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3C0FC">
              <a:alpha val="2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>
              <a:hueOff val="-136794"/>
              <a:satOff val="-2150"/>
              <a:lumOff val="15693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8EA5CB">
              <a:alpha val="2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chemeClr val="accent3">
              <a:alpha val="35000"/>
            </a:scheme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2D713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BF630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F242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2880" autoAdjust="0"/>
  </p:normalViewPr>
  <p:slideViewPr>
    <p:cSldViewPr snapToGrid="0" snapToObjects="1">
      <p:cViewPr varScale="1">
        <p:scale>
          <a:sx n="48" d="100"/>
          <a:sy n="48" d="100"/>
        </p:scale>
        <p:origin x="-2016" y="-96"/>
      </p:cViewPr>
      <p:guideLst>
        <p:guide orient="horz" pos="3072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6" name="Shape 14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2707903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Relationship Id="rId3" Type="http://schemas.openxmlformats.org/officeDocument/2006/relationships/hyperlink" Target="https://flic.kr/p/8HDJ5B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pring-cloud/spring-cloud-task/tree/master/spring-cloud-task-samples/partitioned-batch-job" TargetMode="External"/><Relationship Id="rId4" Type="http://schemas.openxmlformats.org/officeDocument/2006/relationships/hyperlink" Target="https://flic.kr/p/dHH8ui" TargetMode="External"/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Relationship Id="rId3" Type="http://schemas.openxmlformats.org/officeDocument/2006/relationships/hyperlink" Target="https://flic.kr/p/8stahR" TargetMode="Externa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Relationship Id="rId3" Type="http://schemas.openxmlformats.org/officeDocument/2006/relationships/hyperlink" Target="https://flic.kr/p/8MVYfc" TargetMode="Externa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Relationship Id="rId3" Type="http://schemas.openxmlformats.org/officeDocument/2006/relationships/hyperlink" Target="https://flic.kr/p/7DUk5" TargetMode="Externa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Relationship Id="rId3" Type="http://schemas.openxmlformats.org/officeDocument/2006/relationships/hyperlink" Target="https://flic.kr/p/oHpnei" TargetMode="Externa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Relationship Id="rId3" Type="http://schemas.openxmlformats.org/officeDocument/2006/relationships/hyperlink" Target="https://flic.kr/p/82tvyd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66" name="Shape 16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257342" indent="-257342">
              <a:buSzPct val="75000"/>
              <a:buChar char="•"/>
            </a:pPr>
            <a:r>
              <a:t>In SCSt what we see are LRP or long running processes</a:t>
            </a:r>
          </a:p>
          <a:p>
            <a:pPr marL="701842" lvl="1" indent="-257342">
              <a:buSzPct val="75000"/>
              <a:buChar char="•"/>
            </a:pPr>
            <a:r>
              <a:t>If they fail what they get restarted</a:t>
            </a:r>
          </a:p>
          <a:p>
            <a:pPr marL="701842" lvl="1" indent="-257342">
              <a:buSzPct val="75000"/>
              <a:buChar char="•"/>
            </a:pPr>
            <a:r>
              <a:t>And they run till they are shut down</a:t>
            </a:r>
          </a:p>
          <a:p>
            <a:pPr marL="257342" indent="-257342">
              <a:buSzPct val="75000"/>
              <a:buChar char="•"/>
            </a:pPr>
            <a:r>
              <a:t>Tasks are ephemeral</a:t>
            </a:r>
          </a:p>
          <a:p>
            <a:pPr marL="701842" lvl="1" indent="-257342">
              <a:buSzPct val="75000"/>
              <a:buChar char="•"/>
            </a:pPr>
            <a:r>
              <a:t>Once complete they stop.</a:t>
            </a:r>
          </a:p>
          <a:p>
            <a:pPr marL="701842" lvl="1" indent="-257342">
              <a:buSzPct val="75000"/>
              <a:buChar char="•"/>
            </a:pPr>
            <a:r>
              <a:t>The framework does not restart them.</a:t>
            </a:r>
          </a:p>
          <a:p>
            <a:pPr marL="257342" indent="-257342">
              <a:buSzPct val="75000"/>
              <a:buChar char="•"/>
            </a:pPr>
            <a:r>
              <a:t>Good when you need perform a certain amount of work then terminate</a:t>
            </a:r>
          </a:p>
          <a:p>
            <a:pPr marL="701842" lvl="1" indent="-257342">
              <a:buSzPct val="75000"/>
              <a:buChar char="•"/>
            </a:pPr>
            <a:r>
              <a:t>Reduced cost - Only charged for the run time they are up</a:t>
            </a:r>
          </a:p>
          <a:p>
            <a:pPr marL="701842" lvl="1" indent="-257342">
              <a:buSzPct val="75000"/>
              <a:buChar char="•"/>
            </a:pPr>
            <a:r>
              <a:t>Reduced need for resources.</a:t>
            </a:r>
          </a:p>
          <a:p>
            <a:r>
              <a:rPr u="sng">
                <a:hlinkClick r:id="rId3"/>
              </a:rPr>
              <a:t>https://flic.kr/p/8HDJ5B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25" name="Shape 22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Remote Partitioning</a:t>
            </a:r>
          </a:p>
          <a:p>
            <a:pPr marL="257342" indent="-257342">
              <a:buSzPct val="75000"/>
              <a:buChar char="•"/>
            </a:pPr>
            <a:r>
              <a:rPr dirty="0"/>
              <a:t>Spring Batch provides an SPI for partitioning a Step execution and executing it remotely. </a:t>
            </a:r>
          </a:p>
          <a:p>
            <a:pPr marL="257342" indent="-257342">
              <a:buSzPct val="75000"/>
              <a:buChar char="•"/>
            </a:pPr>
            <a:r>
              <a:rPr dirty="0"/>
              <a:t>Spring Cloud Task provides the infrastructure to allow a user to execute Batch Partitions on most cloud platforms.  </a:t>
            </a:r>
          </a:p>
          <a:p>
            <a:pPr marL="257342" indent="-257342">
              <a:buSzPct val="75000"/>
              <a:buChar char="•"/>
            </a:pPr>
            <a:r>
              <a:rPr dirty="0"/>
              <a:t>This is done using Spring Cloud Deployer.</a:t>
            </a:r>
          </a:p>
          <a:p>
            <a:pPr marL="257342" indent="-257342">
              <a:buSzPct val="75000"/>
              <a:buChar char="•"/>
            </a:pPr>
            <a:r>
              <a:rPr dirty="0"/>
              <a:t>An example of this can be seen here: </a:t>
            </a:r>
            <a:r>
              <a:rPr u="sng" dirty="0">
                <a:hlinkClick r:id="rId3"/>
              </a:rPr>
              <a:t>https://github.com/spring-cloud/spring-cloud-task/tree/master/spring-cloud-task-samples/partitioned-batch-job</a:t>
            </a:r>
          </a:p>
          <a:p>
            <a:pPr marL="257342" indent="-257342">
              <a:buSzPct val="75000"/>
              <a:buChar char="•"/>
            </a:pPr>
            <a:endParaRPr u="sng" dirty="0">
              <a:hlinkClick r:id="rId3"/>
            </a:endParaRPr>
          </a:p>
          <a:p>
            <a:r>
              <a:rPr u="sng" dirty="0">
                <a:hlinkClick r:id="rId4"/>
              </a:rPr>
              <a:t>https://flic.kr/p/dHH8ui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31" name="Shape 23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u="sng">
                <a:hlinkClick r:id="rId3"/>
              </a:defRPr>
            </a:lvl1pPr>
          </a:lstStyle>
          <a:p>
            <a:pPr>
              <a:defRPr u="none"/>
            </a:pPr>
            <a:r>
              <a:rPr u="sng">
                <a:hlinkClick r:id="rId3"/>
              </a:rPr>
              <a:t>https://flic.kr/p/8stahR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36" name="Shape 23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257342" indent="-257342">
              <a:buSzPct val="75000"/>
              <a:buChar char="•"/>
            </a:pPr>
            <a:r>
              <a:t>As we discussed earlier you can register listeners for the following events:</a:t>
            </a:r>
          </a:p>
          <a:p>
            <a:pPr marL="701842" lvl="1" indent="-257342">
              <a:buSzPct val="75000"/>
              <a:buChar char="•"/>
            </a:pPr>
            <a:r>
              <a:t>beforeTask</a:t>
            </a:r>
          </a:p>
          <a:p>
            <a:pPr marL="701842" lvl="1" indent="-257342">
              <a:buSzPct val="75000"/>
              <a:buChar char="•"/>
            </a:pPr>
            <a:r>
              <a:t>afterTask </a:t>
            </a:r>
          </a:p>
          <a:p>
            <a:pPr marL="701842" lvl="1" indent="-257342">
              <a:buSzPct val="75000"/>
              <a:buChar char="•"/>
            </a:pPr>
            <a:r>
              <a:t>failedTask</a:t>
            </a:r>
          </a:p>
          <a:p>
            <a:pPr marL="257342" indent="-257342">
              <a:buSzPct val="75000"/>
              <a:buChar char="•"/>
            </a:pPr>
            <a:r>
              <a:t>This can be done by 2 methods</a:t>
            </a:r>
          </a:p>
          <a:p>
            <a:pPr marL="701842" lvl="1" indent="-257342">
              <a:buSzPct val="75000"/>
              <a:buChar char="•"/>
            </a:pPr>
            <a:r>
              <a:t>Create a class that implements the TaskExecutionListener</a:t>
            </a:r>
          </a:p>
          <a:p>
            <a:pPr marL="701842" lvl="1" indent="-257342">
              <a:buSzPct val="75000"/>
              <a:buChar char="•"/>
            </a:pPr>
            <a:r>
              <a:t>or (as shown above) use the @BeforeTask, @AfterTask, or @FailedTask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41" name="Shape 24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257342" indent="-257342">
              <a:buSzPct val="75000"/>
              <a:buChar char="•"/>
            </a:pPr>
            <a:r>
              <a:t>Just remember in your tests add the following line below your @SpringBootTest</a:t>
            </a:r>
          </a:p>
          <a:p>
            <a:pPr marL="701842" lvl="1" indent="-257342">
              <a:buSzPct val="75000"/>
              <a:buChar char="•"/>
            </a:pPr>
            <a:r>
              <a:t>@TestPropertySource(properties = {"spring.cloud.task.closecontext_enable=false"})</a:t>
            </a:r>
            <a:br/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72" name="Shape 17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257342" indent="-257342">
              <a:buSzPct val="75000"/>
              <a:buChar char="•"/>
            </a:pPr>
            <a:r>
              <a:rPr dirty="0"/>
              <a:t>Spring Cloud Task is a Ephemeral microservice framework</a:t>
            </a:r>
          </a:p>
          <a:p>
            <a:pPr marL="701842" lvl="1" indent="-257342">
              <a:buSzPct val="75000"/>
              <a:buChar char="•"/>
            </a:pPr>
            <a:r>
              <a:rPr dirty="0"/>
              <a:t>Built on Spring stack:</a:t>
            </a:r>
          </a:p>
          <a:p>
            <a:pPr marL="701842" lvl="1" indent="-257342">
              <a:buSzPct val="75000"/>
              <a:buChar char="•"/>
            </a:pPr>
            <a:r>
              <a:rPr dirty="0"/>
              <a:t>Spring Boot: full-stack standalone apps, configuration</a:t>
            </a:r>
          </a:p>
          <a:p>
            <a:pPr marL="257342" indent="-257342">
              <a:buSzPct val="75000"/>
              <a:buChar char="•"/>
            </a:pPr>
            <a:r>
              <a:rPr dirty="0"/>
              <a:t>Provides features required for a task in a cloud environment</a:t>
            </a:r>
          </a:p>
          <a:p>
            <a:pPr marL="257342" indent="-257342">
              <a:buSzPct val="75000"/>
              <a:buChar char="•"/>
            </a:pPr>
            <a:r>
              <a:rPr dirty="0"/>
              <a:t>Common abstractions</a:t>
            </a:r>
          </a:p>
          <a:p>
            <a:pPr marL="701842" lvl="1" indent="-257342">
              <a:buSzPct val="75000"/>
              <a:buChar char="•"/>
            </a:pPr>
            <a:r>
              <a:rPr dirty="0"/>
              <a:t>Records the task state information in a datastore</a:t>
            </a:r>
          </a:p>
          <a:p>
            <a:pPr marL="701842" lvl="1" indent="-257342">
              <a:buSzPct val="75000"/>
              <a:buChar char="•"/>
            </a:pPr>
            <a:r>
              <a:rPr dirty="0"/>
              <a:t>Emits Task Event at start and stop of task</a:t>
            </a:r>
          </a:p>
          <a:p>
            <a:pPr marL="1146342" lvl="2" indent="-257342">
              <a:buSzPct val="75000"/>
              <a:buChar char="•"/>
            </a:pPr>
            <a:r>
              <a:rPr dirty="0"/>
              <a:t>Job events as well</a:t>
            </a:r>
          </a:p>
          <a:p>
            <a:pPr marL="701842" lvl="1" indent="-257342">
              <a:buSzPct val="75000"/>
              <a:buChar char="•"/>
            </a:pPr>
            <a:r>
              <a:rPr dirty="0"/>
              <a:t>Provides listeners for before, failed, and after events for a task</a:t>
            </a:r>
          </a:p>
          <a:p>
            <a:endParaRPr dirty="0"/>
          </a:p>
          <a:p>
            <a:r>
              <a:rPr dirty="0"/>
              <a:t>https://flic.kr/p/8HDJ5B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86" name="Shape 18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u="sng">
                <a:hlinkClick r:id="rId3"/>
              </a:defRPr>
            </a:lvl1pPr>
          </a:lstStyle>
          <a:p>
            <a:pPr>
              <a:defRPr u="none"/>
            </a:pPr>
            <a:r>
              <a:rPr u="sng" dirty="0">
                <a:hlinkClick r:id="rId3"/>
              </a:rPr>
              <a:t>https://flic.kr/p/8MVYfc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92" name="Shape 19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Persist Task Execution</a:t>
            </a:r>
          </a:p>
          <a:p>
            <a:pPr marL="257342" indent="-257342">
              <a:buSzPct val="75000"/>
              <a:buChar char="•"/>
            </a:pPr>
            <a:r>
              <a:t>Persists the TaskExecution event to RDBMS data store or in memory at</a:t>
            </a:r>
          </a:p>
          <a:p>
            <a:pPr marL="701842" lvl="1" indent="-257342">
              <a:buSzPct val="75000"/>
              <a:buChar char="•"/>
            </a:pPr>
            <a:r>
              <a:t>Task Start</a:t>
            </a:r>
          </a:p>
          <a:p>
            <a:pPr marL="701842" lvl="1" indent="-257342">
              <a:buSzPct val="75000"/>
              <a:buChar char="•"/>
            </a:pPr>
            <a:r>
              <a:t>Task End</a:t>
            </a:r>
          </a:p>
          <a:p>
            <a:pPr marL="257342" indent="-257342">
              <a:buSzPct val="75000"/>
              <a:buChar char="•"/>
            </a:pPr>
            <a:r>
              <a:t>To Enable:</a:t>
            </a:r>
          </a:p>
          <a:p>
            <a:pPr marL="701842" lvl="1" indent="-257342">
              <a:buSzPct val="75000"/>
              <a:buChar char="•"/>
            </a:pPr>
            <a:r>
              <a:t>spring-cloud-starter-task</a:t>
            </a:r>
          </a:p>
          <a:p>
            <a:pPr marL="701842" lvl="1" indent="-257342">
              <a:buSzPct val="75000"/>
              <a:buChar char="•"/>
            </a:pPr>
            <a:r>
              <a:t>Add boot-starter-jdbc dependency</a:t>
            </a:r>
          </a:p>
          <a:p>
            <a:pPr marL="701842" lvl="1" indent="-257342">
              <a:buSzPct val="75000"/>
              <a:buChar char="•"/>
            </a:pPr>
            <a:r>
              <a:t>Add database dependency</a:t>
            </a:r>
          </a:p>
          <a:p>
            <a:pPr marL="257342" indent="-257342">
              <a:buSzPct val="75000"/>
              <a:buChar char="•"/>
            </a:pPr>
            <a:r>
              <a:t>Creates TaskExecution on start</a:t>
            </a:r>
          </a:p>
          <a:p>
            <a:pPr marL="257342" indent="-257342">
              <a:buSzPct val="75000"/>
              <a:buChar char="•"/>
            </a:pPr>
            <a:r>
              <a:t>Updates TaskExecution entry upon completion</a:t>
            </a:r>
          </a:p>
          <a:p>
            <a:pPr marL="701842" lvl="1" indent="-257342">
              <a:buSzPct val="75000"/>
              <a:buChar char="•"/>
            </a:pPr>
            <a:r>
              <a:t>End Time</a:t>
            </a:r>
          </a:p>
          <a:p>
            <a:pPr marL="701842" lvl="1" indent="-257342">
              <a:buSzPct val="75000"/>
              <a:buChar char="•"/>
            </a:pPr>
            <a:r>
              <a:t>Exit Code</a:t>
            </a:r>
          </a:p>
          <a:p>
            <a:pPr marL="701842" lvl="1" indent="-257342">
              <a:buSzPct val="75000"/>
              <a:buChar char="•"/>
            </a:pPr>
            <a:r>
              <a:t>Exit Message </a:t>
            </a:r>
          </a:p>
          <a:p>
            <a:pPr marL="701842" lvl="1" indent="-257342">
              <a:buSzPct val="75000"/>
              <a:buChar char="•"/>
            </a:pPr>
            <a:r>
              <a:t>Error Message</a:t>
            </a:r>
          </a:p>
          <a:p>
            <a:r>
              <a:rPr u="sng">
                <a:hlinkClick r:id="rId3"/>
              </a:rPr>
              <a:t>https://flic.kr/p/7DUk5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97" name="Shape 19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So what we see is that it is a core Spring boot application that is using a CommandLineRunner.</a:t>
            </a:r>
          </a:p>
          <a:p>
            <a:pPr marL="257342" indent="-257342">
              <a:buSzPct val="75000"/>
              <a:buChar char="•"/>
            </a:pPr>
            <a:r>
              <a:t>The primary differentiator is that we have the annotation @EnableTask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02" name="Shape 20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The dependencies above provide the following: </a:t>
            </a:r>
          </a:p>
          <a:p>
            <a:pPr marL="257342" indent="-257342">
              <a:buSzPct val="75000"/>
              <a:buChar char="•"/>
            </a:pPr>
            <a:r>
              <a:t>spring-cloud-starter-task Auto configures the boot application to be a task</a:t>
            </a:r>
          </a:p>
          <a:p>
            <a:pPr marL="257342" indent="-257342">
              <a:buSzPct val="75000"/>
              <a:buChar char="•"/>
            </a:pPr>
            <a:r>
              <a:t>spring-boot-starter-jdbc Auto configures a datasource for the application and by default task will use it as well.</a:t>
            </a:r>
          </a:p>
          <a:p>
            <a:pPr marL="257342" indent="-257342">
              <a:buSzPct val="75000"/>
              <a:buChar char="•"/>
            </a:pPr>
            <a:r>
              <a:t> mariadb-java-client Establishes what database driver to use for your application.   In this example we are using the opensource driver for mysql.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08" name="Shape 20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Task Events</a:t>
            </a:r>
          </a:p>
          <a:p>
            <a:pPr marL="257342" indent="-257342">
              <a:buSzPct val="75000"/>
              <a:buChar char="•"/>
            </a:pPr>
            <a:r>
              <a:t>Emit TaskEvent via Spring Cloud Stream channel</a:t>
            </a:r>
          </a:p>
          <a:p>
            <a:pPr marL="701842" lvl="1" indent="-257342">
              <a:buSzPct val="75000"/>
              <a:buChar char="•"/>
            </a:pPr>
            <a:r>
              <a:t>Task Start</a:t>
            </a:r>
          </a:p>
          <a:p>
            <a:pPr marL="701842" lvl="1" indent="-257342">
              <a:buSzPct val="75000"/>
              <a:buChar char="•"/>
            </a:pPr>
            <a:r>
              <a:t>Task End</a:t>
            </a:r>
          </a:p>
          <a:p>
            <a:pPr marL="257342" indent="-257342">
              <a:buSzPct val="75000"/>
              <a:buChar char="•"/>
            </a:pPr>
            <a:r>
              <a:t>Automatically enabled when SCSt dependency is added for example</a:t>
            </a:r>
          </a:p>
          <a:p>
            <a:r>
              <a:rPr u="sng">
                <a:hlinkClick r:id="rId3"/>
              </a:rPr>
              <a:t>https://flic.kr/p/oHpnei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13" name="Shape 21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As we discussed earlier Spring Cloud Task can emit task events (Task Execution Start and End)</a:t>
            </a:r>
          </a:p>
          <a:p>
            <a:r>
              <a:t>In those cases where we want our task to emit events I can add a starter stream to dependencies.  And in that case we can emit the events to Rabbit, Kafka etc.   In the case above it will be to Rabbit.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19" name="Shape 21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Batch Events</a:t>
            </a:r>
          </a:p>
          <a:p>
            <a:pPr marL="257342" indent="-257342">
              <a:buSzPct val="75000"/>
              <a:buChar char="•"/>
            </a:pPr>
            <a:r>
              <a:t>Emit BatchEvents via Spring Cloud Stream channel</a:t>
            </a:r>
          </a:p>
          <a:p>
            <a:pPr marL="701842" lvl="1" indent="-257342">
              <a:buSzPct val="75000"/>
              <a:buChar char="•"/>
            </a:pPr>
            <a:r>
              <a:t>job-execution-events</a:t>
            </a:r>
          </a:p>
          <a:p>
            <a:pPr marL="701842" lvl="1" indent="-257342">
              <a:buSzPct val="75000"/>
              <a:buChar char="•"/>
            </a:pPr>
            <a:r>
              <a:t>step-execution-events</a:t>
            </a:r>
          </a:p>
          <a:p>
            <a:pPr marL="701842" lvl="1" indent="-257342">
              <a:buSzPct val="75000"/>
              <a:buChar char="•"/>
            </a:pPr>
            <a:r>
              <a:t>chunk-events</a:t>
            </a:r>
          </a:p>
          <a:p>
            <a:pPr marL="701842" lvl="1" indent="-257342">
              <a:buSzPct val="75000"/>
              <a:buChar char="•"/>
            </a:pPr>
            <a:r>
              <a:t>item-read-events</a:t>
            </a:r>
          </a:p>
          <a:p>
            <a:pPr marL="701842" lvl="1" indent="-257342">
              <a:buSzPct val="75000"/>
              <a:buChar char="•"/>
            </a:pPr>
            <a:r>
              <a:t>item-process-events</a:t>
            </a:r>
          </a:p>
          <a:p>
            <a:pPr marL="701842" lvl="1" indent="-257342">
              <a:buSzPct val="75000"/>
              <a:buChar char="•"/>
            </a:pPr>
            <a:r>
              <a:t>item-write-events</a:t>
            </a:r>
          </a:p>
          <a:p>
            <a:pPr marL="701842" lvl="1" indent="-257342">
              <a:buSzPct val="75000"/>
              <a:buChar char="•"/>
            </a:pPr>
            <a:r>
              <a:t>skip-events</a:t>
            </a:r>
          </a:p>
          <a:p>
            <a:r>
              <a:rPr u="sng">
                <a:hlinkClick r:id="rId3"/>
              </a:rPr>
              <a:t>https://flic.kr/p/82tvyd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 i="1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>
            <a:spLocks noGrp="1"/>
          </p:cNvSpPr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-3175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image74.png" descr="image7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09812" y="1219199"/>
            <a:ext cx="9232625" cy="7338535"/>
          </a:xfrm>
          <a:prstGeom prst="rect">
            <a:avLst/>
          </a:prstGeom>
          <a:ln w="12700"/>
        </p:spPr>
      </p:pic>
      <p:sp>
        <p:nvSpPr>
          <p:cNvPr id="11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itle Text"/>
          <p:cNvSpPr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19" name="Slide Number"/>
          <p:cNvSpPr>
            <a:spLocks noGrp="1"/>
          </p:cNvSpPr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regular slide 3 copy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image73.png" descr="image73.png"/>
          <p:cNvPicPr>
            <a:picLocks noChangeAspect="1"/>
          </p:cNvPicPr>
          <p:nvPr/>
        </p:nvPicPr>
        <p:blipFill>
          <a:blip r:embed="rId2">
            <a:alphaModFix amt="64999"/>
            <a:extLst/>
          </a:blip>
          <a:srcRect b="56534"/>
          <a:stretch>
            <a:fillRect/>
          </a:stretch>
        </p:blipFill>
        <p:spPr>
          <a:xfrm>
            <a:off x="-2167269" y="-1"/>
            <a:ext cx="17339454" cy="9753443"/>
          </a:xfrm>
          <a:prstGeom prst="rect">
            <a:avLst/>
          </a:prstGeom>
          <a:ln w="12700"/>
        </p:spPr>
      </p:pic>
      <p:pic>
        <p:nvPicPr>
          <p:cNvPr id="127" name="image74.png" descr="image74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670212" y="1207533"/>
            <a:ext cx="9232625" cy="7338534"/>
          </a:xfrm>
          <a:prstGeom prst="rect">
            <a:avLst/>
          </a:prstGeom>
          <a:ln w="12700"/>
        </p:spPr>
      </p:pic>
      <p:sp>
        <p:nvSpPr>
          <p:cNvPr id="128" name="Slide Number"/>
          <p:cNvSpPr>
            <a:spLocks noGrp="1"/>
          </p:cNvSpPr>
          <p:nvPr>
            <p:ph type="sldNum" sz="quarter" idx="2"/>
          </p:nvPr>
        </p:nvSpPr>
        <p:spPr>
          <a:xfrm>
            <a:off x="10259462" y="7881902"/>
            <a:ext cx="722249" cy="699380"/>
          </a:xfrm>
          <a:prstGeom prst="rect">
            <a:avLst/>
          </a:prstGeom>
        </p:spPr>
        <p:txBody>
          <a:bodyPr lIns="72248" tIns="72248" rIns="72248" bIns="72248"/>
          <a:lstStyle>
            <a:lvl1pPr defTabSz="1107816">
              <a:defRPr sz="4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building adaptive applications is hard"/>
          <p:cNvSpPr/>
          <p:nvPr/>
        </p:nvSpPr>
        <p:spPr>
          <a:xfrm>
            <a:off x="541866" y="1363697"/>
            <a:ext cx="5943460" cy="4746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248" tIns="72248" rIns="72248" bIns="72248">
            <a:spAutoFit/>
          </a:bodyPr>
          <a:lstStyle>
            <a:lvl1pPr marL="77065" marR="77065" algn="l" defTabSz="1733973">
              <a:defRPr sz="1800" cap="all">
                <a:uFill>
                  <a:solidFill>
                    <a:srgbClr val="FFFFFF"/>
                  </a:solidFill>
                </a:uFill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r>
              <a:t>building adaptive applications is hard</a:t>
            </a:r>
          </a:p>
        </p:txBody>
      </p:sp>
      <p:sp>
        <p:nvSpPr>
          <p:cNvPr id="136" name="built on Cloud Foundry…"/>
          <p:cNvSpPr/>
          <p:nvPr/>
        </p:nvSpPr>
        <p:spPr>
          <a:xfrm>
            <a:off x="343182" y="2501617"/>
            <a:ext cx="13311859" cy="18423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2248" tIns="72248" rIns="72248" bIns="72248">
            <a:spAutoFit/>
          </a:bodyPr>
          <a:lstStyle/>
          <a:p>
            <a:pPr marL="77065" marR="77065" algn="l" defTabSz="1733973">
              <a:defRPr sz="4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t>built on</a:t>
            </a:r>
            <a:r>
              <a:rPr b="1"/>
              <a:t> Cloud Foundry</a:t>
            </a:r>
          </a:p>
          <a:p>
            <a:pPr marL="77065" marR="77065" algn="l" defTabSz="1733973">
              <a:defRPr sz="4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endParaRPr b="1"/>
          </a:p>
          <a:p>
            <a:pPr marL="77065" marR="77065" algn="l" defTabSz="1733973">
              <a:defRPr sz="4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t>code will be open sourced.</a:t>
            </a:r>
          </a:p>
        </p:txBody>
      </p:sp>
      <p:pic>
        <p:nvPicPr>
          <p:cNvPr id="137" name="image73.png" descr="image73.png"/>
          <p:cNvPicPr>
            <a:picLocks noChangeAspect="1"/>
          </p:cNvPicPr>
          <p:nvPr/>
        </p:nvPicPr>
        <p:blipFill>
          <a:blip r:embed="rId2">
            <a:extLst/>
          </a:blip>
          <a:srcRect b="56534"/>
          <a:stretch>
            <a:fillRect/>
          </a:stretch>
        </p:blipFill>
        <p:spPr>
          <a:xfrm>
            <a:off x="-2227044" y="-33438"/>
            <a:ext cx="17458888" cy="9820624"/>
          </a:xfrm>
          <a:prstGeom prst="rect">
            <a:avLst/>
          </a:prstGeom>
          <a:ln w="12700"/>
        </p:spPr>
      </p:pic>
      <p:pic>
        <p:nvPicPr>
          <p:cNvPr id="138" name="image74.png" descr="image74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427699" y="16867"/>
            <a:ext cx="6700437" cy="5325829"/>
          </a:xfrm>
          <a:prstGeom prst="rect">
            <a:avLst/>
          </a:prstGeom>
          <a:ln w="12700"/>
        </p:spPr>
      </p:pic>
      <p:sp>
        <p:nvSpPr>
          <p:cNvPr id="139" name="Slide Number"/>
          <p:cNvSpPr>
            <a:spLocks noGrp="1"/>
          </p:cNvSpPr>
          <p:nvPr>
            <p:ph type="sldNum" sz="quarter" idx="2"/>
          </p:nvPr>
        </p:nvSpPr>
        <p:spPr>
          <a:xfrm>
            <a:off x="6268412" y="8028658"/>
            <a:ext cx="467976" cy="465558"/>
          </a:xfrm>
          <a:prstGeom prst="rect">
            <a:avLst/>
          </a:prstGeom>
        </p:spPr>
        <p:txBody>
          <a:bodyPr lIns="72248" tIns="72248" rIns="72248" bIns="72248"/>
          <a:lstStyle>
            <a:lvl1pPr defTabSz="818820"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619250" y="660400"/>
            <a:ext cx="9758016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sz="half" idx="13"/>
          </p:nvPr>
        </p:nvSpPr>
        <p:spPr>
          <a:xfrm>
            <a:off x="6718299" y="638919"/>
            <a:ext cx="5325770" cy="82169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>
            <a:spLocks noGrp="1"/>
          </p:cNvSpPr>
          <p:nvPr>
            <p:ph type="body" sz="quarter" idx="1"/>
          </p:nvPr>
        </p:nvSpPr>
        <p:spPr>
          <a:xfrm>
            <a:off x="952500" y="47625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>
            <a:spLocks noGrp="1"/>
          </p:cNvSpPr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231900" indent="-342900">
              <a:spcBef>
                <a:spcPts val="3200"/>
              </a:spcBef>
              <a:defRPr sz="2800"/>
            </a:lvl3pPr>
            <a:lvl4pPr marL="1676400" indent="-342900">
              <a:spcBef>
                <a:spcPts val="3200"/>
              </a:spcBef>
              <a:defRPr sz="2800"/>
            </a:lvl4pPr>
            <a:lvl5pPr marL="2120900" indent="-342900">
              <a:spcBef>
                <a:spcPts val="32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quarter" idx="13"/>
          </p:nvPr>
        </p:nvSpPr>
        <p:spPr>
          <a:xfrm>
            <a:off x="6731000" y="49657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6731000" y="6350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sz="half" idx="15"/>
          </p:nvPr>
        </p:nvSpPr>
        <p:spPr>
          <a:xfrm>
            <a:off x="9525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lide Number"/>
          <p:cNvSpPr>
            <a:spLocks noGrp="1"/>
          </p:cNvSpPr>
          <p:nvPr>
            <p:ph type="sldNum" sz="quarter" idx="2"/>
          </p:nvPr>
        </p:nvSpPr>
        <p:spPr>
          <a:xfrm>
            <a:off x="6311798" y="925830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4" name="Body Level One…"/>
          <p:cNvSpPr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xmlns:p14="http://schemas.microsoft.com/office/powerpoint/2010/main"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hyperlink" Target="https://github.com/spring-cloud/spring-cloud-task" TargetMode="External"/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Tasks"/>
          <p:cNvSpPr/>
          <p:nvPr/>
        </p:nvSpPr>
        <p:spPr>
          <a:xfrm>
            <a:off x="5441124" y="6603298"/>
            <a:ext cx="2122552" cy="11190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000">
                <a:latin typeface="Helvetica Neue UltraLight"/>
                <a:ea typeface="Helvetica Neue UltraLight"/>
                <a:cs typeface="Helvetica Neue UltraLight"/>
                <a:sym typeface="Helvetica Neue UltraLight"/>
              </a:defRPr>
            </a:lvl1pPr>
          </a:lstStyle>
          <a:p>
            <a:r>
              <a:t>Tasks</a:t>
            </a:r>
          </a:p>
        </p:txBody>
      </p:sp>
      <p:sp>
        <p:nvSpPr>
          <p:cNvPr id="149" name="Slide Number"/>
          <p:cNvSpPr>
            <a:spLocks noGrp="1"/>
          </p:cNvSpPr>
          <p:nvPr>
            <p:ph type="sldNum" sz="quarter" idx="2"/>
          </p:nvPr>
        </p:nvSpPr>
        <p:spPr>
          <a:xfrm>
            <a:off x="6346106" y="8028658"/>
            <a:ext cx="312588" cy="46555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5546">
              <a:srgbClr val="24292D"/>
            </a:gs>
            <a:gs pos="100000">
              <a:srgbClr val="49565A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Emits Task Events…"/>
          <p:cNvSpPr/>
          <p:nvPr/>
        </p:nvSpPr>
        <p:spPr>
          <a:xfrm>
            <a:off x="428305" y="3796598"/>
            <a:ext cx="6716904" cy="21604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825500">
              <a:defRPr sz="7000">
                <a:latin typeface="Helvetica Neue UltraLight"/>
                <a:ea typeface="Helvetica Neue UltraLight"/>
                <a:cs typeface="Helvetica Neue UltraLight"/>
                <a:sym typeface="Helvetica Neue UltraLight"/>
              </a:defRPr>
            </a:pPr>
            <a:r>
              <a:t>Emits Task Events</a:t>
            </a:r>
          </a:p>
          <a:p>
            <a:pPr defTabSz="825500">
              <a:defRPr sz="7000">
                <a:latin typeface="Helvetica Neue UltraLight"/>
                <a:ea typeface="Helvetica Neue UltraLight"/>
                <a:cs typeface="Helvetica Neue UltraLight"/>
                <a:sym typeface="Helvetica Neue UltraLight"/>
              </a:defRPr>
            </a:pPr>
            <a:r>
              <a:t>to a Stream</a:t>
            </a:r>
          </a:p>
        </p:txBody>
      </p:sp>
      <p:sp>
        <p:nvSpPr>
          <p:cNvPr id="205" name="Circle"/>
          <p:cNvSpPr/>
          <p:nvPr/>
        </p:nvSpPr>
        <p:spPr>
          <a:xfrm>
            <a:off x="7523671" y="4291989"/>
            <a:ext cx="5305530" cy="5308275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/>
            </a:pPr>
            <a:endParaRPr/>
          </a:p>
        </p:txBody>
      </p:sp>
      <p:sp>
        <p:nvSpPr>
          <p:cNvPr id="20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5546">
              <a:srgbClr val="24292D"/>
            </a:gs>
            <a:gs pos="100000">
              <a:srgbClr val="49565A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&lt;dependency&gt;…"/>
          <p:cNvSpPr/>
          <p:nvPr/>
        </p:nvSpPr>
        <p:spPr>
          <a:xfrm>
            <a:off x="3529" y="754245"/>
            <a:ext cx="12997742" cy="824511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>
              <a:defRPr sz="2900" b="1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&lt;dependency&gt;</a:t>
            </a:r>
          </a:p>
          <a:p>
            <a:pPr algn="l">
              <a:defRPr sz="2900" b="1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	&lt;groupId&gt;org.springframework.cloud&lt;/groupId&gt;</a:t>
            </a:r>
          </a:p>
          <a:p>
            <a:pPr algn="l">
              <a:defRPr sz="2900" b="1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	&lt;artifactId&gt;</a:t>
            </a:r>
            <a:r>
              <a:rPr>
                <a:solidFill>
                  <a:srgbClr val="FFFB00"/>
                </a:solidFill>
              </a:rPr>
              <a:t>spring-cloud-starter-stream-rabbit</a:t>
            </a:r>
          </a:p>
          <a:p>
            <a:pPr algn="l">
              <a:defRPr sz="2900" b="1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	&lt;/artifactId&gt;</a:t>
            </a:r>
          </a:p>
          <a:p>
            <a:pPr algn="l">
              <a:defRPr sz="2900" b="1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&lt;/dependency&gt;</a:t>
            </a:r>
          </a:p>
        </p:txBody>
      </p:sp>
      <p:sp>
        <p:nvSpPr>
          <p:cNvPr id="21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11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5546">
              <a:srgbClr val="24292D"/>
            </a:gs>
            <a:gs pos="100000">
              <a:srgbClr val="49565A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Emits Batch Events…"/>
          <p:cNvSpPr/>
          <p:nvPr/>
        </p:nvSpPr>
        <p:spPr>
          <a:xfrm>
            <a:off x="189608" y="3796598"/>
            <a:ext cx="7194297" cy="21604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825500">
              <a:defRPr sz="7000">
                <a:latin typeface="Helvetica Neue UltraLight"/>
                <a:ea typeface="Helvetica Neue UltraLight"/>
                <a:cs typeface="Helvetica Neue UltraLight"/>
                <a:sym typeface="Helvetica Neue UltraLight"/>
              </a:defRPr>
            </a:pPr>
            <a:r>
              <a:t>Emits Batch Events</a:t>
            </a:r>
          </a:p>
          <a:p>
            <a:pPr defTabSz="825500">
              <a:defRPr sz="7000">
                <a:latin typeface="Helvetica Neue UltraLight"/>
                <a:ea typeface="Helvetica Neue UltraLight"/>
                <a:cs typeface="Helvetica Neue UltraLight"/>
                <a:sym typeface="Helvetica Neue UltraLight"/>
              </a:defRPr>
            </a:pPr>
            <a:r>
              <a:t>to a Stream</a:t>
            </a:r>
          </a:p>
        </p:txBody>
      </p:sp>
      <p:sp>
        <p:nvSpPr>
          <p:cNvPr id="216" name="Circle"/>
          <p:cNvSpPr/>
          <p:nvPr/>
        </p:nvSpPr>
        <p:spPr>
          <a:xfrm>
            <a:off x="7523671" y="4291989"/>
            <a:ext cx="5305530" cy="5308275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/>
            </a:pPr>
            <a:endParaRPr/>
          </a:p>
        </p:txBody>
      </p:sp>
      <p:sp>
        <p:nvSpPr>
          <p:cNvPr id="21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12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5546">
              <a:srgbClr val="24292D"/>
            </a:gs>
            <a:gs pos="100000">
              <a:srgbClr val="49565A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Remote…"/>
          <p:cNvSpPr/>
          <p:nvPr/>
        </p:nvSpPr>
        <p:spPr>
          <a:xfrm>
            <a:off x="1852038" y="3796598"/>
            <a:ext cx="3869437" cy="21604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825500">
              <a:defRPr sz="7000">
                <a:latin typeface="Helvetica Neue UltraLight"/>
                <a:ea typeface="Helvetica Neue UltraLight"/>
                <a:cs typeface="Helvetica Neue UltraLight"/>
                <a:sym typeface="Helvetica Neue UltraLight"/>
              </a:defRPr>
            </a:pPr>
            <a:r>
              <a:t>Remote </a:t>
            </a:r>
          </a:p>
          <a:p>
            <a:pPr defTabSz="825500">
              <a:defRPr sz="7000">
                <a:latin typeface="Helvetica Neue UltraLight"/>
                <a:ea typeface="Helvetica Neue UltraLight"/>
                <a:cs typeface="Helvetica Neue UltraLight"/>
                <a:sym typeface="Helvetica Neue UltraLight"/>
              </a:defRPr>
            </a:pPr>
            <a:r>
              <a:t>Partitioning</a:t>
            </a:r>
          </a:p>
        </p:txBody>
      </p:sp>
      <p:sp>
        <p:nvSpPr>
          <p:cNvPr id="222" name="Circle"/>
          <p:cNvSpPr/>
          <p:nvPr/>
        </p:nvSpPr>
        <p:spPr>
          <a:xfrm>
            <a:off x="7523671" y="4291989"/>
            <a:ext cx="5305530" cy="5308275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/>
            </a:pPr>
            <a:endParaRPr/>
          </a:p>
        </p:txBody>
      </p:sp>
      <p:sp>
        <p:nvSpPr>
          <p:cNvPr id="22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13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5546">
              <a:srgbClr val="24292D"/>
            </a:gs>
            <a:gs pos="100000">
              <a:srgbClr val="49565A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Cool,…"/>
          <p:cNvSpPr/>
          <p:nvPr/>
        </p:nvSpPr>
        <p:spPr>
          <a:xfrm>
            <a:off x="683003" y="3275898"/>
            <a:ext cx="6207507" cy="32018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825500">
              <a:defRPr sz="7000">
                <a:latin typeface="Helvetica Neue UltraLight"/>
                <a:ea typeface="Helvetica Neue UltraLight"/>
                <a:cs typeface="Helvetica Neue UltraLight"/>
                <a:sym typeface="Helvetica Neue UltraLight"/>
              </a:defRPr>
            </a:pPr>
            <a:r>
              <a:t>Cool, </a:t>
            </a:r>
          </a:p>
          <a:p>
            <a:pPr defTabSz="825500">
              <a:defRPr sz="7000">
                <a:latin typeface="Helvetica Neue UltraLight"/>
                <a:ea typeface="Helvetica Neue UltraLight"/>
                <a:cs typeface="Helvetica Neue UltraLight"/>
                <a:sym typeface="Helvetica Neue UltraLight"/>
              </a:defRPr>
            </a:pPr>
            <a:r>
              <a:t>but how do you </a:t>
            </a:r>
          </a:p>
          <a:p>
            <a:pPr defTabSz="825500">
              <a:defRPr sz="7000">
                <a:latin typeface="Helvetica Neue UltraLight"/>
                <a:ea typeface="Helvetica Neue UltraLight"/>
                <a:cs typeface="Helvetica Neue UltraLight"/>
                <a:sym typeface="Helvetica Neue UltraLight"/>
              </a:defRPr>
            </a:pPr>
            <a:r>
              <a:t>make it work?</a:t>
            </a:r>
          </a:p>
        </p:txBody>
      </p:sp>
      <p:sp>
        <p:nvSpPr>
          <p:cNvPr id="228" name="Circle"/>
          <p:cNvSpPr/>
          <p:nvPr/>
        </p:nvSpPr>
        <p:spPr>
          <a:xfrm rot="4677627">
            <a:off x="7523671" y="4317389"/>
            <a:ext cx="5305530" cy="5308275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/>
            </a:pPr>
            <a:endParaRPr/>
          </a:p>
        </p:txBody>
      </p:sp>
      <p:sp>
        <p:nvSpPr>
          <p:cNvPr id="229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14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5546">
              <a:srgbClr val="24292D"/>
            </a:gs>
            <a:gs pos="100000">
              <a:srgbClr val="49565A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@BeforeTask…"/>
          <p:cNvSpPr/>
          <p:nvPr/>
        </p:nvSpPr>
        <p:spPr>
          <a:xfrm>
            <a:off x="3529" y="754245"/>
            <a:ext cx="12997742" cy="824511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>
              <a:defRPr sz="2900" b="1">
                <a:solidFill>
                  <a:srgbClr val="FF93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@BeforeTask</a:t>
            </a:r>
          </a:p>
          <a:p>
            <a:pPr algn="l">
              <a:defRPr sz="2900" b="1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public static void </a:t>
            </a:r>
            <a:r>
              <a:rPr>
                <a:solidFill>
                  <a:srgbClr val="FFFFFF"/>
                </a:solidFill>
              </a:rPr>
              <a:t>beforeTask(TaskExecution) {</a:t>
            </a:r>
          </a:p>
          <a:p>
            <a:pPr algn="l">
              <a:defRPr sz="29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...</a:t>
            </a:r>
          </a:p>
          <a:p>
            <a:pPr algn="l">
              <a:defRPr sz="29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}</a:t>
            </a:r>
          </a:p>
          <a:p>
            <a:pPr algn="l">
              <a:defRPr sz="2900" b="1">
                <a:solidFill>
                  <a:srgbClr val="FF93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@AfterTask</a:t>
            </a:r>
          </a:p>
          <a:p>
            <a:pPr algn="l">
              <a:defRPr sz="2900" b="1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public static void </a:t>
            </a:r>
            <a:r>
              <a:rPr>
                <a:solidFill>
                  <a:srgbClr val="FFFFFF"/>
                </a:solidFill>
              </a:rPr>
              <a:t>afterTask(TaskExecution) {</a:t>
            </a:r>
          </a:p>
          <a:p>
            <a:pPr algn="l">
              <a:defRPr sz="29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...</a:t>
            </a:r>
          </a:p>
          <a:p>
            <a:pPr algn="l">
              <a:defRPr sz="29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}</a:t>
            </a:r>
          </a:p>
          <a:p>
            <a:pPr algn="l">
              <a:defRPr sz="2900" b="1">
                <a:solidFill>
                  <a:srgbClr val="FF93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@FailedTask</a:t>
            </a:r>
          </a:p>
          <a:p>
            <a:pPr algn="l">
              <a:defRPr sz="2900" b="1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public static void </a:t>
            </a:r>
            <a:r>
              <a:rPr>
                <a:solidFill>
                  <a:srgbClr val="FFFFFF"/>
                </a:solidFill>
              </a:rPr>
              <a:t>failedTask(TaskExecution, Throwable) {</a:t>
            </a:r>
          </a:p>
          <a:p>
            <a:pPr algn="l">
              <a:defRPr sz="29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...</a:t>
            </a:r>
          </a:p>
          <a:p>
            <a:pPr algn="l">
              <a:defRPr sz="29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}</a:t>
            </a:r>
          </a:p>
        </p:txBody>
      </p:sp>
      <p:sp>
        <p:nvSpPr>
          <p:cNvPr id="23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15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5546">
              <a:srgbClr val="24292D"/>
            </a:gs>
            <a:gs pos="100000">
              <a:srgbClr val="49565A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Or just use the Spring Initializer…  ;-)"/>
          <p:cNvSpPr/>
          <p:nvPr/>
        </p:nvSpPr>
        <p:spPr>
          <a:xfrm>
            <a:off x="3529" y="754245"/>
            <a:ext cx="12997742" cy="824511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>
              <a:defRPr sz="2900" b="1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r>
              <a:t>Or just use the Spring Initializer…  ;-)</a:t>
            </a:r>
          </a:p>
        </p:txBody>
      </p:sp>
      <p:sp>
        <p:nvSpPr>
          <p:cNvPr id="239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16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Demo Time!"/>
          <p:cNvSpPr/>
          <p:nvPr/>
        </p:nvSpPr>
        <p:spPr>
          <a:xfrm>
            <a:off x="4528057" y="6659501"/>
            <a:ext cx="3948685" cy="10065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 i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Demo Time!</a:t>
            </a:r>
          </a:p>
        </p:txBody>
      </p:sp>
      <p:sp>
        <p:nvSpPr>
          <p:cNvPr id="24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17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Lab 2 - Spring Cloud Task…"/>
          <p:cNvSpPr/>
          <p:nvPr/>
        </p:nvSpPr>
        <p:spPr>
          <a:xfrm>
            <a:off x="1808861" y="5732401"/>
            <a:ext cx="9387079" cy="28607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6000" i="1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dirty="0"/>
              <a:t>Lab 2 - Spring Cloud Task</a:t>
            </a:r>
          </a:p>
          <a:p>
            <a:pPr>
              <a:defRPr sz="6000" i="1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dirty="0"/>
              <a:t>DNDataFlow/labs/lab2/Lab2-SpringCloudTask.pdf</a:t>
            </a:r>
          </a:p>
        </p:txBody>
      </p:sp>
      <p:sp>
        <p:nvSpPr>
          <p:cNvPr id="24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18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5546">
              <a:srgbClr val="24292D"/>
            </a:gs>
            <a:gs pos="100000">
              <a:srgbClr val="49565A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pring Integration"/>
          <p:cNvSpPr/>
          <p:nvPr/>
        </p:nvSpPr>
        <p:spPr>
          <a:xfrm>
            <a:off x="533960" y="6069827"/>
            <a:ext cx="3827435" cy="1270001"/>
          </a:xfrm>
          <a:prstGeom prst="roundRect">
            <a:avLst>
              <a:gd name="adj" fmla="val 15000"/>
            </a:avLst>
          </a:prstGeom>
          <a:blipFill>
            <a:blip r:embed="rId2">
              <a:alphaModFix amt="50000"/>
            </a:blip>
          </a:blipFill>
          <a:ln w="12700"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/>
            </a:lvl1pPr>
          </a:lstStyle>
          <a:p>
            <a:r>
              <a:t>Spring Integration</a:t>
            </a:r>
          </a:p>
        </p:txBody>
      </p:sp>
      <p:sp>
        <p:nvSpPr>
          <p:cNvPr id="152" name="Spring Boot"/>
          <p:cNvSpPr/>
          <p:nvPr/>
        </p:nvSpPr>
        <p:spPr>
          <a:xfrm>
            <a:off x="4588683" y="6069827"/>
            <a:ext cx="3827435" cy="1270001"/>
          </a:xfrm>
          <a:prstGeom prst="roundRect">
            <a:avLst>
              <a:gd name="adj" fmla="val 15000"/>
            </a:avLst>
          </a:prstGeom>
          <a:blipFill>
            <a:blip r:embed="rId3"/>
          </a:blipFill>
          <a:ln w="12700"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/>
            </a:lvl1pPr>
          </a:lstStyle>
          <a:p>
            <a:r>
              <a:t>Spring Boot</a:t>
            </a:r>
          </a:p>
        </p:txBody>
      </p:sp>
      <p:sp>
        <p:nvSpPr>
          <p:cNvPr id="153" name="Spring Batch"/>
          <p:cNvSpPr/>
          <p:nvPr/>
        </p:nvSpPr>
        <p:spPr>
          <a:xfrm>
            <a:off x="8643404" y="6069827"/>
            <a:ext cx="3827436" cy="1270001"/>
          </a:xfrm>
          <a:prstGeom prst="roundRect">
            <a:avLst>
              <a:gd name="adj" fmla="val 15000"/>
            </a:avLst>
          </a:prstGeom>
          <a:blipFill>
            <a:blip r:embed="rId3"/>
          </a:blipFill>
          <a:ln w="12700"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/>
            </a:lvl1pPr>
          </a:lstStyle>
          <a:p>
            <a:r>
              <a:t>Spring Batch</a:t>
            </a:r>
          </a:p>
        </p:txBody>
      </p:sp>
      <p:sp>
        <p:nvSpPr>
          <p:cNvPr id="154" name="Spring Cloud Task"/>
          <p:cNvSpPr/>
          <p:nvPr/>
        </p:nvSpPr>
        <p:spPr>
          <a:xfrm>
            <a:off x="6605888" y="4649771"/>
            <a:ext cx="5856932" cy="1239458"/>
          </a:xfrm>
          <a:prstGeom prst="roundRect">
            <a:avLst>
              <a:gd name="adj" fmla="val 15000"/>
            </a:avLst>
          </a:prstGeom>
          <a:blipFill>
            <a:blip r:embed="rId3"/>
          </a:blipFill>
          <a:ln w="12700"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/>
            </a:lvl1pPr>
          </a:lstStyle>
          <a:p>
            <a:r>
              <a:t>Spring Cloud Task</a:t>
            </a:r>
          </a:p>
        </p:txBody>
      </p:sp>
      <p:sp>
        <p:nvSpPr>
          <p:cNvPr id="155" name="Spring Cloud Stream"/>
          <p:cNvSpPr/>
          <p:nvPr/>
        </p:nvSpPr>
        <p:spPr>
          <a:xfrm>
            <a:off x="541980" y="4649771"/>
            <a:ext cx="5856932" cy="1239458"/>
          </a:xfrm>
          <a:prstGeom prst="roundRect">
            <a:avLst>
              <a:gd name="adj" fmla="val 15000"/>
            </a:avLst>
          </a:prstGeom>
          <a:blipFill>
            <a:blip r:embed="rId2">
              <a:alphaModFix amt="50000"/>
            </a:blip>
          </a:blipFill>
          <a:ln w="12700"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/>
            </a:lvl1pPr>
          </a:lstStyle>
          <a:p>
            <a:r>
              <a:t>Spring Cloud Stream</a:t>
            </a:r>
          </a:p>
        </p:txBody>
      </p:sp>
      <p:sp>
        <p:nvSpPr>
          <p:cNvPr id="156" name="Spring Cloud Data Flow"/>
          <p:cNvSpPr/>
          <p:nvPr/>
        </p:nvSpPr>
        <p:spPr>
          <a:xfrm>
            <a:off x="541980" y="2413773"/>
            <a:ext cx="11920840" cy="2055399"/>
          </a:xfrm>
          <a:prstGeom prst="roundRect">
            <a:avLst>
              <a:gd name="adj" fmla="val 9045"/>
            </a:avLst>
          </a:prstGeom>
          <a:solidFill>
            <a:srgbClr val="204666"/>
          </a:solidFill>
          <a:ln w="12700"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2600"/>
            </a:pPr>
            <a:endParaRPr/>
          </a:p>
          <a:p>
            <a:pPr>
              <a:defRPr sz="2600"/>
            </a:pPr>
            <a:endParaRPr/>
          </a:p>
          <a:p>
            <a:pPr>
              <a:defRPr sz="2600"/>
            </a:pPr>
            <a:endParaRPr/>
          </a:p>
          <a:p>
            <a:pPr>
              <a:defRPr sz="2600" b="1">
                <a:latin typeface="Helvetica"/>
                <a:ea typeface="Helvetica"/>
                <a:cs typeface="Helvetica"/>
                <a:sym typeface="Helvetica"/>
              </a:defRPr>
            </a:pPr>
            <a:r>
              <a:t>Spring Cloud Data Flow</a:t>
            </a:r>
          </a:p>
        </p:txBody>
      </p:sp>
      <p:sp>
        <p:nvSpPr>
          <p:cNvPr id="157" name="DSL/Shell"/>
          <p:cNvSpPr/>
          <p:nvPr/>
        </p:nvSpPr>
        <p:spPr>
          <a:xfrm>
            <a:off x="675561" y="2507160"/>
            <a:ext cx="3827436" cy="1270001"/>
          </a:xfrm>
          <a:prstGeom prst="roundRect">
            <a:avLst>
              <a:gd name="adj" fmla="val 15000"/>
            </a:avLst>
          </a:prstGeom>
          <a:solidFill>
            <a:srgbClr val="204666"/>
          </a:solidFill>
          <a:ln w="12700"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/>
            </a:lvl1pPr>
          </a:lstStyle>
          <a:p>
            <a:r>
              <a:t>DSL/Shell</a:t>
            </a:r>
          </a:p>
        </p:txBody>
      </p:sp>
      <p:sp>
        <p:nvSpPr>
          <p:cNvPr id="158" name="REST-API/Dashboard"/>
          <p:cNvSpPr/>
          <p:nvPr/>
        </p:nvSpPr>
        <p:spPr>
          <a:xfrm>
            <a:off x="4588683" y="2507160"/>
            <a:ext cx="3827435" cy="1270001"/>
          </a:xfrm>
          <a:prstGeom prst="roundRect">
            <a:avLst>
              <a:gd name="adj" fmla="val 15000"/>
            </a:avLst>
          </a:prstGeom>
          <a:solidFill>
            <a:srgbClr val="204666"/>
          </a:solidFill>
          <a:ln w="12700"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/>
            </a:lvl1pPr>
          </a:lstStyle>
          <a:p>
            <a:r>
              <a:t>REST-API/Dashboard</a:t>
            </a:r>
          </a:p>
        </p:txBody>
      </p:sp>
      <p:sp>
        <p:nvSpPr>
          <p:cNvPr id="159" name="Flo Visual Designer"/>
          <p:cNvSpPr/>
          <p:nvPr/>
        </p:nvSpPr>
        <p:spPr>
          <a:xfrm>
            <a:off x="8501803" y="2507160"/>
            <a:ext cx="3827435" cy="1270001"/>
          </a:xfrm>
          <a:prstGeom prst="roundRect">
            <a:avLst>
              <a:gd name="adj" fmla="val 15000"/>
            </a:avLst>
          </a:prstGeom>
          <a:solidFill>
            <a:srgbClr val="204666"/>
          </a:solidFill>
          <a:ln w="12700"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/>
            </a:lvl1pPr>
          </a:lstStyle>
          <a:p>
            <a:r>
              <a:t>Flo Visual Designer</a:t>
            </a:r>
          </a:p>
        </p:txBody>
      </p:sp>
      <p:sp>
        <p:nvSpPr>
          <p:cNvPr id="160" name="Slide Number"/>
          <p:cNvSpPr>
            <a:spLocks noGrp="1"/>
          </p:cNvSpPr>
          <p:nvPr>
            <p:ph type="sldNum" sz="quarter" idx="2"/>
          </p:nvPr>
        </p:nvSpPr>
        <p:spPr>
          <a:xfrm>
            <a:off x="6375349" y="9251950"/>
            <a:ext cx="241402" cy="381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5546">
              <a:srgbClr val="24292D"/>
            </a:gs>
            <a:gs pos="100000">
              <a:srgbClr val="49565A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What is a Task?"/>
          <p:cNvSpPr/>
          <p:nvPr/>
        </p:nvSpPr>
        <p:spPr>
          <a:xfrm>
            <a:off x="334134" y="4317298"/>
            <a:ext cx="5711445" cy="11190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defRPr sz="7000">
                <a:latin typeface="Helvetica Neue UltraLight"/>
                <a:ea typeface="Helvetica Neue UltraLight"/>
                <a:cs typeface="Helvetica Neue UltraLight"/>
                <a:sym typeface="Helvetica Neue UltraLight"/>
              </a:defRPr>
            </a:lvl1pPr>
          </a:lstStyle>
          <a:p>
            <a:r>
              <a:t>What is a Task?</a:t>
            </a:r>
          </a:p>
        </p:txBody>
      </p:sp>
      <p:sp>
        <p:nvSpPr>
          <p:cNvPr id="163" name="Slide Number"/>
          <p:cNvSpPr>
            <a:spLocks noGrp="1"/>
          </p:cNvSpPr>
          <p:nvPr>
            <p:ph type="sldNum" sz="quarter" idx="2"/>
          </p:nvPr>
        </p:nvSpPr>
        <p:spPr>
          <a:xfrm>
            <a:off x="6375349" y="9251950"/>
            <a:ext cx="241402" cy="381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  <p:pic>
        <p:nvPicPr>
          <p:cNvPr id="164" name="5065834411_d12669d487_z.jpg" descr="5065834411_d12669d487_z.jpg"/>
          <p:cNvPicPr>
            <a:picLocks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370495" y="21915"/>
            <a:ext cx="5586091" cy="970976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5546">
              <a:srgbClr val="24292D"/>
            </a:gs>
            <a:gs pos="100000">
              <a:srgbClr val="49565A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What is…"/>
          <p:cNvSpPr/>
          <p:nvPr/>
        </p:nvSpPr>
        <p:spPr>
          <a:xfrm>
            <a:off x="271841" y="3796598"/>
            <a:ext cx="7029832" cy="21604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825500">
              <a:defRPr sz="7000">
                <a:latin typeface="Helvetica Neue UltraLight"/>
                <a:ea typeface="Helvetica Neue UltraLight"/>
                <a:cs typeface="Helvetica Neue UltraLight"/>
                <a:sym typeface="Helvetica Neue UltraLight"/>
              </a:defRPr>
            </a:pPr>
            <a:r>
              <a:t>What is </a:t>
            </a:r>
          </a:p>
          <a:p>
            <a:pPr defTabSz="825500">
              <a:defRPr sz="7000">
                <a:latin typeface="Helvetica Neue UltraLight"/>
                <a:ea typeface="Helvetica Neue UltraLight"/>
                <a:cs typeface="Helvetica Neue UltraLight"/>
                <a:sym typeface="Helvetica Neue UltraLight"/>
              </a:defRPr>
            </a:pPr>
            <a:r>
              <a:t>Spring Cloud Task?</a:t>
            </a:r>
          </a:p>
        </p:txBody>
      </p:sp>
      <p:sp>
        <p:nvSpPr>
          <p:cNvPr id="169" name="Slide Number"/>
          <p:cNvSpPr>
            <a:spLocks noGrp="1"/>
          </p:cNvSpPr>
          <p:nvPr>
            <p:ph type="sldNum" sz="quarter" idx="2"/>
          </p:nvPr>
        </p:nvSpPr>
        <p:spPr>
          <a:xfrm>
            <a:off x="6375349" y="9251950"/>
            <a:ext cx="241402" cy="381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pic>
        <p:nvPicPr>
          <p:cNvPr id="170" name="5065834411_d12669d487_z.jpg" descr="5065834411_d12669d487_z.jpg"/>
          <p:cNvPicPr>
            <a:picLocks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370495" y="21915"/>
            <a:ext cx="5586091" cy="970976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5546">
              <a:srgbClr val="24292D"/>
            </a:gs>
            <a:gs pos="100000">
              <a:srgbClr val="49565A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Oval"/>
          <p:cNvSpPr/>
          <p:nvPr/>
        </p:nvSpPr>
        <p:spPr>
          <a:xfrm>
            <a:off x="463604" y="1380967"/>
            <a:ext cx="6402064" cy="6303579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 w="101600">
            <a:solidFill>
              <a:srgbClr val="3C5C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/>
            </a:pPr>
            <a:endParaRPr/>
          </a:p>
        </p:txBody>
      </p:sp>
      <p:pic>
        <p:nvPicPr>
          <p:cNvPr id="175" name="pasted-image.pdf" descr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459769" y="6477756"/>
            <a:ext cx="846751" cy="846752"/>
          </a:xfrm>
          <a:prstGeom prst="rect">
            <a:avLst/>
          </a:prstGeom>
          <a:ln w="12700">
            <a:miter lim="400000"/>
          </a:ln>
        </p:spPr>
      </p:pic>
      <p:sp>
        <p:nvSpPr>
          <p:cNvPr id="176" name="https://github.com/spring-cloud/spring-cloud-task"/>
          <p:cNvSpPr/>
          <p:nvPr/>
        </p:nvSpPr>
        <p:spPr>
          <a:xfrm>
            <a:off x="5583081" y="6806132"/>
            <a:ext cx="7961629" cy="119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u="sng">
                <a:hlinkClick r:id="rId4"/>
              </a:defRPr>
            </a:lvl1pPr>
          </a:lstStyle>
          <a:p>
            <a:pPr>
              <a:defRPr u="none"/>
            </a:pPr>
            <a:r>
              <a:rPr u="sng" dirty="0">
                <a:hlinkClick r:id="rId4"/>
              </a:rPr>
              <a:t>https://github.com/spring-cloud/spring-cloud-task</a:t>
            </a:r>
          </a:p>
        </p:txBody>
      </p:sp>
      <p:sp>
        <p:nvSpPr>
          <p:cNvPr id="177" name="CODE IS ON GITHUB"/>
          <p:cNvSpPr/>
          <p:nvPr/>
        </p:nvSpPr>
        <p:spPr>
          <a:xfrm>
            <a:off x="6331590" y="436636"/>
            <a:ext cx="646461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5000" b="1">
                <a:latin typeface="Helvetica"/>
                <a:ea typeface="Helvetica"/>
                <a:cs typeface="Helvetica"/>
                <a:sym typeface="Helvetica"/>
              </a:defRPr>
            </a:pPr>
            <a:r>
              <a:t>CODE IS ON </a:t>
            </a:r>
            <a:r>
              <a:rPr>
                <a:solidFill>
                  <a:srgbClr val="1E5EFF"/>
                </a:solidFill>
              </a:rPr>
              <a:t>GITHUB</a:t>
            </a:r>
          </a:p>
        </p:txBody>
      </p:sp>
      <p:sp>
        <p:nvSpPr>
          <p:cNvPr id="178" name="Slide Number"/>
          <p:cNvSpPr>
            <a:spLocks noGrp="1"/>
          </p:cNvSpPr>
          <p:nvPr>
            <p:ph type="sldNum" sz="quarter" idx="2"/>
          </p:nvPr>
        </p:nvSpPr>
        <p:spPr>
          <a:xfrm>
            <a:off x="6375349" y="9251950"/>
            <a:ext cx="241402" cy="381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5546">
              <a:srgbClr val="24292D"/>
            </a:gs>
            <a:gs pos="100000">
              <a:srgbClr val="49565A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http://docs.spring.io/spring-cloud-task/docs/1.1.2.RELEASE/reference/htmlsingle/"/>
          <p:cNvSpPr/>
          <p:nvPr/>
        </p:nvSpPr>
        <p:spPr>
          <a:xfrm>
            <a:off x="-136825" y="6580249"/>
            <a:ext cx="12676170" cy="1210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dirty="0"/>
              <a:t>http://docs.spring.io/spring-cloud-task/docs/</a:t>
            </a:r>
            <a:r>
              <a:rPr dirty="0" smtClean="0"/>
              <a:t>1.</a:t>
            </a:r>
            <a:r>
              <a:rPr lang="en-US" dirty="0" smtClean="0"/>
              <a:t>2.0</a:t>
            </a:r>
            <a:r>
              <a:rPr dirty="0" smtClean="0"/>
              <a:t>.</a:t>
            </a:r>
            <a:r>
              <a:rPr dirty="0"/>
              <a:t>RELEASE/reference/htmlsingle/</a:t>
            </a:r>
          </a:p>
        </p:txBody>
      </p:sp>
      <p:sp>
        <p:nvSpPr>
          <p:cNvPr id="181" name="Oval"/>
          <p:cNvSpPr/>
          <p:nvPr/>
        </p:nvSpPr>
        <p:spPr>
          <a:xfrm>
            <a:off x="279574" y="1046366"/>
            <a:ext cx="5245079" cy="4998181"/>
          </a:xfrm>
          <a:prstGeom prst="ellipse">
            <a:avLst/>
          </a:prstGeom>
          <a:blipFill>
            <a:blip r:embed="rId3"/>
          </a:blipFill>
          <a:ln w="101600">
            <a:solidFill>
              <a:srgbClr val="3C5C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/>
            </a:pPr>
            <a:endParaRPr/>
          </a:p>
        </p:txBody>
      </p:sp>
      <p:sp>
        <p:nvSpPr>
          <p:cNvPr id="182" name="Reference Docs"/>
          <p:cNvSpPr/>
          <p:nvPr/>
        </p:nvSpPr>
        <p:spPr>
          <a:xfrm>
            <a:off x="7876415" y="486826"/>
            <a:ext cx="4914318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5000" b="1">
                <a:latin typeface="Helvetica"/>
                <a:ea typeface="Helvetica"/>
                <a:cs typeface="Helvetica"/>
                <a:sym typeface="Helvetica"/>
              </a:defRPr>
            </a:pPr>
            <a:r>
              <a:t>Reference </a:t>
            </a:r>
            <a:r>
              <a:rPr>
                <a:solidFill>
                  <a:srgbClr val="1E5EFF"/>
                </a:solidFill>
              </a:rPr>
              <a:t>Docs</a:t>
            </a:r>
          </a:p>
        </p:txBody>
      </p:sp>
      <p:pic>
        <p:nvPicPr>
          <p:cNvPr id="183" name="pasted-image.pdf" descr="pasted-image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205017" y="5156085"/>
            <a:ext cx="846751" cy="846751"/>
          </a:xfrm>
          <a:prstGeom prst="rect">
            <a:avLst/>
          </a:prstGeom>
          <a:ln w="12700">
            <a:miter lim="400000"/>
          </a:ln>
        </p:spPr>
      </p:pic>
      <p:sp>
        <p:nvSpPr>
          <p:cNvPr id="184" name="Slide Number"/>
          <p:cNvSpPr>
            <a:spLocks noGrp="1"/>
          </p:cNvSpPr>
          <p:nvPr>
            <p:ph type="sldNum" sz="quarter" idx="2"/>
          </p:nvPr>
        </p:nvSpPr>
        <p:spPr>
          <a:xfrm>
            <a:off x="6375349" y="9251950"/>
            <a:ext cx="241402" cy="381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5546">
              <a:srgbClr val="24292D"/>
            </a:gs>
            <a:gs pos="100000">
              <a:srgbClr val="49565A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ersists…"/>
          <p:cNvSpPr/>
          <p:nvPr/>
        </p:nvSpPr>
        <p:spPr>
          <a:xfrm>
            <a:off x="1103500" y="3796598"/>
            <a:ext cx="5366513" cy="21604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825500">
              <a:defRPr sz="7000">
                <a:latin typeface="Helvetica Neue UltraLight"/>
                <a:ea typeface="Helvetica Neue UltraLight"/>
                <a:cs typeface="Helvetica Neue UltraLight"/>
                <a:sym typeface="Helvetica Neue UltraLight"/>
              </a:defRPr>
            </a:pPr>
            <a:r>
              <a:t>Persists </a:t>
            </a:r>
          </a:p>
          <a:p>
            <a:pPr defTabSz="825500">
              <a:defRPr sz="7000">
                <a:latin typeface="Helvetica Neue UltraLight"/>
                <a:ea typeface="Helvetica Neue UltraLight"/>
                <a:cs typeface="Helvetica Neue UltraLight"/>
                <a:sym typeface="Helvetica Neue UltraLight"/>
              </a:defRPr>
            </a:pPr>
            <a:r>
              <a:t>Task Execution</a:t>
            </a:r>
          </a:p>
        </p:txBody>
      </p:sp>
      <p:pic>
        <p:nvPicPr>
          <p:cNvPr id="189" name="75294154_24824e3395_o.png" descr="75294154_24824e3395_o.png"/>
          <p:cNvPicPr>
            <a:picLocks noChangeAspect="1"/>
          </p:cNvPicPr>
          <p:nvPr/>
        </p:nvPicPr>
        <p:blipFill>
          <a:blip r:embed="rId3">
            <a:extLst/>
          </a:blip>
          <a:srcRect l="10758" t="14728" r="8812" b="12498"/>
          <a:stretch>
            <a:fillRect/>
          </a:stretch>
        </p:blipFill>
        <p:spPr>
          <a:xfrm>
            <a:off x="7294669" y="2505119"/>
            <a:ext cx="4902951" cy="44362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6" h="21595" extrusionOk="0">
                <a:moveTo>
                  <a:pt x="5416" y="5"/>
                </a:moveTo>
                <a:cubicBezTo>
                  <a:pt x="5289" y="12"/>
                  <a:pt x="5170" y="23"/>
                  <a:pt x="5089" y="40"/>
                </a:cubicBezTo>
                <a:cubicBezTo>
                  <a:pt x="4655" y="131"/>
                  <a:pt x="3807" y="438"/>
                  <a:pt x="3761" y="519"/>
                </a:cubicBezTo>
                <a:cubicBezTo>
                  <a:pt x="3740" y="558"/>
                  <a:pt x="3663" y="588"/>
                  <a:pt x="3590" y="588"/>
                </a:cubicBezTo>
                <a:cubicBezTo>
                  <a:pt x="3518" y="588"/>
                  <a:pt x="3321" y="698"/>
                  <a:pt x="3153" y="832"/>
                </a:cubicBezTo>
                <a:cubicBezTo>
                  <a:pt x="2986" y="966"/>
                  <a:pt x="2819" y="1077"/>
                  <a:pt x="2785" y="1077"/>
                </a:cubicBezTo>
                <a:cubicBezTo>
                  <a:pt x="2659" y="1077"/>
                  <a:pt x="1229" y="2598"/>
                  <a:pt x="1229" y="2731"/>
                </a:cubicBezTo>
                <a:cubicBezTo>
                  <a:pt x="1229" y="2773"/>
                  <a:pt x="1147" y="2928"/>
                  <a:pt x="1046" y="3075"/>
                </a:cubicBezTo>
                <a:cubicBezTo>
                  <a:pt x="945" y="3221"/>
                  <a:pt x="863" y="3364"/>
                  <a:pt x="863" y="3390"/>
                </a:cubicBezTo>
                <a:cubicBezTo>
                  <a:pt x="863" y="3416"/>
                  <a:pt x="779" y="3584"/>
                  <a:pt x="677" y="3763"/>
                </a:cubicBezTo>
                <a:cubicBezTo>
                  <a:pt x="574" y="3944"/>
                  <a:pt x="444" y="4360"/>
                  <a:pt x="384" y="4707"/>
                </a:cubicBezTo>
                <a:cubicBezTo>
                  <a:pt x="325" y="5049"/>
                  <a:pt x="211" y="5470"/>
                  <a:pt x="130" y="5640"/>
                </a:cubicBezTo>
                <a:cubicBezTo>
                  <a:pt x="-9" y="5936"/>
                  <a:pt x="-14" y="6084"/>
                  <a:pt x="12" y="8940"/>
                </a:cubicBezTo>
                <a:cubicBezTo>
                  <a:pt x="26" y="10585"/>
                  <a:pt x="54" y="12131"/>
                  <a:pt x="73" y="12377"/>
                </a:cubicBezTo>
                <a:cubicBezTo>
                  <a:pt x="91" y="12623"/>
                  <a:pt x="131" y="13262"/>
                  <a:pt x="162" y="13799"/>
                </a:cubicBezTo>
                <a:cubicBezTo>
                  <a:pt x="193" y="14336"/>
                  <a:pt x="231" y="14849"/>
                  <a:pt x="246" y="14939"/>
                </a:cubicBezTo>
                <a:cubicBezTo>
                  <a:pt x="260" y="15028"/>
                  <a:pt x="302" y="15304"/>
                  <a:pt x="338" y="15551"/>
                </a:cubicBezTo>
                <a:cubicBezTo>
                  <a:pt x="523" y="16804"/>
                  <a:pt x="562" y="16924"/>
                  <a:pt x="831" y="17048"/>
                </a:cubicBezTo>
                <a:cubicBezTo>
                  <a:pt x="1071" y="17159"/>
                  <a:pt x="1117" y="17240"/>
                  <a:pt x="1086" y="17487"/>
                </a:cubicBezTo>
                <a:cubicBezTo>
                  <a:pt x="1079" y="17547"/>
                  <a:pt x="1118" y="17657"/>
                  <a:pt x="1174" y="17730"/>
                </a:cubicBezTo>
                <a:cubicBezTo>
                  <a:pt x="1229" y="17804"/>
                  <a:pt x="1337" y="18030"/>
                  <a:pt x="1413" y="18231"/>
                </a:cubicBezTo>
                <a:cubicBezTo>
                  <a:pt x="1656" y="18878"/>
                  <a:pt x="2370" y="19778"/>
                  <a:pt x="2856" y="20049"/>
                </a:cubicBezTo>
                <a:cubicBezTo>
                  <a:pt x="2993" y="20125"/>
                  <a:pt x="3154" y="20217"/>
                  <a:pt x="3214" y="20254"/>
                </a:cubicBezTo>
                <a:cubicBezTo>
                  <a:pt x="3560" y="20462"/>
                  <a:pt x="3717" y="20536"/>
                  <a:pt x="4195" y="20721"/>
                </a:cubicBezTo>
                <a:cubicBezTo>
                  <a:pt x="4484" y="20833"/>
                  <a:pt x="4788" y="20943"/>
                  <a:pt x="4869" y="20966"/>
                </a:cubicBezTo>
                <a:cubicBezTo>
                  <a:pt x="4950" y="20989"/>
                  <a:pt x="5067" y="21031"/>
                  <a:pt x="5128" y="21057"/>
                </a:cubicBezTo>
                <a:cubicBezTo>
                  <a:pt x="5233" y="21103"/>
                  <a:pt x="5950" y="21273"/>
                  <a:pt x="6414" y="21362"/>
                </a:cubicBezTo>
                <a:cubicBezTo>
                  <a:pt x="6535" y="21386"/>
                  <a:pt x="6998" y="21454"/>
                  <a:pt x="7443" y="21513"/>
                </a:cubicBezTo>
                <a:cubicBezTo>
                  <a:pt x="7815" y="21562"/>
                  <a:pt x="8458" y="21591"/>
                  <a:pt x="9071" y="21594"/>
                </a:cubicBezTo>
                <a:cubicBezTo>
                  <a:pt x="9685" y="21598"/>
                  <a:pt x="10272" y="21578"/>
                  <a:pt x="10532" y="21533"/>
                </a:cubicBezTo>
                <a:cubicBezTo>
                  <a:pt x="10653" y="21511"/>
                  <a:pt x="10999" y="21470"/>
                  <a:pt x="11303" y="21442"/>
                </a:cubicBezTo>
                <a:cubicBezTo>
                  <a:pt x="11606" y="21414"/>
                  <a:pt x="12071" y="21357"/>
                  <a:pt x="12334" y="21314"/>
                </a:cubicBezTo>
                <a:cubicBezTo>
                  <a:pt x="12596" y="21271"/>
                  <a:pt x="13002" y="21221"/>
                  <a:pt x="13235" y="21204"/>
                </a:cubicBezTo>
                <a:cubicBezTo>
                  <a:pt x="13469" y="21187"/>
                  <a:pt x="13702" y="21136"/>
                  <a:pt x="13752" y="21090"/>
                </a:cubicBezTo>
                <a:cubicBezTo>
                  <a:pt x="13803" y="21044"/>
                  <a:pt x="14026" y="20982"/>
                  <a:pt x="14247" y="20953"/>
                </a:cubicBezTo>
                <a:cubicBezTo>
                  <a:pt x="14468" y="20924"/>
                  <a:pt x="14755" y="20846"/>
                  <a:pt x="14883" y="20783"/>
                </a:cubicBezTo>
                <a:cubicBezTo>
                  <a:pt x="15011" y="20719"/>
                  <a:pt x="15224" y="20644"/>
                  <a:pt x="15356" y="20615"/>
                </a:cubicBezTo>
                <a:cubicBezTo>
                  <a:pt x="15489" y="20585"/>
                  <a:pt x="15683" y="20512"/>
                  <a:pt x="15786" y="20453"/>
                </a:cubicBezTo>
                <a:cubicBezTo>
                  <a:pt x="15889" y="20393"/>
                  <a:pt x="16033" y="20345"/>
                  <a:pt x="16106" y="20344"/>
                </a:cubicBezTo>
                <a:cubicBezTo>
                  <a:pt x="16293" y="20344"/>
                  <a:pt x="17642" y="19653"/>
                  <a:pt x="17911" y="19421"/>
                </a:cubicBezTo>
                <a:cubicBezTo>
                  <a:pt x="17966" y="19373"/>
                  <a:pt x="18070" y="19297"/>
                  <a:pt x="18143" y="19251"/>
                </a:cubicBezTo>
                <a:cubicBezTo>
                  <a:pt x="19082" y="18654"/>
                  <a:pt x="19432" y="18334"/>
                  <a:pt x="19478" y="18030"/>
                </a:cubicBezTo>
                <a:cubicBezTo>
                  <a:pt x="19519" y="17763"/>
                  <a:pt x="19290" y="17796"/>
                  <a:pt x="18793" y="18128"/>
                </a:cubicBezTo>
                <a:cubicBezTo>
                  <a:pt x="18536" y="18301"/>
                  <a:pt x="18144" y="18528"/>
                  <a:pt x="17922" y="18633"/>
                </a:cubicBezTo>
                <a:cubicBezTo>
                  <a:pt x="17342" y="18905"/>
                  <a:pt x="15378" y="19612"/>
                  <a:pt x="15201" y="19612"/>
                </a:cubicBezTo>
                <a:cubicBezTo>
                  <a:pt x="15119" y="19612"/>
                  <a:pt x="14993" y="19649"/>
                  <a:pt x="14923" y="19693"/>
                </a:cubicBezTo>
                <a:cubicBezTo>
                  <a:pt x="14662" y="19859"/>
                  <a:pt x="13578" y="20108"/>
                  <a:pt x="12463" y="20257"/>
                </a:cubicBezTo>
                <a:cubicBezTo>
                  <a:pt x="12150" y="20299"/>
                  <a:pt x="11867" y="20351"/>
                  <a:pt x="11834" y="20373"/>
                </a:cubicBezTo>
                <a:cubicBezTo>
                  <a:pt x="11767" y="20419"/>
                  <a:pt x="9918" y="20507"/>
                  <a:pt x="8951" y="20511"/>
                </a:cubicBezTo>
                <a:cubicBezTo>
                  <a:pt x="8319" y="20513"/>
                  <a:pt x="6855" y="20379"/>
                  <a:pt x="6753" y="20310"/>
                </a:cubicBezTo>
                <a:cubicBezTo>
                  <a:pt x="6722" y="20289"/>
                  <a:pt x="6617" y="20255"/>
                  <a:pt x="6519" y="20234"/>
                </a:cubicBezTo>
                <a:cubicBezTo>
                  <a:pt x="5526" y="20024"/>
                  <a:pt x="5075" y="19857"/>
                  <a:pt x="4133" y="19357"/>
                </a:cubicBezTo>
                <a:cubicBezTo>
                  <a:pt x="3047" y="18780"/>
                  <a:pt x="2381" y="17896"/>
                  <a:pt x="1998" y="16523"/>
                </a:cubicBezTo>
                <a:cubicBezTo>
                  <a:pt x="1776" y="15727"/>
                  <a:pt x="1715" y="15612"/>
                  <a:pt x="1453" y="15516"/>
                </a:cubicBezTo>
                <a:cubicBezTo>
                  <a:pt x="1150" y="15405"/>
                  <a:pt x="1184" y="15581"/>
                  <a:pt x="969" y="13028"/>
                </a:cubicBezTo>
                <a:cubicBezTo>
                  <a:pt x="923" y="12479"/>
                  <a:pt x="924" y="9236"/>
                  <a:pt x="971" y="8880"/>
                </a:cubicBezTo>
                <a:cubicBezTo>
                  <a:pt x="985" y="8768"/>
                  <a:pt x="999" y="8485"/>
                  <a:pt x="1002" y="8249"/>
                </a:cubicBezTo>
                <a:cubicBezTo>
                  <a:pt x="1010" y="7699"/>
                  <a:pt x="1137" y="7632"/>
                  <a:pt x="1521" y="7974"/>
                </a:cubicBezTo>
                <a:cubicBezTo>
                  <a:pt x="1906" y="8316"/>
                  <a:pt x="3354" y="9131"/>
                  <a:pt x="3987" y="9361"/>
                </a:cubicBezTo>
                <a:cubicBezTo>
                  <a:pt x="4270" y="9465"/>
                  <a:pt x="4564" y="9586"/>
                  <a:pt x="4640" y="9630"/>
                </a:cubicBezTo>
                <a:cubicBezTo>
                  <a:pt x="4762" y="9700"/>
                  <a:pt x="6309" y="10166"/>
                  <a:pt x="6597" y="10219"/>
                </a:cubicBezTo>
                <a:cubicBezTo>
                  <a:pt x="6658" y="10230"/>
                  <a:pt x="6874" y="10270"/>
                  <a:pt x="7076" y="10308"/>
                </a:cubicBezTo>
                <a:cubicBezTo>
                  <a:pt x="7278" y="10346"/>
                  <a:pt x="7468" y="10369"/>
                  <a:pt x="7499" y="10360"/>
                </a:cubicBezTo>
                <a:cubicBezTo>
                  <a:pt x="7529" y="10351"/>
                  <a:pt x="7694" y="10377"/>
                  <a:pt x="7866" y="10418"/>
                </a:cubicBezTo>
                <a:cubicBezTo>
                  <a:pt x="8929" y="10672"/>
                  <a:pt x="13329" y="10709"/>
                  <a:pt x="14575" y="10474"/>
                </a:cubicBezTo>
                <a:cubicBezTo>
                  <a:pt x="14697" y="10451"/>
                  <a:pt x="15127" y="10379"/>
                  <a:pt x="15531" y="10314"/>
                </a:cubicBezTo>
                <a:cubicBezTo>
                  <a:pt x="16238" y="10200"/>
                  <a:pt x="16881" y="10046"/>
                  <a:pt x="17390" y="9869"/>
                </a:cubicBezTo>
                <a:cubicBezTo>
                  <a:pt x="17523" y="9824"/>
                  <a:pt x="17638" y="9794"/>
                  <a:pt x="17649" y="9802"/>
                </a:cubicBezTo>
                <a:cubicBezTo>
                  <a:pt x="17673" y="9821"/>
                  <a:pt x="18220" y="9563"/>
                  <a:pt x="18641" y="9336"/>
                </a:cubicBezTo>
                <a:cubicBezTo>
                  <a:pt x="19373" y="8941"/>
                  <a:pt x="19510" y="8857"/>
                  <a:pt x="19671" y="8693"/>
                </a:cubicBezTo>
                <a:cubicBezTo>
                  <a:pt x="19895" y="8464"/>
                  <a:pt x="20073" y="8586"/>
                  <a:pt x="20137" y="9012"/>
                </a:cubicBezTo>
                <a:cubicBezTo>
                  <a:pt x="20163" y="9186"/>
                  <a:pt x="20200" y="10243"/>
                  <a:pt x="20219" y="11361"/>
                </a:cubicBezTo>
                <a:cubicBezTo>
                  <a:pt x="20272" y="14489"/>
                  <a:pt x="20699" y="17679"/>
                  <a:pt x="21096" y="17914"/>
                </a:cubicBezTo>
                <a:cubicBezTo>
                  <a:pt x="21274" y="18019"/>
                  <a:pt x="21510" y="17876"/>
                  <a:pt x="21566" y="17630"/>
                </a:cubicBezTo>
                <a:cubicBezTo>
                  <a:pt x="21580" y="17568"/>
                  <a:pt x="21586" y="17421"/>
                  <a:pt x="21586" y="17222"/>
                </a:cubicBezTo>
                <a:cubicBezTo>
                  <a:pt x="21585" y="16626"/>
                  <a:pt x="21525" y="15567"/>
                  <a:pt x="21449" y="14979"/>
                </a:cubicBezTo>
                <a:cubicBezTo>
                  <a:pt x="21406" y="14644"/>
                  <a:pt x="21370" y="14314"/>
                  <a:pt x="21369" y="14247"/>
                </a:cubicBezTo>
                <a:cubicBezTo>
                  <a:pt x="21368" y="14180"/>
                  <a:pt x="21336" y="13853"/>
                  <a:pt x="21297" y="13519"/>
                </a:cubicBezTo>
                <a:cubicBezTo>
                  <a:pt x="21193" y="12608"/>
                  <a:pt x="21161" y="11710"/>
                  <a:pt x="21124" y="8741"/>
                </a:cubicBezTo>
                <a:cubicBezTo>
                  <a:pt x="21106" y="7256"/>
                  <a:pt x="21060" y="5975"/>
                  <a:pt x="21023" y="5895"/>
                </a:cubicBezTo>
                <a:cubicBezTo>
                  <a:pt x="20986" y="5816"/>
                  <a:pt x="20933" y="5609"/>
                  <a:pt x="20904" y="5436"/>
                </a:cubicBezTo>
                <a:cubicBezTo>
                  <a:pt x="20876" y="5262"/>
                  <a:pt x="20768" y="4969"/>
                  <a:pt x="20665" y="4785"/>
                </a:cubicBezTo>
                <a:cubicBezTo>
                  <a:pt x="20466" y="4428"/>
                  <a:pt x="19623" y="3434"/>
                  <a:pt x="19519" y="3434"/>
                </a:cubicBezTo>
                <a:cubicBezTo>
                  <a:pt x="19484" y="3434"/>
                  <a:pt x="19341" y="3338"/>
                  <a:pt x="19201" y="3220"/>
                </a:cubicBezTo>
                <a:cubicBezTo>
                  <a:pt x="18823" y="2901"/>
                  <a:pt x="17594" y="2230"/>
                  <a:pt x="16974" y="2003"/>
                </a:cubicBezTo>
                <a:cubicBezTo>
                  <a:pt x="16676" y="1893"/>
                  <a:pt x="16362" y="1760"/>
                  <a:pt x="16276" y="1707"/>
                </a:cubicBezTo>
                <a:cubicBezTo>
                  <a:pt x="16189" y="1654"/>
                  <a:pt x="16104" y="1608"/>
                  <a:pt x="16083" y="1605"/>
                </a:cubicBezTo>
                <a:cubicBezTo>
                  <a:pt x="16063" y="1601"/>
                  <a:pt x="15877" y="1552"/>
                  <a:pt x="15669" y="1495"/>
                </a:cubicBezTo>
                <a:cubicBezTo>
                  <a:pt x="15462" y="1437"/>
                  <a:pt x="15246" y="1379"/>
                  <a:pt x="15190" y="1367"/>
                </a:cubicBezTo>
                <a:cubicBezTo>
                  <a:pt x="15135" y="1355"/>
                  <a:pt x="15007" y="1322"/>
                  <a:pt x="14906" y="1294"/>
                </a:cubicBezTo>
                <a:cubicBezTo>
                  <a:pt x="14805" y="1265"/>
                  <a:pt x="14557" y="1222"/>
                  <a:pt x="14355" y="1197"/>
                </a:cubicBezTo>
                <a:cubicBezTo>
                  <a:pt x="13966" y="1149"/>
                  <a:pt x="13382" y="1067"/>
                  <a:pt x="12297" y="911"/>
                </a:cubicBezTo>
                <a:cubicBezTo>
                  <a:pt x="11183" y="751"/>
                  <a:pt x="7831" y="902"/>
                  <a:pt x="6744" y="1162"/>
                </a:cubicBezTo>
                <a:cubicBezTo>
                  <a:pt x="6562" y="1206"/>
                  <a:pt x="6181" y="1278"/>
                  <a:pt x="5898" y="1323"/>
                </a:cubicBezTo>
                <a:cubicBezTo>
                  <a:pt x="4859" y="1487"/>
                  <a:pt x="4209" y="1682"/>
                  <a:pt x="3948" y="1908"/>
                </a:cubicBezTo>
                <a:cubicBezTo>
                  <a:pt x="3700" y="2122"/>
                  <a:pt x="3697" y="2131"/>
                  <a:pt x="3840" y="2246"/>
                </a:cubicBezTo>
                <a:cubicBezTo>
                  <a:pt x="3988" y="2366"/>
                  <a:pt x="4132" y="2360"/>
                  <a:pt x="4754" y="2205"/>
                </a:cubicBezTo>
                <a:cubicBezTo>
                  <a:pt x="4933" y="2161"/>
                  <a:pt x="5297" y="2104"/>
                  <a:pt x="5563" y="2082"/>
                </a:cubicBezTo>
                <a:cubicBezTo>
                  <a:pt x="5828" y="2059"/>
                  <a:pt x="6162" y="2009"/>
                  <a:pt x="6304" y="1970"/>
                </a:cubicBezTo>
                <a:cubicBezTo>
                  <a:pt x="7217" y="1714"/>
                  <a:pt x="10377" y="1509"/>
                  <a:pt x="11451" y="1636"/>
                </a:cubicBezTo>
                <a:cubicBezTo>
                  <a:pt x="11876" y="1686"/>
                  <a:pt x="12405" y="1744"/>
                  <a:pt x="12627" y="1765"/>
                </a:cubicBezTo>
                <a:cubicBezTo>
                  <a:pt x="13304" y="1830"/>
                  <a:pt x="14395" y="2058"/>
                  <a:pt x="15054" y="2271"/>
                </a:cubicBezTo>
                <a:cubicBezTo>
                  <a:pt x="16130" y="2619"/>
                  <a:pt x="16191" y="2641"/>
                  <a:pt x="16267" y="2706"/>
                </a:cubicBezTo>
                <a:cubicBezTo>
                  <a:pt x="16307" y="2741"/>
                  <a:pt x="16463" y="2795"/>
                  <a:pt x="16613" y="2826"/>
                </a:cubicBezTo>
                <a:cubicBezTo>
                  <a:pt x="16763" y="2857"/>
                  <a:pt x="16924" y="2933"/>
                  <a:pt x="16971" y="2996"/>
                </a:cubicBezTo>
                <a:cubicBezTo>
                  <a:pt x="17018" y="3058"/>
                  <a:pt x="17096" y="3110"/>
                  <a:pt x="17144" y="3110"/>
                </a:cubicBezTo>
                <a:cubicBezTo>
                  <a:pt x="17191" y="3110"/>
                  <a:pt x="17452" y="3236"/>
                  <a:pt x="17724" y="3390"/>
                </a:cubicBezTo>
                <a:cubicBezTo>
                  <a:pt x="17996" y="3544"/>
                  <a:pt x="18227" y="3666"/>
                  <a:pt x="18236" y="3662"/>
                </a:cubicBezTo>
                <a:cubicBezTo>
                  <a:pt x="18273" y="3647"/>
                  <a:pt x="18867" y="4234"/>
                  <a:pt x="19249" y="4663"/>
                </a:cubicBezTo>
                <a:cubicBezTo>
                  <a:pt x="19743" y="5217"/>
                  <a:pt x="20017" y="5921"/>
                  <a:pt x="19948" y="6463"/>
                </a:cubicBezTo>
                <a:cubicBezTo>
                  <a:pt x="19925" y="6648"/>
                  <a:pt x="19874" y="6836"/>
                  <a:pt x="19833" y="6881"/>
                </a:cubicBezTo>
                <a:cubicBezTo>
                  <a:pt x="19793" y="6926"/>
                  <a:pt x="19760" y="7043"/>
                  <a:pt x="19760" y="7142"/>
                </a:cubicBezTo>
                <a:cubicBezTo>
                  <a:pt x="19760" y="7449"/>
                  <a:pt x="19125" y="8051"/>
                  <a:pt x="18399" y="8434"/>
                </a:cubicBezTo>
                <a:cubicBezTo>
                  <a:pt x="18035" y="8626"/>
                  <a:pt x="17654" y="8802"/>
                  <a:pt x="17553" y="8826"/>
                </a:cubicBezTo>
                <a:cubicBezTo>
                  <a:pt x="17452" y="8851"/>
                  <a:pt x="17238" y="8907"/>
                  <a:pt x="17076" y="8952"/>
                </a:cubicBezTo>
                <a:cubicBezTo>
                  <a:pt x="15254" y="9452"/>
                  <a:pt x="14382" y="9562"/>
                  <a:pt x="12185" y="9568"/>
                </a:cubicBezTo>
                <a:cubicBezTo>
                  <a:pt x="10396" y="9573"/>
                  <a:pt x="8868" y="9504"/>
                  <a:pt x="8736" y="9413"/>
                </a:cubicBezTo>
                <a:cubicBezTo>
                  <a:pt x="8706" y="9393"/>
                  <a:pt x="8470" y="9353"/>
                  <a:pt x="8210" y="9325"/>
                </a:cubicBezTo>
                <a:cubicBezTo>
                  <a:pt x="7950" y="9296"/>
                  <a:pt x="7594" y="9238"/>
                  <a:pt x="7420" y="9197"/>
                </a:cubicBezTo>
                <a:cubicBezTo>
                  <a:pt x="7246" y="9156"/>
                  <a:pt x="6966" y="9104"/>
                  <a:pt x="6796" y="9081"/>
                </a:cubicBezTo>
                <a:cubicBezTo>
                  <a:pt x="6627" y="9059"/>
                  <a:pt x="6313" y="8986"/>
                  <a:pt x="6101" y="8919"/>
                </a:cubicBezTo>
                <a:cubicBezTo>
                  <a:pt x="5889" y="8852"/>
                  <a:pt x="5525" y="8741"/>
                  <a:pt x="5292" y="8672"/>
                </a:cubicBezTo>
                <a:cubicBezTo>
                  <a:pt x="5059" y="8603"/>
                  <a:pt x="4776" y="8493"/>
                  <a:pt x="4661" y="8428"/>
                </a:cubicBezTo>
                <a:cubicBezTo>
                  <a:pt x="4547" y="8364"/>
                  <a:pt x="4415" y="8312"/>
                  <a:pt x="4369" y="8312"/>
                </a:cubicBezTo>
                <a:cubicBezTo>
                  <a:pt x="4295" y="8312"/>
                  <a:pt x="3408" y="7837"/>
                  <a:pt x="2923" y="7538"/>
                </a:cubicBezTo>
                <a:cubicBezTo>
                  <a:pt x="2559" y="7313"/>
                  <a:pt x="1748" y="6342"/>
                  <a:pt x="1563" y="5911"/>
                </a:cubicBezTo>
                <a:cubicBezTo>
                  <a:pt x="1288" y="5269"/>
                  <a:pt x="1272" y="4621"/>
                  <a:pt x="1516" y="4068"/>
                </a:cubicBezTo>
                <a:cubicBezTo>
                  <a:pt x="1622" y="3829"/>
                  <a:pt x="1787" y="3506"/>
                  <a:pt x="1885" y="3351"/>
                </a:cubicBezTo>
                <a:cubicBezTo>
                  <a:pt x="2248" y="2771"/>
                  <a:pt x="3121" y="1933"/>
                  <a:pt x="3656" y="1653"/>
                </a:cubicBezTo>
                <a:cubicBezTo>
                  <a:pt x="3838" y="1558"/>
                  <a:pt x="4036" y="1444"/>
                  <a:pt x="4097" y="1400"/>
                </a:cubicBezTo>
                <a:cubicBezTo>
                  <a:pt x="4432" y="1157"/>
                  <a:pt x="5179" y="937"/>
                  <a:pt x="5601" y="957"/>
                </a:cubicBezTo>
                <a:cubicBezTo>
                  <a:pt x="5787" y="966"/>
                  <a:pt x="5954" y="946"/>
                  <a:pt x="5973" y="911"/>
                </a:cubicBezTo>
                <a:cubicBezTo>
                  <a:pt x="5993" y="876"/>
                  <a:pt x="6070" y="866"/>
                  <a:pt x="6145" y="888"/>
                </a:cubicBezTo>
                <a:cubicBezTo>
                  <a:pt x="6243" y="916"/>
                  <a:pt x="6305" y="859"/>
                  <a:pt x="6372" y="681"/>
                </a:cubicBezTo>
                <a:cubicBezTo>
                  <a:pt x="6451" y="470"/>
                  <a:pt x="6445" y="409"/>
                  <a:pt x="6328" y="233"/>
                </a:cubicBezTo>
                <a:cubicBezTo>
                  <a:pt x="6217" y="66"/>
                  <a:pt x="6120" y="26"/>
                  <a:pt x="5788" y="5"/>
                </a:cubicBezTo>
                <a:cubicBezTo>
                  <a:pt x="5677" y="-2"/>
                  <a:pt x="5543" y="-2"/>
                  <a:pt x="5416" y="5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190" name="Slide Number"/>
          <p:cNvSpPr>
            <a:spLocks noGrp="1"/>
          </p:cNvSpPr>
          <p:nvPr>
            <p:ph type="sldNum" sz="quarter" idx="2"/>
          </p:nvPr>
        </p:nvSpPr>
        <p:spPr>
          <a:xfrm>
            <a:off x="6375349" y="9251950"/>
            <a:ext cx="241402" cy="381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5546">
              <a:srgbClr val="24292D"/>
            </a:gs>
            <a:gs pos="100000">
              <a:srgbClr val="49565A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@SpringBootApplication…"/>
          <p:cNvSpPr/>
          <p:nvPr/>
        </p:nvSpPr>
        <p:spPr>
          <a:xfrm>
            <a:off x="3529" y="754245"/>
            <a:ext cx="12997742" cy="824511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>
              <a:defRPr sz="2900" b="1">
                <a:solidFill>
                  <a:srgbClr val="FF93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@SpringBootApplication</a:t>
            </a:r>
          </a:p>
          <a:p>
            <a:pPr algn="l">
              <a:defRPr sz="2900" b="1">
                <a:solidFill>
                  <a:srgbClr val="FF93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@EnableTask</a:t>
            </a:r>
          </a:p>
          <a:p>
            <a:pPr algn="l">
              <a:defRPr sz="29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solidFill>
                  <a:srgbClr val="00F900"/>
                </a:solidFill>
              </a:rPr>
              <a:t>public class</a:t>
            </a:r>
            <a:r>
              <a:t> TaskApplication {</a:t>
            </a:r>
          </a:p>
          <a:p>
            <a:pPr algn="l">
              <a:defRPr sz="29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</a:t>
            </a:r>
            <a:r>
              <a:rPr>
                <a:solidFill>
                  <a:srgbClr val="00F900"/>
                </a:solidFill>
              </a:rPr>
              <a:t>public static void</a:t>
            </a:r>
            <a:r>
              <a:t> main(String[] args) {</a:t>
            </a:r>
          </a:p>
          <a:p>
            <a:pPr algn="l">
              <a:defRPr sz="29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SpringApplication.run(TaskApplication.class, args);</a:t>
            </a:r>
          </a:p>
          <a:p>
            <a:pPr algn="l">
              <a:defRPr sz="29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}</a:t>
            </a:r>
          </a:p>
          <a:p>
            <a:pPr algn="l">
              <a:defRPr sz="29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</a:t>
            </a:r>
            <a:r>
              <a:rPr>
                <a:solidFill>
                  <a:srgbClr val="00F900"/>
                </a:solidFill>
              </a:rPr>
              <a:t>public class</a:t>
            </a:r>
            <a:r>
              <a:t> TimestampTask </a:t>
            </a:r>
            <a:r>
              <a:rPr>
                <a:solidFill>
                  <a:srgbClr val="00F900"/>
                </a:solidFill>
              </a:rPr>
              <a:t>implements</a:t>
            </a:r>
            <a:r>
              <a:t> </a:t>
            </a:r>
          </a:p>
          <a:p>
            <a:pPr lvl="5" algn="l">
              <a:defRPr sz="29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CommandLineRunner {</a:t>
            </a:r>
          </a:p>
          <a:p>
            <a:pPr algn="l">
              <a:defRPr sz="29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</a:t>
            </a:r>
            <a:r>
              <a:rPr>
                <a:solidFill>
                  <a:srgbClr val="00F900"/>
                </a:solidFill>
              </a:rPr>
              <a:t>public void</a:t>
            </a:r>
            <a:r>
              <a:t> run(String... strings) </a:t>
            </a:r>
            <a:r>
              <a:rPr>
                <a:solidFill>
                  <a:srgbClr val="00F900"/>
                </a:solidFill>
              </a:rPr>
              <a:t>throws</a:t>
            </a:r>
            <a:r>
              <a:t> Exception {</a:t>
            </a:r>
          </a:p>
          <a:p>
            <a:pPr algn="l">
              <a:defRPr sz="29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...</a:t>
            </a:r>
          </a:p>
          <a:p>
            <a:pPr algn="l">
              <a:defRPr sz="29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}</a:t>
            </a:r>
          </a:p>
          <a:p>
            <a:pPr algn="l">
              <a:defRPr sz="29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}</a:t>
            </a:r>
          </a:p>
          <a:p>
            <a:pPr algn="l">
              <a:defRPr sz="29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}</a:t>
            </a:r>
          </a:p>
        </p:txBody>
      </p:sp>
      <p:sp>
        <p:nvSpPr>
          <p:cNvPr id="195" name="Slide Number"/>
          <p:cNvSpPr>
            <a:spLocks noGrp="1"/>
          </p:cNvSpPr>
          <p:nvPr>
            <p:ph type="sldNum" sz="quarter" idx="2"/>
          </p:nvPr>
        </p:nvSpPr>
        <p:spPr>
          <a:xfrm>
            <a:off x="6375349" y="9251950"/>
            <a:ext cx="241402" cy="381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5546">
              <a:srgbClr val="24292D"/>
            </a:gs>
            <a:gs pos="100000">
              <a:srgbClr val="49565A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&lt;dependency&gt;…"/>
          <p:cNvSpPr/>
          <p:nvPr/>
        </p:nvSpPr>
        <p:spPr>
          <a:xfrm>
            <a:off x="3529" y="754245"/>
            <a:ext cx="12997742" cy="824511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>
              <a:defRPr sz="2900" b="1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&lt;dependency&gt;</a:t>
            </a:r>
          </a:p>
          <a:p>
            <a:pPr algn="l">
              <a:defRPr sz="2900" b="1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&lt;groupId&gt;org.springframework.cloud&lt;/groupId&gt;</a:t>
            </a:r>
          </a:p>
          <a:p>
            <a:pPr algn="l">
              <a:defRPr sz="2900" b="1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&lt;artifactId&gt;</a:t>
            </a:r>
            <a:r>
              <a:rPr>
                <a:solidFill>
                  <a:srgbClr val="FFFB00"/>
                </a:solidFill>
              </a:rPr>
              <a:t>spring-cloud-starter-task</a:t>
            </a:r>
            <a:r>
              <a:t>&lt;/artifactId&gt;</a:t>
            </a:r>
          </a:p>
          <a:p>
            <a:pPr algn="l">
              <a:defRPr sz="2900" b="1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&lt;/dependency&gt;</a:t>
            </a:r>
          </a:p>
          <a:p>
            <a:pPr algn="l">
              <a:defRPr sz="2900" b="1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&lt;dependency&gt;</a:t>
            </a:r>
          </a:p>
          <a:p>
            <a:pPr algn="l">
              <a:defRPr sz="2900" b="1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	&lt;groupId&gt;org.springframework.boot&lt;/groupId&gt;</a:t>
            </a:r>
          </a:p>
          <a:p>
            <a:pPr algn="l">
              <a:defRPr sz="2900" b="1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	&lt;artifactId&gt;</a:t>
            </a:r>
            <a:r>
              <a:rPr>
                <a:solidFill>
                  <a:srgbClr val="FFFB00"/>
                </a:solidFill>
              </a:rPr>
              <a:t>spring-boot-starter-jdbc</a:t>
            </a:r>
            <a:r>
              <a:t>&lt;/artifactId&gt;</a:t>
            </a:r>
          </a:p>
          <a:p>
            <a:pPr algn="l">
              <a:defRPr sz="2900" b="1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&lt;/dependency&gt;</a:t>
            </a:r>
          </a:p>
          <a:p>
            <a:pPr algn="l">
              <a:defRPr sz="2900" b="1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&lt;dependency&gt;</a:t>
            </a:r>
          </a:p>
          <a:p>
            <a:pPr algn="l">
              <a:defRPr sz="2900" b="1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	&lt;groupId&gt;org.mariadb.jdbc&lt;/groupId&gt;</a:t>
            </a:r>
          </a:p>
          <a:p>
            <a:pPr algn="l">
              <a:defRPr sz="2900" b="1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	&lt;artifactId&gt;</a:t>
            </a:r>
            <a:r>
              <a:rPr>
                <a:solidFill>
                  <a:srgbClr val="FFFB00"/>
                </a:solidFill>
              </a:rPr>
              <a:t>mariadb-java-client</a:t>
            </a:r>
            <a:r>
              <a:t>&lt;/artifactId&gt;</a:t>
            </a:r>
          </a:p>
          <a:p>
            <a:pPr algn="l">
              <a:defRPr sz="2900" b="1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&lt;/dependency&gt;</a:t>
            </a:r>
          </a:p>
        </p:txBody>
      </p:sp>
      <p:sp>
        <p:nvSpPr>
          <p:cNvPr id="200" name="Slide Number"/>
          <p:cNvSpPr>
            <a:spLocks noGrp="1"/>
          </p:cNvSpPr>
          <p:nvPr>
            <p:ph type="sldNum" sz="quarter" idx="2"/>
          </p:nvPr>
        </p:nvSpPr>
        <p:spPr>
          <a:xfrm>
            <a:off x="6375349" y="9251950"/>
            <a:ext cx="241402" cy="381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1368</TotalTime>
  <Words>955</Words>
  <Application>Microsoft Macintosh PowerPoint</Application>
  <PresentationFormat>Custom</PresentationFormat>
  <Paragraphs>173</Paragraphs>
  <Slides>18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Black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Wayne Lund</cp:lastModifiedBy>
  <cp:revision>2</cp:revision>
  <dcterms:modified xsi:type="dcterms:W3CDTF">2017-05-17T16:14:30Z</dcterms:modified>
</cp:coreProperties>
</file>