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60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3644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docs.spring.io/spring-cloud-stream/docs/Chelsea.M1/reference/htmlsingle/%23_reactive_programming_support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spring.io/spring-boot/docs/current/reference/html/common-application-properties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docs.spring.io/spring-cloud-stream/docs/Chelsea.M1/reference/htmlsingle/%23_configuration_options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going to revisit stream processing in the context of SCDF. The benefits of orchestration aspects of SCDF is what we are going to cover.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Cloud Stream also supports the use of reactive APIs where incoming and outgoing data is handled as continuous data flows.</a:t>
            </a:r>
          </a:p>
          <a:p>
            <a:endParaRPr/>
          </a:p>
          <a:p>
            <a:r>
              <a:t>Instead of specifying how each individual message should be handled, you can use operators that describe functional transformations from inbound to outbound data flows.</a:t>
            </a:r>
          </a:p>
          <a:p>
            <a:endParaRPr/>
          </a:p>
          <a:p>
            <a:r>
              <a:t>Project Reactor and RxJava APIs are more natively supported at the programming model.</a:t>
            </a:r>
          </a:p>
          <a:p>
            <a:endParaRPr/>
          </a:p>
          <a:p>
            <a:r>
              <a:t>With this, you can build complex computation business logic in your applications. Examples include “moving-average”, “time-windowing”, “aggregations” — all this can be easily done in the application itself. They can be registered in SCDF to build complex streaming topologies using the DSL/Flo. </a:t>
            </a:r>
          </a:p>
          <a:p>
            <a:endParaRPr/>
          </a:p>
          <a:p>
            <a:r>
              <a:t>A moving-average example is shown in this slide. For every 5-entries coming from the upstream application, the average is calculated and the outcome is sent to downstream app for processing/persistence. </a:t>
            </a:r>
          </a:p>
          <a:p>
            <a:endParaRPr/>
          </a:p>
          <a:p>
            <a:r>
              <a:rPr u="sng">
                <a:hlinkClick r:id="rId3"/>
              </a:rPr>
              <a:t>http://docs.spring.io/spring-cloud-stream/docs/Chelsea.M1/reference/htmlsingle/#_reactive_programming_support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the same example that we saw in Streams labs. Let’s revisit it in the context of SCDF.</a:t>
            </a:r>
          </a:p>
          <a:p>
            <a:endParaRPr/>
          </a:p>
          <a:p>
            <a:r>
              <a:t>First and foremost, the DSL. This is where the power is. Inspired by UNIX’s pipes and filter syntaxes, the SCDF DSL includes a powerful representation of both linear and complex streaming pipeline topologies. </a:t>
            </a:r>
          </a:p>
          <a:p>
            <a:endParaRPr/>
          </a:p>
          <a:p>
            <a:r>
              <a:t>The same uppercase() can be defined multiple ways. We are all about options. </a:t>
            </a:r>
          </a:p>
          <a:p>
            <a:pPr marL="382336" indent="-382336">
              <a:buSzPct val="100000"/>
              <a:buAutoNum type="arabicParenR"/>
            </a:pPr>
            <a:r>
              <a:t>you can register the same application that you had developed in the lab and reuse it here</a:t>
            </a:r>
          </a:p>
          <a:p>
            <a:pPr marL="382336" indent="-382336">
              <a:buSzPct val="100000"/>
              <a:buAutoNum type="arabicParenR"/>
            </a:pPr>
            <a:r>
              <a:t>you can use SpEL expressions to compute simple to a complex transformations</a:t>
            </a:r>
          </a:p>
          <a:p>
            <a:endParaRPr/>
          </a:p>
          <a:p>
            <a:r>
              <a:t>“Easy to build or customize; fast you can build topologies; quick you can promote to production”</a:t>
            </a:r>
          </a:p>
          <a:p>
            <a:endParaRPr/>
          </a:p>
          <a:p>
            <a:r>
              <a:t>Same as:</a:t>
            </a:r>
          </a:p>
          <a:p>
            <a:r>
              <a:t>dataflow:&gt; stream create --definition "http | transform --expression=payload.toUpperCase() | log" --name mystream --deploy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some responsibilities for primary data pipeline. The pipeline that writes RAW data to a master dataset; something like hadoop or s3 for example.</a:t>
            </a:r>
          </a:p>
          <a:p>
            <a:endParaRPr/>
          </a:p>
          <a:p>
            <a:r>
              <a:t>While that’s happening, if you’d want to fork and get a copy of same data and do some ad-hoc analytics or some other downstream processing, yes, you can in SCDF.</a:t>
            </a:r>
          </a:p>
          <a:p>
            <a:endParaRPr/>
          </a:p>
          <a:p>
            <a:r>
              <a:t>We call it TAPing the stream. Again, the DSL provides easy to use syntaxes to TAP a copy of data. </a:t>
            </a:r>
          </a:p>
          <a:p>
            <a:endParaRPr/>
          </a:p>
          <a:p>
            <a:pPr marL="382336" indent="-382336">
              <a:buSzPct val="100000"/>
              <a:buAutoNum type="arabicParenR"/>
            </a:pPr>
            <a:r>
              <a:t>stream </a:t>
            </a:r>
            <a:r>
              <a:rPr b="1" i="1"/>
              <a:t>foo</a:t>
            </a:r>
            <a:r>
              <a:t> - Data from http port=9001 written to S3.</a:t>
            </a:r>
          </a:p>
          <a:p>
            <a:pPr marL="382336" indent="-382336">
              <a:buSzPct val="100000"/>
              <a:buAutoNum type="arabicParenR"/>
            </a:pPr>
            <a:r>
              <a:t>stream </a:t>
            </a:r>
            <a:r>
              <a:rPr b="1" i="1"/>
              <a:t>bar</a:t>
            </a:r>
            <a:r>
              <a:t> - TAPs data from the producer on </a:t>
            </a:r>
            <a:r>
              <a:rPr b="1" i="1"/>
              <a:t>foo</a:t>
            </a:r>
            <a:r>
              <a:t> stream and the copy of data is then sent to “hdfs” after some cleansing through “filter” processor.</a:t>
            </a:r>
          </a:p>
          <a:p>
            <a:pPr marL="382336" indent="-382336">
              <a:buSzPct val="100000"/>
              <a:buAutoNum type="arabicParenR"/>
            </a:pPr>
            <a:r>
              <a:t>stream </a:t>
            </a:r>
            <a:r>
              <a:rPr b="1" i="1"/>
              <a:t>baz</a:t>
            </a:r>
            <a:r>
              <a:t> - TAPs data from the producer on </a:t>
            </a:r>
            <a:r>
              <a:rPr b="1" i="1"/>
              <a:t>foo</a:t>
            </a:r>
            <a:r>
              <a:t> stream and the copy of data is now sent to “cassandra" after some transformation through “transform” processor.</a:t>
            </a:r>
          </a:p>
          <a:p>
            <a:endParaRPr/>
          </a:p>
          <a:p>
            <a:r>
              <a:t>Below you’d see the flo representation of this complex topology. It is easy to read and understand.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Fundamentally, everything in the pipeline is a Spring Boot application. All Boot goodies apply to these applications, too. </a:t>
            </a:r>
          </a:p>
          <a:p>
            <a:endParaRPr/>
          </a:p>
          <a:p>
            <a:r>
              <a:t>Specifically, the properties are a powerful feature in Boot; with that, we could override the application behavior at runtime.</a:t>
            </a:r>
          </a:p>
          <a:p>
            <a:endParaRPr/>
          </a:p>
          <a:p>
            <a:r>
              <a:t>There are multiple ways one can enable such properties and likewise, there are plenty of ways to override them in Boot. Refer to Boot’s ref. guide for more details: </a:t>
            </a:r>
            <a:r>
              <a:rPr u="sng">
                <a:hlinkClick r:id="rId3"/>
              </a:rPr>
              <a:t>https://docs.spring.io/spring-boot/docs/current/reference/html/common-application-properties.html</a:t>
            </a:r>
          </a:p>
          <a:p>
            <a:endParaRPr u="sng">
              <a:hlinkClick r:id="rId3"/>
            </a:endParaRPr>
          </a:p>
          <a:p>
            <a:r>
              <a:t>Building upon this, SCDF and the ecosystem of projects provide similar support, too. From SCDF perspective, the DSL lends easy to use method of overriding application properties. </a:t>
            </a:r>
          </a:p>
          <a:p>
            <a:endParaRPr/>
          </a:p>
          <a:p>
            <a:r>
              <a:t>In this example, you are seeing all the overridable properties for “http-source” application. The same can be overridden when you create pipelines via Flo.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reviewed application properties.</a:t>
            </a:r>
          </a:p>
          <a:p>
            <a:endParaRPr/>
          </a:p>
          <a:p>
            <a:r>
              <a:t>When deploying the stream, properties that control the deployment of the apps into the target platform are known as deployment properties. SCDF provides easy method to override them as well.</a:t>
            </a:r>
          </a:p>
          <a:p>
            <a:endParaRPr/>
          </a:p>
          <a:p>
            <a:pPr marL="382336" indent="-382336">
              <a:buSzPct val="100000"/>
              <a:buAutoNum type="arabicParenR"/>
            </a:pPr>
            <a:r>
              <a:t>Imagine a simple stream “http | log”</a:t>
            </a:r>
          </a:p>
          <a:p>
            <a:pPr marL="382336" indent="-382336">
              <a:buSzPct val="100000"/>
              <a:buAutoNum type="arabicParenR"/>
            </a:pPr>
            <a:r>
              <a:t>Now, if you’d want to deploy 2-instances of log-sink, you’d do that via “app.log.count=2”</a:t>
            </a:r>
          </a:p>
          <a:p>
            <a:pPr marL="382336" indent="-382336">
              <a:buSzPct val="100000"/>
              <a:buAutoNum type="arabicParenR"/>
            </a:pPr>
            <a:r>
              <a:t>If you’d want to supply a partitioning method for the producer (http-source), you’d do that via: “app.http.producer.partitionKeyExpression=payload”</a:t>
            </a:r>
          </a:p>
          <a:p>
            <a:pPr marL="382336" indent="-382336">
              <a:buSzPct val="100000"/>
              <a:buAutoNum type="arabicParenR"/>
            </a:pPr>
            <a:r>
              <a:t>If you’d want to override the default destinations (generated by SCDF = </a:t>
            </a:r>
            <a:r>
              <a:rPr b="1" i="1"/>
              <a:t>&lt;server-name&gt;.&lt;stream-name&gt;.&lt;app-name&gt;</a:t>
            </a:r>
            <a:r>
              <a:t>) for your producer and consumer applications to connect, you’d do that via ”app.http.spring.cloud.stream.bindings.output.destination=bar,app.log.spring.cloud.stream.bindings.input.destination=bar” </a:t>
            </a:r>
          </a:p>
          <a:p>
            <a:endParaRPr/>
          </a:p>
          <a:p>
            <a:r>
              <a:rPr u="sng">
                <a:hlinkClick r:id="rId3"/>
              </a:rPr>
              <a:t>http://docs.spring.io/spring-cloud-stream/docs/Chelsea.M1/reference/htmlsingle/#_configuration_options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can be provided as plain “.properties” or as “.yml” artifacts.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Alternatively, you can also use config-server backed by a centralized GIT to resolve properties more dynamically via “profiles” at the runtime.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connect directly to a queue/topic and the DSL for doing that is what you’re seeing in this slide. </a:t>
            </a:r>
          </a:p>
          <a:p>
            <a:endParaRPr/>
          </a:p>
          <a:p>
            <a:r>
              <a:t>You don’t need an explicit application as source/sink is the point. This method is more flexible and it eliminates the requirement to code, test and build producers from scratch.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GLOBAL configurations provided at the SERVER level:</a:t>
            </a:r>
          </a:p>
          <a:p>
            <a:pPr>
              <a:defRPr sz="1000"/>
            </a:pPr>
            <a:endParaRPr/>
          </a:p>
          <a:p>
            <a:pPr>
              <a:defRPr sz="1000"/>
            </a:pPr>
            <a:r>
              <a:t>spring.cloud.dataflow.applicationProperties.stream.spring.cloud.stream.binders.rabbitBinder.type=rabbit</a:t>
            </a:r>
          </a:p>
          <a:p>
            <a:pPr>
              <a:defRPr sz="1000"/>
            </a:pPr>
            <a:r>
              <a:t>spring.cloud.dataflow.applicationProperties.stream.spring.cloud.stream.binders.rabbitBinder.environment.spring.rabbitmq.host=awesome1.dev</a:t>
            </a:r>
          </a:p>
          <a:p>
            <a:pPr>
              <a:defRPr sz="1000"/>
            </a:pPr>
            <a:r>
              <a:t>spring.cloud.dataflow.applicationProperties.stream.spring.cloud.stream.binders.rabbitBinder.environment.spring.rabbitmq.port=90000</a:t>
            </a:r>
          </a:p>
          <a:p>
            <a:pPr>
              <a:defRPr sz="1000"/>
            </a:pPr>
            <a:r>
              <a:t>spring.cloud.dataflow.applicationProperties.stream.spring.cloud.stream.binders.kafkaBinder.type=kafka</a:t>
            </a:r>
          </a:p>
          <a:p>
            <a:pPr>
              <a:defRPr sz="1000"/>
            </a:pPr>
            <a:r>
              <a:t>spring.cloud.dataflow.applicationProperties.stream.spring.cloud.stream.binders.kafkaBinder.environment.spring.cloud.stream.kafka.binder.brokers=awesome2.dev:9092</a:t>
            </a:r>
          </a:p>
          <a:p>
            <a:pPr>
              <a:defRPr sz="1000"/>
            </a:pPr>
            <a:r>
              <a:t>spring.cloud.dataflow.applicationProperties.stream.spring.cloud.stream.binders.kafkaBinder.environment.spring.cloud.stream.kafka.binder.zkNodes=awesome2.dev:2181</a:t>
            </a:r>
          </a:p>
          <a:p>
            <a:pPr>
              <a:defRPr sz="1000"/>
            </a:pPr>
            <a:endParaRPr/>
          </a:p>
          <a:p>
            <a:r>
              <a:t>It is easy to build complex pipelines that interact with multiple binder implementations.</a:t>
            </a:r>
          </a:p>
          <a:p>
            <a:endParaRPr/>
          </a:p>
          <a:p>
            <a:pPr marL="382336" indent="-382336">
              <a:buSzPct val="100000"/>
              <a:buAutoNum type="arabicParenR"/>
            </a:pPr>
            <a:r>
              <a:t>Imagine a requirement that is strictly only </a:t>
            </a:r>
            <a:r>
              <a:rPr i="1"/>
              <a:t>requires</a:t>
            </a:r>
            <a:r>
              <a:t> RabbitMQ for some processing - perhaps something to do with Rabbit’s powerful security features.</a:t>
            </a:r>
          </a:p>
          <a:p>
            <a:pPr marL="382336" indent="-382336">
              <a:buSzPct val="100000"/>
              <a:buAutoNum type="arabicParenR"/>
            </a:pPr>
            <a:r>
              <a:t>At the same time, a team would like to use Kafka for some high throughput / low-latency downstream processing.</a:t>
            </a:r>
          </a:p>
          <a:p>
            <a:endParaRPr/>
          </a:p>
          <a:p>
            <a:r>
              <a:t>Both of these requirements are legit and in SCDF, we provide easy options to plug different binding implementation between producers and consumers. This visual represents that.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 slide 3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sz="1800" cap="all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>
            <a:spLocks noGrp="1"/>
          </p:cNvSpPr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ream Processing…"/>
          <p:cNvSpPr/>
          <p:nvPr/>
        </p:nvSpPr>
        <p:spPr>
          <a:xfrm>
            <a:off x="2254948" y="5561898"/>
            <a:ext cx="8494904" cy="320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Stream Processing 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+</a:t>
            </a:r>
          </a:p>
          <a:p>
            <a: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Spring Cloud Data Flow</a:t>
            </a:r>
          </a:p>
        </p:txBody>
      </p:sp>
      <p:sp>
        <p:nvSpPr>
          <p:cNvPr id="149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roperties via Reference File"/>
          <p:cNvSpPr/>
          <p:nvPr/>
        </p:nvSpPr>
        <p:spPr>
          <a:xfrm>
            <a:off x="1489519" y="400802"/>
            <a:ext cx="10025762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Properties via Reference File</a:t>
            </a:r>
          </a:p>
        </p:txBody>
      </p:sp>
      <p:pic>
        <p:nvPicPr>
          <p:cNvPr id="245" name="5.png" descr="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371" y="3476527"/>
            <a:ext cx="4217948" cy="1979725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Config…"/>
          <p:cNvSpPr/>
          <p:nvPr/>
        </p:nvSpPr>
        <p:spPr>
          <a:xfrm>
            <a:off x="5868511" y="3878281"/>
            <a:ext cx="2024931" cy="1566192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Config</a:t>
            </a:r>
          </a:p>
          <a:p>
            <a:pPr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Server</a:t>
            </a:r>
          </a:p>
        </p:txBody>
      </p:sp>
      <p:pic>
        <p:nvPicPr>
          <p:cNvPr id="24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97735" y="4018503"/>
            <a:ext cx="3079024" cy="1285747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ine"/>
          <p:cNvSpPr/>
          <p:nvPr/>
        </p:nvSpPr>
        <p:spPr>
          <a:xfrm>
            <a:off x="5014550" y="4661377"/>
            <a:ext cx="741730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8005673" y="4661377"/>
            <a:ext cx="741731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0" name="app.mongodb.producer.partitionKeyExpression=payload app.mongodb.spring.cloud.stream.bindings.output.destination=bar app.hdfs.spring.cloud.stream.bindings.input.destination=bar app.cassandra.spring.cloud.stream.bindings.input.destination=bar app.cassandra.count=2"/>
          <p:cNvSpPr/>
          <p:nvPr/>
        </p:nvSpPr>
        <p:spPr>
          <a:xfrm>
            <a:off x="3329150" y="6531055"/>
            <a:ext cx="7103654" cy="1143001"/>
          </a:xfrm>
          <a:prstGeom prst="rect">
            <a:avLst/>
          </a:prstGeom>
          <a:solidFill>
            <a:srgbClr val="DCDEE0"/>
          </a:solidFill>
          <a:ln w="254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app.</a:t>
            </a:r>
            <a:r>
              <a:rPr b="1"/>
              <a:t>mongodb</a:t>
            </a:r>
            <a:r>
              <a:t>.producer.partitionKeyExpression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payload</a:t>
            </a:r>
            <a:br>
              <a:rPr>
                <a:solidFill>
                  <a:srgbClr val="018001"/>
                </a:solidFill>
              </a:rPr>
            </a:br>
            <a:r>
              <a:t>app.</a:t>
            </a:r>
            <a:r>
              <a:rPr b="1"/>
              <a:t>mongodb</a:t>
            </a:r>
            <a:r>
              <a:t>.spring.cloud.stream.bindings.output.destination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app.</a:t>
            </a:r>
            <a:r>
              <a:rPr b="1"/>
              <a:t>hdfs</a:t>
            </a:r>
            <a:r>
              <a:t>.spring.cloud.stream.bindings.input.destination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app.</a:t>
            </a:r>
            <a:r>
              <a:rPr b="1"/>
              <a:t>cassandra</a:t>
            </a:r>
            <a:r>
              <a:t>.spring.cloud.stream.bindings.input.destination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app.</a:t>
            </a:r>
            <a:r>
              <a:rPr b="1"/>
              <a:t>cassandra</a:t>
            </a:r>
            <a:r>
              <a:t>.count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2</a:t>
            </a:r>
          </a:p>
        </p:txBody>
      </p:sp>
      <p:sp>
        <p:nvSpPr>
          <p:cNvPr id="251" name="Line"/>
          <p:cNvSpPr/>
          <p:nvPr/>
        </p:nvSpPr>
        <p:spPr>
          <a:xfrm>
            <a:off x="6880976" y="5520416"/>
            <a:ext cx="1" cy="92199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emo: All Things Properties"/>
          <p:cNvSpPr/>
          <p:nvPr/>
        </p:nvSpPr>
        <p:spPr>
          <a:xfrm>
            <a:off x="2059940" y="6659501"/>
            <a:ext cx="888492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All Things Properties</a:t>
            </a:r>
          </a:p>
        </p:txBody>
      </p:sp>
      <p:sp>
        <p:nvSpPr>
          <p:cNvPr id="257" name="Slide Number"/>
          <p:cNvSpPr>
            <a:spLocks noGrp="1"/>
          </p:cNvSpPr>
          <p:nvPr>
            <p:ph type="sldNum" sz="quarter" idx="2"/>
          </p:nvPr>
        </p:nvSpPr>
        <p:spPr>
          <a:xfrm>
            <a:off x="6278780" y="8028658"/>
            <a:ext cx="447240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ataflow:&gt;stream create foo --definition “:myFancySourceDestination &gt; log”"/>
          <p:cNvSpPr/>
          <p:nvPr/>
        </p:nvSpPr>
        <p:spPr>
          <a:xfrm>
            <a:off x="1255431" y="3981589"/>
            <a:ext cx="11114316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--definition </a:t>
            </a:r>
            <a:r>
              <a:rPr b="1"/>
              <a:t>“</a:t>
            </a:r>
            <a:r>
              <a:rPr b="1">
                <a:solidFill>
                  <a:srgbClr val="FF9300"/>
                </a:solidFill>
              </a:rPr>
              <a:t>:myFancySourceDestination</a:t>
            </a:r>
            <a:r>
              <a:rPr b="1"/>
              <a:t> &gt; log”</a:t>
            </a:r>
          </a:p>
        </p:txBody>
      </p:sp>
      <p:sp>
        <p:nvSpPr>
          <p:cNvPr id="260" name="dataflow:&gt;stream create foo --definition “http &gt; :myFancySourceDestination”"/>
          <p:cNvSpPr/>
          <p:nvPr/>
        </p:nvSpPr>
        <p:spPr>
          <a:xfrm>
            <a:off x="1255431" y="5571831"/>
            <a:ext cx="11114316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>
                <a:solidFill>
                  <a:srgbClr val="FFFB00"/>
                </a:solidFill>
              </a:rPr>
              <a:t>foo </a:t>
            </a:r>
            <a:r>
              <a:t>--definition “http &gt; :</a:t>
            </a:r>
            <a:r>
              <a:rPr b="1">
                <a:solidFill>
                  <a:srgbClr val="FF9300"/>
                </a:solidFill>
              </a:rPr>
              <a:t>myFancySourceDestination</a:t>
            </a:r>
            <a:r>
              <a:rPr b="1"/>
              <a:t>”</a:t>
            </a:r>
          </a:p>
        </p:txBody>
      </p:sp>
      <p:sp>
        <p:nvSpPr>
          <p:cNvPr id="261" name="Explicit Broker Destinations"/>
          <p:cNvSpPr/>
          <p:nvPr/>
        </p:nvSpPr>
        <p:spPr>
          <a:xfrm>
            <a:off x="1744218" y="400802"/>
            <a:ext cx="9516365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Explicit Broker Destinations</a:t>
            </a:r>
          </a:p>
        </p:txBody>
      </p:sp>
      <p:sp>
        <p:nvSpPr>
          <p:cNvPr id="262" name="Destination as a Source"/>
          <p:cNvSpPr/>
          <p:nvPr/>
        </p:nvSpPr>
        <p:spPr>
          <a:xfrm>
            <a:off x="368147" y="3389320"/>
            <a:ext cx="498839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Destination as a Source</a:t>
            </a:r>
          </a:p>
        </p:txBody>
      </p:sp>
      <p:sp>
        <p:nvSpPr>
          <p:cNvPr id="263" name="Destination as a Sink"/>
          <p:cNvSpPr/>
          <p:nvPr/>
        </p:nvSpPr>
        <p:spPr>
          <a:xfrm>
            <a:off x="325773" y="4970152"/>
            <a:ext cx="482828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Destination as a Sink</a:t>
            </a:r>
          </a:p>
        </p:txBody>
      </p:sp>
      <p:sp>
        <p:nvSpPr>
          <p:cNvPr id="2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dataflow:&gt;stream create foo --definition “http | transform --expression=payload.toUpperCase() | log”"/>
          <p:cNvSpPr/>
          <p:nvPr/>
        </p:nvSpPr>
        <p:spPr>
          <a:xfrm>
            <a:off x="1898" y="5941688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--definition </a:t>
            </a:r>
            <a:r>
              <a:rPr b="1"/>
              <a:t>“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rPr b="1"/>
              <a:t> | </a:t>
            </a:r>
            <a:r>
              <a:rPr b="1">
                <a:solidFill>
                  <a:srgbClr val="00F900"/>
                </a:solidFill>
              </a:rPr>
              <a:t>transform</a:t>
            </a:r>
            <a:r>
              <a:rPr b="1"/>
              <a:t> --expression=payload.toUpperCase() | </a:t>
            </a:r>
            <a:r>
              <a:rPr b="1">
                <a:solidFill>
                  <a:srgbClr val="00F900"/>
                </a:solidFill>
              </a:rPr>
              <a:t>log</a:t>
            </a:r>
            <a:r>
              <a:rPr b="1"/>
              <a:t>”</a:t>
            </a:r>
          </a:p>
        </p:txBody>
      </p:sp>
      <p:sp>
        <p:nvSpPr>
          <p:cNvPr id="269" name="dataflow:&gt;stream deployment foo --properties…"/>
          <p:cNvSpPr/>
          <p:nvPr/>
        </p:nvSpPr>
        <p:spPr>
          <a:xfrm>
            <a:off x="-1898" y="7600399"/>
            <a:ext cx="13004801" cy="17699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deployment </a:t>
            </a:r>
            <a:r>
              <a:rPr b="1" i="1">
                <a:solidFill>
                  <a:srgbClr val="FFFB00"/>
                </a:solidFill>
              </a:rPr>
              <a:t>foo </a:t>
            </a:r>
            <a:r>
              <a:t>--properties </a:t>
            </a:r>
          </a:p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"app.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.spring.cloud.stream.bindings.output.binder=</a:t>
            </a:r>
            <a:r>
              <a:rPr b="1">
                <a:solidFill>
                  <a:srgbClr val="FF9300"/>
                </a:solidFill>
              </a:rPr>
              <a:t>rabbitBinder</a:t>
            </a:r>
            <a:r>
              <a:t>,</a:t>
            </a:r>
          </a:p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app.</a:t>
            </a:r>
            <a:r>
              <a:rPr b="1">
                <a:solidFill>
                  <a:srgbClr val="00F900"/>
                </a:solidFill>
              </a:rPr>
              <a:t>transform</a:t>
            </a:r>
            <a:r>
              <a:t>.spring.cloud.stream.bindings.input.binder=</a:t>
            </a:r>
            <a:r>
              <a:rPr b="1">
                <a:solidFill>
                  <a:srgbClr val="FF9300"/>
                </a:solidFill>
              </a:rPr>
              <a:t>rabbitBinder</a:t>
            </a:r>
            <a:r>
              <a:t>,</a:t>
            </a:r>
          </a:p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app.</a:t>
            </a:r>
            <a:r>
              <a:rPr b="1">
                <a:solidFill>
                  <a:srgbClr val="00F900"/>
                </a:solidFill>
              </a:rPr>
              <a:t>transform</a:t>
            </a:r>
            <a:r>
              <a:t>.spring.cloud.stream.bindings.output.binder=</a:t>
            </a:r>
            <a:r>
              <a:rPr b="1">
                <a:solidFill>
                  <a:srgbClr val="FF9300"/>
                </a:solidFill>
              </a:rPr>
              <a:t>kafkaBinder</a:t>
            </a:r>
            <a:r>
              <a:t>,</a:t>
            </a:r>
          </a:p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app.</a:t>
            </a:r>
            <a:r>
              <a:rPr b="1">
                <a:solidFill>
                  <a:srgbClr val="00F900"/>
                </a:solidFill>
              </a:rPr>
              <a:t>log</a:t>
            </a:r>
            <a:r>
              <a:t>.spring.cloud.stream.bindings.input.binder=</a:t>
            </a:r>
            <a:r>
              <a:rPr b="1">
                <a:solidFill>
                  <a:srgbClr val="FF9300"/>
                </a:solidFill>
              </a:rPr>
              <a:t>kafkaBinder</a:t>
            </a:r>
            <a:r>
              <a:t>"</a:t>
            </a:r>
          </a:p>
        </p:txBody>
      </p:sp>
      <p:sp>
        <p:nvSpPr>
          <p:cNvPr id="270" name="Advanced Broker Interactions"/>
          <p:cNvSpPr/>
          <p:nvPr/>
        </p:nvSpPr>
        <p:spPr>
          <a:xfrm>
            <a:off x="1268158" y="400802"/>
            <a:ext cx="10468484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Advanced Broker Interactions</a:t>
            </a:r>
          </a:p>
        </p:txBody>
      </p:sp>
      <p:sp>
        <p:nvSpPr>
          <p:cNvPr id="271" name="Stream Definition"/>
          <p:cNvSpPr/>
          <p:nvPr/>
        </p:nvSpPr>
        <p:spPr>
          <a:xfrm>
            <a:off x="184073" y="5340040"/>
            <a:ext cx="38666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Stream Definition</a:t>
            </a:r>
          </a:p>
        </p:txBody>
      </p:sp>
      <p:sp>
        <p:nvSpPr>
          <p:cNvPr id="272" name="Stream Deployment"/>
          <p:cNvSpPr/>
          <p:nvPr/>
        </p:nvSpPr>
        <p:spPr>
          <a:xfrm>
            <a:off x="218773" y="6930251"/>
            <a:ext cx="456714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Stream Deployment</a:t>
            </a:r>
          </a:p>
        </p:txBody>
      </p:sp>
      <p:sp>
        <p:nvSpPr>
          <p:cNvPr id="273" name="http"/>
          <p:cNvSpPr/>
          <p:nvPr/>
        </p:nvSpPr>
        <p:spPr>
          <a:xfrm>
            <a:off x="2176831" y="3040730"/>
            <a:ext cx="2232026" cy="1492648"/>
          </a:xfrm>
          <a:prstGeom prst="roundRect">
            <a:avLst>
              <a:gd name="adj" fmla="val 12763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http</a:t>
            </a:r>
          </a:p>
        </p:txBody>
      </p:sp>
      <p:sp>
        <p:nvSpPr>
          <p:cNvPr id="274" name="log"/>
          <p:cNvSpPr/>
          <p:nvPr/>
        </p:nvSpPr>
        <p:spPr>
          <a:xfrm>
            <a:off x="8650657" y="2988888"/>
            <a:ext cx="2232026" cy="1596332"/>
          </a:xfrm>
          <a:prstGeom prst="roundRect">
            <a:avLst>
              <a:gd name="adj" fmla="val 11934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log</a:t>
            </a:r>
          </a:p>
        </p:txBody>
      </p:sp>
      <p:pic>
        <p:nvPicPr>
          <p:cNvPr id="275" name="image72.png" descr="image72.png"/>
          <p:cNvPicPr>
            <a:picLocks noChangeAspect="1"/>
          </p:cNvPicPr>
          <p:nvPr/>
        </p:nvPicPr>
        <p:blipFill>
          <a:blip r:embed="rId5">
            <a:extLst/>
          </a:blip>
          <a:srcRect l="55971"/>
          <a:stretch>
            <a:fillRect/>
          </a:stretch>
        </p:blipFill>
        <p:spPr>
          <a:xfrm>
            <a:off x="1897035" y="2790103"/>
            <a:ext cx="543583" cy="503728"/>
          </a:xfrm>
          <a:prstGeom prst="rect">
            <a:avLst/>
          </a:prstGeom>
          <a:ln w="12700"/>
        </p:spPr>
      </p:pic>
      <p:pic>
        <p:nvPicPr>
          <p:cNvPr id="276" name="image72.png" descr="image72.png"/>
          <p:cNvPicPr>
            <a:picLocks noChangeAspect="1"/>
          </p:cNvPicPr>
          <p:nvPr/>
        </p:nvPicPr>
        <p:blipFill>
          <a:blip r:embed="rId5">
            <a:extLst/>
          </a:blip>
          <a:srcRect l="55971"/>
          <a:stretch>
            <a:fillRect/>
          </a:stretch>
        </p:blipFill>
        <p:spPr>
          <a:xfrm>
            <a:off x="8378797" y="2813817"/>
            <a:ext cx="543583" cy="503727"/>
          </a:xfrm>
          <a:prstGeom prst="rect">
            <a:avLst/>
          </a:prstGeom>
          <a:ln w="12700"/>
        </p:spPr>
      </p:pic>
      <p:sp>
        <p:nvSpPr>
          <p:cNvPr id="277" name="transform"/>
          <p:cNvSpPr/>
          <p:nvPr/>
        </p:nvSpPr>
        <p:spPr>
          <a:xfrm>
            <a:off x="5413744" y="2988888"/>
            <a:ext cx="2232026" cy="1596332"/>
          </a:xfrm>
          <a:prstGeom prst="roundRect">
            <a:avLst>
              <a:gd name="adj" fmla="val 11934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r>
              <a:t>transform</a:t>
            </a:r>
          </a:p>
        </p:txBody>
      </p:sp>
      <p:pic>
        <p:nvPicPr>
          <p:cNvPr id="278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6136" y="3337049"/>
            <a:ext cx="850329" cy="900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1325" y="3211603"/>
            <a:ext cx="953777" cy="103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72.png" descr="image72.png"/>
          <p:cNvPicPr>
            <a:picLocks noChangeAspect="1"/>
          </p:cNvPicPr>
          <p:nvPr/>
        </p:nvPicPr>
        <p:blipFill>
          <a:blip r:embed="rId5">
            <a:extLst/>
          </a:blip>
          <a:srcRect l="55971"/>
          <a:stretch>
            <a:fillRect/>
          </a:stretch>
        </p:blipFill>
        <p:spPr>
          <a:xfrm>
            <a:off x="5137915" y="2790103"/>
            <a:ext cx="543583" cy="503728"/>
          </a:xfrm>
          <a:prstGeom prst="rect">
            <a:avLst/>
          </a:prstGeom>
          <a:ln w="12700"/>
        </p:spPr>
      </p:pic>
      <p:sp>
        <p:nvSpPr>
          <p:cNvPr id="281" name="Line"/>
          <p:cNvSpPr/>
          <p:nvPr/>
        </p:nvSpPr>
        <p:spPr>
          <a:xfrm>
            <a:off x="4322786" y="3787053"/>
            <a:ext cx="1177029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2" name="Line"/>
          <p:cNvSpPr/>
          <p:nvPr/>
        </p:nvSpPr>
        <p:spPr>
          <a:xfrm>
            <a:off x="7559699" y="3787054"/>
            <a:ext cx="1177029" cy="1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99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2" animBg="1" advAuto="0"/>
      <p:bldP spid="272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emo: All Things Destination"/>
          <p:cNvSpPr/>
          <p:nvPr/>
        </p:nvSpPr>
        <p:spPr>
          <a:xfrm>
            <a:off x="1906778" y="6659501"/>
            <a:ext cx="919124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All Things Destination</a:t>
            </a:r>
          </a:p>
        </p:txBody>
      </p:sp>
      <p:sp>
        <p:nvSpPr>
          <p:cNvPr id="28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active Stream Processing"/>
          <p:cNvSpPr/>
          <p:nvPr/>
        </p:nvSpPr>
        <p:spPr>
          <a:xfrm>
            <a:off x="1456626" y="400802"/>
            <a:ext cx="10091548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Reactive Stream Processing</a:t>
            </a:r>
          </a:p>
        </p:txBody>
      </p:sp>
      <p:sp>
        <p:nvSpPr>
          <p:cNvPr id="291" name="@SpringBootApplication @EnableBinding(Processor.class) public class SensorAverageApplication {…"/>
          <p:cNvSpPr/>
          <p:nvPr/>
        </p:nvSpPr>
        <p:spPr>
          <a:xfrm>
            <a:off x="1708924" y="2382769"/>
            <a:ext cx="9586952" cy="2794001"/>
          </a:xfrm>
          <a:prstGeom prst="rect">
            <a:avLst/>
          </a:prstGeom>
          <a:solidFill>
            <a:srgbClr val="DCDEE0"/>
          </a:solidFill>
          <a:ln w="254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@SpringBootApplication</a:t>
            </a:r>
            <a:br>
              <a:rPr>
                <a:solidFill>
                  <a:srgbClr val="808002"/>
                </a:solidFill>
              </a:rPr>
            </a:br>
            <a:r>
              <a:rPr>
                <a:solidFill>
                  <a:srgbClr val="808002"/>
                </a:solidFill>
              </a:rPr>
              <a:t>@EnableBinding</a:t>
            </a:r>
            <a:r>
              <a:t>(Processor.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</a:t>
            </a:r>
            <a:br/>
            <a:r>
              <a:rPr b="1">
                <a:solidFill>
                  <a:srgbClr val="011480"/>
                </a:solidFill>
              </a:rPr>
              <a:t>public class </a:t>
            </a:r>
            <a:r>
              <a:t>SensorAverageApplication {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	</a:t>
            </a:r>
            <a:r>
              <a:rPr>
                <a:solidFill>
                  <a:srgbClr val="808002"/>
                </a:solidFill>
              </a:rPr>
              <a:t>@StreamListener</a:t>
            </a:r>
            <a:br>
              <a:rPr>
                <a:solidFill>
                  <a:srgbClr val="808002"/>
                </a:solidFill>
              </a:rPr>
            </a:br>
            <a:r>
              <a:rPr>
                <a:solidFill>
                  <a:srgbClr val="808002"/>
                </a:solidFill>
              </a:rPr>
              <a:t>	@Output</a:t>
            </a:r>
            <a:r>
              <a:t>(Processor.</a:t>
            </a:r>
            <a:r>
              <a:rPr b="1" i="1">
                <a:solidFill>
                  <a:srgbClr val="66187A"/>
                </a:solidFill>
              </a:rPr>
              <a:t>OUTPUT</a:t>
            </a:r>
            <a:r>
              <a:t>)</a:t>
            </a:r>
            <a:br/>
            <a:r>
              <a:t>	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Flux&lt;AverageData&gt; calculateAverage(</a:t>
            </a:r>
            <a:r>
              <a:rPr>
                <a:solidFill>
                  <a:srgbClr val="808002"/>
                </a:solidFill>
              </a:rPr>
              <a:t>@Input</a:t>
            </a:r>
            <a:r>
              <a:t>(Processor.</a:t>
            </a:r>
            <a:r>
              <a:rPr b="1" i="1">
                <a:solidFill>
                  <a:srgbClr val="66187A"/>
                </a:solidFill>
              </a:rPr>
              <a:t>INPUT</a:t>
            </a:r>
            <a:r>
              <a:t>) Flux&lt;ReceivedSensorData&gt; data) {</a:t>
            </a:r>
            <a:br/>
            <a:r>
              <a:t>		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data.window(Duration.</a:t>
            </a:r>
            <a:r>
              <a:rPr i="1"/>
              <a:t>ofSeconds</a:t>
            </a:r>
            <a:r>
              <a:t>(</a:t>
            </a:r>
            <a:r>
              <a:rPr>
                <a:solidFill>
                  <a:srgbClr val="0432FF"/>
                </a:solidFill>
              </a:rPr>
              <a:t>20</a:t>
            </a:r>
            <a:r>
              <a:t>), Duration.</a:t>
            </a:r>
            <a:r>
              <a:rPr i="1"/>
              <a:t>ofSeconds</a:t>
            </a:r>
            <a:r>
              <a:t>(</a:t>
            </a:r>
            <a:r>
              <a:rPr>
                <a:solidFill>
                  <a:srgbClr val="0432FF"/>
                </a:solidFill>
              </a:rPr>
              <a:t>10</a:t>
            </a:r>
            <a:r>
              <a:t>))</a:t>
            </a:r>
            <a:br/>
            <a:r>
              <a:t>				.flatMap(window -&gt; window.groupBy(sensorData -&gt; sensorData.getId())</a:t>
            </a:r>
            <a:br/>
            <a:r>
              <a:t>				.flatMap(group -&gt; calculateAverage(group)));</a:t>
            </a:r>
            <a:br/>
            <a:r>
              <a:t>	}</a:t>
            </a:r>
            <a:br/>
            <a:r>
              <a:t>...</a:t>
            </a:r>
            <a:br/>
            <a:r>
              <a:t>...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sp>
        <p:nvSpPr>
          <p:cNvPr id="292" name="@EnableRxJavaProcessor public class RxJavaTransformer {…"/>
          <p:cNvSpPr/>
          <p:nvPr/>
        </p:nvSpPr>
        <p:spPr>
          <a:xfrm>
            <a:off x="549714" y="6264148"/>
            <a:ext cx="5943481" cy="2438401"/>
          </a:xfrm>
          <a:prstGeom prst="rect">
            <a:avLst/>
          </a:prstGeom>
          <a:solidFill>
            <a:srgbClr val="DCDEE0"/>
          </a:solidFill>
          <a:ln w="254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@EnableRxJavaProcessor</a:t>
            </a:r>
            <a:r>
              <a:t/>
            </a:r>
            <a:br/>
            <a:r>
              <a:rPr b="1">
                <a:solidFill>
                  <a:srgbClr val="011480"/>
                </a:solidFill>
              </a:rPr>
              <a:t>public class </a:t>
            </a:r>
            <a:r>
              <a:t>RxJavaTransformer {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	</a:t>
            </a:r>
            <a:r>
              <a:rPr>
                <a:solidFill>
                  <a:srgbClr val="808002"/>
                </a:solidFill>
              </a:rPr>
              <a:t>@Bean</a:t>
            </a:r>
            <a:r>
              <a:t/>
            </a:r>
            <a:br/>
            <a:r>
              <a:t>	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RxJavaProcessor&lt;String,String&gt; processor() {</a:t>
            </a:r>
            <a:br/>
            <a:r>
              <a:t>		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inputStream -&gt; inputStream.map(data -&gt; {</a:t>
            </a:r>
            <a:br/>
            <a:r>
              <a:t>			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data;</a:t>
            </a:r>
            <a:br/>
            <a:r>
              <a:t>		}).buffer(</a:t>
            </a:r>
            <a:r>
              <a:rPr>
                <a:solidFill>
                  <a:srgbClr val="0432FF"/>
                </a:solidFill>
              </a:rPr>
              <a:t>5</a:t>
            </a:r>
            <a:r>
              <a:t>).map(data -&gt; String.valueOf(avg(data)));</a:t>
            </a:r>
            <a:br/>
            <a:r>
              <a:t>	}</a:t>
            </a:r>
            <a:br/>
            <a:r>
              <a:t>...</a:t>
            </a:r>
            <a:br/>
            <a:r>
              <a:t>...</a:t>
            </a:r>
          </a:p>
          <a:p>
            <a:pPr algn="l" defTabSz="457200"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/>
            </a:r>
            <a:br/>
            <a:r>
              <a:t>}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6691412" y="6570574"/>
            <a:ext cx="5740284" cy="2195948"/>
            <a:chOff x="0" y="0"/>
            <a:chExt cx="5740283" cy="2195946"/>
          </a:xfrm>
        </p:grpSpPr>
        <p:sp>
          <p:nvSpPr>
            <p:cNvPr id="293" name="10"/>
            <p:cNvSpPr/>
            <p:nvPr/>
          </p:nvSpPr>
          <p:spPr>
            <a:xfrm>
              <a:off x="1266268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294" name="11"/>
            <p:cNvSpPr/>
            <p:nvPr/>
          </p:nvSpPr>
          <p:spPr>
            <a:xfrm>
              <a:off x="1672213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295" name="12"/>
            <p:cNvSpPr/>
            <p:nvPr/>
          </p:nvSpPr>
          <p:spPr>
            <a:xfrm>
              <a:off x="2078156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296" name="13"/>
            <p:cNvSpPr/>
            <p:nvPr/>
          </p:nvSpPr>
          <p:spPr>
            <a:xfrm>
              <a:off x="2484099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297" name="14"/>
            <p:cNvSpPr/>
            <p:nvPr/>
          </p:nvSpPr>
          <p:spPr>
            <a:xfrm>
              <a:off x="2890044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298" name="15"/>
            <p:cNvSpPr/>
            <p:nvPr/>
          </p:nvSpPr>
          <p:spPr>
            <a:xfrm>
              <a:off x="3295987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299" name="16"/>
            <p:cNvSpPr/>
            <p:nvPr/>
          </p:nvSpPr>
          <p:spPr>
            <a:xfrm>
              <a:off x="3701931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00" name="17"/>
            <p:cNvSpPr/>
            <p:nvPr/>
          </p:nvSpPr>
          <p:spPr>
            <a:xfrm>
              <a:off x="4107875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301" name="18"/>
            <p:cNvSpPr/>
            <p:nvPr/>
          </p:nvSpPr>
          <p:spPr>
            <a:xfrm>
              <a:off x="4513818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18</a:t>
              </a:r>
            </a:p>
          </p:txBody>
        </p:sp>
        <p:sp>
          <p:nvSpPr>
            <p:cNvPr id="302" name="19"/>
            <p:cNvSpPr/>
            <p:nvPr/>
          </p:nvSpPr>
          <p:spPr>
            <a:xfrm>
              <a:off x="4919762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303" name=".."/>
            <p:cNvSpPr/>
            <p:nvPr/>
          </p:nvSpPr>
          <p:spPr>
            <a:xfrm>
              <a:off x="860325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..</a:t>
              </a:r>
            </a:p>
          </p:txBody>
        </p:sp>
        <p:sp>
          <p:nvSpPr>
            <p:cNvPr id="304" name=".."/>
            <p:cNvSpPr/>
            <p:nvPr/>
          </p:nvSpPr>
          <p:spPr>
            <a:xfrm>
              <a:off x="5325706" y="94244"/>
              <a:ext cx="414578" cy="35541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..</a:t>
              </a:r>
            </a:p>
          </p:txBody>
        </p:sp>
        <p:sp>
          <p:nvSpPr>
            <p:cNvPr id="305" name="10"/>
            <p:cNvSpPr/>
            <p:nvPr/>
          </p:nvSpPr>
          <p:spPr>
            <a:xfrm>
              <a:off x="1266268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306" name="11"/>
            <p:cNvSpPr/>
            <p:nvPr/>
          </p:nvSpPr>
          <p:spPr>
            <a:xfrm>
              <a:off x="1672213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307" name="12"/>
            <p:cNvSpPr/>
            <p:nvPr/>
          </p:nvSpPr>
          <p:spPr>
            <a:xfrm>
              <a:off x="2078156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308" name="13"/>
            <p:cNvSpPr/>
            <p:nvPr/>
          </p:nvSpPr>
          <p:spPr>
            <a:xfrm>
              <a:off x="2484099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309" name="14"/>
            <p:cNvSpPr/>
            <p:nvPr/>
          </p:nvSpPr>
          <p:spPr>
            <a:xfrm>
              <a:off x="2890044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310" name="15"/>
            <p:cNvSpPr/>
            <p:nvPr/>
          </p:nvSpPr>
          <p:spPr>
            <a:xfrm>
              <a:off x="3295987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311" name="16"/>
            <p:cNvSpPr/>
            <p:nvPr/>
          </p:nvSpPr>
          <p:spPr>
            <a:xfrm>
              <a:off x="3701931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16</a:t>
              </a:r>
            </a:p>
          </p:txBody>
        </p:sp>
        <p:sp>
          <p:nvSpPr>
            <p:cNvPr id="312" name="17"/>
            <p:cNvSpPr/>
            <p:nvPr/>
          </p:nvSpPr>
          <p:spPr>
            <a:xfrm>
              <a:off x="4107875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17</a:t>
              </a:r>
            </a:p>
          </p:txBody>
        </p:sp>
        <p:sp>
          <p:nvSpPr>
            <p:cNvPr id="313" name="18"/>
            <p:cNvSpPr/>
            <p:nvPr/>
          </p:nvSpPr>
          <p:spPr>
            <a:xfrm>
              <a:off x="4513818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18</a:t>
              </a:r>
            </a:p>
          </p:txBody>
        </p:sp>
        <p:sp>
          <p:nvSpPr>
            <p:cNvPr id="314" name="19"/>
            <p:cNvSpPr/>
            <p:nvPr/>
          </p:nvSpPr>
          <p:spPr>
            <a:xfrm>
              <a:off x="4919762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315" name=".."/>
            <p:cNvSpPr/>
            <p:nvPr/>
          </p:nvSpPr>
          <p:spPr>
            <a:xfrm>
              <a:off x="860325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..</a:t>
              </a:r>
            </a:p>
          </p:txBody>
        </p:sp>
        <p:sp>
          <p:nvSpPr>
            <p:cNvPr id="316" name=".."/>
            <p:cNvSpPr/>
            <p:nvPr/>
          </p:nvSpPr>
          <p:spPr>
            <a:xfrm>
              <a:off x="5325706" y="1230886"/>
              <a:ext cx="414578" cy="35541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..</a:t>
              </a:r>
            </a:p>
          </p:txBody>
        </p:sp>
        <p:sp>
          <p:nvSpPr>
            <p:cNvPr id="317" name="i0"/>
            <p:cNvSpPr/>
            <p:nvPr/>
          </p:nvSpPr>
          <p:spPr>
            <a:xfrm>
              <a:off x="0" y="46298"/>
              <a:ext cx="303971" cy="451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i0</a:t>
              </a:r>
            </a:p>
          </p:txBody>
        </p:sp>
        <p:sp>
          <p:nvSpPr>
            <p:cNvPr id="318" name="i1"/>
            <p:cNvSpPr/>
            <p:nvPr/>
          </p:nvSpPr>
          <p:spPr>
            <a:xfrm>
              <a:off x="0" y="1182940"/>
              <a:ext cx="303971" cy="451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i1</a:t>
              </a:r>
            </a:p>
          </p:txBody>
        </p:sp>
        <p:grpSp>
          <p:nvGrpSpPr>
            <p:cNvPr id="321" name="Group"/>
            <p:cNvGrpSpPr/>
            <p:nvPr/>
          </p:nvGrpSpPr>
          <p:grpSpPr>
            <a:xfrm>
              <a:off x="1207439" y="0"/>
              <a:ext cx="2163835" cy="1070307"/>
              <a:chOff x="0" y="0"/>
              <a:chExt cx="2163834" cy="1070306"/>
            </a:xfrm>
          </p:grpSpPr>
          <p:sp>
            <p:nvSpPr>
              <p:cNvPr id="319" name="Rounded Rectangle"/>
              <p:cNvSpPr/>
              <p:nvPr/>
            </p:nvSpPr>
            <p:spPr>
              <a:xfrm>
                <a:off x="0" y="0"/>
                <a:ext cx="2163835" cy="543902"/>
              </a:xfrm>
              <a:prstGeom prst="roundRect">
                <a:avLst>
                  <a:gd name="adj" fmla="val 24879"/>
                </a:avLst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20" name="12"/>
              <p:cNvSpPr/>
              <p:nvPr/>
            </p:nvSpPr>
            <p:spPr>
              <a:xfrm>
                <a:off x="807232" y="610236"/>
                <a:ext cx="442317" cy="4600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t>12</a:t>
                </a:r>
              </a:p>
            </p:txBody>
          </p:sp>
        </p:grpSp>
        <p:grpSp>
          <p:nvGrpSpPr>
            <p:cNvPr id="324" name="Group"/>
            <p:cNvGrpSpPr/>
            <p:nvPr/>
          </p:nvGrpSpPr>
          <p:grpSpPr>
            <a:xfrm>
              <a:off x="3228135" y="1136642"/>
              <a:ext cx="2163836" cy="1059305"/>
              <a:chOff x="0" y="0"/>
              <a:chExt cx="2163834" cy="1059303"/>
            </a:xfrm>
          </p:grpSpPr>
          <p:sp>
            <p:nvSpPr>
              <p:cNvPr id="322" name="Rounded Rectangle"/>
              <p:cNvSpPr/>
              <p:nvPr/>
            </p:nvSpPr>
            <p:spPr>
              <a:xfrm>
                <a:off x="0" y="0"/>
                <a:ext cx="2163835" cy="543902"/>
              </a:xfrm>
              <a:prstGeom prst="roundRect">
                <a:avLst>
                  <a:gd name="adj" fmla="val 24879"/>
                </a:avLst>
              </a:prstGeom>
              <a:noFill/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23" name="17"/>
              <p:cNvSpPr/>
              <p:nvPr/>
            </p:nvSpPr>
            <p:spPr>
              <a:xfrm>
                <a:off x="888421" y="599234"/>
                <a:ext cx="442317" cy="460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/>
                </a:lvl1pPr>
              </a:lstStyle>
              <a:p>
                <a:r>
                  <a:t>17</a:t>
                </a:r>
              </a:p>
            </p:txBody>
          </p:sp>
        </p:grpSp>
        <p:sp>
          <p:nvSpPr>
            <p:cNvPr id="325" name="Line"/>
            <p:cNvSpPr/>
            <p:nvPr/>
          </p:nvSpPr>
          <p:spPr>
            <a:xfrm>
              <a:off x="290434" y="271950"/>
              <a:ext cx="59269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>
              <a:off x="290434" y="1408593"/>
              <a:ext cx="59269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</p:grpSp>
      <p:sp>
        <p:nvSpPr>
          <p:cNvPr id="32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  <p:bldP spid="327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Demo: Moving Average"/>
          <p:cNvSpPr/>
          <p:nvPr/>
        </p:nvSpPr>
        <p:spPr>
          <a:xfrm>
            <a:off x="2741930" y="6659501"/>
            <a:ext cx="752094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Moving Average</a:t>
            </a:r>
          </a:p>
        </p:txBody>
      </p:sp>
      <p:sp>
        <p:nvSpPr>
          <p:cNvPr id="33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Integration</a:t>
            </a:r>
          </a:p>
        </p:txBody>
      </p:sp>
      <p:sp>
        <p:nvSpPr>
          <p:cNvPr id="152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Boot</a:t>
            </a:r>
          </a:p>
        </p:txBody>
      </p:sp>
      <p:sp>
        <p:nvSpPr>
          <p:cNvPr id="153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4">
              <a:alphaModFix amt="50000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Batch</a:t>
            </a:r>
          </a:p>
        </p:txBody>
      </p:sp>
      <p:sp>
        <p:nvSpPr>
          <p:cNvPr id="154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4">
              <a:alphaModFix amt="50000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Task</a:t>
            </a:r>
          </a:p>
        </p:txBody>
      </p:sp>
      <p:sp>
        <p:nvSpPr>
          <p:cNvPr id="155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Stream</a:t>
            </a:r>
          </a:p>
        </p:txBody>
      </p:sp>
      <p:sp>
        <p:nvSpPr>
          <p:cNvPr id="156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7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DSL/Shell</a:t>
            </a:r>
          </a:p>
        </p:txBody>
      </p:sp>
      <p:sp>
        <p:nvSpPr>
          <p:cNvPr id="158" name="REST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REST-API/Dashboard</a:t>
            </a:r>
          </a:p>
        </p:txBody>
      </p:sp>
      <p:sp>
        <p:nvSpPr>
          <p:cNvPr id="159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Flo Visual Designer</a:t>
            </a:r>
          </a:p>
        </p:txBody>
      </p:sp>
      <p:sp>
        <p:nvSpPr>
          <p:cNvPr id="16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tream Processing in Spring Cloud Data Flow"/>
          <p:cNvSpPr/>
          <p:nvPr/>
        </p:nvSpPr>
        <p:spPr>
          <a:xfrm>
            <a:off x="670559" y="606819"/>
            <a:ext cx="11663681" cy="83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Stream Processing in Spring Cloud Data Flow</a:t>
            </a:r>
          </a:p>
        </p:txBody>
      </p:sp>
      <p:sp>
        <p:nvSpPr>
          <p:cNvPr id="165" name="dataflow:&gt;stream create foo --definition &quot;http --port=9001 | uppercase | log&quot; --deploy"/>
          <p:cNvSpPr/>
          <p:nvPr/>
        </p:nvSpPr>
        <p:spPr>
          <a:xfrm>
            <a:off x="0" y="3768476"/>
            <a:ext cx="13004800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foo --definition "http --port=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9001</a:t>
            </a:r>
            <a:r>
              <a:t> | </a:t>
            </a:r>
            <a:r>
              <a:rPr b="1">
                <a:solidFill>
                  <a:srgbClr val="FFFB00"/>
                </a:solidFill>
              </a:rPr>
              <a:t>uppercase</a:t>
            </a:r>
            <a:r>
              <a:t> | log" --deploy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2009576" y="5820793"/>
            <a:ext cx="8985648" cy="1829446"/>
            <a:chOff x="0" y="0"/>
            <a:chExt cx="8985646" cy="1829444"/>
          </a:xfrm>
        </p:grpSpPr>
        <p:sp>
          <p:nvSpPr>
            <p:cNvPr id="166" name="http"/>
            <p:cNvSpPr/>
            <p:nvPr/>
          </p:nvSpPr>
          <p:spPr>
            <a:xfrm>
              <a:off x="231179" y="250626"/>
              <a:ext cx="2232026" cy="1492648"/>
            </a:xfrm>
            <a:prstGeom prst="roundRect">
              <a:avLst>
                <a:gd name="adj" fmla="val 12763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http</a:t>
              </a:r>
            </a:p>
          </p:txBody>
        </p:sp>
        <p:sp>
          <p:nvSpPr>
            <p:cNvPr id="167" name="log"/>
            <p:cNvSpPr/>
            <p:nvPr/>
          </p:nvSpPr>
          <p:spPr>
            <a:xfrm>
              <a:off x="6753621" y="198784"/>
              <a:ext cx="2232026" cy="1596332"/>
            </a:xfrm>
            <a:prstGeom prst="roundRect">
              <a:avLst>
                <a:gd name="adj" fmla="val 11934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log</a:t>
              </a:r>
            </a:p>
          </p:txBody>
        </p:sp>
        <p:pic>
          <p:nvPicPr>
            <p:cNvPr id="168" name="image72.png" descr="image7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5971"/>
            <a:stretch>
              <a:fillRect/>
            </a:stretch>
          </p:blipFill>
          <p:spPr>
            <a:xfrm>
              <a:off x="3703042" y="198834"/>
              <a:ext cx="1722689" cy="159638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169" name="image72.png" descr="image7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5971"/>
            <a:stretch>
              <a:fillRect/>
            </a:stretch>
          </p:blipFill>
          <p:spPr>
            <a:xfrm>
              <a:off x="0" y="0"/>
              <a:ext cx="543582" cy="50372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170" name="image72.png" descr="image7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5971"/>
            <a:stretch>
              <a:fillRect/>
            </a:stretch>
          </p:blipFill>
          <p:spPr>
            <a:xfrm>
              <a:off x="6481762" y="23713"/>
              <a:ext cx="543583" cy="50372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71" name="B…"/>
            <p:cNvSpPr/>
            <p:nvPr/>
          </p:nvSpPr>
          <p:spPr>
            <a:xfrm>
              <a:off x="2919610" y="336798"/>
              <a:ext cx="327026" cy="1492647"/>
            </a:xfrm>
            <a:prstGeom prst="roundRect">
              <a:avLst>
                <a:gd name="adj" fmla="val 50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r>
                <a:t>B</a:t>
              </a:r>
            </a:p>
            <a:p>
              <a:pPr>
                <a:defRPr sz="1300"/>
              </a:pPr>
              <a:r>
                <a:t>I</a:t>
              </a:r>
            </a:p>
            <a:p>
              <a:pPr>
                <a:defRPr sz="1300"/>
              </a:pPr>
              <a:r>
                <a:t>N</a:t>
              </a:r>
            </a:p>
            <a:p>
              <a:pPr>
                <a:defRPr sz="1300"/>
              </a:pPr>
              <a:r>
                <a:t>D</a:t>
              </a:r>
            </a:p>
            <a:p>
              <a:pPr>
                <a:defRPr sz="1300"/>
              </a:pPr>
              <a:r>
                <a:t>E</a:t>
              </a:r>
            </a:p>
            <a:p>
              <a:pPr>
                <a:defRPr sz="1300"/>
              </a:pPr>
              <a:r>
                <a:t>R</a:t>
              </a:r>
            </a:p>
          </p:txBody>
        </p:sp>
        <p:sp>
          <p:nvSpPr>
            <p:cNvPr id="172" name="B…"/>
            <p:cNvSpPr/>
            <p:nvPr/>
          </p:nvSpPr>
          <p:spPr>
            <a:xfrm>
              <a:off x="5796359" y="336798"/>
              <a:ext cx="327026" cy="1492647"/>
            </a:xfrm>
            <a:prstGeom prst="roundRect">
              <a:avLst>
                <a:gd name="adj" fmla="val 50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r>
                <a:t>B</a:t>
              </a:r>
            </a:p>
            <a:p>
              <a:pPr>
                <a:defRPr sz="1300"/>
              </a:pPr>
              <a:r>
                <a:t>I</a:t>
              </a:r>
            </a:p>
            <a:p>
              <a:pPr>
                <a:defRPr sz="1300"/>
              </a:pPr>
              <a:r>
                <a:t>N</a:t>
              </a:r>
            </a:p>
            <a:p>
              <a:pPr>
                <a:defRPr sz="1300"/>
              </a:pPr>
              <a:r>
                <a:t>D</a:t>
              </a:r>
            </a:p>
            <a:p>
              <a:pPr>
                <a:defRPr sz="1300"/>
              </a:pPr>
              <a:r>
                <a:t>E</a:t>
              </a:r>
            </a:p>
            <a:p>
              <a:pPr>
                <a:defRPr sz="1300"/>
              </a:pPr>
              <a:r>
                <a:t>R</a:t>
              </a:r>
            </a:p>
          </p:txBody>
        </p:sp>
      </p:grpSp>
      <p:sp>
        <p:nvSpPr>
          <p:cNvPr id="185" name="Connection Line"/>
          <p:cNvSpPr/>
          <p:nvPr/>
        </p:nvSpPr>
        <p:spPr>
          <a:xfrm>
            <a:off x="3408891" y="5511361"/>
            <a:ext cx="1653730" cy="510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4711"/>
                </a:moveTo>
                <a:cubicBezTo>
                  <a:pt x="7467" y="-5391"/>
                  <a:pt x="14667" y="-4892"/>
                  <a:pt x="21600" y="1620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86" name="Connection Line"/>
          <p:cNvSpPr/>
          <p:nvPr/>
        </p:nvSpPr>
        <p:spPr>
          <a:xfrm>
            <a:off x="6646150" y="5607761"/>
            <a:ext cx="1309739" cy="52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extrusionOk="0">
                <a:moveTo>
                  <a:pt x="0" y="13583"/>
                </a:moveTo>
                <a:cubicBezTo>
                  <a:pt x="7227" y="-5371"/>
                  <a:pt x="14427" y="-4489"/>
                  <a:pt x="21600" y="1622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87" name="Connection Line"/>
          <p:cNvSpPr/>
          <p:nvPr/>
        </p:nvSpPr>
        <p:spPr>
          <a:xfrm>
            <a:off x="8033973" y="7761320"/>
            <a:ext cx="1754635" cy="557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38"/>
                </a:moveTo>
                <a:cubicBezTo>
                  <a:pt x="7506" y="21600"/>
                  <a:pt x="14706" y="21554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88" name="Connection Line"/>
          <p:cNvSpPr/>
          <p:nvPr/>
        </p:nvSpPr>
        <p:spPr>
          <a:xfrm>
            <a:off x="5186891" y="7601820"/>
            <a:ext cx="1268810" cy="6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6" extrusionOk="0">
                <a:moveTo>
                  <a:pt x="0" y="2932"/>
                </a:moveTo>
                <a:cubicBezTo>
                  <a:pt x="7741" y="21600"/>
                  <a:pt x="14941" y="20623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78" name="upperCase()"/>
          <p:cNvSpPr/>
          <p:nvPr/>
        </p:nvSpPr>
        <p:spPr>
          <a:xfrm>
            <a:off x="5236914" y="8584125"/>
            <a:ext cx="2705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upperCase()</a:t>
            </a:r>
          </a:p>
        </p:txBody>
      </p:sp>
      <p:sp>
        <p:nvSpPr>
          <p:cNvPr id="179" name="1"/>
          <p:cNvSpPr/>
          <p:nvPr/>
        </p:nvSpPr>
        <p:spPr>
          <a:xfrm>
            <a:off x="3969677" y="4930390"/>
            <a:ext cx="522737" cy="522737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r>
              <a:t>1</a:t>
            </a:r>
          </a:p>
        </p:txBody>
      </p:sp>
      <p:sp>
        <p:nvSpPr>
          <p:cNvPr id="180" name="2"/>
          <p:cNvSpPr/>
          <p:nvPr/>
        </p:nvSpPr>
        <p:spPr>
          <a:xfrm>
            <a:off x="5554608" y="7650100"/>
            <a:ext cx="522737" cy="522737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r>
              <a:t>2</a:t>
            </a:r>
          </a:p>
        </p:txBody>
      </p:sp>
      <p:sp>
        <p:nvSpPr>
          <p:cNvPr id="181" name="3"/>
          <p:cNvSpPr/>
          <p:nvPr/>
        </p:nvSpPr>
        <p:spPr>
          <a:xfrm>
            <a:off x="7034470" y="5005418"/>
            <a:ext cx="522737" cy="522737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r>
              <a:t>3</a:t>
            </a:r>
          </a:p>
        </p:txBody>
      </p:sp>
      <p:sp>
        <p:nvSpPr>
          <p:cNvPr id="182" name="4"/>
          <p:cNvSpPr/>
          <p:nvPr/>
        </p:nvSpPr>
        <p:spPr>
          <a:xfrm>
            <a:off x="8645209" y="7757571"/>
            <a:ext cx="522737" cy="522737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r>
              <a:t>4</a:t>
            </a:r>
          </a:p>
        </p:txBody>
      </p:sp>
      <p:sp>
        <p:nvSpPr>
          <p:cNvPr id="183" name="Line"/>
          <p:cNvSpPr/>
          <p:nvPr/>
        </p:nvSpPr>
        <p:spPr>
          <a:xfrm>
            <a:off x="6589541" y="7458051"/>
            <a:ext cx="1" cy="1180100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  <p:bldP spid="182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mo: upperCase()"/>
          <p:cNvSpPr/>
          <p:nvPr/>
        </p:nvSpPr>
        <p:spPr>
          <a:xfrm>
            <a:off x="3325622" y="6659501"/>
            <a:ext cx="6353557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upperCase()</a:t>
            </a:r>
          </a:p>
        </p:txBody>
      </p:sp>
      <p:sp>
        <p:nvSpPr>
          <p:cNvPr id="193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taflow:&gt;stream create foo --definition &quot;http --port=9001 | file”"/>
          <p:cNvSpPr/>
          <p:nvPr/>
        </p:nvSpPr>
        <p:spPr>
          <a:xfrm>
            <a:off x="0" y="2401744"/>
            <a:ext cx="13004800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--definition "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 --port=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9001</a:t>
            </a:r>
            <a:r>
              <a:t> | file”</a:t>
            </a:r>
          </a:p>
        </p:txBody>
      </p:sp>
      <p:pic>
        <p:nvPicPr>
          <p:cNvPr id="196" name="Untitled.png" descr="Untitl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6785" y="5670729"/>
            <a:ext cx="7931230" cy="342170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dataflow:&gt;stream create bar --definition “:foo.http &gt; filter | hdfs”"/>
          <p:cNvSpPr/>
          <p:nvPr/>
        </p:nvSpPr>
        <p:spPr>
          <a:xfrm>
            <a:off x="0" y="3335659"/>
            <a:ext cx="13004801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/>
              <a:t>bar</a:t>
            </a:r>
            <a:r>
              <a:t> --definition “: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.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 </a:t>
            </a:r>
            <a:r>
              <a:rPr sz="3000" b="1">
                <a:solidFill>
                  <a:srgbClr val="FF9300"/>
                </a:solidFill>
              </a:rPr>
              <a:t>&gt;</a:t>
            </a:r>
            <a:r>
              <a:t> filter | hdfs”</a:t>
            </a:r>
          </a:p>
        </p:txBody>
      </p:sp>
      <p:sp>
        <p:nvSpPr>
          <p:cNvPr id="198" name="dataflow:&gt;stream create baz --definition “:foo.http &gt; transform | cassandra”"/>
          <p:cNvSpPr/>
          <p:nvPr/>
        </p:nvSpPr>
        <p:spPr>
          <a:xfrm>
            <a:off x="0" y="4269575"/>
            <a:ext cx="13004801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create </a:t>
            </a:r>
            <a:r>
              <a:rPr b="1" i="1"/>
              <a:t>baz</a:t>
            </a:r>
            <a:r>
              <a:t> --definition “: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.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 </a:t>
            </a:r>
            <a:r>
              <a:rPr sz="3000" b="1">
                <a:solidFill>
                  <a:srgbClr val="FF9300"/>
                </a:solidFill>
              </a:rPr>
              <a:t>&gt;</a:t>
            </a:r>
            <a:r>
              <a:t> transform | cassandra”</a:t>
            </a:r>
          </a:p>
        </p:txBody>
      </p:sp>
      <p:sp>
        <p:nvSpPr>
          <p:cNvPr id="199" name="Wiretaps in Streams"/>
          <p:cNvSpPr/>
          <p:nvPr/>
        </p:nvSpPr>
        <p:spPr>
          <a:xfrm>
            <a:off x="2889249" y="400802"/>
            <a:ext cx="7226301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Wiretaps in Streams</a:t>
            </a:r>
          </a:p>
        </p:txBody>
      </p:sp>
      <p:sp>
        <p:nvSpPr>
          <p:cNvPr id="20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  <p:bldP spid="19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emo: TAPs"/>
          <p:cNvSpPr/>
          <p:nvPr/>
        </p:nvSpPr>
        <p:spPr>
          <a:xfrm>
            <a:off x="4468241" y="6659501"/>
            <a:ext cx="406831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TAPs</a:t>
            </a:r>
          </a:p>
        </p:txBody>
      </p:sp>
      <p:sp>
        <p:nvSpPr>
          <p:cNvPr id="205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ataflow:&gt;app info source:http"/>
          <p:cNvSpPr/>
          <p:nvPr/>
        </p:nvSpPr>
        <p:spPr>
          <a:xfrm>
            <a:off x="0" y="2690886"/>
            <a:ext cx="13004800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app info source:</a:t>
            </a:r>
            <a:r>
              <a:rPr b="1">
                <a:solidFill>
                  <a:srgbClr val="00F900"/>
                </a:solidFill>
              </a:rPr>
              <a:t>http</a:t>
            </a:r>
          </a:p>
        </p:txBody>
      </p:sp>
      <p:sp>
        <p:nvSpPr>
          <p:cNvPr id="208" name="Application Properties"/>
          <p:cNvSpPr/>
          <p:nvPr/>
        </p:nvSpPr>
        <p:spPr>
          <a:xfrm>
            <a:off x="2649220" y="400802"/>
            <a:ext cx="7706361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Application Properties</a:t>
            </a:r>
          </a:p>
        </p:txBody>
      </p:sp>
      <p:pic>
        <p:nvPicPr>
          <p:cNvPr id="20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599033"/>
            <a:ext cx="13004801" cy="1767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"/>
          <p:cNvGrpSpPr/>
          <p:nvPr/>
        </p:nvGrpSpPr>
        <p:grpSpPr>
          <a:xfrm>
            <a:off x="2685170" y="5952659"/>
            <a:ext cx="7634460" cy="3455841"/>
            <a:chOff x="0" y="0"/>
            <a:chExt cx="7634458" cy="3455839"/>
          </a:xfrm>
        </p:grpSpPr>
        <p:pic>
          <p:nvPicPr>
            <p:cNvPr id="21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50261" y="514290"/>
              <a:ext cx="2884198" cy="1451169"/>
            </a:xfrm>
            <a:prstGeom prst="rect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pic>
        <p:pic>
          <p:nvPicPr>
            <p:cNvPr id="211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3537048" cy="3455840"/>
            </a:xfrm>
            <a:prstGeom prst="rect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</p:pic>
        <p:sp>
          <p:nvSpPr>
            <p:cNvPr id="212" name="Line"/>
            <p:cNvSpPr/>
            <p:nvPr/>
          </p:nvSpPr>
          <p:spPr>
            <a:xfrm flipH="1">
              <a:off x="3595902" y="1756055"/>
              <a:ext cx="1330341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</p:grpSp>
      <p:sp>
        <p:nvSpPr>
          <p:cNvPr id="21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ataflow:&gt;stream create foo --definition “http --port=9001 | log”"/>
          <p:cNvSpPr/>
          <p:nvPr/>
        </p:nvSpPr>
        <p:spPr>
          <a:xfrm>
            <a:off x="906632" y="2690886"/>
            <a:ext cx="11205409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rgbClr val="FFFB00"/>
                </a:solidFill>
              </a:rPr>
              <a:t>dataflow:&gt;</a:t>
            </a:r>
            <a:r>
              <a:rPr dirty="0"/>
              <a:t>stream create </a:t>
            </a:r>
            <a:r>
              <a:rPr b="1" i="1" dirty="0">
                <a:solidFill>
                  <a:srgbClr val="FFFB00"/>
                </a:solidFill>
              </a:rPr>
              <a:t>foo</a:t>
            </a:r>
            <a:r>
              <a:rPr dirty="0"/>
              <a:t> --definition “</a:t>
            </a:r>
            <a:r>
              <a:rPr b="1" dirty="0">
                <a:solidFill>
                  <a:srgbClr val="00F900"/>
                </a:solidFill>
              </a:rPr>
              <a:t>http</a:t>
            </a:r>
            <a:r>
              <a:rPr dirty="0"/>
              <a:t> --port=</a:t>
            </a:r>
            <a:r>
              <a:rPr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9001</a:t>
            </a:r>
            <a:r>
              <a:rPr dirty="0"/>
              <a:t> | </a:t>
            </a:r>
            <a:r>
              <a:rPr b="1" dirty="0">
                <a:solidFill>
                  <a:srgbClr val="00F900"/>
                </a:solidFill>
              </a:rPr>
              <a:t>log</a:t>
            </a:r>
            <a:r>
              <a:rPr dirty="0"/>
              <a:t>”</a:t>
            </a:r>
          </a:p>
        </p:txBody>
      </p:sp>
      <p:sp>
        <p:nvSpPr>
          <p:cNvPr id="219" name="dataflow:&gt;stream deploy foo --properties “app.log.count=2”"/>
          <p:cNvSpPr/>
          <p:nvPr/>
        </p:nvSpPr>
        <p:spPr>
          <a:xfrm>
            <a:off x="906633" y="4281128"/>
            <a:ext cx="11205410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>
                <a:solidFill>
                  <a:srgbClr val="FFFB00"/>
                </a:solidFill>
              </a:rPr>
              <a:t>dataflow:&gt;</a:t>
            </a:r>
            <a:r>
              <a:rPr dirty="0"/>
              <a:t>stream deploy </a:t>
            </a:r>
            <a:r>
              <a:rPr b="1" i="1" dirty="0">
                <a:solidFill>
                  <a:srgbClr val="FFFB00"/>
                </a:solidFill>
              </a:rPr>
              <a:t>foo</a:t>
            </a:r>
            <a:r>
              <a:rPr dirty="0"/>
              <a:t> --properties “app.</a:t>
            </a:r>
            <a:r>
              <a:rPr b="1" dirty="0">
                <a:solidFill>
                  <a:srgbClr val="00F900"/>
                </a:solidFill>
              </a:rPr>
              <a:t>log</a:t>
            </a:r>
            <a:r>
              <a:rPr dirty="0"/>
              <a:t>.count=2”</a:t>
            </a:r>
          </a:p>
        </p:txBody>
      </p:sp>
      <p:sp>
        <p:nvSpPr>
          <p:cNvPr id="220" name="dataflow:&gt;stream deploy foo --properties “app.http.producer.partitionKeyExpression=payload”"/>
          <p:cNvSpPr/>
          <p:nvPr/>
        </p:nvSpPr>
        <p:spPr>
          <a:xfrm>
            <a:off x="906633" y="5871369"/>
            <a:ext cx="11205410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deploy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--properties “app.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.producer.partitionKeyExpression=payload”</a:t>
            </a:r>
          </a:p>
        </p:txBody>
      </p:sp>
      <p:sp>
        <p:nvSpPr>
          <p:cNvPr id="221" name="Deployment Properties"/>
          <p:cNvSpPr/>
          <p:nvPr/>
        </p:nvSpPr>
        <p:spPr>
          <a:xfrm>
            <a:off x="2435860" y="400802"/>
            <a:ext cx="8133081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Deployment Properties</a:t>
            </a:r>
          </a:p>
        </p:txBody>
      </p:sp>
      <p:sp>
        <p:nvSpPr>
          <p:cNvPr id="222" name="dataflow:&gt;stream deploy foo --properties ”app.http.spring.cloud.stream.bindings.output.destination=bar,…"/>
          <p:cNvSpPr/>
          <p:nvPr/>
        </p:nvSpPr>
        <p:spPr>
          <a:xfrm>
            <a:off x="906633" y="7461610"/>
            <a:ext cx="11205410" cy="128738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deploy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--properties ”app.</a:t>
            </a:r>
            <a:r>
              <a:rPr b="1">
                <a:solidFill>
                  <a:srgbClr val="00F900"/>
                </a:solidFill>
              </a:rPr>
              <a:t>http</a:t>
            </a:r>
            <a:r>
              <a:t>.spring.cloud.stream.bindings.output.destination=</a:t>
            </a:r>
            <a:r>
              <a:rPr b="1">
                <a:solidFill>
                  <a:srgbClr val="FF9300"/>
                </a:solidFill>
              </a:rPr>
              <a:t>bar</a:t>
            </a:r>
            <a:r>
              <a:rPr b="1"/>
              <a:t>,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app.</a:t>
            </a:r>
            <a:r>
              <a:rPr b="1">
                <a:solidFill>
                  <a:srgbClr val="00F900"/>
                </a:solidFill>
              </a:rPr>
              <a:t>log</a:t>
            </a:r>
            <a:r>
              <a:t>.spring.cloud.stream.bindings.input.destination=</a:t>
            </a:r>
            <a:r>
              <a:rPr b="1">
                <a:solidFill>
                  <a:srgbClr val="FF9300"/>
                </a:solidFill>
              </a:rPr>
              <a:t>bar</a:t>
            </a:r>
            <a:r>
              <a:t>” </a:t>
            </a:r>
          </a:p>
        </p:txBody>
      </p:sp>
      <p:sp>
        <p:nvSpPr>
          <p:cNvPr id="223" name="Simple Stream"/>
          <p:cNvSpPr/>
          <p:nvPr/>
        </p:nvSpPr>
        <p:spPr>
          <a:xfrm>
            <a:off x="165664" y="2085917"/>
            <a:ext cx="322128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Simple Stream</a:t>
            </a:r>
          </a:p>
        </p:txBody>
      </p:sp>
      <p:sp>
        <p:nvSpPr>
          <p:cNvPr id="224" name="Scale-out Deployment"/>
          <p:cNvSpPr/>
          <p:nvPr/>
        </p:nvSpPr>
        <p:spPr>
          <a:xfrm>
            <a:off x="261797" y="3679449"/>
            <a:ext cx="430322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Scale-out Deployment</a:t>
            </a:r>
          </a:p>
        </p:txBody>
      </p:sp>
      <p:sp>
        <p:nvSpPr>
          <p:cNvPr id="225" name="Partitioned Stream"/>
          <p:cNvSpPr/>
          <p:nvPr/>
        </p:nvSpPr>
        <p:spPr>
          <a:xfrm>
            <a:off x="220323" y="5268045"/>
            <a:ext cx="434470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Partitioned Stream</a:t>
            </a:r>
          </a:p>
        </p:txBody>
      </p:sp>
      <p:sp>
        <p:nvSpPr>
          <p:cNvPr id="226" name="Stream Binding Overrides"/>
          <p:cNvSpPr/>
          <p:nvPr/>
        </p:nvSpPr>
        <p:spPr>
          <a:xfrm>
            <a:off x="294642" y="6861577"/>
            <a:ext cx="528278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Stream Binding Overrides</a:t>
            </a:r>
          </a:p>
        </p:txBody>
      </p:sp>
      <p:sp>
        <p:nvSpPr>
          <p:cNvPr id="227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99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99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99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99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9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99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2" animBg="1" advAuto="0"/>
      <p:bldP spid="220" grpId="4" animBg="1" advAuto="0"/>
      <p:bldP spid="222" grpId="6" animBg="1" advAuto="0"/>
      <p:bldP spid="224" grpId="1" animBg="1" advAuto="0"/>
      <p:bldP spid="225" grpId="3" animBg="1" advAuto="0"/>
      <p:bldP spid="226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ataflow:&gt;stream deploy foo --propertiesFile myprops.properties"/>
          <p:cNvSpPr/>
          <p:nvPr/>
        </p:nvSpPr>
        <p:spPr>
          <a:xfrm>
            <a:off x="1865681" y="3999996"/>
            <a:ext cx="10688874" cy="79424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deploy </a:t>
            </a:r>
            <a:r>
              <a:rPr b="1" i="1">
                <a:solidFill>
                  <a:srgbClr val="FFFB00"/>
                </a:solidFill>
              </a:rPr>
              <a:t>foo</a:t>
            </a:r>
            <a:r>
              <a:t> --propertiesFile </a:t>
            </a:r>
            <a:r>
              <a:rPr b="1">
                <a:solidFill>
                  <a:srgbClr val="FF9300"/>
                </a:solidFill>
              </a:rPr>
              <a:t>myprops.properties</a:t>
            </a:r>
          </a:p>
        </p:txBody>
      </p:sp>
      <p:sp>
        <p:nvSpPr>
          <p:cNvPr id="232" name="dataflow:&gt;stream deploy foo --propertiesFile myprops.yml"/>
          <p:cNvSpPr/>
          <p:nvPr/>
        </p:nvSpPr>
        <p:spPr>
          <a:xfrm>
            <a:off x="1865681" y="5590238"/>
            <a:ext cx="10688874" cy="79424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FFFB00"/>
                </a:solidFill>
              </a:rPr>
              <a:t>dataflow:&gt;</a:t>
            </a:r>
            <a:r>
              <a:t>stream deploy </a:t>
            </a:r>
            <a:r>
              <a:rPr b="1" i="1">
                <a:solidFill>
                  <a:srgbClr val="FFFB00"/>
                </a:solidFill>
              </a:rPr>
              <a:t>foo </a:t>
            </a:r>
            <a:r>
              <a:rPr b="1" i="1"/>
              <a:t>--</a:t>
            </a:r>
            <a:r>
              <a:t>propertiesFile </a:t>
            </a:r>
            <a:r>
              <a:rPr b="1">
                <a:solidFill>
                  <a:srgbClr val="FF9300"/>
                </a:solidFill>
              </a:rPr>
              <a:t>myprops.yml</a:t>
            </a:r>
          </a:p>
        </p:txBody>
      </p:sp>
      <p:sp>
        <p:nvSpPr>
          <p:cNvPr id="233" name="Properties via Reference File"/>
          <p:cNvSpPr/>
          <p:nvPr/>
        </p:nvSpPr>
        <p:spPr>
          <a:xfrm>
            <a:off x="1489519" y="400802"/>
            <a:ext cx="10025762" cy="111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Properties via Reference File</a:t>
            </a:r>
          </a:p>
        </p:txBody>
      </p:sp>
      <p:sp>
        <p:nvSpPr>
          <p:cNvPr id="234" name="Properties File"/>
          <p:cNvSpPr/>
          <p:nvPr/>
        </p:nvSpPr>
        <p:spPr>
          <a:xfrm>
            <a:off x="331332" y="3143099"/>
            <a:ext cx="201347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Properties File</a:t>
            </a:r>
          </a:p>
        </p:txBody>
      </p:sp>
      <p:sp>
        <p:nvSpPr>
          <p:cNvPr id="235" name="YAML File"/>
          <p:cNvSpPr/>
          <p:nvPr/>
        </p:nvSpPr>
        <p:spPr>
          <a:xfrm>
            <a:off x="239356" y="4733310"/>
            <a:ext cx="143299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YAML File</a:t>
            </a:r>
          </a:p>
        </p:txBody>
      </p:sp>
      <p:sp>
        <p:nvSpPr>
          <p:cNvPr id="236" name="app.http.producer.partitionKeyExpression=payload app.http.spring.cloud.stream.bindings.output.destination=bar app.log.spring.cloud.stream.bindings.input.destination=bar app.log.count=2"/>
          <p:cNvSpPr/>
          <p:nvPr/>
        </p:nvSpPr>
        <p:spPr>
          <a:xfrm>
            <a:off x="6872953" y="2547302"/>
            <a:ext cx="5681602" cy="838201"/>
          </a:xfrm>
          <a:prstGeom prst="rect">
            <a:avLst/>
          </a:prstGeom>
          <a:solidFill>
            <a:srgbClr val="DCDEE0"/>
          </a:solidFill>
          <a:ln w="254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app.http.producer.partitionKeyExpression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payload</a:t>
            </a:r>
            <a:br>
              <a:rPr>
                <a:solidFill>
                  <a:srgbClr val="018001"/>
                </a:solidFill>
              </a:rPr>
            </a:br>
            <a:r>
              <a:t>app.http.spring.cloud.stream.bindings.output.destination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app.log.spring.cloud.stream.bindings.input.destination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app.log.count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2</a:t>
            </a:r>
          </a:p>
        </p:txBody>
      </p:sp>
      <p:sp>
        <p:nvSpPr>
          <p:cNvPr id="237" name="app:   http:     producer:       partitionKeyExpression: payload     spring:       cloud:         stream:           bindings:             output:               destination: bar .... .... ...."/>
          <p:cNvSpPr/>
          <p:nvPr/>
        </p:nvSpPr>
        <p:spPr>
          <a:xfrm>
            <a:off x="7850456" y="6996581"/>
            <a:ext cx="3726596" cy="2438401"/>
          </a:xfrm>
          <a:prstGeom prst="rect">
            <a:avLst/>
          </a:prstGeom>
          <a:solidFill>
            <a:srgbClr val="DCDEE0"/>
          </a:solidFill>
          <a:ln w="25400">
            <a:solidFill>
              <a:srgbClr val="FFFF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2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</a:t>
            </a:r>
            <a:r>
              <a:t>http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producer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</a:t>
            </a:r>
            <a:r>
              <a:t>partitionKeyExpression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payload</a:t>
            </a:r>
            <a:br>
              <a:rPr>
                <a:solidFill>
                  <a:srgbClr val="018001"/>
                </a:solidFill>
              </a:rPr>
            </a:br>
            <a:r>
              <a:rPr>
                <a:solidFill>
                  <a:srgbClr val="018001"/>
                </a:solidFill>
              </a:rPr>
              <a:t>    </a:t>
            </a:r>
            <a:r>
              <a:t>spring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</a:t>
            </a:r>
            <a:r>
              <a:t>cloud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t>stream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</a:t>
            </a:r>
            <a:r>
              <a:t>bindings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  </a:t>
            </a:r>
            <a:r>
              <a:t>output</a:t>
            </a:r>
            <a:r>
              <a:rPr>
                <a:solidFill>
                  <a:srgbClr val="000000"/>
                </a:solidFill>
              </a:rPr>
              <a:t>: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    </a:t>
            </a:r>
            <a:r>
              <a:t>destination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18001"/>
                </a:solidFill>
              </a:rPr>
              <a:t>bar</a:t>
            </a:r>
            <a:br>
              <a:rPr>
                <a:solidFill>
                  <a:srgbClr val="018001"/>
                </a:solidFill>
              </a:rPr>
            </a:br>
            <a:r>
              <a:t>....</a:t>
            </a:r>
            <a:br/>
            <a:r>
              <a:t>....</a:t>
            </a:r>
            <a:br/>
            <a:r>
              <a:t>....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7657318" y="3426716"/>
            <a:ext cx="831692" cy="831692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39" name="Line"/>
          <p:cNvSpPr/>
          <p:nvPr/>
        </p:nvSpPr>
        <p:spPr>
          <a:xfrm>
            <a:off x="7658911" y="6211864"/>
            <a:ext cx="790939" cy="790939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4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1568</Words>
  <Application>Microsoft Macintosh PowerPoint</Application>
  <PresentationFormat>Custom</PresentationFormat>
  <Paragraphs>210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Wayne Lund</cp:lastModifiedBy>
  <cp:revision>2</cp:revision>
  <dcterms:modified xsi:type="dcterms:W3CDTF">2017-05-17T15:44:07Z</dcterms:modified>
</cp:coreProperties>
</file>