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593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5" r:id="rId22"/>
    <p:sldId id="576" r:id="rId23"/>
    <p:sldId id="583" r:id="rId24"/>
    <p:sldId id="577" r:id="rId25"/>
    <p:sldId id="584" r:id="rId26"/>
    <p:sldId id="585" r:id="rId27"/>
    <p:sldId id="592" r:id="rId28"/>
    <p:sldId id="587" r:id="rId29"/>
    <p:sldId id="58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00"/>
    <a:srgbClr val="FFFFFF"/>
    <a:srgbClr val="232A34"/>
    <a:srgbClr val="0078FF"/>
    <a:srgbClr val="FF9300"/>
    <a:srgbClr val="0077FF"/>
    <a:srgbClr val="EA5519"/>
    <a:srgbClr val="E73A1C"/>
    <a:srgbClr val="F60A73"/>
    <a:srgbClr val="05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7" autoAdjust="0"/>
    <p:restoredTop sz="94671"/>
  </p:normalViewPr>
  <p:slideViewPr>
    <p:cSldViewPr snapToGrid="0">
      <p:cViewPr varScale="1">
        <p:scale>
          <a:sx n="83" d="100"/>
          <a:sy n="83" d="100"/>
        </p:scale>
        <p:origin x="403" y="62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9B9E-7F22-466C-BB7E-52051461677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C862D-C1C5-4850-82F4-DCF0C242D6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引流强大，有足够多</a:t>
            </a:r>
            <a:r>
              <a:rPr lang="zh-CN" altLang="en-US" u="heavy"/>
              <a:t>的自然流量，目前的市场，有一些数据意识比较强的中小企业，也在积累自己的数据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专门做数据的机构，根据数据获得的难易程度，价格也不一样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一般来说有庞大的数据团队，会通过各种方式来获取他们所需要的数据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收集数据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通用爬虫：需要高性能的电脑，检索慢    聚焦爬虫，对机器性能要求相对较低，检索速度快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814687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7893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9163"/>
            <a:ext cx="9144000" cy="1080799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初始爬虫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524000" y="3941750"/>
            <a:ext cx="9144000" cy="81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郑雪利</a:t>
            </a:r>
          </a:p>
        </p:txBody>
      </p:sp>
      <p:sp>
        <p:nvSpPr>
          <p:cNvPr id="7" name="灯片编号占位符 3"/>
          <p:cNvSpPr txBox="1"/>
          <p:nvPr/>
        </p:nvSpPr>
        <p:spPr>
          <a:xfrm>
            <a:off x="11634150" y="6353482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735048-7052-4E57-B5F6-99C697700E08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13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88" y="2768600"/>
            <a:ext cx="2381250" cy="1006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913" y="2895600"/>
            <a:ext cx="3552825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488" y="4583113"/>
            <a:ext cx="3316287" cy="901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913" y="3913188"/>
            <a:ext cx="4033837" cy="224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矩形 2"/>
          <p:cNvSpPr/>
          <p:nvPr/>
        </p:nvSpPr>
        <p:spPr>
          <a:xfrm>
            <a:off x="565785" y="1726248"/>
            <a:ext cx="110601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企业产生的数据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835275"/>
            <a:ext cx="2159000" cy="90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文本框 6"/>
          <p:cNvSpPr txBox="1"/>
          <p:nvPr/>
        </p:nvSpPr>
        <p:spPr>
          <a:xfrm>
            <a:off x="2917825" y="2760663"/>
            <a:ext cx="1495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b="1">
                <a:solidFill>
                  <a:srgbClr val="1353A2"/>
                </a:solidFill>
                <a:latin typeface="等线" panose="02010600030101010101" charset="-122"/>
                <a:ea typeface="宋体" panose="02010600030101010101" pitchFamily="2" charset="-122"/>
              </a:rPr>
              <a:t>数据堂</a:t>
            </a:r>
          </a:p>
        </p:txBody>
      </p:sp>
      <p:pic>
        <p:nvPicPr>
          <p:cNvPr id="19461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775" y="2760663"/>
            <a:ext cx="4087813" cy="815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2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4349750"/>
            <a:ext cx="2049463" cy="922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900" y="4349750"/>
            <a:ext cx="2597150" cy="922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4" name="文本框 17"/>
          <p:cNvSpPr txBox="1"/>
          <p:nvPr/>
        </p:nvSpPr>
        <p:spPr>
          <a:xfrm>
            <a:off x="6405563" y="3889375"/>
            <a:ext cx="26304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i="1">
                <a:latin typeface="等线" panose="02010600030101010101" charset="-122"/>
                <a:ea typeface="宋体" panose="02010600030101010101" pitchFamily="2" charset="-122"/>
              </a:rPr>
              <a:t>贵阳大数据交易所</a:t>
            </a:r>
          </a:p>
        </p:txBody>
      </p:sp>
      <p:sp>
        <p:nvSpPr>
          <p:cNvPr id="19458" name="矩形 2"/>
          <p:cNvSpPr/>
          <p:nvPr/>
        </p:nvSpPr>
        <p:spPr>
          <a:xfrm>
            <a:off x="565785" y="1722438"/>
            <a:ext cx="110601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数据平台购买的数据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" name="矩形 2"/>
          <p:cNvSpPr/>
          <p:nvPr/>
        </p:nvSpPr>
        <p:spPr>
          <a:xfrm>
            <a:off x="565785" y="1722438"/>
            <a:ext cx="11060113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政府/机构公开的数据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2740025"/>
            <a:ext cx="5846762" cy="92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3" y="4641850"/>
            <a:ext cx="2647950" cy="723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0" y="4649788"/>
            <a:ext cx="2647950" cy="1093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文本框 11"/>
          <p:cNvSpPr txBox="1"/>
          <p:nvPr/>
        </p:nvSpPr>
        <p:spPr>
          <a:xfrm>
            <a:off x="8391525" y="4119563"/>
            <a:ext cx="161290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1">
                <a:latin typeface="等线" panose="02010600030101010101" charset="-122"/>
                <a:ea typeface="宋体" panose="02010600030101010101" pitchFamily="2" charset="-122"/>
              </a:rPr>
              <a:t>纳斯达克</a:t>
            </a:r>
          </a:p>
        </p:txBody>
      </p:sp>
      <p:pic>
        <p:nvPicPr>
          <p:cNvPr id="20487" name="图片 15"/>
          <p:cNvPicPr>
            <a:picLocks noChangeAspect="1"/>
          </p:cNvPicPr>
          <p:nvPr/>
        </p:nvPicPr>
        <p:blipFill>
          <a:blip r:embed="rId6"/>
          <a:srcRect t="15956" b="5746"/>
          <a:stretch>
            <a:fillRect/>
          </a:stretch>
        </p:blipFill>
        <p:spPr>
          <a:xfrm>
            <a:off x="7874000" y="2836863"/>
            <a:ext cx="2840038" cy="735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" name="矩形 2"/>
          <p:cNvSpPr/>
          <p:nvPr/>
        </p:nvSpPr>
        <p:spPr>
          <a:xfrm>
            <a:off x="565785" y="1722438"/>
            <a:ext cx="11060113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数据管理咨询公司的数据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7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238" y="3722688"/>
            <a:ext cx="2643187" cy="132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文本框 6"/>
          <p:cNvSpPr txBox="1"/>
          <p:nvPr/>
        </p:nvSpPr>
        <p:spPr>
          <a:xfrm>
            <a:off x="3995738" y="3132138"/>
            <a:ext cx="175418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埃森哲</a:t>
            </a:r>
          </a:p>
        </p:txBody>
      </p:sp>
      <p:sp>
        <p:nvSpPr>
          <p:cNvPr id="8" name="矩形 7"/>
          <p:cNvSpPr/>
          <p:nvPr/>
        </p:nvSpPr>
        <p:spPr>
          <a:xfrm>
            <a:off x="3832225" y="3030538"/>
            <a:ext cx="2073275" cy="20716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175" y="3030538"/>
            <a:ext cx="2201863" cy="20716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1" name="文本框 14"/>
          <p:cNvSpPr txBox="1"/>
          <p:nvPr/>
        </p:nvSpPr>
        <p:spPr>
          <a:xfrm>
            <a:off x="6540500" y="3132138"/>
            <a:ext cx="16287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尼尔森</a:t>
            </a:r>
          </a:p>
        </p:txBody>
      </p:sp>
      <p:sp>
        <p:nvSpPr>
          <p:cNvPr id="21512" name="文本框 18"/>
          <p:cNvSpPr txBox="1"/>
          <p:nvPr/>
        </p:nvSpPr>
        <p:spPr>
          <a:xfrm>
            <a:off x="8948738" y="3132138"/>
            <a:ext cx="17621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艾瑞咨询</a:t>
            </a:r>
          </a:p>
        </p:txBody>
      </p:sp>
      <p:pic>
        <p:nvPicPr>
          <p:cNvPr id="21513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3722688"/>
            <a:ext cx="1997075" cy="132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4" name="文本框 21"/>
          <p:cNvSpPr txBox="1"/>
          <p:nvPr/>
        </p:nvSpPr>
        <p:spPr>
          <a:xfrm>
            <a:off x="1268413" y="3132138"/>
            <a:ext cx="19558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麦肯锡</a:t>
            </a:r>
          </a:p>
        </p:txBody>
      </p:sp>
      <p:pic>
        <p:nvPicPr>
          <p:cNvPr id="21515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050" y="3852863"/>
            <a:ext cx="1960563" cy="119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6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0950" y="3852863"/>
            <a:ext cx="1941513" cy="103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矩形 24"/>
          <p:cNvSpPr/>
          <p:nvPr/>
        </p:nvSpPr>
        <p:spPr>
          <a:xfrm>
            <a:off x="6311900" y="3030538"/>
            <a:ext cx="2073275" cy="20716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05863" y="3030538"/>
            <a:ext cx="2073275" cy="20716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" name="矩形 2"/>
          <p:cNvSpPr/>
          <p:nvPr/>
        </p:nvSpPr>
        <p:spPr>
          <a:xfrm>
            <a:off x="565785" y="1722438"/>
            <a:ext cx="11060113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爬取的网络数据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3"/>
          <a:srcRect l="1756" t="1233" r="2057" b="4599"/>
          <a:stretch>
            <a:fillRect/>
          </a:stretch>
        </p:blipFill>
        <p:spPr>
          <a:xfrm>
            <a:off x="4146550" y="2487613"/>
            <a:ext cx="3448050" cy="3840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4" name="矩形 2"/>
          <p:cNvSpPr/>
          <p:nvPr/>
        </p:nvSpPr>
        <p:spPr>
          <a:xfrm>
            <a:off x="1111250" y="2654300"/>
            <a:ext cx="9969500" cy="2971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3600" dirty="0">
                <a:latin typeface="黑体" panose="02010609060101010101" charset="-122"/>
                <a:ea typeface="黑体" panose="02010609060101010101" charset="-122"/>
              </a:rPr>
              <a:t>无论是搜索引擎，还是个人或单位获取目标数据，都需要从公开网站上爬取大量数据，在此需求下，爬虫技术应运而生，并迅速发展成为一门成熟的技术。</a:t>
            </a:r>
          </a:p>
        </p:txBody>
      </p:sp>
      <p:sp>
        <p:nvSpPr>
          <p:cNvPr id="6" name="矩形 5"/>
          <p:cNvSpPr/>
          <p:nvPr/>
        </p:nvSpPr>
        <p:spPr>
          <a:xfrm>
            <a:off x="687388" y="1971675"/>
            <a:ext cx="10817225" cy="37258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6" name="矩形 2"/>
          <p:cNvSpPr/>
          <p:nvPr/>
        </p:nvSpPr>
        <p:spPr>
          <a:xfrm>
            <a:off x="5095875" y="1646238"/>
            <a:ext cx="2000250" cy="768350"/>
          </a:xfrm>
          <a:prstGeom prst="rect">
            <a:avLst/>
          </a:prstGeom>
          <a:solidFill>
            <a:srgbClr val="1369B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什么是爬虫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7" name="对角圆角矩形 6"/>
          <p:cNvSpPr/>
          <p:nvPr/>
        </p:nvSpPr>
        <p:spPr>
          <a:xfrm>
            <a:off x="4838700" y="2413000"/>
            <a:ext cx="41751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0" name="TextBox 6"/>
          <p:cNvSpPr txBox="1"/>
          <p:nvPr/>
        </p:nvSpPr>
        <p:spPr>
          <a:xfrm>
            <a:off x="5181600" y="1797050"/>
            <a:ext cx="3832225" cy="4302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爬虫产生背景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81" name="TextBox 10"/>
          <p:cNvSpPr txBox="1"/>
          <p:nvPr/>
        </p:nvSpPr>
        <p:spPr>
          <a:xfrm>
            <a:off x="5181600" y="2520950"/>
            <a:ext cx="38322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defTabSz="914400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什么是爬虫</a:t>
            </a:r>
          </a:p>
        </p:txBody>
      </p:sp>
      <p:sp>
        <p:nvSpPr>
          <p:cNvPr id="24582" name="TextBox 11"/>
          <p:cNvSpPr txBox="1"/>
          <p:nvPr/>
        </p:nvSpPr>
        <p:spPr>
          <a:xfrm>
            <a:off x="5181600" y="3389313"/>
            <a:ext cx="4916488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爬虫的用途</a:t>
            </a:r>
          </a:p>
        </p:txBody>
      </p:sp>
      <p:sp>
        <p:nvSpPr>
          <p:cNvPr id="24583" name="TextBox 10"/>
          <p:cNvSpPr txBox="1"/>
          <p:nvPr/>
        </p:nvSpPr>
        <p:spPr>
          <a:xfrm>
            <a:off x="5208588" y="4241800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什么是爬虫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3590925"/>
            <a:ext cx="1581150" cy="2751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矩形 17"/>
          <p:cNvSpPr/>
          <p:nvPr/>
        </p:nvSpPr>
        <p:spPr>
          <a:xfrm>
            <a:off x="614363" y="2803525"/>
            <a:ext cx="3068637" cy="2506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  <a:p>
            <a:pPr>
              <a:spcBef>
                <a:spcPts val="1500"/>
              </a:spcBef>
            </a:pPr>
            <a:r>
              <a:rPr lang="zh-CN" altLang="zh-CN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</a:p>
          <a:p>
            <a:pPr>
              <a:spcBef>
                <a:spcPts val="1500"/>
              </a:spcBef>
            </a:pPr>
            <a:r>
              <a:rPr lang="zh-CN" altLang="zh-CN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</a:t>
            </a:r>
            <a:r>
              <a:rPr lang="en-US" altLang="zh-CN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zh-CN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椭圆 1"/>
          <p:cNvSpPr/>
          <p:nvPr/>
        </p:nvSpPr>
        <p:spPr>
          <a:xfrm>
            <a:off x="4721225" y="3375025"/>
            <a:ext cx="1563688" cy="15636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6284913" y="1809750"/>
            <a:ext cx="1565275" cy="156527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8393113" y="1809750"/>
            <a:ext cx="1565275" cy="156527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>
            <a:off x="9958388" y="3375025"/>
            <a:ext cx="1563688" cy="15636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椭圆 10"/>
          <p:cNvSpPr/>
          <p:nvPr/>
        </p:nvSpPr>
        <p:spPr>
          <a:xfrm>
            <a:off x="6470650" y="4232275"/>
            <a:ext cx="381000" cy="381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" name="椭圆 9"/>
          <p:cNvSpPr/>
          <p:nvPr/>
        </p:nvSpPr>
        <p:spPr>
          <a:xfrm>
            <a:off x="7088188" y="4394200"/>
            <a:ext cx="217488" cy="21907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7305675" y="3375025"/>
            <a:ext cx="381000" cy="381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7469188" y="3756025"/>
            <a:ext cx="217488" cy="21748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8526463" y="3298825"/>
            <a:ext cx="292100" cy="292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" name="椭圆 15"/>
          <p:cNvSpPr/>
          <p:nvPr/>
        </p:nvSpPr>
        <p:spPr>
          <a:xfrm>
            <a:off x="8393113" y="3536950"/>
            <a:ext cx="217488" cy="21907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8" name="椭圆 17"/>
          <p:cNvSpPr/>
          <p:nvPr/>
        </p:nvSpPr>
        <p:spPr>
          <a:xfrm>
            <a:off x="9577388" y="4313238"/>
            <a:ext cx="381000" cy="381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9251950" y="4476750"/>
            <a:ext cx="217488" cy="21748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5616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3654425"/>
            <a:ext cx="1003300" cy="100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7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25" y="2085975"/>
            <a:ext cx="958850" cy="1011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8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325" y="3848100"/>
            <a:ext cx="1295400" cy="61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9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300" y="1970088"/>
            <a:ext cx="850900" cy="1243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什么是爬虫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6" name="文本框 3"/>
          <p:cNvSpPr txBox="1"/>
          <p:nvPr/>
        </p:nvSpPr>
        <p:spPr>
          <a:xfrm>
            <a:off x="582613" y="1581150"/>
            <a:ext cx="5991225" cy="4152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如果说网络像一张网，那么爬虫就是网上的一只小虫子，在网上爬行的过程中遇到了数据，就把它抓取下来。</a:t>
            </a:r>
          </a:p>
        </p:txBody>
      </p:sp>
      <p:pic>
        <p:nvPicPr>
          <p:cNvPr id="26627" name="图片 5" descr="蜘蛛"/>
          <p:cNvPicPr>
            <a:picLocks noChangeAspect="1"/>
          </p:cNvPicPr>
          <p:nvPr/>
        </p:nvPicPr>
        <p:blipFill>
          <a:blip r:embed="rId3"/>
          <a:srcRect b="8815"/>
          <a:stretch>
            <a:fillRect/>
          </a:stretch>
        </p:blipFill>
        <p:spPr>
          <a:xfrm>
            <a:off x="7219950" y="1857375"/>
            <a:ext cx="4114800" cy="401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什么是爬虫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sp>
        <p:nvSpPr>
          <p:cNvPr id="27650" name="矩形 2"/>
          <p:cNvSpPr/>
          <p:nvPr/>
        </p:nvSpPr>
        <p:spPr>
          <a:xfrm>
            <a:off x="1111250" y="2947988"/>
            <a:ext cx="9969500" cy="22526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3600" dirty="0">
                <a:latin typeface="黑体" panose="02010609060101010101" charset="-122"/>
                <a:ea typeface="黑体" panose="02010609060101010101" charset="-122"/>
              </a:rPr>
              <a:t>网络爬虫，又称为网页蜘蛛、网络机器人，是一种按照一定的规则，自动请求万维网网站并提取网络数据的程序或脚本。</a:t>
            </a:r>
          </a:p>
        </p:txBody>
      </p:sp>
      <p:sp>
        <p:nvSpPr>
          <p:cNvPr id="6" name="矩形 5"/>
          <p:cNvSpPr/>
          <p:nvPr/>
        </p:nvSpPr>
        <p:spPr>
          <a:xfrm>
            <a:off x="682625" y="2322513"/>
            <a:ext cx="10817225" cy="30241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矩形 2"/>
          <p:cNvSpPr/>
          <p:nvPr/>
        </p:nvSpPr>
        <p:spPr>
          <a:xfrm>
            <a:off x="5095875" y="1939925"/>
            <a:ext cx="2000250" cy="768350"/>
          </a:xfrm>
          <a:prstGeom prst="rect">
            <a:avLst/>
          </a:prstGeom>
          <a:solidFill>
            <a:srgbClr val="1369B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论 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/>
          <p:nvPr/>
        </p:nvGrpSpPr>
        <p:grpSpPr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10242" name="弧形 80"/>
            <p:cNvSpPr/>
            <p:nvPr/>
          </p:nvSpPr>
          <p:spPr>
            <a:xfrm rot="5400000">
              <a:off x="3976680" y="3085291"/>
              <a:ext cx="1313885" cy="1314895"/>
            </a:xfrm>
            <a:custGeom>
              <a:avLst/>
              <a:gdLst/>
              <a:ahLst/>
              <a:cxnLst>
                <a:cxn ang="0">
                  <a:pos x="660347" y="1314886"/>
                </a:cxn>
                <a:cxn ang="0">
                  <a:pos x="50918" y="911233"/>
                </a:cxn>
                <a:cxn ang="0">
                  <a:pos x="191035" y="193946"/>
                </a:cxn>
                <a:cxn ang="0">
                  <a:pos x="907723" y="49788"/>
                </a:cxn>
                <a:cxn ang="0">
                  <a:pos x="1313886" y="657448"/>
                </a:cxn>
              </a:cxnLst>
              <a:rect l="0" t="0" r="0" b="0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 cap="flat" cmpd="sng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" name="弧形 81"/>
            <p:cNvSpPr/>
            <p:nvPr/>
          </p:nvSpPr>
          <p:spPr>
            <a:xfrm>
              <a:off x="4091957" y="3203290"/>
              <a:ext cx="1083341" cy="1083872"/>
            </a:xfrm>
            <a:custGeom>
              <a:avLst/>
              <a:gdLst/>
              <a:ahLst/>
              <a:cxnLst>
                <a:cxn ang="0">
                  <a:pos x="31" y="547729"/>
                </a:cxn>
                <a:cxn ang="0">
                  <a:pos x="267398" y="74608"/>
                </a:cxn>
                <a:cxn ang="0">
                  <a:pos x="810932" y="71700"/>
                </a:cxn>
                <a:cxn ang="0">
                  <a:pos x="1083342" y="541937"/>
                </a:cxn>
              </a:cxnLst>
              <a:rect l="0" t="0" r="0" b="0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 cap="flat" cmpd="sng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" name="弧形 82"/>
            <p:cNvSpPr/>
            <p:nvPr/>
          </p:nvSpPr>
          <p:spPr>
            <a:xfrm rot="-5400000">
              <a:off x="4171955" y="3346629"/>
              <a:ext cx="898538" cy="823670"/>
            </a:xfrm>
            <a:custGeom>
              <a:avLst/>
              <a:gdLst/>
              <a:ahLst/>
              <a:cxnLst>
                <a:cxn ang="0">
                  <a:pos x="455476" y="39"/>
                </a:cxn>
                <a:cxn ang="0">
                  <a:pos x="898538" y="411835"/>
                </a:cxn>
              </a:cxnLst>
              <a:rect l="0" t="0" r="0" b="0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 cap="flat" cmpd="sng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5" name="组合 3"/>
            <p:cNvGrpSpPr/>
            <p:nvPr/>
          </p:nvGrpSpPr>
          <p:grpSpPr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10246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r:id="rId3" imgW="5403850" imgH="3730625" progId="Excel.Sheet.8">
                      <p:embed/>
                    </p:oleObj>
                  </mc:Choice>
                  <mc:Fallback>
                    <p:oleObj r:id="rId3" imgW="5403850" imgH="3730625" progId="Excel.Sheet.8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48" y="2555550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0" fontAlgn="auto" hangingPunc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zh-CN" altLang="en-US" sz="2000" b="1" kern="1200" cap="none" spc="300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了解</a:t>
                </a: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69" y="4518933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eaLnBrk="0" fontAlgn="auto" hangingPunc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zh-CN" altLang="en-US" sz="2000" b="1" kern="1200" cap="none" spc="300" normalizeH="0" baseline="0" noProof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了解</a:t>
                </a: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26" y="2810380"/>
              <a:ext cx="1040849" cy="4154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000" b="1" kern="1200" cap="none" spc="30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熟悉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25936"/>
              <a:ext cx="1040337" cy="415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zh-CN" altLang="en-US" sz="2000" b="1" kern="1200" cap="none" spc="300" normalizeH="0" baseline="0" noProof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掌握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初始爬虫</a:t>
            </a:r>
          </a:p>
        </p:txBody>
      </p:sp>
      <p:grpSp>
        <p:nvGrpSpPr>
          <p:cNvPr id="13" name="组合 9"/>
          <p:cNvGrpSpPr/>
          <p:nvPr/>
        </p:nvGrpSpPr>
        <p:grpSpPr>
          <a:xfrm>
            <a:off x="1882775" y="1385888"/>
            <a:ext cx="3119438" cy="1217612"/>
            <a:chOff x="153988" y="1537968"/>
            <a:chExt cx="3118669" cy="1217802"/>
          </a:xfrm>
        </p:grpSpPr>
        <p:sp>
          <p:nvSpPr>
            <p:cNvPr id="10253" name="矩形 5"/>
            <p:cNvSpPr/>
            <p:nvPr/>
          </p:nvSpPr>
          <p:spPr>
            <a:xfrm>
              <a:off x="751884" y="1537968"/>
              <a:ext cx="2520773" cy="10150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爬虫产生的背景</a:t>
              </a:r>
              <a:endParaRPr lang="en-US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54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10255" name="直接连接符 7"/>
              <p:cNvCxnSpPr/>
              <p:nvPr/>
            </p:nvCxnSpPr>
            <p:spPr>
              <a:xfrm>
                <a:off x="860311" y="2351794"/>
                <a:ext cx="372783" cy="65266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6" name="直接连接符 10"/>
              <p:cNvCxnSpPr/>
              <p:nvPr/>
            </p:nvCxnSpPr>
            <p:spPr>
              <a:xfrm>
                <a:off x="1223576" y="3004457"/>
                <a:ext cx="181474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57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10258" name="椭圆 16"/>
              <p:cNvSpPr/>
              <p:nvPr/>
            </p:nvSpPr>
            <p:spPr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9" name="TextBox 52"/>
              <p:cNvSpPr txBox="1"/>
              <p:nvPr/>
            </p:nvSpPr>
            <p:spPr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>
          <a:xfrm>
            <a:off x="6938963" y="1452563"/>
            <a:ext cx="3054350" cy="1158875"/>
            <a:chOff x="5641222" y="2053991"/>
            <a:chExt cx="3055103" cy="1155934"/>
          </a:xfrm>
        </p:grpSpPr>
        <p:grpSp>
          <p:nvGrpSpPr>
            <p:cNvPr id="10261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10262" name="直接连接符 33"/>
              <p:cNvCxnSpPr/>
              <p:nvPr/>
            </p:nvCxnSpPr>
            <p:spPr>
              <a:xfrm>
                <a:off x="860264" y="2352817"/>
                <a:ext cx="371605" cy="65164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3" name="直接连接符 34"/>
              <p:cNvCxnSpPr/>
              <p:nvPr/>
            </p:nvCxnSpPr>
            <p:spPr>
              <a:xfrm>
                <a:off x="1222341" y="3004457"/>
                <a:ext cx="1816736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64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10265" name="椭圆 24"/>
              <p:cNvSpPr/>
              <p:nvPr/>
            </p:nvSpPr>
            <p:spPr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6" name="TextBox 68"/>
              <p:cNvSpPr txBox="1"/>
              <p:nvPr/>
            </p:nvSpPr>
            <p:spPr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267" name="矩形 46"/>
            <p:cNvSpPr/>
            <p:nvPr/>
          </p:nvSpPr>
          <p:spPr>
            <a:xfrm>
              <a:off x="5641222" y="2053991"/>
              <a:ext cx="2486554" cy="5515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爬虫的分类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>
          <a:xfrm>
            <a:off x="6938963" y="4905375"/>
            <a:ext cx="3424237" cy="1103313"/>
            <a:chOff x="5273227" y="4225925"/>
            <a:chExt cx="3423098" cy="1104900"/>
          </a:xfrm>
        </p:grpSpPr>
        <p:sp>
          <p:nvSpPr>
            <p:cNvPr id="10269" name="矩形 51"/>
            <p:cNvSpPr/>
            <p:nvPr/>
          </p:nvSpPr>
          <p:spPr>
            <a:xfrm>
              <a:off x="5273227" y="4752914"/>
              <a:ext cx="2772529" cy="5538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  <a:buFont typeface="Calibri" panose="020F0502020204030204" pitchFamily="34" charset="0"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什么是爬虫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0270" name="组合 38"/>
            <p:cNvGrpSpPr/>
            <p:nvPr/>
          </p:nvGrpSpPr>
          <p:grpSpPr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10271" name="直接连接符 39"/>
              <p:cNvCxnSpPr/>
              <p:nvPr/>
            </p:nvCxnSpPr>
            <p:spPr>
              <a:xfrm>
                <a:off x="882356" y="2364019"/>
                <a:ext cx="373012" cy="65156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2" name="直接连接符 40"/>
              <p:cNvCxnSpPr/>
              <p:nvPr/>
            </p:nvCxnSpPr>
            <p:spPr>
              <a:xfrm rot="-10800000" flipH="1">
                <a:off x="1245844" y="3015581"/>
                <a:ext cx="238251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73" name="组合 41"/>
            <p:cNvGrpSpPr/>
            <p:nvPr/>
          </p:nvGrpSpPr>
          <p:grpSpPr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10274" name="椭圆 32"/>
              <p:cNvSpPr/>
              <p:nvPr/>
            </p:nvSpPr>
            <p:spPr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5" name="TextBox 76"/>
              <p:cNvSpPr txBox="1"/>
              <p:nvPr/>
            </p:nvSpPr>
            <p:spPr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>
          <a:xfrm>
            <a:off x="1630363" y="4857750"/>
            <a:ext cx="3198812" cy="1312863"/>
            <a:chOff x="218911" y="4857376"/>
            <a:chExt cx="3198944" cy="1311805"/>
          </a:xfrm>
        </p:grpSpPr>
        <p:grpSp>
          <p:nvGrpSpPr>
            <p:cNvPr id="10277" name="组合 16"/>
            <p:cNvGrpSpPr/>
            <p:nvPr/>
          </p:nvGrpSpPr>
          <p:grpSpPr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10278" name="直接连接符 7"/>
              <p:cNvCxnSpPr/>
              <p:nvPr/>
            </p:nvCxnSpPr>
            <p:spPr>
              <a:xfrm>
                <a:off x="860243" y="2351976"/>
                <a:ext cx="371966" cy="65248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9" name="直接连接符 10"/>
              <p:cNvCxnSpPr/>
              <p:nvPr/>
            </p:nvCxnSpPr>
            <p:spPr>
              <a:xfrm>
                <a:off x="1222671" y="3004457"/>
                <a:ext cx="1816230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80" name="组合 41"/>
            <p:cNvGrpSpPr/>
            <p:nvPr/>
          </p:nvGrpSpPr>
          <p:grpSpPr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10281" name="椭圆 40"/>
              <p:cNvSpPr/>
              <p:nvPr/>
            </p:nvSpPr>
            <p:spPr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 w="2857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/>
              <a:lstStyle/>
              <a:p>
                <a:pPr>
                  <a:buFont typeface="Arial" panose="020B0604020202020204" pitchFamily="34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2" name="TextBox 50"/>
              <p:cNvSpPr txBox="1"/>
              <p:nvPr/>
            </p:nvSpPr>
            <p:spPr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 w="9525">
                <a:noFill/>
              </a:ln>
              <a:effectLst>
                <a:outerShdw dist="12700" dir="2699999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283" name="矩形 7"/>
            <p:cNvSpPr/>
            <p:nvPr/>
          </p:nvSpPr>
          <p:spPr>
            <a:xfrm>
              <a:off x="784490" y="5469362"/>
              <a:ext cx="2633365" cy="5526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爬虫的用途</a:t>
              </a:r>
              <a:endPara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什么是爬虫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pic>
        <p:nvPicPr>
          <p:cNvPr id="28674" name="图片 4"/>
          <p:cNvPicPr>
            <a:picLocks noChangeAspect="1"/>
          </p:cNvPicPr>
          <p:nvPr/>
        </p:nvPicPr>
        <p:blipFill>
          <a:blip r:embed="rId3"/>
          <a:srcRect b="4298"/>
          <a:stretch>
            <a:fillRect/>
          </a:stretch>
        </p:blipFill>
        <p:spPr>
          <a:xfrm>
            <a:off x="8626475" y="3232150"/>
            <a:ext cx="3359150" cy="3214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88950" y="1630363"/>
            <a:ext cx="8466138" cy="3236913"/>
          </a:xfrm>
          <a:prstGeom prst="rect">
            <a:avLst/>
          </a:prstGeom>
          <a:noFill/>
          <a:ln w="19050">
            <a:solidFill>
              <a:srgbClr val="1353A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676" name="矩形 2"/>
          <p:cNvSpPr/>
          <p:nvPr/>
        </p:nvSpPr>
        <p:spPr>
          <a:xfrm>
            <a:off x="819150" y="1920875"/>
            <a:ext cx="780732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这里的数据是指</a:t>
            </a:r>
            <a:r>
              <a:rPr lang="zh-CN" altLang="zh-CN" sz="36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互联网上公开的并且可以访问到的网页信息</a:t>
            </a:r>
            <a:r>
              <a:rPr lang="zh-CN" altLang="zh-CN" sz="36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，而不是网站的后台信息（没有权限访问），更不是用户注册的信息（非公开的）。</a:t>
            </a:r>
            <a:endParaRPr lang="zh-CN" altLang="zh-CN" sz="3600" dirty="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爬虫的用途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8" name="对角圆角矩形 7"/>
          <p:cNvSpPr/>
          <p:nvPr/>
        </p:nvSpPr>
        <p:spPr>
          <a:xfrm>
            <a:off x="4838700" y="3281363"/>
            <a:ext cx="41751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00" name="TextBox 6"/>
          <p:cNvSpPr txBox="1"/>
          <p:nvPr/>
        </p:nvSpPr>
        <p:spPr>
          <a:xfrm>
            <a:off x="5181600" y="1797050"/>
            <a:ext cx="3832225" cy="4302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爬虫产生背景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701" name="TextBox 10"/>
          <p:cNvSpPr txBox="1"/>
          <p:nvPr/>
        </p:nvSpPr>
        <p:spPr>
          <a:xfrm>
            <a:off x="5181600" y="2520950"/>
            <a:ext cx="38322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defTabSz="914400"/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什么是爬虫</a:t>
            </a:r>
          </a:p>
        </p:txBody>
      </p:sp>
      <p:sp>
        <p:nvSpPr>
          <p:cNvPr id="29702" name="TextBox 11"/>
          <p:cNvSpPr txBox="1"/>
          <p:nvPr/>
        </p:nvSpPr>
        <p:spPr>
          <a:xfrm>
            <a:off x="5181600" y="3389313"/>
            <a:ext cx="4916488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爬虫的用途</a:t>
            </a:r>
          </a:p>
        </p:txBody>
      </p:sp>
      <p:sp>
        <p:nvSpPr>
          <p:cNvPr id="29703" name="TextBox 10"/>
          <p:cNvSpPr txBox="1"/>
          <p:nvPr/>
        </p:nvSpPr>
        <p:spPr>
          <a:xfrm>
            <a:off x="5208588" y="4241800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爬虫的用途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0" y="1920875"/>
            <a:ext cx="838835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文本框 2"/>
          <p:cNvSpPr txBox="1"/>
          <p:nvPr/>
        </p:nvSpPr>
        <p:spPr>
          <a:xfrm>
            <a:off x="1155700" y="2914650"/>
            <a:ext cx="920750" cy="16732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用  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爬虫的分类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29702" name="TextBox 11"/>
          <p:cNvSpPr txBox="1"/>
          <p:nvPr/>
        </p:nvSpPr>
        <p:spPr>
          <a:xfrm>
            <a:off x="5181600" y="3389313"/>
            <a:ext cx="4916488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爬虫的用途</a:t>
            </a:r>
          </a:p>
        </p:txBody>
      </p:sp>
      <p:sp>
        <p:nvSpPr>
          <p:cNvPr id="2" name="对角圆角矩形 1"/>
          <p:cNvSpPr/>
          <p:nvPr/>
        </p:nvSpPr>
        <p:spPr>
          <a:xfrm>
            <a:off x="4838700" y="4133850"/>
            <a:ext cx="41751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2" name="TextBox 6"/>
          <p:cNvSpPr txBox="1"/>
          <p:nvPr/>
        </p:nvSpPr>
        <p:spPr>
          <a:xfrm>
            <a:off x="5181600" y="1797050"/>
            <a:ext cx="3832225" cy="4302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爬虫产生背景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773" name="TextBox 10"/>
          <p:cNvSpPr txBox="1"/>
          <p:nvPr/>
        </p:nvSpPr>
        <p:spPr>
          <a:xfrm>
            <a:off x="5181600" y="2520950"/>
            <a:ext cx="38322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defTabSz="914400"/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什么是爬虫</a:t>
            </a:r>
          </a:p>
        </p:txBody>
      </p:sp>
      <p:sp>
        <p:nvSpPr>
          <p:cNvPr id="32774" name="TextBox 11"/>
          <p:cNvSpPr txBox="1"/>
          <p:nvPr/>
        </p:nvSpPr>
        <p:spPr>
          <a:xfrm>
            <a:off x="5181600" y="3326448"/>
            <a:ext cx="4916488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爬虫的用途</a:t>
            </a:r>
          </a:p>
        </p:txBody>
      </p:sp>
      <p:sp>
        <p:nvSpPr>
          <p:cNvPr id="32775" name="TextBox 10"/>
          <p:cNvSpPr txBox="1"/>
          <p:nvPr/>
        </p:nvSpPr>
        <p:spPr>
          <a:xfrm>
            <a:off x="5208588" y="4241800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爬虫的分类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18235" y="2920365"/>
            <a:ext cx="4508500" cy="2971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8923" y="2920365"/>
            <a:ext cx="4541838" cy="2971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9185" y="5587365"/>
            <a:ext cx="233680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通用爬虫</a:t>
            </a:r>
          </a:p>
        </p:txBody>
      </p:sp>
      <p:sp>
        <p:nvSpPr>
          <p:cNvPr id="9" name="矩形 8"/>
          <p:cNvSpPr/>
          <p:nvPr/>
        </p:nvSpPr>
        <p:spPr>
          <a:xfrm>
            <a:off x="7709535" y="5587365"/>
            <a:ext cx="233680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聚焦爬虫</a:t>
            </a:r>
          </a:p>
        </p:txBody>
      </p:sp>
      <p:sp>
        <p:nvSpPr>
          <p:cNvPr id="33799" name="矩形 9"/>
          <p:cNvSpPr/>
          <p:nvPr/>
        </p:nvSpPr>
        <p:spPr>
          <a:xfrm>
            <a:off x="6836410" y="3339465"/>
            <a:ext cx="4160838" cy="2159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等线" panose="02010600030101010101" charset="-122"/>
                <a:ea typeface="宋体" panose="02010600030101010101" pitchFamily="2" charset="-122"/>
              </a:rPr>
              <a:t>又称</a:t>
            </a:r>
            <a:r>
              <a:rPr lang="en-US" altLang="zh-CN" sz="2800" b="1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主题网络爬虫</a:t>
            </a:r>
            <a:r>
              <a:rPr lang="en-US" altLang="zh-CN" sz="2800">
                <a:latin typeface="等线" panose="02010600030101010101" charset="-122"/>
                <a:ea typeface="宋体" panose="02010600030101010101" pitchFamily="2" charset="-122"/>
              </a:rPr>
              <a:t>，是指选择性地爬行那些与预先定义好的主题相关的页面的网络爬虫。</a:t>
            </a:r>
          </a:p>
        </p:txBody>
      </p:sp>
      <p:sp>
        <p:nvSpPr>
          <p:cNvPr id="33800" name="矩形 2"/>
          <p:cNvSpPr/>
          <p:nvPr/>
        </p:nvSpPr>
        <p:spPr>
          <a:xfrm>
            <a:off x="1316673" y="3317240"/>
            <a:ext cx="4441825" cy="2159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又称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全网爬虫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，将互联网上的网页下载到本地，形成一个互联网内容的镜像备份。</a:t>
            </a:r>
          </a:p>
        </p:txBody>
      </p:sp>
      <p:sp>
        <p:nvSpPr>
          <p:cNvPr id="33794" name="矩形 2"/>
          <p:cNvSpPr/>
          <p:nvPr/>
        </p:nvSpPr>
        <p:spPr>
          <a:xfrm>
            <a:off x="762000" y="1771333"/>
            <a:ext cx="108553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按照使用场景进行分类：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爬虫的分类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4" name="矩形 2"/>
          <p:cNvSpPr/>
          <p:nvPr/>
        </p:nvSpPr>
        <p:spPr>
          <a:xfrm>
            <a:off x="762000" y="1771333"/>
            <a:ext cx="108553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按照爬取形式进行分类：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2040" y="2720975"/>
            <a:ext cx="4508500" cy="2971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2728" y="2720975"/>
            <a:ext cx="4541838" cy="2971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2990" y="5387975"/>
            <a:ext cx="233680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累积式爬虫</a:t>
            </a:r>
          </a:p>
        </p:txBody>
      </p:sp>
      <p:sp>
        <p:nvSpPr>
          <p:cNvPr id="13" name="矩形 12"/>
          <p:cNvSpPr/>
          <p:nvPr/>
        </p:nvSpPr>
        <p:spPr>
          <a:xfrm>
            <a:off x="7673340" y="5387975"/>
            <a:ext cx="233680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增量式爬虫</a:t>
            </a:r>
          </a:p>
        </p:txBody>
      </p:sp>
      <p:sp>
        <p:nvSpPr>
          <p:cNvPr id="34823" name="矩形 9"/>
          <p:cNvSpPr/>
          <p:nvPr/>
        </p:nvSpPr>
        <p:spPr>
          <a:xfrm>
            <a:off x="6773228" y="2832100"/>
            <a:ext cx="4160837" cy="2749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等线" panose="02010600030101010101" charset="-122"/>
                <a:ea typeface="宋体" panose="02010600030101010101" pitchFamily="2" charset="-122"/>
              </a:rPr>
              <a:t>在具有一定量规模的网络页面集合的基础上，采用更新数据的方式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选取已有集合中的过时网页</a:t>
            </a:r>
            <a:r>
              <a:rPr lang="en-US" altLang="zh-CN" dirty="0">
                <a:latin typeface="等线" panose="02010600030101010101" charset="-122"/>
                <a:ea typeface="宋体" panose="02010600030101010101" pitchFamily="2" charset="-122"/>
              </a:rPr>
              <a:t>进行抓取，以保证所抓取到的数据与真实网络数据足够接近。</a:t>
            </a:r>
          </a:p>
        </p:txBody>
      </p:sp>
      <p:sp>
        <p:nvSpPr>
          <p:cNvPr id="34824" name="矩形 2"/>
          <p:cNvSpPr/>
          <p:nvPr/>
        </p:nvSpPr>
        <p:spPr>
          <a:xfrm>
            <a:off x="1280478" y="3117850"/>
            <a:ext cx="4441825" cy="2159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latin typeface="等线" panose="02010600030101010101" charset="-122"/>
                <a:ea typeface="宋体" panose="02010600030101010101" pitchFamily="2" charset="-122"/>
              </a:rPr>
              <a:t>累积式爬虫是指从</a:t>
            </a:r>
            <a:r>
              <a:rPr lang="en-US" altLang="zh-CN" sz="2800" b="1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某一个时间点</a:t>
            </a:r>
            <a:r>
              <a:rPr lang="en-US" altLang="zh-CN" sz="2800">
                <a:latin typeface="等线" panose="02010600030101010101" charset="-122"/>
                <a:ea typeface="宋体" panose="02010600030101010101" pitchFamily="2" charset="-122"/>
              </a:rPr>
              <a:t>开始，通过遍历的方式抓取系统所能允许存储和处理的所有网页。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爬虫的分类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4" name="矩形 2"/>
          <p:cNvSpPr/>
          <p:nvPr/>
        </p:nvSpPr>
        <p:spPr>
          <a:xfrm>
            <a:off x="762000" y="1771333"/>
            <a:ext cx="108553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按照爬取数据的存在方式进行分类：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7125" y="2540000"/>
            <a:ext cx="4508500" cy="2971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27813" y="2540000"/>
            <a:ext cx="4541838" cy="2971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8075" y="5207000"/>
            <a:ext cx="233680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表层爬虫</a:t>
            </a:r>
          </a:p>
        </p:txBody>
      </p:sp>
      <p:sp>
        <p:nvSpPr>
          <p:cNvPr id="9" name="矩形 8"/>
          <p:cNvSpPr/>
          <p:nvPr/>
        </p:nvSpPr>
        <p:spPr>
          <a:xfrm>
            <a:off x="7718425" y="5207000"/>
            <a:ext cx="233680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r>
              <a:rPr lang="zh-CN" altLang="en-US" sz="2800" b="1" strike="noStrike" noProof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深层爬虫</a:t>
            </a:r>
          </a:p>
        </p:txBody>
      </p:sp>
      <p:sp>
        <p:nvSpPr>
          <p:cNvPr id="35847" name="矩形 9"/>
          <p:cNvSpPr/>
          <p:nvPr/>
        </p:nvSpPr>
        <p:spPr>
          <a:xfrm>
            <a:off x="6818313" y="2651125"/>
            <a:ext cx="4160837" cy="2749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等线" panose="02010600030101010101" charset="-122"/>
                <a:ea typeface="宋体" panose="02010600030101010101" pitchFamily="2" charset="-122"/>
              </a:rPr>
              <a:t>爬取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深层网页</a:t>
            </a:r>
            <a:r>
              <a:rPr lang="en-US" altLang="zh-CN" dirty="0">
                <a:latin typeface="等线" panose="02010600030101010101" charset="-122"/>
                <a:ea typeface="宋体" panose="02010600030101010101" pitchFamily="2" charset="-122"/>
              </a:rPr>
              <a:t>的爬虫就叫做深层爬虫。深层网页是那些大部分内容不能通过静态链接获取的、隐藏在搜索表单后的，只有用户提交一些关键词才能获得的 Web </a:t>
            </a:r>
            <a:r>
              <a:rPr lang="en-US" altLang="zh-CN" dirty="0" err="1">
                <a:latin typeface="等线" panose="02010600030101010101" charset="-122"/>
                <a:ea typeface="宋体" panose="02010600030101010101" pitchFamily="2" charset="-122"/>
              </a:rPr>
              <a:t>页面</a:t>
            </a:r>
            <a:r>
              <a:rPr lang="en-US" altLang="zh-CN" dirty="0">
                <a:latin typeface="等线" panose="02010600030101010101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5848" name="矩形 2"/>
          <p:cNvSpPr/>
          <p:nvPr/>
        </p:nvSpPr>
        <p:spPr>
          <a:xfrm>
            <a:off x="1325563" y="2767013"/>
            <a:ext cx="4441825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等线" panose="02010600030101010101" charset="-122"/>
                <a:ea typeface="宋体" panose="02010600030101010101" pitchFamily="2" charset="-122"/>
              </a:rPr>
              <a:t>爬取</a:t>
            </a:r>
            <a:r>
              <a:rPr lang="en-US" altLang="zh-CN" b="1" dirty="0" err="1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表层网页</a:t>
            </a:r>
            <a:r>
              <a:rPr lang="en-US" altLang="zh-CN" dirty="0" err="1">
                <a:latin typeface="等线" panose="02010600030101010101" charset="-122"/>
                <a:ea typeface="宋体" panose="02010600030101010101" pitchFamily="2" charset="-122"/>
              </a:rPr>
              <a:t>的爬虫叫做表层爬虫。表层网页是指传统搜索引擎可以索引的页面，以超链接可以到达的静态网页为主构成的Web页面</a:t>
            </a:r>
            <a:r>
              <a:rPr lang="en-US" altLang="zh-CN" dirty="0">
                <a:latin typeface="等线" panose="02010600030101010101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爬虫的分类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5" y="1618615"/>
            <a:ext cx="6854190" cy="4779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总结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5" name="矩形 2"/>
          <p:cNvSpPr/>
          <p:nvPr/>
        </p:nvSpPr>
        <p:spPr>
          <a:xfrm>
            <a:off x="590550" y="1768475"/>
            <a:ext cx="11010900" cy="3322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本章引领大家进入了爬虫的世界，首先讲解了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爬虫产生的背景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，然后阐述了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爬虫的概念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，并针对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爬虫的用途和分类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进行了简要的介绍。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本章内容比较简单，通过对本章内容的学习，希望读者能够对爬虫建立一个初步的认识。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什么是爬虫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2" name="矩形 17"/>
          <p:cNvSpPr/>
          <p:nvPr/>
        </p:nvSpPr>
        <p:spPr>
          <a:xfrm>
            <a:off x="4302125" y="2781300"/>
            <a:ext cx="6523038" cy="1784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  <a:p>
            <a:pPr>
              <a:lnSpc>
                <a:spcPct val="150000"/>
              </a:lnSpc>
            </a:pPr>
            <a:r>
              <a:rPr lang="zh-CN" altLang="zh-CN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爬虫具体能做些什么呢？</a:t>
            </a:r>
          </a:p>
        </p:txBody>
      </p:sp>
      <p:pic>
        <p:nvPicPr>
          <p:cNvPr id="30723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640138"/>
            <a:ext cx="2646363" cy="280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z="400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目录页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/>
          <p:cNvSpPr txBox="1"/>
          <p:nvPr/>
        </p:nvSpPr>
        <p:spPr>
          <a:xfrm>
            <a:off x="5181600" y="1797050"/>
            <a:ext cx="2852738" cy="4302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爬虫产生背景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181600" y="2611438"/>
            <a:ext cx="383222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defTabSz="914400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什么是爬虫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5181600" y="3425825"/>
            <a:ext cx="4916488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爬虫的用途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5208588" y="4241800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爬虫的分类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/>
          <p:cNvSpPr txBox="1"/>
          <p:nvPr/>
        </p:nvSpPr>
        <p:spPr>
          <a:xfrm>
            <a:off x="5181600" y="2611438"/>
            <a:ext cx="383222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pPr defTabSz="914400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什么是爬虫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5181600" y="3425825"/>
            <a:ext cx="4916488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爬虫的用途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5208588" y="4241800"/>
            <a:ext cx="44958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爬虫的分类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5" y="2047913"/>
            <a:ext cx="3175000" cy="2082800"/>
          </a:xfrm>
          <a:prstGeom prst="rect">
            <a:avLst/>
          </a:prstGeom>
        </p:spPr>
      </p:pic>
      <p:sp>
        <p:nvSpPr>
          <p:cNvPr id="12291" name="TextBox 6"/>
          <p:cNvSpPr txBox="1"/>
          <p:nvPr/>
        </p:nvSpPr>
        <p:spPr>
          <a:xfrm>
            <a:off x="5165725" y="1784350"/>
            <a:ext cx="38322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认识</a:t>
            </a:r>
            <a:r>
              <a:rPr lang="en-US" altLang="zh-CN" sz="280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Python</a:t>
            </a:r>
            <a:endParaRPr lang="zh-CN" altLang="en-US" sz="2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角圆角矩形 1"/>
          <p:cNvSpPr/>
          <p:nvPr/>
        </p:nvSpPr>
        <p:spPr>
          <a:xfrm>
            <a:off x="4870450" y="1692275"/>
            <a:ext cx="417512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3" name="TextBox 6"/>
          <p:cNvSpPr txBox="1"/>
          <p:nvPr/>
        </p:nvSpPr>
        <p:spPr>
          <a:xfrm>
            <a:off x="5181600" y="1797050"/>
            <a:ext cx="2852738" cy="4302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爬虫产生背景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715" y="1452880"/>
            <a:ext cx="6988810" cy="4061460"/>
          </a:xfrm>
          <a:prstGeom prst="rect">
            <a:avLst/>
          </a:prstGeom>
        </p:spPr>
      </p:pic>
      <p:sp>
        <p:nvSpPr>
          <p:cNvPr id="13314" name="矩形 17"/>
          <p:cNvSpPr/>
          <p:nvPr/>
        </p:nvSpPr>
        <p:spPr>
          <a:xfrm>
            <a:off x="3771900" y="5514340"/>
            <a:ext cx="654558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思考？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搜索引擎是如何查找网站的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3315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715" y="5724525"/>
            <a:ext cx="951865" cy="958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8" name="矩形 2"/>
          <p:cNvSpPr/>
          <p:nvPr/>
        </p:nvSpPr>
        <p:spPr>
          <a:xfrm>
            <a:off x="1111250" y="2947988"/>
            <a:ext cx="9969500" cy="22526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3600" dirty="0">
                <a:latin typeface="黑体" panose="02010609060101010101" charset="-122"/>
                <a:ea typeface="黑体" panose="02010609060101010101" charset="-122"/>
              </a:rPr>
              <a:t>搜索引擎使用了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网络爬虫</a:t>
            </a:r>
            <a:r>
              <a:rPr lang="zh-CN" altLang="zh-CN" sz="3600" dirty="0">
                <a:latin typeface="黑体" panose="02010609060101010101" charset="-122"/>
                <a:ea typeface="黑体" panose="02010609060101010101" charset="-122"/>
              </a:rPr>
              <a:t>不停地从互联网抓取网站数据，并将网站镜像保存在本地，这才能为大众提供信息检索的功能。</a:t>
            </a:r>
          </a:p>
        </p:txBody>
      </p:sp>
      <p:sp>
        <p:nvSpPr>
          <p:cNvPr id="6" name="矩形 5"/>
          <p:cNvSpPr/>
          <p:nvPr/>
        </p:nvSpPr>
        <p:spPr>
          <a:xfrm>
            <a:off x="682625" y="2322513"/>
            <a:ext cx="10817225" cy="30241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0" name="矩形 2"/>
          <p:cNvSpPr/>
          <p:nvPr/>
        </p:nvSpPr>
        <p:spPr>
          <a:xfrm>
            <a:off x="5095875" y="1939925"/>
            <a:ext cx="2000250" cy="768350"/>
          </a:xfrm>
          <a:prstGeom prst="rect">
            <a:avLst/>
          </a:prstGeom>
          <a:solidFill>
            <a:srgbClr val="1369B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 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" y="1535113"/>
            <a:ext cx="5649913" cy="4627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矩形 2"/>
          <p:cNvSpPr/>
          <p:nvPr/>
        </p:nvSpPr>
        <p:spPr>
          <a:xfrm>
            <a:off x="7143750" y="1803400"/>
            <a:ext cx="4360863" cy="4092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目前的互联网已经迈入</a:t>
            </a:r>
            <a:r>
              <a:rPr lang="zh-CN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大数据时代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，通过对海量的数据进行分析，能够产生极大的商业价值。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0" y="1835785"/>
            <a:ext cx="9443720" cy="4364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爬虫产生背景</a:t>
            </a:r>
          </a:p>
        </p:txBody>
      </p:sp>
      <p:pic>
        <p:nvPicPr>
          <p:cNvPr id="4" name="图片 3" descr="python_i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87325"/>
            <a:ext cx="1142365" cy="126555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4" idx="2"/>
          </p:cNvCxnSpPr>
          <p:nvPr/>
        </p:nvCxnSpPr>
        <p:spPr>
          <a:xfrm flipV="1">
            <a:off x="1059815" y="1440180"/>
            <a:ext cx="10726420" cy="1270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640138"/>
            <a:ext cx="2646363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矩形 17"/>
          <p:cNvSpPr/>
          <p:nvPr/>
        </p:nvSpPr>
        <p:spPr>
          <a:xfrm>
            <a:off x="3948113" y="2127250"/>
            <a:ext cx="7597775" cy="2800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  <a:p>
            <a:pPr>
              <a:lnSpc>
                <a:spcPct val="150000"/>
              </a:lnSpc>
            </a:pPr>
            <a:r>
              <a:rPr lang="zh-CN" altLang="zh-CN" sz="4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如果我们需要大量数据，有哪些获取数据的方式呢？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725</Words>
  <Application>Microsoft Office PowerPoint</Application>
  <PresentationFormat>宽屏</PresentationFormat>
  <Paragraphs>119</Paragraphs>
  <Slides>29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第一PPT模板网：www.1ppt.com</vt:lpstr>
      <vt:lpstr>Microsoft Excel 97-2003 Worksheet</vt:lpstr>
      <vt:lpstr>初始爬虫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zxl</cp:lastModifiedBy>
  <cp:revision>174</cp:revision>
  <dcterms:created xsi:type="dcterms:W3CDTF">2019-06-19T02:50:00Z</dcterms:created>
  <dcterms:modified xsi:type="dcterms:W3CDTF">2022-09-18T13:28:52Z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