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647" r:id="rId2"/>
    <p:sldId id="555" r:id="rId3"/>
    <p:sldId id="556" r:id="rId4"/>
    <p:sldId id="557" r:id="rId5"/>
    <p:sldId id="558" r:id="rId6"/>
    <p:sldId id="597" r:id="rId7"/>
    <p:sldId id="598" r:id="rId8"/>
    <p:sldId id="599" r:id="rId9"/>
    <p:sldId id="559" r:id="rId10"/>
    <p:sldId id="600" r:id="rId11"/>
    <p:sldId id="601" r:id="rId12"/>
    <p:sldId id="561" r:id="rId13"/>
    <p:sldId id="602" r:id="rId14"/>
    <p:sldId id="562" r:id="rId15"/>
    <p:sldId id="563" r:id="rId16"/>
    <p:sldId id="603" r:id="rId17"/>
    <p:sldId id="564" r:id="rId18"/>
    <p:sldId id="604" r:id="rId19"/>
    <p:sldId id="605" r:id="rId20"/>
    <p:sldId id="606" r:id="rId21"/>
    <p:sldId id="608" r:id="rId22"/>
    <p:sldId id="634" r:id="rId23"/>
    <p:sldId id="635" r:id="rId24"/>
    <p:sldId id="636" r:id="rId25"/>
    <p:sldId id="637" r:id="rId26"/>
    <p:sldId id="638" r:id="rId27"/>
    <p:sldId id="639" r:id="rId28"/>
    <p:sldId id="641" r:id="rId29"/>
    <p:sldId id="642" r:id="rId30"/>
    <p:sldId id="643" r:id="rId31"/>
    <p:sldId id="644" r:id="rId32"/>
    <p:sldId id="645" r:id="rId33"/>
    <p:sldId id="64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00"/>
    <a:srgbClr val="FFFFFF"/>
    <a:srgbClr val="232A34"/>
    <a:srgbClr val="0078FF"/>
    <a:srgbClr val="FF9300"/>
    <a:srgbClr val="0077FF"/>
    <a:srgbClr val="EA5519"/>
    <a:srgbClr val="E73A1C"/>
    <a:srgbClr val="F60A73"/>
    <a:srgbClr val="05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7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403" y="77"/>
      </p:cViewPr>
      <p:guideLst>
        <p:guide orient="horz" pos="2130"/>
        <p:guide pos="38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9B9E-7F22-466C-BB7E-52051461677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862D-C1C5-4850-82F4-DCF0C242D6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nfxfl.com/sitema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教材第九页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862D-C1C5-4850-82F4-DCF0C242D6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43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只是可以做爬虫的众多工具中的其中一种</a:t>
            </a:r>
          </a:p>
          <a:p>
            <a:r>
              <a:rPr lang="en-US" altLang="zh-CN"/>
              <a:t>php</a:t>
            </a:r>
            <a:r>
              <a:rPr lang="zh-CN" altLang="en-US"/>
              <a:t>有</a:t>
            </a:r>
            <a:r>
              <a:rPr lang="en-US" altLang="zh-CN"/>
              <a:t>simple_html_dom</a:t>
            </a:r>
            <a:r>
              <a:rPr lang="zh-CN" altLang="en-US"/>
              <a:t>库  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.net</a:t>
            </a:r>
            <a:r>
              <a:rPr lang="zh-CN" altLang="en-US"/>
              <a:t>包也可以做爬虫相关内容，小项目，小型的爬取任务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教材第十页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862D-C1C5-4850-82F4-DCF0C242D6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77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引流强大，有足够多</a:t>
            </a:r>
            <a:r>
              <a:rPr lang="zh-CN" altLang="en-US" u="heavy"/>
              <a:t>的自然流量，目前的市场，有一些数据意识比较强的中小企业，也在积累自己的数据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u="heavy" dirty="0" smtClean="0"/>
              <a:t>教材十一页</a:t>
            </a:r>
            <a:endParaRPr lang="zh-CN" altLang="en-US" u="heavy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robots协议并不是一个规范，而只是约定俗成的，所以并不能保证网站的隐私。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http://www.hnfxfl.com/sitemap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146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729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9163"/>
            <a:ext cx="9144000" cy="1080799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爬虫基本原理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524000" y="3941750"/>
            <a:ext cx="9144000" cy="81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郑雪利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11634150" y="63534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735048-7052-4E57-B5F6-99C697700E0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9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爬虫抓取网页的详细流程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文本框 2"/>
          <p:cNvSpPr txBox="1"/>
          <p:nvPr/>
        </p:nvSpPr>
        <p:spPr>
          <a:xfrm>
            <a:off x="1781493" y="1876108"/>
            <a:ext cx="674687" cy="4706937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di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爬虫抓取网页详细流程</a:t>
            </a:r>
          </a:p>
        </p:txBody>
      </p:sp>
      <p:pic>
        <p:nvPicPr>
          <p:cNvPr id="20483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655" y="1599883"/>
            <a:ext cx="6507163" cy="525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通用爬虫中网页的分类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对角圆角矩形 1"/>
          <p:cNvSpPr/>
          <p:nvPr/>
        </p:nvSpPr>
        <p:spPr>
          <a:xfrm>
            <a:off x="4892675" y="3059113"/>
            <a:ext cx="5073650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TextBox 6"/>
          <p:cNvSpPr txBox="1"/>
          <p:nvPr/>
        </p:nvSpPr>
        <p:spPr>
          <a:xfrm>
            <a:off x="5181600" y="1658938"/>
            <a:ext cx="38639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爬虫实现原理简介</a:t>
            </a:r>
          </a:p>
        </p:txBody>
      </p:sp>
      <p:sp>
        <p:nvSpPr>
          <p:cNvPr id="21509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爬虫抓取网页的详细流程</a:t>
            </a:r>
          </a:p>
        </p:txBody>
      </p:sp>
      <p:sp>
        <p:nvSpPr>
          <p:cNvPr id="21510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通用爬虫中网页的分类</a:t>
            </a:r>
          </a:p>
        </p:txBody>
      </p:sp>
      <p:sp>
        <p:nvSpPr>
          <p:cNvPr id="21511" name="TextBox 10"/>
          <p:cNvSpPr txBox="1"/>
          <p:nvPr/>
        </p:nvSpPr>
        <p:spPr>
          <a:xfrm>
            <a:off x="5181600" y="392112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通用爬虫相关网站文件</a:t>
            </a:r>
          </a:p>
        </p:txBody>
      </p:sp>
      <p:sp>
        <p:nvSpPr>
          <p:cNvPr id="21512" name="TextBox 10"/>
          <p:cNvSpPr txBox="1"/>
          <p:nvPr/>
        </p:nvSpPr>
        <p:spPr>
          <a:xfrm>
            <a:off x="5181600" y="467360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防爬虫应对策略</a:t>
            </a:r>
            <a:endParaRPr lang="en-US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3" name="TextBox 10"/>
          <p:cNvSpPr txBox="1"/>
          <p:nvPr/>
        </p:nvSpPr>
        <p:spPr>
          <a:xfrm>
            <a:off x="5181600" y="542766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642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通用爬虫中网页的分类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525" y="1517333"/>
            <a:ext cx="8283575" cy="511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文本框 4"/>
          <p:cNvSpPr txBox="1"/>
          <p:nvPr/>
        </p:nvSpPr>
        <p:spPr>
          <a:xfrm>
            <a:off x="1392238" y="1903095"/>
            <a:ext cx="674687" cy="434657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di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通用爬虫中网页分类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通用爬虫相关网站文件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8" name="对角圆角矩形 7"/>
          <p:cNvSpPr/>
          <p:nvPr/>
        </p:nvSpPr>
        <p:spPr>
          <a:xfrm>
            <a:off x="4892675" y="3813175"/>
            <a:ext cx="5073650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6" name="TextBox 6"/>
          <p:cNvSpPr txBox="1"/>
          <p:nvPr/>
        </p:nvSpPr>
        <p:spPr>
          <a:xfrm>
            <a:off x="5181600" y="1658938"/>
            <a:ext cx="38639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爬虫实现原理简介</a:t>
            </a:r>
          </a:p>
        </p:txBody>
      </p:sp>
      <p:sp>
        <p:nvSpPr>
          <p:cNvPr id="23557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爬虫抓取网页的详细流程</a:t>
            </a:r>
          </a:p>
        </p:txBody>
      </p:sp>
      <p:sp>
        <p:nvSpPr>
          <p:cNvPr id="23558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通用爬虫中网页的分类</a:t>
            </a:r>
          </a:p>
        </p:txBody>
      </p:sp>
      <p:sp>
        <p:nvSpPr>
          <p:cNvPr id="23559" name="TextBox 10"/>
          <p:cNvSpPr txBox="1"/>
          <p:nvPr/>
        </p:nvSpPr>
        <p:spPr>
          <a:xfrm>
            <a:off x="5181600" y="392112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通用爬虫相关网站文件</a:t>
            </a:r>
          </a:p>
        </p:txBody>
      </p:sp>
      <p:sp>
        <p:nvSpPr>
          <p:cNvPr id="23560" name="TextBox 10"/>
          <p:cNvSpPr txBox="1"/>
          <p:nvPr/>
        </p:nvSpPr>
        <p:spPr>
          <a:xfrm>
            <a:off x="5181600" y="467360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防爬虫应对策略</a:t>
            </a:r>
            <a:endParaRPr lang="en-US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61" name="TextBox 10"/>
          <p:cNvSpPr txBox="1"/>
          <p:nvPr/>
        </p:nvSpPr>
        <p:spPr>
          <a:xfrm>
            <a:off x="5181600" y="542766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132207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robots.txt文件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14450" y="3721100"/>
            <a:ext cx="2968625" cy="21717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9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3590925"/>
            <a:ext cx="1498600" cy="143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矩形 2"/>
          <p:cNvSpPr/>
          <p:nvPr/>
        </p:nvSpPr>
        <p:spPr>
          <a:xfrm>
            <a:off x="596900" y="1295400"/>
            <a:ext cx="11004550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网站通过robots.txt文件来告诉搜索引擎哪些页面可以抓取，哪些页面不能抓取。</a:t>
            </a:r>
          </a:p>
        </p:txBody>
      </p:sp>
      <p:grpSp>
        <p:nvGrpSpPr>
          <p:cNvPr id="24581" name="组合 6"/>
          <p:cNvGrpSpPr/>
          <p:nvPr/>
        </p:nvGrpSpPr>
        <p:grpSpPr>
          <a:xfrm>
            <a:off x="7026275" y="3721100"/>
            <a:ext cx="2968625" cy="2171700"/>
            <a:chOff x="1640" y="4867"/>
            <a:chExt cx="4677" cy="3421"/>
          </a:xfrm>
        </p:grpSpPr>
        <p:sp>
          <p:nvSpPr>
            <p:cNvPr id="8" name="矩形 7"/>
            <p:cNvSpPr/>
            <p:nvPr/>
          </p:nvSpPr>
          <p:spPr>
            <a:xfrm>
              <a:off x="1640" y="4867"/>
              <a:ext cx="4677" cy="3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83" name="矩形 3"/>
            <p:cNvSpPr/>
            <p:nvPr/>
          </p:nvSpPr>
          <p:spPr>
            <a:xfrm>
              <a:off x="1640" y="5576"/>
              <a:ext cx="4676" cy="20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哪些页面</a:t>
              </a:r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不能爬取</a:t>
              </a:r>
              <a:endParaRPr lang="zh-CN" altLang="en-US" sz="3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4584" name="矩形 3"/>
          <p:cNvSpPr/>
          <p:nvPr/>
        </p:nvSpPr>
        <p:spPr>
          <a:xfrm>
            <a:off x="1314450" y="4170363"/>
            <a:ext cx="2847975" cy="1273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哪些页面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可以爬取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585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5" y="3609975"/>
            <a:ext cx="1358900" cy="141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折角形 5"/>
          <p:cNvSpPr/>
          <p:nvPr/>
        </p:nvSpPr>
        <p:spPr>
          <a:xfrm>
            <a:off x="4908550" y="3355975"/>
            <a:ext cx="1482725" cy="19065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robots.txt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robots.txt文件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2" name="矩形 2"/>
          <p:cNvSpPr/>
          <p:nvPr/>
        </p:nvSpPr>
        <p:spPr>
          <a:xfrm>
            <a:off x="593725" y="1666240"/>
            <a:ext cx="11004550" cy="1716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当一个网络爬虫访问一个站点时，它会先检查该站点根目录下是否存在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robots.txt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70" y="3997325"/>
            <a:ext cx="6868160" cy="234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robots.txt文件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5" name="矩形 2"/>
          <p:cNvSpPr/>
          <p:nvPr/>
        </p:nvSpPr>
        <p:spPr>
          <a:xfrm>
            <a:off x="1790700" y="1866900"/>
            <a:ext cx="86106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robots.txt文件使用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号进行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26626" name="组合 3"/>
          <p:cNvGrpSpPr/>
          <p:nvPr/>
        </p:nvGrpSpPr>
        <p:grpSpPr>
          <a:xfrm>
            <a:off x="1908175" y="2895600"/>
            <a:ext cx="8140700" cy="1919288"/>
            <a:chOff x="3004" y="4560"/>
            <a:chExt cx="12820" cy="3022"/>
          </a:xfrm>
        </p:grpSpPr>
        <p:sp>
          <p:nvSpPr>
            <p:cNvPr id="26627" name="矩形 2"/>
            <p:cNvSpPr/>
            <p:nvPr/>
          </p:nvSpPr>
          <p:spPr>
            <a:xfrm>
              <a:off x="3544" y="4779"/>
              <a:ext cx="11740" cy="25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6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# </a:t>
              </a:r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第一行记录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User-agent: Googlebot</a:t>
              </a:r>
            </a:p>
          </p:txBody>
        </p:sp>
        <p:sp>
          <p:nvSpPr>
            <p:cNvPr id="2" name="折角形 1"/>
            <p:cNvSpPr/>
            <p:nvPr/>
          </p:nvSpPr>
          <p:spPr>
            <a:xfrm>
              <a:off x="3004" y="4560"/>
              <a:ext cx="12820" cy="3022"/>
            </a:xfrm>
            <a:prstGeom prst="foldedCorne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robots.txt文件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65350" y="2684463"/>
            <a:ext cx="8890000" cy="2536825"/>
          </a:xfrm>
          <a:prstGeom prst="rect">
            <a:avLst/>
          </a:prstGeom>
          <a:noFill/>
          <a:ln w="19050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7652" name="矩形 2"/>
          <p:cNvSpPr/>
          <p:nvPr/>
        </p:nvSpPr>
        <p:spPr>
          <a:xfrm>
            <a:off x="2624138" y="2911475"/>
            <a:ext cx="7974012" cy="2082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Robots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协议只是一种建议，它没有实际的约束力，网络爬虫可以选择不遵守这个协议，但可能会存在一定的法律风险。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Sitemap.xml文件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4" name="矩形 2"/>
          <p:cNvSpPr/>
          <p:nvPr/>
        </p:nvSpPr>
        <p:spPr>
          <a:xfrm>
            <a:off x="569913" y="1473200"/>
            <a:ext cx="4759325" cy="4522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为了方便网站管理员通知爬虫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遍历和更新网站的内容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，而无需爬取每个网页，网站提供了Sitemap.xml文件（网站地图）。</a:t>
            </a:r>
          </a:p>
        </p:txBody>
      </p:sp>
      <p:pic>
        <p:nvPicPr>
          <p:cNvPr id="2867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2012950"/>
            <a:ext cx="6019800" cy="381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Sitemap.xml文件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7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3" y="1873250"/>
            <a:ext cx="2595562" cy="1858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165350" y="2684463"/>
            <a:ext cx="8890000" cy="3090863"/>
          </a:xfrm>
          <a:prstGeom prst="rect">
            <a:avLst/>
          </a:prstGeom>
          <a:noFill/>
          <a:ln w="19050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9700" name="矩形 2"/>
          <p:cNvSpPr/>
          <p:nvPr/>
        </p:nvSpPr>
        <p:spPr>
          <a:xfrm>
            <a:off x="2624138" y="2911475"/>
            <a:ext cx="7974012" cy="2747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尽管</a:t>
            </a: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Sitemap.xml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文件提供了爬取网站的有效方式，但仍需要对其谨慎对待，这是因为该文件经常会出现缺失或过期的问题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初始爬虫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79"/>
          <p:cNvGrpSpPr/>
          <p:nvPr/>
        </p:nvGrpSpPr>
        <p:grpSpPr>
          <a:xfrm>
            <a:off x="3210243" y="2105660"/>
            <a:ext cx="5407025" cy="3732213"/>
            <a:chOff x="1809684" y="1771915"/>
            <a:chExt cx="5633372" cy="3890359"/>
          </a:xfrm>
        </p:grpSpPr>
        <p:sp>
          <p:nvSpPr>
            <p:cNvPr id="9" name="弧形 80"/>
            <p:cNvSpPr/>
            <p:nvPr/>
          </p:nvSpPr>
          <p:spPr>
            <a:xfrm rot="5400000">
              <a:off x="3976675" y="3085286"/>
              <a:ext cx="1313885" cy="1314895"/>
            </a:xfrm>
            <a:custGeom>
              <a:avLst/>
              <a:gdLst/>
              <a:ahLst/>
              <a:cxnLst>
                <a:cxn ang="0">
                  <a:pos x="660347" y="1314886"/>
                </a:cxn>
                <a:cxn ang="0">
                  <a:pos x="50918" y="911233"/>
                </a:cxn>
                <a:cxn ang="0">
                  <a:pos x="191035" y="193946"/>
                </a:cxn>
                <a:cxn ang="0">
                  <a:pos x="907723" y="49788"/>
                </a:cxn>
                <a:cxn ang="0">
                  <a:pos x="1313886" y="657448"/>
                </a:cxn>
                <a:cxn ang="0">
                  <a:pos x="656943" y="657448"/>
                </a:cxn>
                <a:cxn ang="0">
                  <a:pos x="660347" y="1314886"/>
                </a:cxn>
                <a:cxn ang="0">
                  <a:pos x="660347" y="1314886"/>
                </a:cxn>
                <a:cxn ang="0">
                  <a:pos x="50918" y="911233"/>
                </a:cxn>
                <a:cxn ang="0">
                  <a:pos x="191035" y="193946"/>
                </a:cxn>
                <a:cxn ang="0">
                  <a:pos x="907723" y="49788"/>
                </a:cxn>
                <a:cxn ang="0">
                  <a:pos x="1313886" y="657448"/>
                </a:cxn>
              </a:cxnLst>
              <a:rect l="0" t="0" r="0" b="0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弧形 81"/>
            <p:cNvSpPr/>
            <p:nvPr/>
          </p:nvSpPr>
          <p:spPr>
            <a:xfrm>
              <a:off x="4091957" y="3203290"/>
              <a:ext cx="1083341" cy="1083872"/>
            </a:xfrm>
            <a:custGeom>
              <a:avLst/>
              <a:gdLst/>
              <a:ahLst/>
              <a:cxnLst>
                <a:cxn ang="0">
                  <a:pos x="31" y="547729"/>
                </a:cxn>
                <a:cxn ang="0">
                  <a:pos x="267398" y="74608"/>
                </a:cxn>
                <a:cxn ang="0">
                  <a:pos x="810932" y="71700"/>
                </a:cxn>
                <a:cxn ang="0">
                  <a:pos x="1083342" y="541937"/>
                </a:cxn>
                <a:cxn ang="0">
                  <a:pos x="541671" y="541936"/>
                </a:cxn>
                <a:cxn ang="0">
                  <a:pos x="31" y="547729"/>
                </a:cxn>
                <a:cxn ang="0">
                  <a:pos x="31" y="547729"/>
                </a:cxn>
                <a:cxn ang="0">
                  <a:pos x="267398" y="74608"/>
                </a:cxn>
                <a:cxn ang="0">
                  <a:pos x="810932" y="71700"/>
                </a:cxn>
                <a:cxn ang="0">
                  <a:pos x="1083342" y="541937"/>
                </a:cxn>
              </a:cxnLst>
              <a:rect l="0" t="0" r="0" b="0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弧形 82"/>
            <p:cNvSpPr/>
            <p:nvPr/>
          </p:nvSpPr>
          <p:spPr>
            <a:xfrm rot="-5400000">
              <a:off x="4171955" y="3346629"/>
              <a:ext cx="898538" cy="823670"/>
            </a:xfrm>
            <a:custGeom>
              <a:avLst/>
              <a:gdLst/>
              <a:ahLst/>
              <a:cxnLst>
                <a:cxn ang="0">
                  <a:pos x="455476" y="39"/>
                </a:cxn>
                <a:cxn ang="0">
                  <a:pos x="898538" y="411835"/>
                </a:cxn>
                <a:cxn ang="0">
                  <a:pos x="449269" y="411835"/>
                </a:cxn>
                <a:cxn ang="0">
                  <a:pos x="455476" y="39"/>
                </a:cxn>
                <a:cxn ang="0">
                  <a:pos x="455476" y="39"/>
                </a:cxn>
                <a:cxn ang="0">
                  <a:pos x="898538" y="411835"/>
                </a:cxn>
              </a:cxnLst>
              <a:rect l="0" t="0" r="0" b="0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组合 3"/>
            <p:cNvGrpSpPr/>
            <p:nvPr/>
          </p:nvGrpSpPr>
          <p:grpSpPr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17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r:id="rId4" imgW="5403850" imgH="3730625" progId="Excel.Sheet.8">
                      <p:embed/>
                    </p:oleObj>
                  </mc:Choice>
                  <mc:Fallback>
                    <p:oleObj r:id="rId4" imgW="5403850" imgH="3730625" progId="Excel.Sheet.8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Box 88"/>
              <p:cNvSpPr txBox="1"/>
              <p:nvPr/>
            </p:nvSpPr>
            <p:spPr>
              <a:xfrm rot="18892830">
                <a:off x="3398051" y="2555553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0" fontAlgn="auto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2000" b="1" kern="1200" cap="none" spc="30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了解</a:t>
                </a:r>
              </a:p>
            </p:txBody>
          </p:sp>
          <p:sp>
            <p:nvSpPr>
              <p:cNvPr id="20" name="TextBox 43"/>
              <p:cNvSpPr txBox="1"/>
              <p:nvPr/>
            </p:nvSpPr>
            <p:spPr>
              <a:xfrm rot="3026289">
                <a:off x="3312872" y="4518936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0" fontAlgn="auto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zh-CN" altLang="en-US" sz="2000" b="1" kern="1200" cap="none" spc="30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了解</a:t>
                </a:r>
              </a:p>
            </p:txBody>
          </p:sp>
        </p:grpSp>
        <p:sp>
          <p:nvSpPr>
            <p:cNvPr id="22" name="TextBox 84"/>
            <p:cNvSpPr txBox="1"/>
            <p:nvPr/>
          </p:nvSpPr>
          <p:spPr>
            <a:xfrm rot="3181581" flipH="1">
              <a:off x="5144628" y="2810378"/>
              <a:ext cx="1040849" cy="4002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1200" cap="none" spc="30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掌握</a:t>
              </a:r>
            </a:p>
          </p:txBody>
        </p:sp>
        <p:sp>
          <p:nvSpPr>
            <p:cNvPr id="23" name="TextBox 86"/>
            <p:cNvSpPr txBox="1"/>
            <p:nvPr/>
          </p:nvSpPr>
          <p:spPr>
            <a:xfrm rot="8102442" flipH="1" flipV="1">
              <a:off x="5094439" y="4225936"/>
              <a:ext cx="1040337" cy="4004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1200" cap="none" spc="30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掌握</a:t>
              </a:r>
            </a:p>
          </p:txBody>
        </p:sp>
      </p:grpSp>
      <p:grpSp>
        <p:nvGrpSpPr>
          <p:cNvPr id="24" name="组合 9"/>
          <p:cNvGrpSpPr/>
          <p:nvPr/>
        </p:nvGrpSpPr>
        <p:grpSpPr>
          <a:xfrm>
            <a:off x="1846580" y="1748473"/>
            <a:ext cx="3119438" cy="1217612"/>
            <a:chOff x="153988" y="1538052"/>
            <a:chExt cx="3118669" cy="1217718"/>
          </a:xfrm>
        </p:grpSpPr>
        <p:sp>
          <p:nvSpPr>
            <p:cNvPr id="25" name="矩形 5"/>
            <p:cNvSpPr/>
            <p:nvPr/>
          </p:nvSpPr>
          <p:spPr>
            <a:xfrm>
              <a:off x="751884" y="1538052"/>
              <a:ext cx="2520773" cy="1014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通用爬虫的网页分类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27" name="直接连接符 7"/>
              <p:cNvCxnSpPr/>
              <p:nvPr/>
            </p:nvCxnSpPr>
            <p:spPr>
              <a:xfrm>
                <a:off x="860311" y="2351794"/>
                <a:ext cx="372783" cy="6526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0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31" name="椭圆 16"/>
              <p:cNvSpPr/>
              <p:nvPr/>
            </p:nvSpPr>
            <p:spPr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Box 52"/>
              <p:cNvSpPr txBox="1"/>
              <p:nvPr/>
            </p:nvSpPr>
            <p:spPr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组合 63"/>
          <p:cNvGrpSpPr/>
          <p:nvPr/>
        </p:nvGrpSpPr>
        <p:grpSpPr>
          <a:xfrm>
            <a:off x="6902768" y="1400810"/>
            <a:ext cx="3054350" cy="1573213"/>
            <a:chOff x="5641222" y="1640450"/>
            <a:chExt cx="3055103" cy="1569475"/>
          </a:xfrm>
        </p:grpSpPr>
        <p:grpSp>
          <p:nvGrpSpPr>
            <p:cNvPr id="34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35" name="直接连接符 33"/>
              <p:cNvCxnSpPr/>
              <p:nvPr/>
            </p:nvCxnSpPr>
            <p:spPr>
              <a:xfrm>
                <a:off x="860264" y="2352817"/>
                <a:ext cx="371605" cy="65164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8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39" name="椭圆 24"/>
              <p:cNvSpPr/>
              <p:nvPr/>
            </p:nvSpPr>
            <p:spPr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TextBox 68"/>
              <p:cNvSpPr txBox="1"/>
              <p:nvPr/>
            </p:nvSpPr>
            <p:spPr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1" name="矩形 46"/>
            <p:cNvSpPr/>
            <p:nvPr/>
          </p:nvSpPr>
          <p:spPr>
            <a:xfrm>
              <a:off x="5641222" y="1640450"/>
              <a:ext cx="2486554" cy="14724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通用爬虫和聚焦爬虫的工作原理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71"/>
          <p:cNvGrpSpPr/>
          <p:nvPr/>
        </p:nvGrpSpPr>
        <p:grpSpPr>
          <a:xfrm>
            <a:off x="6902768" y="5267960"/>
            <a:ext cx="3424237" cy="1541463"/>
            <a:chOff x="5273227" y="4225925"/>
            <a:chExt cx="3423098" cy="1542940"/>
          </a:xfrm>
        </p:grpSpPr>
        <p:sp>
          <p:nvSpPr>
            <p:cNvPr id="43" name="矩形 51"/>
            <p:cNvSpPr/>
            <p:nvPr/>
          </p:nvSpPr>
          <p:spPr>
            <a:xfrm>
              <a:off x="5273227" y="4290846"/>
              <a:ext cx="2772529" cy="14780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爬虫抓取网页的流程、防爬虫的应对策略</a:t>
              </a:r>
            </a:p>
          </p:txBody>
        </p:sp>
        <p:grpSp>
          <p:nvGrpSpPr>
            <p:cNvPr id="44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45" name="直接连接符 39"/>
              <p:cNvCxnSpPr/>
              <p:nvPr/>
            </p:nvCxnSpPr>
            <p:spPr>
              <a:xfrm>
                <a:off x="882356" y="2364019"/>
                <a:ext cx="373012" cy="65156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直接连接符 40"/>
              <p:cNvCxnSpPr/>
              <p:nvPr/>
            </p:nvCxnSpPr>
            <p:spPr>
              <a:xfrm rot="-10800000" flipH="1">
                <a:off x="1245844" y="3015581"/>
                <a:ext cx="238251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47" name="组合 41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48" name="椭圆 32"/>
              <p:cNvSpPr/>
              <p:nvPr/>
            </p:nvSpPr>
            <p:spPr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TextBox 76"/>
              <p:cNvSpPr txBox="1"/>
              <p:nvPr/>
            </p:nvSpPr>
            <p:spPr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" name="组合 10"/>
          <p:cNvGrpSpPr/>
          <p:nvPr/>
        </p:nvGrpSpPr>
        <p:grpSpPr>
          <a:xfrm>
            <a:off x="1594168" y="5220335"/>
            <a:ext cx="3371850" cy="1627188"/>
            <a:chOff x="218911" y="4857376"/>
            <a:chExt cx="3372306" cy="1626532"/>
          </a:xfrm>
        </p:grpSpPr>
        <p:grpSp>
          <p:nvGrpSpPr>
            <p:cNvPr id="51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52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组合 41"/>
            <p:cNvGrpSpPr/>
            <p:nvPr/>
          </p:nvGrpSpPr>
          <p:grpSpPr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55" name="椭圆 40"/>
              <p:cNvSpPr/>
              <p:nvPr/>
            </p:nvSpPr>
            <p:spPr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TextBox 50"/>
              <p:cNvSpPr txBox="1"/>
              <p:nvPr/>
            </p:nvSpPr>
            <p:spPr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7" name="矩形 7"/>
            <p:cNvSpPr/>
            <p:nvPr/>
          </p:nvSpPr>
          <p:spPr>
            <a:xfrm>
              <a:off x="957852" y="5008723"/>
              <a:ext cx="2633365" cy="14751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通用爬虫相关网站文件、为什么选择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Python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做爬虫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防爬虫应对策略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8" name="对角圆角矩形 7"/>
          <p:cNvSpPr/>
          <p:nvPr/>
        </p:nvSpPr>
        <p:spPr>
          <a:xfrm>
            <a:off x="4892675" y="4565650"/>
            <a:ext cx="5073650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4" name="TextBox 6"/>
          <p:cNvSpPr txBox="1"/>
          <p:nvPr/>
        </p:nvSpPr>
        <p:spPr>
          <a:xfrm>
            <a:off x="5181600" y="1658938"/>
            <a:ext cx="38639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爬虫实现原理简介</a:t>
            </a:r>
          </a:p>
        </p:txBody>
      </p:sp>
      <p:sp>
        <p:nvSpPr>
          <p:cNvPr id="30725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爬虫抓取网页的详细流程</a:t>
            </a:r>
          </a:p>
        </p:txBody>
      </p:sp>
      <p:sp>
        <p:nvSpPr>
          <p:cNvPr id="30726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通用爬虫中网页的分类</a:t>
            </a:r>
          </a:p>
        </p:txBody>
      </p:sp>
      <p:sp>
        <p:nvSpPr>
          <p:cNvPr id="30727" name="TextBox 10"/>
          <p:cNvSpPr txBox="1"/>
          <p:nvPr/>
        </p:nvSpPr>
        <p:spPr>
          <a:xfrm>
            <a:off x="5181600" y="392112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通用爬虫相关网站文件</a:t>
            </a:r>
          </a:p>
        </p:txBody>
      </p:sp>
      <p:sp>
        <p:nvSpPr>
          <p:cNvPr id="30728" name="TextBox 10"/>
          <p:cNvSpPr txBox="1"/>
          <p:nvPr/>
        </p:nvSpPr>
        <p:spPr>
          <a:xfrm>
            <a:off x="5181600" y="467360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防爬虫应对策略</a:t>
            </a:r>
          </a:p>
        </p:txBody>
      </p:sp>
      <p:sp>
        <p:nvSpPr>
          <p:cNvPr id="30729" name="TextBox 10"/>
          <p:cNvSpPr txBox="1"/>
          <p:nvPr/>
        </p:nvSpPr>
        <p:spPr>
          <a:xfrm>
            <a:off x="5181600" y="542766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防爬虫应对策略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2"/>
          <p:cNvSpPr/>
          <p:nvPr/>
        </p:nvSpPr>
        <p:spPr>
          <a:xfrm>
            <a:off x="596900" y="1295400"/>
            <a:ext cx="11004550" cy="2122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很多网络爬虫对网页的爬取能力很差，现在的网站会采取一些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防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爬虫措施来阻止爬虫的不当爬取行为。</a:t>
            </a:r>
          </a:p>
        </p:txBody>
      </p:sp>
      <p:pic>
        <p:nvPicPr>
          <p:cNvPr id="7" name="图片 3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38" y="3090863"/>
            <a:ext cx="8035925" cy="3351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防爬虫应对策略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矩形 2"/>
          <p:cNvSpPr/>
          <p:nvPr/>
        </p:nvSpPr>
        <p:spPr>
          <a:xfrm>
            <a:off x="596900" y="1295400"/>
            <a:ext cx="11004550" cy="2122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对于采取了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防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爬虫措施的网站，爬虫程序需要采取相应的应对策略，才能成功地爬取到网站上的数据。</a:t>
            </a:r>
          </a:p>
        </p:txBody>
      </p:sp>
      <p:pic>
        <p:nvPicPr>
          <p:cNvPr id="32771" name="图片 1" descr="t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5" y="3030538"/>
            <a:ext cx="8102600" cy="3379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防爬虫应对策略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4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伪装User-agent</a:t>
            </a:r>
          </a:p>
        </p:txBody>
      </p:sp>
      <p:sp>
        <p:nvSpPr>
          <p:cNvPr id="33795" name="文本框 99"/>
          <p:cNvSpPr txBox="1"/>
          <p:nvPr/>
        </p:nvSpPr>
        <p:spPr>
          <a:xfrm>
            <a:off x="1304925" y="2608263"/>
            <a:ext cx="10050463" cy="2747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User-agent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表示用户代理，是</a:t>
            </a:r>
            <a:r>
              <a:rPr lang="en-US" altLang="zh-CN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HTTP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协议中的一个字段，其作用是描述发出HTTP请求的终端信息。每个正规的爬虫都有固定的User-agent，只要将这个字段设为知名的用户代理，就能够成功伪装。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防爬虫应对策略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使用代理IP</a:t>
            </a:r>
          </a:p>
        </p:txBody>
      </p:sp>
      <p:sp>
        <p:nvSpPr>
          <p:cNvPr id="34819" name="文本框 99"/>
          <p:cNvSpPr txBox="1"/>
          <p:nvPr/>
        </p:nvSpPr>
        <p:spPr>
          <a:xfrm>
            <a:off x="1304925" y="2563813"/>
            <a:ext cx="10050463" cy="3136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代理IP就是介于用户和网站之间的第三者，即用户先将请求发送给代理IP，之后代理IP再发送到服务器。服务器会将代理IP视为爬虫的IP，同时用多个代理IP，可以降低单个IP地址的访问量，极有可能逃过一劫。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防爬虫应对策略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2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降低访问频率</a:t>
            </a:r>
            <a:endParaRPr lang="zh-CN" altLang="en-US" sz="44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sp>
        <p:nvSpPr>
          <p:cNvPr id="35843" name="文本框 99"/>
          <p:cNvSpPr txBox="1"/>
          <p:nvPr/>
        </p:nvSpPr>
        <p:spPr>
          <a:xfrm>
            <a:off x="1304925" y="2563813"/>
            <a:ext cx="10050463" cy="3414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如果没有找到既免费又稳定的代理IP，则可以降低访问网站的频率，防止对方从访问量上认出爬虫的身份，不过爬取效率会差很多。为了弥补这个缺点，我们可以基于这个思想适时调整具体的操作。例如，每抓取一个页面就休息若干秒，或者限制每天抓取的页面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防爬虫应对策略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6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码限制</a:t>
            </a:r>
          </a:p>
        </p:txBody>
      </p:sp>
      <p:sp>
        <p:nvSpPr>
          <p:cNvPr id="36867" name="文本框 99"/>
          <p:cNvSpPr txBox="1"/>
          <p:nvPr/>
        </p:nvSpPr>
        <p:spPr>
          <a:xfrm>
            <a:off x="1192213" y="2439988"/>
            <a:ext cx="10290175" cy="3744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虽然有些网站不登陆就能访问，但是它一检测到某IP的访问量有异常，就会马上提出登陆要求，并随机提供一个验证码。碰到这种情况，大多数情况下需要采取相应的技术识别验证码，只有正确输入验证码，才能够继续爬取网站。不过，识别验证码的技术难度还是比较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为什么选择Python做爬虫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角圆角矩形 7"/>
          <p:cNvSpPr/>
          <p:nvPr/>
        </p:nvSpPr>
        <p:spPr>
          <a:xfrm>
            <a:off x="4892675" y="5318125"/>
            <a:ext cx="5073650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2" name="TextBox 6"/>
          <p:cNvSpPr txBox="1"/>
          <p:nvPr/>
        </p:nvSpPr>
        <p:spPr>
          <a:xfrm>
            <a:off x="5181600" y="1658938"/>
            <a:ext cx="38639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爬虫实现原理简介</a:t>
            </a:r>
          </a:p>
        </p:txBody>
      </p:sp>
      <p:sp>
        <p:nvSpPr>
          <p:cNvPr id="37893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爬虫抓取网页的详细流程</a:t>
            </a:r>
          </a:p>
        </p:txBody>
      </p:sp>
      <p:sp>
        <p:nvSpPr>
          <p:cNvPr id="37894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通用爬虫中网页的分类</a:t>
            </a:r>
          </a:p>
        </p:txBody>
      </p:sp>
      <p:sp>
        <p:nvSpPr>
          <p:cNvPr id="37895" name="TextBox 10"/>
          <p:cNvSpPr txBox="1"/>
          <p:nvPr/>
        </p:nvSpPr>
        <p:spPr>
          <a:xfrm>
            <a:off x="5181600" y="392112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通用爬虫相关网站文件</a:t>
            </a:r>
          </a:p>
        </p:txBody>
      </p:sp>
      <p:sp>
        <p:nvSpPr>
          <p:cNvPr id="37896" name="TextBox 10"/>
          <p:cNvSpPr txBox="1"/>
          <p:nvPr/>
        </p:nvSpPr>
        <p:spPr>
          <a:xfrm>
            <a:off x="5181600" y="467360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爬虫应对策略</a:t>
            </a:r>
          </a:p>
        </p:txBody>
      </p:sp>
      <p:sp>
        <p:nvSpPr>
          <p:cNvPr id="37897" name="TextBox 10"/>
          <p:cNvSpPr txBox="1"/>
          <p:nvPr/>
        </p:nvSpPr>
        <p:spPr>
          <a:xfrm>
            <a:off x="5181600" y="542766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为什么选择Python做爬虫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640138"/>
            <a:ext cx="2646363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矩形 17"/>
          <p:cNvSpPr/>
          <p:nvPr/>
        </p:nvSpPr>
        <p:spPr>
          <a:xfrm>
            <a:off x="3948113" y="2290763"/>
            <a:ext cx="7597775" cy="3397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网络爬虫的主要开发语言有</a:t>
            </a:r>
            <a:r>
              <a:rPr lang="zh-CN" altLang="zh-CN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，为什么选择</a:t>
            </a:r>
            <a:r>
              <a:rPr lang="en-US" altLang="zh-CN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开发呢？</a:t>
            </a:r>
            <a:endParaRPr lang="zh-CN" altLang="zh-CN" sz="480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为什么选择Python做爬虫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8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抓取网页本身的接口</a:t>
            </a:r>
          </a:p>
        </p:txBody>
      </p:sp>
      <p:sp>
        <p:nvSpPr>
          <p:cNvPr id="39939" name="文本框 99"/>
          <p:cNvSpPr txBox="1"/>
          <p:nvPr/>
        </p:nvSpPr>
        <p:spPr>
          <a:xfrm>
            <a:off x="1374775" y="2506663"/>
            <a:ext cx="9780588" cy="297312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Python的</a:t>
            </a:r>
            <a:r>
              <a:rPr lang="zh-CN" altLang="en-US" sz="3600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urllib 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3600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requests</a:t>
            </a:r>
            <a:r>
              <a:rPr lang="zh-CN" altLang="en-US" sz="3600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包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提供了较为完整的访问网页文档的API；相比与其他静态编程语言（如Java、C#、C++），Python抓取网页文档的接口更简洁。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目录页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12291" name="TextBox 6"/>
          <p:cNvSpPr txBox="1"/>
          <p:nvPr/>
        </p:nvSpPr>
        <p:spPr>
          <a:xfrm>
            <a:off x="5181600" y="1658938"/>
            <a:ext cx="39401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实现原理简介</a:t>
            </a:r>
          </a:p>
        </p:txBody>
      </p:sp>
      <p:sp>
        <p:nvSpPr>
          <p:cNvPr id="12292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爬虫抓取网页的详细流程</a:t>
            </a:r>
          </a:p>
        </p:txBody>
      </p:sp>
      <p:sp>
        <p:nvSpPr>
          <p:cNvPr id="12293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通用爬虫中网页的分类</a:t>
            </a:r>
          </a:p>
        </p:txBody>
      </p:sp>
      <p:sp>
        <p:nvSpPr>
          <p:cNvPr id="12294" name="TextBox 10"/>
          <p:cNvSpPr txBox="1"/>
          <p:nvPr/>
        </p:nvSpPr>
        <p:spPr>
          <a:xfrm>
            <a:off x="5181600" y="392112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通用爬虫相关网站文件</a:t>
            </a:r>
          </a:p>
        </p:txBody>
      </p:sp>
      <p:sp>
        <p:nvSpPr>
          <p:cNvPr id="12295" name="TextBox 10"/>
          <p:cNvSpPr txBox="1"/>
          <p:nvPr/>
        </p:nvSpPr>
        <p:spPr>
          <a:xfrm>
            <a:off x="5181600" y="467360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防爬虫应对策略</a:t>
            </a:r>
            <a:endParaRPr lang="en-US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6" name="TextBox 10"/>
          <p:cNvSpPr txBox="1"/>
          <p:nvPr/>
        </p:nvSpPr>
        <p:spPr>
          <a:xfrm>
            <a:off x="5181600" y="542766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为什么选择Python做爬虫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2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网页抓取后的处理</a:t>
            </a:r>
          </a:p>
        </p:txBody>
      </p:sp>
      <p:sp>
        <p:nvSpPr>
          <p:cNvPr id="40963" name="文本框 99"/>
          <p:cNvSpPr txBox="1"/>
          <p:nvPr/>
        </p:nvSpPr>
        <p:spPr>
          <a:xfrm>
            <a:off x="1417638" y="2663825"/>
            <a:ext cx="9848850" cy="225292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Python的Beautiful </a:t>
            </a:r>
            <a:r>
              <a:rPr lang="zh-CN" altLang="en-US" sz="3600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Soup、</a:t>
            </a:r>
            <a:r>
              <a:rPr lang="en-US" altLang="zh-CN" sz="3600" dirty="0" err="1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xpath</a:t>
            </a:r>
            <a:r>
              <a:rPr lang="zh-CN" altLang="en-US" sz="3600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提供</a:t>
            </a: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了简洁的文档处理功能，能用极短的代码完成大部分文档的处理。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为什么选择Python做爬虫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6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开发效率高</a:t>
            </a:r>
          </a:p>
        </p:txBody>
      </p:sp>
      <p:sp>
        <p:nvSpPr>
          <p:cNvPr id="41987" name="文本框 99"/>
          <p:cNvSpPr txBox="1"/>
          <p:nvPr/>
        </p:nvSpPr>
        <p:spPr>
          <a:xfrm>
            <a:off x="1327150" y="2498725"/>
            <a:ext cx="9801225" cy="1530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因为爬虫的具体代码得根据网站不同而修改的，而Python这种灵活的脚本语言特别适合这种任务。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为什么选择Python做爬虫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矩形 2"/>
          <p:cNvSpPr/>
          <p:nvPr/>
        </p:nvSpPr>
        <p:spPr>
          <a:xfrm>
            <a:off x="739775" y="1563688"/>
            <a:ext cx="618807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571500" indent="-571500">
              <a:buChar char="•"/>
            </a:pPr>
            <a:r>
              <a:rPr lang="zh-CN" altLang="en-US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</a:p>
        </p:txBody>
      </p:sp>
      <p:sp>
        <p:nvSpPr>
          <p:cNvPr id="43011" name="文本框 99"/>
          <p:cNvSpPr txBox="1"/>
          <p:nvPr/>
        </p:nvSpPr>
        <p:spPr>
          <a:xfrm>
            <a:off x="1270000" y="2530475"/>
            <a:ext cx="10121900" cy="2082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网络上Python的教学资源很多，便于大家学习，出现问题也很容易找到相关资料。另外，Python还有强大的成熟爬虫框架的支持，比如Scrapy。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704024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en-US" sz="400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3" name="矩形 2"/>
          <p:cNvSpPr/>
          <p:nvPr/>
        </p:nvSpPr>
        <p:spPr>
          <a:xfrm>
            <a:off x="590550" y="1196975"/>
            <a:ext cx="11010900" cy="5262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本章针对爬虫技术做了进一步讲解，首先介绍了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通用爬虫和聚焦爬虫的工作原理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，又介绍了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爬虫抓取网页的流程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，接着介绍了通过爬虫的网页分类和相关网站文件，然后又扩展介绍了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防爬虫的一些应对策略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，以及选择Python做爬虫的好处，最后通过一个八爪鱼工具的使用案例，模拟网络爬虫如何从网站中抓取网页的一个流程。</a:t>
            </a: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通过对本章内容的学习，希望读者能明白爬虫具体是怎样抓取网页的，并对抓取过程中产生的一些问题有所了解，比如网站受限等，后期会针对这些问题提供一些合理的解决方案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6" name="对角圆角矩形 5"/>
          <p:cNvSpPr/>
          <p:nvPr/>
        </p:nvSpPr>
        <p:spPr>
          <a:xfrm>
            <a:off x="4870450" y="1550988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1658938"/>
            <a:ext cx="38639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实现原理简介</a:t>
            </a:r>
          </a:p>
        </p:txBody>
      </p:sp>
      <p:sp>
        <p:nvSpPr>
          <p:cNvPr id="12292" name="TextBox 10"/>
          <p:cNvSpPr txBox="1"/>
          <p:nvPr/>
        </p:nvSpPr>
        <p:spPr>
          <a:xfrm>
            <a:off x="5181600" y="245872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爬虫抓取网页的详细流程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5181600" y="321278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通用爬虫中网页的分类</a:t>
            </a:r>
          </a:p>
        </p:txBody>
      </p:sp>
      <p:sp>
        <p:nvSpPr>
          <p:cNvPr id="12294" name="TextBox 10"/>
          <p:cNvSpPr txBox="1"/>
          <p:nvPr/>
        </p:nvSpPr>
        <p:spPr>
          <a:xfrm>
            <a:off x="5181600" y="396684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通用爬虫相关网站文件</a:t>
            </a:r>
          </a:p>
        </p:txBody>
      </p:sp>
      <p:sp>
        <p:nvSpPr>
          <p:cNvPr id="12295" name="TextBox 10"/>
          <p:cNvSpPr txBox="1"/>
          <p:nvPr/>
        </p:nvSpPr>
        <p:spPr>
          <a:xfrm>
            <a:off x="5181600" y="471932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防爬虫应对策略</a:t>
            </a:r>
            <a:endParaRPr lang="en-US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6" name="TextBox 10"/>
          <p:cNvSpPr txBox="1"/>
          <p:nvPr/>
        </p:nvSpPr>
        <p:spPr>
          <a:xfrm>
            <a:off x="5181600" y="547338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通用爬虫工作原理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" name="矩形 2"/>
          <p:cNvSpPr/>
          <p:nvPr/>
        </p:nvSpPr>
        <p:spPr>
          <a:xfrm>
            <a:off x="793750" y="1872615"/>
            <a:ext cx="6743700" cy="44116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通用爬虫从一个或若干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初始网页的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开始，获得初始网页上的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，在抓取网页的过程中，不断从当前页面上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抽取新的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放入队列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，直到满足系统的一定停止条件。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0" y="1739265"/>
            <a:ext cx="3375025" cy="492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通用爬虫工作原理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2"/>
          <p:cNvSpPr/>
          <p:nvPr/>
        </p:nvSpPr>
        <p:spPr>
          <a:xfrm>
            <a:off x="577850" y="1320800"/>
            <a:ext cx="545465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搜索引擎的工作流程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60388" y="2527300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1863" y="5149850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抓取网页</a:t>
            </a:r>
          </a:p>
        </p:txBody>
      </p:sp>
      <p:sp>
        <p:nvSpPr>
          <p:cNvPr id="9" name="矩形 2"/>
          <p:cNvSpPr/>
          <p:nvPr/>
        </p:nvSpPr>
        <p:spPr>
          <a:xfrm>
            <a:off x="579438" y="2703513"/>
            <a:ext cx="2614612" cy="2306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搜索引擎使用通用爬虫来抓取网页，其基本工作流程与其他爬虫类似</a:t>
            </a:r>
            <a:r>
              <a:rPr lang="zh-CN" altLang="en-US" dirty="0">
                <a:latin typeface="等线" panose="02010600030101010101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3403600" y="2527300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5075" y="5149850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数据存储</a:t>
            </a:r>
          </a:p>
        </p:txBody>
      </p:sp>
      <p:sp>
        <p:nvSpPr>
          <p:cNvPr id="11" name="矩形 2"/>
          <p:cNvSpPr/>
          <p:nvPr/>
        </p:nvSpPr>
        <p:spPr>
          <a:xfrm>
            <a:off x="3376613" y="2703513"/>
            <a:ext cx="2660650" cy="2306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等线" panose="02010600030101010101" charset="-122"/>
                <a:ea typeface="宋体" panose="02010600030101010101" pitchFamily="2" charset="-122"/>
              </a:rPr>
              <a:t>搜索引擎将数据存入原始页面数据库</a:t>
            </a: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,其中的页面数据与浏览器得到的HTML是完全一样的。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219825" y="2527300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2888" y="5149850"/>
            <a:ext cx="199548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预处理</a:t>
            </a:r>
          </a:p>
        </p:txBody>
      </p:sp>
      <p:sp>
        <p:nvSpPr>
          <p:cNvPr id="15371" name="矩形 2"/>
          <p:cNvSpPr/>
          <p:nvPr/>
        </p:nvSpPr>
        <p:spPr>
          <a:xfrm>
            <a:off x="6219825" y="2703513"/>
            <a:ext cx="2633663" cy="1863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等线" panose="02010600030101010101" charset="-122"/>
                <a:ea typeface="宋体" panose="02010600030101010101" pitchFamily="2" charset="-122"/>
              </a:rPr>
              <a:t>搜索引擎将爬虫抓取回来的页面，进行各种步骤的预处理。</a:t>
            </a:r>
            <a:endParaRPr lang="en-US" altLang="zh-CN" dirty="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64625" y="2527300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6100" y="5149850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检索和排名</a:t>
            </a:r>
          </a:p>
        </p:txBody>
      </p:sp>
      <p:sp>
        <p:nvSpPr>
          <p:cNvPr id="15374" name="矩形 2"/>
          <p:cNvSpPr/>
          <p:nvPr/>
        </p:nvSpPr>
        <p:spPr>
          <a:xfrm>
            <a:off x="9064625" y="2703513"/>
            <a:ext cx="2643188" cy="2306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等线" panose="02010600030101010101" charset="-122"/>
                <a:ea typeface="宋体" panose="02010600030101010101" pitchFamily="2" charset="-122"/>
              </a:rPr>
              <a:t>搜索引擎为用户提供关键字检索服务</a:t>
            </a: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宋体" panose="02010600030101010101" pitchFamily="2" charset="-122"/>
              </a:rPr>
              <a:t>同时会根据页面的PageRank值来进行网站排名。</a:t>
            </a:r>
            <a:endParaRPr lang="en-US" altLang="zh-CN" dirty="0">
              <a:latin typeface="等线" panose="02010600030101010101" charset="-122"/>
              <a:ea typeface="宋体" panose="02010600030101010101" pitchFamily="2" charset="-122"/>
            </a:endParaRPr>
          </a:p>
        </p:txBody>
      </p:sp>
      <p:sp>
        <p:nvSpPr>
          <p:cNvPr id="13" name="流程图: 摘录 12"/>
          <p:cNvSpPr/>
          <p:nvPr/>
        </p:nvSpPr>
        <p:spPr>
          <a:xfrm rot="5400000">
            <a:off x="3106738" y="2614613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4" name="流程图: 摘录 13"/>
          <p:cNvSpPr/>
          <p:nvPr/>
        </p:nvSpPr>
        <p:spPr>
          <a:xfrm rot="5400000">
            <a:off x="5949950" y="2614613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7" name="流程图: 摘录 26"/>
          <p:cNvSpPr/>
          <p:nvPr/>
        </p:nvSpPr>
        <p:spPr>
          <a:xfrm rot="5400000">
            <a:off x="8766175" y="2614613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通用爬虫工作原理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2054225"/>
            <a:ext cx="8237538" cy="3370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2"/>
          <p:cNvSpPr txBox="1"/>
          <p:nvPr/>
        </p:nvSpPr>
        <p:spPr>
          <a:xfrm>
            <a:off x="10125075" y="1476375"/>
            <a:ext cx="736600" cy="473075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搜索引擎的工作流程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聚焦爬虫工作原理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矩形 2"/>
          <p:cNvSpPr/>
          <p:nvPr/>
        </p:nvSpPr>
        <p:spPr>
          <a:xfrm>
            <a:off x="561975" y="1444625"/>
            <a:ext cx="6326188" cy="4570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聚焦爬虫需要根据一定的网页分析算法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过滤与主题无关的链接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，保留有用的链接，并将其放入等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待抓取的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。然后，它将根据一定的搜索策略从队列中选择下一步要抓取的网页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，并重复上述过程，直到达到系统的某一条件时停止。</a:t>
            </a: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783" y="1628919"/>
            <a:ext cx="3949700" cy="5275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450" y="265430"/>
            <a:ext cx="68675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爬虫抓取网页的详细流程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角圆角矩形 7"/>
          <p:cNvSpPr/>
          <p:nvPr/>
        </p:nvSpPr>
        <p:spPr>
          <a:xfrm>
            <a:off x="4870450" y="2305050"/>
            <a:ext cx="5073650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TextBox 6"/>
          <p:cNvSpPr txBox="1"/>
          <p:nvPr/>
        </p:nvSpPr>
        <p:spPr>
          <a:xfrm>
            <a:off x="5181600" y="1658938"/>
            <a:ext cx="386397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爬虫实现原理简介</a:t>
            </a:r>
          </a:p>
        </p:txBody>
      </p:sp>
      <p:sp>
        <p:nvSpPr>
          <p:cNvPr id="19461" name="TextBox 10"/>
          <p:cNvSpPr txBox="1"/>
          <p:nvPr/>
        </p:nvSpPr>
        <p:spPr>
          <a:xfrm>
            <a:off x="5181600" y="2413000"/>
            <a:ext cx="46069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爬虫抓取网页的详细流程</a:t>
            </a:r>
          </a:p>
        </p:txBody>
      </p:sp>
      <p:sp>
        <p:nvSpPr>
          <p:cNvPr id="19462" name="TextBox 11"/>
          <p:cNvSpPr txBox="1"/>
          <p:nvPr/>
        </p:nvSpPr>
        <p:spPr>
          <a:xfrm>
            <a:off x="5181600" y="3167063"/>
            <a:ext cx="49164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通用爬虫中网页的分类</a:t>
            </a:r>
          </a:p>
        </p:txBody>
      </p:sp>
      <p:sp>
        <p:nvSpPr>
          <p:cNvPr id="19463" name="TextBox 10"/>
          <p:cNvSpPr txBox="1"/>
          <p:nvPr/>
        </p:nvSpPr>
        <p:spPr>
          <a:xfrm>
            <a:off x="5181600" y="3921125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通用爬虫相关网站文件</a:t>
            </a:r>
          </a:p>
        </p:txBody>
      </p:sp>
      <p:sp>
        <p:nvSpPr>
          <p:cNvPr id="19464" name="TextBox 10"/>
          <p:cNvSpPr txBox="1"/>
          <p:nvPr/>
        </p:nvSpPr>
        <p:spPr>
          <a:xfrm>
            <a:off x="5181600" y="4673600"/>
            <a:ext cx="44958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防爬虫应对策略</a:t>
            </a:r>
            <a:endParaRPr lang="en-US" altLang="zh-CN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5" name="TextBox 10"/>
          <p:cNvSpPr txBox="1"/>
          <p:nvPr/>
        </p:nvSpPr>
        <p:spPr>
          <a:xfrm>
            <a:off x="5181600" y="5427663"/>
            <a:ext cx="4495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为什么选择</a:t>
            </a:r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做爬虫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1681</Words>
  <Application>Microsoft Office PowerPoint</Application>
  <PresentationFormat>宽屏</PresentationFormat>
  <Paragraphs>161</Paragraphs>
  <Slides>33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第一PPT模板网：www.1ppt.com</vt:lpstr>
      <vt:lpstr>Microsoft Excel 97-2003 Worksheet</vt:lpstr>
      <vt:lpstr>爬虫基本原理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zxl</cp:lastModifiedBy>
  <cp:revision>190</cp:revision>
  <dcterms:created xsi:type="dcterms:W3CDTF">2019-06-19T02:50:00Z</dcterms:created>
  <dcterms:modified xsi:type="dcterms:W3CDTF">2022-09-18T14:23:02Z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