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696" r:id="rId2"/>
    <p:sldId id="555" r:id="rId3"/>
    <p:sldId id="556" r:id="rId4"/>
    <p:sldId id="649" r:id="rId5"/>
    <p:sldId id="558" r:id="rId6"/>
    <p:sldId id="597" r:id="rId7"/>
    <p:sldId id="598" r:id="rId8"/>
    <p:sldId id="599" r:id="rId9"/>
    <p:sldId id="559" r:id="rId10"/>
    <p:sldId id="600" r:id="rId11"/>
    <p:sldId id="650" r:id="rId12"/>
    <p:sldId id="651" r:id="rId13"/>
    <p:sldId id="656" r:id="rId14"/>
    <p:sldId id="652" r:id="rId15"/>
    <p:sldId id="654" r:id="rId16"/>
    <p:sldId id="655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01" r:id="rId36"/>
    <p:sldId id="561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3" r:id="rId45"/>
    <p:sldId id="682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4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00"/>
    <a:srgbClr val="FFFFFF"/>
    <a:srgbClr val="232A34"/>
    <a:srgbClr val="0078FF"/>
    <a:srgbClr val="FF9300"/>
    <a:srgbClr val="0077FF"/>
    <a:srgbClr val="EA5519"/>
    <a:srgbClr val="E73A1C"/>
    <a:srgbClr val="F60A73"/>
    <a:srgbClr val="05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7" autoAdjust="0"/>
    <p:restoredTop sz="94671"/>
  </p:normalViewPr>
  <p:slideViewPr>
    <p:cSldViewPr snapToGrid="0">
      <p:cViewPr varScale="1">
        <p:scale>
          <a:sx n="83" d="100"/>
          <a:sy n="83" d="100"/>
        </p:scale>
        <p:origin x="403" y="62"/>
      </p:cViewPr>
      <p:guideLst>
        <p:guide orient="horz" pos="20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9B9E-7F22-466C-BB7E-52051461677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862D-C1C5-4850-82F4-DCF0C242D6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tpbin.org/g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请求方法介绍</a:t>
            </a:r>
            <a:r>
              <a:rPr lang="en-US" altLang="zh-CN" dirty="0" smtClean="0"/>
              <a:t>p27   </a:t>
            </a:r>
            <a:r>
              <a:rPr lang="en-US" altLang="zh-CN" dirty="0" smtClean="0">
                <a:hlinkClick r:id="rId3"/>
              </a:rPr>
              <a:t>http://httpbin.org/get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862D-C1C5-4850-82F4-DCF0C242D6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9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Connection方式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862D-C1C5-4850-82F4-DCF0C242D6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 </a:t>
            </a:r>
            <a:r>
              <a:rPr lang="en-US" altLang="zh-CN" dirty="0" smtClean="0"/>
              <a:t>p31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862D-C1C5-4850-82F4-DCF0C242D6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9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146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9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9163"/>
            <a:ext cx="9144000" cy="108079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网络请求原理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524000" y="3941750"/>
            <a:ext cx="9144000" cy="81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郑雪利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11634150" y="63534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735048-7052-4E57-B5F6-99C697700E0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0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HTTP网络请求原理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矩形 2"/>
          <p:cNvSpPr/>
          <p:nvPr/>
        </p:nvSpPr>
        <p:spPr>
          <a:xfrm>
            <a:off x="577850" y="1320800"/>
            <a:ext cx="10991850" cy="252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是一套计算机通过网络进行通信的规则，它由两部分组成：客户端请求消息和服务器端响应消息。</a:t>
            </a:r>
          </a:p>
        </p:txBody>
      </p:sp>
      <p:pic>
        <p:nvPicPr>
          <p:cNvPr id="17411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8" y="3721100"/>
            <a:ext cx="775652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132207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分析浏览器显示完整网页的过程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3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997200"/>
            <a:ext cx="4560888" cy="3449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4" name="图片 6" descr="t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488" y="1357313"/>
            <a:ext cx="2867025" cy="2568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11"/>
          <p:cNvSpPr txBox="1"/>
          <p:nvPr/>
        </p:nvSpPr>
        <p:spPr>
          <a:xfrm>
            <a:off x="654050" y="4495800"/>
            <a:ext cx="236855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pic>
        <p:nvPicPr>
          <p:cNvPr id="18437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524000"/>
            <a:ext cx="3160713" cy="223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矩形 16"/>
          <p:cNvSpPr/>
          <p:nvPr/>
        </p:nvSpPr>
        <p:spPr>
          <a:xfrm>
            <a:off x="9944100" y="4495800"/>
            <a:ext cx="1300163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8439" name="矩形 18"/>
          <p:cNvSpPr/>
          <p:nvPr/>
        </p:nvSpPr>
        <p:spPr>
          <a:xfrm>
            <a:off x="4987925" y="2287588"/>
            <a:ext cx="2214563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8436" idx="0"/>
            <a:endCxn id="18439" idx="1"/>
          </p:cNvCxnSpPr>
          <p:nvPr/>
        </p:nvCxnSpPr>
        <p:spPr>
          <a:xfrm flipV="1">
            <a:off x="1838325" y="2641600"/>
            <a:ext cx="3149600" cy="1854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439" idx="3"/>
            <a:endCxn id="18438" idx="1"/>
          </p:cNvCxnSpPr>
          <p:nvPr/>
        </p:nvCxnSpPr>
        <p:spPr>
          <a:xfrm>
            <a:off x="7204075" y="2641600"/>
            <a:ext cx="2740025" cy="2238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2" name="文本框 4"/>
          <p:cNvSpPr txBox="1"/>
          <p:nvPr/>
        </p:nvSpPr>
        <p:spPr>
          <a:xfrm>
            <a:off x="2006600" y="1925638"/>
            <a:ext cx="860425" cy="52228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1400" b="1" dirty="0">
                <a:solidFill>
                  <a:srgbClr val="1353A2"/>
                </a:solidFill>
                <a:latin typeface="Calibri" panose="020F0502020204030204" charset="0"/>
                <a:ea typeface="宋体" panose="02010600030101010101" pitchFamily="2" charset="-122"/>
              </a:rPr>
              <a:t>www.baidu.com</a:t>
            </a:r>
          </a:p>
        </p:txBody>
      </p:sp>
      <p:sp>
        <p:nvSpPr>
          <p:cNvPr id="6" name="上箭头 5"/>
          <p:cNvSpPr/>
          <p:nvPr/>
        </p:nvSpPr>
        <p:spPr>
          <a:xfrm rot="19800000">
            <a:off x="2428875" y="2101850"/>
            <a:ext cx="338138" cy="449263"/>
          </a:xfrm>
          <a:prstGeom prst="upArrow">
            <a:avLst>
              <a:gd name="adj1" fmla="val 29168"/>
              <a:gd name="adj2" fmla="val 1033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132207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分析浏览器显示完整网页的过程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7" name="文本框 99"/>
          <p:cNvSpPr txBox="1"/>
          <p:nvPr/>
        </p:nvSpPr>
        <p:spPr>
          <a:xfrm>
            <a:off x="544513" y="1343025"/>
            <a:ext cx="10966450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当所有的文件都下载成功后，浏览器会根据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语法结构，将网页完整的显示出来。</a:t>
            </a:r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3240088"/>
            <a:ext cx="5729288" cy="3167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矩形 2"/>
          <p:cNvSpPr/>
          <p:nvPr/>
        </p:nvSpPr>
        <p:spPr>
          <a:xfrm>
            <a:off x="577850" y="1320800"/>
            <a:ext cx="10991850" cy="2306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客户端发送一个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请求到服务器的请求消息，由请求行、请求头部、空行、以及请求数据这四个部分组成。</a:t>
            </a:r>
          </a:p>
        </p:txBody>
      </p:sp>
      <p:pic>
        <p:nvPicPr>
          <p:cNvPr id="20483" name="图片 30" descr="C:\Users\admin\Desktop\01_requ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85" y="3627438"/>
            <a:ext cx="7561263" cy="2671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5" name="文本框 99"/>
          <p:cNvSpPr txBox="1"/>
          <p:nvPr/>
        </p:nvSpPr>
        <p:spPr>
          <a:xfrm>
            <a:off x="2063750" y="1439863"/>
            <a:ext cx="9521825" cy="5105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GET https://www.baidu.com/ HTTP/1.1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Host: www.baidu.com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Connection: keep-alive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Upgrade-Insecure-Requests: 1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User-Agent: Mozilla/5.0 (Windows NT 10.0; Win64; x64) AppleWebKit/537.36 (KHTML, like Gecko) Chrome/54.0.2840.99 Safari/537.36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Accept: text/html,application/xhtml+xml,application/xml;q=0.9,image/webp,*/*;q=0.8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Referer: http://www.baidu.com/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Accept-Encoding: gzip, deflate, sdch, br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Accept-Language: zh-CN,zh;q=0.8,en;q=0.6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Cookie: BAIDUID=04E4001F34EA74AD4601512DD3C41A7B:FG=1; BIDUPSID=04E4001F34EA74AD4601512DD3C41A7B; PSTM=1470329258; MCITY=-343%3A340%3A; H_PS_PSSID=1447_18240_21105_21386_21454_21409_21554; BD_UPN=12314753; sug=3; sugstore=0; ORIGIN=0; bdime=0; H_PS_645EC=7e2ad3QHl181NSPbFbd7PRUCE1LlufzxrcFmwYin0E6b%2BW8bbTMKHZbDP0g; BDSVRTM=0</a:t>
            </a:r>
            <a:endParaRPr lang="zh-CN" altLang="en-US" sz="1600" b="1" dirty="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21506" name="文本框 2"/>
          <p:cNvSpPr txBox="1"/>
          <p:nvPr/>
        </p:nvSpPr>
        <p:spPr>
          <a:xfrm>
            <a:off x="1022350" y="1644650"/>
            <a:ext cx="674688" cy="434657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di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客户端请求消息示例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29" name="矩形 2"/>
          <p:cNvSpPr/>
          <p:nvPr/>
        </p:nvSpPr>
        <p:spPr>
          <a:xfrm>
            <a:off x="547688" y="1247775"/>
            <a:ext cx="11096625" cy="903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版本下使用的请求方法也不同。</a:t>
            </a:r>
          </a:p>
        </p:txBody>
      </p:sp>
      <p:graphicFrame>
        <p:nvGraphicFramePr>
          <p:cNvPr id="28674" name="表格 28673"/>
          <p:cNvGraphicFramePr/>
          <p:nvPr>
            <p:custDataLst>
              <p:tags r:id="rId1"/>
            </p:custDataLst>
          </p:nvPr>
        </p:nvGraphicFramePr>
        <p:xfrm>
          <a:off x="1708150" y="2351088"/>
          <a:ext cx="8776335" cy="3785258"/>
        </p:xfrm>
        <a:graphic>
          <a:graphicData uri="http://schemas.openxmlformats.org/drawingml/2006/table">
            <a:tbl>
              <a:tblPr/>
              <a:tblGrid>
                <a:gridCol w="178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HTTP</a:t>
                      </a: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版本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HTTP 0.9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只有基本的文本GET功能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HTTP 1.0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定义了三种请求方法：GET，POST和HEAD方法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HTTP 1.1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在1.0基础上进行更新，新增了五种请求方法：OPTIONS， PUT，DELETE，TRACE和CONNECT方法。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HTTP 2.0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所有首部键必须全部小写，而且请求行要独立为:method、:scheme、:host、:path这些键值对。</a:t>
                      </a:r>
                    </a:p>
                  </a:txBody>
                  <a:tcPr marL="91434" marR="91434" marT="45707" marB="457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3" name="矩形 2"/>
          <p:cNvSpPr/>
          <p:nvPr/>
        </p:nvSpPr>
        <p:spPr>
          <a:xfrm>
            <a:off x="638175" y="1343025"/>
            <a:ext cx="10915650" cy="1444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最常用的请求方法是GET和POST，两者的区别在于：</a:t>
            </a:r>
          </a:p>
        </p:txBody>
      </p:sp>
      <p:sp>
        <p:nvSpPr>
          <p:cNvPr id="23554" name="文本框 99"/>
          <p:cNvSpPr txBox="1"/>
          <p:nvPr/>
        </p:nvSpPr>
        <p:spPr>
          <a:xfrm>
            <a:off x="1087438" y="2787650"/>
            <a:ext cx="10194925" cy="35385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GET请求 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参数都显示在URL上，服务器根据该请求所包含URL中的参数来产生响应内容。 由于请求参数都暴露在外，所以安全性不高。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POST请求 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参数在请求体当中，消息长度没有限制而且采取隐式发送，通常用来向HTTP服务器提交量比较大的数据。 POST请求的参数不在URL中，而在请求体中，所以安全性也高，使用场合也比GET多。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1" name="文本框 1"/>
          <p:cNvSpPr txBox="1"/>
          <p:nvPr/>
        </p:nvSpPr>
        <p:spPr>
          <a:xfrm>
            <a:off x="723900" y="1660525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Host（主机和端口号）</a:t>
            </a:r>
          </a:p>
        </p:txBody>
      </p:sp>
      <p:sp>
        <p:nvSpPr>
          <p:cNvPr id="25602" name="矩形 6"/>
          <p:cNvSpPr/>
          <p:nvPr/>
        </p:nvSpPr>
        <p:spPr>
          <a:xfrm>
            <a:off x="1350963" y="2565400"/>
            <a:ext cx="1004887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指定被请求资源的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Internet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主机和端口号，对应网址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URL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Web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名称和端口号，通常属于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URL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Host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部分。</a:t>
            </a:r>
          </a:p>
        </p:txBody>
      </p:sp>
      <p:sp>
        <p:nvSpPr>
          <p:cNvPr id="25603" name="文本框 1"/>
          <p:cNvSpPr txBox="1"/>
          <p:nvPr/>
        </p:nvSpPr>
        <p:spPr>
          <a:xfrm>
            <a:off x="723900" y="4137025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Connection（连接类型）</a:t>
            </a:r>
          </a:p>
        </p:txBody>
      </p:sp>
      <p:sp>
        <p:nvSpPr>
          <p:cNvPr id="25604" name="矩形 4"/>
          <p:cNvSpPr/>
          <p:nvPr/>
        </p:nvSpPr>
        <p:spPr>
          <a:xfrm>
            <a:off x="1350963" y="5053013"/>
            <a:ext cx="100488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表示客户端与服务器的连接类型。</a:t>
            </a:r>
            <a:endParaRPr lang="en-US" altLang="zh-CN" sz="32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2300" y="1523048"/>
            <a:ext cx="10947400" cy="1198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Upgrade-Insecure-Requests（升级为HTTPS请求）</a:t>
            </a:r>
          </a:p>
        </p:txBody>
      </p:sp>
      <p:sp>
        <p:nvSpPr>
          <p:cNvPr id="6" name="矩形 4"/>
          <p:cNvSpPr/>
          <p:nvPr/>
        </p:nvSpPr>
        <p:spPr>
          <a:xfrm>
            <a:off x="1249363" y="2845435"/>
            <a:ext cx="1004887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表示升级不安全的请求，意思是会在加载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 HTTP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资源时自动替换成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HTTPS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请求，让浏览器不再显示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HTTPS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页面中的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HTTP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请求警报。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622300" y="453136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User-Agent（浏览器名称）</a:t>
            </a:r>
          </a:p>
        </p:txBody>
      </p:sp>
      <p:sp>
        <p:nvSpPr>
          <p:cNvPr id="8" name="矩形 13"/>
          <p:cNvSpPr/>
          <p:nvPr/>
        </p:nvSpPr>
        <p:spPr>
          <a:xfrm>
            <a:off x="1249363" y="5417185"/>
            <a:ext cx="1004887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标识客户端身份的名称，通常页面会根据不同的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User-Agent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信息自动做出适配，甚至返回不同的响应内容。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9" name="文本框 1"/>
          <p:cNvSpPr txBox="1"/>
          <p:nvPr/>
        </p:nvSpPr>
        <p:spPr>
          <a:xfrm>
            <a:off x="949325" y="1631633"/>
            <a:ext cx="1094740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 （传输文件类型）</a:t>
            </a:r>
          </a:p>
        </p:txBody>
      </p:sp>
      <p:sp>
        <p:nvSpPr>
          <p:cNvPr id="27650" name="矩形 4"/>
          <p:cNvSpPr/>
          <p:nvPr/>
        </p:nvSpPr>
        <p:spPr>
          <a:xfrm>
            <a:off x="1576388" y="2582545"/>
            <a:ext cx="10048875" cy="2062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指浏览器或其他客户端可以接受的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MIME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Multipurpose Internet Mail Extensions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，多用途互联网邮件扩展）文件类型，服务器可以根据它判断并返回适当的文件格式。</a:t>
            </a:r>
          </a:p>
        </p:txBody>
      </p:sp>
      <p:sp>
        <p:nvSpPr>
          <p:cNvPr id="27651" name="文本框 1"/>
          <p:cNvSpPr txBox="1"/>
          <p:nvPr/>
        </p:nvSpPr>
        <p:spPr>
          <a:xfrm>
            <a:off x="949325" y="4639945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 （页面跳转来源）</a:t>
            </a:r>
          </a:p>
        </p:txBody>
      </p:sp>
      <p:sp>
        <p:nvSpPr>
          <p:cNvPr id="27652" name="矩形 13"/>
          <p:cNvSpPr/>
          <p:nvPr/>
        </p:nvSpPr>
        <p:spPr>
          <a:xfrm>
            <a:off x="1576388" y="5525770"/>
            <a:ext cx="1004887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表明产生请求的网页来自于哪个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URL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，用户是从该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 Referer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页面访问到当前请求的页面。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网络请求原理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/>
          <p:nvPr/>
        </p:nvGrpSpPr>
        <p:grpSpPr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/>
            <p:nvPr/>
          </p:nvSpPr>
          <p:spPr>
            <a:xfrm rot="5400000">
              <a:off x="3976674" y="3085285"/>
              <a:ext cx="1313885" cy="1314895"/>
            </a:xfrm>
            <a:custGeom>
              <a:avLst/>
              <a:gdLst/>
              <a:ahLst/>
              <a:cxnLst>
                <a:cxn ang="0">
                  <a:pos x="660347" y="1314886"/>
                </a:cxn>
                <a:cxn ang="0">
                  <a:pos x="50918" y="911233"/>
                </a:cxn>
                <a:cxn ang="0">
                  <a:pos x="191035" y="193946"/>
                </a:cxn>
                <a:cxn ang="0">
                  <a:pos x="907723" y="49788"/>
                </a:cxn>
                <a:cxn ang="0">
                  <a:pos x="1313886" y="657448"/>
                </a:cxn>
                <a:cxn ang="0">
                  <a:pos x="656943" y="657448"/>
                </a:cxn>
                <a:cxn ang="0">
                  <a:pos x="660347" y="1314886"/>
                </a:cxn>
                <a:cxn ang="0">
                  <a:pos x="660347" y="1314886"/>
                </a:cxn>
                <a:cxn ang="0">
                  <a:pos x="50918" y="911233"/>
                </a:cxn>
                <a:cxn ang="0">
                  <a:pos x="191035" y="193946"/>
                </a:cxn>
                <a:cxn ang="0">
                  <a:pos x="907723" y="49788"/>
                </a:cxn>
                <a:cxn ang="0">
                  <a:pos x="1313886" y="657448"/>
                </a:cxn>
              </a:cxnLst>
              <a:rect l="0" t="0" r="0" b="0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/>
            <p:nvPr/>
          </p:nvSpPr>
          <p:spPr>
            <a:xfrm>
              <a:off x="4091957" y="3203290"/>
              <a:ext cx="1083341" cy="1083872"/>
            </a:xfrm>
            <a:custGeom>
              <a:avLst/>
              <a:gdLst/>
              <a:ahLst/>
              <a:cxnLst>
                <a:cxn ang="0">
                  <a:pos x="31" y="547729"/>
                </a:cxn>
                <a:cxn ang="0">
                  <a:pos x="267398" y="74608"/>
                </a:cxn>
                <a:cxn ang="0">
                  <a:pos x="810932" y="71700"/>
                </a:cxn>
                <a:cxn ang="0">
                  <a:pos x="1083342" y="541937"/>
                </a:cxn>
                <a:cxn ang="0">
                  <a:pos x="541671" y="541936"/>
                </a:cxn>
                <a:cxn ang="0">
                  <a:pos x="31" y="547729"/>
                </a:cxn>
                <a:cxn ang="0">
                  <a:pos x="31" y="547729"/>
                </a:cxn>
                <a:cxn ang="0">
                  <a:pos x="267398" y="74608"/>
                </a:cxn>
                <a:cxn ang="0">
                  <a:pos x="810932" y="71700"/>
                </a:cxn>
                <a:cxn ang="0">
                  <a:pos x="1083342" y="541937"/>
                </a:cxn>
              </a:cxnLst>
              <a:rect l="0" t="0" r="0" b="0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/>
            <p:nvPr/>
          </p:nvSpPr>
          <p:spPr>
            <a:xfrm rot="-5400000">
              <a:off x="4171955" y="3346629"/>
              <a:ext cx="898538" cy="823670"/>
            </a:xfrm>
            <a:custGeom>
              <a:avLst/>
              <a:gdLst/>
              <a:ahLst/>
              <a:cxnLst>
                <a:cxn ang="0">
                  <a:pos x="455476" y="39"/>
                </a:cxn>
                <a:cxn ang="0">
                  <a:pos x="898538" y="411835"/>
                </a:cxn>
                <a:cxn ang="0">
                  <a:pos x="449269" y="411835"/>
                </a:cxn>
                <a:cxn ang="0">
                  <a:pos x="455476" y="39"/>
                </a:cxn>
                <a:cxn ang="0">
                  <a:pos x="455476" y="39"/>
                </a:cxn>
                <a:cxn ang="0">
                  <a:pos x="898538" y="411835"/>
                </a:cxn>
              </a:cxnLst>
              <a:rect l="0" t="0" r="0" b="0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r:id="rId4" imgW="5403850" imgH="3730625" progId="Excel.Sheet.8">
                      <p:embed/>
                    </p:oleObj>
                  </mc:Choice>
                  <mc:Fallback>
                    <p:oleObj r:id="rId4" imgW="5403850" imgH="3730625" progId="Excel.Sheet.8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2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3" y="4518937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29" y="2810379"/>
              <a:ext cx="1040849" cy="400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25936"/>
              <a:ext cx="1040337" cy="4004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掌握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1882775" y="1450975"/>
            <a:ext cx="3119438" cy="1152525"/>
            <a:chOff x="153988" y="1603815"/>
            <a:chExt cx="3118034" cy="1151955"/>
          </a:xfrm>
        </p:grpSpPr>
        <p:sp>
          <p:nvSpPr>
            <p:cNvPr id="7181" name="矩形 5"/>
            <p:cNvSpPr/>
            <p:nvPr/>
          </p:nvSpPr>
          <p:spPr>
            <a:xfrm>
              <a:off x="751249" y="1603815"/>
              <a:ext cx="2520773" cy="553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浏览网页过程</a:t>
              </a:r>
            </a:p>
          </p:txBody>
        </p:sp>
        <p:grpSp>
          <p:nvGrpSpPr>
            <p:cNvPr id="718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/>
              <p:nvPr/>
            </p:nvCxnSpPr>
            <p:spPr>
              <a:xfrm>
                <a:off x="860311" y="2351794"/>
                <a:ext cx="372783" cy="6526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4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185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/>
              <p:nvPr/>
            </p:nvSpPr>
            <p:spPr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7" name="TextBox 52"/>
              <p:cNvSpPr txBox="1"/>
              <p:nvPr/>
            </p:nvSpPr>
            <p:spPr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38963" y="1268413"/>
            <a:ext cx="3054350" cy="1343025"/>
            <a:chOff x="5641222" y="1870495"/>
            <a:chExt cx="3055103" cy="1339430"/>
          </a:xfrm>
        </p:grpSpPr>
        <p:grpSp>
          <p:nvGrpSpPr>
            <p:cNvPr id="7189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/>
              <p:nvPr/>
            </p:nvCxnSpPr>
            <p:spPr>
              <a:xfrm>
                <a:off x="860264" y="2352817"/>
                <a:ext cx="371605" cy="65164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1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192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/>
              <p:nvPr/>
            </p:nvSpPr>
            <p:spPr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4" name="TextBox 68"/>
              <p:cNvSpPr txBox="1"/>
              <p:nvPr/>
            </p:nvSpPr>
            <p:spPr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/>
            <p:nvPr/>
          </p:nvSpPr>
          <p:spPr>
            <a:xfrm>
              <a:off x="5641222" y="1870495"/>
              <a:ext cx="2486554" cy="10123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抓包工具Fiddler的使用</a:t>
              </a:r>
            </a:p>
          </p:txBody>
        </p:sp>
      </p:grpSp>
      <p:grpSp>
        <p:nvGrpSpPr>
          <p:cNvPr id="29" name="组合 71"/>
          <p:cNvGrpSpPr/>
          <p:nvPr/>
        </p:nvGrpSpPr>
        <p:grpSpPr>
          <a:xfrm>
            <a:off x="6938963" y="4905375"/>
            <a:ext cx="3424237" cy="1309688"/>
            <a:chOff x="5273227" y="4225925"/>
            <a:chExt cx="3423098" cy="1311860"/>
          </a:xfrm>
        </p:grpSpPr>
        <p:sp>
          <p:nvSpPr>
            <p:cNvPr id="7197" name="矩形 51"/>
            <p:cNvSpPr/>
            <p:nvPr/>
          </p:nvSpPr>
          <p:spPr>
            <a:xfrm>
              <a:off x="5273227" y="4521925"/>
              <a:ext cx="2772529" cy="1015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基于HTTP协议的请求原理</a:t>
              </a:r>
            </a:p>
          </p:txBody>
        </p:sp>
        <p:grpSp>
          <p:nvGrpSpPr>
            <p:cNvPr id="719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/>
              <p:nvPr/>
            </p:nvCxnSpPr>
            <p:spPr>
              <a:xfrm>
                <a:off x="882356" y="2364019"/>
                <a:ext cx="373012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0" name="直接连接符 40"/>
              <p:cNvCxnSpPr/>
              <p:nvPr/>
            </p:nvCxnSpPr>
            <p:spPr>
              <a:xfrm rot="-10800000" flipH="1">
                <a:off x="1245844" y="3015581"/>
                <a:ext cx="238251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201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/>
              <p:nvPr/>
            </p:nvSpPr>
            <p:spPr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3" name="TextBox 76"/>
              <p:cNvSpPr txBox="1"/>
              <p:nvPr/>
            </p:nvSpPr>
            <p:spPr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>
          <a:xfrm>
            <a:off x="1630363" y="4857750"/>
            <a:ext cx="3371850" cy="1358900"/>
            <a:chOff x="218911" y="4857376"/>
            <a:chExt cx="3372306" cy="1357995"/>
          </a:xfrm>
        </p:grpSpPr>
        <p:grpSp>
          <p:nvGrpSpPr>
            <p:cNvPr id="7205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7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208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/>
              <p:nvPr/>
            </p:nvSpPr>
            <p:spPr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TextBox 50"/>
              <p:cNvSpPr txBox="1"/>
              <p:nvPr/>
            </p:nvSpPr>
            <p:spPr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/>
            <p:nvPr/>
          </p:nvSpPr>
          <p:spPr>
            <a:xfrm>
              <a:off x="957852" y="5201050"/>
              <a:ext cx="2633365" cy="10143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浏览器加载网页的过程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3" name="文本框 1"/>
          <p:cNvSpPr txBox="1"/>
          <p:nvPr/>
        </p:nvSpPr>
        <p:spPr>
          <a:xfrm>
            <a:off x="711200" y="1568133"/>
            <a:ext cx="1094740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Accept-Encoding（文件编解码格式）</a:t>
            </a:r>
          </a:p>
        </p:txBody>
      </p:sp>
      <p:sp>
        <p:nvSpPr>
          <p:cNvPr id="28674" name="矩形 4"/>
          <p:cNvSpPr/>
          <p:nvPr/>
        </p:nvSpPr>
        <p:spPr>
          <a:xfrm>
            <a:off x="1338263" y="2519045"/>
            <a:ext cx="1004887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指出浏览器可以接受的编码方式。编码方式不同于文件格式，它的作用是压缩文件并加速文件传递速度。</a:t>
            </a:r>
          </a:p>
        </p:txBody>
      </p:sp>
      <p:sp>
        <p:nvSpPr>
          <p:cNvPr id="28675" name="文本框 1"/>
          <p:cNvSpPr txBox="1"/>
          <p:nvPr/>
        </p:nvSpPr>
        <p:spPr>
          <a:xfrm>
            <a:off x="711200" y="3890645"/>
            <a:ext cx="10947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Accept-Language（语言种类）</a:t>
            </a:r>
          </a:p>
        </p:txBody>
      </p:sp>
      <p:sp>
        <p:nvSpPr>
          <p:cNvPr id="28676" name="矩形 13"/>
          <p:cNvSpPr/>
          <p:nvPr/>
        </p:nvSpPr>
        <p:spPr>
          <a:xfrm>
            <a:off x="1338263" y="4778058"/>
            <a:ext cx="1004887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指出浏览器可以接受的语言种类，如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en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或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en-us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指英语，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zh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或者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zh-cn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指中文，当服务器能够提供一种以上的语言版本时要用到。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sp>
        <p:nvSpPr>
          <p:cNvPr id="29697" name="文本框 1"/>
          <p:cNvSpPr txBox="1"/>
          <p:nvPr/>
        </p:nvSpPr>
        <p:spPr>
          <a:xfrm>
            <a:off x="711200" y="1404938"/>
            <a:ext cx="1094740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Accept-Charset（字符编码）</a:t>
            </a:r>
          </a:p>
        </p:txBody>
      </p:sp>
      <p:sp>
        <p:nvSpPr>
          <p:cNvPr id="29698" name="矩形 4"/>
          <p:cNvSpPr/>
          <p:nvPr/>
        </p:nvSpPr>
        <p:spPr>
          <a:xfrm>
            <a:off x="1338263" y="2355850"/>
            <a:ext cx="100488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指出浏览器可以接受的字符编码。</a:t>
            </a:r>
          </a:p>
        </p:txBody>
      </p:sp>
      <p:sp>
        <p:nvSpPr>
          <p:cNvPr id="29699" name="文本框 1"/>
          <p:cNvSpPr txBox="1"/>
          <p:nvPr/>
        </p:nvSpPr>
        <p:spPr>
          <a:xfrm>
            <a:off x="711200" y="3727450"/>
            <a:ext cx="109474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（Cookie）</a:t>
            </a:r>
          </a:p>
        </p:txBody>
      </p:sp>
      <p:sp>
        <p:nvSpPr>
          <p:cNvPr id="29700" name="矩形 13"/>
          <p:cNvSpPr/>
          <p:nvPr/>
        </p:nvSpPr>
        <p:spPr>
          <a:xfrm>
            <a:off x="1338263" y="4614863"/>
            <a:ext cx="1004887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浏览器用这个属性向服务器发送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Cookie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。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Cookie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是在浏览器中寄存的小型数据体，它可以记载和服务器相关的用户信息，也可以用来实现模拟登陆。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客户端HTTP请求格式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1" name="文本框 1"/>
          <p:cNvSpPr txBox="1"/>
          <p:nvPr/>
        </p:nvSpPr>
        <p:spPr>
          <a:xfrm>
            <a:off x="711200" y="276225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 （POST数据类型）</a:t>
            </a:r>
          </a:p>
        </p:txBody>
      </p:sp>
      <p:sp>
        <p:nvSpPr>
          <p:cNvPr id="30722" name="矩形 4"/>
          <p:cNvSpPr/>
          <p:nvPr/>
        </p:nvSpPr>
        <p:spPr>
          <a:xfrm>
            <a:off x="1338263" y="3713163"/>
            <a:ext cx="1004887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指定</a:t>
            </a:r>
            <a:r>
              <a:rPr lang="zh-CN" altLang="zh-CN" sz="3200" dirty="0">
                <a:latin typeface="楷体" panose="02010609060101010101" charset="-122"/>
                <a:ea typeface="楷体" panose="02010609060101010101" charset="-122"/>
              </a:rPr>
              <a:t>POST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请求里用来表示的内容类型。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6" name="矩形 2"/>
          <p:cNvSpPr/>
          <p:nvPr/>
        </p:nvSpPr>
        <p:spPr>
          <a:xfrm>
            <a:off x="600075" y="1529080"/>
            <a:ext cx="10991850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响应由四个部分组成，分别是：状态行、响应报头、空行、以及响应正文。</a:t>
            </a: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3126105"/>
            <a:ext cx="9359900" cy="308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69" name="文本框 99"/>
          <p:cNvSpPr txBox="1"/>
          <p:nvPr/>
        </p:nvSpPr>
        <p:spPr>
          <a:xfrm>
            <a:off x="2063750" y="1612900"/>
            <a:ext cx="9521825" cy="4410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Server: Tengine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Connection: keep-alive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Date: Wed, 30 Nov 2016 07:58:21 GMT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Cache-Control: no-cache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Content-Type: text/html;charset=UTF-8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Keep-Alive: timeout=20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Vary: Accept-Encoding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X-NWS-LOG-UUID: bd27210a-24e5-4740-8f6c-25dbafa9c395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Content-Length: 180945</a:t>
            </a:r>
          </a:p>
          <a:p>
            <a:pPr>
              <a:lnSpc>
                <a:spcPct val="120000"/>
              </a:lnSpc>
            </a:pPr>
            <a:endParaRPr lang="zh-CN" altLang="en-US" sz="1800" b="1" dirty="0">
              <a:latin typeface="等线" panose="02010600030101010101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等线" panose="02010600030101010101" charset="-122"/>
                <a:ea typeface="宋体" panose="02010600030101010101" pitchFamily="2" charset="-122"/>
              </a:rPr>
              <a:t>&lt;!DOCTYPE html PUBLIC "-//W3C//DTD XHTML 1.0 Transitional//EN" ....</a:t>
            </a:r>
          </a:p>
        </p:txBody>
      </p:sp>
      <p:sp>
        <p:nvSpPr>
          <p:cNvPr id="32770" name="文本框 2"/>
          <p:cNvSpPr txBox="1"/>
          <p:nvPr/>
        </p:nvSpPr>
        <p:spPr>
          <a:xfrm>
            <a:off x="1022350" y="1644650"/>
            <a:ext cx="674688" cy="434657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di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服务端响应消息示例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3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矩形 6"/>
          <p:cNvSpPr/>
          <p:nvPr/>
        </p:nvSpPr>
        <p:spPr>
          <a:xfrm>
            <a:off x="1473200" y="3813175"/>
            <a:ext cx="9259888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这个报头值告诉客户端，服务端不希望客户端缓存资源，在下次请求资源时，必须要重新请求服务器，不能从缓存副本中获取资源。</a:t>
            </a:r>
          </a:p>
        </p:txBody>
      </p:sp>
      <p:sp>
        <p:nvSpPr>
          <p:cNvPr id="33796" name="矩形 2"/>
          <p:cNvSpPr/>
          <p:nvPr/>
        </p:nvSpPr>
        <p:spPr>
          <a:xfrm>
            <a:off x="1746250" y="2716213"/>
            <a:ext cx="85105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Cache-Control：must-revalidate, no-cache,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矩形 6"/>
          <p:cNvSpPr/>
          <p:nvPr/>
        </p:nvSpPr>
        <p:spPr>
          <a:xfrm>
            <a:off x="1473200" y="3813175"/>
            <a:ext cx="9259888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该报头回应客户端的Connection：keep-alive，告诉客户端服务器的TCP连接也是一个长连接，客户端可以继续使用这个TCP连接发送HTTP请求。</a:t>
            </a:r>
          </a:p>
        </p:txBody>
      </p:sp>
      <p:sp>
        <p:nvSpPr>
          <p:cNvPr id="34820" name="矩形 2"/>
          <p:cNvSpPr/>
          <p:nvPr/>
        </p:nvSpPr>
        <p:spPr>
          <a:xfrm>
            <a:off x="1746250" y="2716213"/>
            <a:ext cx="41560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Connection：keep-alive</a:t>
            </a:r>
          </a:p>
        </p:txBody>
      </p: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矩形 6"/>
          <p:cNvSpPr/>
          <p:nvPr/>
        </p:nvSpPr>
        <p:spPr>
          <a:xfrm>
            <a:off x="1473200" y="3813175"/>
            <a:ext cx="9259888" cy="1714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该报头的取值告诉客户端，服务端发送的资源是采用gzip编码的，客户端看到这个信息后，应该采用gzip对资源进行解码。</a:t>
            </a:r>
          </a:p>
        </p:txBody>
      </p:sp>
      <p:sp>
        <p:nvSpPr>
          <p:cNvPr id="35844" name="矩形 2"/>
          <p:cNvSpPr/>
          <p:nvPr/>
        </p:nvSpPr>
        <p:spPr>
          <a:xfrm>
            <a:off x="1746250" y="2716213"/>
            <a:ext cx="3975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Content-Encoding:gzip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2" name="矩形 1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矩形 6"/>
          <p:cNvSpPr/>
          <p:nvPr/>
        </p:nvSpPr>
        <p:spPr>
          <a:xfrm>
            <a:off x="1473200" y="3813175"/>
            <a:ext cx="9259888" cy="2552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这个报头值告诉客户端，资源文件的类型，还有字符编码。客户端需要使用UTF-8格式对资源进行解码，然后对资源进行HTML解析。通常我们会看到有些网站出现乱码，往往就是服务器端没有返回正确的编码。</a:t>
            </a:r>
          </a:p>
        </p:txBody>
      </p:sp>
      <p:sp>
        <p:nvSpPr>
          <p:cNvPr id="36868" name="矩形 2"/>
          <p:cNvSpPr/>
          <p:nvPr/>
        </p:nvSpPr>
        <p:spPr>
          <a:xfrm>
            <a:off x="1746250" y="2716213"/>
            <a:ext cx="68849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Content-Type：text/html;charset=UTF-8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1" name="矩形 6"/>
          <p:cNvSpPr/>
          <p:nvPr/>
        </p:nvSpPr>
        <p:spPr>
          <a:xfrm>
            <a:off x="1473200" y="3813175"/>
            <a:ext cx="9259888" cy="2060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该报头表示服务端发送资源时的服务器时间，GMT是格林尼治所在地的标准时间。HTTP协议中发送的时间都是GMT的，这主要是解决在互联网上，不同时区在相互请求资源时的时间混乱问题。</a:t>
            </a:r>
          </a:p>
        </p:txBody>
      </p:sp>
      <p:sp>
        <p:nvSpPr>
          <p:cNvPr id="37892" name="矩形 2"/>
          <p:cNvSpPr/>
          <p:nvPr/>
        </p:nvSpPr>
        <p:spPr>
          <a:xfrm>
            <a:off x="1746250" y="2716213"/>
            <a:ext cx="67754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Date：Sun, 21 Sep 2016 06:18:21 GMT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浏览网页过程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TextBox 6"/>
          <p:cNvSpPr txBox="1"/>
          <p:nvPr/>
        </p:nvSpPr>
        <p:spPr>
          <a:xfrm>
            <a:off x="5181600" y="1658938"/>
            <a:ext cx="39401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浏览网页过程</a:t>
            </a:r>
          </a:p>
        </p:txBody>
      </p:sp>
      <p:sp>
        <p:nvSpPr>
          <p:cNvPr id="10245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HTTP网络请求原理</a:t>
            </a:r>
          </a:p>
        </p:txBody>
      </p:sp>
      <p:sp>
        <p:nvSpPr>
          <p:cNvPr id="10246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HTTP抓包工具Fiddler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2" name="矩形 1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矩形 6"/>
          <p:cNvSpPr/>
          <p:nvPr/>
        </p:nvSpPr>
        <p:spPr>
          <a:xfrm>
            <a:off x="1473200" y="3813175"/>
            <a:ext cx="9259888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这个响应报头也是跟缓存有关的，告诉客户端在这个时间前，可以直接访问缓存副本。</a:t>
            </a:r>
          </a:p>
        </p:txBody>
      </p:sp>
      <p:sp>
        <p:nvSpPr>
          <p:cNvPr id="38916" name="矩形 2"/>
          <p:cNvSpPr/>
          <p:nvPr/>
        </p:nvSpPr>
        <p:spPr>
          <a:xfrm>
            <a:off x="1746250" y="2716213"/>
            <a:ext cx="66849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Expires:Sun, 1 Jan 2000 01:00:00 GMT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6" name="矩形 5"/>
          <p:cNvSpPr/>
          <p:nvPr/>
        </p:nvSpPr>
        <p:spPr>
          <a:xfrm>
            <a:off x="1428750" y="2401888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39" name="矩形 6"/>
          <p:cNvSpPr/>
          <p:nvPr/>
        </p:nvSpPr>
        <p:spPr>
          <a:xfrm>
            <a:off x="1468438" y="3497263"/>
            <a:ext cx="92583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这个报头的含义与Cache-Control等同。</a:t>
            </a:r>
          </a:p>
        </p:txBody>
      </p:sp>
      <p:sp>
        <p:nvSpPr>
          <p:cNvPr id="39940" name="矩形 2"/>
          <p:cNvSpPr/>
          <p:nvPr/>
        </p:nvSpPr>
        <p:spPr>
          <a:xfrm>
            <a:off x="1778000" y="2578100"/>
            <a:ext cx="30035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Pragma:no-cache</a:t>
            </a:r>
          </a:p>
        </p:txBody>
      </p:sp>
      <p:sp>
        <p:nvSpPr>
          <p:cNvPr id="7" name="矩形 6"/>
          <p:cNvSpPr/>
          <p:nvPr/>
        </p:nvSpPr>
        <p:spPr>
          <a:xfrm>
            <a:off x="1428750" y="4259263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2" name="矩形 4"/>
          <p:cNvSpPr/>
          <p:nvPr/>
        </p:nvSpPr>
        <p:spPr>
          <a:xfrm>
            <a:off x="1428750" y="5289550"/>
            <a:ext cx="9258300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这个报头表示服务器对应的版本，仅用于告诉客户端服务器的信息。</a:t>
            </a:r>
          </a:p>
        </p:txBody>
      </p:sp>
      <p:sp>
        <p:nvSpPr>
          <p:cNvPr id="39943" name="矩形 2"/>
          <p:cNvSpPr/>
          <p:nvPr/>
        </p:nvSpPr>
        <p:spPr>
          <a:xfrm>
            <a:off x="1778000" y="4435475"/>
            <a:ext cx="38782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Server：Tengine/1.4.6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10" name="矩形 9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3" name="矩形 10"/>
          <p:cNvSpPr/>
          <p:nvPr/>
        </p:nvSpPr>
        <p:spPr>
          <a:xfrm>
            <a:off x="1397000" y="3756025"/>
            <a:ext cx="9334500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该响应报头告诉客户端，服务器发送资源的方式是分块发送的。</a:t>
            </a:r>
          </a:p>
        </p:txBody>
      </p:sp>
      <p:sp>
        <p:nvSpPr>
          <p:cNvPr id="40964" name="矩形 2"/>
          <p:cNvSpPr/>
          <p:nvPr/>
        </p:nvSpPr>
        <p:spPr>
          <a:xfrm>
            <a:off x="1746250" y="2716213"/>
            <a:ext cx="501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Transfer-Encoding：chunked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文本框 1"/>
          <p:cNvSpPr txBox="1"/>
          <p:nvPr/>
        </p:nvSpPr>
        <p:spPr>
          <a:xfrm>
            <a:off x="711200" y="1524000"/>
            <a:ext cx="109474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85800" indent="-685800">
              <a:buChar char="•"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常用的响应报头和取值</a:t>
            </a:r>
          </a:p>
        </p:txBody>
      </p:sp>
      <p:sp>
        <p:nvSpPr>
          <p:cNvPr id="2" name="矩形 1"/>
          <p:cNvSpPr/>
          <p:nvPr/>
        </p:nvSpPr>
        <p:spPr>
          <a:xfrm>
            <a:off x="1397000" y="2540000"/>
            <a:ext cx="9334500" cy="96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矩形 10"/>
          <p:cNvSpPr/>
          <p:nvPr/>
        </p:nvSpPr>
        <p:spPr>
          <a:xfrm>
            <a:off x="1397000" y="3733800"/>
            <a:ext cx="9334500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该报头告诉缓存服务器，缓存压缩文件和非压缩文件两个版本。如今这个报头的用处并不大，因为现在的浏览器都是支持压缩的。</a:t>
            </a:r>
          </a:p>
        </p:txBody>
      </p:sp>
      <p:sp>
        <p:nvSpPr>
          <p:cNvPr id="41988" name="矩形 2"/>
          <p:cNvSpPr/>
          <p:nvPr/>
        </p:nvSpPr>
        <p:spPr>
          <a:xfrm>
            <a:off x="1746250" y="2716213"/>
            <a:ext cx="39846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Vary: Accept-Encoding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服务端HTTP响应格式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9" name="文本框 1"/>
          <p:cNvSpPr txBox="1"/>
          <p:nvPr/>
        </p:nvSpPr>
        <p:spPr>
          <a:xfrm>
            <a:off x="525780" y="1544638"/>
            <a:ext cx="11260138" cy="1579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响应状态代码由三位数字组成，其中第1位数字定义了响应的类别，有五种可能取值。</a:t>
            </a:r>
          </a:p>
        </p:txBody>
      </p:sp>
      <p:graphicFrame>
        <p:nvGraphicFramePr>
          <p:cNvPr id="49155" name="表格 49154"/>
          <p:cNvGraphicFramePr/>
          <p:nvPr>
            <p:custDataLst>
              <p:tags r:id="rId1"/>
            </p:custDataLst>
          </p:nvPr>
        </p:nvGraphicFramePr>
        <p:xfrm>
          <a:off x="808355" y="3322638"/>
          <a:ext cx="10560050" cy="31083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响应码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100~199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表示服务器成功接收部分请求，要求客户端继续提交其余请求才能完成整个处理过程</a:t>
                      </a:r>
                      <a:endParaRPr lang="zh-CN" altLang="en-US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200~299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表示服务器成功接收请求并已完成整个处理过程。常用状态码为200</a:t>
                      </a:r>
                      <a:endParaRPr lang="zh-CN" altLang="en-US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300~399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为完成请求，客户需进一步细化请求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400~499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客户端的请求有错误，常用状态码包括404和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403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500~599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服务器端出现错误，常用状态码为500</a:t>
                      </a:r>
                      <a:endParaRPr lang="zh-CN" altLang="en-US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946650" y="3057525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TextBox 6"/>
          <p:cNvSpPr txBox="1"/>
          <p:nvPr/>
        </p:nvSpPr>
        <p:spPr>
          <a:xfrm>
            <a:off x="5181600" y="1658938"/>
            <a:ext cx="39401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浏览网页过程</a:t>
            </a:r>
          </a:p>
        </p:txBody>
      </p:sp>
      <p:sp>
        <p:nvSpPr>
          <p:cNvPr id="44037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HTTP网络请求原理</a:t>
            </a:r>
          </a:p>
        </p:txBody>
      </p:sp>
      <p:sp>
        <p:nvSpPr>
          <p:cNvPr id="44038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HTTP抓包工具Fiddler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05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4229100"/>
            <a:ext cx="2130425" cy="2255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矩形 17"/>
          <p:cNvSpPr/>
          <p:nvPr/>
        </p:nvSpPr>
        <p:spPr>
          <a:xfrm>
            <a:off x="3390900" y="2400300"/>
            <a:ext cx="8010525" cy="3176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思考？</a:t>
            </a:r>
          </a:p>
          <a:p>
            <a:pPr>
              <a:spcBef>
                <a:spcPts val="1500"/>
              </a:spcBef>
            </a:pP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编写爬虫时，如果要分析</a:t>
            </a:r>
            <a:r>
              <a:rPr lang="en-US" altLang="zh-CN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请求传递到网络的数据，要怎么做呢？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2" name="矩形 2"/>
          <p:cNvSpPr/>
          <p:nvPr/>
        </p:nvSpPr>
        <p:spPr>
          <a:xfrm>
            <a:off x="1116013" y="3265488"/>
            <a:ext cx="9969500" cy="164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如果需要对网络数据进行分析，这就需要将这些数据进行截获，也就是所谓的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抓包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388" y="2786063"/>
            <a:ext cx="10817225" cy="22621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4" name="矩形 2"/>
          <p:cNvSpPr/>
          <p:nvPr/>
        </p:nvSpPr>
        <p:spPr>
          <a:xfrm>
            <a:off x="5100638" y="2403475"/>
            <a:ext cx="2000250" cy="768350"/>
          </a:xfrm>
          <a:prstGeom prst="rect">
            <a:avLst/>
          </a:prstGeom>
          <a:solidFill>
            <a:srgbClr val="1369B2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6" name="矩形 2"/>
          <p:cNvSpPr/>
          <p:nvPr/>
        </p:nvSpPr>
        <p:spPr>
          <a:xfrm>
            <a:off x="1330325" y="3133725"/>
            <a:ext cx="9537700" cy="2747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Fiddler是一款强大的Web调试工具（包含了抓包功能），它能记录所有客户端和服务器的HTTP请求和响应，还能模拟HTTP请求的发送。</a:t>
            </a:r>
          </a:p>
        </p:txBody>
      </p:sp>
      <p:sp>
        <p:nvSpPr>
          <p:cNvPr id="47107" name="矩形 2"/>
          <p:cNvSpPr/>
          <p:nvPr/>
        </p:nvSpPr>
        <p:spPr>
          <a:xfrm>
            <a:off x="596900" y="1295400"/>
            <a:ext cx="11004550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HTTP抓包工具很多，Windows平台下最常用的就是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497" y="1398847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文本框 2"/>
          <p:cNvSpPr txBox="1"/>
          <p:nvPr/>
        </p:nvSpPr>
        <p:spPr>
          <a:xfrm>
            <a:off x="9517062" y="1512569"/>
            <a:ext cx="1633537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Fiddler特点</a:t>
            </a:r>
          </a:p>
        </p:txBody>
      </p:sp>
      <p:sp>
        <p:nvSpPr>
          <p:cNvPr id="6" name="矩形 5"/>
          <p:cNvSpPr/>
          <p:nvPr/>
        </p:nvSpPr>
        <p:spPr>
          <a:xfrm>
            <a:off x="9353550" y="1370013"/>
            <a:ext cx="1960563" cy="13509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2" name="文本框 99"/>
          <p:cNvSpPr txBox="1"/>
          <p:nvPr/>
        </p:nvSpPr>
        <p:spPr>
          <a:xfrm>
            <a:off x="558800" y="1631950"/>
            <a:ext cx="5327650" cy="3930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30000"/>
              </a:lnSpc>
              <a:buChar char="•"/>
            </a:pP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监控</a:t>
            </a:r>
            <a:r>
              <a:rPr lang="en-US" altLang="zh-CN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HTTP</a:t>
            </a: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en-US" altLang="zh-CN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HTTPS</a:t>
            </a: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的流量</a:t>
            </a:r>
          </a:p>
          <a:p>
            <a:pPr marL="342900" indent="-342900">
              <a:lnSpc>
                <a:spcPct val="130000"/>
              </a:lnSpc>
              <a:buChar char="•"/>
            </a:pP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可以查看截获的请求内容。</a:t>
            </a:r>
          </a:p>
          <a:p>
            <a:pPr marL="342900" indent="-342900">
              <a:lnSpc>
                <a:spcPct val="130000"/>
              </a:lnSpc>
              <a:buChar char="•"/>
            </a:pP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可以伪造客户端请求发送给服务器</a:t>
            </a:r>
          </a:p>
          <a:p>
            <a:pPr marL="342900" indent="-342900">
              <a:lnSpc>
                <a:spcPct val="130000"/>
              </a:lnSpc>
              <a:buChar char="•"/>
            </a:pPr>
            <a:r>
              <a:rPr lang="zh-CN" altLang="en-US" sz="32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可以伪造一个服务器的响应发送给客户端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8133" name="文本框 3"/>
          <p:cNvSpPr txBox="1"/>
          <p:nvPr/>
        </p:nvSpPr>
        <p:spPr>
          <a:xfrm>
            <a:off x="6572250" y="3344863"/>
            <a:ext cx="5114925" cy="2651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可以用于测试网站的性能。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可以解密HTTPS的web会话。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Fiddler提供的第三方插件，可大大提高工作效率。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浏览网页过程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640138"/>
            <a:ext cx="2646363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矩形 17"/>
          <p:cNvSpPr/>
          <p:nvPr/>
        </p:nvSpPr>
        <p:spPr>
          <a:xfrm>
            <a:off x="3798888" y="1879600"/>
            <a:ext cx="7777162" cy="4038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ts val="1500"/>
              </a:spcBef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思考？</a:t>
            </a:r>
          </a:p>
          <a:p>
            <a:pPr>
              <a:spcBef>
                <a:spcPts val="1500"/>
              </a:spcBef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在浏览器的地址栏输入网址“http://www.baidu.com”，按下回车后浏览器中显示了百度的首页。那么，这段网络访问过程中到底发生了什么？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HTTP抓包工具Fiddler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4" name="矩形 2"/>
          <p:cNvSpPr/>
          <p:nvPr/>
        </p:nvSpPr>
        <p:spPr>
          <a:xfrm>
            <a:off x="596900" y="1295400"/>
            <a:ext cx="11004550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Fiddler是以代理网络服务器的形式工作的，它使用的代理地址为127.0.0.1，端口为8888。</a:t>
            </a:r>
          </a:p>
        </p:txBody>
      </p:sp>
      <p:pic>
        <p:nvPicPr>
          <p:cNvPr id="4915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75" y="2965450"/>
            <a:ext cx="6546850" cy="3516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下载安装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8" name="矩形 2"/>
          <p:cNvSpPr/>
          <p:nvPr/>
        </p:nvSpPr>
        <p:spPr>
          <a:xfrm>
            <a:off x="604838" y="1714500"/>
            <a:ext cx="3889375" cy="409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通过地址http://www.telerik.com/fiddler进入Fiddler官网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主页。</a:t>
            </a:r>
          </a:p>
        </p:txBody>
      </p:sp>
      <p:pic>
        <p:nvPicPr>
          <p:cNvPr id="50179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1714500"/>
            <a:ext cx="6865938" cy="432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下载安装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1" name="矩形 2"/>
          <p:cNvSpPr/>
          <p:nvPr/>
        </p:nvSpPr>
        <p:spPr>
          <a:xfrm>
            <a:off x="581025" y="1627188"/>
            <a:ext cx="4881563" cy="2492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）在主页上点击“Free download”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按钮，进入下载页面。</a:t>
            </a:r>
          </a:p>
        </p:txBody>
      </p:sp>
      <p:pic>
        <p:nvPicPr>
          <p:cNvPr id="51202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263" y="1627188"/>
            <a:ext cx="5287962" cy="4491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下载安装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5" name="矩形 2"/>
          <p:cNvSpPr/>
          <p:nvPr/>
        </p:nvSpPr>
        <p:spPr>
          <a:xfrm>
            <a:off x="531813" y="1435100"/>
            <a:ext cx="11129962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）点击“Download for Windows”按钮，下载Windows系统下的Fiddler安装包。</a:t>
            </a:r>
          </a:p>
        </p:txBody>
      </p:sp>
      <p:sp>
        <p:nvSpPr>
          <p:cNvPr id="52227" name="矩形 2"/>
          <p:cNvSpPr/>
          <p:nvPr/>
        </p:nvSpPr>
        <p:spPr>
          <a:xfrm>
            <a:off x="531813" y="3841750"/>
            <a:ext cx="11129962" cy="971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）下载安装包到本地后，双击安装即可。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Fiddler界面详解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49" name="矩形 2"/>
          <p:cNvSpPr/>
          <p:nvPr/>
        </p:nvSpPr>
        <p:spPr>
          <a:xfrm>
            <a:off x="596900" y="1295400"/>
            <a:ext cx="11004550" cy="835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启动Fiddler程序，打开其操作界面。</a:t>
            </a:r>
          </a:p>
        </p:txBody>
      </p:sp>
      <p:pic>
        <p:nvPicPr>
          <p:cNvPr id="5325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88" y="2282825"/>
            <a:ext cx="7540625" cy="412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" name="矩形 2"/>
          <p:cNvSpPr/>
          <p:nvPr/>
        </p:nvSpPr>
        <p:spPr>
          <a:xfrm>
            <a:off x="600075" y="1306513"/>
            <a:ext cx="10990263" cy="1690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）启动Fiddler，点击菜单栏中的【Tools】-&gt;【Options...】，打开“Options”对话框。</a:t>
            </a:r>
          </a:p>
        </p:txBody>
      </p:sp>
      <p:pic>
        <p:nvPicPr>
          <p:cNvPr id="54275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2997200"/>
            <a:ext cx="4964112" cy="339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97" name="矩形 2"/>
          <p:cNvSpPr/>
          <p:nvPr/>
        </p:nvSpPr>
        <p:spPr>
          <a:xfrm>
            <a:off x="601663" y="1784350"/>
            <a:ext cx="4595812" cy="3609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）在Options对话框中点击【HTTPS】标签栏进行设置。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298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746250"/>
            <a:ext cx="6327775" cy="4230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1" name="矩形 2"/>
          <p:cNvSpPr/>
          <p:nvPr/>
        </p:nvSpPr>
        <p:spPr>
          <a:xfrm>
            <a:off x="538163" y="1385888"/>
            <a:ext cx="11115675" cy="2306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）为Fiddler配置Windows信任根证书以解决安全警告：Trust Root Certificate（受信任的根证书）。</a:t>
            </a:r>
          </a:p>
        </p:txBody>
      </p:sp>
      <p:pic>
        <p:nvPicPr>
          <p:cNvPr id="56322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2979738"/>
            <a:ext cx="7142163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sp>
        <p:nvSpPr>
          <p:cNvPr id="2" name="矩形 2"/>
          <p:cNvSpPr/>
          <p:nvPr/>
        </p:nvSpPr>
        <p:spPr>
          <a:xfrm>
            <a:off x="611188" y="1357313"/>
            <a:ext cx="10969625" cy="1716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）单击“Trust Root Certificate”，系统弹出确认窗口，接着点击“Yes”即可。</a:t>
            </a:r>
          </a:p>
        </p:txBody>
      </p:sp>
      <p:pic>
        <p:nvPicPr>
          <p:cNvPr id="6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8" y="3244850"/>
            <a:ext cx="6575425" cy="29114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69" name="矩形 2"/>
          <p:cNvSpPr/>
          <p:nvPr/>
        </p:nvSpPr>
        <p:spPr>
          <a:xfrm>
            <a:off x="596900" y="1289050"/>
            <a:ext cx="11568113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）然后，在Options对话框中单击“Connections”，进入Connections标签页。</a:t>
            </a:r>
          </a:p>
        </p:txBody>
      </p:sp>
      <p:pic>
        <p:nvPicPr>
          <p:cNvPr id="5837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005138"/>
            <a:ext cx="5219700" cy="348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浏览网页过程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8" y="2606675"/>
            <a:ext cx="7934325" cy="3398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Fiddler抓取HTTPS设置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1338" y="2863850"/>
            <a:ext cx="8342313" cy="2128838"/>
          </a:xfrm>
          <a:prstGeom prst="rect">
            <a:avLst/>
          </a:prstGeom>
          <a:noFill/>
          <a:ln w="19050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394" name="矩形 2"/>
          <p:cNvSpPr/>
          <p:nvPr/>
        </p:nvSpPr>
        <p:spPr>
          <a:xfrm>
            <a:off x="3611563" y="3195638"/>
            <a:ext cx="7440612" cy="1419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配置完成后，需要重启</a:t>
            </a: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Fiddler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，使配置生效。</a:t>
            </a:r>
          </a:p>
        </p:txBody>
      </p:sp>
      <p:pic>
        <p:nvPicPr>
          <p:cNvPr id="5939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279650"/>
            <a:ext cx="2595563" cy="1858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17" name="文本框 99"/>
          <p:cNvSpPr txBox="1"/>
          <p:nvPr/>
        </p:nvSpPr>
        <p:spPr>
          <a:xfrm>
            <a:off x="579438" y="1339850"/>
            <a:ext cx="11033125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由于经常使用</a:t>
            </a:r>
            <a:r>
              <a:rPr lang="en-US" altLang="zh-CN" sz="4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r>
              <a:rPr lang="zh-CN" altLang="en-US" sz="4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，我们可能需要手动检查和更改</a:t>
            </a:r>
            <a:r>
              <a:rPr lang="en-US" altLang="zh-CN" sz="4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4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的代理服务器。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文本框 1"/>
          <p:cNvSpPr txBox="1"/>
          <p:nvPr/>
        </p:nvSpPr>
        <p:spPr>
          <a:xfrm>
            <a:off x="1409700" y="3365500"/>
            <a:ext cx="9569450" cy="1419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其实，可以安装</a:t>
            </a:r>
            <a:r>
              <a:rPr lang="en-US" altLang="zh-CN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SwitchyOmega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插件方便地管理</a:t>
            </a:r>
            <a:r>
              <a:rPr lang="en-US" altLang="zh-CN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Chrome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浏览器的代理。</a:t>
            </a:r>
            <a:endParaRPr lang="zh-CN" altLang="en-US" sz="36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1" name="矩形 2"/>
          <p:cNvSpPr/>
          <p:nvPr/>
        </p:nvSpPr>
        <p:spPr>
          <a:xfrm>
            <a:off x="487998" y="1836738"/>
            <a:ext cx="11001375" cy="1716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）打开https://switchyomega.com/，在官网首页上点击“下载和安装”按钮。</a:t>
            </a:r>
          </a:p>
        </p:txBody>
      </p:sp>
      <p:pic>
        <p:nvPicPr>
          <p:cNvPr id="61442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85" y="3822700"/>
            <a:ext cx="6526213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5" name="矩形 2"/>
          <p:cNvSpPr/>
          <p:nvPr/>
        </p:nvSpPr>
        <p:spPr>
          <a:xfrm>
            <a:off x="596900" y="1225550"/>
            <a:ext cx="10955338" cy="185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）点击“直接本地下载crx文件”，将SwitchyOmega.crx文件下载到本地。</a:t>
            </a:r>
          </a:p>
        </p:txBody>
      </p:sp>
      <p:pic>
        <p:nvPicPr>
          <p:cNvPr id="62466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3148013"/>
            <a:ext cx="6223000" cy="3262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89" name="矩形 2"/>
          <p:cNvSpPr/>
          <p:nvPr/>
        </p:nvSpPr>
        <p:spPr>
          <a:xfrm>
            <a:off x="725805" y="1547495"/>
            <a:ext cx="10922000" cy="1581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）打开Chrome菜单-&gt;【更多工具】-&gt;【扩展程序】，即可进入扩展程序页面。</a:t>
            </a:r>
          </a:p>
        </p:txBody>
      </p:sp>
      <p:pic>
        <p:nvPicPr>
          <p:cNvPr id="63490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18" y="3195320"/>
            <a:ext cx="6297612" cy="356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3" name="矩形 2"/>
          <p:cNvSpPr/>
          <p:nvPr/>
        </p:nvSpPr>
        <p:spPr>
          <a:xfrm>
            <a:off x="725805" y="1510030"/>
            <a:ext cx="11060113" cy="2325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）将SwitchyOmega.crx文件拖入到扩展程序页面中，完成后在扩展程序页面已经显示。</a:t>
            </a:r>
          </a:p>
        </p:txBody>
      </p:sp>
      <p:pic>
        <p:nvPicPr>
          <p:cNvPr id="64514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18" y="3757930"/>
            <a:ext cx="6657975" cy="2740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37" name="矩形 2"/>
          <p:cNvSpPr/>
          <p:nvPr/>
        </p:nvSpPr>
        <p:spPr>
          <a:xfrm>
            <a:off x="513080" y="1452563"/>
            <a:ext cx="11166475" cy="2663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点击“选项”进入SwitchyOmega选项页面，点击“新建情景模式”新建一个名称为“Fiddler”，类型为“代理服务器”的情景模式。然后设置“Fiddler”情景模式的代理服务器，其代理协议为HTTP，代理服务器和端口为127.0.0.1和8888。点击左边的“应用选项”进行保存。</a:t>
            </a:r>
          </a:p>
        </p:txBody>
      </p:sp>
      <p:pic>
        <p:nvPicPr>
          <p:cNvPr id="655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93" y="3798888"/>
            <a:ext cx="5294312" cy="280511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19380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使用Fiddler捕获Chrome的会话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1" name="矩形 2"/>
          <p:cNvSpPr/>
          <p:nvPr/>
        </p:nvSpPr>
        <p:spPr>
          <a:xfrm>
            <a:off x="655320" y="1702118"/>
            <a:ext cx="5551488" cy="2730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）设置好以后，就可以通过浏览器插件切换为设置好的代理。</a:t>
            </a:r>
          </a:p>
        </p:txBody>
      </p:sp>
      <p:pic>
        <p:nvPicPr>
          <p:cNvPr id="66562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70" y="1633855"/>
            <a:ext cx="3937000" cy="5114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en-US" sz="400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5" name="矩形 2"/>
          <p:cNvSpPr/>
          <p:nvPr/>
        </p:nvSpPr>
        <p:spPr>
          <a:xfrm>
            <a:off x="590550" y="1196975"/>
            <a:ext cx="11010900" cy="5262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本章从浏览器加载网页的角度出发，阐述如何让爬虫模仿浏览器爬取到整个网页的数据，为下一章节做个铺垫。首先介绍了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使用浏览器显示网页的整个过程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，然后介绍了基于HTTP请求的原理，包括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客户端HTTP请求和服务端HTTP响应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。最后分享了一个HTTP抓包工具来捕获浏览器的会话，从而分析出客户端需要准备怎样的请求，以及如何处理服务端的响应。</a:t>
            </a: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通过对本章内容的学习，希望读者能理解网页请求的原理，熟练地使用Fiddler抓包工具，为后面的学习奠定扎实的基础。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132207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统一资源定位URL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" name="矩形 2"/>
          <p:cNvSpPr/>
          <p:nvPr/>
        </p:nvSpPr>
        <p:spPr>
          <a:xfrm>
            <a:off x="577850" y="1320800"/>
            <a:ext cx="10991850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是互联网上标准资源的地址，它包含了文件的位置以及浏览器处理方式等信息。</a:t>
            </a:r>
          </a:p>
        </p:txBody>
      </p:sp>
      <p:pic>
        <p:nvPicPr>
          <p:cNvPr id="1331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87738"/>
            <a:ext cx="6313488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488" y="3606800"/>
            <a:ext cx="1849437" cy="195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260725" y="3592513"/>
            <a:ext cx="2503488" cy="407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56737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统一资源定位URL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矩形 2"/>
          <p:cNvSpPr/>
          <p:nvPr/>
        </p:nvSpPr>
        <p:spPr>
          <a:xfrm>
            <a:off x="577850" y="1320800"/>
            <a:ext cx="10991850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地址由协议头、服务器地址、文件路径三部分组成。</a:t>
            </a:r>
          </a:p>
        </p:txBody>
      </p:sp>
      <p:pic>
        <p:nvPicPr>
          <p:cNvPr id="14339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38" y="3459163"/>
            <a:ext cx="9880600" cy="1652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1722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计算机域名系统DNS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矩形 2"/>
          <p:cNvSpPr/>
          <p:nvPr/>
        </p:nvSpPr>
        <p:spPr>
          <a:xfrm>
            <a:off x="577850" y="1944688"/>
            <a:ext cx="64262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 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是计算机域名系统（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Name System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Name Service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）的缩写，由解析器和域名服务器组成。</a:t>
            </a: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3" y="1925638"/>
            <a:ext cx="4456112" cy="380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HTTP网络请求原理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2" name="对角圆角矩形 1"/>
          <p:cNvSpPr/>
          <p:nvPr/>
        </p:nvSpPr>
        <p:spPr>
          <a:xfrm>
            <a:off x="4946650" y="2303463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TextBox 6"/>
          <p:cNvSpPr txBox="1"/>
          <p:nvPr/>
        </p:nvSpPr>
        <p:spPr>
          <a:xfrm>
            <a:off x="5181600" y="1658938"/>
            <a:ext cx="39401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浏览网页过程</a:t>
            </a:r>
          </a:p>
        </p:txBody>
      </p:sp>
      <p:sp>
        <p:nvSpPr>
          <p:cNvPr id="16389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HTTP网络请求原理</a:t>
            </a:r>
          </a:p>
        </p:txBody>
      </p:sp>
      <p:sp>
        <p:nvSpPr>
          <p:cNvPr id="16390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HTTP抓包工具Fiddler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2d1cc6-c190-4c99-97bc-4ecd9577901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3fc662-9951-4dbb-a9c4-9236c1cbed98}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2504</Words>
  <Application>Microsoft Office PowerPoint</Application>
  <PresentationFormat>宽屏</PresentationFormat>
  <Paragraphs>241</Paragraphs>
  <Slides>58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Courier New</vt:lpstr>
      <vt:lpstr>Impact</vt:lpstr>
      <vt:lpstr>Times New Roman</vt:lpstr>
      <vt:lpstr>Wingdings</vt:lpstr>
      <vt:lpstr>第一PPT模板网：www.1ppt.com</vt:lpstr>
      <vt:lpstr>Microsoft Excel 97-2003 Worksheet</vt:lpstr>
      <vt:lpstr>网络请求原理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zxl</cp:lastModifiedBy>
  <cp:revision>196</cp:revision>
  <dcterms:created xsi:type="dcterms:W3CDTF">2019-06-19T02:50:00Z</dcterms:created>
  <dcterms:modified xsi:type="dcterms:W3CDTF">2022-09-18T14:30:43Z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