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</p:sldMasterIdLst>
  <p:notesMasterIdLst>
    <p:notesMasterId r:id="rId32"/>
  </p:notesMasterIdLst>
  <p:sldIdLst>
    <p:sldId id="319" r:id="rId7"/>
    <p:sldId id="297" r:id="rId8"/>
    <p:sldId id="329" r:id="rId9"/>
    <p:sldId id="330" r:id="rId10"/>
    <p:sldId id="332" r:id="rId11"/>
    <p:sldId id="331" r:id="rId12"/>
    <p:sldId id="333" r:id="rId13"/>
    <p:sldId id="334" r:id="rId14"/>
    <p:sldId id="335" r:id="rId15"/>
    <p:sldId id="336" r:id="rId16"/>
    <p:sldId id="337" r:id="rId17"/>
    <p:sldId id="339" r:id="rId18"/>
    <p:sldId id="340" r:id="rId19"/>
    <p:sldId id="342" r:id="rId20"/>
    <p:sldId id="343" r:id="rId21"/>
    <p:sldId id="344" r:id="rId22"/>
    <p:sldId id="345" r:id="rId23"/>
    <p:sldId id="346" r:id="rId24"/>
    <p:sldId id="348" r:id="rId25"/>
    <p:sldId id="349" r:id="rId26"/>
    <p:sldId id="351" r:id="rId27"/>
    <p:sldId id="352" r:id="rId28"/>
    <p:sldId id="350" r:id="rId29"/>
    <p:sldId id="320" r:id="rId30"/>
    <p:sldId id="328" r:id="rId31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spcBef>
        <a:spcPct val="0"/>
      </a:spcBef>
      <a:spcAft>
        <a:spcPct val="0"/>
      </a:spcAft>
      <a:buNone/>
      <a:defRPr sz="1800" b="1" i="1" u="none" kern="1200" baseline="0">
        <a:solidFill>
          <a:schemeClr val="tx1"/>
        </a:solidFill>
        <a:latin typeface="Arial" charset="0"/>
        <a:ea typeface="华文细黑" pitchFamily="2" charset="-122"/>
      </a:defRPr>
    </a:lvl1pPr>
    <a:lvl2pPr marL="457200" lvl="1" indent="0" algn="l" defTabSz="914400" eaLnBrk="1" fontAlgn="base" latinLnBrk="0" hangingPunct="1">
      <a:spcBef>
        <a:spcPct val="0"/>
      </a:spcBef>
      <a:spcAft>
        <a:spcPct val="0"/>
      </a:spcAft>
      <a:buNone/>
      <a:defRPr sz="1800" b="1" i="1" u="none" kern="1200" baseline="0">
        <a:solidFill>
          <a:schemeClr val="tx1"/>
        </a:solidFill>
        <a:latin typeface="Arial" charset="0"/>
        <a:ea typeface="华文细黑" pitchFamily="2" charset="-122"/>
      </a:defRPr>
    </a:lvl2pPr>
    <a:lvl3pPr marL="914400" lvl="2" indent="0" algn="l" defTabSz="914400" eaLnBrk="1" fontAlgn="base" latinLnBrk="0" hangingPunct="1">
      <a:spcBef>
        <a:spcPct val="0"/>
      </a:spcBef>
      <a:spcAft>
        <a:spcPct val="0"/>
      </a:spcAft>
      <a:buNone/>
      <a:defRPr sz="1800" b="1" i="1" u="none" kern="1200" baseline="0">
        <a:solidFill>
          <a:schemeClr val="tx1"/>
        </a:solidFill>
        <a:latin typeface="Arial" charset="0"/>
        <a:ea typeface="华文细黑" pitchFamily="2" charset="-122"/>
      </a:defRPr>
    </a:lvl3pPr>
    <a:lvl4pPr marL="1371600" lvl="3" indent="0" algn="l" defTabSz="914400" eaLnBrk="1" fontAlgn="base" latinLnBrk="0" hangingPunct="1">
      <a:spcBef>
        <a:spcPct val="0"/>
      </a:spcBef>
      <a:spcAft>
        <a:spcPct val="0"/>
      </a:spcAft>
      <a:buNone/>
      <a:defRPr sz="1800" b="1" i="1" u="none" kern="1200" baseline="0">
        <a:solidFill>
          <a:schemeClr val="tx1"/>
        </a:solidFill>
        <a:latin typeface="Arial" charset="0"/>
        <a:ea typeface="华文细黑" pitchFamily="2" charset="-122"/>
      </a:defRPr>
    </a:lvl4pPr>
    <a:lvl5pPr marL="1828800" lvl="4" indent="0" algn="l" defTabSz="914400" eaLnBrk="1" fontAlgn="base" latinLnBrk="0" hangingPunct="1">
      <a:spcBef>
        <a:spcPct val="0"/>
      </a:spcBef>
      <a:spcAft>
        <a:spcPct val="0"/>
      </a:spcAft>
      <a:buNone/>
      <a:defRPr sz="1800" b="1" i="1" u="none" kern="1200" baseline="0">
        <a:solidFill>
          <a:schemeClr val="tx1"/>
        </a:solidFill>
        <a:latin typeface="Arial" charset="0"/>
        <a:ea typeface="华文细黑" pitchFamily="2" charset="-122"/>
      </a:defRPr>
    </a:lvl5pPr>
    <a:lvl6pPr marL="2286000" lvl="5" indent="0" algn="l" defTabSz="914400" eaLnBrk="1" fontAlgn="base" latinLnBrk="0" hangingPunct="1">
      <a:spcBef>
        <a:spcPct val="0"/>
      </a:spcBef>
      <a:spcAft>
        <a:spcPct val="0"/>
      </a:spcAft>
      <a:buNone/>
      <a:defRPr sz="1800" b="1" i="1" u="none" kern="1200" baseline="0">
        <a:solidFill>
          <a:schemeClr val="tx1"/>
        </a:solidFill>
        <a:latin typeface="Arial" charset="0"/>
        <a:ea typeface="华文细黑" pitchFamily="2" charset="-122"/>
      </a:defRPr>
    </a:lvl6pPr>
    <a:lvl7pPr marL="2743200" lvl="6" indent="0" algn="l" defTabSz="914400" eaLnBrk="1" fontAlgn="base" latinLnBrk="0" hangingPunct="1">
      <a:spcBef>
        <a:spcPct val="0"/>
      </a:spcBef>
      <a:spcAft>
        <a:spcPct val="0"/>
      </a:spcAft>
      <a:buNone/>
      <a:defRPr sz="1800" b="1" i="1" u="none" kern="1200" baseline="0">
        <a:solidFill>
          <a:schemeClr val="tx1"/>
        </a:solidFill>
        <a:latin typeface="Arial" charset="0"/>
        <a:ea typeface="华文细黑" pitchFamily="2" charset="-122"/>
      </a:defRPr>
    </a:lvl7pPr>
    <a:lvl8pPr marL="3200400" lvl="7" indent="0" algn="l" defTabSz="914400" eaLnBrk="1" fontAlgn="base" latinLnBrk="0" hangingPunct="1">
      <a:spcBef>
        <a:spcPct val="0"/>
      </a:spcBef>
      <a:spcAft>
        <a:spcPct val="0"/>
      </a:spcAft>
      <a:buNone/>
      <a:defRPr sz="1800" b="1" i="1" u="none" kern="1200" baseline="0">
        <a:solidFill>
          <a:schemeClr val="tx1"/>
        </a:solidFill>
        <a:latin typeface="Arial" charset="0"/>
        <a:ea typeface="华文细黑" pitchFamily="2" charset="-122"/>
      </a:defRPr>
    </a:lvl8pPr>
    <a:lvl9pPr marL="3657600" lvl="8" indent="0" algn="l" defTabSz="914400" eaLnBrk="1" fontAlgn="base" latinLnBrk="0" hangingPunct="1">
      <a:spcBef>
        <a:spcPct val="0"/>
      </a:spcBef>
      <a:spcAft>
        <a:spcPct val="0"/>
      </a:spcAft>
      <a:buNone/>
      <a:defRPr sz="1800" b="1" i="1" u="none" kern="1200" baseline="0">
        <a:solidFill>
          <a:schemeClr val="tx1"/>
        </a:solidFill>
        <a:latin typeface="Arial" charset="0"/>
        <a:ea typeface="华文细黑" pitchFamily="2" charset="-122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xcdxc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1C1C1C"/>
    <a:srgbClr val="080808"/>
    <a:srgbClr val="C02500"/>
    <a:srgbClr val="FF6743"/>
    <a:srgbClr val="C0C0C0"/>
    <a:srgbClr val="0000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3846"/>
        <p:guide orient="horz" pos="210"/>
        <p:guide orient="horz" pos="4086"/>
        <p:guide orient="horz" pos="119"/>
        <p:guide pos="5478"/>
        <p:guide pos="2886"/>
        <p:guide pos="29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17T01:25:53.610" idx="1">
    <p:pos x="5418" y="990"/>
    <p:text>理解：dataframe也是分布式数据集合，相当于在RDD的基础上，再封装了一层。更具结构化的一种数据集，可以和关系型数据库中的表对应起来。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eaLnBrk="1" hangingPunct="1"/>
            <a:endParaRPr lang="en-US" altLang="x-none" sz="1200" b="0" i="0" dirty="0"/>
          </a:p>
        </p:txBody>
      </p:sp>
      <p:sp>
        <p:nvSpPr>
          <p:cNvPr id="6147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eaLnBrk="1" hangingPunct="1"/>
            <a:endParaRPr lang="en-US" altLang="x-none" sz="1200" b="0" i="0" dirty="0"/>
          </a:p>
        </p:txBody>
      </p:sp>
      <p:sp>
        <p:nvSpPr>
          <p:cNvPr id="6148" name="Rectangle 4"/>
          <p:cNvSpPr>
            <a:spLocks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6149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150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eaLnBrk="1" hangingPunct="1"/>
            <a:endParaRPr lang="en-US" altLang="x-none" sz="1200" b="0" i="0" dirty="0"/>
          </a:p>
        </p:txBody>
      </p:sp>
      <p:sp>
        <p:nvSpPr>
          <p:cNvPr id="6151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x-none" sz="1200" b="0" i="0" dirty="0"/>
            </a:fld>
            <a:endParaRPr lang="en-US" altLang="x-none" sz="1200" b="0" i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3844" y="188913"/>
            <a:ext cx="2051844" cy="6119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88913"/>
            <a:ext cx="6036584" cy="6119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3844" y="188913"/>
            <a:ext cx="2051844" cy="6119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88913"/>
            <a:ext cx="6036584" cy="6119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0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9" Type="http://schemas.openxmlformats.org/officeDocument/2006/relationships/image" Target="../media/image6.png"/><Relationship Id="rId18" Type="http://schemas.openxmlformats.org/officeDocument/2006/relationships/hyperlink" Target="http://creativecommons.org/licenses/by-nc/2.5/cn/legalcode" TargetMode="External"/><Relationship Id="rId17" Type="http://schemas.openxmlformats.org/officeDocument/2006/relationships/hyperlink" Target="http://www.nordridesign.cn/" TargetMode="External"/><Relationship Id="rId16" Type="http://schemas.openxmlformats.org/officeDocument/2006/relationships/hyperlink" Target="http://www.nordri.net/" TargetMode="External"/><Relationship Id="rId15" Type="http://schemas.openxmlformats.org/officeDocument/2006/relationships/image" Target="../media/image5.png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hyperlink" Target="http://www.nordridesign.com/" TargetMode="Externa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78" descr="图片2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Rectangle 31"/>
          <p:cNvSpPr>
            <a:spLocks noGrp="1"/>
          </p:cNvSpPr>
          <p:nvPr>
            <p:ph type="body" idx="1"/>
          </p:nvPr>
        </p:nvSpPr>
        <p:spPr>
          <a:xfrm>
            <a:off x="468313" y="1125538"/>
            <a:ext cx="8207375" cy="51831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</p:txBody>
      </p:sp>
      <p:sp>
        <p:nvSpPr>
          <p:cNvPr id="1028" name="Rectangle 27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07375" cy="5746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9" name="Rectangle 7"/>
          <p:cNvSpPr/>
          <p:nvPr/>
        </p:nvSpPr>
        <p:spPr>
          <a:xfrm>
            <a:off x="7286625" y="333375"/>
            <a:ext cx="1389063" cy="3492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  <a:tileRect/>
          </a:gradFill>
          <a:ln w="9525" cap="flat" cmpd="sng">
            <a:solidFill>
              <a:srgbClr val="969696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de-DE" altLang="en-US" sz="1400" i="0" dirty="0">
                <a:latin typeface="Arial" charset="0"/>
                <a:ea typeface="华文细黑" pitchFamily="2" charset="-122"/>
              </a:rPr>
              <a:t>LOGO</a:t>
            </a:r>
            <a:endParaRPr lang="de-DE" altLang="en-US" sz="1400" i="0" dirty="0">
              <a:latin typeface="Arial" charset="0"/>
              <a:ea typeface="华文细黑" pitchFamily="2" charset="-122"/>
            </a:endParaRPr>
          </a:p>
        </p:txBody>
      </p:sp>
      <p:sp>
        <p:nvSpPr>
          <p:cNvPr id="1030" name="Rectangle 76"/>
          <p:cNvSpPr/>
          <p:nvPr/>
        </p:nvSpPr>
        <p:spPr>
          <a:xfrm>
            <a:off x="7235825" y="6524625"/>
            <a:ext cx="1439863" cy="1968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eaLnBrk="0" hangingPunct="0"/>
            <a:r>
              <a:rPr lang="de-DE" altLang="en-US" sz="1000" dirty="0">
                <a:latin typeface="Arial" charset="0"/>
                <a:ea typeface="华文细黑" pitchFamily="2" charset="-122"/>
              </a:rPr>
              <a:t>Page </a:t>
            </a:r>
            <a:r>
              <a:rPr lang="de-DE" altLang="en-US" sz="1000" dirty="0">
                <a:latin typeface="Arial" charset="0"/>
                <a:ea typeface="华文细黑" pitchFamily="2" charset="-122"/>
                <a:sym typeface="MS UI Gothic" pitchFamily="2" charset="-128"/>
              </a:rPr>
              <a:t></a:t>
            </a:r>
            <a:r>
              <a:rPr lang="de-DE" altLang="en-US" sz="1000" dirty="0">
                <a:latin typeface="Arial" charset="0"/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dirty="0">
                <a:latin typeface="Arial" charset="0"/>
                <a:ea typeface="华文细黑" pitchFamily="2" charset="-122"/>
              </a:rPr>
            </a:fld>
            <a:endParaRPr lang="en-US" altLang="x-none" sz="1000" dirty="0">
              <a:latin typeface="Arial" charset="0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Clr>
          <a:srgbClr val="000000"/>
        </a:buClr>
        <a:buNone/>
        <a:defRPr sz="2600" b="1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n"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sz="16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charset="2"/>
        <a:buChar char="n"/>
        <a:defRPr sz="1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11" descr="图片1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Clr>
          <a:srgbClr val="000000"/>
        </a:buClr>
        <a:buNone/>
        <a:defRPr sz="26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n"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sz="16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charset="2"/>
        <a:buChar char="n"/>
        <a:defRPr sz="1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7">
            <a:hlinkClick r:id="rId12"/>
          </p:cNvPr>
          <p:cNvSpPr/>
          <p:nvPr/>
        </p:nvSpPr>
        <p:spPr>
          <a:xfrm>
            <a:off x="1333500" y="2276475"/>
            <a:ext cx="2159000" cy="1150938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rgbClr val="5F5F5F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>
              <a:lnSpc>
                <a:spcPct val="150000"/>
              </a:lnSpc>
            </a:pPr>
            <a:endParaRPr lang="zh-CN" altLang="en-US" sz="1400" i="0" dirty="0">
              <a:solidFill>
                <a:srgbClr val="5F5F5F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3075" name="Rectangle 7">
            <a:hlinkClick r:id="rId12"/>
          </p:cNvPr>
          <p:cNvSpPr/>
          <p:nvPr/>
        </p:nvSpPr>
        <p:spPr>
          <a:xfrm>
            <a:off x="3492500" y="2276475"/>
            <a:ext cx="2159000" cy="1150938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rgbClr val="5F5F5F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>
              <a:lnSpc>
                <a:spcPct val="150000"/>
              </a:lnSpc>
            </a:pPr>
            <a:endParaRPr lang="zh-CN" altLang="en-US" sz="1400" i="0" dirty="0">
              <a:solidFill>
                <a:srgbClr val="5F5F5F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3076" name="Rectangle 7">
            <a:hlinkClick r:id="rId12"/>
          </p:cNvPr>
          <p:cNvSpPr/>
          <p:nvPr/>
        </p:nvSpPr>
        <p:spPr>
          <a:xfrm>
            <a:off x="5653088" y="2276475"/>
            <a:ext cx="2159000" cy="1150938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rgbClr val="5F5F5F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>
              <a:lnSpc>
                <a:spcPct val="150000"/>
              </a:lnSpc>
            </a:pPr>
            <a:endParaRPr lang="zh-CN" altLang="en-US" sz="1400" i="0" dirty="0">
              <a:solidFill>
                <a:srgbClr val="5F5F5F"/>
              </a:solidFill>
              <a:latin typeface="Arial" charset="0"/>
              <a:ea typeface="华文细黑" pitchFamily="2" charset="-122"/>
            </a:endParaRPr>
          </a:p>
        </p:txBody>
      </p:sp>
      <p:pic>
        <p:nvPicPr>
          <p:cNvPr id="3077" name="Picture 26" descr="powerbar_update_light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1581150" y="2435225"/>
            <a:ext cx="1647825" cy="6699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078" name="Picture 27" descr="powerstore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3832225" y="2565400"/>
            <a:ext cx="1479550" cy="44767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079" name="Picture 28" descr="tm_logo"/>
          <p:cNvPicPr>
            <a:picLocks noChangeAspect="1"/>
          </p:cNvPicPr>
          <p:nvPr/>
        </p:nvPicPr>
        <p:blipFill>
          <a:blip r:embed="rId15"/>
          <a:srcRect r="392"/>
          <a:stretch>
            <a:fillRect/>
          </a:stretch>
        </p:blipFill>
        <p:spPr>
          <a:xfrm>
            <a:off x="6065838" y="2582863"/>
            <a:ext cx="1416050" cy="4254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80" name="Rectangle 7">
            <a:hlinkClick r:id="rId16"/>
          </p:cNvPr>
          <p:cNvSpPr/>
          <p:nvPr/>
        </p:nvSpPr>
        <p:spPr>
          <a:xfrm>
            <a:off x="3492500" y="2276475"/>
            <a:ext cx="2160588" cy="1150938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/>
          </a:ln>
        </p:spPr>
        <p:txBody>
          <a:bodyPr wrap="none" anchor="ctr"/>
          <a:p>
            <a:pPr lvl="0" eaLnBrk="1" hangingPunct="1">
              <a:lnSpc>
                <a:spcPct val="150000"/>
              </a:lnSpc>
            </a:pPr>
            <a:endParaRPr lang="zh-CN" altLang="en-US" sz="1400" i="0" dirty="0">
              <a:solidFill>
                <a:srgbClr val="5F5F5F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3081" name="Rectangle 7">
            <a:hlinkClick r:id="rId12"/>
          </p:cNvPr>
          <p:cNvSpPr/>
          <p:nvPr/>
        </p:nvSpPr>
        <p:spPr>
          <a:xfrm>
            <a:off x="5653088" y="2276475"/>
            <a:ext cx="2159000" cy="1150938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/>
          </a:ln>
        </p:spPr>
        <p:txBody>
          <a:bodyPr wrap="none" anchor="ctr"/>
          <a:p>
            <a:pPr lvl="0" eaLnBrk="1" hangingPunct="1">
              <a:lnSpc>
                <a:spcPct val="150000"/>
              </a:lnSpc>
            </a:pPr>
            <a:endParaRPr lang="zh-CN" altLang="en-US" sz="1400" i="0" dirty="0">
              <a:solidFill>
                <a:srgbClr val="5F5F5F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3082" name="Rectangle 7">
            <a:hlinkClick r:id="rId17"/>
          </p:cNvPr>
          <p:cNvSpPr/>
          <p:nvPr/>
        </p:nvSpPr>
        <p:spPr>
          <a:xfrm>
            <a:off x="1331913" y="2276475"/>
            <a:ext cx="2160587" cy="1150938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/>
          </a:ln>
        </p:spPr>
        <p:txBody>
          <a:bodyPr wrap="none" anchor="ctr"/>
          <a:p>
            <a:pPr lvl="0" eaLnBrk="1" hangingPunct="1">
              <a:lnSpc>
                <a:spcPct val="150000"/>
              </a:lnSpc>
            </a:pPr>
            <a:endParaRPr lang="zh-CN" altLang="en-US" sz="1400" i="0" dirty="0">
              <a:solidFill>
                <a:srgbClr val="5F5F5F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3083" name="Rectangle 13">
            <a:hlinkClick r:id="rId18"/>
          </p:cNvPr>
          <p:cNvSpPr/>
          <p:nvPr/>
        </p:nvSpPr>
        <p:spPr>
          <a:xfrm>
            <a:off x="1331913" y="3860800"/>
            <a:ext cx="5145087" cy="2746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p>
            <a:pPr lvl="0" eaLnBrk="1" hangingPunct="1"/>
            <a:r>
              <a:rPr lang="zh-CN" altLang="en-US" sz="1200" b="0" i="0" dirty="0">
                <a:latin typeface="Arial" charset="0"/>
                <a:ea typeface="华文细黑" pitchFamily="2" charset="-122"/>
              </a:rPr>
              <a:t>本作品采用</a:t>
            </a:r>
            <a:r>
              <a:rPr lang="zh-CN" altLang="en-US" sz="1200" i="0" dirty="0">
                <a:solidFill>
                  <a:srgbClr val="003366"/>
                </a:solidFill>
                <a:latin typeface="Arial" charset="0"/>
                <a:ea typeface="华文细黑" pitchFamily="2" charset="-122"/>
              </a:rPr>
              <a:t>知识共享署名</a:t>
            </a:r>
            <a:r>
              <a:rPr lang="en-US" altLang="x-none" sz="1200" i="0" dirty="0">
                <a:solidFill>
                  <a:srgbClr val="003366"/>
                </a:solidFill>
                <a:latin typeface="Arial" charset="0"/>
                <a:ea typeface="华文细黑" pitchFamily="2" charset="-122"/>
              </a:rPr>
              <a:t>-</a:t>
            </a:r>
            <a:r>
              <a:rPr lang="zh-CN" altLang="en-US" sz="1200" i="0" dirty="0">
                <a:solidFill>
                  <a:srgbClr val="003366"/>
                </a:solidFill>
                <a:latin typeface="Arial" charset="0"/>
                <a:ea typeface="华文细黑" pitchFamily="2" charset="-122"/>
              </a:rPr>
              <a:t>非商业性使用 </a:t>
            </a:r>
            <a:r>
              <a:rPr lang="en-US" altLang="x-none" sz="1200" i="0" dirty="0">
                <a:solidFill>
                  <a:srgbClr val="003366"/>
                </a:solidFill>
                <a:latin typeface="Arial" charset="0"/>
                <a:ea typeface="华文细黑" pitchFamily="2" charset="-122"/>
              </a:rPr>
              <a:t>2.5 </a:t>
            </a:r>
            <a:r>
              <a:rPr lang="zh-CN" altLang="en-US" sz="1200" i="0" dirty="0">
                <a:solidFill>
                  <a:srgbClr val="003366"/>
                </a:solidFill>
                <a:latin typeface="Arial" charset="0"/>
                <a:ea typeface="华文细黑" pitchFamily="2" charset="-122"/>
              </a:rPr>
              <a:t>中国大陆许可协议</a:t>
            </a:r>
            <a:r>
              <a:rPr lang="zh-CN" altLang="en-US" sz="1200" b="0" i="0" dirty="0">
                <a:latin typeface="Arial" charset="0"/>
                <a:ea typeface="华文细黑" pitchFamily="2" charset="-122"/>
              </a:rPr>
              <a:t>进行许可。</a:t>
            </a:r>
            <a:r>
              <a:rPr lang="zh-CN" altLang="en-US" sz="1200" b="0" dirty="0">
                <a:latin typeface="Arial" charset="0"/>
                <a:ea typeface="华文细黑" pitchFamily="2" charset="-122"/>
              </a:rPr>
              <a:t> </a:t>
            </a:r>
            <a:endParaRPr lang="zh-CN" altLang="en-US" sz="1200" b="0" dirty="0">
              <a:latin typeface="Arial" charset="0"/>
              <a:ea typeface="华文细黑" pitchFamily="2" charset="-122"/>
            </a:endParaRPr>
          </a:p>
        </p:txBody>
      </p:sp>
      <p:sp>
        <p:nvSpPr>
          <p:cNvPr id="3084" name="Rectangle 11">
            <a:hlinkClick r:id="rId17"/>
          </p:cNvPr>
          <p:cNvSpPr/>
          <p:nvPr/>
        </p:nvSpPr>
        <p:spPr>
          <a:xfrm>
            <a:off x="1333500" y="3068638"/>
            <a:ext cx="2159000" cy="274637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zh-CN" altLang="en-US" sz="1200" i="0" dirty="0">
                <a:solidFill>
                  <a:srgbClr val="5F5F5F"/>
                </a:solidFill>
                <a:latin typeface="Arial" charset="0"/>
                <a:ea typeface="华文细黑" pitchFamily="2" charset="-122"/>
              </a:rPr>
              <a:t>专业交流</a:t>
            </a:r>
            <a:endParaRPr lang="zh-CN" altLang="en-US" sz="1200" i="0" dirty="0">
              <a:solidFill>
                <a:srgbClr val="5F5F5F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3085" name="Rectangle 12">
            <a:hlinkClick r:id="rId16"/>
          </p:cNvPr>
          <p:cNvSpPr/>
          <p:nvPr/>
        </p:nvSpPr>
        <p:spPr>
          <a:xfrm>
            <a:off x="3492500" y="3068638"/>
            <a:ext cx="2159000" cy="274637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zh-CN" altLang="en-US" sz="1200" i="0" dirty="0">
                <a:solidFill>
                  <a:srgbClr val="5F5F5F"/>
                </a:solidFill>
                <a:latin typeface="Arial" charset="0"/>
                <a:ea typeface="华文细黑" pitchFamily="2" charset="-122"/>
              </a:rPr>
              <a:t>模板超市</a:t>
            </a:r>
            <a:endParaRPr lang="zh-CN" altLang="en-US" sz="1200" i="0" dirty="0">
              <a:solidFill>
                <a:srgbClr val="5F5F5F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3086" name="Rectangle 13">
            <a:hlinkClick r:id="rId17"/>
          </p:cNvPr>
          <p:cNvSpPr/>
          <p:nvPr/>
        </p:nvSpPr>
        <p:spPr>
          <a:xfrm>
            <a:off x="5653088" y="3068638"/>
            <a:ext cx="2159000" cy="274637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zh-CN" altLang="en-US" sz="1200" i="0" dirty="0">
                <a:solidFill>
                  <a:srgbClr val="5F5F5F"/>
                </a:solidFill>
                <a:latin typeface="Arial" charset="0"/>
                <a:ea typeface="华文细黑" pitchFamily="2" charset="-122"/>
              </a:rPr>
              <a:t>设计服务</a:t>
            </a:r>
            <a:endParaRPr lang="zh-CN" altLang="en-US" sz="1200" i="0" dirty="0">
              <a:solidFill>
                <a:srgbClr val="5F5F5F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3087" name="Rectangle 15"/>
          <p:cNvSpPr/>
          <p:nvPr/>
        </p:nvSpPr>
        <p:spPr>
          <a:xfrm>
            <a:off x="1331913" y="4192588"/>
            <a:ext cx="6480175" cy="8223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p>
            <a:pPr lvl="0" eaLnBrk="1" hangingPunct="1">
              <a:lnSpc>
                <a:spcPct val="120000"/>
              </a:lnSpc>
            </a:pPr>
            <a:r>
              <a:rPr lang="zh-CN" altLang="en-US" sz="1000" b="0" i="0" dirty="0">
                <a:solidFill>
                  <a:srgbClr val="111111"/>
                </a:solidFill>
                <a:latin typeface="Arial" charset="0"/>
                <a:ea typeface="华文细黑" pitchFamily="2" charset="-122"/>
              </a:rPr>
              <a:t>本作品的提供是以适用知识共享组织的公共许可（ 简称“</a:t>
            </a:r>
            <a:r>
              <a:rPr lang="en-US" altLang="x-none" sz="1000" b="0" i="0" dirty="0">
                <a:solidFill>
                  <a:srgbClr val="111111"/>
                </a:solidFill>
                <a:latin typeface="Arial" charset="0"/>
                <a:ea typeface="华文细黑" pitchFamily="2" charset="-122"/>
              </a:rPr>
              <a:t>CCPL” </a:t>
            </a:r>
            <a:r>
              <a:rPr lang="zh-CN" altLang="en-US" sz="1000" b="0" i="0" dirty="0">
                <a:solidFill>
                  <a:srgbClr val="111111"/>
                </a:solidFill>
                <a:latin typeface="Arial" charset="0"/>
                <a:ea typeface="华文细黑" pitchFamily="2" charset="-122"/>
              </a:rPr>
              <a:t>或 “许可”） 条款为前提的。本作品受著作权法以及其他相关法律的保护。对本作品的使用不得超越本许可授权的范围。</a:t>
            </a:r>
            <a:endParaRPr lang="zh-CN" altLang="en-US" sz="1000" b="0" i="0" dirty="0">
              <a:solidFill>
                <a:srgbClr val="111111"/>
              </a:solidFill>
              <a:latin typeface="Arial" charset="0"/>
              <a:ea typeface="华文细黑" pitchFamily="2" charset="-122"/>
            </a:endParaRPr>
          </a:p>
          <a:p>
            <a:pPr lvl="0" eaLnBrk="1" hangingPunct="1">
              <a:lnSpc>
                <a:spcPct val="120000"/>
              </a:lnSpc>
            </a:pPr>
            <a:r>
              <a:rPr lang="zh-CN" altLang="en-US" sz="1000" b="0" i="0" dirty="0">
                <a:solidFill>
                  <a:srgbClr val="111111"/>
                </a:solidFill>
                <a:latin typeface="Arial" charset="0"/>
                <a:ea typeface="华文细黑" pitchFamily="2" charset="-122"/>
              </a:rPr>
              <a:t>如您行使本许可授予的使用本作品的权利，就表明您接受并同意遵守本许可的条款。在您接受这些条款和规定的前提下，许可人授予您本许可所包括的权利。 </a:t>
            </a:r>
            <a:endParaRPr lang="zh-CN" altLang="en-US" sz="1000" b="0" i="0" dirty="0">
              <a:solidFill>
                <a:srgbClr val="111111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3088" name="Text Box 19">
            <a:hlinkClick r:id="rId18"/>
          </p:cNvPr>
          <p:cNvSpPr txBox="1"/>
          <p:nvPr/>
        </p:nvSpPr>
        <p:spPr>
          <a:xfrm>
            <a:off x="1331913" y="5056188"/>
            <a:ext cx="1079500" cy="2444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/>
            <a:r>
              <a:rPr lang="zh-CN" altLang="en-US" sz="1000" i="0" dirty="0">
                <a:solidFill>
                  <a:srgbClr val="003366"/>
                </a:solidFill>
                <a:latin typeface="Arial" charset="0"/>
                <a:ea typeface="华文细黑" pitchFamily="2" charset="-122"/>
              </a:rPr>
              <a:t>查看全部</a:t>
            </a:r>
            <a:r>
              <a:rPr lang="en-US" altLang="x-none" sz="1000" i="0" dirty="0">
                <a:solidFill>
                  <a:srgbClr val="003366"/>
                </a:solidFill>
                <a:latin typeface="华文细黑" pitchFamily="2" charset="-122"/>
                <a:ea typeface="华文细黑" pitchFamily="2" charset="-122"/>
              </a:rPr>
              <a:t>…</a:t>
            </a:r>
            <a:endParaRPr lang="en-US" altLang="x-none" sz="1000" i="0" dirty="0">
              <a:solidFill>
                <a:srgbClr val="003366"/>
              </a:solidFill>
              <a:latin typeface="Arial" charset="0"/>
              <a:ea typeface="华文细黑" pitchFamily="2" charset="-122"/>
            </a:endParaRPr>
          </a:p>
        </p:txBody>
      </p:sp>
      <p:pic>
        <p:nvPicPr>
          <p:cNvPr id="3089" name="Picture 12" descr="cc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>
          <a:xfrm>
            <a:off x="3635375" y="1125538"/>
            <a:ext cx="2017713" cy="5175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90" name="Line 23"/>
          <p:cNvSpPr/>
          <p:nvPr/>
        </p:nvSpPr>
        <p:spPr>
          <a:xfrm>
            <a:off x="3349625" y="1125538"/>
            <a:ext cx="0" cy="576262"/>
          </a:xfrm>
          <a:prstGeom prst="line">
            <a:avLst/>
          </a:prstGeom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091" name="Picture 25" descr="tm_logo"/>
          <p:cNvPicPr>
            <a:picLocks noChangeAspect="1"/>
          </p:cNvPicPr>
          <p:nvPr/>
        </p:nvPicPr>
        <p:blipFill>
          <a:blip r:embed="rId15">
            <a:grayscl/>
          </a:blip>
          <a:srcRect r="392"/>
          <a:stretch>
            <a:fillRect/>
          </a:stretch>
        </p:blipFill>
        <p:spPr>
          <a:xfrm>
            <a:off x="1258888" y="1095375"/>
            <a:ext cx="1943100" cy="585788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92" name="Rectangle 29"/>
          <p:cNvSpPr/>
          <p:nvPr/>
        </p:nvSpPr>
        <p:spPr>
          <a:xfrm>
            <a:off x="1331913" y="2060575"/>
            <a:ext cx="6480175" cy="215900"/>
          </a:xfrm>
          <a:prstGeom prst="rect">
            <a:avLst/>
          </a:prstGeom>
          <a:solidFill>
            <a:srgbClr val="4D4D4D"/>
          </a:solidFill>
          <a:ln w="952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zh-CN" altLang="en-US" sz="1000" i="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第一课件网™中国专业</a:t>
            </a:r>
            <a:r>
              <a:rPr lang="en-US" altLang="x-none" sz="1000" i="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PowerPoint</a:t>
            </a:r>
            <a:r>
              <a:rPr lang="zh-CN" altLang="en-US" sz="1000" i="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媒体设计与开发</a:t>
            </a:r>
            <a:endParaRPr lang="zh-CN" altLang="en-US" sz="1000" i="0" dirty="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Clr>
          <a:srgbClr val="000000"/>
        </a:buClr>
        <a:buNone/>
        <a:defRPr sz="26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n"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sz="16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charset="2"/>
        <a:buChar char="n"/>
        <a:defRPr sz="1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Picture 101" descr="图片1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099" name="Rectangle 7"/>
          <p:cNvSpPr/>
          <p:nvPr/>
        </p:nvSpPr>
        <p:spPr>
          <a:xfrm>
            <a:off x="468313" y="333375"/>
            <a:ext cx="1389062" cy="3492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  <a:tileRect/>
          </a:gradFill>
          <a:ln w="9525" cap="flat" cmpd="sng">
            <a:solidFill>
              <a:srgbClr val="969696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de-DE" altLang="en-US" sz="1400" i="0" dirty="0">
                <a:latin typeface="Arial" charset="0"/>
                <a:ea typeface="华文细黑" pitchFamily="2" charset="-122"/>
              </a:rPr>
              <a:t>LOGO</a:t>
            </a:r>
            <a:endParaRPr lang="de-DE" altLang="en-US" sz="1400" i="0" dirty="0">
              <a:latin typeface="Arial" charset="0"/>
              <a:ea typeface="华文细黑" pitchFamily="2" charset="-122"/>
            </a:endParaRPr>
          </a:p>
        </p:txBody>
      </p:sp>
      <p:sp>
        <p:nvSpPr>
          <p:cNvPr id="4100" name="Rectangle 31"/>
          <p:cNvSpPr>
            <a:spLocks noGrp="1"/>
          </p:cNvSpPr>
          <p:nvPr>
            <p:ph type="body" idx="1"/>
          </p:nvPr>
        </p:nvSpPr>
        <p:spPr>
          <a:xfrm>
            <a:off x="468313" y="1125538"/>
            <a:ext cx="8207375" cy="51831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</p:txBody>
      </p:sp>
      <p:sp>
        <p:nvSpPr>
          <p:cNvPr id="4101" name="Rectangle 27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07375" cy="5746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Clr>
          <a:srgbClr val="000000"/>
        </a:buClr>
        <a:buNone/>
        <a:defRPr sz="2600" b="1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n"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sz="16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charset="2"/>
        <a:buChar char="n"/>
        <a:defRPr sz="1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标题 51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124" name="日期占位符 512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/>
            <a:fld id="{BB962C8B-B14F-4D97-AF65-F5344CB8AC3E}" type="datetimeFigureOut">
              <a:rPr lang="zh-CN" altLang="en-US"/>
            </a:fld>
            <a:endParaRPr lang="zh-CN" altLang="en-US"/>
          </a:p>
        </p:txBody>
      </p:sp>
      <p:sp>
        <p:nvSpPr>
          <p:cNvPr id="5125" name="页脚占位符 512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/>
          </a:p>
        </p:txBody>
      </p:sp>
      <p:sp>
        <p:nvSpPr>
          <p:cNvPr id="5126" name="灯片编号占位符 512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5.xml"/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1" name="Rectangle 16"/>
          <p:cNvSpPr>
            <a:spLocks noGrp="1"/>
          </p:cNvSpPr>
          <p:nvPr>
            <p:ph type="ctrTitle"/>
          </p:nvPr>
        </p:nvSpPr>
        <p:spPr>
          <a:xfrm>
            <a:off x="971233" y="1700213"/>
            <a:ext cx="8207375" cy="960437"/>
          </a:xfrm>
          <a:ln w="9525">
            <a:noFill/>
            <a:miter/>
          </a:ln>
        </p:spPr>
        <p:txBody>
          <a:bodyPr vert="horz" wrap="square" anchor="ctr"/>
          <a:lstStyle>
            <a:lvl1pPr lvl="0">
              <a:defRPr kern="1200"/>
            </a:lvl1pPr>
          </a:lstStyle>
          <a:p>
            <a:pPr lvl="0" algn="l" eaLnBrk="1" hangingPunct="1"/>
            <a:r>
              <a:rPr lang="en-US" altLang="zh-CN" sz="3400"/>
              <a:t>                Spark SQL</a:t>
            </a:r>
            <a:endParaRPr lang="en-US" altLang="zh-CN" sz="3400"/>
          </a:p>
        </p:txBody>
      </p:sp>
      <p:sp>
        <p:nvSpPr>
          <p:cNvPr id="3" name="文本框 2"/>
          <p:cNvSpPr txBox="1"/>
          <p:nvPr/>
        </p:nvSpPr>
        <p:spPr>
          <a:xfrm>
            <a:off x="5940425" y="4293235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KaiTi" charset="0"/>
                <a:ea typeface="KaiTi" charset="0"/>
              </a:rPr>
              <a:t>董炫辰</a:t>
            </a:r>
            <a:endParaRPr lang="zh-CN" altLang="en-US">
              <a:latin typeface="KaiTi" charset="0"/>
              <a:ea typeface="KaiT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14" name="Rectangle 84"/>
          <p:cNvSpPr>
            <a:spLocks noGrp="1"/>
          </p:cNvSpPr>
          <p:nvPr>
            <p:ph type="body"/>
          </p:nvPr>
        </p:nvSpPr>
        <p:spPr>
          <a:xfrm>
            <a:off x="1907540" y="1700530"/>
            <a:ext cx="7179310" cy="3816350"/>
          </a:xfrm>
        </p:spPr>
        <p:txBody>
          <a:bodyPr vert="horz" wrap="square" anchor="t"/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200" dirty="0">
              <a:solidFill>
                <a:srgbClr val="000000"/>
              </a:solidFill>
            </a:endParaRPr>
          </a:p>
          <a:p>
            <a:pPr marL="0" lvl="0" indent="0" eaLnBrk="1" hangingPunct="1"/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把</a:t>
            </a:r>
            <a:r>
              <a:rPr lang="en-US" altLang="zh-CN" sz="1600" dirty="0">
                <a:solidFill>
                  <a:srgbClr val="000000"/>
                </a:solidFill>
                <a:sym typeface="+mn-ea"/>
              </a:rPr>
              <a:t>dataframe</a:t>
            </a: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注册成表</a:t>
            </a:r>
            <a:endParaRPr lang="zh-CN" altLang="en-US" sz="1600" dirty="0">
              <a:solidFill>
                <a:srgbClr val="000000"/>
              </a:solidFill>
            </a:endParaRPr>
          </a:p>
          <a:p>
            <a:pPr marL="0" lvl="0" indent="0" eaLnBrk="1" hangingPunct="1">
              <a:buNone/>
            </a:pPr>
            <a:r>
              <a:rPr sz="1600" dirty="0">
                <a:solidFill>
                  <a:srgbClr val="000000"/>
                </a:solidFill>
              </a:rPr>
              <a:t>   df.registerTempTable("people")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/>
            <a:endParaRPr lang="en-US" altLang="zh-CN" sz="1600" dirty="0">
              <a:solidFill>
                <a:srgbClr val="000000"/>
              </a:solidFill>
            </a:endParaRPr>
          </a:p>
          <a:p>
            <a:pPr marL="0" lvl="0" indent="0" eaLnBrk="1" hangingPunct="1"/>
            <a:r>
              <a:rPr lang="zh-CN" altLang="en-US" sz="1600" dirty="0">
                <a:solidFill>
                  <a:srgbClr val="000000"/>
                </a:solidFill>
              </a:rPr>
              <a:t>把</a:t>
            </a:r>
            <a:r>
              <a:rPr lang="en-US" altLang="zh-CN" sz="1600" dirty="0">
                <a:solidFill>
                  <a:srgbClr val="000000"/>
                </a:solidFill>
              </a:rPr>
              <a:t>RDD</a:t>
            </a:r>
            <a:r>
              <a:rPr lang="zh-CN" altLang="en-US" sz="1600" dirty="0">
                <a:solidFill>
                  <a:srgbClr val="000000"/>
                </a:solidFill>
              </a:rPr>
              <a:t>注册成表</a:t>
            </a:r>
            <a:endParaRPr lang="zh-CN" altLang="en-US" sz="1600" dirty="0">
              <a:solidFill>
                <a:srgbClr val="000000"/>
              </a:solidFill>
            </a:endParaRPr>
          </a:p>
          <a:p>
            <a:pPr marL="0" lvl="0" indent="0" eaLnBrk="1" hangingPunct="1">
              <a:buNone/>
            </a:pPr>
            <a:r>
              <a:rPr lang="zh-CN" altLang="en-US" sz="1600" dirty="0">
                <a:solidFill>
                  <a:srgbClr val="000000"/>
                </a:solidFill>
              </a:rPr>
              <a:t>   case class Person(name: String, age: Int)</a:t>
            </a:r>
            <a:endParaRPr lang="zh-CN" altLang="en-US" sz="1600" dirty="0">
              <a:solidFill>
                <a:srgbClr val="000000"/>
              </a:solidFill>
            </a:endParaRPr>
          </a:p>
          <a:p>
            <a:pPr marL="0" lvl="0" indent="0" eaLnBrk="1" hangingPunct="1">
              <a:buNone/>
            </a:pPr>
            <a:r>
              <a:rPr lang="zh-CN" altLang="en-US" sz="1600" dirty="0">
                <a:solidFill>
                  <a:srgbClr val="000000"/>
                </a:solidFill>
              </a:rPr>
              <a:t>   val people=sc.textFile("examples/src/main/resources/people.txt").</a:t>
            </a:r>
            <a:endParaRPr lang="zh-CN" altLang="en-US" sz="1600" dirty="0">
              <a:solidFill>
                <a:srgbClr val="000000"/>
              </a:solidFill>
            </a:endParaRPr>
          </a:p>
          <a:p>
            <a:pPr marL="0" lvl="0" indent="0" eaLnBrk="1" hangingPunct="1">
              <a:buNone/>
            </a:pPr>
            <a:r>
              <a:rPr lang="zh-CN" altLang="en-US" sz="1600" dirty="0">
                <a:solidFill>
                  <a:srgbClr val="000000"/>
                </a:solidFill>
              </a:rPr>
              <a:t>   map(_.split(",")).map(p =&gt; Person(p(0), p(1).trim.toInt)).toDF()</a:t>
            </a:r>
            <a:endParaRPr lang="zh-CN" altLang="en-US" sz="1600" dirty="0">
              <a:solidFill>
                <a:srgbClr val="000000"/>
              </a:solidFill>
            </a:endParaRPr>
          </a:p>
          <a:p>
            <a:pPr marL="0" lvl="0" indent="0" eaLnBrk="1" hangingPunct="1">
              <a:buNone/>
            </a:pPr>
            <a:r>
              <a:rPr lang="zh-CN" altLang="en-US" sz="1600" dirty="0">
                <a:solidFill>
                  <a:srgbClr val="000000"/>
                </a:solidFill>
              </a:rPr>
              <a:t>   people.registerTempTable("people")</a:t>
            </a:r>
            <a:endParaRPr lang="zh-CN" altLang="en-US" sz="1600" dirty="0">
              <a:solidFill>
                <a:srgbClr val="000000"/>
              </a:solidFill>
            </a:endParaRPr>
          </a:p>
          <a:p>
            <a:pPr marL="0" lvl="0" indent="0" eaLnBrk="1" hangingPunct="1"/>
            <a:endParaRPr lang="zh-CN" altLang="en-US" sz="1600" dirty="0">
              <a:solidFill>
                <a:srgbClr val="000000"/>
              </a:solidFill>
            </a:endParaRPr>
          </a:p>
          <a:p>
            <a:pPr marL="0" lvl="0" indent="0" eaLnBrk="1" hangingPunct="1">
              <a:buNone/>
            </a:pPr>
            <a:r>
              <a:rPr lang="zh-CN" altLang="en-US" sz="1600" dirty="0">
                <a:solidFill>
                  <a:srgbClr val="000000"/>
                </a:solidFill>
              </a:rPr>
              <a:t>  sqlContext.jsonRDD(lineRdd).registerTempTable(table_name)</a:t>
            </a:r>
            <a:endParaRPr lang="zh-CN" altLang="en-US" sz="1600" dirty="0">
              <a:solidFill>
                <a:srgbClr val="000000"/>
              </a:solidFill>
            </a:endParaRPr>
          </a:p>
          <a:p>
            <a:pPr marL="0" lvl="0" indent="0" eaLnBrk="1" hangingPunct="1"/>
            <a:endParaRPr lang="zh-CN" altLang="en-US" sz="1600" dirty="0">
              <a:solidFill>
                <a:srgbClr val="000000"/>
              </a:solidFill>
            </a:endParaRPr>
          </a:p>
          <a:p>
            <a:pPr marL="0" lvl="0" indent="0" eaLnBrk="1" hangingPunct="1"/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47495" y="692785"/>
            <a:ext cx="213677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FangSong" charset="0"/>
                <a:ea typeface="FangSong" charset="0"/>
              </a:rPr>
              <a:t>SQL</a:t>
            </a:r>
            <a:endParaRPr lang="en-US" altLang="zh-CN" sz="2800">
              <a:latin typeface="FangSong" charset="0"/>
              <a:ea typeface="FangSong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14" name="Rectangle 84"/>
          <p:cNvSpPr>
            <a:spLocks noGrp="1"/>
          </p:cNvSpPr>
          <p:nvPr>
            <p:ph type="body"/>
          </p:nvPr>
        </p:nvSpPr>
        <p:spPr>
          <a:xfrm>
            <a:off x="1547495" y="1268730"/>
            <a:ext cx="6964680" cy="5250180"/>
          </a:xfrm>
        </p:spPr>
        <p:txBody>
          <a:bodyPr vert="horz" wrap="square" anchor="t"/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200" dirty="0">
              <a:solidFill>
                <a:srgbClr val="000000"/>
              </a:solidFill>
            </a:endParaRPr>
          </a:p>
          <a:p>
            <a:pPr marL="0" lvl="0" indent="0" eaLnBrk="1" hangingPunct="1"/>
            <a:r>
              <a:rPr lang="zh-CN" sz="1600" dirty="0">
                <a:solidFill>
                  <a:srgbClr val="000000"/>
                </a:solidFill>
              </a:rPr>
              <a:t>使用</a:t>
            </a:r>
            <a:r>
              <a:rPr lang="en-US" altLang="zh-CN" sz="1600" dirty="0">
                <a:solidFill>
                  <a:srgbClr val="000000"/>
                </a:solidFill>
              </a:rPr>
              <a:t>sql</a:t>
            </a:r>
            <a:r>
              <a:rPr lang="zh-CN" altLang="en-US" sz="1600" dirty="0">
                <a:solidFill>
                  <a:srgbClr val="000000"/>
                </a:solidFill>
              </a:rPr>
              <a:t>语句从表中查询数据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marL="0" lvl="0" indent="0" eaLnBrk="1" hangingPunct="1"/>
            <a:endParaRPr lang="zh-CN" altLang="en-US" sz="1600" dirty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r>
              <a:rPr lang="zh-CN" altLang="en-US" sz="1440" dirty="0">
                <a:solidFill>
                  <a:srgbClr val="000000"/>
                </a:solidFill>
              </a:rPr>
              <a:t>sqlContext.sql(" SELECT ss.ApplicationID FROM SparkListenerJobStart ss")</a:t>
            </a:r>
            <a:endParaRPr lang="zh-CN" altLang="en-US" sz="1440" dirty="0">
              <a:solidFill>
                <a:srgbClr val="000000"/>
              </a:solidFill>
            </a:endParaRPr>
          </a:p>
          <a:p>
            <a:pPr marL="0" lvl="0" indent="0" eaLnBrk="1" hangingPunct="1"/>
            <a:endParaRPr lang="zh-CN" altLang="en-US" sz="1600" dirty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r>
              <a:rPr lang="zh-CN" altLang="en-US" sz="1440" dirty="0">
                <a:solidFill>
                  <a:srgbClr val="000000"/>
                </a:solidFill>
              </a:rPr>
              <a:t>sqlContext.sql("</a:t>
            </a:r>
            <a:endParaRPr lang="zh-CN" altLang="en-US" sz="1440" dirty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r>
              <a:rPr lang="zh-CN" altLang="en-US" sz="1440" dirty="0">
                <a:solidFill>
                  <a:srgbClr val="000000"/>
                </a:solidFill>
              </a:rPr>
              <a:t>   SELECT </a:t>
            </a:r>
            <a:endParaRPr lang="zh-CN" altLang="en-US" sz="1440" dirty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r>
              <a:rPr lang="zh-CN" altLang="en-US" sz="1440" dirty="0">
                <a:solidFill>
                  <a:srgbClr val="000000"/>
                </a:solidFill>
              </a:rPr>
              <a:t>       ss.ApplicationID, ss.JobID, </a:t>
            </a:r>
            <a:r>
              <a:rPr lang="zh-CN" altLang="en-US" sz="1440" dirty="0">
                <a:solidFill>
                  <a:srgbClr val="000000"/>
                </a:solidFill>
                <a:sym typeface="+mn-ea"/>
              </a:rPr>
              <a:t>ss.SubmissionTime as submit</a:t>
            </a:r>
            <a:r>
              <a:rPr lang="en-US" altLang="zh-CN" sz="1440" dirty="0">
                <a:solidFill>
                  <a:srgbClr val="000000"/>
                </a:solidFill>
                <a:sym typeface="+mn-ea"/>
              </a:rPr>
              <a:t>, </a:t>
            </a:r>
            <a:endParaRPr lang="en-US" altLang="zh-CN" sz="1440" dirty="0">
              <a:solidFill>
                <a:srgbClr val="000000"/>
              </a:solidFill>
              <a:sym typeface="+mn-ea"/>
            </a:endParaRPr>
          </a:p>
          <a:p>
            <a:pPr marL="457200" lvl="1" indent="0" eaLnBrk="1" hangingPunct="1">
              <a:buNone/>
            </a:pPr>
            <a:r>
              <a:rPr lang="zh-CN" altLang="en-US" sz="1440" dirty="0">
                <a:solidFill>
                  <a:srgbClr val="000000"/>
                </a:solidFill>
              </a:rPr>
              <a:t>       floor((se.CompletionTime - ss.SubmissionTime)/1000) as duration,       </a:t>
            </a:r>
            <a:endParaRPr lang="zh-CN" altLang="en-US" sz="1440" dirty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r>
              <a:rPr lang="zh-CN" altLang="en-US" sz="1440" dirty="0">
                <a:solidFill>
                  <a:srgbClr val="000000"/>
                </a:solidFill>
              </a:rPr>
              <a:t>   FROM </a:t>
            </a:r>
            <a:endParaRPr lang="zh-CN" altLang="en-US" sz="1440" dirty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r>
              <a:rPr lang="zh-CN" altLang="en-US" sz="1440" dirty="0">
                <a:solidFill>
                  <a:srgbClr val="000000"/>
                </a:solidFill>
              </a:rPr>
              <a:t>       SparkListenerJobStart ss, SparkListenerJobEnd se </a:t>
            </a:r>
            <a:endParaRPr lang="zh-CN" altLang="en-US" sz="1440" dirty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r>
              <a:rPr lang="zh-CN" altLang="en-US" sz="1440" dirty="0">
                <a:solidFill>
                  <a:srgbClr val="000000"/>
                </a:solidFill>
              </a:rPr>
              <a:t>   Where </a:t>
            </a:r>
            <a:endParaRPr lang="zh-CN" altLang="en-US" sz="1440" dirty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r>
              <a:rPr lang="zh-CN" altLang="en-US" sz="1440" dirty="0">
                <a:solidFill>
                  <a:srgbClr val="000000"/>
                </a:solidFill>
              </a:rPr>
              <a:t>       ss.ApplicationID = se.ApplicationID And ss.JobID = se.JobID </a:t>
            </a:r>
            <a:endParaRPr lang="zh-CN" altLang="en-US" sz="1440" dirty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r>
              <a:rPr lang="zh-CN" altLang="en-US" sz="1440" dirty="0">
                <a:solidFill>
                  <a:srgbClr val="000000"/>
                </a:solidFill>
              </a:rPr>
              <a:t>   Order by submit, duration </a:t>
            </a:r>
            <a:endParaRPr lang="zh-CN" altLang="en-US" sz="1440" dirty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r>
              <a:rPr lang="zh-CN" altLang="en-US" sz="1440" dirty="0">
                <a:solidFill>
                  <a:srgbClr val="000000"/>
                </a:solidFill>
              </a:rPr>
              <a:t>   ")</a:t>
            </a:r>
            <a:endParaRPr lang="zh-CN" altLang="en-US" sz="1440" dirty="0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1595" y="476250"/>
            <a:ext cx="213677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FangSong" charset="0"/>
                <a:ea typeface="FangSong" charset="0"/>
              </a:rPr>
              <a:t>SQL</a:t>
            </a:r>
            <a:endParaRPr lang="en-US" altLang="zh-CN" sz="2800">
              <a:latin typeface="FangSong" charset="0"/>
              <a:ea typeface="FangSong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14" name="Rectangle 84"/>
          <p:cNvSpPr>
            <a:spLocks noGrp="1"/>
          </p:cNvSpPr>
          <p:nvPr>
            <p:ph type="body"/>
          </p:nvPr>
        </p:nvSpPr>
        <p:spPr>
          <a:xfrm>
            <a:off x="1835150" y="1052830"/>
            <a:ext cx="6431280" cy="5053330"/>
          </a:xfrm>
        </p:spPr>
        <p:txBody>
          <a:bodyPr vert="horz" wrap="square" anchor="t"/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200" dirty="0">
              <a:solidFill>
                <a:srgbClr val="000000"/>
              </a:solidFill>
            </a:endParaRPr>
          </a:p>
          <a:p>
            <a:pPr marL="0" lvl="0" indent="0" eaLnBrk="1" hangingPunct="1"/>
            <a:r>
              <a:rPr sz="1600" dirty="0">
                <a:solidFill>
                  <a:srgbClr val="000000"/>
                </a:solidFill>
              </a:rPr>
              <a:t>在sql语句中，spark sql还不支持in/not in后加子查询。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buNone/>
            </a:pPr>
            <a:r>
              <a:rPr sz="1600" dirty="0">
                <a:solidFill>
                  <a:srgbClr val="000000"/>
                </a:solidFill>
              </a:rPr>
              <a:t>   但是可以用LEFT OUTER JOIN，来实现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r>
              <a:rPr sz="1440" dirty="0">
                <a:solidFill>
                  <a:srgbClr val="000000"/>
                </a:solidFill>
              </a:rPr>
              <a:t>sqlContext.sql(" </a:t>
            </a:r>
            <a:endParaRPr sz="1440" dirty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r>
              <a:rPr sz="1440" dirty="0">
                <a:solidFill>
                  <a:srgbClr val="000000"/>
                </a:solidFill>
              </a:rPr>
              <a:t>SELECT ts.TaskInfo.TaskID as taskId, </a:t>
            </a:r>
            <a:endParaRPr sz="1440" dirty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r>
              <a:rPr sz="1440" dirty="0">
                <a:solidFill>
                  <a:srgbClr val="000000"/>
                </a:solidFill>
              </a:rPr>
              <a:t>               ts.TaskInfo.ExecutorID as executorId, </a:t>
            </a:r>
            <a:endParaRPr sz="1440" dirty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r>
              <a:rPr sz="1440" dirty="0">
                <a:solidFill>
                  <a:srgbClr val="000000"/>
                </a:solidFill>
              </a:rPr>
              <a:t>               ts.TaskInfo.Host as host, ts.TaskInfo.LaunchTime as          </a:t>
            </a:r>
            <a:endParaRPr sz="1440" dirty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r>
              <a:rPr sz="1440" dirty="0">
                <a:solidFill>
                  <a:srgbClr val="000000"/>
                </a:solidFill>
              </a:rPr>
              <a:t>               startTime, te.TaskInfo.FinishTime as finishTime </a:t>
            </a:r>
            <a:endParaRPr sz="1440" dirty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r>
              <a:rPr sz="1440" dirty="0">
                <a:solidFill>
                  <a:srgbClr val="000000"/>
                </a:solidFill>
              </a:rPr>
              <a:t>FROM  SparkListenerTaskStart ts </a:t>
            </a:r>
            <a:endParaRPr sz="1440" dirty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r>
              <a:rPr sz="1440" dirty="0">
                <a:solidFill>
                  <a:srgbClr val="000000"/>
                </a:solidFill>
              </a:rPr>
              <a:t>LEFT OUTER JOIN SparkListenerTaskEnd te </a:t>
            </a:r>
            <a:endParaRPr sz="1440" dirty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r>
              <a:rPr sz="1440" dirty="0">
                <a:solidFill>
                  <a:srgbClr val="000000"/>
                </a:solidFill>
              </a:rPr>
              <a:t>ON ts.TaskInfo.TaskID = te.TaskInfo.TaskID AND ts.TaskInfo.ExecutorID = </a:t>
            </a:r>
            <a:endParaRPr sz="1440" dirty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r>
              <a:rPr sz="1440" dirty="0">
                <a:solidFill>
                  <a:srgbClr val="000000"/>
                </a:solidFill>
              </a:rPr>
              <a:t>te.TaskInfo.ExecutorID " )</a:t>
            </a:r>
            <a:endParaRPr sz="1440" dirty="0">
              <a:solidFill>
                <a:srgbClr val="000000"/>
              </a:solidFill>
            </a:endParaRPr>
          </a:p>
          <a:p>
            <a:pPr marL="0" lvl="0" indent="0" eaLnBrk="1" hangingPunct="1"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buNone/>
            </a:pPr>
            <a:r>
              <a:rPr lang="en-US" sz="1600" dirty="0">
                <a:solidFill>
                  <a:srgbClr val="000000"/>
                </a:solidFill>
              </a:rPr>
              <a:t>LeftSemiJoin</a:t>
            </a:r>
            <a:r>
              <a:rPr lang="zh-CN" altLang="en-US" sz="1600" dirty="0">
                <a:solidFill>
                  <a:srgbClr val="000000"/>
                </a:solidFill>
              </a:rPr>
              <a:t>类似于</a:t>
            </a:r>
            <a:r>
              <a:rPr lang="en-US" altLang="zh-CN" sz="1600" dirty="0">
                <a:solidFill>
                  <a:srgbClr val="000000"/>
                </a:solidFill>
              </a:rPr>
              <a:t>sql server </a:t>
            </a:r>
            <a:r>
              <a:rPr lang="zh-CN" altLang="en-US" sz="1600" dirty="0">
                <a:solidFill>
                  <a:srgbClr val="000000"/>
                </a:solidFill>
              </a:rPr>
              <a:t>中的</a:t>
            </a:r>
            <a:r>
              <a:rPr lang="en-US" altLang="zh-CN" sz="1600" dirty="0">
                <a:solidFill>
                  <a:srgbClr val="000000"/>
                </a:solidFill>
              </a:rPr>
              <a:t>exists/in </a:t>
            </a:r>
            <a:r>
              <a:rPr lang="zh-CN" altLang="en-US" sz="1600" dirty="0">
                <a:solidFill>
                  <a:srgbClr val="000000"/>
                </a:solidFill>
              </a:rPr>
              <a:t>查询子句</a:t>
            </a:r>
            <a:endParaRPr lang="zh-CN" altLang="en-US" sz="1600" dirty="0">
              <a:solidFill>
                <a:srgbClr val="000000"/>
              </a:solidFill>
            </a:endParaRPr>
          </a:p>
          <a:p>
            <a:pPr marL="0" lvl="0" indent="0" eaLnBrk="1" hangingPunct="1">
              <a:buNone/>
            </a:pP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91640" y="548640"/>
            <a:ext cx="213677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FangSong" charset="0"/>
                <a:ea typeface="FangSong" charset="0"/>
              </a:rPr>
              <a:t>SQL</a:t>
            </a:r>
            <a:endParaRPr lang="en-US" altLang="zh-CN" sz="2800">
              <a:latin typeface="FangSong" charset="0"/>
              <a:ea typeface="FangSong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14" name="Rectangle 84"/>
          <p:cNvSpPr>
            <a:spLocks noGrp="1"/>
          </p:cNvSpPr>
          <p:nvPr>
            <p:ph type="body"/>
          </p:nvPr>
        </p:nvSpPr>
        <p:spPr>
          <a:xfrm>
            <a:off x="2268220" y="2132965"/>
            <a:ext cx="5372735" cy="2125980"/>
          </a:xfrm>
        </p:spPr>
        <p:txBody>
          <a:bodyPr vert="horz" wrap="square" anchor="t"/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200" dirty="0">
              <a:solidFill>
                <a:srgbClr val="000000"/>
              </a:solidFill>
            </a:endParaRPr>
          </a:p>
          <a:p>
            <a:pPr marL="0" lvl="0" indent="0" eaLnBrk="1" hangingPunct="1"/>
            <a:r>
              <a:rPr sz="1600" dirty="0">
                <a:solidFill>
                  <a:srgbClr val="000000"/>
                </a:solidFill>
              </a:rPr>
              <a:t>JSON(JavaScript Object Notation) 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buNone/>
            </a:pPr>
            <a:r>
              <a:rPr sz="1600" dirty="0">
                <a:solidFill>
                  <a:srgbClr val="000000"/>
                </a:solidFill>
              </a:rPr>
              <a:t>   易于人阅读和编写，同时也易于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buNone/>
            </a:pPr>
            <a:r>
              <a:rPr sz="1600" dirty="0">
                <a:solidFill>
                  <a:srgbClr val="000000"/>
                </a:solidFill>
              </a:rPr>
              <a:t>   机器解析和生成(一般用于提升网络传输速率)。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buNone/>
            </a:pP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47495" y="620395"/>
            <a:ext cx="213677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FangSong" charset="0"/>
                <a:ea typeface="FangSong" charset="0"/>
              </a:rPr>
              <a:t>JSON</a:t>
            </a:r>
            <a:r>
              <a:rPr lang="zh-CN" altLang="en-US" sz="2800">
                <a:latin typeface="FangSong" charset="0"/>
                <a:ea typeface="FangSong" charset="0"/>
              </a:rPr>
              <a:t>相关</a:t>
            </a:r>
            <a:endParaRPr lang="zh-CN" altLang="en-US" sz="2800">
              <a:latin typeface="FangSong" charset="0"/>
              <a:ea typeface="FangSong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14" name="Rectangle 84"/>
          <p:cNvSpPr>
            <a:spLocks noGrp="1"/>
          </p:cNvSpPr>
          <p:nvPr>
            <p:ph type="body"/>
          </p:nvPr>
        </p:nvSpPr>
        <p:spPr>
          <a:xfrm>
            <a:off x="1547495" y="980440"/>
            <a:ext cx="7116445" cy="5868035"/>
          </a:xfrm>
        </p:spPr>
        <p:txBody>
          <a:bodyPr vert="horz" wrap="square" anchor="t"/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json中有两种表示数据的结构（对象和数组）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buNone/>
            </a:pPr>
            <a:r>
              <a:rPr sz="1600" dirty="0">
                <a:solidFill>
                  <a:srgbClr val="000000"/>
                </a:solidFill>
              </a:rPr>
              <a:t>1、对象：对象在js中表示为{}括起来的内容，数据结构为 {key：value,key：value,...}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buNone/>
            </a:pPr>
            <a:r>
              <a:rPr sz="1600" dirty="0">
                <a:solidFill>
                  <a:srgbClr val="000000"/>
                </a:solidFill>
              </a:rPr>
              <a:t>取值方法为 对象.key 获取属性值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buNone/>
            </a:pPr>
            <a:r>
              <a:rPr sz="1600" dirty="0">
                <a:solidFill>
                  <a:srgbClr val="000000"/>
                </a:solidFill>
              </a:rPr>
              <a:t>2、数组：数组在js中是中括号“[]”括起来的内容，数据结构为 ["java","javascript","vb",...]，取值方式和所有语言中一样，使用索引获取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buNone/>
            </a:pPr>
            <a:r>
              <a:rPr sz="1600" dirty="0">
                <a:solidFill>
                  <a:srgbClr val="000000"/>
                </a:solidFill>
              </a:rPr>
              <a:t>var people ={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buNone/>
            </a:pPr>
            <a:r>
              <a:rPr sz="1600" dirty="0">
                <a:solidFill>
                  <a:srgbClr val="000000"/>
                </a:solidFill>
              </a:rPr>
              <a:t>    "people":[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buNone/>
            </a:pPr>
            <a:r>
              <a:rPr sz="1600" dirty="0">
                <a:solidFill>
                  <a:srgbClr val="000000"/>
                </a:solidFill>
              </a:rPr>
              <a:t>        {"firstName":"Brett","lastName":"McLaughlin","email":"aaaa"},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buNone/>
            </a:pPr>
            <a:r>
              <a:rPr sz="1600" dirty="0">
                <a:solidFill>
                  <a:srgbClr val="000000"/>
                </a:solidFill>
              </a:rPr>
              <a:t>        {"firstName":"Jason","lastName":"Hunter","email":"bbbb"},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buNone/>
            </a:pPr>
            <a:r>
              <a:rPr sz="1600" dirty="0">
                <a:solidFill>
                  <a:srgbClr val="000000"/>
                </a:solidFill>
              </a:rPr>
              <a:t>        {"firstName":"Elliotte","lastName":"Harold","email":"cccc"}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buNone/>
            </a:pPr>
            <a:r>
              <a:rPr sz="1600" dirty="0">
                <a:solidFill>
                  <a:srgbClr val="000000"/>
                </a:solidFill>
              </a:rPr>
              <a:t>    ]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buNone/>
            </a:pPr>
            <a:r>
              <a:rPr sz="1600" dirty="0">
                <a:solidFill>
                  <a:srgbClr val="000000"/>
                </a:solidFill>
              </a:rPr>
              <a:t>}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buNone/>
            </a:pPr>
            <a:r>
              <a:rPr sz="1600" dirty="0">
                <a:solidFill>
                  <a:srgbClr val="000000"/>
                </a:solidFill>
              </a:rPr>
              <a:t>people.people[1].lastName </a:t>
            </a:r>
            <a:r>
              <a:rPr lang="en-US" sz="1600" dirty="0">
                <a:solidFill>
                  <a:srgbClr val="000000"/>
                </a:solidFill>
              </a:rPr>
              <a:t>//</a:t>
            </a:r>
            <a:r>
              <a:rPr sz="1600" dirty="0">
                <a:solidFill>
                  <a:srgbClr val="000000"/>
                </a:solidFill>
              </a:rPr>
              <a:t> Hunter</a:t>
            </a: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1595" y="404495"/>
            <a:ext cx="213677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FangSong" charset="0"/>
                <a:ea typeface="FangSong" charset="0"/>
              </a:rPr>
              <a:t>JSON</a:t>
            </a:r>
            <a:r>
              <a:rPr lang="zh-CN" altLang="en-US" sz="2800">
                <a:latin typeface="FangSong" charset="0"/>
                <a:ea typeface="FangSong" charset="0"/>
              </a:rPr>
              <a:t>相关</a:t>
            </a:r>
            <a:endParaRPr lang="zh-CN" altLang="en-US" sz="2800">
              <a:latin typeface="FangSong" charset="0"/>
              <a:ea typeface="FangSong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14" name="Rectangle 84"/>
          <p:cNvSpPr>
            <a:spLocks noGrp="1"/>
          </p:cNvSpPr>
          <p:nvPr>
            <p:ph type="body"/>
          </p:nvPr>
        </p:nvSpPr>
        <p:spPr>
          <a:xfrm>
            <a:off x="2123440" y="1628775"/>
            <a:ext cx="6569075" cy="3999865"/>
          </a:xfrm>
        </p:spPr>
        <p:txBody>
          <a:bodyPr vert="horz" wrap="square" anchor="t"/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val people = sqlContext.jsonFile("hdfs://server1:9090/xxx.json")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//读进来之后，就是</a:t>
            </a:r>
            <a:r>
              <a:rPr lang="en-US" sz="1600" dirty="0">
                <a:solidFill>
                  <a:srgbClr val="000000"/>
                </a:solidFill>
              </a:rPr>
              <a:t>dataframe</a:t>
            </a:r>
            <a:endParaRPr lang="en-US"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en-US" sz="14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people.printSchema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//打印schema信息，即表中字段的信息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people.regesterAsTable("people")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sql("select * from people where name &gt; 10").collect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支持嵌套查询 where a.b.c=‘xxx’</a:t>
            </a: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91640" y="620395"/>
            <a:ext cx="213677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FangSong" charset="0"/>
                <a:ea typeface="FangSong" charset="0"/>
              </a:rPr>
              <a:t>JSON</a:t>
            </a:r>
            <a:r>
              <a:rPr lang="zh-CN" altLang="en-US" sz="2400">
                <a:latin typeface="FangSong" charset="0"/>
                <a:ea typeface="FangSong" charset="0"/>
              </a:rPr>
              <a:t>相关</a:t>
            </a:r>
            <a:endParaRPr lang="zh-CN" altLang="en-US" sz="2400">
              <a:latin typeface="FangSong" charset="0"/>
              <a:ea typeface="FangSong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14" name="Rectangle 84"/>
          <p:cNvSpPr>
            <a:spLocks noGrp="1"/>
          </p:cNvSpPr>
          <p:nvPr>
            <p:ph type="body"/>
          </p:nvPr>
        </p:nvSpPr>
        <p:spPr>
          <a:xfrm>
            <a:off x="1763395" y="1772920"/>
            <a:ext cx="6562725" cy="5404485"/>
          </a:xfrm>
        </p:spPr>
        <p:txBody>
          <a:bodyPr vert="horz" wrap="square" anchor="t"/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  <a:sym typeface="+mn-ea"/>
              </a:rPr>
              <a:t>json.dumps()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把一个Python对象编码转换成Json字符串   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  <a:sym typeface="+mn-ea"/>
              </a:rPr>
              <a:t> </a:t>
            </a:r>
            <a:endParaRPr sz="1600" dirty="0">
              <a:solidFill>
                <a:srgbClr val="000000"/>
              </a:solidFill>
              <a:sym typeface="+mn-ea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  <a:sym typeface="+mn-ea"/>
              </a:rPr>
              <a:t>json.loads()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把Json格式字符串解码转换成Python对象  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json_format = json.loads(item)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json_format['ApplicationID'] = appId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key = json_format['Event']  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value = json.dumps(json_format).replace(' ', '')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  <a:sym typeface="+mn-ea"/>
              </a:rPr>
              <a:t>造一个遍历顺序和插入顺序一样的dict。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  <a:sym typeface="+mn-ea"/>
              </a:rPr>
              <a:t>dict = collections.OrderedDict()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3350" y="548640"/>
            <a:ext cx="416242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FangSong" charset="0"/>
                <a:ea typeface="FangSong" charset="0"/>
              </a:rPr>
              <a:t>JSON</a:t>
            </a:r>
            <a:r>
              <a:rPr lang="zh-CN" altLang="en-US" sz="2800">
                <a:latin typeface="FangSong" charset="0"/>
                <a:ea typeface="FangSong" charset="0"/>
              </a:rPr>
              <a:t>和</a:t>
            </a:r>
            <a:r>
              <a:rPr lang="en-US" altLang="zh-CN" sz="2800">
                <a:latin typeface="FangSong" charset="0"/>
                <a:ea typeface="FangSong" charset="0"/>
              </a:rPr>
              <a:t>python</a:t>
            </a:r>
            <a:r>
              <a:rPr lang="zh-CN" altLang="en-US" sz="2800">
                <a:latin typeface="FangSong" charset="0"/>
                <a:ea typeface="FangSong" charset="0"/>
              </a:rPr>
              <a:t>的互操作</a:t>
            </a:r>
            <a:endParaRPr lang="zh-CN" altLang="en-US" sz="2800">
              <a:latin typeface="FangSong" charset="0"/>
              <a:ea typeface="FangSong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588125" y="1844675"/>
            <a:ext cx="23241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14" name="Rectangle 84"/>
          <p:cNvSpPr>
            <a:spLocks noGrp="1"/>
          </p:cNvSpPr>
          <p:nvPr>
            <p:ph type="body"/>
          </p:nvPr>
        </p:nvSpPr>
        <p:spPr>
          <a:xfrm>
            <a:off x="2627630" y="1844675"/>
            <a:ext cx="5128260" cy="3723640"/>
          </a:xfrm>
        </p:spPr>
        <p:txBody>
          <a:bodyPr vert="horz" wrap="square" anchor="t"/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列式存储的组件。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读取的时候，比如需要name，就只读name这一列，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IO比较小，压缩什么的也消耗少，GC开销小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支持读取Parquet中的数据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支持写到Parquet中时保存元数据的schema信息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列式存储避免读出不需要的数据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91640" y="620395"/>
            <a:ext cx="375793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>
                <a:latin typeface="FangSong" charset="0"/>
                <a:ea typeface="FangSong" charset="0"/>
              </a:rPr>
              <a:t>parquet相关</a:t>
            </a:r>
            <a:endParaRPr sz="2800">
              <a:latin typeface="FangSong" charset="0"/>
              <a:ea typeface="FangSong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14" name="Rectangle 84"/>
          <p:cNvSpPr>
            <a:spLocks noGrp="1"/>
          </p:cNvSpPr>
          <p:nvPr>
            <p:ph type="body"/>
          </p:nvPr>
        </p:nvSpPr>
        <p:spPr>
          <a:xfrm>
            <a:off x="2195830" y="1845310"/>
            <a:ext cx="5621655" cy="3446145"/>
          </a:xfrm>
        </p:spPr>
        <p:txBody>
          <a:bodyPr vert="horz" wrap="square" anchor="t"/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使用parquet的步骤：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xxx.saveAsParquetFile("xxx.parquet") 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//存,注意这个</a:t>
            </a:r>
            <a:r>
              <a:rPr lang="zh-CN" sz="1600" dirty="0">
                <a:solidFill>
                  <a:srgbClr val="000000"/>
                </a:solidFill>
              </a:rPr>
              <a:t>接口</a:t>
            </a:r>
            <a:r>
              <a:rPr sz="1600" dirty="0">
                <a:solidFill>
                  <a:srgbClr val="000000"/>
                </a:solidFill>
              </a:rPr>
              <a:t>是dataframe的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val parquetFile = sqlContext.parquetFile("xxx.parquet") //读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parquetFile.registerAsTable("parquetFile")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 //跟之前完全一样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19250" y="548640"/>
            <a:ext cx="37465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>
                <a:latin typeface="FangSong" charset="0"/>
                <a:ea typeface="FangSong" charset="0"/>
              </a:rPr>
              <a:t>parquet相关</a:t>
            </a:r>
            <a:endParaRPr sz="2800">
              <a:latin typeface="FangSong" charset="0"/>
              <a:ea typeface="FangSong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14" name="Rectangle 84"/>
          <p:cNvSpPr>
            <a:spLocks noGrp="1"/>
          </p:cNvSpPr>
          <p:nvPr>
            <p:ph type="body"/>
          </p:nvPr>
        </p:nvSpPr>
        <p:spPr>
          <a:xfrm>
            <a:off x="1547495" y="1340485"/>
            <a:ext cx="6906895" cy="5404485"/>
          </a:xfrm>
        </p:spPr>
        <p:txBody>
          <a:bodyPr vert="horz" wrap="square" anchor="t"/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val sqlContext = new org.apache.spark.sql.SQLContext(sc)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import sqlContext._ //先引入sqlContext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val data = sc.textFile("绝对路径")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case class Person(name: String, age: Int)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val people = data.map(_.split(',')),map(p =&gt; Person(p(0), p(1).toInt))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people.registerAsTable("people")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sqlContext.sql(</a:t>
            </a:r>
            <a:r>
              <a:rPr lang="en-US" sz="1600" dirty="0">
                <a:solidFill>
                  <a:srgbClr val="000000"/>
                </a:solidFill>
              </a:rPr>
              <a:t>"xxxxx"</a:t>
            </a:r>
            <a:r>
              <a:rPr sz="1600" dirty="0">
                <a:solidFill>
                  <a:srgbClr val="000000"/>
                </a:solidFill>
              </a:rPr>
              <a:t>).saveAsParqueetFile("xxx.parquet")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//以列式存储的方式存起来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val parquertFile = </a:t>
            </a:r>
            <a:r>
              <a:rPr sz="1600" dirty="0">
                <a:solidFill>
                  <a:srgbClr val="000000"/>
                </a:solidFill>
                <a:sym typeface="+mn-ea"/>
              </a:rPr>
              <a:t>sqlContext.parquetFile("xxx.parquet") </a:t>
            </a:r>
            <a:r>
              <a:rPr sz="1600" dirty="0">
                <a:solidFill>
                  <a:srgbClr val="000000"/>
                </a:solidFill>
              </a:rPr>
              <a:t>parquertFile.registerAsTable("parquertFile")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rs = sql("select name from parquertFile where age &gt; 1and age &lt; 50")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rs.map(n =&gt; "name" + n(0)).collect.foreach(println_)</a:t>
            </a: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160" y="260350"/>
            <a:ext cx="38506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>
                <a:latin typeface="FangSong" charset="0"/>
                <a:ea typeface="FangSong" charset="0"/>
              </a:rPr>
              <a:t>parquet相关</a:t>
            </a:r>
            <a:endParaRPr sz="2800">
              <a:latin typeface="FangSong" charset="0"/>
              <a:ea typeface="FangSong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14" name="Rectangle 84"/>
          <p:cNvSpPr>
            <a:spLocks noGrp="1"/>
          </p:cNvSpPr>
          <p:nvPr>
            <p:ph type="body"/>
          </p:nvPr>
        </p:nvSpPr>
        <p:spPr>
          <a:xfrm>
            <a:off x="2051685" y="1988820"/>
            <a:ext cx="6297295" cy="3201670"/>
          </a:xfrm>
          <a:ln w="9525">
            <a:noFill/>
            <a:miter/>
          </a:ln>
        </p:spPr>
        <p:txBody>
          <a:bodyPr vert="horz" wrap="square" anchor="t"/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000000"/>
                </a:solidFill>
                <a:ea typeface="FangSong" charset="0"/>
              </a:rPr>
              <a:t>Spark SQL is a Spark module for </a:t>
            </a:r>
            <a:endParaRPr lang="zh-CN" altLang="en-US" dirty="0">
              <a:solidFill>
                <a:srgbClr val="000000"/>
              </a:solidFill>
              <a:ea typeface="FangSong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000000"/>
                </a:solidFill>
                <a:ea typeface="FangSong" charset="0"/>
              </a:rPr>
              <a:t>structured data processing </a:t>
            </a:r>
            <a:r>
              <a:rPr lang="zh-CN" altLang="en-US" dirty="0">
                <a:solidFill>
                  <a:srgbClr val="000000"/>
                </a:solidFill>
                <a:ea typeface="FangSong" charset="0"/>
                <a:sym typeface="+mn-ea"/>
              </a:rPr>
              <a:t>and can also </a:t>
            </a:r>
            <a:endParaRPr lang="zh-CN" altLang="en-US" dirty="0">
              <a:solidFill>
                <a:srgbClr val="000000"/>
              </a:solidFill>
              <a:ea typeface="FangSong" charset="0"/>
              <a:sym typeface="+mn-ea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000000"/>
                </a:solidFill>
                <a:ea typeface="FangSong" charset="0"/>
                <a:sym typeface="+mn-ea"/>
              </a:rPr>
              <a:t>act as distributed SQL query engine.</a:t>
            </a:r>
            <a:endParaRPr lang="zh-CN" altLang="en-US" dirty="0">
              <a:solidFill>
                <a:srgbClr val="000000"/>
              </a:solidFill>
              <a:ea typeface="FangSong" charset="0"/>
              <a:sym typeface="+mn-ea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solidFill>
                <a:srgbClr val="000000"/>
              </a:solidFill>
              <a:ea typeface="FangSong" charset="0"/>
              <a:sym typeface="+mn-ea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000000"/>
                </a:solidFill>
                <a:ea typeface="FangSong" charset="0"/>
              </a:rPr>
              <a:t> It provides a programming abstraction </a:t>
            </a:r>
            <a:endParaRPr lang="zh-CN" altLang="en-US" dirty="0">
              <a:solidFill>
                <a:srgbClr val="000000"/>
              </a:solidFill>
              <a:ea typeface="FangSong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000000"/>
                </a:solidFill>
                <a:ea typeface="FangSong" charset="0"/>
              </a:rPr>
              <a:t>called DataFrames </a:t>
            </a:r>
            <a:r>
              <a:rPr lang="en-US" altLang="zh-CN" dirty="0">
                <a:solidFill>
                  <a:srgbClr val="000000"/>
                </a:solidFill>
                <a:ea typeface="FangSong" charset="0"/>
              </a:rPr>
              <a:t>.</a:t>
            </a:r>
            <a:endParaRPr lang="en-US" altLang="zh-CN" dirty="0">
              <a:solidFill>
                <a:srgbClr val="000000"/>
              </a:solidFill>
              <a:ea typeface="FangSong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dirty="0">
              <a:solidFill>
                <a:srgbClr val="000000"/>
              </a:solidFill>
            </a:endParaRPr>
          </a:p>
          <a:p>
            <a:pPr marL="0" lvl="0" indent="0" eaLnBrk="1" hangingPunct="1"/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3350" y="476250"/>
            <a:ext cx="213677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FangSong" charset="0"/>
                <a:ea typeface="FangSong" charset="0"/>
              </a:rPr>
              <a:t>简介</a:t>
            </a:r>
            <a:endParaRPr lang="zh-CN" altLang="en-US" sz="2800">
              <a:latin typeface="FangSong" charset="0"/>
              <a:ea typeface="FangSong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14" name="Rectangle 84"/>
          <p:cNvSpPr>
            <a:spLocks noGrp="1"/>
          </p:cNvSpPr>
          <p:nvPr>
            <p:ph type="body"/>
          </p:nvPr>
        </p:nvSpPr>
        <p:spPr>
          <a:xfrm>
            <a:off x="2267585" y="1916430"/>
            <a:ext cx="5323205" cy="3507105"/>
          </a:xfrm>
        </p:spPr>
        <p:txBody>
          <a:bodyPr vert="horz" wrap="square" anchor="t"/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sqlContext.cacheTable("tableName")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列式存储(压缩+减少内存使?+减少GC)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uncacheTable("tableName")取消缓存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调用原生rdd的cache接口无法享受列式存储的优势</a:t>
            </a: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35150" y="620395"/>
            <a:ext cx="34798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 dirty="0">
                <a:solidFill>
                  <a:srgbClr val="000000"/>
                </a:solidFill>
                <a:sym typeface="+mn-ea"/>
              </a:rPr>
              <a:t>cached tables</a:t>
            </a:r>
            <a:endParaRPr sz="2800" dirty="0">
              <a:solidFill>
                <a:srgbClr val="000000"/>
              </a:solidFill>
              <a:latin typeface="FangSong" charset="0"/>
              <a:ea typeface="FangSong" charset="0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14" name="Rectangle 84"/>
          <p:cNvSpPr>
            <a:spLocks noGrp="1"/>
          </p:cNvSpPr>
          <p:nvPr>
            <p:ph type="body"/>
          </p:nvPr>
        </p:nvSpPr>
        <p:spPr>
          <a:xfrm>
            <a:off x="2267585" y="1484630"/>
            <a:ext cx="5734050" cy="4609465"/>
          </a:xfrm>
        </p:spPr>
        <p:txBody>
          <a:bodyPr vert="horz" wrap="square" anchor="t"/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org.apache.spark.sql.Row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sz="1600" dirty="0">
                <a:solidFill>
                  <a:srgbClr val="000000"/>
                </a:solidFill>
              </a:rPr>
              <a:t>val row = Row(1, true, "a string", null)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sz="1600" dirty="0">
                <a:solidFill>
                  <a:srgbClr val="000000"/>
                </a:solidFill>
              </a:rPr>
              <a:t>// row: Row = [1,true,a string,null]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sz="1600" dirty="0">
                <a:solidFill>
                  <a:srgbClr val="000000"/>
                </a:solidFill>
              </a:rPr>
              <a:t>val firstValue = row(0)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sz="1600" dirty="0">
                <a:solidFill>
                  <a:srgbClr val="000000"/>
                </a:solidFill>
              </a:rPr>
              <a:t>// firstValue: Any = 1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sz="1600" dirty="0">
                <a:solidFill>
                  <a:srgbClr val="000000"/>
                </a:solidFill>
              </a:rPr>
              <a:t>val fourthValue = row(3)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1600" dirty="0">
                <a:solidFill>
                  <a:srgbClr val="000000"/>
                </a:solidFill>
              </a:rPr>
              <a:t>	/</a:t>
            </a:r>
            <a:r>
              <a:rPr sz="1600" dirty="0">
                <a:solidFill>
                  <a:srgbClr val="000000"/>
                </a:solidFill>
              </a:rPr>
              <a:t>/ fourthValue: Any = null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sz="1600" dirty="0">
                <a:solidFill>
                  <a:srgbClr val="000000"/>
                </a:solidFill>
              </a:rPr>
              <a:t>val firstValue = row.getInt(0)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sz="1600" dirty="0">
                <a:solidFill>
                  <a:srgbClr val="000000"/>
                </a:solidFill>
              </a:rPr>
              <a:t>// firstValue: Int = 1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sz="1600" dirty="0">
                <a:solidFill>
                  <a:srgbClr val="000000"/>
                </a:solidFill>
              </a:rPr>
              <a:t>val isNull = row.isNullAt(3)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sz="1600" dirty="0">
                <a:solidFill>
                  <a:srgbClr val="000000"/>
                </a:solidFill>
              </a:rPr>
              <a:t>// isNull: Boolean = true</a:t>
            </a: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91640" y="548640"/>
            <a:ext cx="213677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FangSong" charset="0"/>
                <a:ea typeface="FangSong" charset="0"/>
              </a:rPr>
              <a:t>相关类</a:t>
            </a:r>
            <a:endParaRPr lang="zh-CN" sz="2800">
              <a:latin typeface="FangSong" charset="0"/>
              <a:ea typeface="FangSong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14" name="Rectangle 84"/>
          <p:cNvSpPr>
            <a:spLocks noGrp="1"/>
          </p:cNvSpPr>
          <p:nvPr>
            <p:ph type="body"/>
          </p:nvPr>
        </p:nvSpPr>
        <p:spPr>
          <a:xfrm>
            <a:off x="2627630" y="1196340"/>
            <a:ext cx="5996940" cy="5404485"/>
          </a:xfrm>
        </p:spPr>
        <p:txBody>
          <a:bodyPr vert="horz" wrap="square" anchor="t"/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org.apache.spark.sql.Column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sz="1400" dirty="0">
                <a:solidFill>
                  <a:srgbClr val="000000"/>
                </a:solidFill>
              </a:rPr>
              <a:t>df("colA")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sz="12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sz="1400" dirty="0">
                <a:solidFill>
                  <a:srgbClr val="000000"/>
                </a:solidFill>
              </a:rPr>
              <a:t>df.select( df("colA")</a:t>
            </a:r>
            <a:r>
              <a:rPr lang="en-US" sz="1400" dirty="0">
                <a:solidFill>
                  <a:srgbClr val="000000"/>
                </a:solidFill>
              </a:rPr>
              <a:t>).show()</a:t>
            </a:r>
            <a:endParaRPr lang="en-US" sz="14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  <a:sym typeface="+mn-ea"/>
              </a:rPr>
              <a:t>org.apache.spark.sql</a:t>
            </a:r>
            <a:r>
              <a:rPr lang="en-US" sz="1600" dirty="0">
                <a:solidFill>
                  <a:srgbClr val="000000"/>
                </a:solidFill>
                <a:sym typeface="+mn-ea"/>
              </a:rPr>
              <a:t>.</a:t>
            </a:r>
            <a:r>
              <a:rPr lang="en-US" sz="1600" dirty="0">
                <a:solidFill>
                  <a:srgbClr val="000000"/>
                </a:solidFill>
              </a:rPr>
              <a:t>GroupedData</a:t>
            </a:r>
            <a:endParaRPr lang="en-US"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400" dirty="0">
                <a:solidFill>
                  <a:srgbClr val="000000"/>
                </a:solidFill>
              </a:rPr>
              <a:t>df.groupBy(df.age).count().collect()</a:t>
            </a:r>
            <a:endParaRPr lang="en-US" sz="14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	[Row(age=2, count=1), Row(age=5, count=1)]</a:t>
            </a:r>
            <a:endParaRPr lang="en-US" sz="14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	df.groupBy().max('age').collect()</a:t>
            </a:r>
            <a:endParaRPr lang="en-US" sz="14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	[Row(max(age)=5)]</a:t>
            </a:r>
            <a:endParaRPr lang="en-US" sz="14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	df.groupBy().mean('age').collect()</a:t>
            </a:r>
            <a:endParaRPr lang="en-US" sz="14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	[Row(avg(age)=3.5)]</a:t>
            </a:r>
            <a:endParaRPr lang="en-US" sz="14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	df.groupBy().sum('age').collect()</a:t>
            </a:r>
            <a:endParaRPr lang="en-US" sz="14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	[Row(sum(age)=7)]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35150" y="476250"/>
            <a:ext cx="213677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FangSong" charset="0"/>
                <a:ea typeface="FangSong" charset="0"/>
              </a:rPr>
              <a:t>相关类</a:t>
            </a:r>
            <a:endParaRPr lang="zh-CN" sz="2800">
              <a:latin typeface="FangSong" charset="0"/>
              <a:ea typeface="FangSong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14" name="Rectangle 84"/>
          <p:cNvSpPr>
            <a:spLocks noGrp="1"/>
          </p:cNvSpPr>
          <p:nvPr>
            <p:ph type="body"/>
          </p:nvPr>
        </p:nvSpPr>
        <p:spPr>
          <a:xfrm>
            <a:off x="1619250" y="1484630"/>
            <a:ext cx="6709410" cy="5404485"/>
          </a:xfrm>
        </p:spPr>
        <p:txBody>
          <a:bodyPr vert="horz" wrap="square" anchor="t"/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1.使用python plotmatlab图形库，画图，基本就是柱状图，折线图和点图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2.各种log的转换，包括debug log， event log， master event log，pem log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sz="1600" dirty="0">
                <a:solidFill>
                  <a:srgbClr val="000000"/>
                </a:solidFill>
              </a:rPr>
              <a:t>3.使用spark sql， 利用注册的表，查询集群中运行任务的情况，比如整个集群中各个时间段内运行的task总数，单个机器各个时间段内运行task的总数，ego那边起container到spark那边拿到这个container的延迟，可以查到各种各样的事情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sz="1600" dirty="0">
                <a:solidFill>
                  <a:srgbClr val="000000"/>
                </a:solidFill>
              </a:rPr>
              <a:t>下面请看两个例子：</a:t>
            </a:r>
            <a:endParaRPr lang="zh-CN"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sz="1600" dirty="0">
                <a:solidFill>
                  <a:srgbClr val="000000"/>
                </a:solidFill>
              </a:rPr>
              <a:t>1.把event log中的数据读进来，注册成表</a:t>
            </a:r>
            <a:endParaRPr lang="zh-CN"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sz="1600" dirty="0">
                <a:solidFill>
                  <a:srgbClr val="000000"/>
                </a:solidFill>
              </a:rPr>
              <a:t>2.利用表中的数据，使用spark sql，查询出整个集群每个时间段内的task总数</a:t>
            </a:r>
            <a:endParaRPr lang="zh-CN" sz="1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sz="1600" dirty="0">
                <a:solidFill>
                  <a:srgbClr val="000000"/>
                </a:solidFill>
              </a:rPr>
              <a:t>（同样的需求，查询所有机器的</a:t>
            </a:r>
            <a:r>
              <a:rPr lang="zh-CN" sz="1600" dirty="0">
                <a:solidFill>
                  <a:srgbClr val="000000"/>
                </a:solidFill>
                <a:sym typeface="+mn-ea"/>
              </a:rPr>
              <a:t>每个时间段内的task总数，</a:t>
            </a:r>
            <a:r>
              <a:rPr lang="zh-CN" sz="1600" dirty="0">
                <a:solidFill>
                  <a:srgbClr val="000000"/>
                </a:solidFill>
              </a:rPr>
              <a:t>然后大家可以想想）</a:t>
            </a:r>
            <a:endParaRPr lang="zh-CN" sz="1600" dirty="0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9205" y="548640"/>
            <a:ext cx="231648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0"/>
              <a:t>最近做的事情</a:t>
            </a:r>
            <a:endParaRPr lang="zh-CN" altLang="en-US" sz="2800" b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3"/>
          <p:cNvSpPr/>
          <p:nvPr/>
        </p:nvSpPr>
        <p:spPr>
          <a:xfrm>
            <a:off x="1477963" y="4652963"/>
            <a:ext cx="6184900" cy="720725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rIns="0"/>
          <a:p>
            <a:pPr lvl="0"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dirty="0">
                <a:latin typeface="Arial" charset="0"/>
                <a:ea typeface="黑体" pitchFamily="2" charset="-122"/>
              </a:rPr>
              <a:t>感谢您的关注 </a:t>
            </a:r>
            <a:endParaRPr lang="zh-CN" altLang="en-US" sz="1600" b="0" i="0" dirty="0">
              <a:latin typeface="Arial" charset="0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矩形 15361"/>
          <p:cNvSpPr/>
          <p:nvPr/>
        </p:nvSpPr>
        <p:spPr>
          <a:xfrm>
            <a:off x="0" y="4078288"/>
            <a:ext cx="9144000" cy="2781300"/>
          </a:xfrm>
          <a:prstGeom prst="rect">
            <a:avLst/>
          </a:prstGeom>
          <a:solidFill>
            <a:srgbClr val="333333">
              <a:alpha val="100000"/>
            </a:srgbClr>
          </a:solidFill>
          <a:ln w="9525">
            <a:noFill/>
            <a:miter/>
          </a:ln>
        </p:spPr>
        <p:txBody>
          <a:bodyPr wrap="none" anchor="ctr"/>
          <a:p>
            <a:pPr lvl="0" algn="ctr" eaLnBrk="1" latinLnBrk="0" hangingPunct="1"/>
            <a:endParaRPr>
              <a:solidFill>
                <a:schemeClr val="bg2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5363" name="文本框 15362"/>
          <p:cNvSpPr txBox="1"/>
          <p:nvPr/>
        </p:nvSpPr>
        <p:spPr>
          <a:xfrm>
            <a:off x="396875" y="1412875"/>
            <a:ext cx="5762625" cy="10064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l" eaLnBrk="1" latinLnBrk="0" hangingPunct="1"/>
            <a:r>
              <a:rPr lang="zh-CN" altLang="en-US" sz="6000" b="0" i="0" dirty="0">
                <a:solidFill>
                  <a:srgbClr val="4D4D4D"/>
                </a:solidFill>
                <a:latin typeface="Arial" charset="0"/>
                <a:ea typeface="微软雅黑" charset="-122"/>
              </a:rPr>
              <a:t>谢谢观赏</a:t>
            </a:r>
            <a:endParaRPr lang="zh-CN" altLang="en-US" sz="6000" b="0" i="0" dirty="0">
              <a:solidFill>
                <a:srgbClr val="4D4D4D"/>
              </a:solidFill>
              <a:latin typeface="Arial" charset="0"/>
              <a:ea typeface="微软雅黑" charset="-122"/>
            </a:endParaRPr>
          </a:p>
        </p:txBody>
      </p:sp>
      <p:sp>
        <p:nvSpPr>
          <p:cNvPr id="15364" name="TextBox 5"/>
          <p:cNvSpPr/>
          <p:nvPr/>
        </p:nvSpPr>
        <p:spPr>
          <a:xfrm>
            <a:off x="323850" y="4437063"/>
            <a:ext cx="3455988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>
            <a:spAutoFit/>
          </a:bodyPr>
          <a:p>
            <a:pPr lvl="0" eaLnBrk="0" hangingPunct="0"/>
            <a:r>
              <a:rPr lang="zh-CN" altLang="en-US" sz="4400" dirty="0">
                <a:latin typeface="Arial Unicode MS" pitchFamily="2" charset="-122"/>
                <a:ea typeface="Arial Unicode MS" pitchFamily="2" charset="-122"/>
                <a:sym typeface="Haettenschweiler" pitchFamily="2" charset="0"/>
              </a:rPr>
              <a:t>WPS</a:t>
            </a:r>
            <a:r>
              <a:rPr lang="en-US" altLang="x-none" sz="4400" dirty="0">
                <a:solidFill>
                  <a:srgbClr val="000000"/>
                </a:solidFill>
                <a:latin typeface="Arial Unicode MS" pitchFamily="2" charset="-122"/>
                <a:ea typeface="Arial Unicode MS" pitchFamily="2" charset="-122"/>
                <a:sym typeface="Haettenschweiler" pitchFamily="2" charset="0"/>
              </a:rPr>
              <a:t> </a:t>
            </a:r>
            <a:r>
              <a:rPr lang="zh-CN" altLang="en-US" sz="4400" dirty="0">
                <a:solidFill>
                  <a:schemeClr val="bg1"/>
                </a:solidFill>
                <a:latin typeface="Arial Unicode MS" pitchFamily="2" charset="-122"/>
                <a:ea typeface="Arial Unicode MS" pitchFamily="2" charset="-122"/>
                <a:sym typeface="Haettenschweiler" pitchFamily="2" charset="0"/>
              </a:rPr>
              <a:t>Office</a:t>
            </a:r>
            <a:endParaRPr lang="zh-CN" altLang="en-US" sz="4400" dirty="0">
              <a:solidFill>
                <a:schemeClr val="bg1"/>
              </a:solidFill>
              <a:latin typeface="Arial Unicode MS" pitchFamily="2" charset="-122"/>
              <a:ea typeface="Arial Unicode MS" pitchFamily="2" charset="-122"/>
            </a:endParaRPr>
          </a:p>
        </p:txBody>
      </p:sp>
      <p:sp>
        <p:nvSpPr>
          <p:cNvPr id="15365" name="TextBox 6"/>
          <p:cNvSpPr/>
          <p:nvPr/>
        </p:nvSpPr>
        <p:spPr>
          <a:xfrm>
            <a:off x="396875" y="5302250"/>
            <a:ext cx="2693988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anchor="t">
            <a:spAutoFit/>
          </a:bodyPr>
          <a:p>
            <a:pPr lvl="0" eaLnBrk="0" hangingPunct="0"/>
            <a:r>
              <a:rPr lang="en-US" altLang="x-none" dirty="0">
                <a:solidFill>
                  <a:schemeClr val="bg1"/>
                </a:solidFill>
                <a:latin typeface="Mistral" pitchFamily="2" charset="0"/>
                <a:ea typeface="华文细黑" pitchFamily="2" charset="-122"/>
                <a:sym typeface="Mistral" pitchFamily="2" charset="0"/>
              </a:rPr>
              <a:t>Make Presentation much more fun</a:t>
            </a:r>
            <a:endParaRPr lang="en-US" altLang="x-none" dirty="0">
              <a:solidFill>
                <a:schemeClr val="bg1"/>
              </a:solidFill>
              <a:latin typeface="Mistral" pitchFamily="2" charset="0"/>
              <a:ea typeface="华文细黑" pitchFamily="2" charset="-122"/>
              <a:sym typeface="Mistral" pitchFamily="2" charset="0"/>
            </a:endParaRPr>
          </a:p>
        </p:txBody>
      </p:sp>
      <p:sp>
        <p:nvSpPr>
          <p:cNvPr id="15366" name="TextBox 10"/>
          <p:cNvSpPr/>
          <p:nvPr/>
        </p:nvSpPr>
        <p:spPr>
          <a:xfrm>
            <a:off x="7524750" y="5949950"/>
            <a:ext cx="1584325" cy="5302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>
            <a:spAutoFit/>
          </a:bodyPr>
          <a:p>
            <a:pPr lvl="0" eaLnBrk="0" hangingPunct="0">
              <a:lnSpc>
                <a:spcPct val="80000"/>
              </a:lnSpc>
            </a:pPr>
            <a:r>
              <a:rPr lang="zh-CN" altLang="en-US" sz="1200" b="0" dirty="0">
                <a:solidFill>
                  <a:schemeClr val="bg1"/>
                </a:solidFill>
                <a:latin typeface="微软雅黑" charset="-122"/>
                <a:ea typeface="微软雅黑" charset="-122"/>
                <a:sym typeface="Arial" charset="0"/>
              </a:rPr>
              <a:t>@WPS官方微博</a:t>
            </a:r>
            <a:endParaRPr lang="zh-CN" altLang="en-US" sz="1200" b="0" dirty="0">
              <a:solidFill>
                <a:schemeClr val="bg1"/>
              </a:solidFill>
              <a:latin typeface="微软雅黑" charset="-122"/>
              <a:ea typeface="微软雅黑" charset="-122"/>
              <a:sym typeface="Arial" charset="0"/>
            </a:endParaRPr>
          </a:p>
          <a:p>
            <a:pPr lvl="0" eaLnBrk="0" hangingPunct="0">
              <a:lnSpc>
                <a:spcPct val="80000"/>
              </a:lnSpc>
            </a:pPr>
            <a:endParaRPr lang="zh-CN" altLang="en-US" sz="1200" b="0" dirty="0">
              <a:solidFill>
                <a:schemeClr val="bg1"/>
              </a:solidFill>
              <a:latin typeface="微软雅黑" charset="-122"/>
              <a:ea typeface="微软雅黑" charset="-122"/>
              <a:sym typeface="Arial" charset="0"/>
            </a:endParaRPr>
          </a:p>
          <a:p>
            <a:pPr lvl="0" eaLnBrk="0" hangingPunct="0">
              <a:lnSpc>
                <a:spcPct val="80000"/>
              </a:lnSpc>
            </a:pPr>
            <a:r>
              <a:rPr lang="zh-CN" altLang="en-US" sz="1200" b="0" dirty="0">
                <a:solidFill>
                  <a:schemeClr val="bg1"/>
                </a:solidFill>
                <a:latin typeface="微软雅黑" charset="-122"/>
                <a:ea typeface="微软雅黑" charset="-122"/>
                <a:sym typeface="Arial" charset="0"/>
              </a:rPr>
              <a:t>@kingsoftwps</a:t>
            </a:r>
            <a:endParaRPr lang="zh-CN" altLang="en-US" b="0" dirty="0">
              <a:latin typeface="微软雅黑" charset="-122"/>
              <a:ea typeface="微软雅黑" charset="-122"/>
            </a:endParaRPr>
          </a:p>
        </p:txBody>
      </p:sp>
      <p:pic>
        <p:nvPicPr>
          <p:cNvPr id="15367" name="图片 15366" descr="LOGO_24x2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235825" y="5949950"/>
            <a:ext cx="234950" cy="23495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5368" name="图片 15367" descr="32-腾讯微博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237413" y="6238875"/>
            <a:ext cx="233362" cy="233363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5369" name="图片 15368" descr="wpsofficemban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445250" y="2997200"/>
            <a:ext cx="2524125" cy="804863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14" name="Rectangle 84"/>
          <p:cNvSpPr>
            <a:spLocks noGrp="1"/>
          </p:cNvSpPr>
          <p:nvPr>
            <p:ph type="body"/>
          </p:nvPr>
        </p:nvSpPr>
        <p:spPr>
          <a:xfrm>
            <a:off x="2051685" y="1628775"/>
            <a:ext cx="6362065" cy="3707765"/>
          </a:xfrm>
          <a:ln w="9525">
            <a:noFill/>
            <a:miter/>
          </a:ln>
        </p:spPr>
        <p:txBody>
          <a:bodyPr vert="horz" wrap="square" anchor="t"/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000000"/>
                </a:solidFill>
              </a:rPr>
              <a:t>shark：</a:t>
            </a:r>
            <a:endParaRPr lang="zh-CN" altLang="en-US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000000"/>
                </a:solidFill>
              </a:rPr>
              <a:t>Shark已经不会再投资资源去更新了</a:t>
            </a:r>
            <a:endParaRPr lang="zh-CN" altLang="en-US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000000"/>
                </a:solidFill>
              </a:rPr>
              <a:t>Spark SQL利用了Shark中最好的部分(如列式存储)</a:t>
            </a:r>
            <a:endParaRPr lang="zh-CN" altLang="en-US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000000"/>
                </a:solidFill>
              </a:rPr>
              <a:t>hive：</a:t>
            </a:r>
            <a:endParaRPr lang="zh-CN" altLang="en-US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000000"/>
                </a:solidFill>
              </a:rPr>
              <a:t>支持用hql来写查询语句</a:t>
            </a:r>
            <a:endParaRPr lang="zh-CN" altLang="en-US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000000"/>
                </a:solidFill>
              </a:rPr>
              <a:t>兼容metastore（这表明在shark和hive中建的表，在spark sql中都可以直接使用）</a:t>
            </a:r>
            <a:endParaRPr lang="zh-CN" altLang="en-US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200" dirty="0">
              <a:solidFill>
                <a:srgbClr val="000000"/>
              </a:solidFill>
            </a:endParaRPr>
          </a:p>
          <a:p>
            <a:pPr marL="0" lvl="0" indent="0" eaLnBrk="1" hangingPunct="1"/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1595" y="548640"/>
            <a:ext cx="213677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latin typeface="FangSong" charset="0"/>
                <a:ea typeface="FangSong" charset="0"/>
                <a:cs typeface="+mn-ea"/>
              </a:rPr>
              <a:t>相关组件</a:t>
            </a:r>
            <a:endParaRPr lang="zh-CN" altLang="en-US" sz="2800">
              <a:latin typeface="FangSong" charset="0"/>
              <a:ea typeface="FangSong" charset="0"/>
              <a:cs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14" name="Rectangle 84"/>
          <p:cNvSpPr>
            <a:spLocks noGrp="1"/>
          </p:cNvSpPr>
          <p:nvPr>
            <p:ph type="body"/>
          </p:nvPr>
        </p:nvSpPr>
        <p:spPr>
          <a:xfrm>
            <a:off x="2052320" y="1628775"/>
            <a:ext cx="5850255" cy="3028950"/>
          </a:xfrm>
        </p:spPr>
        <p:txBody>
          <a:bodyPr vert="horz" wrap="square" anchor="t"/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</a:rPr>
              <a:t>行式存储，是把一行数据作为一个整体来存储。</a:t>
            </a:r>
            <a:endParaRPr lang="zh-CN" altLang="en-US" sz="18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</a:rPr>
              <a:t>列式存储，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每个列单独作为一个cell来存储。</a:t>
            </a:r>
            <a:endParaRPr lang="zh-CN" altLang="en-US" dirty="0">
              <a:solidFill>
                <a:srgbClr val="000000"/>
              </a:solidFill>
              <a:sym typeface="+mn-ea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solidFill>
                <a:srgbClr val="000000"/>
              </a:solidFill>
              <a:sym typeface="+mn-ea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</a:rPr>
              <a:t>优势</a:t>
            </a:r>
            <a:endParaRPr lang="zh-CN" altLang="en-US" sz="18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1.</a:t>
            </a:r>
            <a:r>
              <a:rPr lang="zh-CN" altLang="en-US" sz="1800" dirty="0">
                <a:solidFill>
                  <a:srgbClr val="000000"/>
                </a:solidFill>
              </a:rPr>
              <a:t>每一列数据都是同类型的，</a:t>
            </a:r>
            <a:r>
              <a:rPr lang="zh-CN" altLang="en-US" sz="1800" dirty="0">
                <a:solidFill>
                  <a:srgbClr val="000000"/>
                </a:solidFill>
                <a:sym typeface="+mn-ea"/>
              </a:rPr>
              <a:t>压缩算法很高效。</a:t>
            </a:r>
            <a:endParaRPr lang="zh-CN" altLang="en-US" sz="1800" dirty="0">
              <a:solidFill>
                <a:srgbClr val="000000"/>
              </a:solidFill>
              <a:sym typeface="+mn-ea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2.</a:t>
            </a:r>
            <a:r>
              <a:rPr lang="zh-CN" altLang="en-US" sz="1800" dirty="0">
                <a:solidFill>
                  <a:srgbClr val="000000"/>
                </a:solidFill>
              </a:rPr>
              <a:t>仅需访问感兴趣的相关列的子集，而避免了扫描整个表，这样可以减少磁盘的I/O、提升缓存利用率。</a:t>
            </a:r>
            <a:endParaRPr lang="zh-CN" altLang="en-US" sz="1800" dirty="0">
              <a:solidFill>
                <a:srgbClr val="000000"/>
              </a:solidFill>
            </a:endParaRPr>
          </a:p>
          <a:p>
            <a:pPr marL="0" lvl="0" indent="0" eaLnBrk="1" hangingPunct="1"/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205" y="620395"/>
            <a:ext cx="213677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FangSong" charset="0"/>
                <a:ea typeface="FangSong" charset="0"/>
              </a:rPr>
              <a:t>列式存储</a:t>
            </a:r>
            <a:endParaRPr lang="zh-CN" altLang="en-US" sz="2800">
              <a:latin typeface="FangSong" charset="0"/>
              <a:ea typeface="FangSong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14" name="Rectangle 84"/>
          <p:cNvSpPr>
            <a:spLocks noGrp="1"/>
          </p:cNvSpPr>
          <p:nvPr>
            <p:ph type="body"/>
          </p:nvPr>
        </p:nvSpPr>
        <p:spPr>
          <a:xfrm>
            <a:off x="468313" y="2459038"/>
            <a:ext cx="8229600" cy="3201987"/>
          </a:xfrm>
        </p:spPr>
        <p:txBody>
          <a:bodyPr vert="horz" wrap="square" anchor="t"/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2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2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200" dirty="0">
              <a:solidFill>
                <a:srgbClr val="000000"/>
              </a:solidFill>
            </a:endParaRPr>
          </a:p>
          <a:p>
            <a:pPr marL="0" lvl="0" indent="0" eaLnBrk="1" hangingPunct="1"/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5105" y="620395"/>
            <a:ext cx="213677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FangSong" charset="0"/>
                <a:ea typeface="FangSong" charset="0"/>
              </a:rPr>
              <a:t>架构</a:t>
            </a:r>
            <a:endParaRPr lang="zh-CN" altLang="en-US" sz="2800">
              <a:latin typeface="FangSong" charset="0"/>
              <a:ea typeface="FangSong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03350" y="1916430"/>
            <a:ext cx="7125335" cy="33470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14" name="Rectangle 84"/>
          <p:cNvSpPr>
            <a:spLocks noGrp="1"/>
          </p:cNvSpPr>
          <p:nvPr>
            <p:ph type="body"/>
          </p:nvPr>
        </p:nvSpPr>
        <p:spPr>
          <a:xfrm>
            <a:off x="1907540" y="1628775"/>
            <a:ext cx="6965315" cy="4785995"/>
          </a:xfrm>
        </p:spPr>
        <p:txBody>
          <a:bodyPr vert="horz" wrap="square" anchor="t"/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200" dirty="0">
              <a:solidFill>
                <a:srgbClr val="000000"/>
              </a:solidFill>
            </a:endParaRPr>
          </a:p>
          <a:p>
            <a:pPr marL="0" lvl="0" indent="0" eaLnBrk="1" hangingPunct="1"/>
            <a:r>
              <a:rPr lang="zh-CN" altLang="en-US" sz="1600" dirty="0">
                <a:solidFill>
                  <a:srgbClr val="000000"/>
                </a:solidFill>
              </a:rPr>
              <a:t>A DataFrame is a distributed collection of data </a:t>
            </a:r>
            <a:endParaRPr lang="zh-CN" altLang="en-US" sz="1600" dirty="0">
              <a:solidFill>
                <a:srgbClr val="000000"/>
              </a:solidFill>
            </a:endParaRPr>
          </a:p>
          <a:p>
            <a:pPr marL="0" lvl="0" indent="0" eaLnBrk="1" hangingPunct="1">
              <a:buNone/>
            </a:pPr>
            <a:r>
              <a:rPr lang="zh-CN" altLang="en-US" sz="1600" dirty="0">
                <a:solidFill>
                  <a:srgbClr val="000000"/>
                </a:solidFill>
              </a:rPr>
              <a:t>  organized into named columns</a:t>
            </a:r>
            <a:endParaRPr lang="zh-CN" altLang="en-US" sz="1600" dirty="0">
              <a:solidFill>
                <a:srgbClr val="000000"/>
              </a:solidFill>
            </a:endParaRPr>
          </a:p>
          <a:p>
            <a:pPr marL="0" lvl="0" indent="0" eaLnBrk="1" hangingPunct="1"/>
            <a:endParaRPr lang="zh-CN" altLang="en-US" sz="1600" dirty="0">
              <a:solidFill>
                <a:srgbClr val="000000"/>
              </a:solidFill>
            </a:endParaRPr>
          </a:p>
          <a:p>
            <a:pPr marL="0" lvl="0" indent="0" eaLnBrk="1" hangingPunct="1"/>
            <a:endParaRPr lang="zh-CN" altLang="en-US" sz="1400" dirty="0">
              <a:solidFill>
                <a:srgbClr val="000000"/>
              </a:solidFill>
            </a:endParaRPr>
          </a:p>
          <a:p>
            <a:pPr marL="0" lvl="0" indent="0" eaLnBrk="1" hangingPunct="1"/>
            <a:r>
              <a:rPr lang="zh-CN" altLang="en-US" sz="1600" dirty="0">
                <a:solidFill>
                  <a:srgbClr val="000000"/>
                </a:solidFill>
              </a:rPr>
              <a:t>使用前的准备：</a:t>
            </a:r>
            <a:endParaRPr lang="zh-CN" altLang="en-US" sz="1600" dirty="0">
              <a:solidFill>
                <a:srgbClr val="000000"/>
              </a:solidFill>
            </a:endParaRPr>
          </a:p>
          <a:p>
            <a:pPr marL="0" lvl="0" indent="0" eaLnBrk="1" hangingPunct="1">
              <a:buNone/>
            </a:pPr>
            <a:r>
              <a:rPr lang="zh-CN" altLang="en-US" sz="1600" dirty="0">
                <a:solidFill>
                  <a:srgbClr val="000000"/>
                </a:solidFill>
              </a:rPr>
              <a:t>             val sc: SparkContext </a:t>
            </a:r>
            <a:endParaRPr lang="zh-CN" altLang="en-US" sz="1600" dirty="0">
              <a:solidFill>
                <a:srgbClr val="000000"/>
              </a:solidFill>
            </a:endParaRPr>
          </a:p>
          <a:p>
            <a:pPr marL="0" lvl="0" indent="0" eaLnBrk="1" hangingPunct="1">
              <a:buNone/>
            </a:pPr>
            <a:r>
              <a:rPr lang="zh-CN" altLang="en-US" sz="1600" dirty="0">
                <a:solidFill>
                  <a:srgbClr val="000000"/>
                </a:solidFill>
              </a:rPr>
              <a:t>             val sqlContext = neworg.apache.spark.sql.SQLContext(sc)</a:t>
            </a:r>
            <a:endParaRPr lang="zh-CN" altLang="en-US" sz="1600" dirty="0">
              <a:solidFill>
                <a:srgbClr val="000000"/>
              </a:solidFill>
            </a:endParaRPr>
          </a:p>
          <a:p>
            <a:pPr marL="0" lvl="0" indent="0" eaLnBrk="1" hangingPunct="1">
              <a:buNone/>
            </a:pPr>
            <a:r>
              <a:rPr lang="zh-CN" altLang="en-US" sz="1600" dirty="0">
                <a:solidFill>
                  <a:srgbClr val="000000"/>
                </a:solidFill>
              </a:rPr>
              <a:t>             import sqlContext.implicits._ 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1595" y="620395"/>
            <a:ext cx="213677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FangSong" charset="0"/>
                <a:ea typeface="FangSong" charset="0"/>
              </a:rPr>
              <a:t>DataFrame</a:t>
            </a:r>
            <a:endParaRPr lang="zh-CN" altLang="en-US" sz="2800">
              <a:latin typeface="FangSong" charset="0"/>
              <a:ea typeface="FangSong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14" name="Rectangle 84"/>
          <p:cNvSpPr>
            <a:spLocks noGrp="1"/>
          </p:cNvSpPr>
          <p:nvPr>
            <p:ph type="body"/>
          </p:nvPr>
        </p:nvSpPr>
        <p:spPr>
          <a:xfrm>
            <a:off x="468630" y="1683385"/>
            <a:ext cx="8229600" cy="4459605"/>
          </a:xfrm>
        </p:spPr>
        <p:txBody>
          <a:bodyPr vert="horz" wrap="square" anchor="t"/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200" dirty="0">
              <a:solidFill>
                <a:srgbClr val="000000"/>
              </a:solidFill>
            </a:endParaRPr>
          </a:p>
          <a:p>
            <a:pPr marL="0" lvl="0" indent="0" eaLnBrk="1" hangingPunct="1"/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2865" y="620395"/>
            <a:ext cx="6186805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FangSong" charset="0"/>
                <a:ea typeface="FangSong" charset="0"/>
              </a:rPr>
              <a:t>DataFrame</a:t>
            </a:r>
            <a:endParaRPr lang="zh-CN" altLang="en-US" sz="2800">
              <a:latin typeface="FangSong" charset="0"/>
              <a:ea typeface="FangSong" charset="0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FangSong" charset="0"/>
                <a:ea typeface="FangSong" charset="0"/>
                <a:sym typeface="+mn-ea"/>
              </a:rPr>
              <a:t>                      </a:t>
            </a:r>
            <a:r>
              <a:rPr lang="en-US" altLang="zh-CN" sz="2400" dirty="0">
                <a:solidFill>
                  <a:srgbClr val="000000"/>
                </a:solidFill>
                <a:latin typeface="FangSong" charset="0"/>
                <a:ea typeface="FangSong" charset="0"/>
                <a:sym typeface="+mn-ea"/>
              </a:rPr>
              <a:t>--</a:t>
            </a:r>
            <a:r>
              <a:rPr lang="zh-CN" altLang="en-US" sz="2400" dirty="0">
                <a:solidFill>
                  <a:srgbClr val="000000"/>
                </a:solidFill>
                <a:latin typeface="FangSong" charset="0"/>
                <a:ea typeface="FangSong" charset="0"/>
                <a:sym typeface="+mn-ea"/>
              </a:rPr>
              <a:t>创建dataframe</a:t>
            </a:r>
            <a:endParaRPr lang="zh-CN" altLang="en-US" sz="2400" dirty="0">
              <a:solidFill>
                <a:srgbClr val="000000"/>
              </a:solidFill>
              <a:latin typeface="FangSong" charset="0"/>
              <a:ea typeface="FangSong" charset="0"/>
              <a:sym typeface="+mn-ea"/>
            </a:endParaRPr>
          </a:p>
          <a:p>
            <a:endParaRPr lang="zh-CN" altLang="en-US" sz="2800">
              <a:latin typeface="FangSong" charset="0"/>
              <a:ea typeface="FangSong" charset="0"/>
            </a:endParaRPr>
          </a:p>
        </p:txBody>
      </p:sp>
      <p:sp>
        <p:nvSpPr>
          <p:cNvPr id="2" name="Rectangle 84"/>
          <p:cNvSpPr>
            <a:spLocks noGrp="1"/>
          </p:cNvSpPr>
          <p:nvPr/>
        </p:nvSpPr>
        <p:spPr>
          <a:xfrm>
            <a:off x="467043" y="1484313"/>
            <a:ext cx="8229600" cy="32019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/>
          <a:lstStyle>
            <a:lvl1pPr marL="342900" lvl="0" indent="-342900" algn="l" defTabSz="91440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n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n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charset="2"/>
              <a:buChar char="n"/>
              <a:defRPr sz="1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200" dirty="0">
              <a:solidFill>
                <a:srgbClr val="000000"/>
              </a:solidFill>
            </a:endParaRPr>
          </a:p>
          <a:p>
            <a:pPr marL="0" lvl="0" indent="0" eaLnBrk="1" hangingPunct="1"/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5" name="Rectangle 84"/>
          <p:cNvSpPr>
            <a:spLocks noGrp="1"/>
          </p:cNvSpPr>
          <p:nvPr/>
        </p:nvSpPr>
        <p:spPr>
          <a:xfrm>
            <a:off x="1979295" y="2060575"/>
            <a:ext cx="6483985" cy="30702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/>
          <a:lstStyle>
            <a:lvl1pPr marL="342900" lvl="0" indent="-342900" algn="l" defTabSz="91440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n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n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charset="2"/>
              <a:buChar char="n"/>
              <a:defRPr sz="1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600" dirty="0">
                <a:solidFill>
                  <a:srgbClr val="000000"/>
                </a:solidFill>
              </a:rPr>
              <a:t>val df = sqlContext.read.json(</a:t>
            </a:r>
            <a:endParaRPr lang="zh-CN" altLang="en-US" sz="1600" dirty="0">
              <a:solidFill>
                <a:srgbClr val="000000"/>
              </a:solidFill>
            </a:endParaRPr>
          </a:p>
          <a:p>
            <a:pPr marL="0" lvl="0" indent="0" eaLnBrk="1" hangingPunct="1">
              <a:buNone/>
            </a:pPr>
            <a:r>
              <a:rPr lang="zh-CN" altLang="en-US" sz="1600" dirty="0">
                <a:solidFill>
                  <a:srgbClr val="000000"/>
                </a:solidFill>
              </a:rPr>
              <a:t>               "examples/src/main/resources/people.json")</a:t>
            </a:r>
            <a:endParaRPr lang="zh-CN" altLang="en-US" sz="1600" dirty="0">
              <a:solidFill>
                <a:srgbClr val="000000"/>
              </a:solidFill>
            </a:endParaRPr>
          </a:p>
          <a:p>
            <a:pPr marL="0" lvl="0" indent="0" eaLnBrk="1" hangingPunct="1"/>
            <a:endParaRPr lang="zh-CN" altLang="en-US" sz="1600" dirty="0">
              <a:solidFill>
                <a:srgbClr val="000000"/>
              </a:solidFill>
            </a:endParaRPr>
          </a:p>
          <a:p>
            <a:pPr marL="0" lvl="0" indent="0" eaLnBrk="1" hangingPunct="1"/>
            <a:r>
              <a:rPr lang="zh-CN" altLang="en-US" sz="1600" dirty="0">
                <a:solidFill>
                  <a:srgbClr val="000000"/>
                </a:solidFill>
              </a:rPr>
              <a:t>sqlContext.sql("SELECT field1 AS f1, field2 as f2 from table1")</a:t>
            </a:r>
            <a:endParaRPr lang="zh-CN" altLang="en-US" sz="1600" dirty="0">
              <a:solidFill>
                <a:srgbClr val="000000"/>
              </a:solidFill>
            </a:endParaRPr>
          </a:p>
          <a:p>
            <a:pPr marL="0" lvl="0" indent="0" eaLnBrk="1" hangingPunct="1"/>
            <a:endParaRPr lang="zh-CN" altLang="en-US" sz="1600" dirty="0">
              <a:solidFill>
                <a:srgbClr val="000000"/>
              </a:solidFill>
            </a:endParaRPr>
          </a:p>
          <a:p>
            <a:pPr marL="0" lvl="0" indent="0" eaLnBrk="1" hangingPunct="1"/>
            <a:r>
              <a:rPr lang="zh-CN" altLang="en-US" sz="1600" dirty="0">
                <a:solidFill>
                  <a:srgbClr val="000000"/>
                </a:solidFill>
              </a:rPr>
              <a:t>sqlContext.jsonRDD(json)</a:t>
            </a:r>
            <a:endParaRPr lang="zh-CN" altLang="en-US" sz="1600" dirty="0">
              <a:solidFill>
                <a:srgbClr val="000000"/>
              </a:solidFill>
            </a:endParaRPr>
          </a:p>
          <a:p>
            <a:pPr marL="0" lvl="0" indent="0" eaLnBrk="1" hangingPunct="1"/>
            <a:endParaRPr lang="zh-CN" altLang="en-US" sz="1600" dirty="0">
              <a:solidFill>
                <a:srgbClr val="000000"/>
              </a:solidFill>
            </a:endParaRPr>
          </a:p>
          <a:p>
            <a:pPr marL="0" lvl="0" indent="0" eaLnBrk="1" hangingPunct="1"/>
            <a:r>
              <a:rPr lang="zh-CN" altLang="en-US" sz="1600" dirty="0">
                <a:solidFill>
                  <a:srgbClr val="000000"/>
                </a:solidFill>
              </a:rPr>
              <a:t>sqlContext.createDataFrame(l)</a:t>
            </a:r>
            <a:r>
              <a:rPr lang="en-US" altLang="zh-CN" sz="1600" dirty="0">
                <a:solidFill>
                  <a:srgbClr val="000000"/>
                </a:solidFill>
              </a:rPr>
              <a:t>//</a:t>
            </a:r>
            <a:r>
              <a:rPr lang="zh-CN" altLang="en-US" sz="1600" dirty="0">
                <a:solidFill>
                  <a:srgbClr val="000000"/>
                </a:solidFill>
              </a:rPr>
              <a:t>这个可以是</a:t>
            </a:r>
            <a:r>
              <a:rPr lang="en-US" altLang="zh-CN" sz="1600" dirty="0">
                <a:solidFill>
                  <a:srgbClr val="000000"/>
                </a:solidFill>
              </a:rPr>
              <a:t>RDD</a:t>
            </a:r>
            <a:r>
              <a:rPr lang="zh-CN" altLang="en-US" sz="1600" dirty="0">
                <a:solidFill>
                  <a:srgbClr val="000000"/>
                </a:solidFill>
              </a:rPr>
              <a:t>或者序列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403985" y="548640"/>
            <a:ext cx="6743065" cy="883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FangSong" charset="0"/>
                <a:ea typeface="FangSong" charset="0"/>
                <a:sym typeface="+mn-ea"/>
              </a:rPr>
              <a:t>DataFrame</a:t>
            </a:r>
            <a:endParaRPr lang="zh-CN" altLang="en-US" sz="2800">
              <a:latin typeface="FangSong" charset="0"/>
              <a:ea typeface="FangSong" charset="0"/>
              <a:sym typeface="+mn-ea"/>
            </a:endParaRPr>
          </a:p>
          <a:p>
            <a:pPr marL="0" lvl="0" indent="0" eaLnBrk="1" hangingPunct="1"/>
            <a:r>
              <a:rPr lang="zh-CN" altLang="en-US" dirty="0">
                <a:solidFill>
                  <a:srgbClr val="000000"/>
                </a:solidFill>
                <a:latin typeface="FangSong" charset="0"/>
                <a:ea typeface="FangSong" charset="0"/>
                <a:sym typeface="+mn-ea"/>
              </a:rPr>
              <a:t>                         </a:t>
            </a:r>
            <a:r>
              <a:rPr lang="en-US" altLang="zh-CN" sz="2400" dirty="0">
                <a:solidFill>
                  <a:srgbClr val="000000"/>
                </a:solidFill>
                <a:latin typeface="FangSong" charset="0"/>
                <a:ea typeface="FangSong" charset="0"/>
                <a:sym typeface="+mn-ea"/>
              </a:rPr>
              <a:t>--</a:t>
            </a:r>
            <a:r>
              <a:rPr lang="zh-CN" altLang="en-US" sz="2400" dirty="0">
                <a:solidFill>
                  <a:srgbClr val="000000"/>
                </a:solidFill>
                <a:latin typeface="FangSong" charset="0"/>
                <a:ea typeface="FangSong" charset="0"/>
                <a:sym typeface="+mn-ea"/>
              </a:rPr>
              <a:t>dataframe的相关操作</a:t>
            </a:r>
            <a:endParaRPr lang="zh-CN" altLang="en-US" sz="2400" dirty="0">
              <a:solidFill>
                <a:srgbClr val="000000"/>
              </a:solidFill>
              <a:latin typeface="FangSong" charset="0"/>
              <a:ea typeface="FangSong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52320" y="1916430"/>
            <a:ext cx="1681480" cy="1463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df.show()</a:t>
            </a:r>
            <a:endParaRPr lang="zh-CN" altLang="en-US"/>
          </a:p>
          <a:p>
            <a:pPr algn="l"/>
            <a:r>
              <a:rPr lang="zh-CN" altLang="en-US"/>
              <a:t>// age  name</a:t>
            </a:r>
            <a:endParaRPr lang="zh-CN" altLang="en-US"/>
          </a:p>
          <a:p>
            <a:pPr algn="l"/>
            <a:r>
              <a:rPr lang="zh-CN" altLang="en-US"/>
              <a:t>// null Michael</a:t>
            </a:r>
            <a:endParaRPr lang="zh-CN" altLang="en-US"/>
          </a:p>
          <a:p>
            <a:pPr algn="l"/>
            <a:r>
              <a:rPr lang="zh-CN" altLang="en-US"/>
              <a:t>// 30   Andy</a:t>
            </a:r>
            <a:endParaRPr lang="zh-CN" altLang="en-US"/>
          </a:p>
          <a:p>
            <a:pPr algn="l"/>
            <a:r>
              <a:rPr lang="zh-CN" altLang="en-US"/>
              <a:t>// 19   Justin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08175" y="3644900"/>
            <a:ext cx="445960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df.printSchema()</a:t>
            </a:r>
            <a:endParaRPr lang="zh-CN" altLang="en-US"/>
          </a:p>
          <a:p>
            <a:r>
              <a:rPr lang="zh-CN" altLang="en-US"/>
              <a:t>// root</a:t>
            </a:r>
            <a:endParaRPr lang="zh-CN" altLang="en-US"/>
          </a:p>
          <a:p>
            <a:r>
              <a:rPr lang="zh-CN" altLang="en-US"/>
              <a:t>// |-- age: long (nullable = true)</a:t>
            </a:r>
            <a:endParaRPr lang="zh-CN" altLang="en-US"/>
          </a:p>
          <a:p>
            <a:r>
              <a:rPr lang="zh-CN" altLang="en-US"/>
              <a:t>// |-- name: string (nullable = true)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63845" y="1916430"/>
            <a:ext cx="3209290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0" indent="0" algn="l" eaLnBrk="1" hangingPunct="1"/>
            <a:r>
              <a:rPr lang="zh-CN" altLang="en-US" dirty="0">
                <a:solidFill>
                  <a:srgbClr val="000000"/>
                </a:solidFill>
                <a:sym typeface="+mn-ea"/>
              </a:rPr>
              <a:t>people.json</a:t>
            </a:r>
            <a:endParaRPr lang="zh-CN" altLang="en-US" dirty="0">
              <a:solidFill>
                <a:srgbClr val="000000"/>
              </a:solidFill>
            </a:endParaRPr>
          </a:p>
          <a:p>
            <a:pPr marL="0" lvl="0" indent="0" algn="l" eaLnBrk="1" hangingPunct="1">
              <a:buNone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{"name":"Michael"}</a:t>
            </a:r>
            <a:endParaRPr lang="zh-CN" altLang="en-US" dirty="0">
              <a:solidFill>
                <a:srgbClr val="000000"/>
              </a:solidFill>
            </a:endParaRPr>
          </a:p>
          <a:p>
            <a:pPr marL="0" lvl="0" indent="0" algn="l" eaLnBrk="1" hangingPunct="1">
              <a:buNone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{"name":"Andy", "age":30}</a:t>
            </a:r>
            <a:endParaRPr lang="zh-CN" altLang="en-US" dirty="0">
              <a:solidFill>
                <a:srgbClr val="000000"/>
              </a:solidFill>
            </a:endParaRPr>
          </a:p>
          <a:p>
            <a:pPr marL="0" lvl="0" indent="0" algn="l" eaLnBrk="1" hangingPunct="1">
              <a:buNone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{"name":"Justin", "age":19}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07540" y="5085080"/>
            <a:ext cx="413956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df.select("name").show()</a:t>
            </a:r>
            <a:endParaRPr lang="zh-CN" altLang="en-US"/>
          </a:p>
          <a:p>
            <a:pPr algn="l"/>
            <a:r>
              <a:rPr lang="en-US" altLang="zh-CN"/>
              <a:t>//</a:t>
            </a:r>
            <a:r>
              <a:rPr lang="zh-CN" altLang="en-US"/>
              <a:t> name</a:t>
            </a:r>
            <a:endParaRPr lang="zh-CN" altLang="en-US"/>
          </a:p>
          <a:p>
            <a:pPr algn="l"/>
            <a:r>
              <a:rPr lang="en-US" altLang="zh-CN"/>
              <a:t>// </a:t>
            </a:r>
            <a:r>
              <a:rPr lang="zh-CN" altLang="en-US"/>
              <a:t>Michael</a:t>
            </a:r>
            <a:endParaRPr lang="zh-CN" altLang="en-US"/>
          </a:p>
          <a:p>
            <a:pPr algn="l"/>
            <a:r>
              <a:rPr lang="en-US" altLang="zh-CN"/>
              <a:t>//</a:t>
            </a:r>
            <a:r>
              <a:rPr lang="zh-CN" altLang="en-US"/>
              <a:t> Andy</a:t>
            </a:r>
            <a:endParaRPr lang="zh-CN" altLang="en-US"/>
          </a:p>
          <a:p>
            <a:pPr algn="l"/>
            <a:r>
              <a:rPr lang="en-US" altLang="zh-CN"/>
              <a:t>//</a:t>
            </a:r>
            <a:r>
              <a:rPr lang="zh-CN" altLang="en-US"/>
              <a:t> Justin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03350" y="1700530"/>
            <a:ext cx="4522470" cy="1463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df.select(df['name'], df['age'] + 1).show()</a:t>
            </a:r>
            <a:endParaRPr lang="zh-CN" altLang="en-US"/>
          </a:p>
          <a:p>
            <a:pPr algn="l"/>
            <a:r>
              <a:rPr lang="en-US" altLang="zh-CN"/>
              <a:t>//</a:t>
            </a:r>
            <a:r>
              <a:rPr lang="zh-CN" altLang="en-US"/>
              <a:t> name    (age + 1)</a:t>
            </a:r>
            <a:endParaRPr lang="zh-CN" altLang="en-US"/>
          </a:p>
          <a:p>
            <a:pPr algn="l"/>
            <a:r>
              <a:rPr lang="en-US" altLang="zh-CN"/>
              <a:t>//</a:t>
            </a:r>
            <a:r>
              <a:rPr lang="zh-CN" altLang="en-US"/>
              <a:t> Michael null</a:t>
            </a:r>
            <a:endParaRPr lang="zh-CN" altLang="en-US"/>
          </a:p>
          <a:p>
            <a:pPr algn="l"/>
            <a:r>
              <a:rPr lang="en-US" altLang="zh-CN"/>
              <a:t>//</a:t>
            </a:r>
            <a:r>
              <a:rPr lang="zh-CN" altLang="en-US"/>
              <a:t> Andy    31</a:t>
            </a:r>
            <a:endParaRPr lang="zh-CN" altLang="en-US"/>
          </a:p>
          <a:p>
            <a:pPr algn="l"/>
            <a:r>
              <a:rPr lang="en-US" altLang="zh-CN"/>
              <a:t>//</a:t>
            </a:r>
            <a:r>
              <a:rPr lang="zh-CN" altLang="en-US"/>
              <a:t> Justin  20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03350" y="3429000"/>
            <a:ext cx="445960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df.filter(df['age'] &gt; 21).show()</a:t>
            </a:r>
            <a:endParaRPr lang="zh-CN" altLang="en-US"/>
          </a:p>
          <a:p>
            <a:r>
              <a:rPr lang="en-US" altLang="zh-CN"/>
              <a:t>//</a:t>
            </a:r>
            <a:r>
              <a:rPr lang="zh-CN" altLang="en-US"/>
              <a:t> age name</a:t>
            </a:r>
            <a:endParaRPr lang="zh-CN" altLang="en-US"/>
          </a:p>
          <a:p>
            <a:r>
              <a:rPr lang="en-US" altLang="zh-CN"/>
              <a:t>//</a:t>
            </a:r>
            <a:r>
              <a:rPr lang="zh-CN" altLang="en-US"/>
              <a:t> 30  Andy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df2.filter("tableName = 'table1'").first()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795645" y="2708910"/>
            <a:ext cx="3209290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0" indent="0" algn="l" eaLnBrk="1" hangingPunct="1"/>
            <a:r>
              <a:rPr lang="zh-CN" altLang="en-US" dirty="0">
                <a:solidFill>
                  <a:srgbClr val="000000"/>
                </a:solidFill>
                <a:sym typeface="+mn-ea"/>
              </a:rPr>
              <a:t>people.json</a:t>
            </a:r>
            <a:endParaRPr lang="zh-CN" altLang="en-US" dirty="0">
              <a:solidFill>
                <a:srgbClr val="000000"/>
              </a:solidFill>
            </a:endParaRPr>
          </a:p>
          <a:p>
            <a:pPr marL="0" lvl="0" indent="0" algn="l" eaLnBrk="1" hangingPunct="1">
              <a:buNone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{"name":"Michael"}</a:t>
            </a:r>
            <a:endParaRPr lang="zh-CN" altLang="en-US" dirty="0">
              <a:solidFill>
                <a:srgbClr val="000000"/>
              </a:solidFill>
            </a:endParaRPr>
          </a:p>
          <a:p>
            <a:pPr marL="0" lvl="0" indent="0" algn="l" eaLnBrk="1" hangingPunct="1">
              <a:buNone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{"name":"Andy", "age":30}</a:t>
            </a:r>
            <a:endParaRPr lang="zh-CN" altLang="en-US" dirty="0">
              <a:solidFill>
                <a:srgbClr val="000000"/>
              </a:solidFill>
            </a:endParaRPr>
          </a:p>
          <a:p>
            <a:pPr marL="0" lvl="0" indent="0" algn="l" eaLnBrk="1" hangingPunct="1">
              <a:buNone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{"name":"Justin", "age":19}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03350" y="5156835"/>
            <a:ext cx="413956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df.groupBy("age").count().show()</a:t>
            </a:r>
            <a:endParaRPr lang="zh-CN" altLang="en-US"/>
          </a:p>
          <a:p>
            <a:pPr algn="l"/>
            <a:r>
              <a:rPr lang="en-US" altLang="zh-CN"/>
              <a:t>//</a:t>
            </a:r>
            <a:r>
              <a:rPr lang="zh-CN" altLang="en-US"/>
              <a:t> age  count</a:t>
            </a:r>
            <a:endParaRPr lang="zh-CN" altLang="en-US"/>
          </a:p>
          <a:p>
            <a:pPr algn="l"/>
            <a:r>
              <a:rPr lang="en-US" altLang="zh-CN"/>
              <a:t>//</a:t>
            </a:r>
            <a:r>
              <a:rPr lang="zh-CN" altLang="en-US"/>
              <a:t> null 1</a:t>
            </a:r>
            <a:endParaRPr lang="zh-CN" altLang="en-US"/>
          </a:p>
          <a:p>
            <a:pPr algn="l"/>
            <a:r>
              <a:rPr lang="en-US" altLang="zh-CN"/>
              <a:t>//</a:t>
            </a:r>
            <a:r>
              <a:rPr lang="zh-CN" altLang="en-US"/>
              <a:t> 19   1</a:t>
            </a:r>
            <a:endParaRPr lang="zh-CN" altLang="en-US"/>
          </a:p>
          <a:p>
            <a:pPr algn="l"/>
            <a:r>
              <a:rPr lang="en-US" altLang="zh-CN"/>
              <a:t>//</a:t>
            </a:r>
            <a:r>
              <a:rPr lang="zh-CN" altLang="en-US"/>
              <a:t> 30   1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03350" y="548640"/>
            <a:ext cx="6743065" cy="883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FangSong" charset="0"/>
                <a:ea typeface="FangSong" charset="0"/>
                <a:sym typeface="+mn-ea"/>
              </a:rPr>
              <a:t>DataFrame</a:t>
            </a:r>
            <a:endParaRPr lang="zh-CN" altLang="en-US" sz="2800">
              <a:latin typeface="FangSong" charset="0"/>
              <a:ea typeface="FangSong" charset="0"/>
              <a:sym typeface="+mn-ea"/>
            </a:endParaRPr>
          </a:p>
          <a:p>
            <a:pPr marL="0" lvl="0" indent="0" eaLnBrk="1" hangingPunct="1"/>
            <a:r>
              <a:rPr lang="zh-CN" altLang="en-US" dirty="0">
                <a:solidFill>
                  <a:srgbClr val="000000"/>
                </a:solidFill>
                <a:latin typeface="FangSong" charset="0"/>
                <a:ea typeface="FangSong" charset="0"/>
                <a:sym typeface="+mn-ea"/>
              </a:rPr>
              <a:t>                         </a:t>
            </a:r>
            <a:r>
              <a:rPr lang="en-US" altLang="zh-CN" sz="2400" dirty="0">
                <a:solidFill>
                  <a:srgbClr val="000000"/>
                </a:solidFill>
                <a:latin typeface="FangSong" charset="0"/>
                <a:ea typeface="FangSong" charset="0"/>
                <a:sym typeface="+mn-ea"/>
              </a:rPr>
              <a:t>--</a:t>
            </a:r>
            <a:r>
              <a:rPr lang="zh-CN" altLang="en-US" sz="2400" dirty="0">
                <a:solidFill>
                  <a:srgbClr val="000000"/>
                </a:solidFill>
                <a:latin typeface="FangSong" charset="0"/>
                <a:ea typeface="FangSong" charset="0"/>
                <a:sym typeface="+mn-ea"/>
              </a:rPr>
              <a:t>dataframe的相关操作</a:t>
            </a:r>
            <a:endParaRPr lang="zh-CN" altLang="en-US" sz="2400" dirty="0">
              <a:solidFill>
                <a:srgbClr val="000000"/>
              </a:solidFill>
              <a:latin typeface="FangSong" charset="0"/>
              <a:ea typeface="FangSong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ordridesign.com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9021"/>
      </a:accent1>
      <a:accent2>
        <a:srgbClr val="DA5800"/>
      </a:accent2>
      <a:accent3>
        <a:srgbClr val="FFFFFF"/>
      </a:accent3>
      <a:accent4>
        <a:srgbClr val="000000"/>
      </a:accent4>
      <a:accent5>
        <a:srgbClr val="FFC7AB"/>
      </a:accent5>
      <a:accent6>
        <a:srgbClr val="C34E00"/>
      </a:accent6>
      <a:hlink>
        <a:srgbClr val="963D00"/>
      </a:hlink>
      <a:folHlink>
        <a:srgbClr val="FFC78F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7AB"/>
        </a:accent5>
        <a:accent6>
          <a:srgbClr val="C34E00"/>
        </a:accent6>
        <a:hlink>
          <a:srgbClr val="963D00"/>
        </a:hlink>
        <a:folHlink>
          <a:srgbClr val="FFC7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ordridesign.com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9021"/>
      </a:accent1>
      <a:accent2>
        <a:srgbClr val="DA5800"/>
      </a:accent2>
      <a:accent3>
        <a:srgbClr val="FFFFFF"/>
      </a:accent3>
      <a:accent4>
        <a:srgbClr val="000000"/>
      </a:accent4>
      <a:accent5>
        <a:srgbClr val="FFC7AB"/>
      </a:accent5>
      <a:accent6>
        <a:srgbClr val="C34E00"/>
      </a:accent6>
      <a:hlink>
        <a:srgbClr val="963D00"/>
      </a:hlink>
      <a:folHlink>
        <a:srgbClr val="FFAD5B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7AB"/>
        </a:accent5>
        <a:accent6>
          <a:srgbClr val="C34E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nordridesign.com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9021"/>
      </a:accent1>
      <a:accent2>
        <a:srgbClr val="DA5800"/>
      </a:accent2>
      <a:accent3>
        <a:srgbClr val="FFFFFF"/>
      </a:accent3>
      <a:accent4>
        <a:srgbClr val="000000"/>
      </a:accent4>
      <a:accent5>
        <a:srgbClr val="FFC7AB"/>
      </a:accent5>
      <a:accent6>
        <a:srgbClr val="C34E00"/>
      </a:accent6>
      <a:hlink>
        <a:srgbClr val="963D00"/>
      </a:hlink>
      <a:folHlink>
        <a:srgbClr val="FFAD5B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7AB"/>
        </a:accent5>
        <a:accent6>
          <a:srgbClr val="C34E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nordridesign.com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9021"/>
      </a:accent1>
      <a:accent2>
        <a:srgbClr val="DA5800"/>
      </a:accent2>
      <a:accent3>
        <a:srgbClr val="FFFFFF"/>
      </a:accent3>
      <a:accent4>
        <a:srgbClr val="000000"/>
      </a:accent4>
      <a:accent5>
        <a:srgbClr val="FFC7AB"/>
      </a:accent5>
      <a:accent6>
        <a:srgbClr val="C34E00"/>
      </a:accent6>
      <a:hlink>
        <a:srgbClr val="963D00"/>
      </a:hlink>
      <a:folHlink>
        <a:srgbClr val="FFC78F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7AB"/>
        </a:accent5>
        <a:accent6>
          <a:srgbClr val="C34E00"/>
        </a:accent6>
        <a:hlink>
          <a:srgbClr val="963D00"/>
        </a:hlink>
        <a:folHlink>
          <a:srgbClr val="FFC7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6108</Words>
  <Application>Kingsoft Office WPP</Application>
  <PresentationFormat>全屏显示(4:3)</PresentationFormat>
  <Paragraphs>348</Paragraphs>
  <Slides>25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nordridesign.com</vt:lpstr>
      <vt:lpstr>1_nordridesign.com</vt:lpstr>
      <vt:lpstr>2_nordridesign.com</vt:lpstr>
      <vt:lpstr>3_nordridesign.com</vt:lpstr>
      <vt:lpstr>默认设计模板</vt:lpstr>
      <vt:lpstr>                Spark SQL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NordriDesign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NordriDesign</dc:creator>
  <cp:keywords>ppt幻灯设计/ppt模板设计</cp:keywords>
  <dc:description>nordridesign.com</dc:description>
  <cp:lastModifiedBy>dxcdxc</cp:lastModifiedBy>
  <cp:revision>266</cp:revision>
  <dcterms:created xsi:type="dcterms:W3CDTF">2008-05-06T01:42:00Z</dcterms:created>
  <dcterms:modified xsi:type="dcterms:W3CDTF">2016-02-18T08:55:35Z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