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28" r:id="rId2"/>
    <p:sldId id="264" r:id="rId3"/>
    <p:sldId id="327" r:id="rId4"/>
    <p:sldId id="326" r:id="rId5"/>
    <p:sldId id="320" r:id="rId6"/>
    <p:sldId id="325" r:id="rId7"/>
    <p:sldId id="32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5CB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6"/>
    <p:restoredTop sz="91368" autoAdjust="0"/>
  </p:normalViewPr>
  <p:slideViewPr>
    <p:cSldViewPr snapToGrid="0">
      <p:cViewPr varScale="1">
        <p:scale>
          <a:sx n="117" d="100"/>
          <a:sy n="117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0753-BDE9-4814-8AB2-C812D50D1712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A2F69-7AE5-405A-982B-BCCBB4044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5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2F69-7AE5-405A-982B-BCCBB4044F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5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2F69-7AE5-405A-982B-BCCBB4044F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6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39E7-71C5-D381-538C-C743CFBC7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4979E-8A96-BA1B-82E7-07BC90F1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0569-5C5E-D16A-1AD2-F531CD82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E815-84F2-7E4A-D864-C2E662D5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087A-6BAA-36F1-049A-FCCFE673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C434-8002-0F29-79A4-0D276C3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5766-F54B-E6D7-3F67-6DA619AF4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70FF-CC9E-1DAF-D223-82DF8C39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3852-C2FC-BF5A-126B-948F8242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9071-4EED-379E-27F5-9739DF1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8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5AE1A-3654-BF9A-D5E3-5CEA42CBC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2B7F0-6F94-7EF3-4952-BC7FAEEB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C91F-B480-79CA-53E7-D0427D74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2F31-09B3-9647-9293-DCE320DF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1FB2B-5B9E-1A2F-BB04-F865CD7B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08AC-B7C4-733D-A82F-73EC070C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D888-1450-8321-2DC8-9515DDAA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9183D-A1D5-9C45-C273-7ADE13CB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CE2C-A70B-DB18-F5FE-9FFBCBBA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13D5D-5A00-8064-8E9E-6A3AA8B3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333C-8624-D323-8DEC-05BE2B0E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1A060-EE48-A298-CF8E-98D95237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0DBC-72EE-73B5-CAEA-41EC812E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1357-75F2-01FB-4B94-FAAA4442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9020-753E-7D56-AAFA-81A13E50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3F83-515B-7F88-B004-9395BE1A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0215-D752-0D95-CD3F-C6582AA62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20153-D56B-FBC5-BF42-D1685F25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34CB1-5D43-D95C-9654-18412F84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DCE8-7C27-2329-1FD3-5B49A903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A682E-CE85-A345-960B-86FFCA0C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7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CFE6-DFB2-8807-3519-F952369A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4B6F-F0C6-9910-559A-38210A050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BEA35-E549-3854-792D-91C0CE68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A715D-026E-D1C5-F3E6-2FE90B491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64B8E-3ECD-2C58-FE65-FB3557DC2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0EEC9-0464-0DBA-43AA-CE452B2A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91715-D55D-7AB9-B390-721B5670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5DF74-078B-F3F5-005E-71DCA5D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3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2CA5-91B4-F0C0-9C19-81094E7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FDE74-A07B-4B7F-2E9D-E827DC07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8C2B2-C88A-9EC4-3882-DFDFD7A1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92E21-183B-0285-F70C-DB786FD9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0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07BBD-E48E-B03D-FB22-1E1E3934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72533-6817-226D-D04D-47A67C44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A4539-7DA7-47FC-8282-FFD8F1CF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0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291E-9EAA-5F72-C931-7350057E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2766-EB16-558A-FD4D-D962DEC1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0FD47-3371-C34E-28E7-146F86D95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8AC1D-B356-8107-84E5-6EB14C1C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F2D19-9C2A-1E8D-8CA3-6F6E596E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1E306-5CF2-BC2A-5826-11BD6957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8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25FB-3D47-0E22-8139-EDAE4309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00A01-ABBB-67B7-1E1B-8F1DC442B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28929-6EBA-F39F-6553-3F5604C3C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72D6-3258-4A90-0FB8-929B0FC2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850F7-E92E-87B4-A10E-096E0CEA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6E98A-EC7D-A025-CABE-5A54AAA1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9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69A55-3BEC-FB03-63A2-A225FA09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7027-3100-672D-B6B8-D9ED6BD3A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5674-2AD1-D618-18D7-376D1CF22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2EE8D-CC3D-4937-95A4-BAAE9C0A01E9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3BA6-2727-B342-23BA-3FD408FEC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7DCB4-9ECB-7315-4BF2-4D9C8DAA5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6136-BE02-459B-8FFA-E6D9B768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1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F15AD0-7887-05F1-0CEE-68E9643257C0}"/>
              </a:ext>
            </a:extLst>
          </p:cNvPr>
          <p:cNvSpPr txBox="1"/>
          <p:nvPr/>
        </p:nvSpPr>
        <p:spPr>
          <a:xfrm>
            <a:off x="3655403" y="2620080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SPR binding assays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0706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A715-BDEC-28FF-739C-622B634C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317500"/>
            <a:ext cx="10683748" cy="5854700"/>
          </a:xfrm>
        </p:spPr>
        <p:txBody>
          <a:bodyPr/>
          <a:lstStyle/>
          <a:p>
            <a:r>
              <a:rPr lang="en-US" altLang="zh-CN" sz="2400" dirty="0"/>
              <a:t>SPR assays: smart Db/peptides binding to his-P14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000" dirty="0"/>
              <a:t>Instrument: </a:t>
            </a:r>
            <a:r>
              <a:rPr lang="en-US" altLang="zh-CN" sz="2000" dirty="0" err="1"/>
              <a:t>Biacore</a:t>
            </a:r>
            <a:r>
              <a:rPr lang="en-US" altLang="zh-CN" sz="2000" dirty="0"/>
              <a:t>™ T200 | </a:t>
            </a:r>
            <a:r>
              <a:rPr lang="en-US" altLang="zh-CN" sz="2000" dirty="0" err="1"/>
              <a:t>Cytiva</a:t>
            </a:r>
            <a:endParaRPr lang="en-US" altLang="zh-CN" sz="2000" dirty="0"/>
          </a:p>
          <a:p>
            <a:r>
              <a:rPr lang="en-US" altLang="zh-CN" sz="2000" dirty="0"/>
              <a:t>Experiment setup: </a:t>
            </a:r>
          </a:p>
          <a:p>
            <a:pPr marL="0" lvl="0" indent="0">
              <a:buNone/>
            </a:pPr>
            <a:r>
              <a:rPr lang="sv-SE" altLang="zh-CN" sz="2000" dirty="0"/>
              <a:t>CM5 chip</a:t>
            </a:r>
          </a:p>
          <a:p>
            <a:pPr marL="0" lvl="0" indent="0">
              <a:buNone/>
            </a:pPr>
            <a:r>
              <a:rPr lang="en-US" altLang="zh-CN" sz="2000" dirty="0"/>
              <a:t>running buffer 10 mM HEPES pH 7.4, 150 mM NaCl, 0.005% Tween-20</a:t>
            </a:r>
          </a:p>
          <a:p>
            <a:pPr lvl="0"/>
            <a:r>
              <a:rPr lang="en-US" altLang="zh-CN" sz="2000" dirty="0"/>
              <a:t>Protein samples:</a:t>
            </a:r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DF29BB-9200-88C6-A03B-4482BDE0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71277"/>
              </p:ext>
            </p:extLst>
          </p:nvPr>
        </p:nvGraphicFramePr>
        <p:xfrm>
          <a:off x="2874956" y="3244850"/>
          <a:ext cx="2718107" cy="260107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718107">
                  <a:extLst>
                    <a:ext uri="{9D8B030D-6E8A-4147-A177-3AD203B41FA5}">
                      <a16:colId xmlns:a16="http://schemas.microsoft.com/office/drawing/2014/main" val="40408063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Soluble purified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1737796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smartDb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empty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4543992"/>
                  </a:ext>
                </a:extLst>
              </a:tr>
              <a:tr h="362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smartDb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/gp33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948043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smartDb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/gp33 PF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317092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smartDb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/gp33 Y4F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345539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smartDb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fluNP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97897567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His-P14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431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8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A715-BDEC-28FF-739C-622B634C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317500"/>
            <a:ext cx="10683748" cy="5854700"/>
          </a:xfrm>
        </p:spPr>
        <p:txBody>
          <a:bodyPr/>
          <a:lstStyle/>
          <a:p>
            <a:r>
              <a:rPr lang="en-US" altLang="zh-CN" dirty="0"/>
              <a:t>SPR results: smart Db/peptides binding to his-P14</a:t>
            </a:r>
          </a:p>
          <a:p>
            <a:r>
              <a:rPr lang="en-US" altLang="zh-CN" sz="1600" dirty="0"/>
              <a:t>For each experiment, all </a:t>
            </a:r>
            <a:r>
              <a:rPr lang="en-US" altLang="zh-CN" sz="1600" dirty="0" err="1"/>
              <a:t>pMHC</a:t>
            </a:r>
            <a:r>
              <a:rPr lang="en-US" altLang="zh-CN" sz="1600" dirty="0"/>
              <a:t> dilutions up to at least 100</a:t>
            </a:r>
            <a:r>
              <a:rPr lang="en-US" altLang="zh-CN" sz="1600" dirty="0">
                <a:latin typeface="Symbol" pitchFamily="2" charset="2"/>
              </a:rPr>
              <a:t>m</a:t>
            </a:r>
            <a:r>
              <a:rPr lang="en-US" altLang="zh-CN" sz="1600" dirty="0"/>
              <a:t>M</a:t>
            </a:r>
          </a:p>
          <a:p>
            <a:r>
              <a:rPr lang="en-US" altLang="zh-CN" sz="1600" dirty="0"/>
              <a:t>the </a:t>
            </a:r>
            <a:r>
              <a:rPr lang="en-US" altLang="zh-CN" sz="1600" dirty="0" err="1"/>
              <a:t>sensorgrams</a:t>
            </a:r>
            <a:r>
              <a:rPr lang="en-US" altLang="zh-CN" sz="1600" dirty="0"/>
              <a:t> are fitted by steady state affinity mode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BD1138-F043-DD68-FFDE-295B297D1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41962"/>
              </p:ext>
            </p:extLst>
          </p:nvPr>
        </p:nvGraphicFramePr>
        <p:xfrm>
          <a:off x="7395607" y="2315753"/>
          <a:ext cx="4649854" cy="222649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792354">
                  <a:extLst>
                    <a:ext uri="{9D8B030D-6E8A-4147-A177-3AD203B41FA5}">
                      <a16:colId xmlns:a16="http://schemas.microsoft.com/office/drawing/2014/main" val="4040806303"/>
                    </a:ext>
                  </a:extLst>
                </a:gridCol>
                <a:gridCol w="1467092">
                  <a:extLst>
                    <a:ext uri="{9D8B030D-6E8A-4147-A177-3AD203B41FA5}">
                      <a16:colId xmlns:a16="http://schemas.microsoft.com/office/drawing/2014/main" val="1085973408"/>
                    </a:ext>
                  </a:extLst>
                </a:gridCol>
                <a:gridCol w="1390408">
                  <a:extLst>
                    <a:ext uri="{9D8B030D-6E8A-4147-A177-3AD203B41FA5}">
                      <a16:colId xmlns:a16="http://schemas.microsoft.com/office/drawing/2014/main" val="41468287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</a:rPr>
                        <a:t>K</a:t>
                      </a:r>
                      <a:r>
                        <a:rPr lang="en-US" altLang="zh-CN" sz="1600" baseline="-25000" dirty="0">
                          <a:effectLst/>
                        </a:rPr>
                        <a:t>D</a:t>
                      </a:r>
                      <a:r>
                        <a:rPr lang="en-US" altLang="zh-CN" sz="1600" dirty="0">
                          <a:effectLst/>
                        </a:rPr>
                        <a:t> (</a:t>
                      </a:r>
                      <a:r>
                        <a:rPr lang="en-US" altLang="zh-CN" sz="1600" dirty="0">
                          <a:effectLst/>
                          <a:latin typeface="Symbol" pitchFamily="2" charset="2"/>
                        </a:rPr>
                        <a:t>m</a:t>
                      </a:r>
                      <a:r>
                        <a:rPr lang="en-US" altLang="zh-CN" sz="1600" dirty="0">
                          <a:effectLst/>
                        </a:rPr>
                        <a:t>M)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Rmax( Ru)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37796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smartDb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empty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binding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altLang="zh-CN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543992"/>
                  </a:ext>
                </a:extLst>
              </a:tr>
              <a:tr h="362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smartDb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/gp33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13.3-15.4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6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280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948043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smartDb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/gp33 PF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endParaRPr lang="sv-SE" altLang="zh-CN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17092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smartDb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/gp33 Y4F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6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97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45539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smartDb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fluNP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binding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89756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C76C6D4-FCF4-B03E-5DA2-0C997651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3" y="1834411"/>
            <a:ext cx="6318061" cy="38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1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A715-BDEC-28FF-739C-622B634C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317500"/>
            <a:ext cx="10683748" cy="5854700"/>
          </a:xfrm>
        </p:spPr>
        <p:txBody>
          <a:bodyPr/>
          <a:lstStyle/>
          <a:p>
            <a:r>
              <a:rPr lang="en-US" altLang="zh-CN" sz="2400" dirty="0"/>
              <a:t>SPR assays: smart A2/peptides binding to his-1G4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000" dirty="0"/>
              <a:t>Instrument: </a:t>
            </a:r>
            <a:r>
              <a:rPr lang="en-US" altLang="zh-CN" sz="2000" dirty="0" err="1"/>
              <a:t>Biacore</a:t>
            </a:r>
            <a:r>
              <a:rPr lang="en-US" altLang="zh-CN" sz="2000" dirty="0"/>
              <a:t>™ T200 | </a:t>
            </a:r>
            <a:r>
              <a:rPr lang="en-US" altLang="zh-CN" sz="2000" dirty="0" err="1"/>
              <a:t>Cytiva</a:t>
            </a:r>
            <a:endParaRPr lang="en-US" altLang="zh-CN" sz="2000" dirty="0"/>
          </a:p>
          <a:p>
            <a:r>
              <a:rPr lang="en-US" altLang="zh-CN" sz="2000" dirty="0"/>
              <a:t>Experiment setup: </a:t>
            </a:r>
          </a:p>
          <a:p>
            <a:pPr marL="0" lvl="0" indent="0">
              <a:buNone/>
            </a:pPr>
            <a:r>
              <a:rPr lang="sv-SE" altLang="zh-CN" sz="2000" dirty="0"/>
              <a:t>CM5 chip</a:t>
            </a:r>
          </a:p>
          <a:p>
            <a:pPr marL="0" lvl="0" indent="0">
              <a:buNone/>
            </a:pPr>
            <a:r>
              <a:rPr lang="en-US" altLang="zh-CN" sz="2000" dirty="0"/>
              <a:t>running buffer 10 mM HEPES pH 7.4, 150 mM NaCl, 0.005% Tween-20</a:t>
            </a:r>
          </a:p>
          <a:p>
            <a:pPr lvl="0"/>
            <a:r>
              <a:rPr lang="en-US" altLang="zh-CN" sz="2000" dirty="0"/>
              <a:t>Protein samples:</a:t>
            </a:r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DF29BB-9200-88C6-A03B-4482BDE0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33723"/>
              </p:ext>
            </p:extLst>
          </p:nvPr>
        </p:nvGraphicFramePr>
        <p:xfrm>
          <a:off x="3339880" y="3077796"/>
          <a:ext cx="5512239" cy="260107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718107">
                  <a:extLst>
                    <a:ext uri="{9D8B030D-6E8A-4147-A177-3AD203B41FA5}">
                      <a16:colId xmlns:a16="http://schemas.microsoft.com/office/drawing/2014/main" val="4040806303"/>
                    </a:ext>
                  </a:extLst>
                </a:gridCol>
                <a:gridCol w="2794132">
                  <a:extLst>
                    <a:ext uri="{9D8B030D-6E8A-4147-A177-3AD203B41FA5}">
                      <a16:colId xmlns:a16="http://schemas.microsoft.com/office/drawing/2014/main" val="10859734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concentration</a:t>
                      </a:r>
                      <a:endParaRPr lang="sv-SE" sz="18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37796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smartA2 empty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800" dirty="0">
                          <a:effectLst/>
                        </a:rPr>
                        <a:t>9.1 </a:t>
                      </a:r>
                      <a:r>
                        <a:rPr lang="sv-SE" altLang="zh-CN" sz="18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mg/ml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543992"/>
                  </a:ext>
                </a:extLst>
              </a:tr>
              <a:tr h="362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smartA2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/pp65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800" dirty="0">
                          <a:effectLst/>
                        </a:rPr>
                        <a:t>9.8 </a:t>
                      </a:r>
                      <a:r>
                        <a:rPr lang="sv-SE" altLang="zh-CN" sz="18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mg/ml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948043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smartA2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/9C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800" dirty="0">
                          <a:effectLst/>
                        </a:rPr>
                        <a:t>9.8 </a:t>
                      </a:r>
                      <a:r>
                        <a:rPr lang="sv-SE" altLang="zh-CN" sz="18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mg/ml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17092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smartA2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/9V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800" dirty="0">
                          <a:effectLst/>
                        </a:rPr>
                        <a:t>9.9 </a:t>
                      </a:r>
                      <a:r>
                        <a:rPr lang="sv-SE" altLang="zh-CN" sz="18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mg/ml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45539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hHLA-A2/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9V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800" dirty="0">
                          <a:effectLst/>
                        </a:rPr>
                        <a:t>8.4 </a:t>
                      </a:r>
                      <a:r>
                        <a:rPr lang="sv-SE" altLang="zh-CN" sz="18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mg/ml</a:t>
                      </a:r>
                      <a:endParaRPr lang="sv-SE" sz="18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897567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His-1G4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8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6.7mg/ml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31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47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A715-BDEC-28FF-739C-622B634C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317500"/>
            <a:ext cx="10683748" cy="5854700"/>
          </a:xfrm>
        </p:spPr>
        <p:txBody>
          <a:bodyPr/>
          <a:lstStyle/>
          <a:p>
            <a:r>
              <a:rPr lang="en-US" altLang="zh-CN" dirty="0"/>
              <a:t>SPR results: smart A2/peptides binding to his-1G4</a:t>
            </a:r>
          </a:p>
          <a:p>
            <a:r>
              <a:rPr lang="en-US" altLang="zh-CN" sz="1600" dirty="0"/>
              <a:t>For each experiment, all </a:t>
            </a:r>
            <a:r>
              <a:rPr lang="en-US" altLang="zh-CN" sz="1600" dirty="0" err="1"/>
              <a:t>pMHC</a:t>
            </a:r>
            <a:r>
              <a:rPr lang="en-US" altLang="zh-CN" sz="1600" dirty="0"/>
              <a:t> dilutions up to 100</a:t>
            </a:r>
            <a:r>
              <a:rPr lang="en-US" altLang="zh-CN" sz="1600" dirty="0">
                <a:latin typeface="Symbol" pitchFamily="2" charset="2"/>
              </a:rPr>
              <a:t>m</a:t>
            </a:r>
            <a:r>
              <a:rPr lang="en-US" altLang="zh-CN" sz="1600" dirty="0"/>
              <a:t>M</a:t>
            </a:r>
          </a:p>
          <a:p>
            <a:r>
              <a:rPr lang="en-US" altLang="zh-CN" sz="1600" dirty="0"/>
              <a:t>the </a:t>
            </a:r>
            <a:r>
              <a:rPr lang="en-US" altLang="zh-CN" sz="1600" dirty="0" err="1"/>
              <a:t>sensorgrams</a:t>
            </a:r>
            <a:r>
              <a:rPr lang="en-US" altLang="zh-CN" sz="1600" dirty="0"/>
              <a:t> are fitted by steady state affinity mode</a:t>
            </a:r>
          </a:p>
          <a:p>
            <a:r>
              <a:rPr lang="en-US" altLang="zh-CN" sz="1600" dirty="0"/>
              <a:t>Refolded hLAA2/9V as positive control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Picture 7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A77C9F34-14E4-7506-1753-61ACE94E5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974434"/>
            <a:ext cx="6729161" cy="402811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BD1138-F043-DD68-FFDE-295B297D1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87926"/>
              </p:ext>
            </p:extLst>
          </p:nvPr>
        </p:nvGraphicFramePr>
        <p:xfrm>
          <a:off x="7460490" y="2236332"/>
          <a:ext cx="4473815" cy="222649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342688">
                  <a:extLst>
                    <a:ext uri="{9D8B030D-6E8A-4147-A177-3AD203B41FA5}">
                      <a16:colId xmlns:a16="http://schemas.microsoft.com/office/drawing/2014/main" val="4040806303"/>
                    </a:ext>
                  </a:extLst>
                </a:gridCol>
                <a:gridCol w="1476894">
                  <a:extLst>
                    <a:ext uri="{9D8B030D-6E8A-4147-A177-3AD203B41FA5}">
                      <a16:colId xmlns:a16="http://schemas.microsoft.com/office/drawing/2014/main" val="1085973408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41468287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</a:rPr>
                        <a:t>K</a:t>
                      </a:r>
                      <a:r>
                        <a:rPr lang="en-US" altLang="zh-CN" sz="1600" baseline="-25000" dirty="0">
                          <a:effectLst/>
                        </a:rPr>
                        <a:t>D</a:t>
                      </a:r>
                      <a:r>
                        <a:rPr lang="en-US" altLang="zh-CN" sz="1600" dirty="0">
                          <a:effectLst/>
                        </a:rPr>
                        <a:t> (</a:t>
                      </a:r>
                      <a:r>
                        <a:rPr lang="en-US" altLang="zh-CN" sz="1600" dirty="0">
                          <a:effectLst/>
                          <a:latin typeface="Symbol" pitchFamily="2" charset="2"/>
                        </a:rPr>
                        <a:t>m</a:t>
                      </a:r>
                      <a:r>
                        <a:rPr lang="en-US" altLang="zh-CN" sz="1600" dirty="0">
                          <a:effectLst/>
                        </a:rPr>
                        <a:t>M)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Rmax( Ru)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37796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A2 empty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600" dirty="0">
                          <a:effectLst/>
                        </a:rPr>
                        <a:t>No binding</a:t>
                      </a:r>
                      <a:endParaRPr lang="sv-SE" altLang="zh-CN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altLang="zh-CN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543992"/>
                  </a:ext>
                </a:extLst>
              </a:tr>
              <a:tr h="362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smartA2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/pp65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600" dirty="0">
                          <a:effectLst/>
                        </a:rPr>
                        <a:t>No binding</a:t>
                      </a:r>
                      <a:endParaRPr lang="sv-SE" altLang="zh-CN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altLang="zh-CN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948043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smartA2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/9C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600" dirty="0">
                          <a:effectLst/>
                        </a:rPr>
                        <a:t>115.8</a:t>
                      </a:r>
                      <a:endParaRPr lang="sv-SE" altLang="zh-CN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sv-SE" altLang="zh-CN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17092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smartA2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/9V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600" dirty="0">
                          <a:effectLst/>
                        </a:rPr>
                        <a:t>36.5</a:t>
                      </a:r>
                      <a:endParaRPr lang="sv-SE" altLang="zh-CN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altLang="zh-CN" sz="16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344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455395"/>
                  </a:ext>
                </a:extLst>
              </a:tr>
              <a:tr h="374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hHLA-A02/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9V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>
                          <a:effectLst/>
                        </a:rPr>
                        <a:t>6.69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>
                          <a:effectLst/>
                          <a:latin typeface="Calibri" panose="020F0502020204030204" pitchFamily="34" charset="0"/>
                          <a:ea typeface="宋体"/>
                          <a:cs typeface="Times New Roman"/>
                        </a:rPr>
                        <a:t>601.5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89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7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A715-BDEC-28FF-739C-622B634C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45915"/>
            <a:ext cx="10862408" cy="6026285"/>
          </a:xfrm>
        </p:spPr>
        <p:txBody>
          <a:bodyPr/>
          <a:lstStyle/>
          <a:p>
            <a:r>
              <a:rPr lang="en-US" altLang="zh-CN" dirty="0"/>
              <a:t>Raw </a:t>
            </a:r>
            <a:r>
              <a:rPr lang="en-US" altLang="zh-CN" sz="2000" dirty="0" err="1"/>
              <a:t>sensorgrams</a:t>
            </a:r>
            <a:r>
              <a:rPr lang="en-US" altLang="zh-CN" dirty="0"/>
              <a:t>: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150CE3-3A06-2D49-CF70-94FF128DC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3" y="685800"/>
            <a:ext cx="5325709" cy="2919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130516A3-5277-D492-E7A4-C7D6BB5C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4" y="3634153"/>
            <a:ext cx="5571686" cy="2979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E03C2A-CA21-F783-42AC-CF2E496FE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419" y="757678"/>
            <a:ext cx="5470525" cy="3005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93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3A7C80-D6B5-E905-4B56-8951F0C9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" y="359410"/>
            <a:ext cx="5468620" cy="306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F79D7-3EE7-39D5-E6C7-CAD3CC23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" y="3429000"/>
            <a:ext cx="5468620" cy="3069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71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267</Words>
  <Application>Microsoft Office PowerPoint</Application>
  <PresentationFormat>Widescreen</PresentationFormat>
  <Paragraphs>98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Renhua Sun</dc:creator>
  <cp:lastModifiedBy>Renhua Sun</cp:lastModifiedBy>
  <cp:revision>68</cp:revision>
  <dcterms:created xsi:type="dcterms:W3CDTF">2022-12-09T14:55:50Z</dcterms:created>
  <dcterms:modified xsi:type="dcterms:W3CDTF">2024-02-20T10:23:16Z</dcterms:modified>
</cp:coreProperties>
</file>