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0" r:id="rId3"/>
    <p:sldId id="257" r:id="rId4"/>
    <p:sldId id="258" r:id="rId5"/>
    <p:sldId id="261" r:id="rId6"/>
    <p:sldId id="262" r:id="rId7"/>
    <p:sldId id="263"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973"/>
  </p:normalViewPr>
  <p:slideViewPr>
    <p:cSldViewPr snapToGrid="0" snapToObjects="1" showGuides="1">
      <p:cViewPr varScale="1">
        <p:scale>
          <a:sx n="96" d="100"/>
          <a:sy n="96" d="100"/>
        </p:scale>
        <p:origin x="1064" y="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B6D94-BBC0-5F4A-87F0-6D7FA213D7D9}" type="datetimeFigureOut">
              <a:rPr lang="en-US" smtClean="0"/>
              <a:t>5/28/22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5AA48-BD4E-5A4A-824A-CC9E46FC583F}" type="slidenum">
              <a:rPr lang="en-US" smtClean="0"/>
              <a:t>‹#›</a:t>
            </a:fld>
            <a:endParaRPr lang="en-US"/>
          </a:p>
        </p:txBody>
      </p:sp>
    </p:spTree>
    <p:extLst>
      <p:ext uri="{BB962C8B-B14F-4D97-AF65-F5344CB8AC3E}">
        <p14:creationId xmlns:p14="http://schemas.microsoft.com/office/powerpoint/2010/main" val="350904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5AA48-BD4E-5A4A-824A-CC9E46FC583F}" type="slidenum">
              <a:rPr lang="en-US" smtClean="0"/>
              <a:t>1</a:t>
            </a:fld>
            <a:endParaRPr lang="en-US"/>
          </a:p>
        </p:txBody>
      </p:sp>
    </p:spTree>
    <p:extLst>
      <p:ext uri="{BB962C8B-B14F-4D97-AF65-F5344CB8AC3E}">
        <p14:creationId xmlns:p14="http://schemas.microsoft.com/office/powerpoint/2010/main" val="364941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Problem identification (1-2 slides)</a:t>
            </a:r>
          </a:p>
          <a:p>
            <a:endParaRPr lang="en-US" dirty="0"/>
          </a:p>
          <a:p>
            <a:endParaRPr lang="en-US" dirty="0"/>
          </a:p>
        </p:txBody>
      </p:sp>
      <p:sp>
        <p:nvSpPr>
          <p:cNvPr id="4" name="Slide Number Placeholder 3"/>
          <p:cNvSpPr>
            <a:spLocks noGrp="1"/>
          </p:cNvSpPr>
          <p:nvPr>
            <p:ph type="sldNum" sz="quarter" idx="5"/>
          </p:nvPr>
        </p:nvSpPr>
        <p:spPr/>
        <p:txBody>
          <a:bodyPr/>
          <a:lstStyle/>
          <a:p>
            <a:fld id="{FB45AA48-BD4E-5A4A-824A-CC9E46FC583F}" type="slidenum">
              <a:rPr lang="en-US" smtClean="0"/>
              <a:t>2</a:t>
            </a:fld>
            <a:endParaRPr lang="en-US"/>
          </a:p>
        </p:txBody>
      </p:sp>
    </p:spTree>
    <p:extLst>
      <p:ext uri="{BB962C8B-B14F-4D97-AF65-F5344CB8AC3E}">
        <p14:creationId xmlns:p14="http://schemas.microsoft.com/office/powerpoint/2010/main" val="3087797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Recommendation and key findings (1 slide)</a:t>
            </a:r>
          </a:p>
          <a:p>
            <a:endParaRPr lang="en-US" dirty="0"/>
          </a:p>
          <a:p>
            <a:r>
              <a:rPr lang="en-US" dirty="0"/>
              <a:t>Selected features and meaning of those features</a:t>
            </a:r>
          </a:p>
        </p:txBody>
      </p:sp>
      <p:sp>
        <p:nvSpPr>
          <p:cNvPr id="4" name="Slide Number Placeholder 3"/>
          <p:cNvSpPr>
            <a:spLocks noGrp="1"/>
          </p:cNvSpPr>
          <p:nvPr>
            <p:ph type="sldNum" sz="quarter" idx="5"/>
          </p:nvPr>
        </p:nvSpPr>
        <p:spPr/>
        <p:txBody>
          <a:bodyPr/>
          <a:lstStyle/>
          <a:p>
            <a:fld id="{FB45AA48-BD4E-5A4A-824A-CC9E46FC583F}" type="slidenum">
              <a:rPr lang="en-US" smtClean="0"/>
              <a:t>3</a:t>
            </a:fld>
            <a:endParaRPr lang="en-US"/>
          </a:p>
        </p:txBody>
      </p:sp>
    </p:spTree>
    <p:extLst>
      <p:ext uri="{BB962C8B-B14F-4D97-AF65-F5344CB8AC3E}">
        <p14:creationId xmlns:p14="http://schemas.microsoft.com/office/powerpoint/2010/main" val="24585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Modeling results and analysis (3-4 slides)</a:t>
            </a:r>
          </a:p>
          <a:p>
            <a:r>
              <a:rPr lang="en-US" dirty="0"/>
              <a:t>The model says closing 1 run makes no difference. </a:t>
            </a:r>
          </a:p>
          <a:p>
            <a:r>
              <a:rPr lang="en-US" dirty="0"/>
              <a:t>Closing 2 and 3 successively reduces support for ticket price and so revenue. </a:t>
            </a:r>
          </a:p>
          <a:p>
            <a:r>
              <a:rPr lang="en-US" dirty="0"/>
              <a:t>If Big Mountain closes down 3 runs, it seems they may as well close down 4 or 5 as there's no further loss in ticket price. Increasing the closures down to 6 or more leads to a large drop.</a:t>
            </a:r>
          </a:p>
          <a:p>
            <a:endParaRPr lang="en-US" dirty="0"/>
          </a:p>
        </p:txBody>
      </p:sp>
      <p:sp>
        <p:nvSpPr>
          <p:cNvPr id="4" name="Slide Number Placeholder 3"/>
          <p:cNvSpPr>
            <a:spLocks noGrp="1"/>
          </p:cNvSpPr>
          <p:nvPr>
            <p:ph type="sldNum" sz="quarter" idx="5"/>
          </p:nvPr>
        </p:nvSpPr>
        <p:spPr/>
        <p:txBody>
          <a:bodyPr/>
          <a:lstStyle/>
          <a:p>
            <a:fld id="{FB45AA48-BD4E-5A4A-824A-CC9E46FC583F}" type="slidenum">
              <a:rPr lang="en-US" smtClean="0"/>
              <a:t>4</a:t>
            </a:fld>
            <a:endParaRPr lang="en-US"/>
          </a:p>
        </p:txBody>
      </p:sp>
    </p:spTree>
    <p:extLst>
      <p:ext uri="{BB962C8B-B14F-4D97-AF65-F5344CB8AC3E}">
        <p14:creationId xmlns:p14="http://schemas.microsoft.com/office/powerpoint/2010/main" val="145135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Modeling results and analysis (3-4 slides)</a:t>
            </a:r>
          </a:p>
          <a:p>
            <a:endParaRPr lang="en-US" dirty="0"/>
          </a:p>
        </p:txBody>
      </p:sp>
      <p:sp>
        <p:nvSpPr>
          <p:cNvPr id="4" name="Slide Number Placeholder 3"/>
          <p:cNvSpPr>
            <a:spLocks noGrp="1"/>
          </p:cNvSpPr>
          <p:nvPr>
            <p:ph type="sldNum" sz="quarter" idx="5"/>
          </p:nvPr>
        </p:nvSpPr>
        <p:spPr/>
        <p:txBody>
          <a:bodyPr/>
          <a:lstStyle/>
          <a:p>
            <a:fld id="{FB45AA48-BD4E-5A4A-824A-CC9E46FC583F}" type="slidenum">
              <a:rPr lang="en-US" smtClean="0"/>
              <a:t>5</a:t>
            </a:fld>
            <a:endParaRPr lang="en-US"/>
          </a:p>
        </p:txBody>
      </p:sp>
    </p:spTree>
    <p:extLst>
      <p:ext uri="{BB962C8B-B14F-4D97-AF65-F5344CB8AC3E}">
        <p14:creationId xmlns:p14="http://schemas.microsoft.com/office/powerpoint/2010/main" val="8790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Modeling results and analysis (3-4 slides)</a:t>
            </a:r>
          </a:p>
          <a:p>
            <a:endParaRPr lang="en-US" dirty="0"/>
          </a:p>
        </p:txBody>
      </p:sp>
      <p:sp>
        <p:nvSpPr>
          <p:cNvPr id="4" name="Slide Number Placeholder 3"/>
          <p:cNvSpPr>
            <a:spLocks noGrp="1"/>
          </p:cNvSpPr>
          <p:nvPr>
            <p:ph type="sldNum" sz="quarter" idx="5"/>
          </p:nvPr>
        </p:nvSpPr>
        <p:spPr/>
        <p:txBody>
          <a:bodyPr/>
          <a:lstStyle/>
          <a:p>
            <a:fld id="{FB45AA48-BD4E-5A4A-824A-CC9E46FC583F}" type="slidenum">
              <a:rPr lang="en-US" smtClean="0"/>
              <a:t>6</a:t>
            </a:fld>
            <a:endParaRPr lang="en-US"/>
          </a:p>
        </p:txBody>
      </p:sp>
    </p:spTree>
    <p:extLst>
      <p:ext uri="{BB962C8B-B14F-4D97-AF65-F5344CB8AC3E}">
        <p14:creationId xmlns:p14="http://schemas.microsoft.com/office/powerpoint/2010/main" val="3742242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Summary and conclusion (1 slide) </a:t>
            </a:r>
          </a:p>
          <a:p>
            <a:endParaRPr lang="en-US" dirty="0"/>
          </a:p>
        </p:txBody>
      </p:sp>
      <p:sp>
        <p:nvSpPr>
          <p:cNvPr id="4" name="Slide Number Placeholder 3"/>
          <p:cNvSpPr>
            <a:spLocks noGrp="1"/>
          </p:cNvSpPr>
          <p:nvPr>
            <p:ph type="sldNum" sz="quarter" idx="5"/>
          </p:nvPr>
        </p:nvSpPr>
        <p:spPr/>
        <p:txBody>
          <a:bodyPr/>
          <a:lstStyle/>
          <a:p>
            <a:fld id="{FB45AA48-BD4E-5A4A-824A-CC9E46FC583F}" type="slidenum">
              <a:rPr lang="en-US" smtClean="0"/>
              <a:t>8</a:t>
            </a:fld>
            <a:endParaRPr lang="en-US"/>
          </a:p>
        </p:txBody>
      </p:sp>
    </p:spTree>
    <p:extLst>
      <p:ext uri="{BB962C8B-B14F-4D97-AF65-F5344CB8AC3E}">
        <p14:creationId xmlns:p14="http://schemas.microsoft.com/office/powerpoint/2010/main" val="605442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0FA3-3990-4DA7-798D-336DEE00E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CB9055-B31D-3EEC-B483-4CA1199A38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A3AE23-3BE2-96BB-1CD6-4EF6CE3BF513}"/>
              </a:ext>
            </a:extLst>
          </p:cNvPr>
          <p:cNvSpPr>
            <a:spLocks noGrp="1"/>
          </p:cNvSpPr>
          <p:nvPr>
            <p:ph type="dt" sz="half" idx="10"/>
          </p:nvPr>
        </p:nvSpPr>
        <p:spPr/>
        <p:txBody>
          <a:bodyPr/>
          <a:lstStyle/>
          <a:p>
            <a:fld id="{C48D2780-4F67-8342-89D0-268342AC9D37}" type="datetimeFigureOut">
              <a:rPr lang="en-US" smtClean="0"/>
              <a:t>5/28/22</a:t>
            </a:fld>
            <a:endParaRPr lang="en-US"/>
          </a:p>
        </p:txBody>
      </p:sp>
      <p:sp>
        <p:nvSpPr>
          <p:cNvPr id="5" name="Footer Placeholder 4">
            <a:extLst>
              <a:ext uri="{FF2B5EF4-FFF2-40B4-BE49-F238E27FC236}">
                <a16:creationId xmlns:a16="http://schemas.microsoft.com/office/drawing/2014/main" id="{7C37F162-162E-2DE8-20AA-F13E51932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0F15E-7DFF-7FD3-7986-7F67253262E6}"/>
              </a:ext>
            </a:extLst>
          </p:cNvPr>
          <p:cNvSpPr>
            <a:spLocks noGrp="1"/>
          </p:cNvSpPr>
          <p:nvPr>
            <p:ph type="sldNum" sz="quarter" idx="12"/>
          </p:nvPr>
        </p:nvSpPr>
        <p:spPr/>
        <p:txBody>
          <a:bodyPr/>
          <a:lstStyle/>
          <a:p>
            <a:fld id="{71B9B19B-011B-8443-B11F-48B6B5DEB008}" type="slidenum">
              <a:rPr lang="en-US" smtClean="0"/>
              <a:t>‹#›</a:t>
            </a:fld>
            <a:endParaRPr lang="en-US"/>
          </a:p>
        </p:txBody>
      </p:sp>
    </p:spTree>
    <p:extLst>
      <p:ext uri="{BB962C8B-B14F-4D97-AF65-F5344CB8AC3E}">
        <p14:creationId xmlns:p14="http://schemas.microsoft.com/office/powerpoint/2010/main" val="322272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CC02-9A17-1FD4-DA5E-01C62EB54E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9443FF-92EC-61F4-2682-983198AF5E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3DD9E-197D-07EC-F63F-46E05D0AF2C0}"/>
              </a:ext>
            </a:extLst>
          </p:cNvPr>
          <p:cNvSpPr>
            <a:spLocks noGrp="1"/>
          </p:cNvSpPr>
          <p:nvPr>
            <p:ph type="dt" sz="half" idx="10"/>
          </p:nvPr>
        </p:nvSpPr>
        <p:spPr/>
        <p:txBody>
          <a:bodyPr/>
          <a:lstStyle/>
          <a:p>
            <a:fld id="{C48D2780-4F67-8342-89D0-268342AC9D37}" type="datetimeFigureOut">
              <a:rPr lang="en-US" smtClean="0"/>
              <a:t>5/28/22</a:t>
            </a:fld>
            <a:endParaRPr lang="en-US"/>
          </a:p>
        </p:txBody>
      </p:sp>
      <p:sp>
        <p:nvSpPr>
          <p:cNvPr id="5" name="Footer Placeholder 4">
            <a:extLst>
              <a:ext uri="{FF2B5EF4-FFF2-40B4-BE49-F238E27FC236}">
                <a16:creationId xmlns:a16="http://schemas.microsoft.com/office/drawing/2014/main" id="{B1056385-74EE-ADBD-E1E0-8F9883799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DBAE8-C4BE-8AE0-0C88-82CF596520DF}"/>
              </a:ext>
            </a:extLst>
          </p:cNvPr>
          <p:cNvSpPr>
            <a:spLocks noGrp="1"/>
          </p:cNvSpPr>
          <p:nvPr>
            <p:ph type="sldNum" sz="quarter" idx="12"/>
          </p:nvPr>
        </p:nvSpPr>
        <p:spPr/>
        <p:txBody>
          <a:bodyPr/>
          <a:lstStyle/>
          <a:p>
            <a:fld id="{71B9B19B-011B-8443-B11F-48B6B5DEB008}" type="slidenum">
              <a:rPr lang="en-US" smtClean="0"/>
              <a:t>‹#›</a:t>
            </a:fld>
            <a:endParaRPr lang="en-US"/>
          </a:p>
        </p:txBody>
      </p:sp>
    </p:spTree>
    <p:extLst>
      <p:ext uri="{BB962C8B-B14F-4D97-AF65-F5344CB8AC3E}">
        <p14:creationId xmlns:p14="http://schemas.microsoft.com/office/powerpoint/2010/main" val="338671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E1055D-998C-8666-B1D3-667BDF1114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2B11C6-FB2A-92B8-AC19-F23FDBAF6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CA0CC-159F-8B82-FA36-8E32E8530B36}"/>
              </a:ext>
            </a:extLst>
          </p:cNvPr>
          <p:cNvSpPr>
            <a:spLocks noGrp="1"/>
          </p:cNvSpPr>
          <p:nvPr>
            <p:ph type="dt" sz="half" idx="10"/>
          </p:nvPr>
        </p:nvSpPr>
        <p:spPr/>
        <p:txBody>
          <a:bodyPr/>
          <a:lstStyle/>
          <a:p>
            <a:fld id="{C48D2780-4F67-8342-89D0-268342AC9D37}" type="datetimeFigureOut">
              <a:rPr lang="en-US" smtClean="0"/>
              <a:t>5/28/22</a:t>
            </a:fld>
            <a:endParaRPr lang="en-US"/>
          </a:p>
        </p:txBody>
      </p:sp>
      <p:sp>
        <p:nvSpPr>
          <p:cNvPr id="5" name="Footer Placeholder 4">
            <a:extLst>
              <a:ext uri="{FF2B5EF4-FFF2-40B4-BE49-F238E27FC236}">
                <a16:creationId xmlns:a16="http://schemas.microsoft.com/office/drawing/2014/main" id="{7DAD1B15-9505-55E8-74AD-793A737267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590E3-7530-92EF-38F2-34C51A39F2A5}"/>
              </a:ext>
            </a:extLst>
          </p:cNvPr>
          <p:cNvSpPr>
            <a:spLocks noGrp="1"/>
          </p:cNvSpPr>
          <p:nvPr>
            <p:ph type="sldNum" sz="quarter" idx="12"/>
          </p:nvPr>
        </p:nvSpPr>
        <p:spPr/>
        <p:txBody>
          <a:bodyPr/>
          <a:lstStyle/>
          <a:p>
            <a:fld id="{71B9B19B-011B-8443-B11F-48B6B5DEB008}" type="slidenum">
              <a:rPr lang="en-US" smtClean="0"/>
              <a:t>‹#›</a:t>
            </a:fld>
            <a:endParaRPr lang="en-US"/>
          </a:p>
        </p:txBody>
      </p:sp>
    </p:spTree>
    <p:extLst>
      <p:ext uri="{BB962C8B-B14F-4D97-AF65-F5344CB8AC3E}">
        <p14:creationId xmlns:p14="http://schemas.microsoft.com/office/powerpoint/2010/main" val="339635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8377-CC81-BDE4-0445-1E194BACD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91D74F-CDA8-820F-EF36-4E6EC2EF98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B9453-85E9-0379-3D55-6BB8BBB06370}"/>
              </a:ext>
            </a:extLst>
          </p:cNvPr>
          <p:cNvSpPr>
            <a:spLocks noGrp="1"/>
          </p:cNvSpPr>
          <p:nvPr>
            <p:ph type="dt" sz="half" idx="10"/>
          </p:nvPr>
        </p:nvSpPr>
        <p:spPr/>
        <p:txBody>
          <a:bodyPr/>
          <a:lstStyle/>
          <a:p>
            <a:fld id="{C48D2780-4F67-8342-89D0-268342AC9D37}" type="datetimeFigureOut">
              <a:rPr lang="en-US" smtClean="0"/>
              <a:t>5/28/22</a:t>
            </a:fld>
            <a:endParaRPr lang="en-US"/>
          </a:p>
        </p:txBody>
      </p:sp>
      <p:sp>
        <p:nvSpPr>
          <p:cNvPr id="5" name="Footer Placeholder 4">
            <a:extLst>
              <a:ext uri="{FF2B5EF4-FFF2-40B4-BE49-F238E27FC236}">
                <a16:creationId xmlns:a16="http://schemas.microsoft.com/office/drawing/2014/main" id="{122B552D-B700-822F-9DC3-2A56E6636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C93B1-2B1A-73F2-DFCF-AA01829F5866}"/>
              </a:ext>
            </a:extLst>
          </p:cNvPr>
          <p:cNvSpPr>
            <a:spLocks noGrp="1"/>
          </p:cNvSpPr>
          <p:nvPr>
            <p:ph type="sldNum" sz="quarter" idx="12"/>
          </p:nvPr>
        </p:nvSpPr>
        <p:spPr/>
        <p:txBody>
          <a:bodyPr/>
          <a:lstStyle/>
          <a:p>
            <a:fld id="{71B9B19B-011B-8443-B11F-48B6B5DEB008}" type="slidenum">
              <a:rPr lang="en-US" smtClean="0"/>
              <a:t>‹#›</a:t>
            </a:fld>
            <a:endParaRPr lang="en-US"/>
          </a:p>
        </p:txBody>
      </p:sp>
    </p:spTree>
    <p:extLst>
      <p:ext uri="{BB962C8B-B14F-4D97-AF65-F5344CB8AC3E}">
        <p14:creationId xmlns:p14="http://schemas.microsoft.com/office/powerpoint/2010/main" val="103146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B70-8074-2D99-0C7E-2BA0CD464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7618EA-2B29-D833-8169-1DF9E91856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328D8F-0A81-F97A-8610-29B9CC26EA52}"/>
              </a:ext>
            </a:extLst>
          </p:cNvPr>
          <p:cNvSpPr>
            <a:spLocks noGrp="1"/>
          </p:cNvSpPr>
          <p:nvPr>
            <p:ph type="dt" sz="half" idx="10"/>
          </p:nvPr>
        </p:nvSpPr>
        <p:spPr/>
        <p:txBody>
          <a:bodyPr/>
          <a:lstStyle/>
          <a:p>
            <a:fld id="{C48D2780-4F67-8342-89D0-268342AC9D37}" type="datetimeFigureOut">
              <a:rPr lang="en-US" smtClean="0"/>
              <a:t>5/28/22</a:t>
            </a:fld>
            <a:endParaRPr lang="en-US"/>
          </a:p>
        </p:txBody>
      </p:sp>
      <p:sp>
        <p:nvSpPr>
          <p:cNvPr id="5" name="Footer Placeholder 4">
            <a:extLst>
              <a:ext uri="{FF2B5EF4-FFF2-40B4-BE49-F238E27FC236}">
                <a16:creationId xmlns:a16="http://schemas.microsoft.com/office/drawing/2014/main" id="{D83A685F-8327-74A2-3B5B-57161C48A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CA5ED-5144-BA1A-1158-A9161EC59A60}"/>
              </a:ext>
            </a:extLst>
          </p:cNvPr>
          <p:cNvSpPr>
            <a:spLocks noGrp="1"/>
          </p:cNvSpPr>
          <p:nvPr>
            <p:ph type="sldNum" sz="quarter" idx="12"/>
          </p:nvPr>
        </p:nvSpPr>
        <p:spPr/>
        <p:txBody>
          <a:bodyPr/>
          <a:lstStyle/>
          <a:p>
            <a:fld id="{71B9B19B-011B-8443-B11F-48B6B5DEB008}" type="slidenum">
              <a:rPr lang="en-US" smtClean="0"/>
              <a:t>‹#›</a:t>
            </a:fld>
            <a:endParaRPr lang="en-US"/>
          </a:p>
        </p:txBody>
      </p:sp>
    </p:spTree>
    <p:extLst>
      <p:ext uri="{BB962C8B-B14F-4D97-AF65-F5344CB8AC3E}">
        <p14:creationId xmlns:p14="http://schemas.microsoft.com/office/powerpoint/2010/main" val="313010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49F6-677D-5524-19D5-C412449C25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B55F6-7E9B-41B0-0EEB-9140B5D676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6F9907-4F02-06DA-8D5D-560C0DF1B9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599AAE-ED35-52E2-A948-E7B45525A029}"/>
              </a:ext>
            </a:extLst>
          </p:cNvPr>
          <p:cNvSpPr>
            <a:spLocks noGrp="1"/>
          </p:cNvSpPr>
          <p:nvPr>
            <p:ph type="dt" sz="half" idx="10"/>
          </p:nvPr>
        </p:nvSpPr>
        <p:spPr/>
        <p:txBody>
          <a:bodyPr/>
          <a:lstStyle/>
          <a:p>
            <a:fld id="{C48D2780-4F67-8342-89D0-268342AC9D37}" type="datetimeFigureOut">
              <a:rPr lang="en-US" smtClean="0"/>
              <a:t>5/28/22</a:t>
            </a:fld>
            <a:endParaRPr lang="en-US"/>
          </a:p>
        </p:txBody>
      </p:sp>
      <p:sp>
        <p:nvSpPr>
          <p:cNvPr id="6" name="Footer Placeholder 5">
            <a:extLst>
              <a:ext uri="{FF2B5EF4-FFF2-40B4-BE49-F238E27FC236}">
                <a16:creationId xmlns:a16="http://schemas.microsoft.com/office/drawing/2014/main" id="{EF71A77E-53AD-24F4-0F8E-427891CE8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63A68-04F4-CA7B-3519-B0FEDD134596}"/>
              </a:ext>
            </a:extLst>
          </p:cNvPr>
          <p:cNvSpPr>
            <a:spLocks noGrp="1"/>
          </p:cNvSpPr>
          <p:nvPr>
            <p:ph type="sldNum" sz="quarter" idx="12"/>
          </p:nvPr>
        </p:nvSpPr>
        <p:spPr/>
        <p:txBody>
          <a:bodyPr/>
          <a:lstStyle/>
          <a:p>
            <a:fld id="{71B9B19B-011B-8443-B11F-48B6B5DEB008}" type="slidenum">
              <a:rPr lang="en-US" smtClean="0"/>
              <a:t>‹#›</a:t>
            </a:fld>
            <a:endParaRPr lang="en-US"/>
          </a:p>
        </p:txBody>
      </p:sp>
    </p:spTree>
    <p:extLst>
      <p:ext uri="{BB962C8B-B14F-4D97-AF65-F5344CB8AC3E}">
        <p14:creationId xmlns:p14="http://schemas.microsoft.com/office/powerpoint/2010/main" val="54287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66D0-531A-28F6-3F1B-0E35F4583B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8188D5-A66B-683C-9188-17A99AE06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4F79B1-9729-45FE-832F-8399C05ABE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3D1F2-A9F9-B257-11C8-DD756A1A73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D610E-C63F-342E-9531-1887BA3C91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6B3761-027F-992D-DBD8-5B37525DA3E5}"/>
              </a:ext>
            </a:extLst>
          </p:cNvPr>
          <p:cNvSpPr>
            <a:spLocks noGrp="1"/>
          </p:cNvSpPr>
          <p:nvPr>
            <p:ph type="dt" sz="half" idx="10"/>
          </p:nvPr>
        </p:nvSpPr>
        <p:spPr/>
        <p:txBody>
          <a:bodyPr/>
          <a:lstStyle/>
          <a:p>
            <a:fld id="{C48D2780-4F67-8342-89D0-268342AC9D37}" type="datetimeFigureOut">
              <a:rPr lang="en-US" smtClean="0"/>
              <a:t>5/28/22</a:t>
            </a:fld>
            <a:endParaRPr lang="en-US"/>
          </a:p>
        </p:txBody>
      </p:sp>
      <p:sp>
        <p:nvSpPr>
          <p:cNvPr id="8" name="Footer Placeholder 7">
            <a:extLst>
              <a:ext uri="{FF2B5EF4-FFF2-40B4-BE49-F238E27FC236}">
                <a16:creationId xmlns:a16="http://schemas.microsoft.com/office/drawing/2014/main" id="{C6FDA46B-4F0D-6BC8-F63B-278CAB72E5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7B58AC-12C1-3ED2-E72C-528457336D7D}"/>
              </a:ext>
            </a:extLst>
          </p:cNvPr>
          <p:cNvSpPr>
            <a:spLocks noGrp="1"/>
          </p:cNvSpPr>
          <p:nvPr>
            <p:ph type="sldNum" sz="quarter" idx="12"/>
          </p:nvPr>
        </p:nvSpPr>
        <p:spPr/>
        <p:txBody>
          <a:bodyPr/>
          <a:lstStyle/>
          <a:p>
            <a:fld id="{71B9B19B-011B-8443-B11F-48B6B5DEB008}" type="slidenum">
              <a:rPr lang="en-US" smtClean="0"/>
              <a:t>‹#›</a:t>
            </a:fld>
            <a:endParaRPr lang="en-US"/>
          </a:p>
        </p:txBody>
      </p:sp>
    </p:spTree>
    <p:extLst>
      <p:ext uri="{BB962C8B-B14F-4D97-AF65-F5344CB8AC3E}">
        <p14:creationId xmlns:p14="http://schemas.microsoft.com/office/powerpoint/2010/main" val="343230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3BEB-5650-DD0C-BCCD-6051ED9995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C0215B-9D3A-D302-5904-5BEC3B00888B}"/>
              </a:ext>
            </a:extLst>
          </p:cNvPr>
          <p:cNvSpPr>
            <a:spLocks noGrp="1"/>
          </p:cNvSpPr>
          <p:nvPr>
            <p:ph type="dt" sz="half" idx="10"/>
          </p:nvPr>
        </p:nvSpPr>
        <p:spPr/>
        <p:txBody>
          <a:bodyPr/>
          <a:lstStyle/>
          <a:p>
            <a:fld id="{C48D2780-4F67-8342-89D0-268342AC9D37}" type="datetimeFigureOut">
              <a:rPr lang="en-US" smtClean="0"/>
              <a:t>5/28/22</a:t>
            </a:fld>
            <a:endParaRPr lang="en-US"/>
          </a:p>
        </p:txBody>
      </p:sp>
      <p:sp>
        <p:nvSpPr>
          <p:cNvPr id="4" name="Footer Placeholder 3">
            <a:extLst>
              <a:ext uri="{FF2B5EF4-FFF2-40B4-BE49-F238E27FC236}">
                <a16:creationId xmlns:a16="http://schemas.microsoft.com/office/drawing/2014/main" id="{5AD1AD10-AE71-C657-B2C4-1399D84CA0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45EEA2-F00E-029F-5815-DC7FDD6F6F40}"/>
              </a:ext>
            </a:extLst>
          </p:cNvPr>
          <p:cNvSpPr>
            <a:spLocks noGrp="1"/>
          </p:cNvSpPr>
          <p:nvPr>
            <p:ph type="sldNum" sz="quarter" idx="12"/>
          </p:nvPr>
        </p:nvSpPr>
        <p:spPr/>
        <p:txBody>
          <a:bodyPr/>
          <a:lstStyle/>
          <a:p>
            <a:fld id="{71B9B19B-011B-8443-B11F-48B6B5DEB008}" type="slidenum">
              <a:rPr lang="en-US" smtClean="0"/>
              <a:t>‹#›</a:t>
            </a:fld>
            <a:endParaRPr lang="en-US"/>
          </a:p>
        </p:txBody>
      </p:sp>
    </p:spTree>
    <p:extLst>
      <p:ext uri="{BB962C8B-B14F-4D97-AF65-F5344CB8AC3E}">
        <p14:creationId xmlns:p14="http://schemas.microsoft.com/office/powerpoint/2010/main" val="408438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8D266-3625-8944-E314-B2D452836685}"/>
              </a:ext>
            </a:extLst>
          </p:cNvPr>
          <p:cNvSpPr>
            <a:spLocks noGrp="1"/>
          </p:cNvSpPr>
          <p:nvPr>
            <p:ph type="dt" sz="half" idx="10"/>
          </p:nvPr>
        </p:nvSpPr>
        <p:spPr/>
        <p:txBody>
          <a:bodyPr/>
          <a:lstStyle/>
          <a:p>
            <a:fld id="{C48D2780-4F67-8342-89D0-268342AC9D37}" type="datetimeFigureOut">
              <a:rPr lang="en-US" smtClean="0"/>
              <a:t>5/28/22</a:t>
            </a:fld>
            <a:endParaRPr lang="en-US"/>
          </a:p>
        </p:txBody>
      </p:sp>
      <p:sp>
        <p:nvSpPr>
          <p:cNvPr id="3" name="Footer Placeholder 2">
            <a:extLst>
              <a:ext uri="{FF2B5EF4-FFF2-40B4-BE49-F238E27FC236}">
                <a16:creationId xmlns:a16="http://schemas.microsoft.com/office/drawing/2014/main" id="{F572F1E3-91F2-F889-D6B6-3E456659F3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846AE3-66BA-57C7-4170-CB757EAD1256}"/>
              </a:ext>
            </a:extLst>
          </p:cNvPr>
          <p:cNvSpPr>
            <a:spLocks noGrp="1"/>
          </p:cNvSpPr>
          <p:nvPr>
            <p:ph type="sldNum" sz="quarter" idx="12"/>
          </p:nvPr>
        </p:nvSpPr>
        <p:spPr/>
        <p:txBody>
          <a:bodyPr/>
          <a:lstStyle/>
          <a:p>
            <a:fld id="{71B9B19B-011B-8443-B11F-48B6B5DEB008}" type="slidenum">
              <a:rPr lang="en-US" smtClean="0"/>
              <a:t>‹#›</a:t>
            </a:fld>
            <a:endParaRPr lang="en-US"/>
          </a:p>
        </p:txBody>
      </p:sp>
    </p:spTree>
    <p:extLst>
      <p:ext uri="{BB962C8B-B14F-4D97-AF65-F5344CB8AC3E}">
        <p14:creationId xmlns:p14="http://schemas.microsoft.com/office/powerpoint/2010/main" val="1277642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27E4-F2D6-2168-5967-80C9377FC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77AF03-3C47-BD66-61CF-B4A936937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AB44D9-17D0-C02A-E763-2EC19737E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012A2-ACCC-F7E0-78DB-C18683F47C7B}"/>
              </a:ext>
            </a:extLst>
          </p:cNvPr>
          <p:cNvSpPr>
            <a:spLocks noGrp="1"/>
          </p:cNvSpPr>
          <p:nvPr>
            <p:ph type="dt" sz="half" idx="10"/>
          </p:nvPr>
        </p:nvSpPr>
        <p:spPr/>
        <p:txBody>
          <a:bodyPr/>
          <a:lstStyle/>
          <a:p>
            <a:fld id="{C48D2780-4F67-8342-89D0-268342AC9D37}" type="datetimeFigureOut">
              <a:rPr lang="en-US" smtClean="0"/>
              <a:t>5/28/22</a:t>
            </a:fld>
            <a:endParaRPr lang="en-US"/>
          </a:p>
        </p:txBody>
      </p:sp>
      <p:sp>
        <p:nvSpPr>
          <p:cNvPr id="6" name="Footer Placeholder 5">
            <a:extLst>
              <a:ext uri="{FF2B5EF4-FFF2-40B4-BE49-F238E27FC236}">
                <a16:creationId xmlns:a16="http://schemas.microsoft.com/office/drawing/2014/main" id="{47ED5005-BE34-E99B-0115-B2DC446AD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21F1B-EC71-1787-EF52-B191BD77FEBB}"/>
              </a:ext>
            </a:extLst>
          </p:cNvPr>
          <p:cNvSpPr>
            <a:spLocks noGrp="1"/>
          </p:cNvSpPr>
          <p:nvPr>
            <p:ph type="sldNum" sz="quarter" idx="12"/>
          </p:nvPr>
        </p:nvSpPr>
        <p:spPr/>
        <p:txBody>
          <a:bodyPr/>
          <a:lstStyle/>
          <a:p>
            <a:fld id="{71B9B19B-011B-8443-B11F-48B6B5DEB008}" type="slidenum">
              <a:rPr lang="en-US" smtClean="0"/>
              <a:t>‹#›</a:t>
            </a:fld>
            <a:endParaRPr lang="en-US"/>
          </a:p>
        </p:txBody>
      </p:sp>
    </p:spTree>
    <p:extLst>
      <p:ext uri="{BB962C8B-B14F-4D97-AF65-F5344CB8AC3E}">
        <p14:creationId xmlns:p14="http://schemas.microsoft.com/office/powerpoint/2010/main" val="167935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80F-4A04-3B7F-F163-2E2FFD05E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4853AA-9A0B-C840-6E7C-2FF11F93CF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A8D0A8-A9B4-863F-8C01-48199A822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F66A7B-F49E-374D-D0DA-3788C17340C4}"/>
              </a:ext>
            </a:extLst>
          </p:cNvPr>
          <p:cNvSpPr>
            <a:spLocks noGrp="1"/>
          </p:cNvSpPr>
          <p:nvPr>
            <p:ph type="dt" sz="half" idx="10"/>
          </p:nvPr>
        </p:nvSpPr>
        <p:spPr/>
        <p:txBody>
          <a:bodyPr/>
          <a:lstStyle/>
          <a:p>
            <a:fld id="{C48D2780-4F67-8342-89D0-268342AC9D37}" type="datetimeFigureOut">
              <a:rPr lang="en-US" smtClean="0"/>
              <a:t>5/28/22</a:t>
            </a:fld>
            <a:endParaRPr lang="en-US"/>
          </a:p>
        </p:txBody>
      </p:sp>
      <p:sp>
        <p:nvSpPr>
          <p:cNvPr id="6" name="Footer Placeholder 5">
            <a:extLst>
              <a:ext uri="{FF2B5EF4-FFF2-40B4-BE49-F238E27FC236}">
                <a16:creationId xmlns:a16="http://schemas.microsoft.com/office/drawing/2014/main" id="{66DE3B55-E39C-C8B6-D65C-96F215CE7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BE67D-115C-627E-F5FC-490A7DC7A759}"/>
              </a:ext>
            </a:extLst>
          </p:cNvPr>
          <p:cNvSpPr>
            <a:spLocks noGrp="1"/>
          </p:cNvSpPr>
          <p:nvPr>
            <p:ph type="sldNum" sz="quarter" idx="12"/>
          </p:nvPr>
        </p:nvSpPr>
        <p:spPr/>
        <p:txBody>
          <a:bodyPr/>
          <a:lstStyle/>
          <a:p>
            <a:fld id="{71B9B19B-011B-8443-B11F-48B6B5DEB008}" type="slidenum">
              <a:rPr lang="en-US" smtClean="0"/>
              <a:t>‹#›</a:t>
            </a:fld>
            <a:endParaRPr lang="en-US"/>
          </a:p>
        </p:txBody>
      </p:sp>
    </p:spTree>
    <p:extLst>
      <p:ext uri="{BB962C8B-B14F-4D97-AF65-F5344CB8AC3E}">
        <p14:creationId xmlns:p14="http://schemas.microsoft.com/office/powerpoint/2010/main" val="319208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1F4C04-A975-DE88-81C9-9A66791C1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EA13B8-0308-AE4E-EB94-AC6A46247D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A7602-1B36-1027-5113-485CBFD05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D2780-4F67-8342-89D0-268342AC9D37}" type="datetimeFigureOut">
              <a:rPr lang="en-US" smtClean="0"/>
              <a:t>5/28/22</a:t>
            </a:fld>
            <a:endParaRPr lang="en-US"/>
          </a:p>
        </p:txBody>
      </p:sp>
      <p:sp>
        <p:nvSpPr>
          <p:cNvPr id="5" name="Footer Placeholder 4">
            <a:extLst>
              <a:ext uri="{FF2B5EF4-FFF2-40B4-BE49-F238E27FC236}">
                <a16:creationId xmlns:a16="http://schemas.microsoft.com/office/drawing/2014/main" id="{1052AA64-ACFF-5B33-8245-D3D86AC863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A6D8E-535F-3149-A804-276FC6022B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9B19B-011B-8443-B11F-48B6B5DEB008}" type="slidenum">
              <a:rPr lang="en-US" smtClean="0"/>
              <a:t>‹#›</a:t>
            </a:fld>
            <a:endParaRPr lang="en-US"/>
          </a:p>
        </p:txBody>
      </p:sp>
    </p:spTree>
    <p:extLst>
      <p:ext uri="{BB962C8B-B14F-4D97-AF65-F5344CB8AC3E}">
        <p14:creationId xmlns:p14="http://schemas.microsoft.com/office/powerpoint/2010/main" val="342992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lwlct/DataScienceGuidedCapstone/blob/master/Notebooks/DP.p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E6B0-CC1C-BA3F-69E4-ED4BFFB22306}"/>
              </a:ext>
            </a:extLst>
          </p:cNvPr>
          <p:cNvSpPr>
            <a:spLocks noGrp="1"/>
          </p:cNvSpPr>
          <p:nvPr>
            <p:ph type="ctrTitle"/>
          </p:nvPr>
        </p:nvSpPr>
        <p:spPr/>
        <p:txBody>
          <a:bodyPr/>
          <a:lstStyle/>
          <a:p>
            <a:r>
              <a:rPr lang="en-US" dirty="0"/>
              <a:t>Price Strategies for Big Mountain Resort</a:t>
            </a:r>
          </a:p>
        </p:txBody>
      </p:sp>
      <p:sp>
        <p:nvSpPr>
          <p:cNvPr id="3" name="Subtitle 2">
            <a:extLst>
              <a:ext uri="{FF2B5EF4-FFF2-40B4-BE49-F238E27FC236}">
                <a16:creationId xmlns:a16="http://schemas.microsoft.com/office/drawing/2014/main" id="{FEBEDF48-347B-7846-C6FA-732BDF16EF36}"/>
              </a:ext>
            </a:extLst>
          </p:cNvPr>
          <p:cNvSpPr>
            <a:spLocks noGrp="1"/>
          </p:cNvSpPr>
          <p:nvPr>
            <p:ph type="subTitle" idx="1"/>
          </p:nvPr>
        </p:nvSpPr>
        <p:spPr/>
        <p:txBody>
          <a:bodyPr/>
          <a:lstStyle/>
          <a:p>
            <a:r>
              <a:rPr lang="en-US" dirty="0" err="1"/>
              <a:t>Livi</a:t>
            </a:r>
            <a:r>
              <a:rPr lang="en-US" dirty="0"/>
              <a:t> Wang</a:t>
            </a:r>
          </a:p>
        </p:txBody>
      </p:sp>
    </p:spTree>
    <p:extLst>
      <p:ext uri="{BB962C8B-B14F-4D97-AF65-F5344CB8AC3E}">
        <p14:creationId xmlns:p14="http://schemas.microsoft.com/office/powerpoint/2010/main" val="209328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E550-BBAD-28FA-AA59-11383C5F1327}"/>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F22AC4D0-9242-3CC2-1EA1-77EAB3B36268}"/>
              </a:ext>
            </a:extLst>
          </p:cNvPr>
          <p:cNvSpPr>
            <a:spLocks noGrp="1"/>
          </p:cNvSpPr>
          <p:nvPr>
            <p:ph idx="1"/>
          </p:nvPr>
        </p:nvSpPr>
        <p:spPr>
          <a:xfrm>
            <a:off x="838200" y="1825625"/>
            <a:ext cx="10515600" cy="4351338"/>
          </a:xfrm>
        </p:spPr>
        <p:txBody>
          <a:bodyPr>
            <a:normAutofit/>
          </a:bodyPr>
          <a:lstStyle/>
          <a:p>
            <a:pPr marL="0" indent="0">
              <a:buNone/>
            </a:pPr>
            <a:r>
              <a:rPr lang="en-US" b="1" dirty="0"/>
              <a:t>Context:</a:t>
            </a:r>
          </a:p>
          <a:p>
            <a:r>
              <a:rPr lang="en-US" dirty="0"/>
              <a:t>Big Mountain Resort is a ski resort located in Montana</a:t>
            </a:r>
          </a:p>
          <a:p>
            <a:r>
              <a:rPr lang="en-US" dirty="0"/>
              <a:t>an additional chair is installed which increases the distribution of visitors across the mountain but increases the operating costs by $1,540,000 this season. </a:t>
            </a:r>
          </a:p>
          <a:p>
            <a:pPr marL="0" indent="0">
              <a:buNone/>
            </a:pPr>
            <a:endParaRPr lang="en-US" dirty="0"/>
          </a:p>
          <a:p>
            <a:pPr marL="0" indent="0">
              <a:buNone/>
            </a:pPr>
            <a:r>
              <a:rPr lang="en-US" b="1" dirty="0"/>
              <a:t>Goal:</a:t>
            </a:r>
          </a:p>
          <a:p>
            <a:r>
              <a:rPr lang="en-US" dirty="0"/>
              <a:t>cut costs without undermining the ticket price or supports an even higher ticket price</a:t>
            </a:r>
          </a:p>
        </p:txBody>
      </p:sp>
    </p:spTree>
    <p:extLst>
      <p:ext uri="{BB962C8B-B14F-4D97-AF65-F5344CB8AC3E}">
        <p14:creationId xmlns:p14="http://schemas.microsoft.com/office/powerpoint/2010/main" val="240853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5E05-EC97-C677-0E3C-3DFD4B7DC5C7}"/>
              </a:ext>
            </a:extLst>
          </p:cNvPr>
          <p:cNvSpPr>
            <a:spLocks noGrp="1"/>
          </p:cNvSpPr>
          <p:nvPr>
            <p:ph type="title"/>
          </p:nvPr>
        </p:nvSpPr>
        <p:spPr/>
        <p:txBody>
          <a:bodyPr/>
          <a:lstStyle/>
          <a:p>
            <a:r>
              <a:rPr lang="en-US" dirty="0"/>
              <a:t>Recommendation and Key Findings</a:t>
            </a:r>
          </a:p>
        </p:txBody>
      </p:sp>
      <p:pic>
        <p:nvPicPr>
          <p:cNvPr id="2050" name="Picture 2">
            <a:extLst>
              <a:ext uri="{FF2B5EF4-FFF2-40B4-BE49-F238E27FC236}">
                <a16:creationId xmlns:a16="http://schemas.microsoft.com/office/drawing/2014/main" id="{B25EA147-2A6C-345A-914C-D8CAE68D4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85" y="1690688"/>
            <a:ext cx="5599539" cy="4497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304C5-15A2-3445-705E-1F2D3F123AC6}"/>
              </a:ext>
            </a:extLst>
          </p:cNvPr>
          <p:cNvSpPr txBox="1"/>
          <p:nvPr/>
        </p:nvSpPr>
        <p:spPr>
          <a:xfrm>
            <a:off x="6268278" y="2032163"/>
            <a:ext cx="5340684" cy="3539430"/>
          </a:xfrm>
          <a:prstGeom prst="rect">
            <a:avLst/>
          </a:prstGeom>
          <a:noFill/>
        </p:spPr>
        <p:txBody>
          <a:bodyPr wrap="square">
            <a:spAutoFit/>
          </a:bodyPr>
          <a:lstStyle/>
          <a:p>
            <a:pPr algn="l"/>
            <a:r>
              <a:rPr lang="en-US" sz="2800" b="1" i="0" dirty="0">
                <a:effectLst/>
              </a:rPr>
              <a:t>dominant top four features:</a:t>
            </a:r>
          </a:p>
          <a:p>
            <a:pPr algn="l">
              <a:buFont typeface="Arial" panose="020B0604020202020204" pitchFamily="34" charset="0"/>
              <a:buChar char="•"/>
            </a:pPr>
            <a:r>
              <a:rPr lang="en-US" sz="2800" dirty="0"/>
              <a:t>The number of fast 4 person chairs</a:t>
            </a:r>
            <a:endParaRPr lang="en-US" sz="2800" b="0" i="0" dirty="0">
              <a:effectLst/>
            </a:endParaRPr>
          </a:p>
          <a:p>
            <a:pPr algn="l">
              <a:buFont typeface="Arial" panose="020B0604020202020204" pitchFamily="34" charset="0"/>
              <a:buChar char="•"/>
            </a:pPr>
            <a:r>
              <a:rPr lang="en-US" sz="2800" b="0" i="0" dirty="0">
                <a:effectLst/>
              </a:rPr>
              <a:t>Count of the number of runs on the resort</a:t>
            </a:r>
          </a:p>
          <a:p>
            <a:pPr algn="l">
              <a:buFont typeface="Arial" panose="020B0604020202020204" pitchFamily="34" charset="0"/>
              <a:buChar char="•"/>
            </a:pPr>
            <a:r>
              <a:rPr lang="en-US" sz="2800" b="0" i="0" dirty="0">
                <a:effectLst/>
              </a:rPr>
              <a:t>Total area covered by snow making machines in acres</a:t>
            </a:r>
          </a:p>
          <a:p>
            <a:pPr algn="l">
              <a:buFont typeface="Arial" panose="020B0604020202020204" pitchFamily="34" charset="0"/>
              <a:buChar char="•"/>
            </a:pPr>
            <a:r>
              <a:rPr lang="en-US" sz="2800" dirty="0"/>
              <a:t>Vertical change in evaluation from the summit to the base in feet</a:t>
            </a:r>
            <a:endParaRPr lang="en-US" sz="2800" b="0" i="0" dirty="0">
              <a:effectLst/>
            </a:endParaRPr>
          </a:p>
        </p:txBody>
      </p:sp>
    </p:spTree>
    <p:extLst>
      <p:ext uri="{BB962C8B-B14F-4D97-AF65-F5344CB8AC3E}">
        <p14:creationId xmlns:p14="http://schemas.microsoft.com/office/powerpoint/2010/main" val="365006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2D47-76BB-507A-0BBA-9D71256956BB}"/>
              </a:ext>
            </a:extLst>
          </p:cNvPr>
          <p:cNvSpPr>
            <a:spLocks noGrp="1"/>
          </p:cNvSpPr>
          <p:nvPr>
            <p:ph type="title"/>
          </p:nvPr>
        </p:nvSpPr>
        <p:spPr/>
        <p:txBody>
          <a:bodyPr/>
          <a:lstStyle/>
          <a:p>
            <a:r>
              <a:rPr lang="en-US" dirty="0"/>
              <a:t>Modeling Results and Analysis </a:t>
            </a:r>
          </a:p>
        </p:txBody>
      </p:sp>
      <p:sp>
        <p:nvSpPr>
          <p:cNvPr id="3" name="Content Placeholder 2">
            <a:extLst>
              <a:ext uri="{FF2B5EF4-FFF2-40B4-BE49-F238E27FC236}">
                <a16:creationId xmlns:a16="http://schemas.microsoft.com/office/drawing/2014/main" id="{ECBC1FCA-92BC-7B1D-E7F0-1C8A16274D97}"/>
              </a:ext>
            </a:extLst>
          </p:cNvPr>
          <p:cNvSpPr>
            <a:spLocks noGrp="1"/>
          </p:cNvSpPr>
          <p:nvPr>
            <p:ph idx="1"/>
          </p:nvPr>
        </p:nvSpPr>
        <p:spPr>
          <a:xfrm>
            <a:off x="838200" y="1825625"/>
            <a:ext cx="10515600" cy="4351338"/>
          </a:xfrm>
        </p:spPr>
        <p:txBody>
          <a:bodyPr/>
          <a:lstStyle/>
          <a:p>
            <a:pPr marL="0" indent="0">
              <a:buNone/>
            </a:pPr>
            <a:r>
              <a:rPr lang="en-US" dirty="0"/>
              <a:t>1. Permanently closing down up to 10 of the least used runs. This doesn't impact any other resort statistics.</a:t>
            </a:r>
          </a:p>
        </p:txBody>
      </p:sp>
      <p:pic>
        <p:nvPicPr>
          <p:cNvPr id="1030" name="Picture 6">
            <a:extLst>
              <a:ext uri="{FF2B5EF4-FFF2-40B4-BE49-F238E27FC236}">
                <a16:creationId xmlns:a16="http://schemas.microsoft.com/office/drawing/2014/main" id="{E085A71A-5975-25F4-9D7C-37B9D4DD9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896" y="2726699"/>
            <a:ext cx="6846207" cy="376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63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2D47-76BB-507A-0BBA-9D71256956BB}"/>
              </a:ext>
            </a:extLst>
          </p:cNvPr>
          <p:cNvSpPr>
            <a:spLocks noGrp="1"/>
          </p:cNvSpPr>
          <p:nvPr>
            <p:ph type="title"/>
          </p:nvPr>
        </p:nvSpPr>
        <p:spPr/>
        <p:txBody>
          <a:bodyPr/>
          <a:lstStyle/>
          <a:p>
            <a:r>
              <a:rPr lang="en-US" dirty="0"/>
              <a:t>Modeling Results and Analysis </a:t>
            </a:r>
          </a:p>
        </p:txBody>
      </p:sp>
      <p:sp>
        <p:nvSpPr>
          <p:cNvPr id="3" name="Content Placeholder 2">
            <a:extLst>
              <a:ext uri="{FF2B5EF4-FFF2-40B4-BE49-F238E27FC236}">
                <a16:creationId xmlns:a16="http://schemas.microsoft.com/office/drawing/2014/main" id="{ECBC1FCA-92BC-7B1D-E7F0-1C8A16274D97}"/>
              </a:ext>
            </a:extLst>
          </p:cNvPr>
          <p:cNvSpPr>
            <a:spLocks noGrp="1"/>
          </p:cNvSpPr>
          <p:nvPr>
            <p:ph idx="1"/>
          </p:nvPr>
        </p:nvSpPr>
        <p:spPr/>
        <p:txBody>
          <a:bodyPr/>
          <a:lstStyle/>
          <a:p>
            <a:pPr marL="0" indent="0" fontAlgn="base">
              <a:buNone/>
            </a:pPr>
            <a:r>
              <a:rPr lang="en-US" dirty="0"/>
              <a:t>2. Increase the vertical drop by adding a run to a point 150 feet lower down but requiring the installation of an additional chair lift to bring skiers back up, without additional snow making coverage</a:t>
            </a:r>
          </a:p>
          <a:p>
            <a:pPr marL="0" indent="0" fontAlgn="base">
              <a:buNone/>
            </a:pPr>
            <a:endParaRPr lang="en-US" dirty="0"/>
          </a:p>
          <a:p>
            <a:r>
              <a:rPr lang="en-US" dirty="0"/>
              <a:t>This scenario increases support for ticket price by $1.99</a:t>
            </a:r>
            <a:endParaRPr lang="en-US" b="0" dirty="0">
              <a:effectLst/>
            </a:endParaRPr>
          </a:p>
          <a:p>
            <a:r>
              <a:rPr lang="en-US" dirty="0"/>
              <a:t>Over the season, this could be expected to amount to $3474638</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16454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2D47-76BB-507A-0BBA-9D71256956BB}"/>
              </a:ext>
            </a:extLst>
          </p:cNvPr>
          <p:cNvSpPr>
            <a:spLocks noGrp="1"/>
          </p:cNvSpPr>
          <p:nvPr>
            <p:ph type="title"/>
          </p:nvPr>
        </p:nvSpPr>
        <p:spPr/>
        <p:txBody>
          <a:bodyPr/>
          <a:lstStyle/>
          <a:p>
            <a:r>
              <a:rPr lang="en-US" dirty="0"/>
              <a:t>Modeling Results and Analysis </a:t>
            </a:r>
          </a:p>
        </p:txBody>
      </p:sp>
      <p:sp>
        <p:nvSpPr>
          <p:cNvPr id="3" name="Content Placeholder 2">
            <a:extLst>
              <a:ext uri="{FF2B5EF4-FFF2-40B4-BE49-F238E27FC236}">
                <a16:creationId xmlns:a16="http://schemas.microsoft.com/office/drawing/2014/main" id="{ECBC1FCA-92BC-7B1D-E7F0-1C8A16274D97}"/>
              </a:ext>
            </a:extLst>
          </p:cNvPr>
          <p:cNvSpPr>
            <a:spLocks noGrp="1"/>
          </p:cNvSpPr>
          <p:nvPr>
            <p:ph idx="1"/>
          </p:nvPr>
        </p:nvSpPr>
        <p:spPr/>
        <p:txBody>
          <a:bodyPr/>
          <a:lstStyle/>
          <a:p>
            <a:pPr marL="0" indent="0" fontAlgn="base">
              <a:buNone/>
            </a:pPr>
            <a:r>
              <a:rPr lang="en-US" dirty="0"/>
              <a:t>3. Same as number 2, but adding 2 acres of snow making cover</a:t>
            </a:r>
          </a:p>
          <a:p>
            <a:pPr marL="0" indent="0" fontAlgn="base">
              <a:buNone/>
            </a:pPr>
            <a:endParaRPr lang="en-US" dirty="0"/>
          </a:p>
          <a:p>
            <a:r>
              <a:rPr lang="en-US" dirty="0"/>
              <a:t>This scenario increases support for ticket price by $1.99</a:t>
            </a:r>
            <a:endParaRPr lang="en-US" b="0" dirty="0">
              <a:effectLst/>
            </a:endParaRPr>
          </a:p>
          <a:p>
            <a:r>
              <a:rPr lang="en-US" dirty="0"/>
              <a:t>Over the season, this could be expected to amount to $3474638</a:t>
            </a:r>
          </a:p>
          <a:p>
            <a:pPr marL="0" indent="0">
              <a:buNone/>
            </a:pPr>
            <a:br>
              <a:rPr lang="en-US" dirty="0"/>
            </a:br>
            <a:endParaRPr lang="en-US" dirty="0"/>
          </a:p>
        </p:txBody>
      </p:sp>
    </p:spTree>
    <p:extLst>
      <p:ext uri="{BB962C8B-B14F-4D97-AF65-F5344CB8AC3E}">
        <p14:creationId xmlns:p14="http://schemas.microsoft.com/office/powerpoint/2010/main" val="394853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DA74-A733-300A-F972-18B9083F89E8}"/>
              </a:ext>
            </a:extLst>
          </p:cNvPr>
          <p:cNvSpPr>
            <a:spLocks noGrp="1"/>
          </p:cNvSpPr>
          <p:nvPr>
            <p:ph type="title"/>
          </p:nvPr>
        </p:nvSpPr>
        <p:spPr/>
        <p:txBody>
          <a:bodyPr/>
          <a:lstStyle/>
          <a:p>
            <a:r>
              <a:rPr lang="en-US" dirty="0"/>
              <a:t>Modeling Results and Analysis </a:t>
            </a:r>
          </a:p>
        </p:txBody>
      </p:sp>
      <p:sp>
        <p:nvSpPr>
          <p:cNvPr id="3" name="Content Placeholder 2">
            <a:extLst>
              <a:ext uri="{FF2B5EF4-FFF2-40B4-BE49-F238E27FC236}">
                <a16:creationId xmlns:a16="http://schemas.microsoft.com/office/drawing/2014/main" id="{95409E65-3A05-DEC1-D5F1-61D20B3F5BEB}"/>
              </a:ext>
            </a:extLst>
          </p:cNvPr>
          <p:cNvSpPr>
            <a:spLocks noGrp="1"/>
          </p:cNvSpPr>
          <p:nvPr>
            <p:ph idx="1"/>
          </p:nvPr>
        </p:nvSpPr>
        <p:spPr/>
        <p:txBody>
          <a:bodyPr/>
          <a:lstStyle/>
          <a:p>
            <a:pPr marL="0" indent="0" fontAlgn="base">
              <a:buNone/>
            </a:pPr>
            <a:r>
              <a:rPr lang="en-US" dirty="0"/>
              <a:t>4. Increase the longest run by 0.2 mile to boast 3.5 miles length, requiring an additional snow making coverage of 4 acres</a:t>
            </a:r>
          </a:p>
          <a:p>
            <a:r>
              <a:rPr lang="en-US" dirty="0"/>
              <a:t>No difference. Although the longest run feature was used in the linear model, the random forest model (the one we chose because of its better performance) only has longest run way down in the feature importance list.</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279597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F366-9103-811F-FD2B-2519CF55D47A}"/>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9240DC00-3A81-BFAA-614B-8F31B6F02E38}"/>
              </a:ext>
            </a:extLst>
          </p:cNvPr>
          <p:cNvSpPr>
            <a:spLocks noGrp="1"/>
          </p:cNvSpPr>
          <p:nvPr>
            <p:ph idx="1"/>
          </p:nvPr>
        </p:nvSpPr>
        <p:spPr/>
        <p:txBody>
          <a:bodyPr/>
          <a:lstStyle/>
          <a:p>
            <a:pPr marL="0" indent="0">
              <a:buNone/>
            </a:pPr>
            <a:r>
              <a:rPr lang="en-US" b="1" dirty="0"/>
              <a:t>Best Business Option:</a:t>
            </a:r>
          </a:p>
          <a:p>
            <a:r>
              <a:rPr lang="en-US" dirty="0"/>
              <a:t>Increase the vertical drop by adding a run to a point 150 feet lower down but requiring the installation of an additional chair lift to bring skiers back up, without additional snow making coverage.</a:t>
            </a:r>
          </a:p>
          <a:p>
            <a:pPr marL="0" indent="0">
              <a:buNone/>
            </a:pPr>
            <a:endParaRPr lang="en-US" dirty="0"/>
          </a:p>
          <a:p>
            <a:pPr marL="0" indent="0">
              <a:buNone/>
            </a:pPr>
            <a:r>
              <a:rPr lang="en-US" b="1" dirty="0"/>
              <a:t>Test Other Options:</a:t>
            </a:r>
          </a:p>
          <a:p>
            <a:pPr marL="0" indent="0">
              <a:buNone/>
            </a:pPr>
            <a:r>
              <a:rPr lang="en-US" dirty="0"/>
              <a:t>Model Learning Model Interactive Dashboard - </a:t>
            </a:r>
            <a:r>
              <a:rPr lang="en-US" dirty="0">
                <a:hlinkClick r:id="rId3"/>
              </a:rPr>
              <a:t>https://github.com/wlwlct/DataScienceGuidedCapstone/blob/master/Notebooks/DP.py</a:t>
            </a:r>
            <a:r>
              <a:rPr lang="en-US" dirty="0"/>
              <a:t> </a:t>
            </a:r>
          </a:p>
        </p:txBody>
      </p:sp>
    </p:spTree>
    <p:extLst>
      <p:ext uri="{BB962C8B-B14F-4D97-AF65-F5344CB8AC3E}">
        <p14:creationId xmlns:p14="http://schemas.microsoft.com/office/powerpoint/2010/main" val="4041209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511</Words>
  <Application>Microsoft Macintosh PowerPoint</Application>
  <PresentationFormat>Widescreen</PresentationFormat>
  <Paragraphs>57</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Price Strategies for Big Mountain Resort</vt:lpstr>
      <vt:lpstr>Problem Identification</vt:lpstr>
      <vt:lpstr>Recommendation and Key Findings</vt:lpstr>
      <vt:lpstr>Modeling Results and Analysis </vt:lpstr>
      <vt:lpstr>Modeling Results and Analysis </vt:lpstr>
      <vt:lpstr>Modeling Results and Analysis </vt:lpstr>
      <vt:lpstr>Modeling Results and Analysis </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Strategies for Big Mountain Resort</dc:title>
  <dc:creator>Liwei Wang</dc:creator>
  <cp:lastModifiedBy>Liwei Wang</cp:lastModifiedBy>
  <cp:revision>21</cp:revision>
  <dcterms:created xsi:type="dcterms:W3CDTF">2022-05-28T05:28:17Z</dcterms:created>
  <dcterms:modified xsi:type="dcterms:W3CDTF">2022-05-28T06:47:25Z</dcterms:modified>
</cp:coreProperties>
</file>