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1" r:id="rId2"/>
    <p:sldId id="262" r:id="rId3"/>
    <p:sldId id="258" r:id="rId4"/>
    <p:sldId id="260" r:id="rId5"/>
    <p:sldId id="263" r:id="rId6"/>
    <p:sldId id="264" r:id="rId7"/>
    <p:sldId id="265" r:id="rId8"/>
    <p:sldId id="266" r:id="rId9"/>
    <p:sldId id="291" r:id="rId10"/>
    <p:sldId id="267" r:id="rId11"/>
    <p:sldId id="286" r:id="rId12"/>
    <p:sldId id="288" r:id="rId13"/>
    <p:sldId id="269" r:id="rId14"/>
    <p:sldId id="274" r:id="rId15"/>
    <p:sldId id="280" r:id="rId16"/>
    <p:sldId id="281" r:id="rId17"/>
    <p:sldId id="292" r:id="rId18"/>
    <p:sldId id="272" r:id="rId19"/>
    <p:sldId id="273" r:id="rId20"/>
    <p:sldId id="285" r:id="rId21"/>
    <p:sldId id="297" r:id="rId22"/>
    <p:sldId id="293" r:id="rId23"/>
    <p:sldId id="283" r:id="rId24"/>
    <p:sldId id="276" r:id="rId25"/>
    <p:sldId id="294" r:id="rId26"/>
    <p:sldId id="295" r:id="rId27"/>
    <p:sldId id="279" r:id="rId28"/>
    <p:sldId id="290" r:id="rId29"/>
    <p:sldId id="277" r:id="rId30"/>
    <p:sldId id="296" r:id="rId31"/>
    <p:sldId id="278" r:id="rId32"/>
    <p:sldId id="298" r:id="rId33"/>
    <p:sldId id="28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sungmarket-556" initials="s" lastIdx="2" clrIdx="0">
    <p:extLst>
      <p:ext uri="{19B8F6BF-5375-455C-9EA6-DF929625EA0E}">
        <p15:presenceInfo xmlns:p15="http://schemas.microsoft.com/office/powerpoint/2012/main" userId="sansungmarket-55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5T22:18:40.599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56E4C-DE57-40AA-8EDD-4B1C58119B4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DC462-F9C0-41C6-8983-22A97D11A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3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E9E8-DA0E-4AB4-99CE-27E2C413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C5C42B-E292-405E-B561-738EF8DDB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BA808-0FC6-4F59-B5C2-36850AEC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85AB-63DD-4B7D-B7F2-77B994876848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CF2DC-8791-4BBF-82A2-FBB4F1D4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AFD4D-EC6F-4F79-9C4A-1FDCC03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3AA-B565-414B-B2FE-E448E8B0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52B8C-A3B4-4A0F-8E8F-5796ABECF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92095-F319-4B18-BD2C-67D6C519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8E5-D595-4941-8A6F-26B8073EC68C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188A2-03F2-4300-9D39-084358E4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B5FB6-CB68-4EC8-829C-EBBC73C8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8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A8C95-93A4-4629-ABC6-6007AF901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3C8AA-1CA5-4A4A-9B0E-E659999A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8461F-E976-4441-B3FB-AC6D5DC3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CF93-D3C3-420C-B2E3-FDD3B39B5A8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F3A5E-7ACA-4CA5-9CD2-5EF88BD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5FBEE-E6CF-46F2-90E4-50FEA3C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C04CC-584D-4E1C-BFE9-D4BEA8FF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C561C-597E-4C68-8BA6-32A06430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924E-BF8C-47BB-9ACF-1BBDAB76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F9AF-EDD3-4624-8A9F-29686B609D0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507DE-3CB5-48BD-9A38-082B64C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B96A7-51B0-4207-ADFE-9B243265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1A82E-3275-4749-8B61-A99D2161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FAC62-585F-430C-AA59-14D5DEB7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DE63D-184D-4E98-91FB-D365E8FF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5F82-7A44-4E1B-B502-72A042FE5B6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0D08-BC61-49AD-8A9E-F12A8A9C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36593-1448-4F5D-8C4B-90CF686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5493-744D-479B-9464-2CF835E5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25836-C98E-4EB4-B8BF-52519F1E1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373ED-CE69-4759-B036-E7E6DBEF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FEA03-1861-478C-B248-15802996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39D1-79FD-44CF-86F8-3DB3682B13E3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58230-13A3-45A5-9D64-530D2E49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4B284-93B6-438A-9B64-E76A9722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ACA1-3F48-4342-9331-1BCE70F6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60C48-62F2-417C-9FA8-69687FD00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00ED6-30A6-4974-BBC6-0B405F63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4F839-E932-47A4-9D56-CDB581278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4DAE7-4318-41ED-8BA1-CE9345EAA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DD62C3-52E5-42BA-B52E-7F5DAA65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0401-A5FC-4277-823E-69D2B9DA211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070460-7533-4A8C-B836-D197BB7C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ABB6D-2340-4431-AC42-19F98FBC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5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B0DEB-3F4D-4832-870D-3809F900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AE26E-ECCC-46EA-8B72-DAA92D40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31E1-E8E9-43C2-8D62-1DB341A436E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5A32D-F282-4AA0-9EAF-3A247F69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308F2-B5FC-4F59-A709-5A6CE171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2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419718-3050-424D-9F54-2BC3246F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F0D-B1F4-4AAA-B5F4-30420CB1E91C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ACC5B-BD2E-4FC8-974C-F48158FA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FCE02-A30D-4AA2-A615-9E44230E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FCEFA-1432-4BE4-8775-38D01A52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C1269-7CB3-4E12-8976-62B0E180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8C2E2-398D-4036-881B-7D164A7E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4CEEF-4F5A-4F3C-BF91-C36FC030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CAE-DCF8-4EAE-9AAA-8F50FA0DB30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45968-3BFE-4186-B688-734E2EB3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1C8F7-E498-4818-A898-0477475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72A02-AF0E-4B49-B6F4-D914E60B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84D52-DEDC-4681-BD9C-95E875E87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91E03-31A7-43E7-A9C1-32EBBDB63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A607E-46EB-4309-B5FC-A2B1EBD2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C897-01F5-448B-A72A-DD3A6F0FE231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DC92D-FB3C-4046-A014-BAEE69AB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4A97C-39D6-4A76-A411-42711230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E6DC0-A190-46F7-B139-ABE8C31F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10B6C-BCCD-438C-B83F-24ECD1BD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CCC72-94E0-44B4-95C5-A3452AEC9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DB2F-EA2A-4C9A-98EC-9F3B064D6022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F2818-4DC3-4AC8-88E2-DF0577837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C5709-4144-4807-86FD-96A87F93B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FD8F-2F54-4AD0-B0CD-B96A12009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2053-F143-4578-8BFA-BD309D88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88" y="1889030"/>
            <a:ext cx="10515600" cy="1325563"/>
          </a:xfrm>
        </p:spPr>
        <p:txBody>
          <a:bodyPr/>
          <a:lstStyle/>
          <a:p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0BDA2-9B39-4A45-B1D7-090ED67E6F28}"/>
              </a:ext>
            </a:extLst>
          </p:cNvPr>
          <p:cNvSpPr txBox="1"/>
          <p:nvPr/>
        </p:nvSpPr>
        <p:spPr>
          <a:xfrm>
            <a:off x="2040754" y="2266400"/>
            <a:ext cx="8110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latin typeface="+mj-ea"/>
                <a:ea typeface="+mj-ea"/>
              </a:rPr>
              <a:t>D</a:t>
            </a:r>
            <a:r>
              <a:rPr lang="en-US" altLang="ko-KR" sz="11500" b="1" dirty="0">
                <a:latin typeface="+mj-ea"/>
                <a:ea typeface="+mj-ea"/>
              </a:rPr>
              <a:t>ouble Six</a:t>
            </a:r>
            <a:endParaRPr lang="ko-KR" altLang="en-US" sz="11500" b="1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29E2B8-5A05-491F-B79A-6D5493BE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7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삼각자 png에 대한 이미지 검색결과">
            <a:extLst>
              <a:ext uri="{FF2B5EF4-FFF2-40B4-BE49-F238E27FC236}">
                <a16:creationId xmlns:a16="http://schemas.microsoft.com/office/drawing/2014/main" id="{11D19ACD-EE73-4058-87C5-F9A08339C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" b="1120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081427B4-4837-4E03-8B92-D422538E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프로젝트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C99E9D-505C-4106-80A9-4D3307BE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E5029DA-537F-47D0-B2BA-D8D42763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2297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84202C-E786-48A1-ABFC-72492A22BEB2}"/>
              </a:ext>
            </a:extLst>
          </p:cNvPr>
          <p:cNvSpPr/>
          <p:nvPr/>
        </p:nvSpPr>
        <p:spPr>
          <a:xfrm>
            <a:off x="2805848" y="401515"/>
            <a:ext cx="1279308" cy="60191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751704-E281-4F76-A937-06D3DAA184C0}"/>
              </a:ext>
            </a:extLst>
          </p:cNvPr>
          <p:cNvSpPr/>
          <p:nvPr/>
        </p:nvSpPr>
        <p:spPr>
          <a:xfrm>
            <a:off x="2776875" y="1621419"/>
            <a:ext cx="1279308" cy="60191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6228F4-B2C1-4F2C-9FD8-52F56969D6F7}"/>
              </a:ext>
            </a:extLst>
          </p:cNvPr>
          <p:cNvSpPr/>
          <p:nvPr/>
        </p:nvSpPr>
        <p:spPr>
          <a:xfrm>
            <a:off x="722490" y="834810"/>
            <a:ext cx="1468420" cy="60191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23E9DF3-0E24-459E-93DD-ADE2E7CA3120}"/>
              </a:ext>
            </a:extLst>
          </p:cNvPr>
          <p:cNvSpPr/>
          <p:nvPr/>
        </p:nvSpPr>
        <p:spPr>
          <a:xfrm>
            <a:off x="4940538" y="134091"/>
            <a:ext cx="2169623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497698-0347-4392-89F3-F22B37A12D32}"/>
              </a:ext>
            </a:extLst>
          </p:cNvPr>
          <p:cNvSpPr/>
          <p:nvPr/>
        </p:nvSpPr>
        <p:spPr>
          <a:xfrm>
            <a:off x="2208648" y="2755378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2BB7F1-12A0-4428-BDFD-896F681BE94B}"/>
              </a:ext>
            </a:extLst>
          </p:cNvPr>
          <p:cNvSpPr/>
          <p:nvPr/>
        </p:nvSpPr>
        <p:spPr>
          <a:xfrm>
            <a:off x="4281305" y="2760921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F1701A-E339-4F71-A9A4-E46916FFDBF4}"/>
              </a:ext>
            </a:extLst>
          </p:cNvPr>
          <p:cNvSpPr/>
          <p:nvPr/>
        </p:nvSpPr>
        <p:spPr>
          <a:xfrm>
            <a:off x="8557088" y="2755379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2C6C74-C5D7-401C-88D7-E53F224DB19C}"/>
              </a:ext>
            </a:extLst>
          </p:cNvPr>
          <p:cNvSpPr/>
          <p:nvPr/>
        </p:nvSpPr>
        <p:spPr>
          <a:xfrm>
            <a:off x="6418856" y="2758149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FF38D1-A178-4762-A738-C9DB9C1C9682}"/>
              </a:ext>
            </a:extLst>
          </p:cNvPr>
          <p:cNvSpPr/>
          <p:nvPr/>
        </p:nvSpPr>
        <p:spPr>
          <a:xfrm>
            <a:off x="861292" y="4759445"/>
            <a:ext cx="1115291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70CC3C-3E0A-4173-B9CE-47CA38CA6114}"/>
              </a:ext>
            </a:extLst>
          </p:cNvPr>
          <p:cNvSpPr/>
          <p:nvPr/>
        </p:nvSpPr>
        <p:spPr>
          <a:xfrm>
            <a:off x="2190910" y="4759446"/>
            <a:ext cx="1363287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B45071-17B4-4ED0-B3D1-F3F43CD5DC64}"/>
              </a:ext>
            </a:extLst>
          </p:cNvPr>
          <p:cNvSpPr/>
          <p:nvPr/>
        </p:nvSpPr>
        <p:spPr>
          <a:xfrm>
            <a:off x="3773005" y="4751825"/>
            <a:ext cx="1115291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E1C377-C04F-4A34-8DAB-81ABF657581E}"/>
              </a:ext>
            </a:extLst>
          </p:cNvPr>
          <p:cNvSpPr/>
          <p:nvPr/>
        </p:nvSpPr>
        <p:spPr>
          <a:xfrm>
            <a:off x="5027709" y="4751825"/>
            <a:ext cx="1115291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충전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환전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09CDF8-4228-42D9-9493-73E74734E8B8}"/>
              </a:ext>
            </a:extLst>
          </p:cNvPr>
          <p:cNvSpPr/>
          <p:nvPr/>
        </p:nvSpPr>
        <p:spPr>
          <a:xfrm>
            <a:off x="6693581" y="4756678"/>
            <a:ext cx="557646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2B0C1DD-DD90-4565-A367-90615CF91C9B}"/>
              </a:ext>
            </a:extLst>
          </p:cNvPr>
          <p:cNvSpPr/>
          <p:nvPr/>
        </p:nvSpPr>
        <p:spPr>
          <a:xfrm>
            <a:off x="7377297" y="4759446"/>
            <a:ext cx="557646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연예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5817B5-CF66-4600-BD0A-E4ED607F12A1}"/>
              </a:ext>
            </a:extLst>
          </p:cNvPr>
          <p:cNvSpPr/>
          <p:nvPr/>
        </p:nvSpPr>
        <p:spPr>
          <a:xfrm>
            <a:off x="8074355" y="4756677"/>
            <a:ext cx="557646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4485E7-A3E2-43C1-9D8D-E592470DACF4}"/>
              </a:ext>
            </a:extLst>
          </p:cNvPr>
          <p:cNvSpPr/>
          <p:nvPr/>
        </p:nvSpPr>
        <p:spPr>
          <a:xfrm>
            <a:off x="8704507" y="4769836"/>
            <a:ext cx="1363287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사다리타기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01071E-595B-41DE-BE41-09A3DF5C5137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5110368" y="1264622"/>
            <a:ext cx="914982" cy="14962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6B0F5B7-2536-4207-A224-59B4421970DB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6025350" y="1264622"/>
            <a:ext cx="1222569" cy="149352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6BC7354-F3F4-433A-A148-DE0504D9AB9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3037711" y="1264622"/>
            <a:ext cx="2987639" cy="14907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94999D2-41C7-4F1D-A6DE-79ECD0286A8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025350" y="1264622"/>
            <a:ext cx="3360801" cy="149075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6CFB116-B0CB-4B8C-8755-A52A2707EA3D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flipH="1">
            <a:off x="1418938" y="3820793"/>
            <a:ext cx="1618773" cy="9386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79FC88-04EC-4E3C-AB16-B34A9FA9C36F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flipH="1">
            <a:off x="2872554" y="3820793"/>
            <a:ext cx="165157" cy="9386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C4886A3-EC0B-4E79-9BB3-FA7270AEBC4A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flipH="1">
            <a:off x="4330651" y="3826336"/>
            <a:ext cx="779717" cy="9254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53A56DF-CBB8-4C21-B9C5-4DED6A93F9D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5110368" y="3826336"/>
            <a:ext cx="474987" cy="9254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DCD2563-6B04-4AB1-979D-0F5BB6F95D6A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flipH="1">
            <a:off x="6972404" y="3823564"/>
            <a:ext cx="275515" cy="9331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3297A0F-3310-4117-8497-05AD0576F6B0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7247919" y="3823564"/>
            <a:ext cx="408201" cy="9358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3274078-E995-4D93-BAF8-E712FE83B4F6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>
            <a:off x="7247919" y="3823564"/>
            <a:ext cx="1105259" cy="9331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29CBFF6-4A6C-4B3D-9A88-D8F1A64BB9FC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9386151" y="3820794"/>
            <a:ext cx="0" cy="9490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48">
            <a:extLst>
              <a:ext uri="{FF2B5EF4-FFF2-40B4-BE49-F238E27FC236}">
                <a16:creationId xmlns:a16="http://schemas.microsoft.com/office/drawing/2014/main" id="{3062CBEE-F648-4C41-8434-EAA37EF46D94}"/>
              </a:ext>
            </a:extLst>
          </p:cNvPr>
          <p:cNvCxnSpPr>
            <a:stCxn id="65" idx="2"/>
            <a:endCxn id="63" idx="2"/>
          </p:cNvCxnSpPr>
          <p:nvPr/>
        </p:nvCxnSpPr>
        <p:spPr>
          <a:xfrm rot="5400000" flipH="1">
            <a:off x="6616927" y="4850785"/>
            <a:ext cx="7621" cy="2070765"/>
          </a:xfrm>
          <a:prstGeom prst="bentConnector3">
            <a:avLst>
              <a:gd name="adj1" fmla="val -806144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0">
            <a:extLst>
              <a:ext uri="{FF2B5EF4-FFF2-40B4-BE49-F238E27FC236}">
                <a16:creationId xmlns:a16="http://schemas.microsoft.com/office/drawing/2014/main" id="{53496D71-DD29-4CFC-ABF4-6A21B4DA0EA6}"/>
              </a:ext>
            </a:extLst>
          </p:cNvPr>
          <p:cNvCxnSpPr>
            <a:stCxn id="66" idx="2"/>
            <a:endCxn id="63" idx="2"/>
          </p:cNvCxnSpPr>
          <p:nvPr/>
        </p:nvCxnSpPr>
        <p:spPr>
          <a:xfrm rot="5400000" flipH="1">
            <a:off x="6966841" y="4500871"/>
            <a:ext cx="4852" cy="2767823"/>
          </a:xfrm>
          <a:prstGeom prst="bentConnector3">
            <a:avLst>
              <a:gd name="adj1" fmla="val -1276020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52">
            <a:extLst>
              <a:ext uri="{FF2B5EF4-FFF2-40B4-BE49-F238E27FC236}">
                <a16:creationId xmlns:a16="http://schemas.microsoft.com/office/drawing/2014/main" id="{BC21538D-DB07-40A4-ABE9-C300C9E30FB1}"/>
              </a:ext>
            </a:extLst>
          </p:cNvPr>
          <p:cNvCxnSpPr>
            <a:stCxn id="67" idx="2"/>
            <a:endCxn id="63" idx="2"/>
          </p:cNvCxnSpPr>
          <p:nvPr/>
        </p:nvCxnSpPr>
        <p:spPr>
          <a:xfrm rot="5400000" flipH="1">
            <a:off x="7476747" y="3990964"/>
            <a:ext cx="18011" cy="3800796"/>
          </a:xfrm>
          <a:prstGeom prst="bentConnector3">
            <a:avLst>
              <a:gd name="adj1" fmla="val -342451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54FB26-F9CA-444A-A1D7-2C3E6BA9594D}"/>
              </a:ext>
            </a:extLst>
          </p:cNvPr>
          <p:cNvCxnSpPr>
            <a:stCxn id="64" idx="2"/>
            <a:endCxn id="63" idx="2"/>
          </p:cNvCxnSpPr>
          <p:nvPr/>
        </p:nvCxnSpPr>
        <p:spPr>
          <a:xfrm rot="5400000" flipH="1">
            <a:off x="6276453" y="5191259"/>
            <a:ext cx="4853" cy="1387049"/>
          </a:xfrm>
          <a:prstGeom prst="bentConnector3">
            <a:avLst>
              <a:gd name="adj1" fmla="val -12855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3AB350-08B0-4C7D-AAA4-AB1E249BFE32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 flipV="1">
            <a:off x="4085156" y="699357"/>
            <a:ext cx="855382" cy="31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2F4848-36B3-4792-9995-EE6BC470260A}"/>
              </a:ext>
            </a:extLst>
          </p:cNvPr>
          <p:cNvCxnSpPr>
            <a:cxnSpLocks/>
            <a:stCxn id="53" idx="0"/>
            <a:endCxn id="20" idx="2"/>
          </p:cNvCxnSpPr>
          <p:nvPr/>
        </p:nvCxnSpPr>
        <p:spPr>
          <a:xfrm flipV="1">
            <a:off x="3416529" y="1003433"/>
            <a:ext cx="28973" cy="6179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96BE32E-5D06-4F21-8780-6E1BBB90FBDD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 flipV="1">
            <a:off x="2190910" y="702474"/>
            <a:ext cx="614938" cy="43329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4B57DF8-F0F2-4A27-836C-8FB456B2B930}"/>
              </a:ext>
            </a:extLst>
          </p:cNvPr>
          <p:cNvCxnSpPr>
            <a:cxnSpLocks/>
            <a:stCxn id="20" idx="1"/>
            <a:endCxn id="54" idx="3"/>
          </p:cNvCxnSpPr>
          <p:nvPr/>
        </p:nvCxnSpPr>
        <p:spPr>
          <a:xfrm flipH="1">
            <a:off x="2190910" y="702474"/>
            <a:ext cx="614938" cy="43329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D7D26FE-1348-4D18-8F28-CD7C13EF6829}"/>
              </a:ext>
            </a:extLst>
          </p:cNvPr>
          <p:cNvCxnSpPr>
            <a:cxnSpLocks/>
            <a:stCxn id="20" idx="2"/>
            <a:endCxn id="53" idx="0"/>
          </p:cNvCxnSpPr>
          <p:nvPr/>
        </p:nvCxnSpPr>
        <p:spPr>
          <a:xfrm flipH="1">
            <a:off x="3416529" y="1003433"/>
            <a:ext cx="28973" cy="6179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6EC5A6-8E54-4216-AE96-3136B6C5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9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E5029DA-537F-47D0-B2BA-D8D42763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2297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84202C-E786-48A1-ABFC-72492A22BEB2}"/>
              </a:ext>
            </a:extLst>
          </p:cNvPr>
          <p:cNvSpPr/>
          <p:nvPr/>
        </p:nvSpPr>
        <p:spPr>
          <a:xfrm>
            <a:off x="2470258" y="515066"/>
            <a:ext cx="1279308" cy="60191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정보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751704-E281-4F76-A937-06D3DAA184C0}"/>
              </a:ext>
            </a:extLst>
          </p:cNvPr>
          <p:cNvSpPr/>
          <p:nvPr/>
        </p:nvSpPr>
        <p:spPr>
          <a:xfrm>
            <a:off x="2470258" y="3412405"/>
            <a:ext cx="1279308" cy="5922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AFA06-E90B-4530-8A03-321FF036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0" y="1391478"/>
            <a:ext cx="5450124" cy="1442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092BE1-2712-4857-997C-A8757CE4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735" y="1391478"/>
            <a:ext cx="60198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83CC36-AADF-4872-91F4-9FCE2680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50" y="4354078"/>
            <a:ext cx="5493764" cy="111244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C56C79-C5D7-4276-9936-AE97F5A6031C}"/>
              </a:ext>
            </a:extLst>
          </p:cNvPr>
          <p:cNvSpPr/>
          <p:nvPr/>
        </p:nvSpPr>
        <p:spPr>
          <a:xfrm>
            <a:off x="8288463" y="515066"/>
            <a:ext cx="1460344" cy="60191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EB197D-B21E-4781-99D8-8D311B2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1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ools png에 대한 이미지 검색결과">
            <a:extLst>
              <a:ext uri="{FF2B5EF4-FFF2-40B4-BE49-F238E27FC236}">
                <a16:creationId xmlns:a16="http://schemas.microsoft.com/office/drawing/2014/main" id="{D2CE8047-5C01-44DA-B80D-79B00ABAA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/>
          <a:stretch/>
        </p:blipFill>
        <p:spPr bwMode="auto">
          <a:xfrm>
            <a:off x="0" y="-11"/>
            <a:ext cx="12192000" cy="685801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4CE6C6-D460-431A-B0CC-E0D850B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구현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5B9B69-CFAC-48D8-8820-80DD2AE0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4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270F-1B6A-4032-8B87-E2A96315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FDDB5F-B460-4799-9C79-F14A0951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26A2F2-B7A6-4B91-9B5A-30E21E2B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109662"/>
            <a:ext cx="3648075" cy="515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F739E-1F74-46A1-94E2-DA22B7139517}"/>
              </a:ext>
            </a:extLst>
          </p:cNvPr>
          <p:cNvSpPr txBox="1"/>
          <p:nvPr/>
        </p:nvSpPr>
        <p:spPr>
          <a:xfrm>
            <a:off x="5257800" y="2224235"/>
            <a:ext cx="599122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기능</a:t>
            </a:r>
            <a:endParaRPr lang="en-US" altLang="ko-KR" sz="36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/>
              <a:t>로그인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로그인이 상태에서는 접근 불가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사이트 메인 화면 기능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회원가입으로 이동</a:t>
            </a:r>
            <a:r>
              <a:rPr lang="en-US" altLang="ko-KR" sz="2800" dirty="0"/>
              <a:t> </a:t>
            </a:r>
            <a:r>
              <a:rPr lang="ko-KR" altLang="en-US" sz="2800" dirty="0"/>
              <a:t>가능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2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270F-1B6A-4032-8B87-E2A96315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추천인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6CB8B-2601-4B6F-B316-4291E5DC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7F0749-633C-4442-985E-2DB90A79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079500"/>
            <a:ext cx="4429125" cy="527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B1A88-0C72-4D0F-A0AD-D91354AB1862}"/>
              </a:ext>
            </a:extLst>
          </p:cNvPr>
          <p:cNvSpPr txBox="1"/>
          <p:nvPr/>
        </p:nvSpPr>
        <p:spPr>
          <a:xfrm>
            <a:off x="5257800" y="2751891"/>
            <a:ext cx="59912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기능</a:t>
            </a:r>
            <a:endParaRPr lang="en-US" altLang="ko-KR" sz="36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/>
              <a:t>코드를 입력해야 다음 진행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6364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270F-1B6A-4032-8B87-E2A96315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회원가입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14D627-3746-4F76-93A9-71864B2C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95CB1D-524C-420C-A32C-5751F5A6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243012"/>
            <a:ext cx="3476625" cy="500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1DE6B-A323-49C4-AC6F-8250B63B7A2C}"/>
              </a:ext>
            </a:extLst>
          </p:cNvPr>
          <p:cNvSpPr txBox="1"/>
          <p:nvPr/>
        </p:nvSpPr>
        <p:spPr>
          <a:xfrm>
            <a:off x="4524374" y="2419885"/>
            <a:ext cx="59912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기능</a:t>
            </a:r>
            <a:endParaRPr lang="en-US" altLang="ko-KR" sz="36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/>
              <a:t>회원가입 기본적인 기능 지원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아이디 중복 여부 확인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DB</a:t>
            </a:r>
            <a:r>
              <a:rPr lang="ko-KR" altLang="en-US" sz="2800" dirty="0"/>
              <a:t>로 저장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비밀번호 암호화 저장</a:t>
            </a:r>
            <a:endParaRPr lang="en-US" altLang="ko-KR" sz="2800" dirty="0"/>
          </a:p>
          <a:p>
            <a:pPr marL="342900" indent="-342900">
              <a:buFontTx/>
              <a:buAutoNum type="arabicPeriod"/>
            </a:pPr>
            <a:r>
              <a:rPr lang="ko-KR" altLang="en-US" sz="2800" dirty="0"/>
              <a:t>로그인이 상태에서는 접근 불가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111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5140-015D-4881-B2F1-AB7CE9FF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5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회원 정보 저장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1E21E-8135-4099-80D9-443C17C3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C83FD-10A3-43AD-81AC-B6DE2032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5" y="3158231"/>
            <a:ext cx="10246989" cy="546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7575C-8905-458F-8060-43D700B1BFF1}"/>
              </a:ext>
            </a:extLst>
          </p:cNvPr>
          <p:cNvSpPr txBox="1"/>
          <p:nvPr/>
        </p:nvSpPr>
        <p:spPr>
          <a:xfrm>
            <a:off x="972505" y="3705223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1. </a:t>
            </a:r>
            <a:r>
              <a:rPr lang="ko-KR" altLang="en-US" dirty="0"/>
              <a:t>저장된 회원 정보 일부 모습</a:t>
            </a:r>
          </a:p>
        </p:txBody>
      </p:sp>
    </p:spTree>
    <p:extLst>
      <p:ext uri="{BB962C8B-B14F-4D97-AF65-F5344CB8AC3E}">
        <p14:creationId xmlns:p14="http://schemas.microsoft.com/office/powerpoint/2010/main" val="305749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17D-47EB-42AB-8C38-A2CA6837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84193C-4B1D-423D-B91C-3C488304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703BC-872E-422F-860F-A4A1A5045028}"/>
              </a:ext>
            </a:extLst>
          </p:cNvPr>
          <p:cNvSpPr txBox="1"/>
          <p:nvPr/>
        </p:nvSpPr>
        <p:spPr>
          <a:xfrm>
            <a:off x="6467474" y="2457985"/>
            <a:ext cx="59912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기능</a:t>
            </a:r>
            <a:endParaRPr lang="en-US" altLang="ko-KR" sz="36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800" dirty="0"/>
              <a:t>회원 포인트 순위 표시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각 메뉴 제공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로그아웃 제공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공지사항 </a:t>
            </a:r>
            <a:r>
              <a:rPr lang="en-US" altLang="ko-KR" sz="2800" dirty="0"/>
              <a:t>3</a:t>
            </a:r>
            <a:r>
              <a:rPr lang="ko-KR" altLang="en-US" sz="2800" dirty="0"/>
              <a:t>개 제공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자유게시판 </a:t>
            </a:r>
            <a:r>
              <a:rPr lang="en-US" altLang="ko-KR" sz="2800" dirty="0"/>
              <a:t>3</a:t>
            </a:r>
            <a:r>
              <a:rPr lang="ko-KR" altLang="en-US" sz="2800" dirty="0"/>
              <a:t>개 제공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8BEDDC-F5EE-4C51-87FE-7CE369B3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0" y="1971602"/>
            <a:ext cx="6278434" cy="38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17D-47EB-42AB-8C38-A2CA6837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메인 화면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85423-07C8-4630-BF76-80A758C1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61283" cy="2151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2AA2DC-08DE-4B68-BD19-5A5FE6C13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05" y="4234467"/>
            <a:ext cx="2117790" cy="174824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33D25-7720-470F-82CE-E34EF55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5887E8AF-FB29-4F40-A049-89A94615037D}"/>
              </a:ext>
            </a:extLst>
          </p:cNvPr>
          <p:cNvSpPr txBox="1">
            <a:spLocks/>
          </p:cNvSpPr>
          <p:nvPr/>
        </p:nvSpPr>
        <p:spPr>
          <a:xfrm>
            <a:off x="6045199" y="2089770"/>
            <a:ext cx="1862404" cy="3166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/>
              <a:t>팀 소개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프로젝트 소개</a:t>
            </a:r>
            <a:endParaRPr lang="en-US" altLang="ko-KR" sz="1500" b="1" dirty="0"/>
          </a:p>
          <a:p>
            <a:pPr marL="0" indent="0">
              <a:buNone/>
            </a:pPr>
            <a:endParaRPr lang="en-US" altLang="ko-KR" sz="1500" b="1" dirty="0"/>
          </a:p>
          <a:p>
            <a:r>
              <a:rPr lang="ko-KR" altLang="en-US" sz="1500" b="1" dirty="0"/>
              <a:t>프로젝트 구성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프로젝트 구현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보완점</a:t>
            </a:r>
            <a:endParaRPr lang="en-US" altLang="ko-KR" sz="1500" b="1" dirty="0"/>
          </a:p>
          <a:p>
            <a:endParaRPr lang="ko-KR" altLang="en-US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45F6A-12F4-4C69-8ADF-DBF2ED3B2126}"/>
              </a:ext>
            </a:extLst>
          </p:cNvPr>
          <p:cNvSpPr txBox="1"/>
          <p:nvPr/>
        </p:nvSpPr>
        <p:spPr>
          <a:xfrm flipH="1">
            <a:off x="4396911" y="1055591"/>
            <a:ext cx="3851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48D8B5-4D59-41F5-9FB3-CD49B84BBC1B}"/>
              </a:ext>
            </a:extLst>
          </p:cNvPr>
          <p:cNvCxnSpPr>
            <a:cxnSpLocks/>
          </p:cNvCxnSpPr>
          <p:nvPr/>
        </p:nvCxnSpPr>
        <p:spPr>
          <a:xfrm>
            <a:off x="4540948" y="2015803"/>
            <a:ext cx="3217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D721A8-5CFB-4090-B0C3-5F17D3E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8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17D-47EB-42AB-8C38-A2CA6837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메인 화면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AA2DC-08DE-4B68-BD19-5A5FE6C1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16" y="4293190"/>
            <a:ext cx="2117790" cy="174824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9DC1C2-8289-49FA-9BA5-187CC09E7CB3}"/>
              </a:ext>
            </a:extLst>
          </p:cNvPr>
          <p:cNvSpPr/>
          <p:nvPr/>
        </p:nvSpPr>
        <p:spPr>
          <a:xfrm>
            <a:off x="4909946" y="4856512"/>
            <a:ext cx="2117790" cy="7684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BF1AF-6CB2-410B-BA6A-92D8711C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A0689A-CC26-4F98-95DD-0D88FC6E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17" y="4372084"/>
            <a:ext cx="1847647" cy="1737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90C1F3-8DAF-40DD-A8C1-ECE3B1159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880" y="1750544"/>
            <a:ext cx="9283430" cy="19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A02-03D6-4BAF-A9BE-0EDF1E0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메인 화면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50420-AA89-4B28-ABBA-2B4CEFD7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DAE90-D018-42E0-9F87-7AB67C792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6" y="2476144"/>
            <a:ext cx="10830128" cy="22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DAA7A-583E-4E47-B6EE-B1DD99A7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메인 화면 글 표시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AAD85-D3F9-45B0-A720-68675B8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C263B-AA61-4DEC-9038-4E6680BD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629"/>
            <a:ext cx="10515600" cy="39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2E5029DA-537F-47D0-B2BA-D8D42763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2297" cy="6858000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84202C-E786-48A1-ABFC-72492A22BEB2}"/>
              </a:ext>
            </a:extLst>
          </p:cNvPr>
          <p:cNvSpPr/>
          <p:nvPr/>
        </p:nvSpPr>
        <p:spPr>
          <a:xfrm>
            <a:off x="5011188" y="224439"/>
            <a:ext cx="2169623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D8905E-FC94-498B-A1EB-9F06E98E923A}"/>
              </a:ext>
            </a:extLst>
          </p:cNvPr>
          <p:cNvSpPr/>
          <p:nvPr/>
        </p:nvSpPr>
        <p:spPr>
          <a:xfrm>
            <a:off x="2208648" y="2358041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F3E7F9-893E-406B-8D92-F8A8CDCFA69A}"/>
              </a:ext>
            </a:extLst>
          </p:cNvPr>
          <p:cNvSpPr/>
          <p:nvPr/>
        </p:nvSpPr>
        <p:spPr>
          <a:xfrm>
            <a:off x="4281305" y="2363584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3D61B8-659B-47E3-9832-2F533E8053E9}"/>
              </a:ext>
            </a:extLst>
          </p:cNvPr>
          <p:cNvSpPr/>
          <p:nvPr/>
        </p:nvSpPr>
        <p:spPr>
          <a:xfrm>
            <a:off x="8557088" y="2358042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4A041-7DF2-4DBE-8C0C-3A66F8EF36BF}"/>
              </a:ext>
            </a:extLst>
          </p:cNvPr>
          <p:cNvSpPr/>
          <p:nvPr/>
        </p:nvSpPr>
        <p:spPr>
          <a:xfrm>
            <a:off x="6418856" y="2360812"/>
            <a:ext cx="1658126" cy="106541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64C3C5-8F65-4865-A0BE-8E948178C43A}"/>
              </a:ext>
            </a:extLst>
          </p:cNvPr>
          <p:cNvSpPr/>
          <p:nvPr/>
        </p:nvSpPr>
        <p:spPr>
          <a:xfrm>
            <a:off x="861292" y="4362108"/>
            <a:ext cx="1115291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0ED277-D828-4940-BD42-517CF6EB13C1}"/>
              </a:ext>
            </a:extLst>
          </p:cNvPr>
          <p:cNvSpPr/>
          <p:nvPr/>
        </p:nvSpPr>
        <p:spPr>
          <a:xfrm>
            <a:off x="2190910" y="4362109"/>
            <a:ext cx="1363287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19F21C-C933-44DA-9F3A-42D2186D27D0}"/>
              </a:ext>
            </a:extLst>
          </p:cNvPr>
          <p:cNvSpPr/>
          <p:nvPr/>
        </p:nvSpPr>
        <p:spPr>
          <a:xfrm>
            <a:off x="3773005" y="4354488"/>
            <a:ext cx="1115291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5CD4A2-882B-4B93-885A-27A021845BAB}"/>
              </a:ext>
            </a:extLst>
          </p:cNvPr>
          <p:cNvSpPr/>
          <p:nvPr/>
        </p:nvSpPr>
        <p:spPr>
          <a:xfrm>
            <a:off x="5027709" y="4354488"/>
            <a:ext cx="1115291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충전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환전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1559DA-74EA-4B59-BD67-F4CB0BF294C9}"/>
              </a:ext>
            </a:extLst>
          </p:cNvPr>
          <p:cNvSpPr/>
          <p:nvPr/>
        </p:nvSpPr>
        <p:spPr>
          <a:xfrm>
            <a:off x="6693581" y="4359341"/>
            <a:ext cx="557646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F65568-9F38-40BB-8522-BAA740E1B45C}"/>
              </a:ext>
            </a:extLst>
          </p:cNvPr>
          <p:cNvSpPr/>
          <p:nvPr/>
        </p:nvSpPr>
        <p:spPr>
          <a:xfrm>
            <a:off x="7377297" y="4362109"/>
            <a:ext cx="557646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D1A7B1-142A-4599-BFDB-241A1DD2ECA7}"/>
              </a:ext>
            </a:extLst>
          </p:cNvPr>
          <p:cNvSpPr/>
          <p:nvPr/>
        </p:nvSpPr>
        <p:spPr>
          <a:xfrm>
            <a:off x="8074355" y="4359340"/>
            <a:ext cx="557646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C872FD-1D6B-4127-8E78-D5F7296E8532}"/>
              </a:ext>
            </a:extLst>
          </p:cNvPr>
          <p:cNvSpPr/>
          <p:nvPr/>
        </p:nvSpPr>
        <p:spPr>
          <a:xfrm>
            <a:off x="8704507" y="4372499"/>
            <a:ext cx="1363287" cy="11305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사다리타기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95F06D-F437-4E23-A71C-FAC3991A8B3A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110368" y="1354970"/>
            <a:ext cx="985632" cy="10086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DEC6A8F-8A27-4474-B5A8-077BCF1109F2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6096000" y="1354970"/>
            <a:ext cx="1151919" cy="10058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DBBBCB-9F12-469A-9C5F-4953D0BB5F7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37711" y="1354970"/>
            <a:ext cx="3058289" cy="10030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F21526B-5997-40D2-A2E3-49A09C3BCB41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6096000" y="1354970"/>
            <a:ext cx="3290151" cy="10030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6F6F48-E5F3-4825-81D0-BE83E0028E1F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1418938" y="3423456"/>
            <a:ext cx="1618773" cy="9386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245500-A12A-4542-8753-B31281F560C6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flipH="1">
            <a:off x="2872554" y="3423456"/>
            <a:ext cx="165157" cy="9386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1BAA29-EB93-47D0-955D-27527E3ACEE4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flipH="1">
            <a:off x="4330651" y="3428999"/>
            <a:ext cx="779717" cy="9254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75816CA-09B4-4107-B133-A1B50DBBD418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110368" y="3428999"/>
            <a:ext cx="474987" cy="9254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734EF9-E739-4F48-9498-11BE2C0D5C49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6972404" y="3426227"/>
            <a:ext cx="275515" cy="9331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6FCEFF0-5B52-4A19-A876-B5EDC6492AB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7247919" y="3426227"/>
            <a:ext cx="408201" cy="9358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F0B8A1-045F-4FCD-BC97-BBE0D4C4CA46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7247919" y="3426227"/>
            <a:ext cx="1105259" cy="9331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B864E0-D891-4774-99A7-8CEA178DCA5B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>
            <a:off x="9386151" y="3423457"/>
            <a:ext cx="0" cy="9490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8">
            <a:extLst>
              <a:ext uri="{FF2B5EF4-FFF2-40B4-BE49-F238E27FC236}">
                <a16:creationId xmlns:a16="http://schemas.microsoft.com/office/drawing/2014/main" id="{C823A197-B0E0-49E2-8511-8B6EC9C5EFB7}"/>
              </a:ext>
            </a:extLst>
          </p:cNvPr>
          <p:cNvCxnSpPr>
            <a:stCxn id="34" idx="2"/>
            <a:endCxn id="32" idx="2"/>
          </p:cNvCxnSpPr>
          <p:nvPr/>
        </p:nvCxnSpPr>
        <p:spPr>
          <a:xfrm rot="5400000" flipH="1">
            <a:off x="6616927" y="4453448"/>
            <a:ext cx="7621" cy="2070765"/>
          </a:xfrm>
          <a:prstGeom prst="bentConnector3">
            <a:avLst>
              <a:gd name="adj1" fmla="val -806144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>
            <a:extLst>
              <a:ext uri="{FF2B5EF4-FFF2-40B4-BE49-F238E27FC236}">
                <a16:creationId xmlns:a16="http://schemas.microsoft.com/office/drawing/2014/main" id="{42975782-3D5A-451A-8301-267E2356D36D}"/>
              </a:ext>
            </a:extLst>
          </p:cNvPr>
          <p:cNvCxnSpPr>
            <a:stCxn id="35" idx="2"/>
            <a:endCxn id="32" idx="2"/>
          </p:cNvCxnSpPr>
          <p:nvPr/>
        </p:nvCxnSpPr>
        <p:spPr>
          <a:xfrm rot="5400000" flipH="1">
            <a:off x="6966841" y="4103534"/>
            <a:ext cx="4852" cy="2767823"/>
          </a:xfrm>
          <a:prstGeom prst="bentConnector3">
            <a:avLst>
              <a:gd name="adj1" fmla="val -1276020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2">
            <a:extLst>
              <a:ext uri="{FF2B5EF4-FFF2-40B4-BE49-F238E27FC236}">
                <a16:creationId xmlns:a16="http://schemas.microsoft.com/office/drawing/2014/main" id="{3CB95F61-800B-4C4A-9056-EE1E540205E8}"/>
              </a:ext>
            </a:extLst>
          </p:cNvPr>
          <p:cNvCxnSpPr>
            <a:stCxn id="36" idx="2"/>
            <a:endCxn id="32" idx="2"/>
          </p:cNvCxnSpPr>
          <p:nvPr/>
        </p:nvCxnSpPr>
        <p:spPr>
          <a:xfrm rot="5400000" flipH="1">
            <a:off x="7476747" y="3593627"/>
            <a:ext cx="18011" cy="3800796"/>
          </a:xfrm>
          <a:prstGeom prst="bentConnector3">
            <a:avLst>
              <a:gd name="adj1" fmla="val -342451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연결선: 꺾임 1064">
            <a:extLst>
              <a:ext uri="{FF2B5EF4-FFF2-40B4-BE49-F238E27FC236}">
                <a16:creationId xmlns:a16="http://schemas.microsoft.com/office/drawing/2014/main" id="{7068175E-20B4-4935-89A0-2FEBB26123F0}"/>
              </a:ext>
            </a:extLst>
          </p:cNvPr>
          <p:cNvCxnSpPr>
            <a:stCxn id="33" idx="2"/>
            <a:endCxn id="32" idx="2"/>
          </p:cNvCxnSpPr>
          <p:nvPr/>
        </p:nvCxnSpPr>
        <p:spPr>
          <a:xfrm rot="5400000" flipH="1">
            <a:off x="6276453" y="4793922"/>
            <a:ext cx="4853" cy="1387049"/>
          </a:xfrm>
          <a:prstGeom prst="bentConnector3">
            <a:avLst>
              <a:gd name="adj1" fmla="val -12855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E5230-8353-498C-B35D-0BF9254A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1E83C-B760-41BA-A45C-38F0365B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A4BA2DEF-22C8-4BD3-B9C6-A5390BF8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</a:t>
            </a:r>
            <a:r>
              <a:rPr lang="ko-KR" altLang="en-US" dirty="0"/>
              <a:t>공지사항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64C648-29A1-49AD-B57F-FF0A004F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750094"/>
            <a:ext cx="5676213" cy="3788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1DB15B-EAF2-4225-80DE-72F75F3067D9}"/>
              </a:ext>
            </a:extLst>
          </p:cNvPr>
          <p:cNvSpPr txBox="1"/>
          <p:nvPr/>
        </p:nvSpPr>
        <p:spPr>
          <a:xfrm>
            <a:off x="5952257" y="2321004"/>
            <a:ext cx="6134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기능</a:t>
            </a:r>
            <a:endParaRPr lang="en-US" altLang="ko-KR" sz="36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400" dirty="0"/>
              <a:t>공지사항 기본적 기능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Admin</a:t>
            </a:r>
            <a:r>
              <a:rPr lang="ko-KR" altLang="en-US" sz="2400" dirty="0"/>
              <a:t>이 아니면 글쓰기 불가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왼쪽 메뉴 버튼을 통한 게시판 전환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Iframe</a:t>
            </a:r>
            <a:r>
              <a:rPr lang="ko-KR" altLang="en-US" sz="2400" dirty="0"/>
              <a:t>을 이용하여 구현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5853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1E83C-B760-41BA-A45C-38F0365B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A4BA2DEF-22C8-4BD3-B9C6-A5390BF8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</a:t>
            </a:r>
            <a:r>
              <a:rPr lang="ko-KR" altLang="en-US" dirty="0"/>
              <a:t>공지사항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80CD2-EB30-48D0-82CE-74783B39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805"/>
            <a:ext cx="10515600" cy="3006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F7BF6-9EDD-49BB-96F5-82CA6CF84590}"/>
              </a:ext>
            </a:extLst>
          </p:cNvPr>
          <p:cNvSpPr txBox="1"/>
          <p:nvPr/>
        </p:nvSpPr>
        <p:spPr>
          <a:xfrm>
            <a:off x="1206617" y="5118504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1. admin</a:t>
            </a:r>
            <a:r>
              <a:rPr lang="ko-KR" altLang="en-US" dirty="0"/>
              <a:t> 로그인 상황에 글 쓰기 버튼 활성화</a:t>
            </a:r>
          </a:p>
        </p:txBody>
      </p:sp>
    </p:spTree>
    <p:extLst>
      <p:ext uri="{BB962C8B-B14F-4D97-AF65-F5344CB8AC3E}">
        <p14:creationId xmlns:p14="http://schemas.microsoft.com/office/powerpoint/2010/main" val="3962244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15B7-8CD0-4C03-8EAD-39E0F26B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자유게시판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1E2A7-5BC6-4376-B7C0-5B6C6E94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C8EE4-85D6-4DCC-9247-82FA8462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72" y="1988907"/>
            <a:ext cx="9087255" cy="3556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0C1C7-CE08-4E9B-9913-B07C1ABD1878}"/>
              </a:ext>
            </a:extLst>
          </p:cNvPr>
          <p:cNvSpPr txBox="1"/>
          <p:nvPr/>
        </p:nvSpPr>
        <p:spPr>
          <a:xfrm>
            <a:off x="1552372" y="565869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1. </a:t>
            </a:r>
            <a:r>
              <a:rPr lang="ko-KR" altLang="en-US" dirty="0"/>
              <a:t>자유게시판 모습</a:t>
            </a:r>
          </a:p>
        </p:txBody>
      </p:sp>
    </p:spTree>
    <p:extLst>
      <p:ext uri="{BB962C8B-B14F-4D97-AF65-F5344CB8AC3E}">
        <p14:creationId xmlns:p14="http://schemas.microsoft.com/office/powerpoint/2010/main" val="175656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64806" y="5380226"/>
            <a:ext cx="10440785" cy="9725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항목 미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변경 불가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왼쪽 버튼을 통해 </a:t>
            </a:r>
            <a:r>
              <a:rPr lang="ko-KR" altLang="en-US" dirty="0" err="1">
                <a:solidFill>
                  <a:schemeClr val="tx1"/>
                </a:solidFill>
              </a:rPr>
              <a:t>세부작업</a:t>
            </a:r>
            <a:r>
              <a:rPr lang="ko-KR" altLang="en-US" dirty="0">
                <a:solidFill>
                  <a:schemeClr val="tx1"/>
                </a:solidFill>
              </a:rPr>
              <a:t> 내용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5" y="1699047"/>
            <a:ext cx="5214235" cy="2688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45" y="1699047"/>
            <a:ext cx="5918663" cy="269160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1728DA-01F8-4FE3-8BF5-28952186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06AFAA9-7FD7-4F44-9605-FC129C1C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sz="4000" dirty="0"/>
              <a:t>개인정보 수정 및 포인트 충전</a:t>
            </a:r>
            <a:r>
              <a:rPr lang="en-US" altLang="ko-KR" sz="4000" dirty="0"/>
              <a:t>/</a:t>
            </a:r>
            <a:r>
              <a:rPr lang="ko-KR" altLang="en-US" sz="4000" dirty="0"/>
              <a:t>환전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105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17D548-E429-418A-B810-AD7C1AE12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41" y="1041512"/>
            <a:ext cx="4600316" cy="36776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DFB124-463A-45F1-879F-6C448D10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33" y="1893802"/>
            <a:ext cx="3299922" cy="367769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DB913-5704-40F2-9C15-214D20B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0F991-BD9F-470F-ABD9-426D5E28E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871" y="2987720"/>
            <a:ext cx="3260070" cy="373375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75607" y="5384523"/>
            <a:ext cx="10440785" cy="9725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왼쪽 버튼을 통한 퀴즈 종류 전환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퀴즈 종료 후 포인트 누적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22F8D1-F145-4601-AF85-FAAECF050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620" y="1795507"/>
            <a:ext cx="1419225" cy="20193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2CE503AA-43F8-486F-8729-72F77164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퀴즈 종류</a:t>
            </a:r>
          </a:p>
        </p:txBody>
      </p:sp>
    </p:spTree>
    <p:extLst>
      <p:ext uri="{BB962C8B-B14F-4D97-AF65-F5344CB8AC3E}">
        <p14:creationId xmlns:p14="http://schemas.microsoft.com/office/powerpoint/2010/main" val="81560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161092" y="5328458"/>
            <a:ext cx="10440785" cy="9725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왼쪽 버튼을 통한 퀴즈 종류 전환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퀴즈 종료 후 포인트 누적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0F991-BD9F-470F-ABD9-426D5E28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5" y="1123816"/>
            <a:ext cx="3299922" cy="3779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3ECD8-82E0-4507-88E5-42CEAC21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80" y="1711567"/>
            <a:ext cx="3885276" cy="2576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203E33-43FC-4912-9620-6ACAE006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289" y="2094353"/>
            <a:ext cx="3286125" cy="18383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B1E53-3711-4B80-84BA-FA47585F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1873B1C-28E3-4AFF-90B1-6589417A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퀴즈 진행</a:t>
            </a:r>
          </a:p>
        </p:txBody>
      </p:sp>
    </p:spTree>
    <p:extLst>
      <p:ext uri="{BB962C8B-B14F-4D97-AF65-F5344CB8AC3E}">
        <p14:creationId xmlns:p14="http://schemas.microsoft.com/office/powerpoint/2010/main" val="21029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group png에 대한 이미지 검색결과">
            <a:extLst>
              <a:ext uri="{FF2B5EF4-FFF2-40B4-BE49-F238E27FC236}">
                <a16:creationId xmlns:a16="http://schemas.microsoft.com/office/drawing/2014/main" id="{2BCA4C24-5E9A-4BF5-A193-215E113A8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 b="7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CFF7B6-FE35-4E10-8F1E-65C2B2D3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6680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팀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2C3273-EC28-4351-B051-31B4ADC4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41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6AF7F-3DFB-4768-BE9C-278BD23C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퀴즈 진행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96463-9728-4D5F-A592-036058E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DC83D2-633C-490F-A7F7-173F335A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47" y="1645562"/>
            <a:ext cx="5629705" cy="38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65E52-2EDA-4228-9C14-3E1FA2AC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10" y="229886"/>
            <a:ext cx="6475230" cy="557588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구현 </a:t>
            </a:r>
            <a:r>
              <a:rPr lang="en-US" altLang="ko-KR" sz="4000" dirty="0"/>
              <a:t>– </a:t>
            </a:r>
            <a:r>
              <a:rPr lang="ko-KR" altLang="en-US" sz="4000" dirty="0"/>
              <a:t>게임 사다리 타기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1092" y="5328458"/>
            <a:ext cx="10440785" cy="12302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배팅 사다리 개수 결정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원하는 위치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본인 및 다른 사다리의 결과 확인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사다리 매칭 후 포인트 변동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6" y="914400"/>
            <a:ext cx="3990248" cy="1897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24" y="3065697"/>
            <a:ext cx="4268932" cy="200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842763"/>
            <a:ext cx="4821238" cy="21449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523" y="3504753"/>
            <a:ext cx="4887133" cy="130665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5C0963-31D3-4E60-BDC5-B87749D8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62DF-6114-4F18-A320-70C09D8E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게임 사다리 타기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48294-CD79-46A5-8445-B9DA9575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3F7B36-647F-4AA6-8C6F-282B8B937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89" y="1470802"/>
            <a:ext cx="6988821" cy="4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4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656D-3D55-4B94-950E-71A101D6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 및 부족한점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08A4A-F400-48B0-B323-F35B2F0F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39"/>
            <a:ext cx="10515600" cy="4999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보완점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sz="1800" dirty="0"/>
              <a:t>DB</a:t>
            </a:r>
            <a:r>
              <a:rPr lang="ko-KR" altLang="en-US" sz="1800" dirty="0"/>
              <a:t>연결을 </a:t>
            </a:r>
            <a:r>
              <a:rPr lang="en-US" altLang="ko-KR" sz="1800" dirty="0"/>
              <a:t>class</a:t>
            </a:r>
            <a:r>
              <a:rPr lang="ko-KR" altLang="en-US" sz="1800" dirty="0"/>
              <a:t>로 만들어 간소화 시키기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게임 다양하게 만들기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디자인 통일성 보완하기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포인트 환전이 </a:t>
            </a:r>
            <a:r>
              <a:rPr lang="en-US" altLang="ko-KR" sz="1800" dirty="0"/>
              <a:t>DB</a:t>
            </a:r>
            <a:r>
              <a:rPr lang="ko-KR" altLang="en-US" sz="1800" dirty="0"/>
              <a:t>뿐만 아니라 실제로도 가능하게 하기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게시판 기능 강화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추천인 코드를 입력 받을 때 포인트 지급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부족한점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1800" dirty="0"/>
              <a:t>파일을 주고 받을 때 오류가 너무 많이 생기고 실행이 안됨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서로 다른 개발 환경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/>
              <a:t>용어를 통일 하지 못함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퀴즈와 게임이 목적이라 다른 곳에서 부족한 점이 많다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디자인 통일이 어렵고 어울리는 디자인 찾기가 너무 어려웠다</a:t>
            </a:r>
            <a:r>
              <a:rPr lang="en-US" altLang="ko-KR" sz="1800" dirty="0"/>
              <a:t>.</a:t>
            </a:r>
          </a:p>
        </p:txBody>
      </p:sp>
      <p:pic>
        <p:nvPicPr>
          <p:cNvPr id="1026" name="Picture 2" descr="question png에 대한 이미지 검색결과">
            <a:extLst>
              <a:ext uri="{FF2B5EF4-FFF2-40B4-BE49-F238E27FC236}">
                <a16:creationId xmlns:a16="http://schemas.microsoft.com/office/drawing/2014/main" id="{DED7826E-59C0-4404-BDD5-02278F9F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578" y="0"/>
            <a:ext cx="2726422" cy="27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00BB9-F214-40E8-9FE0-04D20133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eople png에 대한 이미지 검색결과">
            <a:extLst>
              <a:ext uri="{FF2B5EF4-FFF2-40B4-BE49-F238E27FC236}">
                <a16:creationId xmlns:a16="http://schemas.microsoft.com/office/drawing/2014/main" id="{A09BC6F2-B575-4BFF-95E8-102811B10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1" r="9089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D008B8-1968-4C48-AA70-3CE85F76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19" y="737724"/>
            <a:ext cx="4023360" cy="89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팀 구성원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5DEAB-AD24-40F2-AC7E-AB4ACD1A3A16}"/>
              </a:ext>
            </a:extLst>
          </p:cNvPr>
          <p:cNvSpPr txBox="1"/>
          <p:nvPr/>
        </p:nvSpPr>
        <p:spPr>
          <a:xfrm>
            <a:off x="481029" y="4073931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3000" b="1" dirty="0"/>
              <a:t>김지태 김한솔 나기성</a:t>
            </a:r>
          </a:p>
        </p:txBody>
      </p:sp>
      <p:sp>
        <p:nvSpPr>
          <p:cNvPr id="5126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B3DD66-3BC9-4076-898E-5772BE76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9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B0234-2DF5-43AF-83EB-549EA07F4234}"/>
              </a:ext>
            </a:extLst>
          </p:cNvPr>
          <p:cNvSpPr txBox="1"/>
          <p:nvPr/>
        </p:nvSpPr>
        <p:spPr>
          <a:xfrm>
            <a:off x="877454" y="2192851"/>
            <a:ext cx="4488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/>
              <a:t>Double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825C3-465F-4478-8DF2-73170B58B69C}"/>
              </a:ext>
            </a:extLst>
          </p:cNvPr>
          <p:cNvSpPr txBox="1"/>
          <p:nvPr/>
        </p:nvSpPr>
        <p:spPr>
          <a:xfrm>
            <a:off x="3121890" y="3518414"/>
            <a:ext cx="17395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/>
              <a:t>Six</a:t>
            </a:r>
            <a:endParaRPr lang="ko-KR" altLang="en-US" sz="88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78D85C4-00BA-4D8D-86E2-23BB4A227BA8}"/>
              </a:ext>
            </a:extLst>
          </p:cNvPr>
          <p:cNvSpPr txBox="1">
            <a:spLocks/>
          </p:cNvSpPr>
          <p:nvPr/>
        </p:nvSpPr>
        <p:spPr>
          <a:xfrm>
            <a:off x="1676400" y="1590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DA43F-CAE1-4F30-996F-B680EF5B4F05}"/>
              </a:ext>
            </a:extLst>
          </p:cNvPr>
          <p:cNvSpPr txBox="1"/>
          <p:nvPr/>
        </p:nvSpPr>
        <p:spPr>
          <a:xfrm>
            <a:off x="5467149" y="337672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유행하던 유행어와 팀원 </a:t>
            </a:r>
            <a:r>
              <a:rPr lang="en-US" altLang="ko-KR" dirty="0"/>
              <a:t>3</a:t>
            </a:r>
            <a:r>
              <a:rPr lang="ko-KR" altLang="en-US" dirty="0"/>
              <a:t>명을 섞은 결과로</a:t>
            </a:r>
            <a:endParaRPr lang="en-US" altLang="ko-KR" dirty="0"/>
          </a:p>
          <a:p>
            <a:r>
              <a:rPr lang="en-US" altLang="ko-KR" dirty="0"/>
              <a:t>Double Six</a:t>
            </a:r>
            <a:r>
              <a:rPr lang="ko-KR" altLang="en-US" dirty="0"/>
              <a:t>로 이름을 정하였습니다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8E8D45-D3D5-4177-A043-012FE05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9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ject png에 대한 이미지 검색결과">
            <a:extLst>
              <a:ext uri="{FF2B5EF4-FFF2-40B4-BE49-F238E27FC236}">
                <a16:creationId xmlns:a16="http://schemas.microsoft.com/office/drawing/2014/main" id="{11713786-1846-4161-98DE-C00D5F429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r="1007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6FA6B2-53C5-4D4B-82AD-40E9B2D9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b="1" dirty="0">
                <a:ln>
                  <a:solidFill>
                    <a:schemeClr val="bg1"/>
                  </a:solidFill>
                </a:ln>
              </a:rPr>
              <a:t>프로젝트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A8FC07-7B69-44AE-B115-08C369FE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8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iz png에 대한 이미지 검색결과">
            <a:extLst>
              <a:ext uri="{FF2B5EF4-FFF2-40B4-BE49-F238E27FC236}">
                <a16:creationId xmlns:a16="http://schemas.microsoft.com/office/drawing/2014/main" id="{2827E307-E23A-4068-8D03-5DB45394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67CED1-2F76-4E01-899F-0B5C4C7A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9022D-407D-43DC-B821-D8B38AA5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목표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68A73-E239-4DA5-9405-20EDA8A9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05869"/>
            <a:ext cx="4292186" cy="3785419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퀴즈를 맞추면 포인트를 지급</a:t>
            </a:r>
            <a:endParaRPr lang="en-US" altLang="ko-KR" sz="1200" dirty="0"/>
          </a:p>
          <a:p>
            <a:r>
              <a:rPr lang="ko-KR" altLang="en-US" sz="1200" dirty="0"/>
              <a:t>포인트 모으기 가능</a:t>
            </a:r>
            <a:endParaRPr lang="en-US" altLang="ko-KR" sz="1200" dirty="0"/>
          </a:p>
          <a:p>
            <a:r>
              <a:rPr lang="ko-KR" altLang="en-US" sz="1200" dirty="0"/>
              <a:t>포인트를 활용한 순위 시스템 제공</a:t>
            </a:r>
            <a:endParaRPr lang="en-US" altLang="ko-KR" sz="1200" dirty="0"/>
          </a:p>
          <a:p>
            <a:r>
              <a:rPr lang="ko-KR" altLang="en-US" sz="1200" dirty="0"/>
              <a:t>포인트를 원하는 만큼 환전이 가능</a:t>
            </a:r>
            <a:endParaRPr lang="en-US" altLang="ko-KR" sz="1200" dirty="0"/>
          </a:p>
          <a:p>
            <a:r>
              <a:rPr lang="ko-KR" altLang="en-US" sz="1200" dirty="0"/>
              <a:t>사이트에 광고를 추가해 포인트 환전 금액 충당</a:t>
            </a:r>
            <a:endParaRPr lang="en-US" altLang="ko-KR" sz="1200" dirty="0"/>
          </a:p>
          <a:p>
            <a:r>
              <a:rPr lang="ko-KR" altLang="en-US" sz="1200" dirty="0"/>
              <a:t>가입시 추천인 코드를 입력 받는다</a:t>
            </a:r>
            <a:r>
              <a:rPr lang="en-US" altLang="ko-KR" sz="1200" dirty="0"/>
              <a:t>. </a:t>
            </a:r>
            <a:r>
              <a:rPr lang="ko-KR" altLang="en-US" sz="1200" dirty="0"/>
              <a:t>회원제로 운영</a:t>
            </a:r>
            <a:endParaRPr lang="en-US" altLang="ko-KR" sz="1200" dirty="0"/>
          </a:p>
          <a:p>
            <a:r>
              <a:rPr lang="ko-KR" altLang="en-US" sz="1200" dirty="0"/>
              <a:t>운이 아닌 실력으로도 포인트를 얻을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3074" name="Picture 2" descr="question png에 대한 이미지 검색결과">
            <a:extLst>
              <a:ext uri="{FF2B5EF4-FFF2-40B4-BE49-F238E27FC236}">
                <a16:creationId xmlns:a16="http://schemas.microsoft.com/office/drawing/2014/main" id="{5ACA1CAC-9058-4131-8CDA-E13DFB1C4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r="-2" b="9119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9D5094-62D4-4B21-A0FA-F9C5D2650B45}"/>
              </a:ext>
            </a:extLst>
          </p:cNvPr>
          <p:cNvCxnSpPr>
            <a:cxnSpLocks/>
          </p:cNvCxnSpPr>
          <p:nvPr/>
        </p:nvCxnSpPr>
        <p:spPr>
          <a:xfrm>
            <a:off x="748595" y="1871424"/>
            <a:ext cx="32843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6F674-0E26-4EDF-B829-6FFE7EE5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DB837-FBBB-4E81-ABB0-97588EBD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개발기간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D254FB-1F30-4440-A8FA-94E8F192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79573"/>
              </p:ext>
            </p:extLst>
          </p:nvPr>
        </p:nvGraphicFramePr>
        <p:xfrm>
          <a:off x="1320762" y="1393541"/>
          <a:ext cx="9550476" cy="4070917"/>
        </p:xfrm>
        <a:graphic>
          <a:graphicData uri="http://schemas.openxmlformats.org/drawingml/2006/table">
            <a:tbl>
              <a:tblPr/>
              <a:tblGrid>
                <a:gridCol w="2094664">
                  <a:extLst>
                    <a:ext uri="{9D8B030D-6E8A-4147-A177-3AD203B41FA5}">
                      <a16:colId xmlns:a16="http://schemas.microsoft.com/office/drawing/2014/main" val="4214953220"/>
                    </a:ext>
                  </a:extLst>
                </a:gridCol>
                <a:gridCol w="1990955">
                  <a:extLst>
                    <a:ext uri="{9D8B030D-6E8A-4147-A177-3AD203B41FA5}">
                      <a16:colId xmlns:a16="http://schemas.microsoft.com/office/drawing/2014/main" val="4131518081"/>
                    </a:ext>
                  </a:extLst>
                </a:gridCol>
                <a:gridCol w="1144810">
                  <a:extLst>
                    <a:ext uri="{9D8B030D-6E8A-4147-A177-3AD203B41FA5}">
                      <a16:colId xmlns:a16="http://schemas.microsoft.com/office/drawing/2014/main" val="4188362818"/>
                    </a:ext>
                  </a:extLst>
                </a:gridCol>
                <a:gridCol w="278362">
                  <a:extLst>
                    <a:ext uri="{9D8B030D-6E8A-4147-A177-3AD203B41FA5}">
                      <a16:colId xmlns:a16="http://schemas.microsoft.com/office/drawing/2014/main" val="3435350961"/>
                    </a:ext>
                  </a:extLst>
                </a:gridCol>
                <a:gridCol w="683506">
                  <a:extLst>
                    <a:ext uri="{9D8B030D-6E8A-4147-A177-3AD203B41FA5}">
                      <a16:colId xmlns:a16="http://schemas.microsoft.com/office/drawing/2014/main" val="1788409217"/>
                    </a:ext>
                  </a:extLst>
                </a:gridCol>
                <a:gridCol w="683506">
                  <a:extLst>
                    <a:ext uri="{9D8B030D-6E8A-4147-A177-3AD203B41FA5}">
                      <a16:colId xmlns:a16="http://schemas.microsoft.com/office/drawing/2014/main" val="1092323521"/>
                    </a:ext>
                  </a:extLst>
                </a:gridCol>
                <a:gridCol w="683718">
                  <a:extLst>
                    <a:ext uri="{9D8B030D-6E8A-4147-A177-3AD203B41FA5}">
                      <a16:colId xmlns:a16="http://schemas.microsoft.com/office/drawing/2014/main" val="1836032345"/>
                    </a:ext>
                  </a:extLst>
                </a:gridCol>
                <a:gridCol w="1990955">
                  <a:extLst>
                    <a:ext uri="{9D8B030D-6E8A-4147-A177-3AD203B41FA5}">
                      <a16:colId xmlns:a16="http://schemas.microsoft.com/office/drawing/2014/main" val="2057675798"/>
                    </a:ext>
                  </a:extLst>
                </a:gridCol>
              </a:tblGrid>
              <a:tr h="8376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시행 주차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기획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~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~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06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~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~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16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04826"/>
                  </a:ext>
                </a:extLst>
              </a:tr>
              <a:tr h="64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주제선정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901765"/>
                  </a:ext>
                </a:extLst>
              </a:tr>
              <a:tr h="64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구상화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588337"/>
                  </a:ext>
                </a:extLst>
              </a:tr>
              <a:tr h="64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개발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84151"/>
                  </a:ext>
                </a:extLst>
              </a:tr>
              <a:tr h="64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중간 점검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55654"/>
                  </a:ext>
                </a:extLst>
              </a:tr>
              <a:tr h="6466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최종 점검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07744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D5F54-61C3-4BE9-A84F-F7BF8F7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FD8F-2F54-4AD0-B0CD-B96A120097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70C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514</Words>
  <Application>Microsoft Office PowerPoint</Application>
  <PresentationFormat>와이드스크린</PresentationFormat>
  <Paragraphs>190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Dubai</vt:lpstr>
      <vt:lpstr>맑은 고딕</vt:lpstr>
      <vt:lpstr>바탕</vt:lpstr>
      <vt:lpstr>Arial</vt:lpstr>
      <vt:lpstr>Calibri</vt:lpstr>
      <vt:lpstr>Office 테마</vt:lpstr>
      <vt:lpstr>Team Name</vt:lpstr>
      <vt:lpstr>PowerPoint 프레젠테이션</vt:lpstr>
      <vt:lpstr>팀 소개</vt:lpstr>
      <vt:lpstr>팀 구성원</vt:lpstr>
      <vt:lpstr>PowerPoint 프레젠테이션</vt:lpstr>
      <vt:lpstr>프로젝트 소개</vt:lpstr>
      <vt:lpstr>PowerPoint 프레젠테이션</vt:lpstr>
      <vt:lpstr>목표</vt:lpstr>
      <vt:lpstr>개발기간</vt:lpstr>
      <vt:lpstr>프로젝트 구성</vt:lpstr>
      <vt:lpstr>PowerPoint 프레젠테이션</vt:lpstr>
      <vt:lpstr>PowerPoint 프레젠테이션</vt:lpstr>
      <vt:lpstr>구현</vt:lpstr>
      <vt:lpstr>구현 - 로그인</vt:lpstr>
      <vt:lpstr>구현 - 추천인 코드</vt:lpstr>
      <vt:lpstr>구현 - 회원가입</vt:lpstr>
      <vt:lpstr>구현 - 회원 정보 저장 DB</vt:lpstr>
      <vt:lpstr>구현 - 메인 화면</vt:lpstr>
      <vt:lpstr>구현 – 메인 화면 그래프</vt:lpstr>
      <vt:lpstr>구현 – 메인 화면 그래프</vt:lpstr>
      <vt:lpstr>구현 – 메인 화면 그래프</vt:lpstr>
      <vt:lpstr>구현 – 메인 화면 글 표시</vt:lpstr>
      <vt:lpstr>PowerPoint 프레젠테이션</vt:lpstr>
      <vt:lpstr>구현 -공지사항</vt:lpstr>
      <vt:lpstr>구현 –공지사항</vt:lpstr>
      <vt:lpstr>구현 – 자유게시판</vt:lpstr>
      <vt:lpstr>구현 – 개인정보 수정 및 포인트 충전/환전</vt:lpstr>
      <vt:lpstr>구현 – 퀴즈 종류</vt:lpstr>
      <vt:lpstr>구현 – 퀴즈 진행</vt:lpstr>
      <vt:lpstr>구현 – 퀴즈 진행</vt:lpstr>
      <vt:lpstr>구현 – 게임 사다리 타기 </vt:lpstr>
      <vt:lpstr>구현 – 게임 사다리 타기</vt:lpstr>
      <vt:lpstr>보완점 및 부족한점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sansungmarket-556</dc:creator>
  <cp:lastModifiedBy>PC</cp:lastModifiedBy>
  <cp:revision>37</cp:revision>
  <dcterms:created xsi:type="dcterms:W3CDTF">2019-11-25T12:32:48Z</dcterms:created>
  <dcterms:modified xsi:type="dcterms:W3CDTF">2019-12-18T06:12:41Z</dcterms:modified>
</cp:coreProperties>
</file>