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753" r:id="rId5"/>
    <p:sldId id="258" r:id="rId6"/>
    <p:sldId id="260" r:id="rId7"/>
    <p:sldId id="259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A547E-80F6-8A64-1A82-AB66F1C40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FAC7E7-2167-B6BC-A435-8FE88BDE4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291C0-EE5B-A1C7-A793-4ABA6793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291-6A73-4865-AEE3-76E11229E56C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F6733-A637-0558-6197-31EB3532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DE801-AE9F-ABEE-299D-75D4D12E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64A0-E99C-41B2-8F72-CA7977E6A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3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7483E-6DFF-A1D9-523B-11F90472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C14654-3035-7D8F-41E6-5AA8E2D8B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8E734-88E3-57A7-4DAE-56C0E93B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291-6A73-4865-AEE3-76E11229E56C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0AB3B-0A5D-BA81-44AC-AFBD74DE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1689B-5277-FA8A-2A90-3A6E4A25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64A0-E99C-41B2-8F72-CA7977E6A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23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E33E00-3DF8-AB46-418A-AE9F223B2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CC2E46-23AE-4345-25C1-067497B31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F00F2-B4FA-F0CD-01DE-3D5F7B62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291-6A73-4865-AEE3-76E11229E56C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A1257-9B70-4E99-41B5-EED64915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DA87A-05D9-1A4B-4ABD-490F5A37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64A0-E99C-41B2-8F72-CA7977E6A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021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1B9C3D-929C-0FF7-DA6D-CED723E24F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6ED758-B30F-1668-C9EF-D502984FD5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5ED4CA-F3C4-00FD-9805-087E572D85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/>
            </a:lvl1pPr>
          </a:lstStyle>
          <a:p>
            <a:fld id="{2068D305-7B93-484A-ABB8-45537C97AA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72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51ACE7-E8CD-B9C5-B1EB-E91C0DBE90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9E8B41-EF38-2E0E-2099-350A998E70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248E5C-6D74-310A-BE63-129884CFA3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/>
            </a:lvl1pPr>
          </a:lstStyle>
          <a:p>
            <a:fld id="{39A2D4E2-29BB-492A-A8F5-DBC29E62C8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912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74D7B7-EE63-3219-5439-DC889098F6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014641-CDBA-E210-F589-8F139D3869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733194-626F-6751-E1CC-0C1E2BADB6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/>
            </a:lvl1pPr>
          </a:lstStyle>
          <a:p>
            <a:fld id="{38CE9B5D-F679-48AC-9463-3BEB2CDC84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631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8CB56C-740C-B15E-6229-09EDF2082D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8891C-07FA-9934-76F2-A0295A9C3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4E5D24-72F2-C5B8-FB8D-7B333585B0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/>
            </a:lvl1pPr>
          </a:lstStyle>
          <a:p>
            <a:fld id="{81821418-AB4B-4035-BC4B-C68286697D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828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6DCC63A-CCC5-15AB-D6EA-2F3A57D3CE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B5EDC-AF40-BF17-DD09-0239E822D3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D89AF6-2F1F-32F5-837A-DEC754A5C2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/>
            </a:lvl1pPr>
          </a:lstStyle>
          <a:p>
            <a:fld id="{6D48869E-34E0-4EF0-8EC3-3AE8FF89B3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605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05A804A-5164-8A4D-7686-19FD55BF7B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A166029-DF17-1A69-3BE0-B6109E9B7F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577DB89-17FB-3A39-C0CC-6467D249B7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/>
            </a:lvl1pPr>
          </a:lstStyle>
          <a:p>
            <a:fld id="{F15AC3B7-5CC9-4C59-9EF0-2E7FD7E8B7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34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9E53FF2-28CB-A0D0-07AD-6E60146598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C108D2-17FB-41A6-8324-08F808D401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159419-2CFB-2CC8-6718-A08920739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/>
            </a:lvl1pPr>
          </a:lstStyle>
          <a:p>
            <a:fld id="{0ABD4A29-AB34-489A-AA4C-0A313E3F1D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538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134D4E-61E8-6965-386C-ADAC0ACB0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A12D76-183E-92BC-26A2-775FE43E11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77265C-EEC4-6ACA-D635-21DF7B4E9C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/>
            </a:lvl1pPr>
          </a:lstStyle>
          <a:p>
            <a:fld id="{090C70FA-42F8-4944-A43E-DF0D9DBFE1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B17EA-095D-CC75-31F4-B454A61B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93F8D-10E3-2537-4C34-858D7F71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B45B7-F01A-C5A9-FF7C-434BC60D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291-6A73-4865-AEE3-76E11229E56C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6FAF8-77A3-FEB3-017F-A6A7BE55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F1336-E00C-FDE3-F114-4ED10B02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64A0-E99C-41B2-8F72-CA7977E6A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72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C7028-D722-2A13-EE6D-8143E86E28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2B5AF-731C-E29C-4EFF-A2B74AAE26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4E3AED-069E-FD92-D687-78D9FAED0E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/>
            </a:lvl1pPr>
          </a:lstStyle>
          <a:p>
            <a:fld id="{A26C1142-E9A7-4A5F-844F-17E654FD8F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643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6DB831-138E-D8C0-C1C5-6D3B273484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2F4D5D-B9B5-C5BD-D424-F211B1BECF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94BC35-A424-854C-006E-F03A828475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/>
            </a:lvl1pPr>
          </a:lstStyle>
          <a:p>
            <a:fld id="{5CF0C860-356F-4497-8C9A-0F18813B84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713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CAF575-3E8D-B36D-B669-C0A0E6B0CC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8112E8-DB10-DC78-6D3B-A50B91998C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29F9CB-9A6B-5C77-E0CF-EB8BD58278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/>
            </a:lvl1pPr>
          </a:lstStyle>
          <a:p>
            <a:fld id="{D3930A84-C3D1-46FA-9CF7-9A20C9021A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724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7A643B-CCA9-039C-4CA5-C4EAF64957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29E53A-23C1-F99A-5F04-C89474C5E0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7C966A-B700-E918-253D-2978A278B3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/>
            </a:lvl1pPr>
          </a:lstStyle>
          <a:p>
            <a:fld id="{5D6911F2-507D-4154-B62C-482E0DDF9A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238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3137D7C-550B-FE18-F6A6-5CF2F42434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BE5355-175C-502F-A028-66B63F57DE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086C15-E4BF-1AAE-B2B4-3206103923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/>
            </a:lvl1pPr>
          </a:lstStyle>
          <a:p>
            <a:fld id="{1E317CBD-577D-4846-9428-1F87AC27AD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075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EB2C9DF-0D8C-D61D-57D3-DA2C5C5032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1A47FB-0B2F-FFD4-972E-6459EFBB2B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1BD913-8E7B-3293-0012-78AB67DFBC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defRPr/>
            </a:lvl1pPr>
          </a:lstStyle>
          <a:p>
            <a:fld id="{29CA3223-B5B8-4FFE-8EDC-FEA265D322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86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65771-2C4A-331F-C31B-C70DAB95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031C61-405E-57DB-11C5-EE72395DB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D7C36-4BF6-EB74-C2F3-D9B01F22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291-6A73-4865-AEE3-76E11229E56C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FE87D-74B3-D390-945C-3197AF02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14E5E-E1D5-BA02-0142-D3A57D49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64A0-E99C-41B2-8F72-CA7977E6A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3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E5FEE-010F-4D52-4A48-C5D43ED1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B7EB7-C8D1-0687-EF75-500FBBEE8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40B74-E4C6-C905-F94E-23C63B36A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56743-A4A3-EC13-689D-0F2331F8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291-6A73-4865-AEE3-76E11229E56C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F56C4-71C2-2909-CF12-94CEC77D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1895A-480F-BE75-2023-28CF923F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64A0-E99C-41B2-8F72-CA7977E6A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2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53060-79B0-2DA9-F3A4-67B2FDE2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E7572-BA6F-B65D-562F-9967E141C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52CC61-4840-680E-E80F-1D381529E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889F71-674B-EE7A-0E1B-FD912791A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3CAB45-636B-9D12-ECBC-E8E2B4AF3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F04B8E-C9BE-B126-64C4-C6C7FD01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291-6A73-4865-AEE3-76E11229E56C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3BC714-C9AC-55B5-15B7-56318478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04076F-3B29-13AD-DCB0-E7CA142B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64A0-E99C-41B2-8F72-CA7977E6A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4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C05C1-AF0D-3A97-DE4C-D33D4BC4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4BE533-4F72-264F-B3CE-57CC9473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291-6A73-4865-AEE3-76E11229E56C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0FACF3-FDDB-03AC-E392-D038D0BC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BB2643-E98D-2F69-6863-BB69409A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64A0-E99C-41B2-8F72-CA7977E6A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09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ECDB68-3728-F540-B4E5-81F21C1D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291-6A73-4865-AEE3-76E11229E56C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5A2E21-6A88-967B-63D2-56E420BA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3E8BCF-8AA7-4785-EB6D-6E040CEB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64A0-E99C-41B2-8F72-CA7977E6A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68835-B305-4926-7CF1-97667C22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B5666-9776-BF31-E8E1-F5C30B24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29BEF6-8520-363E-BE28-0D504AC84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9E305-8CB1-E661-601F-E03338A9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291-6A73-4865-AEE3-76E11229E56C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CBCED-846B-D328-C207-6AC327FB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D80EE-1EAE-99C0-AC80-2C516816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64A0-E99C-41B2-8F72-CA7977E6A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0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9EB3A-2362-76B8-EB9B-E48E8727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B50514-B8FD-16FB-A987-EF8240072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82FA7-2E54-38C7-C756-3A7382D04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4B6F6-BA06-975A-072D-3E4C243C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291-6A73-4865-AEE3-76E11229E56C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20697-6142-E380-8A2C-F36E6A8B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55B9A5-421A-7BB5-003F-1F1748D4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C64A0-E99C-41B2-8F72-CA7977E6A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8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68C44E-5047-8411-3608-B1B1B942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125BCF-BD5F-679C-1B4F-3086D262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A8E3C-1D79-6319-1AFA-7B384F697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18291-6A73-4865-AEE3-76E11229E56C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90244-E7D8-AF77-D16F-D76DEC7A9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A51D4-D23D-3627-ABF5-12001C51C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C64A0-E99C-41B2-8F72-CA7977E6A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8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6A0F345-6FD0-2B4B-9548-85310D261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1D6C592-0FA2-F171-3273-6360EE66E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A1F5366-1BCB-4A92-2A21-9FB1A13587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F5593B5-4FB2-D8D7-B7E0-3109380238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A163638-469A-DE83-354F-E6B54C28B7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solidFill>
                  <a:srgbClr val="000000"/>
                </a:solidFill>
              </a:defRPr>
            </a:lvl1pPr>
          </a:lstStyle>
          <a:p>
            <a:fld id="{EDB8998C-179B-4C9D-8ECF-AD1D85E430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37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5B993C-D5BB-10E4-52D4-9F2055D84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3" y="3012141"/>
            <a:ext cx="4311160" cy="38458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B73D562-21D0-967F-480E-B11F2A12F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Consolidation and Retention of Motor Skill after Motor Imagery Training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90A18-DE07-3304-D417-16678E77A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4436" y="4668838"/>
            <a:ext cx="6724650" cy="1655762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accent1"/>
                </a:solidFill>
              </a:rPr>
              <a:t>Wang Lu-Yi</a:t>
            </a:r>
            <a:endParaRPr lang="zh-CN" altLang="en-US" sz="5400" dirty="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85461B-8F21-71DA-E9A6-D22C1BBA7B15}"/>
              </a:ext>
            </a:extLst>
          </p:cNvPr>
          <p:cNvSpPr txBox="1"/>
          <p:nvPr/>
        </p:nvSpPr>
        <p:spPr>
          <a:xfrm>
            <a:off x="762000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oi</a:t>
            </a:r>
            <a:r>
              <a:rPr lang="en-US" altLang="zh-CN" dirty="0"/>
              <a:t>:</a:t>
            </a:r>
            <a:r>
              <a:rPr lang="zh-CN" altLang="en-US" dirty="0"/>
              <a:t>10.1016/j.neuropsychologia.2020.107472</a:t>
            </a:r>
          </a:p>
        </p:txBody>
      </p:sp>
    </p:spTree>
    <p:extLst>
      <p:ext uri="{BB962C8B-B14F-4D97-AF65-F5344CB8AC3E}">
        <p14:creationId xmlns:p14="http://schemas.microsoft.com/office/powerpoint/2010/main" val="255728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FDF50-541C-E42D-6FFF-78E7EAA6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BF52F-A2B6-2900-F318-B787763E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400" b="0" i="0" dirty="0">
              <a:solidFill>
                <a:schemeClr val="accent1"/>
              </a:solidFill>
              <a:effectLst/>
              <a:latin typeface="PingFang SC"/>
            </a:endParaRPr>
          </a:p>
          <a:p>
            <a:pPr marL="0" indent="0">
              <a:buNone/>
            </a:pPr>
            <a:r>
              <a:rPr lang="en-US" altLang="zh-CN" sz="4400" b="0" i="0" dirty="0">
                <a:solidFill>
                  <a:schemeClr val="accent1"/>
                </a:solidFill>
                <a:effectLst/>
                <a:latin typeface="PingFang SC"/>
              </a:rPr>
              <a:t>Thank you for your listening!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659275-23DD-734F-A5F4-24749C067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484" y="2667000"/>
            <a:ext cx="455151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6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04640-0276-29DA-4D29-E737F2F6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introduce</a:t>
            </a:r>
            <a:endParaRPr lang="zh-CN" altLang="en-US" dirty="0"/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B25549F7-6536-3B9C-BA98-7B064CD7D4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1690688"/>
            <a:ext cx="4532947" cy="283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查看源图像">
            <a:extLst>
              <a:ext uri="{FF2B5EF4-FFF2-40B4-BE49-F238E27FC236}">
                <a16:creationId xmlns:a16="http://schemas.microsoft.com/office/drawing/2014/main" id="{EB4C5901-506E-F2F9-3355-C707B18C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7806"/>
            <a:ext cx="6586538" cy="366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54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729BB3B-1787-C340-2A75-41FE511CC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25413"/>
            <a:ext cx="11962987" cy="1143000"/>
          </a:xfrm>
        </p:spPr>
        <p:txBody>
          <a:bodyPr/>
          <a:lstStyle/>
          <a:p>
            <a:pPr algn="l" eaLnBrk="1" hangingPunct="1"/>
            <a:r>
              <a:rPr lang="en-US" altLang="zh-CN" sz="2400" dirty="0"/>
              <a:t>the cognitive processes and the neural substrates that mediate our capacity to learn  follow distinct phases</a:t>
            </a:r>
            <a:r>
              <a:rPr lang="zh-CN" altLang="en-US" sz="2400" dirty="0"/>
              <a:t>：</a:t>
            </a:r>
            <a:endParaRPr lang="zh-CN" altLang="zh-CN" sz="2400" dirty="0"/>
          </a:p>
        </p:txBody>
      </p:sp>
      <p:grpSp>
        <p:nvGrpSpPr>
          <p:cNvPr id="65539" name="Group 4">
            <a:extLst>
              <a:ext uri="{FF2B5EF4-FFF2-40B4-BE49-F238E27FC236}">
                <a16:creationId xmlns:a16="http://schemas.microsoft.com/office/drawing/2014/main" id="{B6420FCC-4FE9-AD96-3456-DEAFD5BA72F7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032000"/>
            <a:ext cx="6781800" cy="3911600"/>
            <a:chOff x="768" y="1280"/>
            <a:chExt cx="4272" cy="2464"/>
          </a:xfrm>
        </p:grpSpPr>
        <p:sp>
          <p:nvSpPr>
            <p:cNvPr id="65540" name="AutoShape 5">
              <a:extLst>
                <a:ext uri="{FF2B5EF4-FFF2-40B4-BE49-F238E27FC236}">
                  <a16:creationId xmlns:a16="http://schemas.microsoft.com/office/drawing/2014/main" id="{8059E2DE-BBA9-B028-6A67-0B803325F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" y="2304"/>
              <a:ext cx="1159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slow (later) stage and consolidation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5541" name="AutoShape 6">
              <a:extLst>
                <a:ext uri="{FF2B5EF4-FFF2-40B4-BE49-F238E27FC236}">
                  <a16:creationId xmlns:a16="http://schemas.microsoft.com/office/drawing/2014/main" id="{7822CB78-0CE6-FD91-7FE2-DAF2C19D6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304"/>
              <a:ext cx="1152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fast (early) learning stage</a:t>
              </a:r>
            </a:p>
          </p:txBody>
        </p:sp>
        <p:sp>
          <p:nvSpPr>
            <p:cNvPr id="65542" name="AutoShape 7">
              <a:extLst>
                <a:ext uri="{FF2B5EF4-FFF2-40B4-BE49-F238E27FC236}">
                  <a16:creationId xmlns:a16="http://schemas.microsoft.com/office/drawing/2014/main" id="{D65AFF95-5907-401F-54D2-A46EA8235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04"/>
              <a:ext cx="1104" cy="1440"/>
            </a:xfrm>
            <a:prstGeom prst="roundRect">
              <a:avLst>
                <a:gd name="adj" fmla="val 13745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retention stage</a:t>
              </a:r>
            </a:p>
          </p:txBody>
        </p:sp>
        <p:sp>
          <p:nvSpPr>
            <p:cNvPr id="65543" name="AutoShape 8">
              <a:extLst>
                <a:ext uri="{FF2B5EF4-FFF2-40B4-BE49-F238E27FC236}">
                  <a16:creationId xmlns:a16="http://schemas.microsoft.com/office/drawing/2014/main" id="{CBFFD318-9F93-A85C-F3BB-0927EBEAAAE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85" y="1545"/>
              <a:ext cx="252" cy="28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4" name="AutoShape 9">
              <a:extLst>
                <a:ext uri="{FF2B5EF4-FFF2-40B4-BE49-F238E27FC236}">
                  <a16:creationId xmlns:a16="http://schemas.microsoft.com/office/drawing/2014/main" id="{D271B29D-02FD-C8BD-2C16-017692BF5E7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36" y="1545"/>
              <a:ext cx="251" cy="28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634" name="Oval 10">
              <a:extLst>
                <a:ext uri="{FF2B5EF4-FFF2-40B4-BE49-F238E27FC236}">
                  <a16:creationId xmlns:a16="http://schemas.microsoft.com/office/drawing/2014/main" id="{D9819A0C-AE65-9518-7BFE-E4FD2A11E27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19" y="1523"/>
              <a:ext cx="164" cy="32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5" name="Oval 11">
              <a:extLst>
                <a:ext uri="{FF2B5EF4-FFF2-40B4-BE49-F238E27FC236}">
                  <a16:creationId xmlns:a16="http://schemas.microsoft.com/office/drawing/2014/main" id="{8BB73E48-A62A-B47A-36CA-BD5BB07D29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19" y="1523"/>
              <a:ext cx="1073" cy="32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6" name="Oval 12">
              <a:extLst>
                <a:ext uri="{FF2B5EF4-FFF2-40B4-BE49-F238E27FC236}">
                  <a16:creationId xmlns:a16="http://schemas.microsoft.com/office/drawing/2014/main" id="{B5309612-1D51-5AB5-65B2-AE77EA4088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989" y="1523"/>
              <a:ext cx="933" cy="32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7" name="Oval 13">
              <a:extLst>
                <a:ext uri="{FF2B5EF4-FFF2-40B4-BE49-F238E27FC236}">
                  <a16:creationId xmlns:a16="http://schemas.microsoft.com/office/drawing/2014/main" id="{DA2FC21C-1F1B-871E-B52C-B1224D2319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05" y="1528"/>
              <a:ext cx="933" cy="32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9" name="Oval 14">
              <a:extLst>
                <a:ext uri="{FF2B5EF4-FFF2-40B4-BE49-F238E27FC236}">
                  <a16:creationId xmlns:a16="http://schemas.microsoft.com/office/drawing/2014/main" id="{9C2EA55D-9A42-53F3-94E3-C3B632BCF9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39" y="1522"/>
              <a:ext cx="841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6639" name="Oval 15">
              <a:extLst>
                <a:ext uri="{FF2B5EF4-FFF2-40B4-BE49-F238E27FC236}">
                  <a16:creationId xmlns:a16="http://schemas.microsoft.com/office/drawing/2014/main" id="{ACCC0D2F-FD3D-CA05-268E-C458FD60C7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16" y="1520"/>
              <a:ext cx="164" cy="32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0" name="Oval 16">
              <a:extLst>
                <a:ext uri="{FF2B5EF4-FFF2-40B4-BE49-F238E27FC236}">
                  <a16:creationId xmlns:a16="http://schemas.microsoft.com/office/drawing/2014/main" id="{7F562574-768D-BAD2-5818-2352EAE975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16" y="1520"/>
              <a:ext cx="164" cy="32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1" name="Oval 17">
              <a:extLst>
                <a:ext uri="{FF2B5EF4-FFF2-40B4-BE49-F238E27FC236}">
                  <a16:creationId xmlns:a16="http://schemas.microsoft.com/office/drawing/2014/main" id="{43B91798-C2FE-1F6A-1026-35E2479238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6" y="1519"/>
              <a:ext cx="933" cy="32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2" name="Oval 18">
              <a:extLst>
                <a:ext uri="{FF2B5EF4-FFF2-40B4-BE49-F238E27FC236}">
                  <a16:creationId xmlns:a16="http://schemas.microsoft.com/office/drawing/2014/main" id="{6E98EC3C-C0D4-5BB4-2183-079B25C9368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7" y="1521"/>
              <a:ext cx="933" cy="32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4" name="Oval 19">
              <a:extLst>
                <a:ext uri="{FF2B5EF4-FFF2-40B4-BE49-F238E27FC236}">
                  <a16:creationId xmlns:a16="http://schemas.microsoft.com/office/drawing/2014/main" id="{60B735C2-A0F8-0F02-F79B-54459EEA5F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3" y="1520"/>
              <a:ext cx="840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65555" name="Group 20">
              <a:extLst>
                <a:ext uri="{FF2B5EF4-FFF2-40B4-BE49-F238E27FC236}">
                  <a16:creationId xmlns:a16="http://schemas.microsoft.com/office/drawing/2014/main" id="{97A0193A-873E-248A-5572-57853E1603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1280"/>
              <a:ext cx="813" cy="805"/>
              <a:chOff x="4166" y="1706"/>
              <a:chExt cx="1252" cy="1252"/>
            </a:xfrm>
          </p:grpSpPr>
          <p:sp>
            <p:nvSpPr>
              <p:cNvPr id="65574" name="Oval 21">
                <a:extLst>
                  <a:ext uri="{FF2B5EF4-FFF2-40B4-BE49-F238E27FC236}">
                    <a16:creationId xmlns:a16="http://schemas.microsoft.com/office/drawing/2014/main" id="{23ADFC9F-6FF6-E7A9-0B21-EF92855739B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75" name="Oval 22">
                <a:extLst>
                  <a:ext uri="{FF2B5EF4-FFF2-40B4-BE49-F238E27FC236}">
                    <a16:creationId xmlns:a16="http://schemas.microsoft.com/office/drawing/2014/main" id="{97F21CA0-3BD3-0478-75CC-DD70A298019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76" name="Oval 23">
                <a:extLst>
                  <a:ext uri="{FF2B5EF4-FFF2-40B4-BE49-F238E27FC236}">
                    <a16:creationId xmlns:a16="http://schemas.microsoft.com/office/drawing/2014/main" id="{53A573DD-C394-2B5E-9354-6288F791913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77" name="Oval 24">
                <a:extLst>
                  <a:ext uri="{FF2B5EF4-FFF2-40B4-BE49-F238E27FC236}">
                    <a16:creationId xmlns:a16="http://schemas.microsoft.com/office/drawing/2014/main" id="{2F4B3854-642D-7511-9E01-BF9FA2858A0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6649" name="Oval 25">
              <a:extLst>
                <a:ext uri="{FF2B5EF4-FFF2-40B4-BE49-F238E27FC236}">
                  <a16:creationId xmlns:a16="http://schemas.microsoft.com/office/drawing/2014/main" id="{F53538C7-E227-56A4-010C-AFDE67A62D9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68" y="1523"/>
              <a:ext cx="164" cy="3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0" name="Oval 26">
              <a:extLst>
                <a:ext uri="{FF2B5EF4-FFF2-40B4-BE49-F238E27FC236}">
                  <a16:creationId xmlns:a16="http://schemas.microsoft.com/office/drawing/2014/main" id="{73875C88-B799-0EAC-F75C-500796E121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68" y="1523"/>
              <a:ext cx="164" cy="3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1" name="Oval 27">
              <a:extLst>
                <a:ext uri="{FF2B5EF4-FFF2-40B4-BE49-F238E27FC236}">
                  <a16:creationId xmlns:a16="http://schemas.microsoft.com/office/drawing/2014/main" id="{E0AE1A02-A4AC-757F-3E59-776576BBC40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8" y="1523"/>
              <a:ext cx="933" cy="3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2" name="Oval 28">
              <a:extLst>
                <a:ext uri="{FF2B5EF4-FFF2-40B4-BE49-F238E27FC236}">
                  <a16:creationId xmlns:a16="http://schemas.microsoft.com/office/drawing/2014/main" id="{41ECD29C-83F3-97AB-0282-2CC3153C43A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39" y="1524"/>
              <a:ext cx="933" cy="32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60" name="Oval 29">
              <a:extLst>
                <a:ext uri="{FF2B5EF4-FFF2-40B4-BE49-F238E27FC236}">
                  <a16:creationId xmlns:a16="http://schemas.microsoft.com/office/drawing/2014/main" id="{D55CDEF4-7100-8AEF-71EF-6049DACD980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484" y="1522"/>
              <a:ext cx="840" cy="32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65561" name="Group 30">
              <a:extLst>
                <a:ext uri="{FF2B5EF4-FFF2-40B4-BE49-F238E27FC236}">
                  <a16:creationId xmlns:a16="http://schemas.microsoft.com/office/drawing/2014/main" id="{7AF24F28-5832-B8BA-5BA5-D51C8A41FC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1280"/>
              <a:ext cx="813" cy="805"/>
              <a:chOff x="4166" y="1706"/>
              <a:chExt cx="1252" cy="1252"/>
            </a:xfrm>
          </p:grpSpPr>
          <p:sp>
            <p:nvSpPr>
              <p:cNvPr id="65570" name="Oval 31">
                <a:extLst>
                  <a:ext uri="{FF2B5EF4-FFF2-40B4-BE49-F238E27FC236}">
                    <a16:creationId xmlns:a16="http://schemas.microsoft.com/office/drawing/2014/main" id="{0EF66CD6-1260-33E9-28D4-1C3C409F1CF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71" name="Oval 32">
                <a:extLst>
                  <a:ext uri="{FF2B5EF4-FFF2-40B4-BE49-F238E27FC236}">
                    <a16:creationId xmlns:a16="http://schemas.microsoft.com/office/drawing/2014/main" id="{96B44349-354B-F596-4AEE-36BF7D4274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72" name="Oval 33">
                <a:extLst>
                  <a:ext uri="{FF2B5EF4-FFF2-40B4-BE49-F238E27FC236}">
                    <a16:creationId xmlns:a16="http://schemas.microsoft.com/office/drawing/2014/main" id="{82474B7A-5CA8-1650-691B-4253B7CF8CF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73" name="Oval 34">
                <a:extLst>
                  <a:ext uri="{FF2B5EF4-FFF2-40B4-BE49-F238E27FC236}">
                    <a16:creationId xmlns:a16="http://schemas.microsoft.com/office/drawing/2014/main" id="{270EEED6-B99B-4226-04E6-2B06ADD490C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5562" name="Group 35">
              <a:extLst>
                <a:ext uri="{FF2B5EF4-FFF2-40B4-BE49-F238E27FC236}">
                  <a16:creationId xmlns:a16="http://schemas.microsoft.com/office/drawing/2014/main" id="{895BB36C-F264-FBF4-C519-F094CEF1D8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4" y="1280"/>
              <a:ext cx="814" cy="805"/>
              <a:chOff x="4166" y="1706"/>
              <a:chExt cx="1252" cy="1252"/>
            </a:xfrm>
          </p:grpSpPr>
          <p:sp>
            <p:nvSpPr>
              <p:cNvPr id="65566" name="Oval 36">
                <a:extLst>
                  <a:ext uri="{FF2B5EF4-FFF2-40B4-BE49-F238E27FC236}">
                    <a16:creationId xmlns:a16="http://schemas.microsoft.com/office/drawing/2014/main" id="{5216EAE1-E41B-0832-CFEF-76BE805D0FD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67" name="Oval 37">
                <a:extLst>
                  <a:ext uri="{FF2B5EF4-FFF2-40B4-BE49-F238E27FC236}">
                    <a16:creationId xmlns:a16="http://schemas.microsoft.com/office/drawing/2014/main" id="{AA1DC8BC-24B2-D020-48B6-AAA3984F2A2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68" name="Oval 38">
                <a:extLst>
                  <a:ext uri="{FF2B5EF4-FFF2-40B4-BE49-F238E27FC236}">
                    <a16:creationId xmlns:a16="http://schemas.microsoft.com/office/drawing/2014/main" id="{66AAC61B-8C6C-6D37-1C0C-DF2EA994AFE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69" name="Oval 39">
                <a:extLst>
                  <a:ext uri="{FF2B5EF4-FFF2-40B4-BE49-F238E27FC236}">
                    <a16:creationId xmlns:a16="http://schemas.microsoft.com/office/drawing/2014/main" id="{CDBE23E2-E96E-5A79-2509-2624F676FB1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5564" name="Text Box 41">
              <a:extLst>
                <a:ext uri="{FF2B5EF4-FFF2-40B4-BE49-F238E27FC236}">
                  <a16:creationId xmlns:a16="http://schemas.microsoft.com/office/drawing/2014/main" id="{4FF86944-6025-4D20-2E4E-B7C3900F554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798" y="157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5565" name="Text Box 42">
              <a:extLst>
                <a:ext uri="{FF2B5EF4-FFF2-40B4-BE49-F238E27FC236}">
                  <a16:creationId xmlns:a16="http://schemas.microsoft.com/office/drawing/2014/main" id="{28D8407B-D2AE-1126-A315-5C6869790B3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352" y="157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3</a:t>
              </a:r>
            </a:p>
          </p:txBody>
        </p:sp>
      </p:grpSp>
      <p:sp>
        <p:nvSpPr>
          <p:cNvPr id="2" name="Text Box 41">
            <a:extLst>
              <a:ext uri="{FF2B5EF4-FFF2-40B4-BE49-F238E27FC236}">
                <a16:creationId xmlns:a16="http://schemas.microsoft.com/office/drawing/2014/main" id="{2A3FBACE-5154-3674-F1BF-EC1E1F4EE9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58074" y="2521096"/>
            <a:ext cx="356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9640-0EE4-C67D-0670-FBDA0318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Motor Imagery (MI)</a:t>
            </a:r>
            <a:endParaRPr lang="zh-CN" altLang="en-US" b="1" dirty="0"/>
          </a:p>
        </p:txBody>
      </p:sp>
      <p:pic>
        <p:nvPicPr>
          <p:cNvPr id="2050" name="Picture 2" descr="查看源图像">
            <a:extLst>
              <a:ext uri="{FF2B5EF4-FFF2-40B4-BE49-F238E27FC236}">
                <a16:creationId xmlns:a16="http://schemas.microsoft.com/office/drawing/2014/main" id="{A29B746D-1EB6-D3DF-56D8-73E04BF4ED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999" y="1825625"/>
            <a:ext cx="83620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74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8313A710-0C07-CDB6-1240-0C5107FF8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630" y="718178"/>
            <a:ext cx="2494955" cy="2347616"/>
          </a:xfrm>
          <a:prstGeom prst="rect">
            <a:avLst/>
          </a:prstGeom>
        </p:spPr>
      </p:pic>
      <p:sp>
        <p:nvSpPr>
          <p:cNvPr id="16" name="思想气泡: 云 15">
            <a:extLst>
              <a:ext uri="{FF2B5EF4-FFF2-40B4-BE49-F238E27FC236}">
                <a16:creationId xmlns:a16="http://schemas.microsoft.com/office/drawing/2014/main" id="{B2AD91E5-40AA-A1F5-C4F6-7A1AE7497DE8}"/>
              </a:ext>
            </a:extLst>
          </p:cNvPr>
          <p:cNvSpPr/>
          <p:nvPr/>
        </p:nvSpPr>
        <p:spPr>
          <a:xfrm>
            <a:off x="10172997" y="98585"/>
            <a:ext cx="1781175" cy="1458833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D1DBE9-B36D-24EA-DB5F-4CCF8222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984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Subjects 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EC19D3D7-5DB2-D0E6-550E-D38090340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954548"/>
              </p:ext>
            </p:extLst>
          </p:nvPr>
        </p:nvGraphicFramePr>
        <p:xfrm>
          <a:off x="586280" y="1743460"/>
          <a:ext cx="7364187" cy="1816260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3304740920"/>
                    </a:ext>
                  </a:extLst>
                </a:gridCol>
                <a:gridCol w="1426029">
                  <a:extLst>
                    <a:ext uri="{9D8B030D-6E8A-4147-A177-3AD203B41FA5}">
                      <a16:colId xmlns:a16="http://schemas.microsoft.com/office/drawing/2014/main" val="3956292754"/>
                    </a:ext>
                  </a:extLst>
                </a:gridCol>
                <a:gridCol w="1785258">
                  <a:extLst>
                    <a:ext uri="{9D8B030D-6E8A-4147-A177-3AD203B41FA5}">
                      <a16:colId xmlns:a16="http://schemas.microsoft.com/office/drawing/2014/main" val="2497908572"/>
                    </a:ext>
                  </a:extLst>
                </a:gridCol>
              </a:tblGrid>
              <a:tr h="60542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Group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years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827411"/>
                  </a:ext>
                </a:extLst>
              </a:tr>
              <a:tr h="605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Motor Imagery (MI)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24.27±6.3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853063"/>
                  </a:ext>
                </a:extLst>
              </a:tr>
              <a:tr h="605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Movement Execution(ME)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27.30±7.2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16988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A49256B-8724-F41C-A8E2-353B3067CC22}"/>
              </a:ext>
            </a:extLst>
          </p:cNvPr>
          <p:cNvSpPr txBox="1"/>
          <p:nvPr/>
        </p:nvSpPr>
        <p:spPr>
          <a:xfrm>
            <a:off x="586279" y="3944778"/>
            <a:ext cx="6696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All subjects were in good health, without any nervous, muscular, or-thopaedic or cognitive disorders.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BCC8145-4CFD-2E32-FF7A-C9F82BFB4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627" y="3418847"/>
            <a:ext cx="2762250" cy="26143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6DD9251-92F0-48F4-2CEB-ACF1079EF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954" y="299267"/>
            <a:ext cx="1012245" cy="95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1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23F96-35E9-2FB1-FBBC-08436C3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A4A9F2E-F7EB-D3B3-815D-594B7A9A1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16" y="493058"/>
            <a:ext cx="10327967" cy="6166453"/>
          </a:xfrm>
        </p:spPr>
      </p:pic>
    </p:spTree>
    <p:extLst>
      <p:ext uri="{BB962C8B-B14F-4D97-AF65-F5344CB8AC3E}">
        <p14:creationId xmlns:p14="http://schemas.microsoft.com/office/powerpoint/2010/main" val="170782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793DB-1E60-25F0-18D7-69FF98F0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39A72F9-3915-DE20-C8F3-191D450AC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2" y="608173"/>
            <a:ext cx="6882807" cy="5983394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CEE25C-9CBA-3DA2-A4EA-8D7EC4C80DA2}"/>
              </a:ext>
            </a:extLst>
          </p:cNvPr>
          <p:cNvSpPr txBox="1"/>
          <p:nvPr/>
        </p:nvSpPr>
        <p:spPr>
          <a:xfrm>
            <a:off x="3046810" y="2930009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4452D1-EB94-E024-C001-9B5EA152E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007" y="152008"/>
            <a:ext cx="3360711" cy="62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1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7490F-2EEF-9F47-F031-6F62A55E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main findings are the following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97871-0917-ADDA-1D84-7F7608C3D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52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the time course of </a:t>
            </a:r>
            <a:r>
              <a:rPr lang="en-US" altLang="zh-CN" dirty="0" err="1"/>
              <a:t>sensori</a:t>
            </a:r>
            <a:r>
              <a:rPr lang="en-US" altLang="zh-CN" dirty="0"/>
              <a:t>-motor performance changes was similar for ME and MI training during the first phase of acquisition of a novel motor skill; </a:t>
            </a:r>
          </a:p>
          <a:p>
            <a:r>
              <a:rPr lang="en-US" altLang="zh-CN" dirty="0"/>
              <a:t>(ii) consolidation of motor performance improvements differed between MI and ME, with less efficient learning processes in the second learning phase for MI training; </a:t>
            </a:r>
          </a:p>
          <a:p>
            <a:r>
              <a:rPr lang="en-US" altLang="zh-CN" dirty="0"/>
              <a:t>(iii) consolidation deficits reflected in impaired retention of the acquired skills in people trained with MI.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38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查看源图像">
            <a:extLst>
              <a:ext uri="{FF2B5EF4-FFF2-40B4-BE49-F238E27FC236}">
                <a16:creationId xmlns:a16="http://schemas.microsoft.com/office/drawing/2014/main" id="{0A176E6E-BA6D-3B75-7552-A1FBFC3CF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57" y="1399269"/>
            <a:ext cx="57912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93257D8-BF6B-F242-75B5-E7530FC1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273050"/>
            <a:ext cx="10515600" cy="1325563"/>
          </a:xfrm>
        </p:spPr>
        <p:txBody>
          <a:bodyPr/>
          <a:lstStyle/>
          <a:p>
            <a:r>
              <a:rPr lang="en-US" altLang="zh-CN" b="1" dirty="0"/>
              <a:t>somatosensory inputs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8178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197</Words>
  <Application>Microsoft Office PowerPoint</Application>
  <PresentationFormat>宽屏</PresentationFormat>
  <Paragraphs>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PingFang SC</vt:lpstr>
      <vt:lpstr>等线</vt:lpstr>
      <vt:lpstr>等线 Light</vt:lpstr>
      <vt:lpstr>Arial</vt:lpstr>
      <vt:lpstr>Verdana</vt:lpstr>
      <vt:lpstr>Office 主题​​</vt:lpstr>
      <vt:lpstr>默认设计模板</vt:lpstr>
      <vt:lpstr>Consolidation and Retention of Motor Skill after Motor Imagery Training</vt:lpstr>
      <vt:lpstr>introduce</vt:lpstr>
      <vt:lpstr>the cognitive processes and the neural substrates that mediate our capacity to learn  follow distinct phases：</vt:lpstr>
      <vt:lpstr>Motor Imagery (MI)</vt:lpstr>
      <vt:lpstr>Subjects </vt:lpstr>
      <vt:lpstr>PowerPoint 演示文稿</vt:lpstr>
      <vt:lpstr>PowerPoint 演示文稿</vt:lpstr>
      <vt:lpstr>The main findings are the following:</vt:lpstr>
      <vt:lpstr>somatosensory inputs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Consolidation and Retention of Motor Skill after Motor Imagery Training</dc:title>
  <dc:creator>王 鲁艺</dc:creator>
  <cp:lastModifiedBy>王 鲁艺</cp:lastModifiedBy>
  <cp:revision>2</cp:revision>
  <dcterms:created xsi:type="dcterms:W3CDTF">2022-11-17T12:16:25Z</dcterms:created>
  <dcterms:modified xsi:type="dcterms:W3CDTF">2022-11-17T12:33:32Z</dcterms:modified>
</cp:coreProperties>
</file>