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6" autoAdjust="0"/>
    <p:restoredTop sz="81928" autoAdjust="0"/>
  </p:normalViewPr>
  <p:slideViewPr>
    <p:cSldViewPr snapToGrid="0">
      <p:cViewPr varScale="1">
        <p:scale>
          <a:sx n="72" d="100"/>
          <a:sy n="72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18BD-A400-41E8-8304-2A9BAA21CB83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EA5A2-9CCD-4F59-B18F-8AC7E7409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9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8B7A3-3DF9-4532-9884-0D8AD660027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256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207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A5A2-9CCD-4F59-B18F-8AC7E74093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4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均值归一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A5A2-9CCD-4F59-B18F-8AC7E74093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1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A5A2-9CCD-4F59-B18F-8AC7E74093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0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Variance retain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K=2</a:t>
            </a:r>
            <a:r>
              <a:rPr lang="en-US" altLang="zh-CN" baseline="0" dirty="0" smtClean="0"/>
              <a:t> or k 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A5A2-9CCD-4F59-B18F-8AC7E74093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6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Bad!</a:t>
            </a:r>
          </a:p>
          <a:p>
            <a:r>
              <a:rPr lang="zh-CN" altLang="en-US" dirty="0" smtClean="0"/>
              <a:t>不使用数据的标签，某些数据去掉了，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是一种无监督学习，其存在的假设是：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方差越大信息量越多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。但是信息（方差）小的特征并不代表表对于分类没有意义，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可能正是某些方差小的特征直接决定了分类结果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在降维过程中完全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不考虑目标变量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的做法会导致一些关键但方差小的分类信息被过滤掉。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A5A2-9CCD-4F59-B18F-8AC7E74093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C2BD4-507E-4655-BC7B-E9C848A681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400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00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660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697B8-9F38-4253-B540-F8F774D4322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420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990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F8EA3-DD9F-44FE-ACEA-DAC2F0DC9EE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318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486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460DA-B702-4D3F-89C7-C37BB6A6F8D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338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506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162E0-1FF1-4464-9D9D-417B55051C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113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92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6CE35-A4AD-4DD9-BEEC-69C0D91CC5F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3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1750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8B8A5-E523-44F6-830A-DB8CC40A6CB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71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BFEE1-727B-4E6D-ACCF-18636D4A8B5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304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2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4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0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D7EE-7E5F-4FD7-8DA9-2FDBB2B5212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48F0-8FC1-4998-ACB4-A66B2BAE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Principal </a:t>
            </a:r>
            <a:r>
              <a:rPr lang="en-US" altLang="zh-CN" dirty="0"/>
              <a:t>Component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2017.03.21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Principal Components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First principal component is the direction of greatest variability (covariance) in the data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Second is the next orthogonal (uncorrelated) direction of greatest variability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So first remove all the variability along the first component, and then find the next direction of greatest variability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127032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Principal Components Analysis (PCA)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Principle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Linear projection method to reduce the number of parameters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Transfer a set of correlated variables into a new set of uncorrelated variables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Map the data into a space of lower dimensionality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Form of unsupervised </a:t>
            </a:r>
            <a:r>
              <a:rPr lang="en-US" altLang="zh-CN" sz="1600" dirty="0" smtClean="0"/>
              <a:t>learning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Properties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It can be viewed as a rotation of the existing axes to new positions in the space defined by original variables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New axes are orthogonal and represent the directions with maximum variability</a:t>
            </a:r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884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Data preprocessing 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Training 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Preprocessing (feature scaling/mean normalization):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Replace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If diﬀerent features on diﬀerent scales (</a:t>
                </a:r>
                <a:r>
                  <a:rPr lang="en-US" altLang="zh-CN" dirty="0"/>
                  <a:t>e.g</a:t>
                </a:r>
                <a:r>
                  <a:rPr lang="en-US" altLang="zh-CN" dirty="0" smtClean="0"/>
                  <a:t>. size of house and number of bedrooms) scale features to have comparable range of values.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7" y="3095520"/>
            <a:ext cx="2337775" cy="9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PCA algorithm 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Reduce data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dimensions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dimensions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Compute “covariance matrix”: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Compute “</a:t>
                </a:r>
                <a:r>
                  <a:rPr lang="en-US" altLang="zh-CN" dirty="0"/>
                  <a:t>eigenvectors</a:t>
                </a:r>
                <a:r>
                  <a:rPr lang="en-US" altLang="zh-CN" dirty="0" smtClean="0"/>
                  <a:t>” of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[U,S,V] = </a:t>
                </a:r>
                <a:r>
                  <a:rPr lang="en-US" altLang="zh-CN" dirty="0" err="1" smtClean="0"/>
                  <a:t>svd</a:t>
                </a:r>
                <a:r>
                  <a:rPr lang="en-US" altLang="zh-CN" dirty="0" smtClean="0"/>
                  <a:t>(Sigma);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</a:t>
                </a:r>
                <a:r>
                  <a:rPr lang="en-US" altLang="zh-CN" dirty="0" err="1"/>
                  <a:t>Ureduce</a:t>
                </a:r>
                <a:r>
                  <a:rPr lang="en-US" altLang="zh-CN" dirty="0"/>
                  <a:t> = U(:,1:k</a:t>
                </a:r>
                <a:r>
                  <a:rPr lang="en-US" altLang="zh-CN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z </a:t>
                </a:r>
                <a:r>
                  <a:rPr lang="en-US" altLang="zh-CN" dirty="0"/>
                  <a:t>= </a:t>
                </a:r>
                <a:r>
                  <a:rPr lang="en-US" altLang="zh-CN" dirty="0" err="1"/>
                  <a:t>Ureduce</a:t>
                </a:r>
                <a:r>
                  <a:rPr lang="en-US" altLang="zh-CN" dirty="0"/>
                  <a:t>’*x;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43" y="2942984"/>
            <a:ext cx="3709357" cy="10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Choosing k(number of PCA)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1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Average squared projection error: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𝑎𝑝𝑝𝑟𝑜𝑥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Total variation in the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Typically, choose k to be smallest value so that 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1" dirty="0" smtClean="0"/>
                  <a:t>                   “</a:t>
                </a:r>
                <a:r>
                  <a:rPr lang="en-US" altLang="zh-CN" b="1" dirty="0"/>
                  <a:t>99</a:t>
                </a:r>
                <a:r>
                  <a:rPr lang="en-US" altLang="zh-CN" b="1" dirty="0" smtClean="0"/>
                  <a:t>% of variance is retained”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196"/>
              </a:xfrm>
              <a:blipFill>
                <a:blip r:embed="rId2"/>
                <a:stretch>
                  <a:fillRect l="-1005" t="-3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0" y="4773782"/>
            <a:ext cx="5124091" cy="10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7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Choosing </a:t>
            </a:r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k(number of PCA)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[U,S,V] = </a:t>
                </a:r>
                <a:r>
                  <a:rPr lang="en-US" altLang="zh-CN" dirty="0" err="1"/>
                  <a:t>svd</a:t>
                </a:r>
                <a:r>
                  <a:rPr lang="en-US" altLang="zh-CN" dirty="0"/>
                  <a:t>(Sigma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Pick smallest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for which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1" y="3411692"/>
            <a:ext cx="3073878" cy="11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3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Application of PCA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Compression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 Reduce memory/disk needed to store data,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Speed up learning algorithm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Visualization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9524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Bad use of PCA: To prevent overﬁtting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Use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to reduce the number of features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Thus, fewer features, less likely to </a:t>
                </a:r>
                <a:r>
                  <a:rPr lang="en-US" altLang="zh-CN" dirty="0" err="1" smtClean="0"/>
                  <a:t>overfit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This might work OK but isn’t a good way to address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overfitting. Use regularization instead.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4737117"/>
            <a:ext cx="6297283" cy="10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685800" y="12827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We study phenomena that can not be directly observed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/>
              <a:t>Underlying </a:t>
            </a:r>
            <a:r>
              <a:rPr lang="en-US" altLang="zh-CN" sz="2000" dirty="0"/>
              <a:t>factors that govern the observed </a:t>
            </a:r>
            <a:r>
              <a:rPr lang="en-US" altLang="zh-CN" sz="2000" dirty="0" smtClean="0"/>
              <a:t>data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 We want to identify and operate with underlying latent factors rather than the observed data 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/>
              <a:t>E.g. topics in news articles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We </a:t>
            </a:r>
            <a:r>
              <a:rPr lang="en-US" altLang="zh-CN" sz="2400" dirty="0"/>
              <a:t>want to discover and exploit hidden relationships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/>
              <a:t>“beautiful car” and “gorgeous automobile” are closely related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/>
              <a:t>But </a:t>
            </a:r>
            <a:r>
              <a:rPr lang="en-US" altLang="zh-CN" sz="2000" dirty="0"/>
              <a:t>does your search engine know this?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/>
              <a:t>Reduces noise and error in results</a:t>
            </a:r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dirty="0">
                <a:solidFill>
                  <a:schemeClr val="tx2"/>
                </a:solidFill>
                <a:ea typeface="宋体" panose="02010600030101010101" pitchFamily="2" charset="-122"/>
              </a:rPr>
              <a:t>Why Factor or Component Analysis?</a:t>
            </a:r>
          </a:p>
        </p:txBody>
      </p:sp>
    </p:spTree>
    <p:extLst>
      <p:ext uri="{BB962C8B-B14F-4D97-AF65-F5344CB8AC3E}">
        <p14:creationId xmlns:p14="http://schemas.microsoft.com/office/powerpoint/2010/main" val="171579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685800" y="13716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/>
              <a:t>We have too many observations and dimensions</a:t>
            </a:r>
          </a:p>
          <a:p>
            <a:pPr lvl="1" eaLnBrk="1" hangingPunct="1"/>
            <a:r>
              <a:rPr lang="en-US" altLang="zh-CN" sz="2000" dirty="0"/>
              <a:t>To reason about or obtain insights from</a:t>
            </a:r>
          </a:p>
          <a:p>
            <a:pPr lvl="1" eaLnBrk="1" hangingPunct="1"/>
            <a:r>
              <a:rPr lang="en-US" altLang="zh-CN" sz="2000" dirty="0"/>
              <a:t>To visualize</a:t>
            </a:r>
          </a:p>
          <a:p>
            <a:pPr lvl="1" eaLnBrk="1" hangingPunct="1"/>
            <a:r>
              <a:rPr lang="en-US" altLang="zh-CN" sz="2000" dirty="0"/>
              <a:t>Too much noise in the data</a:t>
            </a:r>
          </a:p>
          <a:p>
            <a:pPr lvl="1" eaLnBrk="1" hangingPunct="1"/>
            <a:r>
              <a:rPr lang="en-US" altLang="zh-CN" sz="2000" dirty="0"/>
              <a:t>Need to “reduce” them to a smaller set of factors</a:t>
            </a:r>
          </a:p>
          <a:p>
            <a:pPr lvl="1" eaLnBrk="1" hangingPunct="1"/>
            <a:r>
              <a:rPr lang="en-US" altLang="zh-CN" sz="2000" dirty="0"/>
              <a:t>Better representation of data without losing much information</a:t>
            </a:r>
          </a:p>
          <a:p>
            <a:pPr lvl="1" eaLnBrk="1" hangingPunct="1"/>
            <a:r>
              <a:rPr lang="en-US" altLang="zh-CN" sz="2000" dirty="0"/>
              <a:t>Can build more effective data analyses on the reduced-dimensional space: classification, clustering, pattern </a:t>
            </a:r>
            <a:r>
              <a:rPr lang="en-US" altLang="zh-CN" sz="2000" dirty="0" smtClean="0"/>
              <a:t>recognition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Combinations of observed variables may be more effective bases for insights, even if physical meaning is obscure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dirty="0">
                <a:solidFill>
                  <a:schemeClr val="tx2"/>
                </a:solidFill>
                <a:ea typeface="宋体" panose="02010600030101010101" pitchFamily="2" charset="-122"/>
              </a:rPr>
              <a:t>Why Factor or Component Analysis?</a:t>
            </a:r>
          </a:p>
        </p:txBody>
      </p:sp>
    </p:spTree>
    <p:extLst>
      <p:ext uri="{BB962C8B-B14F-4D97-AF65-F5344CB8AC3E}">
        <p14:creationId xmlns:p14="http://schemas.microsoft.com/office/powerpoint/2010/main" val="132562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685800" y="13716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/>
              <a:t>Discover a new set of factors/dimensions/axes against which to represent, describe or evaluate the data</a:t>
            </a:r>
          </a:p>
          <a:p>
            <a:pPr lvl="1" eaLnBrk="1" hangingPunct="1"/>
            <a:r>
              <a:rPr lang="en-US" altLang="zh-CN" sz="2000" dirty="0"/>
              <a:t>For more effective reasoning, insights, or better visualization</a:t>
            </a:r>
          </a:p>
          <a:p>
            <a:pPr lvl="1" eaLnBrk="1" hangingPunct="1"/>
            <a:r>
              <a:rPr lang="en-US" altLang="zh-CN" sz="2000" dirty="0"/>
              <a:t>Reduce noise in the data</a:t>
            </a:r>
          </a:p>
          <a:p>
            <a:pPr lvl="1" eaLnBrk="1" hangingPunct="1"/>
            <a:r>
              <a:rPr lang="en-US" altLang="zh-CN" sz="2000" dirty="0"/>
              <a:t>Typically a smaller set of factors: dimension reduction </a:t>
            </a:r>
          </a:p>
          <a:p>
            <a:pPr lvl="1" eaLnBrk="1" hangingPunct="1"/>
            <a:r>
              <a:rPr lang="en-US" altLang="zh-CN" sz="2000" dirty="0"/>
              <a:t>Better representation of data without losing much information</a:t>
            </a:r>
          </a:p>
          <a:p>
            <a:pPr lvl="1" eaLnBrk="1" hangingPunct="1"/>
            <a:r>
              <a:rPr lang="en-US" altLang="zh-CN" sz="2000" dirty="0"/>
              <a:t>Can build more effective data analyses on the reduced-dimensional space: classification, clustering, pattern </a:t>
            </a:r>
            <a:r>
              <a:rPr lang="en-US" altLang="zh-CN" sz="2000" dirty="0" smtClean="0"/>
              <a:t>recognition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Factors are combinations of observed variables </a:t>
            </a:r>
          </a:p>
          <a:p>
            <a:pPr lvl="1" eaLnBrk="1" hangingPunct="1"/>
            <a:r>
              <a:rPr lang="en-US" altLang="zh-CN" sz="2000" dirty="0"/>
              <a:t>May be more effective bases for insights, even if physical meaning is obscure</a:t>
            </a:r>
          </a:p>
          <a:p>
            <a:pPr lvl="1" eaLnBrk="1" hangingPunct="1"/>
            <a:r>
              <a:rPr lang="en-US" altLang="zh-CN" sz="2000" dirty="0"/>
              <a:t>Observed data are described in terms of these factors rather than in terms of original variables/dimensions</a:t>
            </a:r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dirty="0">
                <a:solidFill>
                  <a:schemeClr val="tx2"/>
                </a:solidFill>
                <a:ea typeface="宋体" panose="02010600030101010101" pitchFamily="2" charset="-122"/>
              </a:rPr>
              <a:t>Factor or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3972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Basic Concept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Areas of variance in data are where items can be best discriminated and key underlying phenomena observed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Areas of greatest “signal” in the data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000" dirty="0"/>
              <a:t>If two items or dimensions are highly correlated or dependent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They are likely to represent highly related phenomena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000" dirty="0" smtClean="0"/>
              <a:t>So </a:t>
            </a:r>
            <a:r>
              <a:rPr lang="en-US" altLang="zh-CN" sz="2000" dirty="0"/>
              <a:t>we want to combine related variables, and focus on uncorrelated or independent ones, especially those along which the observations have high variance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da-DK" altLang="zh-CN" sz="2000" dirty="0"/>
              <a:t>We want a smaller set of variables that explain most of the variance in the original data, in more compact and insightful form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65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Basic Concept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20088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What if the dependences and correlations are not so strong or direct?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/>
              <a:t>And suppose you have 3 variables, or 4, or 5, or 10000?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/>
              <a:t>Look for the phenomena underlying the observed covariance/co-dependence in a set of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Once again, phenomena that are uncorrelated or independent, and especially those along which the data show high variance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/>
              <a:t>These phenomena are called “factors” or “principal components” or “independent components,” depending on the methods used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Factor analysis: based on variance/covariance/correlation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Independent Component Analysis: based on independence</a:t>
            </a:r>
          </a:p>
        </p:txBody>
      </p:sp>
    </p:spTree>
    <p:extLst>
      <p:ext uri="{BB962C8B-B14F-4D97-AF65-F5344CB8AC3E}">
        <p14:creationId xmlns:p14="http://schemas.microsoft.com/office/powerpoint/2010/main" val="35838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da-DK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Principal Component Analysis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a-DK" altLang="zh-CN" dirty="0"/>
              <a:t>Most common form of factor analysis</a:t>
            </a:r>
          </a:p>
          <a:p>
            <a:pPr>
              <a:lnSpc>
                <a:spcPct val="150000"/>
              </a:lnSpc>
            </a:pPr>
            <a:r>
              <a:rPr lang="da-DK" altLang="zh-CN" dirty="0"/>
              <a:t>The new variables/dimensions</a:t>
            </a:r>
          </a:p>
          <a:p>
            <a:pPr lvl="1">
              <a:lnSpc>
                <a:spcPct val="150000"/>
              </a:lnSpc>
            </a:pPr>
            <a:r>
              <a:rPr lang="da-DK" altLang="zh-CN" dirty="0"/>
              <a:t>Are linear combinations of the original ones</a:t>
            </a:r>
          </a:p>
          <a:p>
            <a:pPr lvl="1">
              <a:lnSpc>
                <a:spcPct val="150000"/>
              </a:lnSpc>
            </a:pPr>
            <a:r>
              <a:rPr lang="da-DK" altLang="zh-CN" dirty="0"/>
              <a:t>Are uncorrelated with one another</a:t>
            </a:r>
          </a:p>
          <a:p>
            <a:pPr lvl="2">
              <a:lnSpc>
                <a:spcPct val="150000"/>
              </a:lnSpc>
            </a:pPr>
            <a:r>
              <a:rPr lang="da-DK" altLang="zh-CN" dirty="0"/>
              <a:t>Orthogonal in original dimension space</a:t>
            </a:r>
          </a:p>
          <a:p>
            <a:pPr lvl="1">
              <a:lnSpc>
                <a:spcPct val="150000"/>
              </a:lnSpc>
            </a:pPr>
            <a:r>
              <a:rPr lang="da-DK" altLang="zh-CN" dirty="0"/>
              <a:t>Capture as much of the original variance in the data as possible</a:t>
            </a:r>
          </a:p>
          <a:p>
            <a:pPr lvl="1">
              <a:lnSpc>
                <a:spcPct val="150000"/>
              </a:lnSpc>
            </a:pPr>
            <a:r>
              <a:rPr lang="da-DK" altLang="zh-CN" dirty="0"/>
              <a:t>Are called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9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Principal Component Analysis (</a:t>
            </a:r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PCA</a:t>
            </a:r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) problem formulation</a:t>
            </a:r>
            <a:endParaRPr lang="zh-CN" altLang="en-US" sz="4000" dirty="0">
              <a:solidFill>
                <a:schemeClr val="tx2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27" y="1758950"/>
            <a:ext cx="4153332" cy="2863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-180975" y="4689475"/>
                <a:ext cx="9324975" cy="1620837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/>
                  <a:t>Reduce from 2-dimension to 1-dimension: Find a direction (a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/>
                  <a:t>) onto which to project the data so as to minimize the projection error. 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/>
                  <a:t>Reduce </a:t>
                </a:r>
                <a:r>
                  <a:rPr lang="en-US" altLang="zh-CN" sz="2000" dirty="0"/>
                  <a:t>from </a:t>
                </a:r>
                <a:r>
                  <a:rPr lang="en-US" altLang="zh-CN" sz="2000" dirty="0"/>
                  <a:t>n-dimension </a:t>
                </a:r>
                <a:r>
                  <a:rPr lang="en-US" altLang="zh-CN" sz="2000" dirty="0"/>
                  <a:t>to </a:t>
                </a:r>
                <a:r>
                  <a:rPr lang="en-US" altLang="zh-CN" sz="2000" dirty="0"/>
                  <a:t>k-dimension</a:t>
                </a:r>
                <a:r>
                  <a:rPr lang="en-US" altLang="zh-CN" sz="2000" dirty="0"/>
                  <a:t>: Find </a:t>
                </a:r>
                <a:r>
                  <a:rPr lang="en-US" altLang="zh-CN" sz="2000" dirty="0"/>
                  <a:t>k vectors (</a:t>
                </a:r>
                <a:r>
                  <a:rPr lang="en-US" altLang="zh-CN" sz="2000" dirty="0" smtClean="0"/>
                  <a:t>a vector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/>
                  <a:t>) onto which to project the data so as to minimize the projection error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0975" y="4689475"/>
                <a:ext cx="9324975" cy="1620837"/>
              </a:xfrm>
              <a:blipFill>
                <a:blip r:embed="rId3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25625"/>
            <a:ext cx="3790950" cy="279808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357003" y="1980294"/>
            <a:ext cx="2481855" cy="2056868"/>
            <a:chOff x="5191125" y="1980294"/>
            <a:chExt cx="2647734" cy="1877331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5191125" y="1981200"/>
              <a:ext cx="1371600" cy="4286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467259" y="3429000"/>
              <a:ext cx="1371600" cy="4286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91125" y="2403475"/>
              <a:ext cx="1276134" cy="1454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562725" y="1980294"/>
              <a:ext cx="1252430" cy="14477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9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altLang="zh-CN" sz="4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What are the new axes?</a:t>
            </a:r>
          </a:p>
        </p:txBody>
      </p:sp>
      <p:pic>
        <p:nvPicPr>
          <p:cNvPr id="645124" name="Picture 4" descr="pca_ba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838825" cy="42291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45127" name="Line 7"/>
          <p:cNvSpPr>
            <a:spLocks noChangeShapeType="1"/>
          </p:cNvSpPr>
          <p:nvPr/>
        </p:nvSpPr>
        <p:spPr bwMode="auto">
          <a:xfrm>
            <a:off x="3124200" y="4495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28" name="Line 8"/>
          <p:cNvSpPr>
            <a:spLocks noChangeShapeType="1"/>
          </p:cNvSpPr>
          <p:nvPr/>
        </p:nvSpPr>
        <p:spPr bwMode="auto">
          <a:xfrm flipV="1">
            <a:off x="3124200" y="1752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5241925" y="454025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Original Variable A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>
            <p:ph type="body" idx="1"/>
          </p:nvPr>
        </p:nvSpPr>
        <p:spPr>
          <a:xfrm rot="16200000">
            <a:off x="1866900" y="2552700"/>
            <a:ext cx="1905000" cy="4572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600"/>
              <a:t>Original Variable B</a:t>
            </a:r>
          </a:p>
        </p:txBody>
      </p:sp>
      <p:sp>
        <p:nvSpPr>
          <p:cNvPr id="645132" name="Text Box 12"/>
          <p:cNvSpPr txBox="1">
            <a:spLocks noChangeArrowheads="1"/>
          </p:cNvSpPr>
          <p:nvPr/>
        </p:nvSpPr>
        <p:spPr bwMode="auto">
          <a:xfrm>
            <a:off x="6384925" y="2655888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PC 1</a:t>
            </a:r>
          </a:p>
        </p:txBody>
      </p: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3657600" y="25146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PC 2</a:t>
            </a: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822325" y="5638800"/>
            <a:ext cx="809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dirty="0"/>
              <a:t> Orthogonal directions of greatest variance in data</a:t>
            </a:r>
          </a:p>
          <a:p>
            <a:pPr>
              <a:buFontTx/>
              <a:buChar char="•"/>
            </a:pPr>
            <a:r>
              <a:rPr lang="en-US" altLang="zh-CN" dirty="0"/>
              <a:t> Projections along PC1 discriminate the data most </a:t>
            </a:r>
            <a:r>
              <a:rPr lang="en-US" altLang="zh-CN" dirty="0" smtClean="0"/>
              <a:t>along any </a:t>
            </a:r>
            <a:r>
              <a:rPr lang="en-US" altLang="zh-CN" dirty="0"/>
              <a:t>one axis</a:t>
            </a:r>
          </a:p>
        </p:txBody>
      </p:sp>
    </p:spTree>
    <p:extLst>
      <p:ext uri="{BB962C8B-B14F-4D97-AF65-F5344CB8AC3E}">
        <p14:creationId xmlns:p14="http://schemas.microsoft.com/office/powerpoint/2010/main" val="11106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914</Words>
  <Application>Microsoft Office PowerPoint</Application>
  <PresentationFormat>全屏显示(4:3)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主题​​</vt:lpstr>
      <vt:lpstr>Introduction to Principal Component Analysis</vt:lpstr>
      <vt:lpstr>PowerPoint 演示文稿</vt:lpstr>
      <vt:lpstr>PowerPoint 演示文稿</vt:lpstr>
      <vt:lpstr>PowerPoint 演示文稿</vt:lpstr>
      <vt:lpstr>Basic Concept</vt:lpstr>
      <vt:lpstr>Basic Concept</vt:lpstr>
      <vt:lpstr>Principal Component Analysis</vt:lpstr>
      <vt:lpstr>Principal Component Analysis (PCA) problem formulation</vt:lpstr>
      <vt:lpstr>What are the new axes?</vt:lpstr>
      <vt:lpstr>Principal Components</vt:lpstr>
      <vt:lpstr>Principal Components Analysis (PCA)</vt:lpstr>
      <vt:lpstr>Data preprocessing </vt:lpstr>
      <vt:lpstr>PCA algorithm </vt:lpstr>
      <vt:lpstr>Choosing k(number of PCA)</vt:lpstr>
      <vt:lpstr>Choosing k(number of PCA)</vt:lpstr>
      <vt:lpstr>Application of PCA</vt:lpstr>
      <vt:lpstr>Bad use of PCA: To prevent overﬁtting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 wang</dc:creator>
  <cp:lastModifiedBy>lingyu wang</cp:lastModifiedBy>
  <cp:revision>160</cp:revision>
  <dcterms:created xsi:type="dcterms:W3CDTF">2017-03-20T13:59:35Z</dcterms:created>
  <dcterms:modified xsi:type="dcterms:W3CDTF">2017-03-20T15:27:44Z</dcterms:modified>
</cp:coreProperties>
</file>