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62" r:id="rId9"/>
    <p:sldId id="265" r:id="rId10"/>
    <p:sldId id="263" r:id="rId11"/>
    <p:sldId id="270" r:id="rId12"/>
    <p:sldId id="271" r:id="rId13"/>
    <p:sldId id="269" r:id="rId14"/>
    <p:sldId id="26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61" autoAdjust="0"/>
  </p:normalViewPr>
  <p:slideViewPr>
    <p:cSldViewPr snapToGrid="0">
      <p:cViewPr varScale="1">
        <p:scale>
          <a:sx n="89" d="100"/>
          <a:sy n="89" d="100"/>
        </p:scale>
        <p:origin x="20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C7B69-A6F5-4659-B149-D48448A6ACE1}"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FD8B8-FD4C-44A5-B86F-49991CE03B2F}" type="slidenum">
              <a:rPr lang="zh-CN" altLang="en-US" smtClean="0"/>
              <a:t>‹#›</a:t>
            </a:fld>
            <a:endParaRPr lang="zh-CN" altLang="en-US"/>
          </a:p>
        </p:txBody>
      </p:sp>
    </p:spTree>
    <p:extLst>
      <p:ext uri="{BB962C8B-B14F-4D97-AF65-F5344CB8AC3E}">
        <p14:creationId xmlns:p14="http://schemas.microsoft.com/office/powerpoint/2010/main" val="319998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Oversampling</a:t>
            </a:r>
            <a:r>
              <a:rPr lang="en-US" altLang="zh-CN" baseline="0" dirty="0" smtClean="0"/>
              <a:t> </a:t>
            </a:r>
            <a:r>
              <a:rPr lang="zh-CN" altLang="en-US" baseline="0" dirty="0" smtClean="0"/>
              <a:t>不能简单地重复采样，否则会导致严重的过拟合；</a:t>
            </a:r>
            <a:r>
              <a:rPr lang="en-US" altLang="zh-CN" sz="1200" dirty="0" smtClean="0"/>
              <a:t>SMOTE </a:t>
            </a:r>
            <a:r>
              <a:rPr lang="zh-CN" altLang="en-US" sz="1200" dirty="0" smtClean="0"/>
              <a:t>通过正例进行差值的方法产生额外的正例</a:t>
            </a:r>
            <a:endParaRPr lang="en-US" altLang="zh-CN" baseline="0" dirty="0" smtClean="0"/>
          </a:p>
          <a:p>
            <a:r>
              <a:rPr lang="en-US" altLang="zh-CN" baseline="0" dirty="0" err="1" smtClean="0"/>
              <a:t>Undersampling</a:t>
            </a:r>
            <a:r>
              <a:rPr lang="en-US" altLang="zh-CN" baseline="0" dirty="0" smtClean="0"/>
              <a:t>  </a:t>
            </a:r>
            <a:r>
              <a:rPr lang="zh-CN" altLang="en-US" baseline="0" dirty="0" smtClean="0"/>
              <a:t>随机丢弃反例则会丢失重要的信息</a:t>
            </a:r>
            <a:endParaRPr lang="en-US" altLang="zh-CN" baseline="0" dirty="0" smtClean="0"/>
          </a:p>
          <a:p>
            <a:endParaRPr lang="en-US" altLang="zh-CN" baseline="0" dirty="0" smtClean="0"/>
          </a:p>
          <a:p>
            <a:r>
              <a:rPr lang="zh-CN" altLang="en-US" dirty="0" smtClean="0">
                <a:effectLst/>
              </a:rPr>
              <a:t>对于欠抽样算法，将多数类样本删除有可能会导致分类器</a:t>
            </a:r>
            <a:r>
              <a:rPr lang="zh-CN" altLang="en-US" b="1" dirty="0" smtClean="0">
                <a:effectLst/>
              </a:rPr>
              <a:t>丢失有关多数类的重要信息</a:t>
            </a:r>
            <a:r>
              <a:rPr lang="zh-CN" altLang="en-US" dirty="0" smtClean="0">
                <a:effectLst/>
              </a:rPr>
              <a:t>。</a:t>
            </a:r>
          </a:p>
          <a:p>
            <a:r>
              <a:rPr lang="zh-CN" altLang="en-US" dirty="0" smtClean="0">
                <a:effectLst/>
              </a:rPr>
              <a:t>对于过抽样算法，虽然只是简单地将复制后的数据添加到原始数据集中，且某些样本的多个实例都是“</a:t>
            </a:r>
            <a:r>
              <a:rPr lang="zh-CN" altLang="en-US" b="1" dirty="0" smtClean="0">
                <a:effectLst/>
              </a:rPr>
              <a:t>并列的</a:t>
            </a:r>
            <a:r>
              <a:rPr lang="zh-CN" altLang="en-US" dirty="0" smtClean="0">
                <a:effectLst/>
              </a:rPr>
              <a:t>”，但这样也可能会导致分类器学习出现</a:t>
            </a:r>
            <a:r>
              <a:rPr lang="zh-CN" altLang="en-US" b="1" dirty="0" smtClean="0">
                <a:effectLst/>
              </a:rPr>
              <a:t>过拟合现象</a:t>
            </a:r>
            <a:r>
              <a:rPr lang="zh-CN" altLang="en-US" dirty="0" smtClean="0">
                <a:effectLst/>
              </a:rPr>
              <a:t>，对于同一个样本的多个复本产生多个规则条例，这就使得</a:t>
            </a:r>
            <a:r>
              <a:rPr lang="zh-CN" altLang="en-US" b="1" dirty="0" smtClean="0">
                <a:effectLst/>
              </a:rPr>
              <a:t>规则过于具体化</a:t>
            </a:r>
            <a:r>
              <a:rPr lang="zh-CN" altLang="en-US" dirty="0" smtClean="0">
                <a:effectLst/>
              </a:rPr>
              <a:t>；虽然在这种情况下，分类器的精度会很高，但在未知样本的分类性能就会非常不理想。</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5</a:t>
            </a:fld>
            <a:endParaRPr lang="zh-CN" altLang="en-US"/>
          </a:p>
        </p:txBody>
      </p:sp>
    </p:spTree>
    <p:extLst>
      <p:ext uri="{BB962C8B-B14F-4D97-AF65-F5344CB8AC3E}">
        <p14:creationId xmlns:p14="http://schemas.microsoft.com/office/powerpoint/2010/main" val="156631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对于少数类中每一个样本</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，以欧氏距离为标准计算它到少数类样本集中所有样本的距离，得到其</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根据样本不平衡比例设置一个采样比例以确定采样倍率</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，对于每一个少数类样本</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，从其</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近邻中随机选择若干个样本，假设选择的近邻为</a:t>
            </a:r>
            <a:r>
              <a:rPr lang="en-US" altLang="zh-CN" sz="1200" b="0" i="0" kern="1200" dirty="0" err="1" smtClean="0">
                <a:solidFill>
                  <a:schemeClr val="tx1"/>
                </a:solidFill>
                <a:effectLst/>
                <a:latin typeface="+mn-lt"/>
                <a:ea typeface="+mn-ea"/>
                <a:cs typeface="+mn-cs"/>
              </a:rPr>
              <a:t>xn</a:t>
            </a:r>
            <a:r>
              <a:rPr lang="zh-CN" altLang="en-US" sz="1200" b="0" i="0" kern="1200" dirty="0" smtClean="0">
                <a:solidFill>
                  <a:schemeClr val="tx1"/>
                </a:solidFill>
                <a:effectLst/>
                <a:latin typeface="+mn-lt"/>
                <a:ea typeface="+mn-ea"/>
                <a:cs typeface="+mn-cs"/>
              </a:rPr>
              <a:t>。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对于每一个随机选出的近邻</a:t>
            </a:r>
            <a:r>
              <a:rPr lang="en-US" altLang="zh-CN" sz="1200" b="0" i="0" kern="1200" dirty="0" err="1" smtClean="0">
                <a:solidFill>
                  <a:schemeClr val="tx1"/>
                </a:solidFill>
                <a:effectLst/>
                <a:latin typeface="+mn-lt"/>
                <a:ea typeface="+mn-ea"/>
                <a:cs typeface="+mn-cs"/>
              </a:rPr>
              <a:t>xn</a:t>
            </a:r>
            <a:r>
              <a:rPr lang="zh-CN" altLang="en-US" sz="1200" b="0" i="0" kern="1200" dirty="0" smtClean="0">
                <a:solidFill>
                  <a:schemeClr val="tx1"/>
                </a:solidFill>
                <a:effectLst/>
                <a:latin typeface="+mn-lt"/>
                <a:ea typeface="+mn-ea"/>
                <a:cs typeface="+mn-cs"/>
              </a:rPr>
              <a:t>，分别与原样本按照如下的公式构建新的样本。</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利用少数类样本控制人工样本的生成与分布，实现数据集均衡的目的，而且该方法可以有效地解决由于决策区间较小导致的分类过拟合问题。</a:t>
            </a:r>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6</a:t>
            </a:fld>
            <a:endParaRPr lang="zh-CN" altLang="en-US"/>
          </a:p>
        </p:txBody>
      </p:sp>
    </p:spTree>
    <p:extLst>
      <p:ext uri="{BB962C8B-B14F-4D97-AF65-F5344CB8AC3E}">
        <p14:creationId xmlns:p14="http://schemas.microsoft.com/office/powerpoint/2010/main" val="317828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each point p in S:    </a:t>
            </a:r>
          </a:p>
          <a:p>
            <a:pPr marL="228600" indent="-228600">
              <a:buAutoNum type="arabicPeriod"/>
            </a:pPr>
            <a:r>
              <a:rPr lang="zh-CN" altLang="en-US" dirty="0" smtClean="0"/>
              <a:t>计算点</a:t>
            </a:r>
            <a:r>
              <a:rPr lang="en-US" altLang="zh-CN" dirty="0" smtClean="0"/>
              <a:t>p</a:t>
            </a:r>
            <a:r>
              <a:rPr lang="zh-CN" altLang="en-US" dirty="0" smtClean="0"/>
              <a:t>在训练集</a:t>
            </a:r>
            <a:r>
              <a:rPr lang="en-US" altLang="zh-CN" dirty="0" smtClean="0"/>
              <a:t>T</a:t>
            </a:r>
            <a:r>
              <a:rPr lang="zh-CN" altLang="en-US" dirty="0" smtClean="0"/>
              <a:t>上的</a:t>
            </a:r>
            <a:r>
              <a:rPr lang="en-US" altLang="zh-CN" dirty="0" smtClean="0"/>
              <a:t>m</a:t>
            </a:r>
            <a:r>
              <a:rPr lang="zh-CN" altLang="en-US" dirty="0" smtClean="0"/>
              <a:t>个最近邻。我们称这个集合为</a:t>
            </a:r>
            <a:r>
              <a:rPr lang="en-US" altLang="zh-CN" dirty="0" err="1" smtClean="0"/>
              <a:t>Mp</a:t>
            </a:r>
            <a:r>
              <a:rPr lang="zh-CN" altLang="en-US" dirty="0" smtClean="0"/>
              <a:t>然后设 </a:t>
            </a:r>
            <a:r>
              <a:rPr lang="en-US" altLang="zh-CN" dirty="0" smtClean="0"/>
              <a:t>m'= |</a:t>
            </a:r>
            <a:r>
              <a:rPr lang="en-US" altLang="zh-CN" dirty="0" err="1" smtClean="0"/>
              <a:t>Mp</a:t>
            </a:r>
            <a:r>
              <a:rPr lang="en-US" altLang="zh-CN" dirty="0" smtClean="0"/>
              <a:t> ∩ L| (</a:t>
            </a:r>
            <a:r>
              <a:rPr lang="zh-CN" altLang="en-US" dirty="0" smtClean="0"/>
              <a:t>表示点</a:t>
            </a:r>
            <a:r>
              <a:rPr lang="en-US" altLang="zh-CN" dirty="0" smtClean="0"/>
              <a:t>p</a:t>
            </a:r>
            <a:r>
              <a:rPr lang="zh-CN" altLang="en-US" dirty="0" smtClean="0"/>
              <a:t>的最近邻中属于</a:t>
            </a:r>
            <a:r>
              <a:rPr lang="en-US" altLang="zh-CN" dirty="0" smtClean="0"/>
              <a:t>L</a:t>
            </a:r>
            <a:r>
              <a:rPr lang="zh-CN" altLang="en-US" dirty="0" smtClean="0"/>
              <a:t>的数量</a:t>
            </a:r>
            <a:r>
              <a:rPr lang="en-US" altLang="zh-CN" dirty="0" smtClean="0"/>
              <a:t>).    </a:t>
            </a:r>
          </a:p>
          <a:p>
            <a:pPr marL="228600" indent="-228600">
              <a:buAutoNum type="arabicPeriod"/>
            </a:pPr>
            <a:r>
              <a:rPr lang="en-US" altLang="zh-CN" dirty="0" smtClean="0"/>
              <a:t>If m'= m, p </a:t>
            </a:r>
            <a:r>
              <a:rPr lang="zh-CN" altLang="en-US" dirty="0" smtClean="0"/>
              <a:t>是一个噪声</a:t>
            </a:r>
            <a:r>
              <a:rPr lang="en-US" altLang="zh-CN" dirty="0" smtClean="0"/>
              <a:t>,</a:t>
            </a:r>
            <a:r>
              <a:rPr lang="zh-CN" altLang="en-US" dirty="0" smtClean="0"/>
              <a:t>不做任何操作</a:t>
            </a:r>
            <a:r>
              <a:rPr lang="en-US" altLang="zh-CN" dirty="0" smtClean="0"/>
              <a:t>.   </a:t>
            </a:r>
          </a:p>
          <a:p>
            <a:pPr marL="228600" indent="-228600">
              <a:buAutoNum type="arabicPeriod"/>
            </a:pPr>
            <a:r>
              <a:rPr lang="en-US" altLang="zh-CN" dirty="0" smtClean="0"/>
              <a:t> If 0 ≤</a:t>
            </a:r>
            <a:r>
              <a:rPr lang="en-US" altLang="zh-CN" dirty="0" err="1" smtClean="0"/>
              <a:t>m'≤m</a:t>
            </a:r>
            <a:r>
              <a:rPr lang="en-US" altLang="zh-CN" dirty="0" smtClean="0"/>
              <a:t>/2, </a:t>
            </a:r>
            <a:r>
              <a:rPr lang="zh-CN" altLang="en-US" dirty="0" smtClean="0"/>
              <a:t>则说明</a:t>
            </a:r>
            <a:r>
              <a:rPr lang="en-US" altLang="zh-CN" dirty="0" smtClean="0"/>
              <a:t>p</a:t>
            </a:r>
            <a:r>
              <a:rPr lang="zh-CN" altLang="en-US" dirty="0" smtClean="0"/>
              <a:t>很安全，不做任何操作</a:t>
            </a:r>
            <a:r>
              <a:rPr lang="en-US" altLang="zh-CN" dirty="0" smtClean="0"/>
              <a:t>.    </a:t>
            </a:r>
          </a:p>
          <a:p>
            <a:pPr marL="228600" indent="-228600">
              <a:buAutoNum type="arabicPeriod"/>
            </a:pPr>
            <a:r>
              <a:rPr lang="en-US" altLang="zh-CN" dirty="0" smtClean="0"/>
              <a:t>If m/2 ≤ m'≤ m, </a:t>
            </a:r>
            <a:r>
              <a:rPr lang="zh-CN" altLang="en-US" dirty="0" smtClean="0"/>
              <a:t>那么点</a:t>
            </a:r>
            <a:r>
              <a:rPr lang="en-US" altLang="zh-CN" dirty="0" smtClean="0"/>
              <a:t>p</a:t>
            </a:r>
            <a:r>
              <a:rPr lang="zh-CN" altLang="en-US" dirty="0" smtClean="0"/>
              <a:t>就很危险了，我们需要在这个点附近生成一些新的少数类点，所以我们把它加入到</a:t>
            </a:r>
            <a:r>
              <a:rPr lang="en-US" altLang="zh-CN" dirty="0" smtClean="0"/>
              <a:t>DANGER</a:t>
            </a:r>
            <a:r>
              <a:rPr lang="zh-CN" altLang="en-US" dirty="0" smtClean="0"/>
              <a:t>中</a:t>
            </a:r>
            <a:r>
              <a:rPr lang="en-US" altLang="zh-CN" dirty="0" smtClean="0"/>
              <a:t>.</a:t>
            </a:r>
          </a:p>
          <a:p>
            <a:pPr marL="0" indent="0">
              <a:buNone/>
            </a:pPr>
            <a:r>
              <a:rPr lang="zh-CN" altLang="en-US" dirty="0" smtClean="0"/>
              <a:t>最后，对于每个在</a:t>
            </a:r>
            <a:r>
              <a:rPr lang="en-US" altLang="zh-CN" dirty="0" smtClean="0"/>
              <a:t>DANGER</a:t>
            </a:r>
            <a:r>
              <a:rPr lang="zh-CN" altLang="en-US" dirty="0" smtClean="0"/>
              <a:t>中的点</a:t>
            </a:r>
            <a:r>
              <a:rPr lang="en-US" altLang="zh-CN" dirty="0" smtClean="0"/>
              <a:t>d</a:t>
            </a:r>
            <a:r>
              <a:rPr lang="zh-CN" altLang="en-US" dirty="0" smtClean="0"/>
              <a:t>，使用</a:t>
            </a:r>
            <a:r>
              <a:rPr lang="en-US" altLang="zh-CN" dirty="0" smtClean="0"/>
              <a:t>SMOTE</a:t>
            </a:r>
            <a:r>
              <a:rPr lang="zh-CN" altLang="en-US" dirty="0" smtClean="0"/>
              <a:t>算法生成新的样本</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11</a:t>
            </a:fld>
            <a:endParaRPr lang="zh-CN" altLang="en-US"/>
          </a:p>
        </p:txBody>
      </p:sp>
    </p:spTree>
    <p:extLst>
      <p:ext uri="{BB962C8B-B14F-4D97-AF65-F5344CB8AC3E}">
        <p14:creationId xmlns:p14="http://schemas.microsoft.com/office/powerpoint/2010/main" val="308563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Borderline-SMOTE2</a:t>
            </a:r>
            <a:r>
              <a:rPr lang="zh-CN" altLang="en-US" dirty="0" smtClean="0"/>
              <a:t>这个与</a:t>
            </a:r>
            <a:r>
              <a:rPr lang="en-US" altLang="zh-CN" dirty="0" smtClean="0"/>
              <a:t>Borderline-SMOTE1</a:t>
            </a:r>
            <a:r>
              <a:rPr lang="zh-CN" altLang="en-US" dirty="0" smtClean="0"/>
              <a:t>很像，只有最后一步不一样。 </a:t>
            </a:r>
            <a:endParaRPr lang="en-US" altLang="zh-CN" dirty="0" smtClean="0"/>
          </a:p>
          <a:p>
            <a:r>
              <a:rPr lang="zh-CN" altLang="en-US" dirty="0" smtClean="0"/>
              <a:t>在</a:t>
            </a:r>
            <a:r>
              <a:rPr lang="en-US" altLang="zh-CN" dirty="0" smtClean="0"/>
              <a:t>DANGER</a:t>
            </a:r>
            <a:r>
              <a:rPr lang="zh-CN" altLang="en-US" dirty="0" smtClean="0"/>
              <a:t>集中的点不仅从</a:t>
            </a:r>
            <a:r>
              <a:rPr lang="en-US" altLang="zh-CN" dirty="0" smtClean="0"/>
              <a:t>S</a:t>
            </a:r>
            <a:r>
              <a:rPr lang="zh-CN" altLang="en-US" dirty="0" smtClean="0"/>
              <a:t>集中求最近邻并生成新的少数类点，而且在</a:t>
            </a:r>
            <a:r>
              <a:rPr lang="en-US" altLang="zh-CN" dirty="0" smtClean="0"/>
              <a:t>L</a:t>
            </a:r>
            <a:r>
              <a:rPr lang="zh-CN" altLang="en-US" dirty="0" smtClean="0"/>
              <a:t>集中求最近邻，并生成新的少数类点，这会使得少数类的点更加接近其真实值。</a:t>
            </a:r>
            <a:endParaRPr lang="en-US" altLang="zh-CN" dirty="0" smtClean="0"/>
          </a:p>
          <a:p>
            <a:r>
              <a:rPr lang="en-US" altLang="zh-CN" dirty="0" smtClean="0"/>
              <a:t>```FOR p in DANGER:    </a:t>
            </a:r>
          </a:p>
          <a:p>
            <a:r>
              <a:rPr lang="en-US" altLang="zh-CN" dirty="0" smtClean="0"/>
              <a:t>1.</a:t>
            </a:r>
            <a:r>
              <a:rPr lang="zh-CN" altLang="en-US" dirty="0" smtClean="0"/>
              <a:t>在</a:t>
            </a:r>
            <a:r>
              <a:rPr lang="en-US" altLang="zh-CN" dirty="0" smtClean="0"/>
              <a:t>S</a:t>
            </a:r>
            <a:r>
              <a:rPr lang="zh-CN" altLang="en-US" dirty="0" smtClean="0"/>
              <a:t>和</a:t>
            </a:r>
            <a:r>
              <a:rPr lang="en-US" altLang="zh-CN" dirty="0" smtClean="0"/>
              <a:t>L</a:t>
            </a:r>
            <a:r>
              <a:rPr lang="zh-CN" altLang="en-US" dirty="0" smtClean="0"/>
              <a:t>中分别得到</a:t>
            </a:r>
            <a:r>
              <a:rPr lang="en-US" altLang="zh-CN" dirty="0" smtClean="0"/>
              <a:t>k</a:t>
            </a:r>
            <a:r>
              <a:rPr lang="zh-CN" altLang="en-US" dirty="0" smtClean="0"/>
              <a:t>个最近邻样本</a:t>
            </a:r>
            <a:r>
              <a:rPr lang="en-US" altLang="zh-CN" dirty="0" err="1" smtClean="0"/>
              <a:t>Sk</a:t>
            </a:r>
            <a:r>
              <a:rPr lang="zh-CN" altLang="en-US" dirty="0" smtClean="0"/>
              <a:t>和</a:t>
            </a:r>
            <a:r>
              <a:rPr lang="en-US" altLang="zh-CN" dirty="0" smtClean="0"/>
              <a:t>Lk</a:t>
            </a:r>
            <a:r>
              <a:rPr lang="zh-CN" altLang="en-US" dirty="0" smtClean="0"/>
              <a:t>。    </a:t>
            </a:r>
            <a:endParaRPr lang="en-US" altLang="zh-CN" dirty="0" smtClean="0"/>
          </a:p>
          <a:p>
            <a:r>
              <a:rPr lang="en-US" altLang="zh-CN" dirty="0" smtClean="0"/>
              <a:t>2.</a:t>
            </a:r>
            <a:r>
              <a:rPr lang="zh-CN" altLang="en-US" dirty="0" smtClean="0"/>
              <a:t>在</a:t>
            </a:r>
            <a:r>
              <a:rPr lang="en-US" altLang="zh-CN" dirty="0" err="1" smtClean="0"/>
              <a:t>Sk</a:t>
            </a:r>
            <a:r>
              <a:rPr lang="zh-CN" altLang="en-US" dirty="0" smtClean="0"/>
              <a:t>中选出</a:t>
            </a:r>
            <a:r>
              <a:rPr lang="en-US" altLang="zh-CN" dirty="0" smtClean="0"/>
              <a:t>α</a:t>
            </a:r>
            <a:r>
              <a:rPr lang="zh-CN" altLang="en-US" dirty="0" smtClean="0"/>
              <a:t>比例的样本点和</a:t>
            </a:r>
            <a:r>
              <a:rPr lang="en-US" altLang="zh-CN" dirty="0" smtClean="0"/>
              <a:t>p</a:t>
            </a:r>
            <a:r>
              <a:rPr lang="zh-CN" altLang="en-US" dirty="0" smtClean="0"/>
              <a:t>作随机的线性插值产生新的少数类样本   </a:t>
            </a:r>
            <a:endParaRPr lang="en-US" altLang="zh-CN" dirty="0" smtClean="0"/>
          </a:p>
          <a:p>
            <a:r>
              <a:rPr lang="en-US" altLang="zh-CN" dirty="0" smtClean="0"/>
              <a:t>3.</a:t>
            </a:r>
            <a:r>
              <a:rPr lang="zh-CN" altLang="en-US" dirty="0" smtClean="0"/>
              <a:t>在</a:t>
            </a:r>
            <a:r>
              <a:rPr lang="en-US" altLang="zh-CN" dirty="0" smtClean="0"/>
              <a:t>Lk</a:t>
            </a:r>
            <a:r>
              <a:rPr lang="zh-CN" altLang="en-US" dirty="0" smtClean="0"/>
              <a:t>中选出</a:t>
            </a:r>
            <a:r>
              <a:rPr lang="en-US" altLang="zh-CN" dirty="0" smtClean="0"/>
              <a:t>1−α</a:t>
            </a:r>
            <a:r>
              <a:rPr lang="zh-CN" altLang="en-US" dirty="0" smtClean="0"/>
              <a:t>比例的样本点和</a:t>
            </a:r>
            <a:r>
              <a:rPr lang="en-US" altLang="zh-CN" dirty="0" smtClean="0"/>
              <a:t>p</a:t>
            </a:r>
            <a:r>
              <a:rPr lang="zh-CN" altLang="en-US" dirty="0" smtClean="0"/>
              <a:t>作随机的线性插值产生新的少数类样本。</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12</a:t>
            </a:fld>
            <a:endParaRPr lang="zh-CN" altLang="en-US"/>
          </a:p>
        </p:txBody>
      </p:sp>
    </p:spTree>
    <p:extLst>
      <p:ext uri="{BB962C8B-B14F-4D97-AF65-F5344CB8AC3E}">
        <p14:creationId xmlns:p14="http://schemas.microsoft.com/office/powerpoint/2010/main" val="308400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：因为大多数的多数类样本的样本附近都是多数类，所以该方法所能</a:t>
            </a:r>
            <a:r>
              <a:rPr lang="zh-CN" altLang="en-US" sz="1200" b="1" i="0" kern="1200" dirty="0" smtClean="0">
                <a:solidFill>
                  <a:schemeClr val="tx1"/>
                </a:solidFill>
                <a:effectLst/>
                <a:latin typeface="+mn-lt"/>
                <a:ea typeface="+mn-ea"/>
                <a:cs typeface="+mn-cs"/>
              </a:rPr>
              <a:t>删除</a:t>
            </a:r>
            <a:r>
              <a:rPr lang="zh-CN" altLang="en-US" sz="1200" b="0" i="0" kern="1200" dirty="0" smtClean="0">
                <a:solidFill>
                  <a:schemeClr val="tx1"/>
                </a:solidFill>
                <a:effectLst/>
                <a:latin typeface="+mn-lt"/>
                <a:ea typeface="+mn-ea"/>
                <a:cs typeface="+mn-cs"/>
              </a:rPr>
              <a:t>的多数类样本十分</a:t>
            </a:r>
            <a:r>
              <a:rPr lang="zh-CN" altLang="en-US" sz="1200" b="1" i="0" kern="1200" dirty="0" smtClean="0">
                <a:solidFill>
                  <a:schemeClr val="tx1"/>
                </a:solidFill>
                <a:effectLst/>
                <a:latin typeface="+mn-lt"/>
                <a:ea typeface="+mn-ea"/>
                <a:cs typeface="+mn-cs"/>
              </a:rPr>
              <a:t>有限</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13</a:t>
            </a:fld>
            <a:endParaRPr lang="zh-CN" altLang="en-US"/>
          </a:p>
        </p:txBody>
      </p:sp>
    </p:spTree>
    <p:extLst>
      <p:ext uri="{BB962C8B-B14F-4D97-AF65-F5344CB8AC3E}">
        <p14:creationId xmlns:p14="http://schemas.microsoft.com/office/powerpoint/2010/main" val="52946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从上面的伪代码可以看出，</a:t>
            </a:r>
            <a:r>
              <a:rPr lang="en-US" altLang="zh-CN" sz="1200" b="0" i="0" kern="1200" dirty="0" smtClean="0">
                <a:solidFill>
                  <a:schemeClr val="tx1"/>
                </a:solidFill>
                <a:effectLst/>
                <a:latin typeface="+mn-lt"/>
                <a:ea typeface="+mn-ea"/>
                <a:cs typeface="+mn-cs"/>
              </a:rPr>
              <a:t>easy ensemble</a:t>
            </a:r>
            <a:r>
              <a:rPr lang="zh-CN" altLang="en-US" sz="1200" b="0" i="0" kern="1200" dirty="0" smtClean="0">
                <a:solidFill>
                  <a:schemeClr val="tx1"/>
                </a:solidFill>
                <a:effectLst/>
                <a:latin typeface="+mn-lt"/>
                <a:ea typeface="+mn-ea"/>
                <a:cs typeface="+mn-cs"/>
              </a:rPr>
              <a:t>每次从多数类中抽样出和少数类数目差不多的样本，然后和少数类样本组合作为训练集。在这个训练集上学习一个</a:t>
            </a:r>
            <a:r>
              <a:rPr lang="en-US" altLang="zh-CN" sz="1200" b="0" i="0" kern="1200" dirty="0" err="1" smtClean="0">
                <a:solidFill>
                  <a:schemeClr val="tx1"/>
                </a:solidFill>
                <a:effectLst/>
                <a:latin typeface="+mn-lt"/>
                <a:ea typeface="+mn-ea"/>
                <a:cs typeface="+mn-cs"/>
              </a:rPr>
              <a:t>adaboost</a:t>
            </a:r>
            <a:r>
              <a:rPr lang="zh-CN" altLang="en-US" sz="1200" b="0" i="0" kern="1200" dirty="0" smtClean="0">
                <a:solidFill>
                  <a:schemeClr val="tx1"/>
                </a:solidFill>
                <a:effectLst/>
                <a:latin typeface="+mn-lt"/>
                <a:ea typeface="+mn-ea"/>
                <a:cs typeface="+mn-cs"/>
              </a:rPr>
              <a:t>分类器。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最后预测的时候，是使用之前学习到的所有</a:t>
            </a:r>
            <a:r>
              <a:rPr lang="en-US" altLang="zh-CN" sz="1200" b="0" i="0" kern="1200" dirty="0" err="1" smtClean="0">
                <a:solidFill>
                  <a:schemeClr val="tx1"/>
                </a:solidFill>
                <a:effectLst/>
                <a:latin typeface="+mn-lt"/>
                <a:ea typeface="+mn-ea"/>
                <a:cs typeface="+mn-cs"/>
              </a:rPr>
              <a:t>adaboost</a:t>
            </a:r>
            <a:r>
              <a:rPr lang="zh-CN" altLang="en-US" sz="1200" b="0" i="0" kern="1200" dirty="0" smtClean="0">
                <a:solidFill>
                  <a:schemeClr val="tx1"/>
                </a:solidFill>
                <a:effectLst/>
                <a:latin typeface="+mn-lt"/>
                <a:ea typeface="+mn-ea"/>
                <a:cs typeface="+mn-cs"/>
              </a:rPr>
              <a:t>中的弱分类器（就是每颗决策树）的预测结果向量（每个树给的结果组成一个向量）和对应的权重向量做内积，然后减去阈值，根据差的符号确定样本的类别。</a:t>
            </a:r>
          </a:p>
          <a:p>
            <a:r>
              <a:rPr lang="zh-CN" altLang="en-US" sz="1200" b="0" i="0" kern="1200" dirty="0" smtClean="0">
                <a:solidFill>
                  <a:schemeClr val="tx1"/>
                </a:solidFill>
                <a:effectLst/>
                <a:latin typeface="+mn-lt"/>
                <a:ea typeface="+mn-ea"/>
                <a:cs typeface="+mn-cs"/>
              </a:rPr>
              <a:t>之前我的理解是根据每个</a:t>
            </a:r>
            <a:r>
              <a:rPr lang="en-US" altLang="zh-CN" sz="1200" b="0" i="0" kern="1200" dirty="0" err="1" smtClean="0">
                <a:solidFill>
                  <a:schemeClr val="tx1"/>
                </a:solidFill>
                <a:effectLst/>
                <a:latin typeface="+mn-lt"/>
                <a:ea typeface="+mn-ea"/>
                <a:cs typeface="+mn-cs"/>
              </a:rPr>
              <a:t>adaboost</a:t>
            </a:r>
            <a:r>
              <a:rPr lang="zh-CN" altLang="en-US" sz="1200" b="0" i="0" kern="1200" dirty="0" smtClean="0">
                <a:solidFill>
                  <a:schemeClr val="tx1"/>
                </a:solidFill>
                <a:effectLst/>
                <a:latin typeface="+mn-lt"/>
                <a:ea typeface="+mn-ea"/>
                <a:cs typeface="+mn-cs"/>
              </a:rPr>
              <a:t>的预测结果做多数表决，比如</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adaboost</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adaboost</a:t>
            </a:r>
            <a:r>
              <a:rPr lang="zh-CN" altLang="en-US" sz="1200" b="0" i="0" kern="1200" dirty="0" smtClean="0">
                <a:solidFill>
                  <a:schemeClr val="tx1"/>
                </a:solidFill>
                <a:effectLst/>
                <a:latin typeface="+mn-lt"/>
                <a:ea typeface="+mn-ea"/>
                <a:cs typeface="+mn-cs"/>
              </a:rPr>
              <a:t>预测为少数类，那么这个样本就是少数类。显然，</a:t>
            </a:r>
            <a:r>
              <a:rPr lang="en-US" altLang="zh-CN" sz="1200" b="0" i="0" kern="1200" dirty="0" smtClean="0">
                <a:solidFill>
                  <a:schemeClr val="tx1"/>
                </a:solidFill>
                <a:effectLst/>
                <a:latin typeface="+mn-lt"/>
                <a:ea typeface="+mn-ea"/>
                <a:cs typeface="+mn-cs"/>
              </a:rPr>
              <a:t>easy ensemble</a:t>
            </a:r>
            <a:r>
              <a:rPr lang="zh-CN" altLang="en-US" sz="1200" b="0" i="0" kern="1200" dirty="0" smtClean="0">
                <a:solidFill>
                  <a:schemeClr val="tx1"/>
                </a:solidFill>
                <a:effectLst/>
                <a:latin typeface="+mn-lt"/>
                <a:ea typeface="+mn-ea"/>
                <a:cs typeface="+mn-cs"/>
              </a:rPr>
              <a:t>不是这样来实现的。</a:t>
            </a:r>
          </a:p>
          <a:p>
            <a:endParaRPr lang="en-US" altLang="zh-CN" dirty="0" smtClean="0"/>
          </a:p>
          <a:p>
            <a:r>
              <a:rPr lang="zh-CN" altLang="en-US" sz="1200" b="0" i="0" kern="1200" dirty="0" smtClean="0">
                <a:solidFill>
                  <a:schemeClr val="tx1"/>
                </a:solidFill>
                <a:effectLst/>
                <a:latin typeface="+mn-lt"/>
                <a:ea typeface="+mn-ea"/>
                <a:cs typeface="+mn-cs"/>
              </a:rPr>
              <a:t>一个最简单的集成方法就是不断从多数类中抽取样本，使得每个模型的多数类样本数量和少数类样本数量都相同，最后将这些模型集成起来。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首先通过从多数类中</a:t>
            </a:r>
            <a:r>
              <a:rPr lang="zh-CN" altLang="en-US" sz="1200" b="1" i="0" kern="1200" dirty="0" smtClean="0">
                <a:solidFill>
                  <a:schemeClr val="tx1"/>
                </a:solidFill>
                <a:effectLst/>
                <a:latin typeface="+mn-lt"/>
                <a:ea typeface="+mn-ea"/>
                <a:cs typeface="+mn-cs"/>
              </a:rPr>
              <a:t>独立随机</a:t>
            </a:r>
            <a:r>
              <a:rPr lang="zh-CN" altLang="en-US" sz="1200" b="0" i="0" kern="1200" dirty="0" smtClean="0">
                <a:solidFill>
                  <a:schemeClr val="tx1"/>
                </a:solidFill>
                <a:effectLst/>
                <a:latin typeface="+mn-lt"/>
                <a:ea typeface="+mn-ea"/>
                <a:cs typeface="+mn-cs"/>
              </a:rPr>
              <a:t>抽取出若干子集</a:t>
            </a:r>
          </a:p>
          <a:p>
            <a:r>
              <a:rPr lang="zh-CN" altLang="en-US" sz="1200" b="0" i="0" kern="1200" dirty="0" smtClean="0">
                <a:solidFill>
                  <a:schemeClr val="tx1"/>
                </a:solidFill>
                <a:effectLst/>
                <a:latin typeface="+mn-lt"/>
                <a:ea typeface="+mn-ea"/>
                <a:cs typeface="+mn-cs"/>
              </a:rPr>
              <a:t>将每个子集与少数类数据</a:t>
            </a:r>
            <a:r>
              <a:rPr lang="zh-CN" altLang="en-US" sz="1200" b="1" i="0" kern="1200" dirty="0" smtClean="0">
                <a:solidFill>
                  <a:schemeClr val="tx1"/>
                </a:solidFill>
                <a:effectLst/>
                <a:latin typeface="+mn-lt"/>
                <a:ea typeface="+mn-ea"/>
                <a:cs typeface="+mn-cs"/>
              </a:rPr>
              <a:t>联合</a:t>
            </a:r>
            <a:r>
              <a:rPr lang="zh-CN" altLang="en-US" sz="1200" b="0" i="0" kern="1200" dirty="0" smtClean="0">
                <a:solidFill>
                  <a:schemeClr val="tx1"/>
                </a:solidFill>
                <a:effectLst/>
                <a:latin typeface="+mn-lt"/>
                <a:ea typeface="+mn-ea"/>
                <a:cs typeface="+mn-cs"/>
              </a:rPr>
              <a:t>起来</a:t>
            </a:r>
            <a:r>
              <a:rPr lang="zh-CN" altLang="en-US" sz="1200" b="1" i="0" kern="1200" dirty="0" smtClean="0">
                <a:solidFill>
                  <a:schemeClr val="tx1"/>
                </a:solidFill>
                <a:effectLst/>
                <a:latin typeface="+mn-lt"/>
                <a:ea typeface="+mn-ea"/>
                <a:cs typeface="+mn-cs"/>
              </a:rPr>
              <a:t>训练</a:t>
            </a:r>
            <a:r>
              <a:rPr lang="zh-CN" altLang="en-US" sz="1200" b="0" i="0" kern="1200" dirty="0" smtClean="0">
                <a:solidFill>
                  <a:schemeClr val="tx1"/>
                </a:solidFill>
                <a:effectLst/>
                <a:latin typeface="+mn-lt"/>
                <a:ea typeface="+mn-ea"/>
                <a:cs typeface="+mn-cs"/>
              </a:rPr>
              <a:t>生成多个基分类器</a:t>
            </a:r>
          </a:p>
          <a:p>
            <a:r>
              <a:rPr lang="zh-CN" altLang="en-US" sz="1200" b="0" i="0" kern="1200" dirty="0" smtClean="0">
                <a:solidFill>
                  <a:schemeClr val="tx1"/>
                </a:solidFill>
                <a:effectLst/>
                <a:latin typeface="+mn-lt"/>
                <a:ea typeface="+mn-ea"/>
                <a:cs typeface="+mn-cs"/>
              </a:rPr>
              <a:t>最终将这些基分类器</a:t>
            </a:r>
            <a:r>
              <a:rPr lang="zh-CN" altLang="en-US" sz="1200" b="1" i="0" kern="1200" dirty="0" smtClean="0">
                <a:solidFill>
                  <a:schemeClr val="tx1"/>
                </a:solidFill>
                <a:effectLst/>
                <a:latin typeface="+mn-lt"/>
                <a:ea typeface="+mn-ea"/>
                <a:cs typeface="+mn-cs"/>
              </a:rPr>
              <a:t>组合形成</a:t>
            </a:r>
            <a:r>
              <a:rPr lang="zh-CN" altLang="en-US" sz="1200" b="0" i="0" kern="1200" dirty="0" smtClean="0">
                <a:solidFill>
                  <a:schemeClr val="tx1"/>
                </a:solidFill>
                <a:effectLst/>
                <a:latin typeface="+mn-lt"/>
                <a:ea typeface="+mn-ea"/>
                <a:cs typeface="+mn-cs"/>
              </a:rPr>
              <a:t>一个集成学习系统</a:t>
            </a:r>
          </a:p>
          <a:p>
            <a:r>
              <a:rPr lang="en-US" altLang="zh-CN" sz="1200" b="0" i="0" kern="1200" dirty="0" err="1" smtClean="0">
                <a:solidFill>
                  <a:schemeClr val="tx1"/>
                </a:solidFill>
                <a:effectLst/>
                <a:latin typeface="+mn-lt"/>
                <a:ea typeface="+mn-ea"/>
                <a:cs typeface="+mn-cs"/>
              </a:rPr>
              <a:t>EasyEnsemble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算法被认为是</a:t>
            </a:r>
            <a:r>
              <a:rPr lang="zh-CN" altLang="en-US" sz="1200" b="1" i="0" kern="1200" dirty="0" smtClean="0">
                <a:solidFill>
                  <a:schemeClr val="tx1"/>
                </a:solidFill>
                <a:effectLst/>
                <a:latin typeface="+mn-lt"/>
                <a:ea typeface="+mn-ea"/>
                <a:cs typeface="+mn-cs"/>
              </a:rPr>
              <a:t>非监督学习算法</a:t>
            </a:r>
            <a:r>
              <a:rPr lang="zh-CN" altLang="en-US" sz="1200" b="0" i="0" kern="1200" dirty="0" smtClean="0">
                <a:solidFill>
                  <a:schemeClr val="tx1"/>
                </a:solidFill>
                <a:effectLst/>
                <a:latin typeface="+mn-lt"/>
                <a:ea typeface="+mn-ea"/>
                <a:cs typeface="+mn-cs"/>
              </a:rPr>
              <a:t>，因此它每次都独立利用可放回随机抽样机制来提取多数类样本</a:t>
            </a:r>
          </a:p>
          <a:p>
            <a:endParaRPr lang="zh-CN" altLang="en-US" dirty="0"/>
          </a:p>
        </p:txBody>
      </p:sp>
      <p:sp>
        <p:nvSpPr>
          <p:cNvPr id="4" name="灯片编号占位符 3"/>
          <p:cNvSpPr>
            <a:spLocks noGrp="1"/>
          </p:cNvSpPr>
          <p:nvPr>
            <p:ph type="sldNum" sz="quarter" idx="10"/>
          </p:nvPr>
        </p:nvSpPr>
        <p:spPr/>
        <p:txBody>
          <a:bodyPr/>
          <a:lstStyle/>
          <a:p>
            <a:fld id="{ECDFD8B8-FD4C-44A5-B86F-49991CE03B2F}" type="slidenum">
              <a:rPr lang="zh-CN" altLang="en-US" smtClean="0"/>
              <a:t>14</a:t>
            </a:fld>
            <a:endParaRPr lang="zh-CN" altLang="en-US"/>
          </a:p>
        </p:txBody>
      </p:sp>
    </p:spTree>
    <p:extLst>
      <p:ext uri="{BB962C8B-B14F-4D97-AF65-F5344CB8AC3E}">
        <p14:creationId xmlns:p14="http://schemas.microsoft.com/office/powerpoint/2010/main" val="163936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203088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229993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39080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4641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370165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7279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2214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2504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377668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16093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1218A9-0BBB-447A-AEE3-41D2BFE3C80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172208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1218A9-0BBB-447A-AEE3-41D2BFE3C80A}" type="datetimeFigureOut">
              <a:rPr lang="zh-CN" altLang="en-US" smtClean="0"/>
              <a:t>2017/3/29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ADC64E-7A9A-43A5-94E2-81B713A5D8DE}" type="slidenum">
              <a:rPr lang="zh-CN" altLang="en-US" smtClean="0"/>
              <a:t>‹#›</a:t>
            </a:fld>
            <a:endParaRPr lang="zh-CN" altLang="en-US"/>
          </a:p>
        </p:txBody>
      </p:sp>
    </p:spTree>
    <p:extLst>
      <p:ext uri="{BB962C8B-B14F-4D97-AF65-F5344CB8AC3E}">
        <p14:creationId xmlns:p14="http://schemas.microsoft.com/office/powerpoint/2010/main" val="24597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Class imbalance in Classification </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a:p>
          <a:p>
            <a:r>
              <a:rPr lang="zh-CN" altLang="en-US" dirty="0"/>
              <a:t>王羚</a:t>
            </a:r>
            <a:r>
              <a:rPr lang="zh-CN" altLang="en-US" dirty="0" smtClean="0"/>
              <a:t>宇</a:t>
            </a:r>
            <a:endParaRPr lang="en-US" altLang="zh-CN" dirty="0" smtClean="0"/>
          </a:p>
          <a:p>
            <a:r>
              <a:rPr lang="en-US" altLang="zh-CN" dirty="0" smtClean="0"/>
              <a:t>2017/03/28</a:t>
            </a:r>
            <a:endParaRPr lang="zh-CN" altLang="en-US" dirty="0"/>
          </a:p>
        </p:txBody>
      </p:sp>
    </p:spTree>
    <p:extLst>
      <p:ext uri="{BB962C8B-B14F-4D97-AF65-F5344CB8AC3E}">
        <p14:creationId xmlns:p14="http://schemas.microsoft.com/office/powerpoint/2010/main" val="167275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Oversampling-SMOTE</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60000"/>
              </a:lnSpc>
            </a:pPr>
            <a:r>
              <a:rPr lang="en-US" altLang="zh-CN" sz="2800" b="1" u="sng" dirty="0" smtClean="0">
                <a:ea typeface="宋体" panose="02010600030101010101" pitchFamily="2" charset="-122"/>
              </a:rPr>
              <a:t>Overgeneralization</a:t>
            </a:r>
          </a:p>
          <a:p>
            <a:pPr lvl="1">
              <a:lnSpc>
                <a:spcPct val="160000"/>
              </a:lnSpc>
            </a:pPr>
            <a:r>
              <a:rPr lang="en-US" altLang="zh-CN" sz="2400" dirty="0" smtClean="0">
                <a:ea typeface="宋体" panose="02010600030101010101" pitchFamily="2" charset="-122"/>
              </a:rPr>
              <a:t>SMOTE’s procedure is inherently dangerous since it blindly generalizes the minority area without regard to the majority class.</a:t>
            </a:r>
          </a:p>
          <a:p>
            <a:pPr lvl="1">
              <a:lnSpc>
                <a:spcPct val="160000"/>
              </a:lnSpc>
            </a:pPr>
            <a:r>
              <a:rPr lang="en-US" altLang="zh-CN" sz="2400" dirty="0" smtClean="0">
                <a:ea typeface="宋体" panose="02010600030101010101" pitchFamily="2" charset="-122"/>
              </a:rPr>
              <a:t>This strategy is particularly problematic in the case of highly skewed class distributions since, in such cases, the minority class is very sparse with respect to the majority class, thus resulting in a greater chance of class mixture.</a:t>
            </a:r>
          </a:p>
          <a:p>
            <a:pPr>
              <a:lnSpc>
                <a:spcPct val="160000"/>
              </a:lnSpc>
            </a:pPr>
            <a:r>
              <a:rPr lang="en-US" altLang="zh-CN" sz="2800" b="1" u="sng" dirty="0" smtClean="0">
                <a:ea typeface="宋体" panose="02010600030101010101" pitchFamily="2" charset="-122"/>
              </a:rPr>
              <a:t>Lack of Flexibility</a:t>
            </a:r>
            <a:r>
              <a:rPr lang="en-US" altLang="zh-CN" sz="2800" dirty="0" smtClean="0">
                <a:ea typeface="宋体" panose="02010600030101010101" pitchFamily="2" charset="-122"/>
              </a:rPr>
              <a:t> </a:t>
            </a:r>
          </a:p>
          <a:p>
            <a:pPr lvl="1">
              <a:lnSpc>
                <a:spcPct val="160000"/>
              </a:lnSpc>
            </a:pPr>
            <a:r>
              <a:rPr lang="en-US" altLang="zh-CN" sz="2400" dirty="0" smtClean="0">
                <a:ea typeface="宋体" panose="02010600030101010101" pitchFamily="2" charset="-122"/>
              </a:rPr>
              <a:t>The number of synthetic samples generated by SMOTE is fixed in advance, thus not allowing for any flexibility in the re-balancing rate.</a:t>
            </a:r>
          </a:p>
        </p:txBody>
      </p:sp>
    </p:spTree>
    <p:extLst>
      <p:ext uri="{BB962C8B-B14F-4D97-AF65-F5344CB8AC3E}">
        <p14:creationId xmlns:p14="http://schemas.microsoft.com/office/powerpoint/2010/main" val="1596873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Oversampling-Borderline SMOTE1</a:t>
            </a:r>
            <a:endParaRPr lang="zh-CN" altLang="en-US" sz="3600" dirty="0"/>
          </a:p>
        </p:txBody>
      </p:sp>
      <p:pic>
        <p:nvPicPr>
          <p:cNvPr id="4" name="内容占位符 3"/>
          <p:cNvPicPr>
            <a:picLocks noGrp="1" noChangeAspect="1"/>
          </p:cNvPicPr>
          <p:nvPr>
            <p:ph idx="1"/>
          </p:nvPr>
        </p:nvPicPr>
        <p:blipFill rotWithShape="1">
          <a:blip r:embed="rId3"/>
          <a:srcRect r="7303"/>
          <a:stretch/>
        </p:blipFill>
        <p:spPr>
          <a:xfrm>
            <a:off x="280496" y="1350030"/>
            <a:ext cx="8583007" cy="1979260"/>
          </a:xfrm>
          <a:prstGeom prst="rect">
            <a:avLst/>
          </a:prstGeom>
        </p:spPr>
      </p:pic>
      <p:pic>
        <p:nvPicPr>
          <p:cNvPr id="1026" name="Picture 2" descr="Borderline-SMOTE1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49" y="3535456"/>
            <a:ext cx="66675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Oversampling-Borderline </a:t>
            </a:r>
            <a:r>
              <a:rPr lang="en-US" altLang="zh-CN" sz="3600" dirty="0" smtClean="0"/>
              <a:t>SMOTE2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lnSpc>
                    <a:spcPct val="200000"/>
                  </a:lnSpc>
                </a:pPr>
                <a:r>
                  <a:rPr lang="en-US" altLang="zh-CN" dirty="0" smtClean="0"/>
                  <a:t>Similar with Borderline SMOTE2</a:t>
                </a:r>
              </a:p>
              <a:p>
                <a:pPr fontAlgn="ctr">
                  <a:lnSpc>
                    <a:spcPct val="200000"/>
                  </a:lnSpc>
                </a:pPr>
                <a:r>
                  <a:rPr lang="en-US" altLang="zh-CN" dirty="0"/>
                  <a:t>FOR p </a:t>
                </a:r>
                <a:r>
                  <a:rPr lang="en-US" altLang="zh-CN" dirty="0">
                    <a:solidFill>
                      <a:srgbClr val="8959A8"/>
                    </a:solidFill>
                  </a:rPr>
                  <a:t>in</a:t>
                </a:r>
                <a:r>
                  <a:rPr lang="zh-CN" altLang="en-US" dirty="0"/>
                  <a:t> </a:t>
                </a:r>
                <a:r>
                  <a:rPr lang="en-US" altLang="zh-CN" dirty="0"/>
                  <a:t>DANGER</a:t>
                </a:r>
                <a:r>
                  <a:rPr lang="en-US" altLang="zh-CN" dirty="0" smtClean="0"/>
                  <a:t>:</a:t>
                </a:r>
              </a:p>
              <a:p>
                <a:pPr lvl="1" fontAlgn="ctr">
                  <a:lnSpc>
                    <a:spcPct val="200000"/>
                  </a:lnSpc>
                </a:pPr>
                <a:r>
                  <a:rPr lang="en-US" altLang="zh-CN" dirty="0" smtClean="0"/>
                  <a:t>Find k-NN samples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𝑘</m:t>
                        </m:r>
                      </m:sub>
                    </m:sSub>
                  </m:oMath>
                </a14:m>
                <a:r>
                  <a:rPr lang="en-US" altLang="zh-CN" dirty="0" smtClean="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𝑘</m:t>
                        </m:r>
                      </m:sub>
                    </m:sSub>
                  </m:oMath>
                </a14:m>
                <a:r>
                  <a:rPr lang="en-US" altLang="zh-CN" dirty="0" smtClean="0"/>
                  <a:t> in S and L</a:t>
                </a:r>
              </a:p>
              <a:p>
                <a:pPr lvl="1" fontAlgn="ctr">
                  <a:lnSpc>
                    <a:spcPct val="200000"/>
                  </a:lnSpc>
                </a:pPr>
                <a:r>
                  <a:rPr lang="en-US" altLang="zh-CN" dirty="0" smtClean="0"/>
                  <a:t>Generate samples using SMOTE selecting </a:t>
                </a:r>
                <a14:m>
                  <m:oMath xmlns:m="http://schemas.openxmlformats.org/officeDocument/2006/math">
                    <m:r>
                      <a:rPr lang="en-US" altLang="zh-CN" b="0" i="1" smtClean="0">
                        <a:latin typeface="Cambria Math" panose="02040503050406030204" pitchFamily="18" charset="0"/>
                      </a:rPr>
                      <m:t>𝛼</m:t>
                    </m:r>
                  </m:oMath>
                </a14:m>
                <a:r>
                  <a:rPr lang="en-US" altLang="zh-CN" dirty="0" smtClean="0"/>
                  <a:t> rate in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𝑘</m:t>
                        </m:r>
                      </m:sub>
                    </m:sSub>
                  </m:oMath>
                </a14:m>
                <a:endParaRPr lang="en-US" altLang="zh-CN" dirty="0" smtClean="0"/>
              </a:p>
              <a:p>
                <a:pPr lvl="1" fontAlgn="ctr">
                  <a:lnSpc>
                    <a:spcPct val="200000"/>
                  </a:lnSpc>
                </a:pPr>
                <a:r>
                  <a:rPr lang="en-US" altLang="zh-CN" dirty="0"/>
                  <a:t>Generate samples using SMOTE selecting </a:t>
                </a:r>
                <a14:m>
                  <m:oMath xmlns:m="http://schemas.openxmlformats.org/officeDocument/2006/math">
                    <m:r>
                      <a:rPr lang="en-US" altLang="zh-CN" b="0" i="0" smtClean="0">
                        <a:latin typeface="Cambria Math" panose="02040503050406030204" pitchFamily="18" charset="0"/>
                      </a:rPr>
                      <m:t>1−</m:t>
                    </m:r>
                    <m:r>
                      <a:rPr lang="en-US" altLang="zh-CN" i="1">
                        <a:latin typeface="Cambria Math" panose="02040503050406030204" pitchFamily="18" charset="0"/>
                      </a:rPr>
                      <m:t>𝛼</m:t>
                    </m:r>
                  </m:oMath>
                </a14:m>
                <a:r>
                  <a:rPr lang="en-US" altLang="zh-CN" dirty="0"/>
                  <a:t> rate in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i="1">
                            <a:latin typeface="Cambria Math" panose="02040503050406030204" pitchFamily="18" charset="0"/>
                          </a:rPr>
                          <m:t>𝑘</m:t>
                        </m:r>
                      </m:sub>
                    </m:sSub>
                  </m:oMath>
                </a14:m>
                <a:endParaRPr lang="en-US" altLang="zh-CN" dirty="0"/>
              </a:p>
              <a:p>
                <a:pPr>
                  <a:lnSpc>
                    <a:spcPct val="200000"/>
                  </a:lnSpc>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882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Undersampling</a:t>
            </a:r>
            <a:r>
              <a:rPr lang="en-US" altLang="zh-CN" dirty="0" smtClean="0"/>
              <a:t>-Edited </a:t>
            </a:r>
            <a:r>
              <a:rPr lang="en-US" altLang="zh-CN" dirty="0"/>
              <a:t>Nearest Neighbor</a:t>
            </a:r>
          </a:p>
        </p:txBody>
      </p:sp>
      <p:sp>
        <p:nvSpPr>
          <p:cNvPr id="5" name="AutoShape 4" descr="这里写图片描述"/>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Delete those majority samples most of whose K neighbor is minor</a:t>
            </a:r>
          </a:p>
          <a:p>
            <a:pPr>
              <a:lnSpc>
                <a:spcPct val="150000"/>
              </a:lnSpc>
            </a:pPr>
            <a:r>
              <a:rPr lang="en-US" altLang="zh-CN" dirty="0" smtClean="0"/>
              <a:t>Repeated </a:t>
            </a:r>
            <a:r>
              <a:rPr lang="en-US" altLang="zh-CN" dirty="0"/>
              <a:t>Edited Nearest Neighbor</a:t>
            </a:r>
          </a:p>
          <a:p>
            <a:pPr>
              <a:lnSpc>
                <a:spcPct val="150000"/>
              </a:lnSpc>
            </a:pPr>
            <a:endParaRPr lang="zh-CN" altLang="en-US" dirty="0"/>
          </a:p>
        </p:txBody>
      </p:sp>
      <p:pic>
        <p:nvPicPr>
          <p:cNvPr id="6" name="图片 5"/>
          <p:cNvPicPr>
            <a:picLocks noChangeAspect="1"/>
          </p:cNvPicPr>
          <p:nvPr/>
        </p:nvPicPr>
        <p:blipFill>
          <a:blip r:embed="rId3"/>
          <a:stretch>
            <a:fillRect/>
          </a:stretch>
        </p:blipFill>
        <p:spPr>
          <a:xfrm>
            <a:off x="1090612" y="3273424"/>
            <a:ext cx="6962775" cy="3038475"/>
          </a:xfrm>
          <a:prstGeom prst="rect">
            <a:avLst/>
          </a:prstGeom>
        </p:spPr>
      </p:pic>
    </p:spTree>
    <p:extLst>
      <p:ext uri="{BB962C8B-B14F-4D97-AF65-F5344CB8AC3E}">
        <p14:creationId xmlns:p14="http://schemas.microsoft.com/office/powerpoint/2010/main" val="2239623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err="1" smtClean="0"/>
              <a:t>Undersampling-EasyEnsemble</a:t>
            </a:r>
            <a:endParaRPr lang="zh-CN" altLang="en-US" dirty="0"/>
          </a:p>
        </p:txBody>
      </p:sp>
      <p:sp>
        <p:nvSpPr>
          <p:cNvPr id="4" name="内容占位符 3"/>
          <p:cNvSpPr>
            <a:spLocks noGrp="1"/>
          </p:cNvSpPr>
          <p:nvPr>
            <p:ph idx="1"/>
          </p:nvPr>
        </p:nvSpPr>
        <p:spPr/>
        <p:txBody>
          <a:bodyPr>
            <a:normAutofit lnSpcReduction="10000"/>
          </a:bodyPr>
          <a:lstStyle/>
          <a:p>
            <a:pPr>
              <a:lnSpc>
                <a:spcPct val="150000"/>
              </a:lnSpc>
            </a:pPr>
            <a:r>
              <a:rPr lang="en-US" altLang="zh-CN" dirty="0" smtClean="0"/>
              <a:t>Extract some major class samples and minor class samples to form a </a:t>
            </a:r>
            <a:r>
              <a:rPr lang="en-US" altLang="zh-CN" dirty="0" err="1" smtClean="0"/>
              <a:t>adaboost</a:t>
            </a:r>
            <a:r>
              <a:rPr lang="en-US" altLang="zh-CN" dirty="0" smtClean="0"/>
              <a:t> classifier</a:t>
            </a:r>
          </a:p>
          <a:p>
            <a:pPr>
              <a:lnSpc>
                <a:spcPct val="150000"/>
              </a:lnSpc>
            </a:pPr>
            <a:r>
              <a:rPr lang="en-US" altLang="zh-CN" dirty="0" smtClean="0"/>
              <a:t>Each classifier </a:t>
            </a:r>
            <a:r>
              <a:rPr lang="en-US" altLang="zh-CN" dirty="0" err="1" smtClean="0"/>
              <a:t>undersamples</a:t>
            </a:r>
            <a:r>
              <a:rPr lang="en-US" altLang="zh-CN" dirty="0" smtClean="0"/>
              <a:t> the original data</a:t>
            </a:r>
          </a:p>
          <a:p>
            <a:pPr>
              <a:lnSpc>
                <a:spcPct val="150000"/>
              </a:lnSpc>
            </a:pPr>
            <a:r>
              <a:rPr lang="en-US" altLang="zh-CN" dirty="0" smtClean="0"/>
              <a:t>Decide the result by summing these weak classifiers’ results up.</a:t>
            </a:r>
          </a:p>
          <a:p>
            <a:pPr marL="0" indent="0">
              <a:lnSpc>
                <a:spcPct val="150000"/>
              </a:lnSpc>
              <a:buNone/>
            </a:pPr>
            <a:r>
              <a:rPr lang="en-US" altLang="zh-CN" dirty="0" smtClean="0"/>
              <a:t>For </a:t>
            </a:r>
            <a:r>
              <a:rPr lang="en-US" altLang="zh-CN" dirty="0" err="1"/>
              <a:t>i</a:t>
            </a:r>
            <a:r>
              <a:rPr lang="en-US" altLang="zh-CN" dirty="0"/>
              <a:t> = 1, ..., N:</a:t>
            </a:r>
          </a:p>
          <a:p>
            <a:pPr marL="0" indent="0">
              <a:lnSpc>
                <a:spcPct val="150000"/>
              </a:lnSpc>
              <a:buNone/>
            </a:pPr>
            <a:r>
              <a:rPr lang="en-US" altLang="zh-CN" dirty="0"/>
              <a:t>    (a) </a:t>
            </a:r>
            <a:r>
              <a:rPr lang="zh-CN" altLang="en-US" dirty="0"/>
              <a:t>随机从 </a:t>
            </a:r>
            <a:r>
              <a:rPr lang="en-US" altLang="zh-CN" dirty="0"/>
              <a:t>L</a:t>
            </a:r>
            <a:r>
              <a:rPr lang="zh-CN" altLang="en-US" dirty="0"/>
              <a:t>中抽取样本</a:t>
            </a:r>
            <a:r>
              <a:rPr lang="en-US" altLang="zh-CN" dirty="0"/>
              <a:t>Li</a:t>
            </a:r>
            <a:r>
              <a:rPr lang="zh-CN" altLang="en-US" dirty="0"/>
              <a:t>使得</a:t>
            </a:r>
            <a:r>
              <a:rPr lang="en-US" altLang="zh-CN" dirty="0"/>
              <a:t>|Li| = |S|.</a:t>
            </a:r>
          </a:p>
          <a:p>
            <a:pPr marL="0" indent="0">
              <a:lnSpc>
                <a:spcPct val="150000"/>
              </a:lnSpc>
              <a:buNone/>
            </a:pPr>
            <a:r>
              <a:rPr lang="en-US" altLang="zh-CN" dirty="0"/>
              <a:t>    (b) </a:t>
            </a:r>
            <a:r>
              <a:rPr lang="zh-CN" altLang="en-US" dirty="0"/>
              <a:t>使用</a:t>
            </a:r>
            <a:r>
              <a:rPr lang="en-US" altLang="zh-CN" dirty="0"/>
              <a:t>Li</a:t>
            </a:r>
            <a:r>
              <a:rPr lang="zh-CN" altLang="en-US" dirty="0"/>
              <a:t>和</a:t>
            </a:r>
            <a:r>
              <a:rPr lang="en-US" altLang="zh-CN" dirty="0"/>
              <a:t>S</a:t>
            </a:r>
            <a:r>
              <a:rPr lang="zh-CN" altLang="en-US" dirty="0"/>
              <a:t>数据集，训练</a:t>
            </a:r>
            <a:r>
              <a:rPr lang="en-US" altLang="zh-CN" dirty="0" err="1"/>
              <a:t>AdaBoost</a:t>
            </a:r>
            <a:r>
              <a:rPr lang="zh-CN" altLang="en-US" dirty="0"/>
              <a:t>分类器</a:t>
            </a:r>
            <a:r>
              <a:rPr lang="en-US" altLang="zh-CN" dirty="0"/>
              <a:t>Fi</a:t>
            </a:r>
            <a:r>
              <a:rPr lang="zh-CN" altLang="en-US" dirty="0"/>
              <a:t>。 </a:t>
            </a:r>
            <a:endParaRPr lang="en-US" altLang="zh-CN" dirty="0" smtClean="0"/>
          </a:p>
          <a:p>
            <a:pPr marL="0" indent="0">
              <a:lnSpc>
                <a:spcPct val="150000"/>
              </a:lnSpc>
              <a:buNone/>
            </a:pPr>
            <a:r>
              <a:rPr lang="zh-CN" altLang="en-US" dirty="0"/>
              <a:t>将上述分类器联合起来</a:t>
            </a:r>
            <a:endParaRPr lang="zh-CN" altLang="en-US" dirty="0"/>
          </a:p>
        </p:txBody>
      </p:sp>
    </p:spTree>
    <p:extLst>
      <p:ext uri="{BB962C8B-B14F-4D97-AF65-F5344CB8AC3E}">
        <p14:creationId xmlns:p14="http://schemas.microsoft.com/office/powerpoint/2010/main" val="2686972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 imbalance Problem</a:t>
            </a:r>
            <a:endParaRPr lang="zh-CN" altLang="en-US" dirty="0"/>
          </a:p>
        </p:txBody>
      </p:sp>
      <p:sp>
        <p:nvSpPr>
          <p:cNvPr id="3" name="内容占位符 2"/>
          <p:cNvSpPr>
            <a:spLocks noGrp="1"/>
          </p:cNvSpPr>
          <p:nvPr>
            <p:ph idx="1"/>
          </p:nvPr>
        </p:nvSpPr>
        <p:spPr>
          <a:xfrm>
            <a:off x="628650" y="1825625"/>
            <a:ext cx="5144189" cy="4351338"/>
          </a:xfrm>
        </p:spPr>
        <p:txBody>
          <a:bodyPr>
            <a:normAutofit fontScale="92500"/>
          </a:bodyPr>
          <a:lstStyle/>
          <a:p>
            <a:pPr>
              <a:lnSpc>
                <a:spcPct val="150000"/>
              </a:lnSpc>
            </a:pPr>
            <a:r>
              <a:rPr lang="en-US" altLang="zh-CN" dirty="0" smtClean="0"/>
              <a:t>Assumption:</a:t>
            </a:r>
            <a:r>
              <a:rPr lang="zh-CN" altLang="en-US" dirty="0" smtClean="0"/>
              <a:t>  </a:t>
            </a:r>
            <a:r>
              <a:rPr lang="en-US" altLang="zh-CN" dirty="0" smtClean="0"/>
              <a:t>Positive and negative samples have similar numbers</a:t>
            </a:r>
            <a:endParaRPr lang="en-US" altLang="zh-CN" dirty="0"/>
          </a:p>
          <a:p>
            <a:pPr>
              <a:lnSpc>
                <a:spcPct val="150000"/>
              </a:lnSpc>
            </a:pPr>
            <a:r>
              <a:rPr lang="en-US" altLang="zh-CN" dirty="0" smtClean="0"/>
              <a:t>What if we have 998 negative samples and 2 positive samples?</a:t>
            </a:r>
          </a:p>
          <a:p>
            <a:pPr marL="342900" lvl="1" indent="0">
              <a:lnSpc>
                <a:spcPct val="150000"/>
              </a:lnSpc>
              <a:buNone/>
            </a:pPr>
            <a:r>
              <a:rPr lang="en-US" altLang="zh-CN" dirty="0" smtClean="0"/>
              <a:t>common in the real world</a:t>
            </a:r>
            <a:endParaRPr lang="en-US" altLang="zh-CN" dirty="0"/>
          </a:p>
          <a:p>
            <a:pPr>
              <a:lnSpc>
                <a:spcPct val="150000"/>
              </a:lnSpc>
            </a:pPr>
            <a:r>
              <a:rPr lang="en-US" altLang="zh-CN" dirty="0" smtClean="0"/>
              <a:t>If we return a classification always return negative, we can gain 99.8% accuracy on the training set. But is it we want?</a:t>
            </a:r>
          </a:p>
          <a:p>
            <a:pPr>
              <a:lnSpc>
                <a:spcPct val="150000"/>
              </a:lnSpc>
            </a:pPr>
            <a:r>
              <a:rPr lang="en-US" altLang="zh-CN" dirty="0" smtClean="0"/>
              <a:t>How to solve it?</a:t>
            </a:r>
          </a:p>
          <a:p>
            <a:pPr marL="0" indent="0">
              <a:lnSpc>
                <a:spcPct val="150000"/>
              </a:lnSpc>
              <a:buNone/>
            </a:pP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839" y="2123797"/>
            <a:ext cx="3025946" cy="2169730"/>
          </a:xfrm>
          <a:prstGeom prst="rect">
            <a:avLst/>
          </a:prstGeom>
        </p:spPr>
      </p:pic>
    </p:spTree>
    <p:extLst>
      <p:ext uri="{BB962C8B-B14F-4D97-AF65-F5344CB8AC3E}">
        <p14:creationId xmlns:p14="http://schemas.microsoft.com/office/powerpoint/2010/main" val="3431349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 imbalance-rescaling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nSpc>
                    <a:spcPct val="150000"/>
                  </a:lnSpc>
                </a:pPr>
                <a:r>
                  <a:rPr lang="en-US" altLang="zh-CN" dirty="0" smtClean="0"/>
                  <a:t>Taking linear classification as an example:</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en-US" altLang="zh-CN" dirty="0" smtClean="0"/>
              </a:p>
              <a:p>
                <a:pPr marL="0" indent="0">
                  <a:lnSpc>
                    <a:spcPct val="150000"/>
                  </a:lnSpc>
                  <a:buNone/>
                </a:pPr>
                <a:r>
                  <a:rPr lang="en-US" altLang="zh-CN" dirty="0"/>
                  <a:t>	</a:t>
                </a:r>
                <a:r>
                  <a:rPr lang="en-US" altLang="zh-CN" dirty="0" smtClean="0"/>
                  <a:t>Compare y with a threshold (0.5)</a:t>
                </a:r>
              </a:p>
              <a:p>
                <a:pPr marL="0" indent="0">
                  <a:lnSpc>
                    <a:spcPct val="150000"/>
                  </a:lnSpc>
                  <a:buNone/>
                </a:pPr>
                <a:r>
                  <a:rPr lang="en-US" altLang="zh-CN" dirty="0"/>
                  <a:t> </a:t>
                </a:r>
                <a:r>
                  <a:rPr lang="en-US" altLang="zh-CN" dirty="0" smtClean="0"/>
                  <a:t>         if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𝑝𝑟𝑒𝑑𝑖𝑐𝑡</m:t>
                        </m:r>
                      </m:sup>
                    </m:sSup>
                    <m:r>
                      <a:rPr lang="en-US" altLang="zh-CN" b="0" i="1" smtClean="0">
                        <a:latin typeface="Cambria Math" panose="02040503050406030204" pitchFamily="18" charset="0"/>
                      </a:rPr>
                      <m:t>&gt;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𝟓</m:t>
                    </m:r>
                    <m:r>
                      <a:rPr lang="zh-CN" altLang="en-US" i="1">
                        <a:latin typeface="Cambria Math" panose="02040503050406030204" pitchFamily="18" charset="0"/>
                      </a:rPr>
                      <m:t>：</m:t>
                    </m:r>
                  </m:oMath>
                </a14:m>
                <a:r>
                  <a:rPr lang="en-US" altLang="zh-CN" dirty="0" smtClean="0"/>
                  <a:t>positive</a:t>
                </a:r>
              </a:p>
              <a:p>
                <a:pPr marL="0" indent="0">
                  <a:lnSpc>
                    <a:spcPct val="150000"/>
                  </a:lnSpc>
                  <a:buNone/>
                </a:pPr>
                <a:r>
                  <a:rPr lang="en-US" altLang="zh-CN" dirty="0"/>
                  <a:t>	</a:t>
                </a:r>
                <a:r>
                  <a:rPr lang="en-US" altLang="zh-CN" dirty="0" smtClean="0"/>
                  <a:t> if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𝑝𝑟𝑒𝑑𝑖𝑐𝑡</m:t>
                        </m:r>
                      </m:sup>
                    </m:sSup>
                    <m:r>
                      <a:rPr lang="en-US" altLang="zh-CN" b="0" i="1" smtClean="0">
                        <a:latin typeface="Cambria Math" panose="02040503050406030204" pitchFamily="18" charset="0"/>
                      </a:rPr>
                      <m:t>&lt;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𝟓</m:t>
                    </m:r>
                    <m:r>
                      <a:rPr lang="zh-CN" altLang="en-US" i="1">
                        <a:latin typeface="Cambria Math" panose="02040503050406030204" pitchFamily="18" charset="0"/>
                      </a:rPr>
                      <m:t>：</m:t>
                    </m:r>
                  </m:oMath>
                </a14:m>
                <a:r>
                  <a:rPr lang="en-US" altLang="zh-CN" dirty="0" smtClean="0"/>
                  <a:t>negative</a:t>
                </a:r>
              </a:p>
              <a:p>
                <a:pPr marL="0" indent="0">
                  <a:lnSpc>
                    <a:spcPct val="150000"/>
                  </a:lnSpc>
                  <a:buNone/>
                </a:pPr>
                <a:r>
                  <a:rPr lang="en-US" altLang="zh-CN" dirty="0"/>
                  <a:t> </a:t>
                </a:r>
                <a:r>
                  <a:rPr lang="en-US" altLang="zh-CN" dirty="0" smtClean="0"/>
                  <a:t>Assumption: we have similar numbers of positive and negative samples</a:t>
                </a:r>
              </a:p>
              <a:p>
                <a:pPr marL="0" indent="0">
                  <a:lnSpc>
                    <a:spcPct val="150000"/>
                  </a:lnSpc>
                  <a:buNone/>
                </a:pPr>
                <a:r>
                  <a:rPr lang="en-US" altLang="zh-CN" dirty="0" smtClean="0"/>
                  <a:t>   </a:t>
                </a:r>
              </a:p>
              <a:p>
                <a:pPr marL="0" indent="0">
                  <a:lnSpc>
                    <a:spcPct val="150000"/>
                  </a:lnSpc>
                  <a:buNone/>
                </a:pPr>
                <a:r>
                  <a:rPr lang="en-US" altLang="zh-CN" dirty="0" smtClean="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208885" y="3758979"/>
                <a:ext cx="2306465" cy="87479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&gt;1 :</m:t>
                      </m:r>
                      <m:r>
                        <a:rPr lang="en-US" altLang="zh-CN" b="0" i="1" smtClean="0">
                          <a:latin typeface="Cambria Math" panose="02040503050406030204" pitchFamily="18" charset="0"/>
                        </a:rPr>
                        <m:t>𝑝𝑜𝑠𝑖𝑡𝑖𝑣𝑒</m:t>
                      </m:r>
                      <m:r>
                        <a:rPr lang="en-US" altLang="zh-CN" b="0" i="1" smtClean="0">
                          <a:latin typeface="Cambria Math" panose="02040503050406030204" pitchFamily="18" charset="0"/>
                        </a:rPr>
                        <m:t> </m:t>
                      </m:r>
                    </m:oMath>
                  </m:oMathPara>
                </a14:m>
                <a:endParaRPr lang="en-US" altLang="zh-CN" dirty="0" smtClean="0"/>
              </a:p>
            </p:txBody>
          </p:sp>
        </mc:Choice>
        <mc:Fallback xmlns="">
          <p:sp>
            <p:nvSpPr>
              <p:cNvPr id="4" name="矩形 3"/>
              <p:cNvSpPr>
                <a:spLocks noRot="1" noChangeAspect="1" noMove="1" noResize="1" noEditPoints="1" noAdjustHandles="1" noChangeArrowheads="1" noChangeShapeType="1" noTextEdit="1"/>
              </p:cNvSpPr>
              <p:nvPr/>
            </p:nvSpPr>
            <p:spPr>
              <a:xfrm>
                <a:off x="6208885" y="3758979"/>
                <a:ext cx="2306465" cy="87479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348684" y="4864472"/>
                <a:ext cx="2497927" cy="9837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b="0" i="1" smtClean="0">
                                  <a:latin typeface="Cambria Math" panose="02040503050406030204" pitchFamily="18" charset="0"/>
                                </a:rPr>
                                <m:t>+</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 </m:t>
                      </m:r>
                      <m:r>
                        <a:rPr lang="en-US" altLang="zh-CN" b="0" i="1" smtClean="0">
                          <a:latin typeface="Cambria Math" panose="02040503050406030204" pitchFamily="18" charset="0"/>
                        </a:rPr>
                        <m:t>𝑝𝑜𝑠𝑖𝑡𝑖𝑣𝑒</m:t>
                      </m:r>
                      <m:r>
                        <a:rPr lang="en-US" altLang="zh-CN" b="0" i="1" smtClean="0">
                          <a:latin typeface="Cambria Math" panose="02040503050406030204" pitchFamily="18" charset="0"/>
                        </a:rPr>
                        <m:t> </m:t>
                      </m:r>
                    </m:oMath>
                  </m:oMathPara>
                </a14:m>
                <a:endParaRPr lang="en-US" altLang="zh-CN" dirty="0" smtClean="0"/>
              </a:p>
            </p:txBody>
          </p:sp>
        </mc:Choice>
        <mc:Fallback xmlns="">
          <p:sp>
            <p:nvSpPr>
              <p:cNvPr id="5" name="矩形 4"/>
              <p:cNvSpPr>
                <a:spLocks noRot="1" noChangeAspect="1" noMove="1" noResize="1" noEditPoints="1" noAdjustHandles="1" noChangeArrowheads="1" noChangeShapeType="1" noTextEdit="1"/>
              </p:cNvSpPr>
              <p:nvPr/>
            </p:nvSpPr>
            <p:spPr>
              <a:xfrm>
                <a:off x="3348684" y="4864472"/>
                <a:ext cx="2497927" cy="98373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93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 imbalance-rescaling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b="0" i="1" smtClean="0">
                                  <a:latin typeface="Cambria Math" panose="02040503050406030204" pitchFamily="18" charset="0"/>
                                </a:rPr>
                                <m:t>+</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 </m:t>
                      </m:r>
                      <m:r>
                        <a:rPr lang="en-US" altLang="zh-CN" b="0" i="1" smtClean="0">
                          <a:latin typeface="Cambria Math" panose="02040503050406030204" pitchFamily="18" charset="0"/>
                        </a:rPr>
                        <m:t>𝑝𝑜𝑠𝑖𝑡𝑖𝑣𝑒</m:t>
                      </m:r>
                      <m:r>
                        <a:rPr lang="en-US" altLang="zh-CN" b="0" i="1" smtClean="0">
                          <a:latin typeface="Cambria Math" panose="02040503050406030204" pitchFamily="18" charset="0"/>
                        </a:rPr>
                        <m:t> </m:t>
                      </m:r>
                    </m:oMath>
                  </m:oMathPara>
                </a14:m>
                <a:endParaRPr lang="en-US" altLang="zh-CN" dirty="0" smtClean="0"/>
              </a:p>
              <a:p>
                <a:pPr marL="0" indent="0">
                  <a:lnSpc>
                    <a:spcPct val="150000"/>
                  </a:lnSpc>
                  <a:buNone/>
                </a:pPr>
                <a:r>
                  <a:rPr lang="en-US" altLang="zh-CN" dirty="0" smtClean="0"/>
                  <a:t>We let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b="0" i="1" smtClean="0">
                                  <a:latin typeface="Cambria Math" panose="02040503050406030204" pitchFamily="18" charset="0"/>
                                </a:rPr>
                                <m:t>−</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en>
                      </m:f>
                    </m:oMath>
                  </m:oMathPara>
                </a14:m>
                <a:endParaRPr lang="en-US" altLang="zh-CN" dirty="0" smtClean="0"/>
              </a:p>
              <a:p>
                <a:pPr marL="0" indent="0">
                  <a:lnSpc>
                    <a:spcPct val="150000"/>
                  </a:lnSpc>
                  <a:buNone/>
                </a:pPr>
                <a:r>
                  <a:rPr lang="en-US" altLang="zh-CN" dirty="0" smtClean="0"/>
                  <a:t>And judging class by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𝑦</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oMath>
                </a14:m>
                <a:endParaRPr lang="en-US" altLang="zh-CN" dirty="0" smtClean="0"/>
              </a:p>
              <a:p>
                <a:pPr marL="0" indent="0">
                  <a:lnSpc>
                    <a:spcPct val="150000"/>
                  </a:lnSpc>
                  <a:buNone/>
                </a:pPr>
                <a:r>
                  <a:rPr lang="en-US" altLang="zh-CN" b="1" dirty="0" smtClean="0"/>
                  <a:t>Not Practical for real:</a:t>
                </a:r>
              </a:p>
              <a:p>
                <a:pPr>
                  <a:lnSpc>
                    <a:spcPct val="150000"/>
                  </a:lnSpc>
                </a:pPr>
                <a:r>
                  <a:rPr lang="en-US" altLang="zh-CN" b="1" dirty="0" smtClean="0"/>
                  <a:t>Assumption: we can predict the sample distribution according to the training set.</a:t>
                </a: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96" r="-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679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 to solve class imbalance </a:t>
            </a:r>
            <a:endParaRPr lang="zh-CN" altLang="en-US" dirty="0"/>
          </a:p>
        </p:txBody>
      </p:sp>
      <p:sp>
        <p:nvSpPr>
          <p:cNvPr id="3" name="内容占位符 2"/>
          <p:cNvSpPr>
            <a:spLocks noGrp="1"/>
          </p:cNvSpPr>
          <p:nvPr>
            <p:ph idx="1"/>
          </p:nvPr>
        </p:nvSpPr>
        <p:spPr>
          <a:xfrm>
            <a:off x="628649" y="1825625"/>
            <a:ext cx="8228911" cy="4351338"/>
          </a:xfrm>
        </p:spPr>
        <p:txBody>
          <a:bodyPr>
            <a:normAutofit fontScale="77500" lnSpcReduction="20000"/>
          </a:bodyPr>
          <a:lstStyle/>
          <a:p>
            <a:pPr>
              <a:lnSpc>
                <a:spcPct val="150000"/>
              </a:lnSpc>
            </a:pPr>
            <a:r>
              <a:rPr lang="en-US" altLang="zh-CN" sz="2800" dirty="0" smtClean="0"/>
              <a:t>Oversampling</a:t>
            </a:r>
          </a:p>
          <a:p>
            <a:pPr lvl="1">
              <a:lnSpc>
                <a:spcPct val="150000"/>
              </a:lnSpc>
            </a:pPr>
            <a:r>
              <a:rPr lang="en-US" altLang="zh-CN" sz="2500" dirty="0" smtClean="0"/>
              <a:t>Add some minor class samples first and then learn</a:t>
            </a:r>
          </a:p>
          <a:p>
            <a:pPr lvl="2">
              <a:lnSpc>
                <a:spcPct val="150000"/>
              </a:lnSpc>
            </a:pPr>
            <a:r>
              <a:rPr lang="en-US" altLang="zh-CN" sz="2200" dirty="0" smtClean="0"/>
              <a:t>SMOTE</a:t>
            </a:r>
          </a:p>
          <a:p>
            <a:pPr>
              <a:lnSpc>
                <a:spcPct val="150000"/>
              </a:lnSpc>
            </a:pPr>
            <a:r>
              <a:rPr lang="en-US" altLang="zh-CN" sz="2800" dirty="0" err="1" smtClean="0"/>
              <a:t>Undersampling</a:t>
            </a:r>
            <a:endParaRPr lang="en-US" altLang="zh-CN" sz="2800" dirty="0" smtClean="0"/>
          </a:p>
          <a:p>
            <a:pPr lvl="1">
              <a:lnSpc>
                <a:spcPct val="150000"/>
              </a:lnSpc>
            </a:pPr>
            <a:r>
              <a:rPr lang="en-US" altLang="zh-CN" sz="2500" dirty="0" smtClean="0"/>
              <a:t>Remove some major class samples first and then learn</a:t>
            </a:r>
          </a:p>
          <a:p>
            <a:pPr lvl="2">
              <a:lnSpc>
                <a:spcPct val="150000"/>
              </a:lnSpc>
            </a:pPr>
            <a:r>
              <a:rPr lang="en-US" altLang="zh-CN" sz="2200" dirty="0" smtClean="0"/>
              <a:t>ENN </a:t>
            </a:r>
            <a:r>
              <a:rPr lang="en-US" altLang="zh-CN" dirty="0"/>
              <a:t>Edited Nearest </a:t>
            </a:r>
            <a:r>
              <a:rPr lang="en-US" altLang="zh-CN" dirty="0" smtClean="0"/>
              <a:t>Neighbor</a:t>
            </a:r>
            <a:endParaRPr lang="en-US" altLang="zh-CN" sz="2200" dirty="0" smtClean="0"/>
          </a:p>
          <a:p>
            <a:pPr lvl="2">
              <a:lnSpc>
                <a:spcPct val="150000"/>
              </a:lnSpc>
            </a:pPr>
            <a:r>
              <a:rPr lang="en-US" altLang="zh-CN" sz="2200" dirty="0" err="1" smtClean="0"/>
              <a:t>EasyEnsemble</a:t>
            </a:r>
            <a:endParaRPr lang="en-US" altLang="zh-CN" sz="2200" dirty="0" smtClean="0"/>
          </a:p>
          <a:p>
            <a:pPr>
              <a:lnSpc>
                <a:spcPct val="150000"/>
              </a:lnSpc>
            </a:pPr>
            <a:r>
              <a:rPr lang="en-US" altLang="zh-CN" sz="2800" dirty="0" smtClean="0"/>
              <a:t>Threshold-moving</a:t>
            </a:r>
          </a:p>
          <a:p>
            <a:pPr lvl="1">
              <a:lnSpc>
                <a:spcPct val="150000"/>
              </a:lnSpc>
            </a:pPr>
            <a:r>
              <a:rPr lang="en-US" altLang="zh-CN" sz="2500" dirty="0" smtClean="0"/>
              <a:t>Use rescaling</a:t>
            </a:r>
          </a:p>
          <a:p>
            <a:pPr>
              <a:lnSpc>
                <a:spcPct val="150000"/>
              </a:lnSpc>
            </a:pPr>
            <a:endParaRPr lang="zh-CN" altLang="en-US" sz="2800" dirty="0"/>
          </a:p>
        </p:txBody>
      </p:sp>
    </p:spTree>
    <p:extLst>
      <p:ext uri="{BB962C8B-B14F-4D97-AF65-F5344CB8AC3E}">
        <p14:creationId xmlns:p14="http://schemas.microsoft.com/office/powerpoint/2010/main" val="4002923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Oversampling-SMOTE</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smtClean="0">
                <a:ea typeface="宋体" panose="02010600030101010101" pitchFamily="2" charset="-122"/>
              </a:rPr>
              <a:t>SMOTE: A State-of-the-Art Resampling Approach </a:t>
            </a:r>
          </a:p>
          <a:p>
            <a:pPr>
              <a:lnSpc>
                <a:spcPct val="160000"/>
              </a:lnSpc>
            </a:pPr>
            <a:r>
              <a:rPr lang="en-US" altLang="zh-CN" dirty="0">
                <a:ea typeface="宋体" panose="02010600030101010101" pitchFamily="2" charset="-122"/>
              </a:rPr>
              <a:t>SMOTE stands for Synthetic Minority Oversampling Technique. </a:t>
            </a:r>
          </a:p>
          <a:p>
            <a:pPr>
              <a:lnSpc>
                <a:spcPct val="150000"/>
              </a:lnSpc>
            </a:pPr>
            <a:r>
              <a:rPr lang="en-US" altLang="zh-CN" dirty="0" smtClean="0">
                <a:ea typeface="宋体" panose="02010600030101010101" pitchFamily="2" charset="-122"/>
              </a:rPr>
              <a:t>For each minority Sample</a:t>
            </a:r>
          </a:p>
          <a:p>
            <a:pPr lvl="1">
              <a:lnSpc>
                <a:spcPct val="150000"/>
              </a:lnSpc>
            </a:pPr>
            <a:r>
              <a:rPr lang="en-US" altLang="zh-CN" dirty="0" smtClean="0">
                <a:ea typeface="宋体" panose="02010600030101010101" pitchFamily="2" charset="-122"/>
              </a:rPr>
              <a:t>Find its k-nearest minority neighbors</a:t>
            </a:r>
          </a:p>
          <a:p>
            <a:pPr lvl="1">
              <a:lnSpc>
                <a:spcPct val="150000"/>
              </a:lnSpc>
            </a:pPr>
            <a:r>
              <a:rPr lang="en-US" altLang="zh-CN" dirty="0" smtClean="0">
                <a:ea typeface="宋体" panose="02010600030101010101" pitchFamily="2" charset="-122"/>
              </a:rPr>
              <a:t>Randomly select j of these neighbors</a:t>
            </a:r>
          </a:p>
          <a:p>
            <a:pPr lvl="1">
              <a:lnSpc>
                <a:spcPct val="150000"/>
              </a:lnSpc>
            </a:pPr>
            <a:r>
              <a:rPr lang="en-US" altLang="zh-CN" dirty="0" smtClean="0">
                <a:ea typeface="宋体" panose="02010600030101010101" pitchFamily="2" charset="-122"/>
              </a:rPr>
              <a:t>Randomly generate synthetic samples along the lines joining the minority sample and its j selected neighbors</a:t>
            </a:r>
          </a:p>
          <a:p>
            <a:pPr lvl="1">
              <a:lnSpc>
                <a:spcPct val="150000"/>
              </a:lnSpc>
              <a:buFontTx/>
              <a:buNone/>
            </a:pPr>
            <a:r>
              <a:rPr lang="en-US" altLang="zh-CN" dirty="0" smtClean="0">
                <a:ea typeface="宋体" panose="02010600030101010101" pitchFamily="2" charset="-122"/>
              </a:rPr>
              <a:t>(j depends on the amount of oversampling desired) </a:t>
            </a:r>
          </a:p>
          <a:p>
            <a:pPr>
              <a:lnSpc>
                <a:spcPct val="150000"/>
              </a:lnSpc>
            </a:pPr>
            <a:endParaRPr lang="zh-CN" altLang="en-US" dirty="0"/>
          </a:p>
        </p:txBody>
      </p:sp>
    </p:spTree>
    <p:extLst>
      <p:ext uri="{BB962C8B-B14F-4D97-AF65-F5344CB8AC3E}">
        <p14:creationId xmlns:p14="http://schemas.microsoft.com/office/powerpoint/2010/main" val="2214439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Oversampling-SMOTE</a:t>
            </a:r>
            <a:endParaRPr lang="zh-CN" altLang="en-US" dirty="0"/>
          </a:p>
        </p:txBody>
      </p:sp>
      <p:pic>
        <p:nvPicPr>
          <p:cNvPr id="5" name="内容占位符 4"/>
          <p:cNvPicPr>
            <a:picLocks noGrp="1" noChangeAspect="1"/>
          </p:cNvPicPr>
          <p:nvPr>
            <p:ph idx="1"/>
          </p:nvPr>
        </p:nvPicPr>
        <p:blipFill>
          <a:blip r:embed="rId2"/>
          <a:stretch>
            <a:fillRect/>
          </a:stretch>
        </p:blipFill>
        <p:spPr>
          <a:xfrm>
            <a:off x="857250" y="1891506"/>
            <a:ext cx="7429500" cy="4219575"/>
          </a:xfrm>
          <a:prstGeom prst="rect">
            <a:avLst/>
          </a:prstGeom>
        </p:spPr>
      </p:pic>
    </p:spTree>
    <p:extLst>
      <p:ext uri="{BB962C8B-B14F-4D97-AF65-F5344CB8AC3E}">
        <p14:creationId xmlns:p14="http://schemas.microsoft.com/office/powerpoint/2010/main" val="397220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Oversampling-SMOTE</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38150" y="1391444"/>
            <a:ext cx="8267700" cy="5219700"/>
          </a:xfrm>
          <a:prstGeom prst="rect">
            <a:avLst/>
          </a:prstGeom>
        </p:spPr>
      </p:pic>
    </p:spTree>
    <p:extLst>
      <p:ext uri="{BB962C8B-B14F-4D97-AF65-F5344CB8AC3E}">
        <p14:creationId xmlns:p14="http://schemas.microsoft.com/office/powerpoint/2010/main" val="4020518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ea typeface="宋体" panose="02010600030101010101" pitchFamily="2" charset="-122"/>
              </a:rPr>
              <a:t>Overgeneralization</a:t>
            </a:r>
            <a:endParaRPr lang="zh-CN" altLang="en-US" dirty="0"/>
          </a:p>
        </p:txBody>
      </p:sp>
      <p:pic>
        <p:nvPicPr>
          <p:cNvPr id="4" name="内容占位符 3"/>
          <p:cNvPicPr>
            <a:picLocks noGrp="1" noChangeAspect="1"/>
          </p:cNvPicPr>
          <p:nvPr>
            <p:ph idx="1"/>
          </p:nvPr>
        </p:nvPicPr>
        <p:blipFill>
          <a:blip r:embed="rId2"/>
          <a:stretch>
            <a:fillRect/>
          </a:stretch>
        </p:blipFill>
        <p:spPr>
          <a:xfrm>
            <a:off x="1609822" y="1825625"/>
            <a:ext cx="5924356" cy="4351338"/>
          </a:xfrm>
          <a:prstGeom prst="rect">
            <a:avLst/>
          </a:prstGeom>
        </p:spPr>
      </p:pic>
    </p:spTree>
    <p:extLst>
      <p:ext uri="{BB962C8B-B14F-4D97-AF65-F5344CB8AC3E}">
        <p14:creationId xmlns:p14="http://schemas.microsoft.com/office/powerpoint/2010/main" val="329963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A000520150120A13PPBG</Template>
  <TotalTime>109</TotalTime>
  <Words>910</Words>
  <Application>Microsoft Office PowerPoint</Application>
  <PresentationFormat>全屏显示(4:3)</PresentationFormat>
  <Paragraphs>112</Paragraphs>
  <Slides>14</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宋体</vt:lpstr>
      <vt:lpstr>Arial</vt:lpstr>
      <vt:lpstr>Cambria Math</vt:lpstr>
      <vt:lpstr>Office 主题​​</vt:lpstr>
      <vt:lpstr>Class imbalance in Classification </vt:lpstr>
      <vt:lpstr>Class imbalance Problem</vt:lpstr>
      <vt:lpstr>Class imbalance-rescaling</vt:lpstr>
      <vt:lpstr>Class imbalance-rescaling</vt:lpstr>
      <vt:lpstr>Methods to solve class imbalance </vt:lpstr>
      <vt:lpstr>Oversampling-SMOTE</vt:lpstr>
      <vt:lpstr>Oversampling-SMOTE</vt:lpstr>
      <vt:lpstr>Oversampling-SMOTE</vt:lpstr>
      <vt:lpstr>Overgeneralization</vt:lpstr>
      <vt:lpstr>Oversampling-SMOTE</vt:lpstr>
      <vt:lpstr>Oversampling-Borderline SMOTE1</vt:lpstr>
      <vt:lpstr>Oversampling-Borderline SMOTE2</vt:lpstr>
      <vt:lpstr>Undersampling-Edited Nearest Neighbor</vt:lpstr>
      <vt:lpstr>Undersampling-EasyEnsemble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lingyu wang</dc:creator>
  <cp:lastModifiedBy>lingyu wang</cp:lastModifiedBy>
  <cp:revision>213</cp:revision>
  <dcterms:created xsi:type="dcterms:W3CDTF">2017-03-27T16:11:36Z</dcterms:created>
  <dcterms:modified xsi:type="dcterms:W3CDTF">2017-03-29T13:35:08Z</dcterms:modified>
</cp:coreProperties>
</file>