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1" r:id="rId9"/>
    <p:sldId id="267" r:id="rId10"/>
    <p:sldId id="268" r:id="rId11"/>
    <p:sldId id="275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9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8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3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0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4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0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5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BACD-3879-4D08-907C-5A5BED88877D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5446-7F1B-45C9-96D5-98F088765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北京大学</a:t>
            </a:r>
            <a:endParaRPr lang="en-US" altLang="zh-CN" dirty="0"/>
          </a:p>
          <a:p>
            <a:r>
              <a:rPr lang="zh-CN" altLang="en-US" dirty="0" smtClean="0"/>
              <a:t>苑斌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6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Hierarchy Softmax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log(p(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dirty="0" smtClean="0"/>
                  <a:t>))</a:t>
                </a:r>
              </a:p>
              <a:p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Depth</m:t>
                        </m:r>
                      </m:sup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code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den>
                        </m:f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(1-code[</a:t>
                </a:r>
                <a:r>
                  <a:rPr lang="en-US" altLang="zh-CN" b="0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])*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So we take the derivative and get the updating formula: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log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dirty="0" smtClean="0"/>
                          <m:t>))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/>
                  <a:t>(code[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</m:d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/>
                  <a:t>(code[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Input sentence: very quickly I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take</a:t>
                </a:r>
                <a:r>
                  <a:rPr lang="en-US" altLang="zh-CN" dirty="0"/>
                  <a:t> my leave.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 = take.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𝑣𝑒𝑟𝑦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𝑞𝑢𝑖𝑐𝑘𝑙𝑦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𝑚𝑦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 (</a:t>
                </a:r>
                <a:r>
                  <a:rPr lang="en-US" altLang="zh-CN" dirty="0" err="1"/>
                  <a:t>v|context</a:t>
                </a:r>
                <a:r>
                  <a:rPr lang="en-US" altLang="zh-CN" dirty="0"/>
                  <a:t>(v)) = p(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 = take|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𝑣𝑒𝑟𝑦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𝑞𝑢𝑖𝑐𝑘𝑙𝑦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𝑚𝑦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We could sample some words that are not the word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take. 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sampling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125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What to optimize: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should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equal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Minimize 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𝑁𝑒𝑔𝑁𝑢𝑚𝑏𝑒𝑟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𝑐𝑜𝑛𝑡𝑒𝑥𝑡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dirty="0" smtClean="0"/>
                                  <m:t>|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𝑐𝑜𝑛𝑡𝑒𝑥𝑡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12500" cy="4351338"/>
              </a:xfrm>
              <a:blipFill>
                <a:blip r:embed="rId2"/>
                <a:stretch>
                  <a:fillRect l="-87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sampling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)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/>
                  <a:t>  </a:t>
                </a:r>
              </a:p>
              <a:p>
                <a:r>
                  <a:rPr lang="en-US" altLang="zh-CN" dirty="0" smtClean="0"/>
                  <a:t>Log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𝑁𝑒𝑔𝑁𝑢𝑚𝑏𝑒𝑟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!=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 smtClean="0"/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)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= Log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𝑁𝑒𝑔𝑁𝑢𝑚𝑏𝑒𝑟</m:t>
                        </m:r>
                      </m:sup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𝑙𝑎𝑏𝑒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𝑙𝑎𝑏𝑒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  </m:t>
                            </m:r>
                          </m:e>
                        </m:eqAr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𝑁𝑒𝑔𝑁𝑢𝑚𝑏𝑒𝑟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𝑙𝑎𝑏𝑒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sampling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𝑙𝑎𝑏𝑒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⃗"/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endParaRPr lang="en-US" altLang="zh-CN" b="0" dirty="0" smtClean="0"/>
              </a:p>
              <a:p>
                <a:r>
                  <a:rPr lang="en-US" altLang="zh-CN" b="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b="0" dirty="0" smtClean="0"/>
                  <a:t>)*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r>
                  <a:rPr lang="en-US" altLang="zh-CN" dirty="0" smtClean="0"/>
                  <a:t>We could get the updating formula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b="0" dirty="0" smtClean="0"/>
                  <a:t>)*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b="0" dirty="0" smtClean="0"/>
                  <a:t>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0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0" y="2841625"/>
            <a:ext cx="3213100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dirty="0" smtClean="0"/>
              <a:t>Thank you!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98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Guideline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 smtClean="0"/>
              <a:t>1 What is Word2vec?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ierarchy Softmax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/>
              <a:t>3 Negative Sampling</a:t>
            </a:r>
          </a:p>
          <a:p>
            <a:pPr>
              <a:lnSpc>
                <a:spcPct val="250000"/>
              </a:lnSpc>
            </a:pPr>
            <a:endParaRPr lang="en-US" altLang="zh-CN" dirty="0" smtClean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4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word2vec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Skip-gram: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8583"/>
            <a:ext cx="6685288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word2vec?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Skip-gram model</a:t>
                </a:r>
              </a:p>
              <a:p>
                <a:r>
                  <a:rPr lang="en-US" altLang="zh-CN" dirty="0" smtClean="0"/>
                  <a:t>Input layer: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2 * m word vector.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E</a:t>
                </a:r>
                <a:r>
                  <a:rPr lang="en-US" altLang="zh-CN" dirty="0" smtClean="0"/>
                  <a:t>ach word has a layer size of 100 – 300.</a:t>
                </a:r>
              </a:p>
              <a:p>
                <a:r>
                  <a:rPr lang="en-US" altLang="zh-CN" dirty="0" smtClean="0"/>
                  <a:t>Projection layer </a:t>
                </a:r>
              </a:p>
              <a:p>
                <a:pPr lvl="1"/>
                <a:r>
                  <a:rPr lang="en-US" altLang="zh-CN" dirty="0" smtClean="0"/>
                  <a:t>The aggregation of 2 * m word vectors (for corresponding dimension).</a:t>
                </a:r>
              </a:p>
              <a:p>
                <a:r>
                  <a:rPr lang="en-US" altLang="zh-CN" dirty="0" smtClean="0"/>
                  <a:t>Output Layer</a:t>
                </a:r>
              </a:p>
              <a:p>
                <a:pPr lvl="1"/>
                <a:r>
                  <a:rPr lang="en-US" altLang="zh-CN" dirty="0" smtClean="0"/>
                  <a:t>Softmax: p(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|context(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))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But we use Hierarchy Softmax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do we use Hierarchy Softmax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 smtClean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very expansive.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dirty="0" smtClean="0"/>
                  <a:t>We use it to </a:t>
                </a:r>
                <a:r>
                  <a:rPr lang="en-US" altLang="zh-CN" dirty="0" smtClean="0"/>
                  <a:t>backpropagation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dirty="0" smtClean="0"/>
                  <a:t>We need to reduce this cost.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7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Softmax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Input sentence: very quickly I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take</a:t>
                </a:r>
                <a:r>
                  <a:rPr lang="en-US" altLang="zh-CN" dirty="0" smtClean="0"/>
                  <a:t> my leave.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 = take.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𝑣𝑒𝑟𝑦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𝑞𝑢𝑖𝑐𝑘𝑙𝑦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P (</a:t>
                </a:r>
                <a:r>
                  <a:rPr lang="en-US" altLang="zh-CN" dirty="0" err="1" smtClean="0"/>
                  <a:t>v|context</a:t>
                </a:r>
                <a:r>
                  <a:rPr lang="en-US" altLang="zh-CN" dirty="0" smtClean="0"/>
                  <a:t>(v)) = p(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 = take|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𝑣𝑒𝑟𝑦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𝑞𝑢𝑖𝑐𝑘𝑙𝑦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𝑚𝑦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Maximize p (</a:t>
                </a:r>
                <a:r>
                  <a:rPr lang="en-US" altLang="zh-CN" dirty="0" err="1" smtClean="0"/>
                  <a:t>v|context</a:t>
                </a:r>
                <a:r>
                  <a:rPr lang="en-US" altLang="zh-CN" dirty="0" smtClean="0"/>
                  <a:t>(v)) equal to maximize Softmax(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Softmax(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5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Softmax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Softmax(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Take the derivative of softmax(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dirty="0" smtClean="0"/>
                  <a:t>).</a:t>
                </a:r>
              </a:p>
              <a:p>
                <a:r>
                  <a:rPr lang="en-US" altLang="zh-CN" dirty="0" smtClean="0"/>
                  <a:t>We could get the updating formula: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𝑣𝑖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dirty="0" smtClean="0"/>
                  <a:t>  =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𝑆𝑜𝑓𝑡𝑚𝑎𝑥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𝑣𝑖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* alpha(Maximize)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</m:d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</m:d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𝑆𝑜𝑓𝑡𝑚𝑎𝑥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* alpha(Maximize) </a:t>
                </a:r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𝑣𝑖</m:t>
                            </m:r>
                          </m:e>
                        </m:d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𝑣𝑖</m:t>
                            </m:r>
                          </m:e>
                        </m:d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∗</m:t>
                        </m:r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* alpha(Maximize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)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dirty="0" smtClean="0"/>
                  <a:t>  =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=1&amp;&amp;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 ∗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 ∗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* alpha (Maximize)</a:t>
                </a:r>
              </a:p>
              <a:p>
                <a:r>
                  <a:rPr lang="en-US" altLang="zh-CN" dirty="0" smtClean="0"/>
                  <a:t>We </a:t>
                </a:r>
                <a:r>
                  <a:rPr lang="en-US" altLang="zh-CN" dirty="0"/>
                  <a:t>could find the cost of updating formula is very expansive.</a:t>
                </a:r>
              </a:p>
              <a:p>
                <a:pPr lvl="1"/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8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Hierarchy Softmax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Softmax: p(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 smtClean="0"/>
                  <a:t>context(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))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/>
                  <a:t>Hierarchy softmax: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𝑡𝑎𝑘𝑒</m:t>
                    </m:r>
                  </m:oMath>
                </a14:m>
                <a:endParaRPr lang="en-US" altLang="zh-CN" b="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b="0" dirty="0" smtClean="0"/>
                  <a:t>Code[1] = 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Code[2]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Code[3] = 0</a:t>
                </a:r>
                <a:endParaRPr lang="en-US" altLang="zh-CN" b="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Code[4] = 1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7575697" y="2582219"/>
            <a:ext cx="3386466" cy="3285763"/>
            <a:chOff x="2851297" y="2899719"/>
            <a:chExt cx="3386466" cy="3285763"/>
          </a:xfrm>
        </p:grpSpPr>
        <p:sp>
          <p:nvSpPr>
            <p:cNvPr id="5" name="椭圆 4"/>
            <p:cNvSpPr/>
            <p:nvPr/>
          </p:nvSpPr>
          <p:spPr>
            <a:xfrm>
              <a:off x="4662616" y="2899719"/>
              <a:ext cx="304800" cy="3130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83675" y="3426941"/>
              <a:ext cx="304800" cy="3130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033318" y="3426941"/>
              <a:ext cx="304800" cy="31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38832" y="4118211"/>
              <a:ext cx="304800" cy="3130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588475" y="4118211"/>
              <a:ext cx="304800" cy="3130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26940" y="4796535"/>
              <a:ext cx="304800" cy="31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018005" y="4796535"/>
              <a:ext cx="304800" cy="31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436075" y="4798648"/>
              <a:ext cx="304800" cy="31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11576" y="4802301"/>
              <a:ext cx="304800" cy="3130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880918" y="5475270"/>
              <a:ext cx="304800" cy="31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39945" y="5475270"/>
              <a:ext cx="304800" cy="31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5" idx="3"/>
              <a:endCxn id="6" idx="7"/>
            </p:cNvCxnSpPr>
            <p:nvPr/>
          </p:nvCxnSpPr>
          <p:spPr>
            <a:xfrm flipH="1">
              <a:off x="4543838" y="3166914"/>
              <a:ext cx="163415" cy="305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7" idx="1"/>
            </p:cNvCxnSpPr>
            <p:nvPr/>
          </p:nvCxnSpPr>
          <p:spPr>
            <a:xfrm>
              <a:off x="4967416" y="3166914"/>
              <a:ext cx="110539" cy="305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8" idx="7"/>
            </p:cNvCxnSpPr>
            <p:nvPr/>
          </p:nvCxnSpPr>
          <p:spPr>
            <a:xfrm flipH="1">
              <a:off x="4098995" y="3721981"/>
              <a:ext cx="208053" cy="442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3654486" y="4428342"/>
              <a:ext cx="208053" cy="442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5"/>
              <a:endCxn id="11" idx="1"/>
            </p:cNvCxnSpPr>
            <p:nvPr/>
          </p:nvCxnSpPr>
          <p:spPr>
            <a:xfrm flipH="1">
              <a:off x="4062642" y="4385406"/>
              <a:ext cx="36353" cy="456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3" idx="1"/>
            </p:cNvCxnSpPr>
            <p:nvPr/>
          </p:nvCxnSpPr>
          <p:spPr>
            <a:xfrm>
              <a:off x="4815016" y="4341676"/>
              <a:ext cx="341197" cy="50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flipH="1">
              <a:off x="4588475" y="4406866"/>
              <a:ext cx="85110" cy="39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6" idx="5"/>
              <a:endCxn id="9" idx="0"/>
            </p:cNvCxnSpPr>
            <p:nvPr/>
          </p:nvCxnSpPr>
          <p:spPr>
            <a:xfrm>
              <a:off x="4543838" y="3694136"/>
              <a:ext cx="197037" cy="424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5" idx="1"/>
            </p:cNvCxnSpPr>
            <p:nvPr/>
          </p:nvCxnSpPr>
          <p:spPr>
            <a:xfrm>
              <a:off x="5346691" y="5051195"/>
              <a:ext cx="237891" cy="469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4" idx="0"/>
            </p:cNvCxnSpPr>
            <p:nvPr/>
          </p:nvCxnSpPr>
          <p:spPr>
            <a:xfrm flipH="1">
              <a:off x="5033318" y="5097038"/>
              <a:ext cx="145167" cy="37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/>
                <p:nvPr/>
              </p:nvSpPr>
              <p:spPr>
                <a:xfrm>
                  <a:off x="4985614" y="2908870"/>
                  <a:ext cx="682018" cy="267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614" y="2908870"/>
                  <a:ext cx="682018" cy="267195"/>
                </a:xfrm>
                <a:prstGeom prst="rect">
                  <a:avLst/>
                </a:prstGeom>
                <a:blipFill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3560467" y="3433318"/>
                  <a:ext cx="682018" cy="267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467" y="3433318"/>
                  <a:ext cx="682018" cy="267195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3080614" y="4141132"/>
                  <a:ext cx="682018" cy="267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14" y="4141132"/>
                  <a:ext cx="682018" cy="267195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4967416" y="4161147"/>
                  <a:ext cx="682018" cy="267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416" y="4161147"/>
                  <a:ext cx="682018" cy="267195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/>
                <p:cNvSpPr/>
                <p:nvPr/>
              </p:nvSpPr>
              <p:spPr>
                <a:xfrm>
                  <a:off x="5555745" y="4802301"/>
                  <a:ext cx="682018" cy="267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745" y="4802301"/>
                  <a:ext cx="682018" cy="267195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矩形 40"/>
            <p:cNvSpPr/>
            <p:nvPr/>
          </p:nvSpPr>
          <p:spPr>
            <a:xfrm>
              <a:off x="2851297" y="5136126"/>
              <a:ext cx="606202" cy="339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very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457499" y="5184545"/>
              <a:ext cx="869953" cy="339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quickly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382581" y="5145754"/>
              <a:ext cx="606202" cy="339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625545" y="5828824"/>
              <a:ext cx="606202" cy="33914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take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9945" y="5846338"/>
              <a:ext cx="606202" cy="339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my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404019" y="3629346"/>
              <a:ext cx="833743" cy="339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leave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37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Hierarchy Softmax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Maximize : p(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 smtClean="0"/>
                  <a:t>context(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))</a:t>
                </a:r>
              </a:p>
              <a:p>
                <a:r>
                  <a:rPr lang="en-US" altLang="zh-CN" dirty="0" smtClean="0"/>
                  <a:t>Maximize: log(p(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𝐷𝑒𝑝𝑡h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𝐷𝑒𝑝𝑡h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𝑐𝑜𝑑𝑒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==0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𝑐𝑜𝑑𝑒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Depth</m:t>
                        </m:r>
                      </m:sup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code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logp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==1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(1-code[</a:t>
                </a:r>
                <a:r>
                  <a:rPr lang="en-US" altLang="zh-CN" b="0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])*</a:t>
                </a:r>
                <a:r>
                  <a:rPr lang="en-US" altLang="zh-CN" b="0" dirty="0" err="1" smtClean="0">
                    <a:latin typeface="Cambria Math" panose="02040503050406030204" pitchFamily="18" charset="0"/>
                  </a:rPr>
                  <a:t>logp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==0 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))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den>
                    </m:f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         p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) =1-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den>
                    </m:f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3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159</Words>
  <Application>Microsoft Office PowerPoint</Application>
  <PresentationFormat>宽屏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Office 主题</vt:lpstr>
      <vt:lpstr>Word2vec推导</vt:lpstr>
      <vt:lpstr>Guideline</vt:lpstr>
      <vt:lpstr>What is word2vec</vt:lpstr>
      <vt:lpstr>What is word2vec?</vt:lpstr>
      <vt:lpstr>Why do we use Hierarchy Softmax</vt:lpstr>
      <vt:lpstr>Softmax</vt:lpstr>
      <vt:lpstr>Softmax</vt:lpstr>
      <vt:lpstr>Hierarchy Softmax</vt:lpstr>
      <vt:lpstr>Hierarchy Softmax</vt:lpstr>
      <vt:lpstr>Hierarchy Softmax</vt:lpstr>
      <vt:lpstr>Negative sampling </vt:lpstr>
      <vt:lpstr>Negative sampling </vt:lpstr>
      <vt:lpstr>Negative sampling </vt:lpstr>
      <vt:lpstr>Negative sampling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Word2vec总结</dc:title>
  <dc:creator>John</dc:creator>
  <cp:lastModifiedBy>lingyu wang</cp:lastModifiedBy>
  <cp:revision>107</cp:revision>
  <dcterms:created xsi:type="dcterms:W3CDTF">2017-07-08T04:03:09Z</dcterms:created>
  <dcterms:modified xsi:type="dcterms:W3CDTF">2017-07-25T14:35:05Z</dcterms:modified>
</cp:coreProperties>
</file>