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317" r:id="rId11"/>
    <p:sldId id="265" r:id="rId12"/>
    <p:sldId id="267" r:id="rId13"/>
    <p:sldId id="266" r:id="rId14"/>
    <p:sldId id="270" r:id="rId15"/>
    <p:sldId id="269" r:id="rId16"/>
    <p:sldId id="272" r:id="rId17"/>
    <p:sldId id="310" r:id="rId18"/>
    <p:sldId id="311" r:id="rId19"/>
    <p:sldId id="312" r:id="rId20"/>
    <p:sldId id="313" r:id="rId21"/>
    <p:sldId id="314" r:id="rId22"/>
    <p:sldId id="315" r:id="rId23"/>
    <p:sldId id="316" r:id="rId24"/>
    <p:sldId id="318" r:id="rId25"/>
    <p:sldId id="319" r:id="rId26"/>
    <p:sldId id="320" r:id="rId27"/>
    <p:sldId id="321" r:id="rId28"/>
    <p:sldId id="271" r:id="rId29"/>
    <p:sldId id="273" r:id="rId30"/>
    <p:sldId id="274" r:id="rId31"/>
    <p:sldId id="298" r:id="rId32"/>
    <p:sldId id="275" r:id="rId33"/>
    <p:sldId id="276" r:id="rId34"/>
    <p:sldId id="280" r:id="rId35"/>
    <p:sldId id="281" r:id="rId36"/>
    <p:sldId id="299" r:id="rId37"/>
    <p:sldId id="300" r:id="rId38"/>
    <p:sldId id="282" r:id="rId39"/>
    <p:sldId id="283" r:id="rId40"/>
    <p:sldId id="284" r:id="rId41"/>
    <p:sldId id="301" r:id="rId42"/>
    <p:sldId id="285" r:id="rId43"/>
    <p:sldId id="302" r:id="rId44"/>
    <p:sldId id="303" r:id="rId45"/>
    <p:sldId id="286" r:id="rId46"/>
    <p:sldId id="306" r:id="rId47"/>
    <p:sldId id="309" r:id="rId48"/>
    <p:sldId id="29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6364" autoAdjust="0"/>
  </p:normalViewPr>
  <p:slideViewPr>
    <p:cSldViewPr snapToGrid="0">
      <p:cViewPr varScale="1">
        <p:scale>
          <a:sx n="86" d="100"/>
          <a:sy n="86" d="100"/>
        </p:scale>
        <p:origin x="2178" y="90"/>
      </p:cViewPr>
      <p:guideLst/>
    </p:cSldViewPr>
  </p:slideViewPr>
  <p:outlineViewPr>
    <p:cViewPr>
      <p:scale>
        <a:sx n="33" d="100"/>
        <a:sy n="33" d="100"/>
      </p:scale>
      <p:origin x="0" y="-78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AECD6-7EB9-42A0-BC40-CDC3A2981F74}"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05CDA-6A0C-4198-AA2F-A0A1AE35D034}" type="slidenum">
              <a:rPr lang="zh-CN" altLang="en-US" smtClean="0"/>
              <a:t>‹#›</a:t>
            </a:fld>
            <a:endParaRPr lang="zh-CN" altLang="en-US"/>
          </a:p>
        </p:txBody>
      </p:sp>
    </p:spTree>
    <p:extLst>
      <p:ext uri="{BB962C8B-B14F-4D97-AF65-F5344CB8AC3E}">
        <p14:creationId xmlns:p14="http://schemas.microsoft.com/office/powerpoint/2010/main" val="242799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8185.htm" TargetMode="External"/><Relationship Id="rId7" Type="http://schemas.openxmlformats.org/officeDocument/2006/relationships/hyperlink" Target="http://baike.baidu.com/view/149970.htm"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view/461623.htm" TargetMode="External"/><Relationship Id="rId5" Type="http://schemas.openxmlformats.org/officeDocument/2006/relationships/hyperlink" Target="http://baike.baidu.com/view/633433.htm" TargetMode="External"/><Relationship Id="rId4" Type="http://schemas.openxmlformats.org/officeDocument/2006/relationships/hyperlink" Target="http://baike.baidu.com/view/2027209.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nizinc.org/software.html#flatzin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尽管问题在计算上很困难，但已经有了大量的启发式和精确方法。，因此可以完全求解城市数量上万的实例，并且甚至能在误差</a:t>
            </a:r>
            <a:r>
              <a:rPr lang="en-US" altLang="zh-CN" dirty="0" smtClean="0"/>
              <a:t>1%</a:t>
            </a:r>
            <a:r>
              <a:rPr lang="zh-CN" altLang="en-US" dirty="0" smtClean="0"/>
              <a:t>范围内估计上百万个城市的问题</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3</a:t>
            </a:fld>
            <a:endParaRPr lang="zh-CN" altLang="en-US"/>
          </a:p>
        </p:txBody>
      </p:sp>
    </p:spTree>
    <p:extLst>
      <p:ext uri="{BB962C8B-B14F-4D97-AF65-F5344CB8AC3E}">
        <p14:creationId xmlns:p14="http://schemas.microsoft.com/office/powerpoint/2010/main" val="87524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模拟退火：</a:t>
            </a:r>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模拟退火算法</a:t>
            </a:r>
            <a:r>
              <a:rPr lang="zh-CN" altLang="en-US" sz="1200" b="0" i="0" kern="1200" dirty="0" smtClean="0">
                <a:solidFill>
                  <a:schemeClr val="tx1"/>
                </a:solidFill>
                <a:effectLst/>
                <a:latin typeface="+mn-lt"/>
                <a:ea typeface="+mn-ea"/>
                <a:cs typeface="+mn-cs"/>
              </a:rPr>
              <a:t>新解的产生和接受可分为如下四个步骤：</a:t>
            </a:r>
          </a:p>
          <a:p>
            <a:r>
              <a:rPr lang="zh-CN" altLang="en-US" sz="1200" b="0" i="0" kern="1200" dirty="0" smtClean="0">
                <a:solidFill>
                  <a:schemeClr val="tx1"/>
                </a:solidFill>
                <a:effectLst/>
                <a:latin typeface="+mn-lt"/>
                <a:ea typeface="+mn-ea"/>
                <a:cs typeface="+mn-cs"/>
              </a:rPr>
              <a:t>第一步是由一个产生函数从当前解产生一个位于</a:t>
            </a:r>
            <a:r>
              <a:rPr lang="zh-CN" altLang="en-US" sz="1200" b="0" i="0" u="none" strike="noStrike" kern="1200" dirty="0" smtClean="0">
                <a:solidFill>
                  <a:schemeClr val="tx1"/>
                </a:solidFill>
                <a:effectLst/>
                <a:latin typeface="+mn-lt"/>
                <a:ea typeface="+mn-ea"/>
                <a:cs typeface="+mn-cs"/>
                <a:hlinkClick r:id="rId4"/>
              </a:rPr>
              <a:t>解空间</a:t>
            </a:r>
            <a:r>
              <a:rPr lang="zh-CN" altLang="en-US" sz="1200" b="0" i="0" kern="1200" dirty="0" smtClean="0">
                <a:solidFill>
                  <a:schemeClr val="tx1"/>
                </a:solidFill>
                <a:effectLst/>
                <a:latin typeface="+mn-lt"/>
                <a:ea typeface="+mn-ea"/>
                <a:cs typeface="+mn-cs"/>
              </a:rPr>
              <a:t>的新解；为便于后续的计算和接受，减少算法耗时，通常选择由当前新解经过简单地变换即可产生新解的方法，如对构成新解的全部或部分元素进行置换、互换等，注意到产生新解的变换方法决定了当前新解的邻域结构，因而对冷却进度表的选取有一定的影响。</a:t>
            </a:r>
          </a:p>
          <a:p>
            <a:r>
              <a:rPr lang="zh-CN" altLang="en-US" sz="1200" b="0" i="0" kern="1200" dirty="0" smtClean="0">
                <a:solidFill>
                  <a:schemeClr val="tx1"/>
                </a:solidFill>
                <a:effectLst/>
                <a:latin typeface="+mn-lt"/>
                <a:ea typeface="+mn-ea"/>
                <a:cs typeface="+mn-cs"/>
              </a:rPr>
              <a:t>第二步是计算与新解所对应的</a:t>
            </a:r>
            <a:r>
              <a:rPr lang="zh-CN" altLang="en-US" sz="1200" b="0" i="0" u="none" strike="noStrike" kern="1200" dirty="0" smtClean="0">
                <a:solidFill>
                  <a:schemeClr val="tx1"/>
                </a:solidFill>
                <a:effectLst/>
                <a:latin typeface="+mn-lt"/>
                <a:ea typeface="+mn-ea"/>
                <a:cs typeface="+mn-cs"/>
                <a:hlinkClick r:id="rId5"/>
              </a:rPr>
              <a:t>目标函数</a:t>
            </a:r>
            <a:r>
              <a:rPr lang="zh-CN" altLang="en-US" sz="1200" b="0" i="0" kern="1200" dirty="0" smtClean="0">
                <a:solidFill>
                  <a:schemeClr val="tx1"/>
                </a:solidFill>
                <a:effectLst/>
                <a:latin typeface="+mn-lt"/>
                <a:ea typeface="+mn-ea"/>
                <a:cs typeface="+mn-cs"/>
              </a:rPr>
              <a:t>差。因为目标函数差仅由变换部分产生，所以目标函数差的计算最好按增量计算。事实表明，对大多数应用而言，这是计算目标函数差的最快方法。</a:t>
            </a:r>
          </a:p>
          <a:p>
            <a:r>
              <a:rPr lang="zh-CN" altLang="en-US" sz="1200" b="0" i="0" kern="1200" dirty="0" smtClean="0">
                <a:solidFill>
                  <a:schemeClr val="tx1"/>
                </a:solidFill>
                <a:effectLst/>
                <a:latin typeface="+mn-lt"/>
                <a:ea typeface="+mn-ea"/>
                <a:cs typeface="+mn-cs"/>
              </a:rPr>
              <a:t>第三步是判断新解是否被接受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判断的依据是一个接受准则，最常用的接受准则是</a:t>
            </a:r>
            <a:r>
              <a:rPr lang="en-US" altLang="zh-CN" sz="1200" b="0" i="0" kern="1200" dirty="0" smtClean="0">
                <a:solidFill>
                  <a:schemeClr val="tx1"/>
                </a:solidFill>
                <a:effectLst/>
                <a:latin typeface="+mn-lt"/>
                <a:ea typeface="+mn-ea"/>
                <a:cs typeface="+mn-cs"/>
              </a:rPr>
              <a:t>Metropolis</a:t>
            </a:r>
            <a:r>
              <a:rPr lang="zh-CN" altLang="en-US" sz="1200" b="0" i="0" kern="1200" dirty="0" smtClean="0">
                <a:solidFill>
                  <a:schemeClr val="tx1"/>
                </a:solidFill>
                <a:effectLst/>
                <a:latin typeface="+mn-lt"/>
                <a:ea typeface="+mn-ea"/>
                <a:cs typeface="+mn-cs"/>
              </a:rPr>
              <a:t>准则</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若</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′&lt;0</a:t>
            </a:r>
            <a:r>
              <a:rPr lang="zh-CN" altLang="en-US" sz="1200" b="0" i="0" kern="1200" dirty="0" smtClean="0">
                <a:solidFill>
                  <a:schemeClr val="tx1"/>
                </a:solidFill>
                <a:effectLst/>
                <a:latin typeface="+mn-lt"/>
                <a:ea typeface="+mn-ea"/>
                <a:cs typeface="+mn-cs"/>
              </a:rPr>
              <a:t>则接受</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作为新的当前解</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，否则以概率</a:t>
            </a:r>
            <a:r>
              <a:rPr lang="en-US" altLang="zh-CN" sz="1200" b="0" i="0" kern="1200" dirty="0" err="1" smtClean="0">
                <a:solidFill>
                  <a:schemeClr val="tx1"/>
                </a:solidFill>
                <a:effectLst/>
                <a:latin typeface="+mn-lt"/>
                <a:ea typeface="+mn-ea"/>
                <a:cs typeface="+mn-cs"/>
              </a:rPr>
              <a:t>exp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kT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接受</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作为新的当前解</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第四步是当新解被确定接受时，用新解代替当前解，这只需将当前解中对应于产生新解时的变换部分予以实现，同时修正</a:t>
            </a:r>
            <a:r>
              <a:rPr lang="zh-CN" altLang="en-US" sz="1200" b="0" i="0" u="none" strike="noStrike" kern="1200" dirty="0" smtClean="0">
                <a:solidFill>
                  <a:schemeClr val="tx1"/>
                </a:solidFill>
                <a:effectLst/>
                <a:latin typeface="+mn-lt"/>
                <a:ea typeface="+mn-ea"/>
                <a:cs typeface="+mn-cs"/>
                <a:hlinkClick r:id="rId5"/>
              </a:rPr>
              <a:t>目标函数</a:t>
            </a:r>
            <a:r>
              <a:rPr lang="zh-CN" altLang="en-US" sz="1200" b="0" i="0" kern="1200" dirty="0" smtClean="0">
                <a:solidFill>
                  <a:schemeClr val="tx1"/>
                </a:solidFill>
                <a:effectLst/>
                <a:latin typeface="+mn-lt"/>
                <a:ea typeface="+mn-ea"/>
                <a:cs typeface="+mn-cs"/>
              </a:rPr>
              <a:t>值即可。此时，当前解实现了一次</a:t>
            </a:r>
            <a:r>
              <a:rPr lang="zh-CN" altLang="en-US" sz="1200" b="0" i="0" u="none" strike="noStrike" kern="1200" dirty="0" smtClean="0">
                <a:solidFill>
                  <a:schemeClr val="tx1"/>
                </a:solidFill>
                <a:effectLst/>
                <a:latin typeface="+mn-lt"/>
                <a:ea typeface="+mn-ea"/>
                <a:cs typeface="+mn-cs"/>
                <a:hlinkClick r:id="rId6"/>
              </a:rPr>
              <a:t>迭代</a:t>
            </a:r>
            <a:r>
              <a:rPr lang="zh-CN" altLang="en-US" sz="1200" b="0" i="0" kern="1200" dirty="0" smtClean="0">
                <a:solidFill>
                  <a:schemeClr val="tx1"/>
                </a:solidFill>
                <a:effectLst/>
                <a:latin typeface="+mn-lt"/>
                <a:ea typeface="+mn-ea"/>
                <a:cs typeface="+mn-cs"/>
              </a:rPr>
              <a:t>。可在此基础上开始下一轮试验。而当新解被判定为舍弃时，则在原当前解的基础上继续下一轮试验。</a:t>
            </a:r>
          </a:p>
          <a:p>
            <a:r>
              <a:rPr lang="zh-CN" altLang="en-US" sz="1200" b="0" i="0" u="none" strike="noStrike" kern="1200" dirty="0" smtClean="0">
                <a:solidFill>
                  <a:schemeClr val="tx1"/>
                </a:solidFill>
                <a:effectLst/>
                <a:latin typeface="+mn-lt"/>
                <a:ea typeface="+mn-ea"/>
                <a:cs typeface="+mn-cs"/>
                <a:hlinkClick r:id="rId3"/>
              </a:rPr>
              <a:t>模拟退火算法</a:t>
            </a:r>
            <a:r>
              <a:rPr lang="zh-CN" altLang="en-US" sz="1200" b="0" i="0" kern="1200" dirty="0" smtClean="0">
                <a:solidFill>
                  <a:schemeClr val="tx1"/>
                </a:solidFill>
                <a:effectLst/>
                <a:latin typeface="+mn-lt"/>
                <a:ea typeface="+mn-ea"/>
                <a:cs typeface="+mn-cs"/>
              </a:rPr>
              <a:t>与初始值无关，算法求得的解与初始解状态</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是算法迭代的起点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无关；模拟退火算法具有渐近收敛性，已在理论上被证明是一种以概率</a:t>
            </a:r>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收敛于全局最优解的全局优化算法；模拟退火算法具有</a:t>
            </a:r>
            <a:r>
              <a:rPr lang="zh-CN" altLang="en-US" sz="1200" b="0" i="0" u="none" strike="noStrike" kern="1200" dirty="0" smtClean="0">
                <a:solidFill>
                  <a:schemeClr val="tx1"/>
                </a:solidFill>
                <a:effectLst/>
                <a:latin typeface="+mn-lt"/>
                <a:ea typeface="+mn-ea"/>
                <a:cs typeface="+mn-cs"/>
                <a:hlinkClick r:id="rId7"/>
              </a:rPr>
              <a:t>并行性</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禁忌算法：</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它从一个初始可行解出发，选择一系列的特定搜索方向（移动）作为试探，选择实现让特定的目标函数值变化最多的移动。为了避免陷入局部最优解，</a:t>
            </a:r>
            <a:r>
              <a:rPr lang="en-US" altLang="zh-CN" sz="1200" b="0" i="0" kern="1200" dirty="0" smtClean="0">
                <a:solidFill>
                  <a:schemeClr val="tx1"/>
                </a:solidFill>
                <a:effectLst/>
                <a:latin typeface="+mn-lt"/>
                <a:ea typeface="+mn-ea"/>
                <a:cs typeface="+mn-cs"/>
              </a:rPr>
              <a:t>TS</a:t>
            </a:r>
            <a:r>
              <a:rPr lang="zh-CN" altLang="en-US" sz="1200" b="0" i="0" kern="1200" dirty="0" smtClean="0">
                <a:solidFill>
                  <a:schemeClr val="tx1"/>
                </a:solidFill>
                <a:effectLst/>
                <a:latin typeface="+mn-lt"/>
                <a:ea typeface="+mn-ea"/>
                <a:cs typeface="+mn-cs"/>
              </a:rPr>
              <a:t>搜索中采用了一种灵活的“记忆”技术，对已经进行的优化过程进行记录和选择，指导下一步的搜索方向，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当兔子们再寻找的时候，一般地会有意识地避开泰山，因为他们知道，这里已经找过，并且有一只兔子在那里看着了。这就是禁忌搜索中“禁忌表（</a:t>
            </a:r>
            <a:r>
              <a:rPr lang="en-US" altLang="zh-CN" sz="1200" b="0" i="0" kern="1200" dirty="0" err="1" smtClean="0">
                <a:solidFill>
                  <a:schemeClr val="tx1"/>
                </a:solidFill>
                <a:effectLst/>
                <a:latin typeface="+mn-lt"/>
                <a:ea typeface="+mn-ea"/>
                <a:cs typeface="+mn-cs"/>
              </a:rPr>
              <a:t>tabu</a:t>
            </a:r>
            <a:r>
              <a:rPr lang="en-US" altLang="zh-CN" sz="1200" b="0" i="0" kern="1200" dirty="0" smtClean="0">
                <a:solidFill>
                  <a:schemeClr val="tx1"/>
                </a:solidFill>
                <a:effectLst/>
                <a:latin typeface="+mn-lt"/>
                <a:ea typeface="+mn-ea"/>
                <a:cs typeface="+mn-cs"/>
              </a:rPr>
              <a:t> list</a:t>
            </a:r>
            <a:r>
              <a:rPr lang="zh-CN" altLang="en-US" sz="1200" b="0" i="0" kern="1200" dirty="0" smtClean="0">
                <a:solidFill>
                  <a:schemeClr val="tx1"/>
                </a:solidFill>
                <a:effectLst/>
                <a:latin typeface="+mn-lt"/>
                <a:ea typeface="+mn-ea"/>
                <a:cs typeface="+mn-cs"/>
              </a:rPr>
              <a:t>）”的含义。那只留在泰山的兔子一般不会就安家在那里了，它会在一定时间后重新回到找最高峰的大军，因为这个时候已经有了许多新的消息，泰山毕竟也有一个不错的高度，需要重新考虑，这个归队时间，在禁忌搜索里面叫做“禁忌长度（</a:t>
            </a:r>
            <a:r>
              <a:rPr lang="en-US" altLang="zh-CN" sz="1200" b="0" i="0" kern="1200" dirty="0" err="1" smtClean="0">
                <a:solidFill>
                  <a:schemeClr val="tx1"/>
                </a:solidFill>
                <a:effectLst/>
                <a:latin typeface="+mn-lt"/>
                <a:ea typeface="+mn-ea"/>
                <a:cs typeface="+mn-cs"/>
              </a:rPr>
              <a:t>tabu</a:t>
            </a:r>
            <a:r>
              <a:rPr lang="en-US" altLang="zh-CN" sz="1200" b="0" i="0" kern="1200" dirty="0" smtClean="0">
                <a:solidFill>
                  <a:schemeClr val="tx1"/>
                </a:solidFill>
                <a:effectLst/>
                <a:latin typeface="+mn-lt"/>
                <a:ea typeface="+mn-ea"/>
                <a:cs typeface="+mn-cs"/>
              </a:rPr>
              <a:t> length</a:t>
            </a:r>
            <a:r>
              <a:rPr lang="zh-CN" altLang="en-US" sz="1200" b="0" i="0" kern="1200" dirty="0" smtClean="0">
                <a:solidFill>
                  <a:schemeClr val="tx1"/>
                </a:solidFill>
                <a:effectLst/>
                <a:latin typeface="+mn-lt"/>
                <a:ea typeface="+mn-ea"/>
                <a:cs typeface="+mn-cs"/>
              </a:rPr>
              <a:t>）”；如果在搜索的过程中，留守泰山的兔子还没有归队，但是找到的地方全是华北平原等比较低的地方，兔子们就不得不再次考虑选中泰山，也就是说，当一个有兔子留守的地方优越性太突出，超过了“</a:t>
            </a:r>
            <a:r>
              <a:rPr lang="en-US" altLang="zh-CN" sz="1200" b="0" i="0" kern="1200" dirty="0" smtClean="0">
                <a:solidFill>
                  <a:schemeClr val="tx1"/>
                </a:solidFill>
                <a:effectLst/>
                <a:latin typeface="+mn-lt"/>
                <a:ea typeface="+mn-ea"/>
                <a:cs typeface="+mn-cs"/>
              </a:rPr>
              <a:t>best so far”</a:t>
            </a:r>
            <a:r>
              <a:rPr lang="zh-CN" altLang="en-US" sz="1200" b="0" i="0" kern="1200" dirty="0" smtClean="0">
                <a:solidFill>
                  <a:schemeClr val="tx1"/>
                </a:solidFill>
                <a:effectLst/>
                <a:latin typeface="+mn-lt"/>
                <a:ea typeface="+mn-ea"/>
                <a:cs typeface="+mn-cs"/>
              </a:rPr>
              <a:t>的状态，就可以不顾及有没有兔子留守，都把这个地方考虑进来，这就叫“特赦准则（</a:t>
            </a:r>
            <a:r>
              <a:rPr lang="en-US" altLang="zh-CN" sz="1200" b="0" i="0" kern="1200" dirty="0" smtClean="0">
                <a:solidFill>
                  <a:schemeClr val="tx1"/>
                </a:solidFill>
                <a:effectLst/>
                <a:latin typeface="+mn-lt"/>
                <a:ea typeface="+mn-ea"/>
                <a:cs typeface="+mn-cs"/>
              </a:rPr>
              <a:t>aspiration criterion</a:t>
            </a:r>
            <a:r>
              <a:rPr lang="zh-CN" altLang="en-US" sz="1200" b="0" i="0" kern="1200" dirty="0" smtClean="0">
                <a:solidFill>
                  <a:schemeClr val="tx1"/>
                </a:solidFill>
                <a:effectLst/>
                <a:latin typeface="+mn-lt"/>
                <a:ea typeface="+mn-ea"/>
                <a:cs typeface="+mn-cs"/>
              </a:rPr>
              <a:t>）”。这三个概念是禁忌搜索和一般搜索准则最不同的地方，算法的优化也关键在这里。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19</a:t>
            </a:fld>
            <a:endParaRPr lang="zh-CN" altLang="en-US"/>
          </a:p>
        </p:txBody>
      </p:sp>
    </p:spTree>
    <p:extLst>
      <p:ext uri="{BB962C8B-B14F-4D97-AF65-F5344CB8AC3E}">
        <p14:creationId xmlns:p14="http://schemas.microsoft.com/office/powerpoint/2010/main" val="360838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21</a:t>
            </a:fld>
            <a:endParaRPr lang="zh-CN" altLang="en-US"/>
          </a:p>
        </p:txBody>
      </p:sp>
    </p:spTree>
    <p:extLst>
      <p:ext uri="{BB962C8B-B14F-4D97-AF65-F5344CB8AC3E}">
        <p14:creationId xmlns:p14="http://schemas.microsoft.com/office/powerpoint/2010/main" val="40283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ResultCallback2&lt;int64, </a:t>
            </a:r>
            <a:r>
              <a:rPr lang="en-US" altLang="zh-CN" dirty="0" err="1" smtClean="0"/>
              <a:t>NodeIndex</a:t>
            </a:r>
            <a:r>
              <a:rPr lang="en-US" altLang="zh-CN" dirty="0" smtClean="0"/>
              <a:t>, </a:t>
            </a:r>
            <a:r>
              <a:rPr lang="en-US" altLang="zh-CN" dirty="0" err="1" smtClean="0"/>
              <a:t>NodeIndex</a:t>
            </a:r>
            <a:r>
              <a:rPr lang="en-US" altLang="zh-CN" dirty="0" smtClean="0"/>
              <a:t>&gt;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22</a:t>
            </a:fld>
            <a:endParaRPr lang="zh-CN" altLang="en-US"/>
          </a:p>
        </p:txBody>
      </p:sp>
    </p:spTree>
    <p:extLst>
      <p:ext uri="{BB962C8B-B14F-4D97-AF65-F5344CB8AC3E}">
        <p14:creationId xmlns:p14="http://schemas.microsoft.com/office/powerpoint/2010/main" val="100396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Adds a soft </a:t>
            </a:r>
            <a:r>
              <a:rPr lang="en-US" altLang="zh-CN" sz="1200" kern="1200" dirty="0" err="1" smtClean="0">
                <a:solidFill>
                  <a:schemeClr val="tx1"/>
                </a:solidFill>
                <a:effectLst/>
                <a:latin typeface="+mn-lt"/>
                <a:ea typeface="+mn-ea"/>
                <a:cs typeface="+mn-cs"/>
              </a:rPr>
              <a:t>contraint</a:t>
            </a:r>
            <a:r>
              <a:rPr lang="en-US" altLang="zh-CN" sz="1200" kern="1200" dirty="0" smtClean="0">
                <a:solidFill>
                  <a:schemeClr val="tx1"/>
                </a:solidFill>
                <a:effectLst/>
                <a:latin typeface="+mn-lt"/>
                <a:ea typeface="+mn-ea"/>
                <a:cs typeface="+mn-cs"/>
              </a:rPr>
              <a:t> to force a set of nodes to be on the same vehicle. // If all nodes are not on the same vehicle, each extra vehicle used adds // 'cost' to the cost function.</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24</a:t>
            </a:fld>
            <a:endParaRPr lang="zh-CN" altLang="en-US"/>
          </a:p>
        </p:txBody>
      </p:sp>
    </p:spTree>
    <p:extLst>
      <p:ext uri="{BB962C8B-B14F-4D97-AF65-F5344CB8AC3E}">
        <p14:creationId xmlns:p14="http://schemas.microsoft.com/office/powerpoint/2010/main" val="106252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https://github.com/google/or-tools/blob/c11c96f1dce24893de5357e7c643aa6958496ada/src/constraint_solver/routing.h  line 580.</a:t>
            </a:r>
          </a:p>
          <a:p>
            <a:r>
              <a:rPr lang="en-US" altLang="zh-CN" sz="1200" kern="1200" dirty="0" smtClean="0">
                <a:solidFill>
                  <a:schemeClr val="tx1"/>
                </a:solidFill>
                <a:effectLst/>
                <a:latin typeface="+mn-lt"/>
                <a:ea typeface="+mn-ea"/>
                <a:cs typeface="+mn-cs"/>
              </a:rPr>
              <a:t>// Notifies that node1 and node2 form a pair of nodes which should belong // to the same route. This methods helps the search find better solutions, // especially in the local search phase. // It should be called each time you have an equality constraint linking // the vehicle variables of two node (including for instance pickup and // delivery problems): // Solver* </a:t>
            </a:r>
            <a:r>
              <a:rPr lang="en-US" altLang="zh-CN" sz="1200" kern="1200" dirty="0" err="1" smtClean="0">
                <a:solidFill>
                  <a:schemeClr val="tx1"/>
                </a:solidFill>
                <a:effectLst/>
                <a:latin typeface="+mn-lt"/>
                <a:ea typeface="+mn-ea"/>
                <a:cs typeface="+mn-cs"/>
              </a:rPr>
              <a:t>const</a:t>
            </a:r>
            <a:r>
              <a:rPr lang="en-US" altLang="zh-CN" sz="1200" kern="1200" dirty="0" smtClean="0">
                <a:solidFill>
                  <a:schemeClr val="tx1"/>
                </a:solidFill>
                <a:effectLst/>
                <a:latin typeface="+mn-lt"/>
                <a:ea typeface="+mn-ea"/>
                <a:cs typeface="+mn-cs"/>
              </a:rPr>
              <a:t> solver = </a:t>
            </a:r>
            <a:r>
              <a:rPr lang="en-US" altLang="zh-CN" sz="1200" kern="1200" dirty="0" err="1" smtClean="0">
                <a:solidFill>
                  <a:schemeClr val="tx1"/>
                </a:solidFill>
                <a:effectLst/>
                <a:latin typeface="+mn-lt"/>
                <a:ea typeface="+mn-ea"/>
                <a:cs typeface="+mn-cs"/>
              </a:rPr>
              <a:t>routing.solver</a:t>
            </a:r>
            <a:r>
              <a:rPr lang="en-US" altLang="zh-CN" sz="1200" kern="1200" dirty="0" smtClean="0">
                <a:solidFill>
                  <a:schemeClr val="tx1"/>
                </a:solidFill>
                <a:effectLst/>
                <a:latin typeface="+mn-lt"/>
                <a:ea typeface="+mn-ea"/>
                <a:cs typeface="+mn-cs"/>
              </a:rPr>
              <a:t>(); // solver-&gt;</a:t>
            </a:r>
            <a:r>
              <a:rPr lang="en-US" altLang="zh-CN" sz="1200" kern="1200" dirty="0" err="1" smtClean="0">
                <a:solidFill>
                  <a:schemeClr val="tx1"/>
                </a:solidFill>
                <a:effectLst/>
                <a:latin typeface="+mn-lt"/>
                <a:ea typeface="+mn-ea"/>
                <a:cs typeface="+mn-cs"/>
              </a:rPr>
              <a:t>AddConstraint</a:t>
            </a:r>
            <a:r>
              <a:rPr lang="en-US" altLang="zh-CN" sz="1200" kern="1200" dirty="0" smtClean="0">
                <a:solidFill>
                  <a:schemeClr val="tx1"/>
                </a:solidFill>
                <a:effectLst/>
                <a:latin typeface="+mn-lt"/>
                <a:ea typeface="+mn-ea"/>
                <a:cs typeface="+mn-cs"/>
              </a:rPr>
              <a:t>(solver-&gt;</a:t>
            </a:r>
            <a:r>
              <a:rPr lang="en-US" altLang="zh-CN" sz="1200" kern="1200" dirty="0" err="1" smtClean="0">
                <a:solidFill>
                  <a:schemeClr val="tx1"/>
                </a:solidFill>
                <a:effectLst/>
                <a:latin typeface="+mn-lt"/>
                <a:ea typeface="+mn-ea"/>
                <a:cs typeface="+mn-cs"/>
              </a:rPr>
              <a:t>MakeEquality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routing.VehicleVar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routing.NodeToIndex</a:t>
            </a:r>
            <a:r>
              <a:rPr lang="en-US" altLang="zh-CN" sz="1200" kern="1200" dirty="0" smtClean="0">
                <a:solidFill>
                  <a:schemeClr val="tx1"/>
                </a:solidFill>
                <a:effectLst/>
                <a:latin typeface="+mn-lt"/>
                <a:ea typeface="+mn-ea"/>
                <a:cs typeface="+mn-cs"/>
              </a:rPr>
              <a:t>(node1)), // </a:t>
            </a:r>
            <a:r>
              <a:rPr lang="en-US" altLang="zh-CN" sz="1200" kern="1200" dirty="0" err="1" smtClean="0">
                <a:solidFill>
                  <a:schemeClr val="tx1"/>
                </a:solidFill>
                <a:effectLst/>
                <a:latin typeface="+mn-lt"/>
                <a:ea typeface="+mn-ea"/>
                <a:cs typeface="+mn-cs"/>
              </a:rPr>
              <a:t>routing.VehicleVar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routing.NodeToIndex</a:t>
            </a:r>
            <a:r>
              <a:rPr lang="en-US" altLang="zh-CN" sz="1200" kern="1200" dirty="0" smtClean="0">
                <a:solidFill>
                  <a:schemeClr val="tx1"/>
                </a:solidFill>
                <a:effectLst/>
                <a:latin typeface="+mn-lt"/>
                <a:ea typeface="+mn-ea"/>
                <a:cs typeface="+mn-cs"/>
              </a:rPr>
              <a:t>(node2)))); // solver-&gt;</a:t>
            </a:r>
            <a:r>
              <a:rPr lang="en-US" altLang="zh-CN" sz="1200" kern="1200" dirty="0" err="1" smtClean="0">
                <a:solidFill>
                  <a:schemeClr val="tx1"/>
                </a:solidFill>
                <a:effectLst/>
                <a:latin typeface="+mn-lt"/>
                <a:ea typeface="+mn-ea"/>
                <a:cs typeface="+mn-cs"/>
              </a:rPr>
              <a:t>AddPickupAndDelivery</a:t>
            </a:r>
            <a:r>
              <a:rPr lang="en-US" altLang="zh-CN" sz="1200" kern="1200" dirty="0" smtClean="0">
                <a:solidFill>
                  <a:schemeClr val="tx1"/>
                </a:solidFill>
                <a:effectLst/>
                <a:latin typeface="+mn-lt"/>
                <a:ea typeface="+mn-ea"/>
                <a:cs typeface="+mn-cs"/>
              </a:rPr>
              <a:t>(node1, node2); // // TODO(user): Remove this when model introspection detects linked nodes. void </a:t>
            </a:r>
            <a:r>
              <a:rPr lang="en-US" altLang="zh-CN" sz="1200" kern="1200" dirty="0" err="1" smtClean="0">
                <a:solidFill>
                  <a:schemeClr val="tx1"/>
                </a:solidFill>
                <a:effectLst/>
                <a:latin typeface="+mn-lt"/>
                <a:ea typeface="+mn-ea"/>
                <a:cs typeface="+mn-cs"/>
              </a:rPr>
              <a:t>AddPickupAndDelivery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NodeIndex</a:t>
            </a:r>
            <a:r>
              <a:rPr lang="en-US" altLang="zh-CN" sz="1200" kern="1200" dirty="0" smtClean="0">
                <a:solidFill>
                  <a:schemeClr val="tx1"/>
                </a:solidFill>
                <a:effectLst/>
                <a:latin typeface="+mn-lt"/>
                <a:ea typeface="+mn-ea"/>
                <a:cs typeface="+mn-cs"/>
              </a:rPr>
              <a:t> node1, </a:t>
            </a:r>
            <a:r>
              <a:rPr lang="en-US" altLang="zh-CN" sz="1200" kern="1200" dirty="0" err="1" smtClean="0">
                <a:solidFill>
                  <a:schemeClr val="tx1"/>
                </a:solidFill>
                <a:effectLst/>
                <a:latin typeface="+mn-lt"/>
                <a:ea typeface="+mn-ea"/>
                <a:cs typeface="+mn-cs"/>
              </a:rPr>
              <a:t>NodeIndex</a:t>
            </a:r>
            <a:r>
              <a:rPr lang="en-US" altLang="zh-CN" sz="1200" kern="1200" dirty="0" smtClean="0">
                <a:solidFill>
                  <a:schemeClr val="tx1"/>
                </a:solidFill>
                <a:effectLst/>
                <a:latin typeface="+mn-lt"/>
                <a:ea typeface="+mn-ea"/>
                <a:cs typeface="+mn-cs"/>
              </a:rPr>
              <a:t> node2) { pickup_delivery_pairs_.</a:t>
            </a:r>
            <a:r>
              <a:rPr lang="en-US" altLang="zh-CN" sz="1200" kern="1200" dirty="0" err="1" smtClean="0">
                <a:solidFill>
                  <a:schemeClr val="tx1"/>
                </a:solidFill>
                <a:effectLst/>
                <a:latin typeface="+mn-lt"/>
                <a:ea typeface="+mn-ea"/>
                <a:cs typeface="+mn-cs"/>
              </a:rPr>
              <a:t>push_back</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NodeToIndex</a:t>
            </a:r>
            <a:r>
              <a:rPr lang="en-US" altLang="zh-CN" sz="1200" kern="1200" dirty="0" smtClean="0">
                <a:solidFill>
                  <a:schemeClr val="tx1"/>
                </a:solidFill>
                <a:effectLst/>
                <a:latin typeface="+mn-lt"/>
                <a:ea typeface="+mn-ea"/>
                <a:cs typeface="+mn-cs"/>
              </a:rPr>
              <a:t>(node1)}, {</a:t>
            </a:r>
            <a:r>
              <a:rPr lang="en-US" altLang="zh-CN" sz="1200" kern="1200" dirty="0" err="1" smtClean="0">
                <a:solidFill>
                  <a:schemeClr val="tx1"/>
                </a:solidFill>
                <a:effectLst/>
                <a:latin typeface="+mn-lt"/>
                <a:ea typeface="+mn-ea"/>
                <a:cs typeface="+mn-cs"/>
              </a:rPr>
              <a:t>NodeToIndex</a:t>
            </a:r>
            <a:r>
              <a:rPr lang="en-US" altLang="zh-CN" sz="1200" kern="1200" dirty="0" smtClean="0">
                <a:solidFill>
                  <a:schemeClr val="tx1"/>
                </a:solidFill>
                <a:effectLst/>
                <a:latin typeface="+mn-lt"/>
                <a:ea typeface="+mn-ea"/>
                <a:cs typeface="+mn-cs"/>
              </a:rPr>
              <a:t>(node2)}}); }</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25</a:t>
            </a:fld>
            <a:endParaRPr lang="zh-CN" altLang="en-US"/>
          </a:p>
        </p:txBody>
      </p:sp>
    </p:spTree>
    <p:extLst>
      <p:ext uri="{BB962C8B-B14F-4D97-AF65-F5344CB8AC3E}">
        <p14:creationId xmlns:p14="http://schemas.microsoft.com/office/powerpoint/2010/main" val="2732073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https://github.com/google/or-tools/blob/master/src/constraint_solver/constraint_solver.h line 1200+-</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26</a:t>
            </a:fld>
            <a:endParaRPr lang="zh-CN" altLang="en-US"/>
          </a:p>
        </p:txBody>
      </p:sp>
    </p:spTree>
    <p:extLst>
      <p:ext uri="{BB962C8B-B14F-4D97-AF65-F5344CB8AC3E}">
        <p14:creationId xmlns:p14="http://schemas.microsoft.com/office/powerpoint/2010/main" val="2600836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https://github.com/google/or-tools/blob/master/src/constraint_solver/constraint_solver.h line 1200+-</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27</a:t>
            </a:fld>
            <a:endParaRPr lang="zh-CN" altLang="en-US"/>
          </a:p>
        </p:txBody>
      </p:sp>
    </p:spTree>
    <p:extLst>
      <p:ext uri="{BB962C8B-B14F-4D97-AF65-F5344CB8AC3E}">
        <p14:creationId xmlns:p14="http://schemas.microsoft.com/office/powerpoint/2010/main" val="137272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第一组等式要求每个城市都能另一个城市前来，而第二组等式要求每个城市都能出发。最后的约束迫使覆盖所有城市的路径只有一条，而不是两条或者多条分散的路径在一起覆盖的。</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证明可行解中的每个子回路经过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号城市（注意到等式保证了只有一条这样的路径），就能证明所有可行解只包含一个封闭城市序列。对于若我们对所有</a:t>
            </a:r>
            <a:r>
              <a:rPr lang="en-US" altLang="zh-CN" sz="1200" b="0" i="0" u="none" strike="noStrike" kern="1200" dirty="0" err="1" smtClean="0">
                <a:solidFill>
                  <a:schemeClr val="tx1"/>
                </a:solidFill>
                <a:effectLst/>
                <a:latin typeface="+mn-lt"/>
                <a:ea typeface="+mn-ea"/>
                <a:cs typeface="+mn-cs"/>
              </a:rPr>
              <a:t>xij</a:t>
            </a:r>
            <a:r>
              <a:rPr lang="en-US" altLang="zh-CN" sz="1200" b="0" i="0" u="none" strike="noStrike"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对应的不等式求和的话，对 </a:t>
            </a:r>
            <a:r>
              <a:rPr lang="en-US" altLang="zh-CN" sz="1200" b="0" i="1"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 步不经过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号城市的任何子回路，我们得到：</a:t>
            </a:r>
            <a:r>
              <a:rPr lang="en-US" altLang="zh-CN" sz="1200" b="0" i="0" u="none" strike="noStrike" kern="1200" dirty="0" err="1" smtClean="0">
                <a:solidFill>
                  <a:schemeClr val="tx1"/>
                </a:solidFill>
                <a:effectLst/>
                <a:latin typeface="+mn-lt"/>
                <a:ea typeface="+mn-ea"/>
                <a:cs typeface="+mn-cs"/>
              </a:rPr>
              <a:t>nk</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(n</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1)k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矛盾。</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5</a:t>
            </a:fld>
            <a:endParaRPr lang="zh-CN" altLang="en-US"/>
          </a:p>
        </p:txBody>
      </p:sp>
    </p:spTree>
    <p:extLst>
      <p:ext uri="{BB962C8B-B14F-4D97-AF65-F5344CB8AC3E}">
        <p14:creationId xmlns:p14="http://schemas.microsoft.com/office/powerpoint/2010/main" val="119209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r(s)</a:t>
            </a:r>
            <a:r>
              <a:rPr lang="zh-CN" altLang="en-US" sz="1200" b="0" i="0" kern="1200" dirty="0" smtClean="0">
                <a:solidFill>
                  <a:schemeClr val="tx1"/>
                </a:solidFill>
                <a:effectLst/>
                <a:latin typeface="+mn-lt"/>
                <a:ea typeface="+mn-ea"/>
                <a:cs typeface="+mn-cs"/>
              </a:rPr>
              <a:t>是服务集合</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中各节点所需的最少车辆数目。</a:t>
            </a:r>
            <a:r>
              <a:rPr lang="zh-CN" altLang="en-US" dirty="0" smtClean="0"/>
              <a:t>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8</a:t>
            </a:fld>
            <a:endParaRPr lang="zh-CN" altLang="en-US"/>
          </a:p>
        </p:txBody>
      </p:sp>
    </p:spTree>
    <p:extLst>
      <p:ext uri="{BB962C8B-B14F-4D97-AF65-F5344CB8AC3E}">
        <p14:creationId xmlns:p14="http://schemas.microsoft.com/office/powerpoint/2010/main" val="110010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与一般的</a:t>
            </a:r>
            <a:r>
              <a:rPr lang="en-US" altLang="zh-CN" sz="1200" b="0" i="0" kern="1200" dirty="0" smtClean="0">
                <a:solidFill>
                  <a:schemeClr val="tx1"/>
                </a:solidFill>
                <a:effectLst/>
                <a:latin typeface="+mn-lt"/>
                <a:ea typeface="+mn-ea"/>
                <a:cs typeface="+mn-cs"/>
              </a:rPr>
              <a:t>VR</a:t>
            </a:r>
            <a:r>
              <a:rPr lang="zh-CN" altLang="en-US" sz="1200" b="0" i="0" kern="1200" dirty="0" smtClean="0">
                <a:solidFill>
                  <a:schemeClr val="tx1"/>
                </a:solidFill>
                <a:effectLst/>
                <a:latin typeface="+mn-lt"/>
                <a:ea typeface="+mn-ea"/>
                <a:cs typeface="+mn-cs"/>
              </a:rPr>
              <a:t>问题相比，变种的</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问题通常增加了一些额外的限制，这些限制通常包括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装卸货的顺序，时间（时间窗），是否要求回到场点，容量限制等。以下是几种比较常见的变种</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VRPTW</a:t>
            </a:r>
            <a:r>
              <a:rPr lang="zh-CN" altLang="en-US" sz="1200" b="0" i="0" kern="1200" dirty="0" smtClean="0">
                <a:solidFill>
                  <a:schemeClr val="tx1"/>
                </a:solidFill>
                <a:effectLst/>
                <a:latin typeface="+mn-lt"/>
                <a:ea typeface="+mn-ea"/>
                <a:cs typeface="+mn-cs"/>
              </a:rPr>
              <a:t>中，车辆除了要满足</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问题的限制之外，还必须要满足需求点的时窗限制，而需求点的时窗限制可以分为两种，一种是硬时窗（</a:t>
            </a:r>
            <a:r>
              <a:rPr lang="en-US" altLang="zh-CN" sz="1200" b="0" i="0" kern="1200" dirty="0" smtClean="0">
                <a:solidFill>
                  <a:schemeClr val="tx1"/>
                </a:solidFill>
                <a:effectLst/>
                <a:latin typeface="+mn-lt"/>
                <a:ea typeface="+mn-ea"/>
                <a:cs typeface="+mn-cs"/>
              </a:rPr>
              <a:t>Hard Time Window</a:t>
            </a:r>
            <a:r>
              <a:rPr lang="zh-CN" altLang="en-US" sz="1200" b="0" i="0" kern="1200" dirty="0" smtClean="0">
                <a:solidFill>
                  <a:schemeClr val="tx1"/>
                </a:solidFill>
                <a:effectLst/>
                <a:latin typeface="+mn-lt"/>
                <a:ea typeface="+mn-ea"/>
                <a:cs typeface="+mn-cs"/>
              </a:rPr>
              <a:t>），硬时窗要求车辆必须要在时窗内到达，早到必须等待，而迟到则拒收；另一种是软时窗（</a:t>
            </a:r>
            <a:r>
              <a:rPr lang="en-US" altLang="zh-CN" sz="1200" b="0" i="0" kern="1200" dirty="0" smtClean="0">
                <a:solidFill>
                  <a:schemeClr val="tx1"/>
                </a:solidFill>
                <a:effectLst/>
                <a:latin typeface="+mn-lt"/>
                <a:ea typeface="+mn-ea"/>
                <a:cs typeface="+mn-cs"/>
              </a:rPr>
              <a:t>Soft Time Window</a:t>
            </a:r>
            <a:r>
              <a:rPr lang="zh-CN" altLang="en-US" sz="1200" b="0" i="0" kern="1200" dirty="0" smtClean="0">
                <a:solidFill>
                  <a:schemeClr val="tx1"/>
                </a:solidFill>
                <a:effectLst/>
                <a:latin typeface="+mn-lt"/>
                <a:ea typeface="+mn-ea"/>
                <a:cs typeface="+mn-cs"/>
              </a:rPr>
              <a:t>），不一定要在时窗内到达，但是在时窗之外到达必须要处罚，以处罚替代等待与拒收是软时窗与硬时窗最大的不同。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9</a:t>
            </a:fld>
            <a:endParaRPr lang="zh-CN" altLang="en-US"/>
          </a:p>
        </p:txBody>
      </p:sp>
    </p:spTree>
    <p:extLst>
      <p:ext uri="{BB962C8B-B14F-4D97-AF65-F5344CB8AC3E}">
        <p14:creationId xmlns:p14="http://schemas.microsoft.com/office/powerpoint/2010/main" val="141163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与一般的</a:t>
            </a:r>
            <a:r>
              <a:rPr lang="en-US" altLang="zh-CN" sz="1200" b="0" i="0" kern="1200" dirty="0" smtClean="0">
                <a:solidFill>
                  <a:schemeClr val="tx1"/>
                </a:solidFill>
                <a:effectLst/>
                <a:latin typeface="+mn-lt"/>
                <a:ea typeface="+mn-ea"/>
                <a:cs typeface="+mn-cs"/>
              </a:rPr>
              <a:t>VR</a:t>
            </a:r>
            <a:r>
              <a:rPr lang="zh-CN" altLang="en-US" sz="1200" b="0" i="0" kern="1200" dirty="0" smtClean="0">
                <a:solidFill>
                  <a:schemeClr val="tx1"/>
                </a:solidFill>
                <a:effectLst/>
                <a:latin typeface="+mn-lt"/>
                <a:ea typeface="+mn-ea"/>
                <a:cs typeface="+mn-cs"/>
              </a:rPr>
              <a:t>问题相比，变种的</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问题通常增加了一些额外的限制，这些限制通常包括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装卸货的顺序，时间（时间窗），是否要求回到场点，容量限制等。以下是几种比较常见的变种</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VRPTW</a:t>
            </a:r>
            <a:r>
              <a:rPr lang="zh-CN" altLang="en-US" sz="1200" b="0" i="0" kern="1200" dirty="0" smtClean="0">
                <a:solidFill>
                  <a:schemeClr val="tx1"/>
                </a:solidFill>
                <a:effectLst/>
                <a:latin typeface="+mn-lt"/>
                <a:ea typeface="+mn-ea"/>
                <a:cs typeface="+mn-cs"/>
              </a:rPr>
              <a:t>中，车辆除了要满足</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问题的限制之外，还必须要满足需求点的时窗限制，而需求点的时窗限制可以分为两种，一种是硬时窗（</a:t>
            </a:r>
            <a:r>
              <a:rPr lang="en-US" altLang="zh-CN" sz="1200" b="0" i="0" kern="1200" dirty="0" smtClean="0">
                <a:solidFill>
                  <a:schemeClr val="tx1"/>
                </a:solidFill>
                <a:effectLst/>
                <a:latin typeface="+mn-lt"/>
                <a:ea typeface="+mn-ea"/>
                <a:cs typeface="+mn-cs"/>
              </a:rPr>
              <a:t>Hard Time Window</a:t>
            </a:r>
            <a:r>
              <a:rPr lang="zh-CN" altLang="en-US" sz="1200" b="0" i="0" kern="1200" dirty="0" smtClean="0">
                <a:solidFill>
                  <a:schemeClr val="tx1"/>
                </a:solidFill>
                <a:effectLst/>
                <a:latin typeface="+mn-lt"/>
                <a:ea typeface="+mn-ea"/>
                <a:cs typeface="+mn-cs"/>
              </a:rPr>
              <a:t>），硬时窗要求车辆必须要在时窗内到达，早到必须等待，而迟到则拒收；另一种是软时窗（</a:t>
            </a:r>
            <a:r>
              <a:rPr lang="en-US" altLang="zh-CN" sz="1200" b="0" i="0" kern="1200" dirty="0" smtClean="0">
                <a:solidFill>
                  <a:schemeClr val="tx1"/>
                </a:solidFill>
                <a:effectLst/>
                <a:latin typeface="+mn-lt"/>
                <a:ea typeface="+mn-ea"/>
                <a:cs typeface="+mn-cs"/>
              </a:rPr>
              <a:t>Soft Time Window</a:t>
            </a:r>
            <a:r>
              <a:rPr lang="zh-CN" altLang="en-US" sz="1200" b="0" i="0" kern="1200" dirty="0" smtClean="0">
                <a:solidFill>
                  <a:schemeClr val="tx1"/>
                </a:solidFill>
                <a:effectLst/>
                <a:latin typeface="+mn-lt"/>
                <a:ea typeface="+mn-ea"/>
                <a:cs typeface="+mn-cs"/>
              </a:rPr>
              <a:t>），不一定要在时窗内到达，但是在时窗之外到达必须要处罚，以处罚替代等待与拒收是软时窗与硬时窗最大的不同。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10</a:t>
            </a:fld>
            <a:endParaRPr lang="zh-CN" altLang="en-US"/>
          </a:p>
        </p:txBody>
      </p:sp>
    </p:spTree>
    <p:extLst>
      <p:ext uri="{BB962C8B-B14F-4D97-AF65-F5344CB8AC3E}">
        <p14:creationId xmlns:p14="http://schemas.microsoft.com/office/powerpoint/2010/main" val="128650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11</a:t>
            </a:fld>
            <a:endParaRPr lang="zh-CN" altLang="en-US"/>
          </a:p>
        </p:txBody>
      </p:sp>
    </p:spTree>
    <p:extLst>
      <p:ext uri="{BB962C8B-B14F-4D97-AF65-F5344CB8AC3E}">
        <p14:creationId xmlns:p14="http://schemas.microsoft.com/office/powerpoint/2010/main" val="537476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Constraint programming is the name given to identifying feasible solutions out of a very large set of candidates, where the problem can be modeled in terms of arbitrary constraints.</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13</a:t>
            </a:fld>
            <a:endParaRPr lang="zh-CN" altLang="en-US"/>
          </a:p>
        </p:txBody>
      </p:sp>
    </p:spTree>
    <p:extLst>
      <p:ext uri="{BB962C8B-B14F-4D97-AF65-F5344CB8AC3E}">
        <p14:creationId xmlns:p14="http://schemas.microsoft.com/office/powerpoint/2010/main" val="33830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FlatZinc</a:t>
            </a:r>
            <a:r>
              <a:rPr lang="en-US" altLang="zh-CN" sz="1200" b="0" i="0" kern="1200" dirty="0" smtClean="0">
                <a:solidFill>
                  <a:schemeClr val="tx1"/>
                </a:solidFill>
                <a:effectLst/>
                <a:latin typeface="+mn-lt"/>
                <a:ea typeface="+mn-ea"/>
                <a:cs typeface="+mn-cs"/>
              </a:rPr>
              <a:t>, a solver input language that is understood by </a:t>
            </a:r>
            <a:r>
              <a:rPr lang="en-US" altLang="zh-CN" sz="1200" b="0" i="0" u="none" strike="noStrike" kern="1200" dirty="0" smtClean="0">
                <a:solidFill>
                  <a:schemeClr val="tx1"/>
                </a:solidFill>
                <a:effectLst/>
                <a:latin typeface="+mn-lt"/>
                <a:ea typeface="+mn-ea"/>
                <a:cs typeface="+mn-cs"/>
                <a:hlinkClick r:id="rId3"/>
              </a:rPr>
              <a:t>a wide range of solvers</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15</a:t>
            </a:fld>
            <a:endParaRPr lang="zh-CN" altLang="en-US"/>
          </a:p>
        </p:txBody>
      </p:sp>
    </p:spTree>
    <p:extLst>
      <p:ext uri="{BB962C8B-B14F-4D97-AF65-F5344CB8AC3E}">
        <p14:creationId xmlns:p14="http://schemas.microsoft.com/office/powerpoint/2010/main" val="142945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GlobalCheapestArc</a:t>
            </a:r>
            <a:r>
              <a:rPr lang="en-US" altLang="zh-CN" dirty="0" smtClean="0"/>
              <a:t> :iteratively connect two nodes which produce the cheapest route segment</a:t>
            </a:r>
          </a:p>
          <a:p>
            <a:r>
              <a:rPr lang="en-US" altLang="zh-CN" dirty="0" err="1" smtClean="0"/>
              <a:t>LocalCheapestArc:select</a:t>
            </a:r>
            <a:r>
              <a:rPr lang="en-US" altLang="zh-CN" dirty="0" smtClean="0"/>
              <a:t> the first node with an unbound successor and connect it to the node which produces the cheapest route segment</a:t>
            </a:r>
          </a:p>
          <a:p>
            <a:r>
              <a:rPr lang="en-US" altLang="zh-CN" dirty="0" err="1" smtClean="0"/>
              <a:t>PathCheapestArc</a:t>
            </a:r>
            <a:r>
              <a:rPr lang="en-US" altLang="zh-CN" dirty="0" smtClean="0"/>
              <a:t> :starting from a route “start” node, connect it to the node which produces the cheapest route segment, then extend the route by iterating on the last node added to the route</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18</a:t>
            </a:fld>
            <a:endParaRPr lang="zh-CN" altLang="en-US"/>
          </a:p>
        </p:txBody>
      </p:sp>
    </p:spTree>
    <p:extLst>
      <p:ext uri="{BB962C8B-B14F-4D97-AF65-F5344CB8AC3E}">
        <p14:creationId xmlns:p14="http://schemas.microsoft.com/office/powerpoint/2010/main" val="138034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5352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2437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82808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105436" cy="754373"/>
          </a:xfrm>
        </p:spPr>
        <p:txBody>
          <a:bodyPr>
            <a:noAutofit/>
          </a:bodyPr>
          <a:lstStyle>
            <a:lvl1pPr>
              <a:defRPr sz="3600" b="1"/>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56232"/>
            <a:ext cx="7886700" cy="492073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96662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6311215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47373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5223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6874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843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05058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7427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04CC2-2025-4634-B870-34FFEAAFB94C}" type="datetimeFigureOut">
              <a:rPr lang="zh-CN" altLang="en-US" smtClean="0"/>
              <a:t>2017/3/16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1484008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hyperlink" Target="https://developers.google.com/optimization/routing/tsp/vehicle_routing_time_windows" TargetMode="External"/><Relationship Id="rId3" Type="http://schemas.openxmlformats.org/officeDocument/2006/relationships/hyperlink" Target="https://en.wikipedia.org/wiki/Vehicle_routing_problem" TargetMode="External"/><Relationship Id="rId7" Type="http://schemas.openxmlformats.org/officeDocument/2006/relationships/hyperlink" Target="https://developers.google.com/optimization/routing/tsp/tsp" TargetMode="External"/><Relationship Id="rId2" Type="http://schemas.openxmlformats.org/officeDocument/2006/relationships/hyperlink" Target="https://en.wikipedia.org/wiki/Travelling_salesman_problem" TargetMode="External"/><Relationship Id="rId1" Type="http://schemas.openxmlformats.org/officeDocument/2006/relationships/slideLayout" Target="../slideLayouts/slideLayout2.xml"/><Relationship Id="rId6" Type="http://schemas.openxmlformats.org/officeDocument/2006/relationships/hyperlink" Target="https://developers.google.com/optimization/" TargetMode="External"/><Relationship Id="rId5" Type="http://schemas.openxmlformats.org/officeDocument/2006/relationships/hyperlink" Target="https://acrogenesis.com/or-tools/documentation/documentation_hub.html#user_manual" TargetMode="External"/><Relationship Id="rId4" Type="http://schemas.openxmlformats.org/officeDocument/2006/relationships/hyperlink" Target="https://developers.google.com/optimization/reference/constraint_solver/routing/" TargetMode="External"/><Relationship Id="rId9" Type="http://schemas.openxmlformats.org/officeDocument/2006/relationships/hyperlink" Target="https://github.com/google/or-tools/blob/master/src/constraint_solver/routing.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VRP</a:t>
            </a:r>
            <a:r>
              <a:rPr lang="zh-CN" altLang="en-US" dirty="0" smtClean="0"/>
              <a:t>工具</a:t>
            </a:r>
            <a:r>
              <a:rPr lang="en-US" altLang="zh-CN" dirty="0" smtClean="0"/>
              <a:t>or-tools</a:t>
            </a:r>
            <a:r>
              <a:rPr lang="zh-CN" altLang="en-US" dirty="0" smtClean="0"/>
              <a:t>调研</a:t>
            </a:r>
            <a:endParaRPr lang="zh-CN" altLang="en-US" dirty="0"/>
          </a:p>
        </p:txBody>
      </p:sp>
      <p:sp>
        <p:nvSpPr>
          <p:cNvPr id="3" name="副标题 2"/>
          <p:cNvSpPr>
            <a:spLocks noGrp="1"/>
          </p:cNvSpPr>
          <p:nvPr>
            <p:ph type="subTitle" idx="1"/>
          </p:nvPr>
        </p:nvSpPr>
        <p:spPr/>
        <p:txBody>
          <a:bodyPr>
            <a:normAutofit lnSpcReduction="10000"/>
          </a:bodyPr>
          <a:lstStyle/>
          <a:p>
            <a:pPr algn="r"/>
            <a:endParaRPr lang="en-US" altLang="zh-CN" dirty="0"/>
          </a:p>
          <a:p>
            <a:pPr algn="r"/>
            <a:endParaRPr lang="en-US" altLang="zh-CN" dirty="0"/>
          </a:p>
          <a:p>
            <a:pPr algn="r"/>
            <a:r>
              <a:rPr lang="zh-CN" altLang="en-US" dirty="0"/>
              <a:t>王羚</a:t>
            </a:r>
            <a:r>
              <a:rPr lang="zh-CN" altLang="en-US" dirty="0" smtClean="0"/>
              <a:t>宇</a:t>
            </a:r>
            <a:endParaRPr lang="en-US" altLang="zh-CN" dirty="0" smtClean="0"/>
          </a:p>
          <a:p>
            <a:pPr algn="r"/>
            <a:r>
              <a:rPr lang="en-US" altLang="zh-CN" dirty="0" smtClean="0"/>
              <a:t>2017.03.10</a:t>
            </a:r>
            <a:endParaRPr lang="zh-CN" altLang="en-US" dirty="0"/>
          </a:p>
        </p:txBody>
      </p:sp>
    </p:spTree>
    <p:extLst>
      <p:ext uri="{BB962C8B-B14F-4D97-AF65-F5344CB8AC3E}">
        <p14:creationId xmlns:p14="http://schemas.microsoft.com/office/powerpoint/2010/main" val="1642754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问题变种</a:t>
            </a:r>
            <a:r>
              <a:rPr lang="en-US" altLang="zh-CN" b="1" dirty="0" smtClean="0"/>
              <a:t>(1)</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200" dirty="0"/>
              <a:t>与一般的</a:t>
            </a:r>
            <a:r>
              <a:rPr lang="en-US" altLang="zh-CN" sz="2200" dirty="0"/>
              <a:t>VR</a:t>
            </a:r>
            <a:r>
              <a:rPr lang="zh-CN" altLang="en-US" sz="2200" dirty="0"/>
              <a:t>问题相比，变种的</a:t>
            </a:r>
            <a:r>
              <a:rPr lang="en-US" altLang="zh-CN" sz="2200" dirty="0"/>
              <a:t>VRP</a:t>
            </a:r>
            <a:r>
              <a:rPr lang="zh-CN" altLang="en-US" sz="2200" dirty="0"/>
              <a:t>问题通常增加了一些额外的限制，这些限制通常包括</a:t>
            </a:r>
            <a:r>
              <a:rPr lang="en-US" altLang="zh-CN" sz="2200" dirty="0"/>
              <a:t>:</a:t>
            </a:r>
            <a:r>
              <a:rPr lang="zh-CN" altLang="en-US" sz="2200" dirty="0"/>
              <a:t>装卸货的顺序，时间（时间窗），</a:t>
            </a:r>
            <a:r>
              <a:rPr lang="zh-CN" altLang="en-US" sz="2200" dirty="0" smtClean="0"/>
              <a:t>是否要求</a:t>
            </a:r>
            <a:r>
              <a:rPr lang="zh-CN" altLang="en-US" sz="2200" dirty="0"/>
              <a:t>回到场点，容量限制</a:t>
            </a:r>
            <a:r>
              <a:rPr lang="zh-CN" altLang="en-US" sz="2200" dirty="0" smtClean="0"/>
              <a:t>等。</a:t>
            </a:r>
            <a:endParaRPr lang="en-US" altLang="zh-CN" sz="2200" dirty="0" smtClean="0"/>
          </a:p>
          <a:p>
            <a:pPr>
              <a:lnSpc>
                <a:spcPct val="150000"/>
              </a:lnSpc>
            </a:pPr>
            <a:r>
              <a:rPr lang="zh-CN" altLang="en-US" sz="2200" dirty="0"/>
              <a:t>有时间窗车辆路径问题（</a:t>
            </a:r>
            <a:r>
              <a:rPr lang="en-US" altLang="zh-CN" sz="2200" dirty="0"/>
              <a:t>VRPTW</a:t>
            </a:r>
            <a:r>
              <a:rPr lang="zh-CN" altLang="en-US" sz="2200" dirty="0"/>
              <a:t>，</a:t>
            </a:r>
            <a:r>
              <a:rPr lang="en-US" altLang="zh-CN" sz="2200" dirty="0"/>
              <a:t>VRP with Time Windows</a:t>
            </a:r>
            <a:r>
              <a:rPr lang="zh-CN" altLang="en-US" sz="2200" dirty="0"/>
              <a:t>）</a:t>
            </a:r>
            <a:br>
              <a:rPr lang="zh-CN" altLang="en-US" sz="2200" dirty="0"/>
            </a:br>
            <a:r>
              <a:rPr lang="zh-CN" altLang="en-US" sz="2200" dirty="0"/>
              <a:t>考虑需求点对于车辆到达的时间有所要求之下，在车辆途程问题之中加入时窗的限制</a:t>
            </a:r>
            <a:r>
              <a:rPr lang="zh-CN" altLang="en-US" sz="2200" dirty="0" smtClean="0"/>
              <a:t>，在</a:t>
            </a:r>
            <a:r>
              <a:rPr lang="en-US" altLang="zh-CN" sz="2200" dirty="0" smtClean="0"/>
              <a:t>VRPTW</a:t>
            </a:r>
            <a:r>
              <a:rPr lang="zh-CN" altLang="en-US" sz="2200" dirty="0" smtClean="0"/>
              <a:t>问题中，除了行驶成本之外</a:t>
            </a:r>
            <a:r>
              <a:rPr lang="en-US" altLang="zh-CN" sz="2200" dirty="0" smtClean="0"/>
              <a:t>, </a:t>
            </a:r>
            <a:r>
              <a:rPr lang="zh-CN" altLang="en-US" sz="2200" dirty="0" smtClean="0"/>
              <a:t>成本函数还要包括由于早到某个客户而引起的等待时间和客户需要的服务时间。</a:t>
            </a:r>
            <a:endParaRPr lang="zh-CN" altLang="en-US" sz="2200" dirty="0"/>
          </a:p>
        </p:txBody>
      </p:sp>
    </p:spTree>
    <p:extLst>
      <p:ext uri="{BB962C8B-B14F-4D97-AF65-F5344CB8AC3E}">
        <p14:creationId xmlns:p14="http://schemas.microsoft.com/office/powerpoint/2010/main" val="4124193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VRP</a:t>
            </a:r>
            <a:r>
              <a:rPr lang="zh-CN" altLang="en-US" dirty="0"/>
              <a:t>问题变种</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200" dirty="0"/>
              <a:t>接送货物的车辆路径问题（</a:t>
            </a:r>
            <a:r>
              <a:rPr lang="en-US" altLang="zh-CN" sz="2200" dirty="0"/>
              <a:t>VRPPD</a:t>
            </a:r>
            <a:r>
              <a:rPr lang="zh-CN" altLang="en-US" sz="2200" dirty="0"/>
              <a:t>，</a:t>
            </a:r>
            <a:r>
              <a:rPr lang="en-US" altLang="zh-CN" sz="2200" dirty="0"/>
              <a:t>Vehicle Routing Problem with Pickup and Delivery</a:t>
            </a:r>
            <a:r>
              <a:rPr lang="zh-CN" altLang="en-US" sz="2200" dirty="0" smtClean="0"/>
              <a:t>）</a:t>
            </a:r>
            <a:endParaRPr lang="en-US" altLang="zh-CN" sz="2200" dirty="0" smtClean="0"/>
          </a:p>
          <a:p>
            <a:pPr>
              <a:lnSpc>
                <a:spcPct val="150000"/>
              </a:lnSpc>
            </a:pPr>
            <a:r>
              <a:rPr lang="zh-CN" altLang="en-US" sz="2200" dirty="0" smtClean="0"/>
              <a:t>按序</a:t>
            </a:r>
            <a:r>
              <a:rPr lang="zh-CN" altLang="en-US" sz="2200" dirty="0"/>
              <a:t>接送货物的车辆路径问题（</a:t>
            </a:r>
            <a:r>
              <a:rPr lang="en-US" altLang="zh-CN" sz="2200" dirty="0"/>
              <a:t>Vehicle Routing Problem with LIFO</a:t>
            </a:r>
            <a:r>
              <a:rPr lang="zh-CN" altLang="en-US" sz="2200" dirty="0"/>
              <a:t>）</a:t>
            </a:r>
            <a:br>
              <a:rPr lang="zh-CN" altLang="en-US" sz="2200" dirty="0"/>
            </a:br>
            <a:r>
              <a:rPr lang="zh-CN" altLang="en-US" sz="2200" dirty="0" smtClean="0"/>
              <a:t>问题</a:t>
            </a:r>
            <a:r>
              <a:rPr lang="zh-CN" altLang="en-US" sz="2200" dirty="0"/>
              <a:t>要求最近接收的货物需要最早的被运送、卸货。</a:t>
            </a:r>
          </a:p>
          <a:p>
            <a:pPr>
              <a:lnSpc>
                <a:spcPct val="150000"/>
              </a:lnSpc>
            </a:pPr>
            <a:r>
              <a:rPr lang="zh-CN" altLang="en-US" sz="2200" dirty="0"/>
              <a:t>开放的车辆路径问题（</a:t>
            </a:r>
            <a:r>
              <a:rPr lang="en-US" altLang="zh-CN" sz="2200" dirty="0"/>
              <a:t>OVRP</a:t>
            </a:r>
            <a:r>
              <a:rPr lang="zh-CN" altLang="en-US" sz="2200" dirty="0"/>
              <a:t>，</a:t>
            </a:r>
            <a:r>
              <a:rPr lang="en-US" altLang="zh-CN" sz="2200" dirty="0"/>
              <a:t>Open Vehicle Routing Problem</a:t>
            </a:r>
            <a:r>
              <a:rPr lang="zh-CN" altLang="en-US" sz="2200" dirty="0"/>
              <a:t>）</a:t>
            </a:r>
            <a:br>
              <a:rPr lang="zh-CN" altLang="en-US" sz="2200" dirty="0"/>
            </a:br>
            <a:r>
              <a:rPr lang="zh-CN" altLang="en-US" sz="2200" dirty="0"/>
              <a:t>车辆在运送货物后并不需要返回场点。</a:t>
            </a:r>
          </a:p>
          <a:p>
            <a:pPr>
              <a:lnSpc>
                <a:spcPct val="150000"/>
              </a:lnSpc>
            </a:pPr>
            <a:endParaRPr lang="zh-CN" altLang="en-US" sz="2200" dirty="0"/>
          </a:p>
        </p:txBody>
      </p:sp>
    </p:spTree>
    <p:extLst>
      <p:ext uri="{BB962C8B-B14F-4D97-AF65-F5344CB8AC3E}">
        <p14:creationId xmlns:p14="http://schemas.microsoft.com/office/powerpoint/2010/main" val="357026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a:t>问题</a:t>
            </a:r>
            <a:endParaRPr lang="en-US" altLang="zh-CN" b="1" dirty="0"/>
          </a:p>
          <a:p>
            <a:pPr lvl="1">
              <a:lnSpc>
                <a:spcPct val="150000"/>
              </a:lnSpc>
            </a:pPr>
            <a:r>
              <a:rPr lang="en-US" altLang="zh-CN" b="1" dirty="0"/>
              <a:t>TSP</a:t>
            </a:r>
            <a:r>
              <a:rPr lang="zh-CN" altLang="en-US" b="1" dirty="0"/>
              <a:t>问题</a:t>
            </a:r>
            <a:endParaRPr lang="en-US" altLang="zh-CN" b="1" dirty="0"/>
          </a:p>
          <a:p>
            <a:pPr lvl="1">
              <a:lnSpc>
                <a:spcPct val="150000"/>
              </a:lnSpc>
            </a:pPr>
            <a:r>
              <a:rPr lang="en-US" altLang="zh-CN" b="1" dirty="0"/>
              <a:t>VRP</a:t>
            </a:r>
            <a:r>
              <a:rPr lang="zh-CN" altLang="en-US" b="1" dirty="0"/>
              <a:t>问题</a:t>
            </a:r>
          </a:p>
          <a:p>
            <a:pPr>
              <a:lnSpc>
                <a:spcPct val="150000"/>
              </a:lnSpc>
            </a:pPr>
            <a:r>
              <a:rPr lang="en-US" altLang="zh-CN" b="1" dirty="0"/>
              <a:t>or-tools </a:t>
            </a:r>
            <a:r>
              <a:rPr lang="zh-CN" altLang="en-US" b="1" dirty="0"/>
              <a:t>工具包介绍</a:t>
            </a:r>
          </a:p>
          <a:p>
            <a:pPr>
              <a:lnSpc>
                <a:spcPct val="150000"/>
              </a:lnSpc>
            </a:pPr>
            <a:r>
              <a:rPr lang="zh-CN" altLang="en-US" b="1" dirty="0"/>
              <a:t>求解</a:t>
            </a:r>
            <a:r>
              <a:rPr lang="en-US" altLang="zh-CN" b="1" dirty="0"/>
              <a:t>VRP</a:t>
            </a:r>
            <a:r>
              <a:rPr lang="zh-CN" altLang="en-US" b="1" dirty="0"/>
              <a:t>问题示例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a:t>TSP</a:t>
            </a:r>
            <a:r>
              <a:rPr lang="zh-CN" altLang="en-US" b="1" dirty="0"/>
              <a:t>问题求解</a:t>
            </a:r>
          </a:p>
          <a:p>
            <a:pPr lvl="1">
              <a:lnSpc>
                <a:spcPct val="150000"/>
              </a:lnSpc>
            </a:pPr>
            <a:r>
              <a:rPr lang="en-US" altLang="zh-CN" b="1" dirty="0"/>
              <a:t>VRP</a:t>
            </a:r>
            <a:r>
              <a:rPr lang="zh-CN" altLang="en-US" b="1" dirty="0" smtClean="0"/>
              <a:t>问题求解</a:t>
            </a:r>
            <a:endParaRPr lang="zh-CN" altLang="en-US" b="1" dirty="0"/>
          </a:p>
        </p:txBody>
      </p:sp>
    </p:spTree>
    <p:extLst>
      <p:ext uri="{BB962C8B-B14F-4D97-AF65-F5344CB8AC3E}">
        <p14:creationId xmlns:p14="http://schemas.microsoft.com/office/powerpoint/2010/main" val="3906424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a:t>
            </a:r>
            <a:r>
              <a:rPr lang="zh-CN" altLang="en-US" b="1" dirty="0"/>
              <a:t>介绍（</a:t>
            </a:r>
            <a:r>
              <a:rPr lang="en-US" altLang="zh-CN" b="1" dirty="0"/>
              <a:t>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457200" lvl="1" indent="0" fontAlgn="base">
              <a:lnSpc>
                <a:spcPct val="200000"/>
              </a:lnSpc>
              <a:spcAft>
                <a:spcPct val="0"/>
              </a:spcAft>
              <a:buNone/>
            </a:pPr>
            <a:r>
              <a:rPr lang="zh-CN" altLang="zh-CN" sz="2200" dirty="0" smtClean="0"/>
              <a:t>or</a:t>
            </a:r>
            <a:r>
              <a:rPr lang="zh-CN" altLang="zh-CN" sz="2200" dirty="0"/>
              <a:t>-tools 是 Google 的优化搜索工具</a:t>
            </a:r>
            <a:r>
              <a:rPr lang="zh-CN" altLang="zh-CN" sz="2200" dirty="0" smtClean="0"/>
              <a:t>。优化</a:t>
            </a:r>
            <a:r>
              <a:rPr lang="zh-CN" altLang="zh-CN" sz="2200" dirty="0"/>
              <a:t>工具包括：</a:t>
            </a:r>
          </a:p>
          <a:p>
            <a:pPr lvl="1" fontAlgn="base">
              <a:lnSpc>
                <a:spcPct val="200000"/>
              </a:lnSpc>
              <a:spcAft>
                <a:spcPct val="0"/>
              </a:spcAft>
            </a:pPr>
            <a:r>
              <a:rPr lang="zh-CN" altLang="zh-CN" sz="2200" dirty="0"/>
              <a:t>约束编程解决方案(N-皇后问题，数字谜问题)</a:t>
            </a:r>
          </a:p>
          <a:p>
            <a:pPr lvl="1" fontAlgn="base">
              <a:lnSpc>
                <a:spcPct val="200000"/>
              </a:lnSpc>
              <a:spcAft>
                <a:spcPct val="0"/>
              </a:spcAft>
            </a:pPr>
            <a:r>
              <a:rPr lang="zh-CN" altLang="zh-CN" sz="2200" dirty="0" smtClean="0"/>
              <a:t>背包</a:t>
            </a:r>
            <a:r>
              <a:rPr lang="zh-CN" altLang="zh-CN" sz="2200" dirty="0"/>
              <a:t>算法</a:t>
            </a:r>
          </a:p>
          <a:p>
            <a:pPr lvl="1" fontAlgn="base">
              <a:lnSpc>
                <a:spcPct val="200000"/>
              </a:lnSpc>
              <a:spcAft>
                <a:spcPct val="0"/>
              </a:spcAft>
            </a:pPr>
            <a:r>
              <a:rPr lang="zh-CN" altLang="zh-CN" sz="2200" dirty="0"/>
              <a:t>图算法 (最短路径，线性和分配，最小费用流，最大流)</a:t>
            </a:r>
          </a:p>
          <a:p>
            <a:pPr lvl="1" fontAlgn="base">
              <a:lnSpc>
                <a:spcPct val="200000"/>
              </a:lnSpc>
              <a:spcAft>
                <a:spcPct val="0"/>
              </a:spcAft>
            </a:pPr>
            <a:r>
              <a:rPr lang="zh-CN" altLang="zh-CN" sz="2200" dirty="0"/>
              <a:t>路径规划问题(TSP,</a:t>
            </a:r>
            <a:r>
              <a:rPr lang="zh-CN" altLang="zh-CN" sz="2200" dirty="0" smtClean="0"/>
              <a:t>VRP)</a:t>
            </a:r>
            <a:endParaRPr lang="en-US" altLang="zh-CN" sz="2200" dirty="0" smtClean="0"/>
          </a:p>
          <a:p>
            <a:pPr lvl="1" fontAlgn="base">
              <a:lnSpc>
                <a:spcPct val="200000"/>
              </a:lnSpc>
              <a:spcAft>
                <a:spcPct val="0"/>
              </a:spcAft>
            </a:pPr>
            <a:r>
              <a:rPr lang="zh-CN" altLang="zh-CN" sz="2200" dirty="0"/>
              <a:t>为线性规划和混合整数规划解决方案提供简单统一</a:t>
            </a:r>
            <a:r>
              <a:rPr lang="zh-CN" altLang="zh-CN" sz="2200" dirty="0" smtClean="0"/>
              <a:t>接口</a:t>
            </a:r>
            <a:endParaRPr lang="zh-CN" altLang="zh-CN" sz="2200" dirty="0" smtClean="0">
              <a:latin typeface="Arial" panose="020B0604020202020204" pitchFamily="34" charset="0"/>
            </a:endParaRPr>
          </a:p>
          <a:p>
            <a:pPr lvl="1">
              <a:lnSpc>
                <a:spcPct val="200000"/>
              </a:lnSpc>
            </a:pPr>
            <a:endParaRPr lang="zh-CN" altLang="en-US" sz="220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203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a:t>
            </a:r>
            <a:r>
              <a:rPr lang="zh-CN" altLang="en-US" b="1" dirty="0" smtClean="0"/>
              <a:t>介绍（</a:t>
            </a:r>
            <a:r>
              <a:rPr lang="en-US" altLang="zh-CN" b="1" dirty="0" smtClean="0"/>
              <a:t>2</a:t>
            </a:r>
            <a:r>
              <a:rPr lang="zh-CN" altLang="en-US" b="1" dirty="0" smtClean="0"/>
              <a:t>）</a:t>
            </a:r>
            <a:r>
              <a:rPr lang="en-US" altLang="zh-CN" b="1" dirty="0" smtClean="0"/>
              <a:t>-</a:t>
            </a:r>
            <a:r>
              <a:rPr lang="zh-CN" altLang="en-US" b="1" dirty="0" smtClean="0"/>
              <a:t>主要特性</a:t>
            </a:r>
            <a:endParaRPr lang="zh-CN" altLang="en-US" b="1"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sz="2200" dirty="0" smtClean="0"/>
              <a:t>开</a:t>
            </a:r>
            <a:r>
              <a:rPr lang="zh-CN" altLang="en-US" sz="2200" dirty="0"/>
              <a:t>源免费</a:t>
            </a:r>
          </a:p>
          <a:p>
            <a:pPr>
              <a:lnSpc>
                <a:spcPct val="150000"/>
              </a:lnSpc>
            </a:pPr>
            <a:r>
              <a:rPr lang="zh-CN" altLang="en-US" sz="2200" dirty="0"/>
              <a:t>持续维护，改进和开发 </a:t>
            </a:r>
            <a:endParaRPr lang="en-US" altLang="zh-CN" sz="2200" dirty="0"/>
          </a:p>
          <a:p>
            <a:pPr>
              <a:lnSpc>
                <a:spcPct val="150000"/>
              </a:lnSpc>
            </a:pPr>
            <a:r>
              <a:rPr lang="zh-CN" altLang="en-US" sz="2200" dirty="0"/>
              <a:t>详细的文档，提供 </a:t>
            </a:r>
            <a:r>
              <a:rPr lang="en-US" altLang="zh-CN" sz="2200" dirty="0"/>
              <a:t>C++, Python, Java </a:t>
            </a:r>
            <a:r>
              <a:rPr lang="zh-CN" altLang="en-US" sz="2200" dirty="0"/>
              <a:t>和 </a:t>
            </a:r>
            <a:r>
              <a:rPr lang="en-US" altLang="zh-CN" sz="2200" dirty="0"/>
              <a:t>C# </a:t>
            </a:r>
            <a:r>
              <a:rPr lang="zh-CN" altLang="en-US" sz="2200" dirty="0" smtClean="0"/>
              <a:t>示例</a:t>
            </a:r>
            <a:endParaRPr lang="zh-CN" altLang="en-US" sz="2200" dirty="0"/>
          </a:p>
          <a:p>
            <a:pPr>
              <a:lnSpc>
                <a:spcPct val="150000"/>
              </a:lnSpc>
            </a:pPr>
            <a:r>
              <a:rPr lang="zh-CN" altLang="en-US" sz="2200" dirty="0"/>
              <a:t>便捷，可以在以下平台编译：</a:t>
            </a:r>
          </a:p>
          <a:p>
            <a:pPr lvl="1">
              <a:lnSpc>
                <a:spcPct val="150000"/>
              </a:lnSpc>
            </a:pPr>
            <a:r>
              <a:rPr lang="en-US" altLang="zh-CN" sz="2200" dirty="0"/>
              <a:t>Ubuntu 14.04 and 16.04 up (64-bit).</a:t>
            </a:r>
          </a:p>
          <a:p>
            <a:pPr lvl="1">
              <a:lnSpc>
                <a:spcPct val="150000"/>
              </a:lnSpc>
            </a:pPr>
            <a:r>
              <a:rPr lang="en-US" altLang="zh-CN" sz="2200" dirty="0"/>
              <a:t>Mac OS X El Capitan with </a:t>
            </a:r>
            <a:r>
              <a:rPr lang="en-US" altLang="zh-CN" sz="2200" dirty="0" err="1"/>
              <a:t>Xcode</a:t>
            </a:r>
            <a:r>
              <a:rPr lang="en-US" altLang="zh-CN" sz="2200" dirty="0"/>
              <a:t> 7.x (64 bit).</a:t>
            </a:r>
          </a:p>
          <a:p>
            <a:pPr lvl="1">
              <a:lnSpc>
                <a:spcPct val="150000"/>
              </a:lnSpc>
            </a:pPr>
            <a:r>
              <a:rPr lang="en-US" altLang="zh-CN" sz="2200" dirty="0"/>
              <a:t>Microsoft Windows with Visual Studio 2013 and 2015 (64-bit)</a:t>
            </a:r>
          </a:p>
          <a:p>
            <a:pPr>
              <a:lnSpc>
                <a:spcPct val="150000"/>
              </a:lnSpc>
            </a:pPr>
            <a:r>
              <a:rPr lang="zh-CN" altLang="en-US" sz="2200" dirty="0" smtClean="0"/>
              <a:t>高效，用户友好</a:t>
            </a:r>
            <a:endParaRPr lang="zh-CN" altLang="en-US" sz="2200" dirty="0"/>
          </a:p>
          <a:p>
            <a:pPr>
              <a:lnSpc>
                <a:spcPct val="150000"/>
              </a:lnSpc>
            </a:pPr>
            <a:r>
              <a:rPr lang="zh-CN" altLang="en-US" sz="2200" dirty="0"/>
              <a:t>良好</a:t>
            </a:r>
            <a:r>
              <a:rPr lang="zh-CN" altLang="en-US" sz="2200" dirty="0" smtClean="0"/>
              <a:t>测试</a:t>
            </a:r>
            <a:endParaRPr lang="zh-CN" altLang="en-US" sz="2200" dirty="0"/>
          </a:p>
        </p:txBody>
      </p:sp>
    </p:spTree>
    <p:extLst>
      <p:ext uri="{BB962C8B-B14F-4D97-AF65-F5344CB8AC3E}">
        <p14:creationId xmlns:p14="http://schemas.microsoft.com/office/powerpoint/2010/main" val="267653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 </a:t>
            </a:r>
            <a:r>
              <a:rPr lang="zh-CN" altLang="en-US" b="1" dirty="0" smtClean="0"/>
              <a:t>代码结构</a:t>
            </a:r>
            <a:endParaRPr lang="zh-CN" altLang="en-US" dirty="0"/>
          </a:p>
        </p:txBody>
      </p:sp>
      <p:pic>
        <p:nvPicPr>
          <p:cNvPr id="5" name="内容占位符 4"/>
          <p:cNvPicPr>
            <a:picLocks noGrp="1" noChangeAspect="1"/>
          </p:cNvPicPr>
          <p:nvPr>
            <p:ph idx="1"/>
          </p:nvPr>
        </p:nvPicPr>
        <p:blipFill>
          <a:blip r:embed="rId3"/>
          <a:stretch>
            <a:fillRect/>
          </a:stretch>
        </p:blipFill>
        <p:spPr>
          <a:xfrm>
            <a:off x="1381125" y="1582738"/>
            <a:ext cx="6381750" cy="4267200"/>
          </a:xfrm>
          <a:prstGeom prst="rect">
            <a:avLst/>
          </a:prstGeom>
        </p:spPr>
      </p:pic>
    </p:spTree>
    <p:extLst>
      <p:ext uri="{BB962C8B-B14F-4D97-AF65-F5344CB8AC3E}">
        <p14:creationId xmlns:p14="http://schemas.microsoft.com/office/powerpoint/2010/main" val="81598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a:t>问题</a:t>
            </a:r>
            <a:endParaRPr lang="en-US" altLang="zh-CN" b="1" dirty="0"/>
          </a:p>
          <a:p>
            <a:pPr lvl="1">
              <a:lnSpc>
                <a:spcPct val="150000"/>
              </a:lnSpc>
            </a:pPr>
            <a:r>
              <a:rPr lang="en-US" altLang="zh-CN" b="1" dirty="0"/>
              <a:t>TSP</a:t>
            </a:r>
            <a:r>
              <a:rPr lang="zh-CN" altLang="en-US" b="1" dirty="0"/>
              <a:t>问题</a:t>
            </a:r>
            <a:endParaRPr lang="en-US" altLang="zh-CN" b="1" dirty="0"/>
          </a:p>
          <a:p>
            <a:pPr lvl="1">
              <a:lnSpc>
                <a:spcPct val="150000"/>
              </a:lnSpc>
            </a:pPr>
            <a:r>
              <a:rPr lang="en-US" altLang="zh-CN" b="1" dirty="0"/>
              <a:t>VRP</a:t>
            </a:r>
            <a:r>
              <a:rPr lang="zh-CN" altLang="en-US" b="1" dirty="0"/>
              <a:t>问题</a:t>
            </a:r>
          </a:p>
          <a:p>
            <a:pPr>
              <a:lnSpc>
                <a:spcPct val="150000"/>
              </a:lnSpc>
            </a:pPr>
            <a:r>
              <a:rPr lang="en-US" altLang="zh-CN" b="1" dirty="0"/>
              <a:t>or-tools </a:t>
            </a:r>
            <a:r>
              <a:rPr lang="zh-CN" altLang="en-US" b="1" dirty="0"/>
              <a:t>工具包介绍</a:t>
            </a:r>
          </a:p>
          <a:p>
            <a:pPr>
              <a:lnSpc>
                <a:spcPct val="150000"/>
              </a:lnSpc>
            </a:pPr>
            <a:r>
              <a:rPr lang="zh-CN" altLang="en-US" b="1" dirty="0"/>
              <a:t>求解</a:t>
            </a:r>
            <a:r>
              <a:rPr lang="en-US" altLang="zh-CN" b="1" dirty="0"/>
              <a:t>VRP</a:t>
            </a:r>
            <a:r>
              <a:rPr lang="zh-CN" altLang="en-US" b="1" dirty="0"/>
              <a:t>问题示例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a:t>TSP</a:t>
            </a:r>
            <a:r>
              <a:rPr lang="zh-CN" altLang="en-US" b="1" dirty="0"/>
              <a:t>问题求解</a:t>
            </a:r>
          </a:p>
          <a:p>
            <a:pPr lvl="1">
              <a:lnSpc>
                <a:spcPct val="150000"/>
              </a:lnSpc>
            </a:pPr>
            <a:r>
              <a:rPr lang="en-US" altLang="zh-CN" b="1" dirty="0"/>
              <a:t>VRP</a:t>
            </a:r>
            <a:r>
              <a:rPr lang="zh-CN" altLang="en-US" b="1" dirty="0"/>
              <a:t>问题求解</a:t>
            </a:r>
          </a:p>
        </p:txBody>
      </p:sp>
    </p:spTree>
    <p:extLst>
      <p:ext uri="{BB962C8B-B14F-4D97-AF65-F5344CB8AC3E}">
        <p14:creationId xmlns:p14="http://schemas.microsoft.com/office/powerpoint/2010/main" val="189673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使用到的相关</a:t>
            </a:r>
            <a:r>
              <a:rPr lang="zh-CN" altLang="en-US" b="1" dirty="0" smtClean="0"/>
              <a:t>代码</a:t>
            </a:r>
            <a:endParaRPr lang="zh-CN" altLang="en-US" dirty="0"/>
          </a:p>
        </p:txBody>
      </p:sp>
      <p:sp>
        <p:nvSpPr>
          <p:cNvPr id="3" name="内容占位符 2"/>
          <p:cNvSpPr>
            <a:spLocks noGrp="1"/>
          </p:cNvSpPr>
          <p:nvPr>
            <p:ph idx="1"/>
          </p:nvPr>
        </p:nvSpPr>
        <p:spPr>
          <a:xfrm>
            <a:off x="628650" y="1439093"/>
            <a:ext cx="7886700" cy="4920731"/>
          </a:xfrm>
        </p:spPr>
        <p:txBody>
          <a:bodyPr/>
          <a:lstStyle/>
          <a:p>
            <a:pPr>
              <a:lnSpc>
                <a:spcPct val="150000"/>
              </a:lnSpc>
            </a:pPr>
            <a:r>
              <a:rPr lang="zh-CN" altLang="en-US" dirty="0" smtClean="0"/>
              <a:t>求解</a:t>
            </a:r>
            <a:r>
              <a:rPr lang="en-US" altLang="zh-CN" dirty="0"/>
              <a:t>T</a:t>
            </a:r>
            <a:r>
              <a:rPr lang="en-US" altLang="zh-CN" dirty="0" smtClean="0"/>
              <a:t>SP</a:t>
            </a:r>
            <a:r>
              <a:rPr lang="zh-CN" altLang="en-US" dirty="0" smtClean="0"/>
              <a:t>问题的直接依赖在</a:t>
            </a:r>
            <a:endParaRPr lang="en-US" altLang="zh-CN" dirty="0"/>
          </a:p>
          <a:p>
            <a:pPr marL="457200" lvl="1" indent="0">
              <a:lnSpc>
                <a:spcPct val="150000"/>
              </a:lnSpc>
              <a:buNone/>
            </a:pPr>
            <a:r>
              <a:rPr lang="en-US" altLang="zh-CN" dirty="0" smtClean="0"/>
              <a:t>base</a:t>
            </a:r>
          </a:p>
          <a:p>
            <a:pPr marL="457200" lvl="1" indent="0">
              <a:lnSpc>
                <a:spcPct val="150000"/>
              </a:lnSpc>
              <a:buNone/>
            </a:pPr>
            <a:r>
              <a:rPr lang="en-US" altLang="zh-CN" dirty="0" smtClean="0"/>
              <a:t>graph</a:t>
            </a:r>
          </a:p>
          <a:p>
            <a:pPr marL="457200" lvl="1" indent="0">
              <a:lnSpc>
                <a:spcPct val="150000"/>
              </a:lnSpc>
              <a:buNone/>
            </a:pPr>
            <a:r>
              <a:rPr lang="en-US" altLang="zh-CN" dirty="0" err="1" smtClean="0"/>
              <a:t>constraint_solver</a:t>
            </a:r>
            <a:endParaRPr lang="en-US" altLang="zh-CN" dirty="0" smtClean="0"/>
          </a:p>
          <a:p>
            <a:pPr marL="457200" lvl="1" indent="0">
              <a:lnSpc>
                <a:spcPct val="150000"/>
              </a:lnSpc>
              <a:buNone/>
            </a:pPr>
            <a:r>
              <a:rPr lang="en-US" altLang="zh-CN" dirty="0" err="1" smtClean="0"/>
              <a:t>utils</a:t>
            </a:r>
            <a:r>
              <a:rPr lang="en-US" altLang="zh-CN" dirty="0" smtClean="0"/>
              <a:t> </a:t>
            </a:r>
          </a:p>
          <a:p>
            <a:pPr marL="457200" lvl="1" indent="0">
              <a:lnSpc>
                <a:spcPct val="150000"/>
              </a:lnSpc>
              <a:buNone/>
            </a:pPr>
            <a:r>
              <a:rPr lang="zh-CN" altLang="en-US" dirty="0" smtClean="0"/>
              <a:t>文件夹中</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917" y="577178"/>
            <a:ext cx="3176337" cy="496685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44037"/>
            <a:ext cx="9144000" cy="1044758"/>
          </a:xfrm>
          <a:prstGeom prst="rect">
            <a:avLst/>
          </a:prstGeom>
        </p:spPr>
      </p:pic>
    </p:spTree>
    <p:extLst>
      <p:ext uri="{BB962C8B-B14F-4D97-AF65-F5344CB8AC3E}">
        <p14:creationId xmlns:p14="http://schemas.microsoft.com/office/powerpoint/2010/main" val="2573341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关键变量 求解相关</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err="1" smtClean="0"/>
              <a:t>routing_first_solution</a:t>
            </a:r>
            <a:r>
              <a:rPr lang="zh-CN" altLang="en-US" dirty="0" smtClean="0"/>
              <a:t>：</a:t>
            </a:r>
            <a:endParaRPr lang="en-US" altLang="zh-CN" dirty="0" smtClean="0"/>
          </a:p>
          <a:p>
            <a:pPr>
              <a:lnSpc>
                <a:spcPct val="150000"/>
              </a:lnSpc>
            </a:pPr>
            <a:r>
              <a:rPr lang="en-US" altLang="zh-CN" dirty="0"/>
              <a:t>default : </a:t>
            </a:r>
            <a:r>
              <a:rPr lang="en-US" altLang="zh-CN" dirty="0" smtClean="0"/>
              <a:t>select the first node with an unbound successor and connect it to the first available node</a:t>
            </a:r>
          </a:p>
          <a:p>
            <a:pPr>
              <a:lnSpc>
                <a:spcPct val="150000"/>
              </a:lnSpc>
            </a:pPr>
            <a:r>
              <a:rPr lang="en-US" altLang="zh-CN" dirty="0" err="1" smtClean="0"/>
              <a:t>GlobalCheapestArc</a:t>
            </a:r>
            <a:r>
              <a:rPr lang="en-US" altLang="zh-CN" dirty="0" smtClean="0"/>
              <a:t> </a:t>
            </a:r>
          </a:p>
          <a:p>
            <a:pPr>
              <a:lnSpc>
                <a:spcPct val="150000"/>
              </a:lnSpc>
            </a:pPr>
            <a:r>
              <a:rPr lang="en-US" altLang="zh-CN" dirty="0" err="1" smtClean="0"/>
              <a:t>LocalCheapestArc</a:t>
            </a:r>
            <a:endParaRPr lang="en-US" altLang="zh-CN" dirty="0" smtClean="0"/>
          </a:p>
          <a:p>
            <a:pPr>
              <a:lnSpc>
                <a:spcPct val="150000"/>
              </a:lnSpc>
            </a:pPr>
            <a:r>
              <a:rPr lang="en-US" altLang="zh-CN" dirty="0" err="1" smtClean="0"/>
              <a:t>PathCheapestArc</a:t>
            </a:r>
            <a:r>
              <a:rPr lang="en-US" altLang="zh-CN" dirty="0" smtClean="0"/>
              <a:t> </a:t>
            </a:r>
            <a:endParaRPr lang="zh-CN" altLang="en-US" dirty="0"/>
          </a:p>
        </p:txBody>
      </p:sp>
    </p:spTree>
    <p:extLst>
      <p:ext uri="{BB962C8B-B14F-4D97-AF65-F5344CB8AC3E}">
        <p14:creationId xmlns:p14="http://schemas.microsoft.com/office/powerpoint/2010/main" val="153345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关键变量 </a:t>
            </a:r>
            <a:r>
              <a:rPr lang="zh-CN" altLang="en-US" dirty="0"/>
              <a:t>搜索</a:t>
            </a:r>
            <a:r>
              <a:rPr lang="zh-CN" altLang="en-US" dirty="0" smtClean="0"/>
              <a:t>过程</a:t>
            </a:r>
            <a:endParaRPr lang="zh-CN" altLang="en-US" dirty="0"/>
          </a:p>
        </p:txBody>
      </p:sp>
      <p:sp>
        <p:nvSpPr>
          <p:cNvPr id="3" name="内容占位符 2"/>
          <p:cNvSpPr>
            <a:spLocks noGrp="1"/>
          </p:cNvSpPr>
          <p:nvPr>
            <p:ph idx="1"/>
          </p:nvPr>
        </p:nvSpPr>
        <p:spPr>
          <a:xfrm>
            <a:off x="628650" y="1256232"/>
            <a:ext cx="7992836" cy="4920731"/>
          </a:xfrm>
        </p:spPr>
        <p:txBody>
          <a:bodyPr>
            <a:normAutofit fontScale="85000" lnSpcReduction="10000"/>
          </a:bodyPr>
          <a:lstStyle/>
          <a:p>
            <a:pPr marL="0" indent="0">
              <a:lnSpc>
                <a:spcPct val="150000"/>
              </a:lnSpc>
              <a:buNone/>
            </a:pPr>
            <a:r>
              <a:rPr lang="en-US" altLang="zh-CN" dirty="0"/>
              <a:t>Meta-heuristics</a:t>
            </a:r>
            <a:r>
              <a:rPr lang="zh-CN" altLang="en-US" dirty="0"/>
              <a:t>启发式算法</a:t>
            </a:r>
            <a:r>
              <a:rPr lang="zh-CN" altLang="en-US" dirty="0" smtClean="0"/>
              <a:t>策略</a:t>
            </a:r>
            <a:endParaRPr lang="en-US" altLang="zh-CN" dirty="0" smtClean="0"/>
          </a:p>
          <a:p>
            <a:pPr>
              <a:lnSpc>
                <a:spcPct val="150000"/>
              </a:lnSpc>
            </a:pPr>
            <a:r>
              <a:rPr lang="en-US" altLang="zh-CN" dirty="0" err="1"/>
              <a:t>routing_guided_local_search</a:t>
            </a:r>
            <a:r>
              <a:rPr lang="en-US" altLang="zh-CN" dirty="0"/>
              <a:t> (default: false): activates guided local search </a:t>
            </a:r>
            <a:endParaRPr lang="en-US" altLang="zh-CN" dirty="0" smtClean="0"/>
          </a:p>
          <a:p>
            <a:pPr marL="0" indent="0">
              <a:lnSpc>
                <a:spcPct val="150000"/>
              </a:lnSpc>
              <a:buNone/>
            </a:pPr>
            <a:r>
              <a:rPr lang="en-US" altLang="zh-CN" dirty="0" smtClean="0"/>
              <a:t>   Generally </a:t>
            </a:r>
            <a:r>
              <a:rPr lang="en-US" altLang="zh-CN" dirty="0"/>
              <a:t>the most efficient metaheuristic for vehicle </a:t>
            </a:r>
            <a:r>
              <a:rPr lang="en-US" altLang="zh-CN" dirty="0" smtClean="0"/>
              <a:t>routing</a:t>
            </a:r>
          </a:p>
          <a:p>
            <a:pPr>
              <a:lnSpc>
                <a:spcPct val="150000"/>
              </a:lnSpc>
            </a:pPr>
            <a:r>
              <a:rPr lang="en-US" altLang="zh-CN" dirty="0" err="1" smtClean="0"/>
              <a:t>routing_simulated_annealing</a:t>
            </a:r>
            <a:r>
              <a:rPr lang="en-US" altLang="zh-CN" dirty="0" smtClean="0"/>
              <a:t> (default: false): activates simulated annealing </a:t>
            </a:r>
          </a:p>
          <a:p>
            <a:pPr>
              <a:lnSpc>
                <a:spcPct val="150000"/>
              </a:lnSpc>
            </a:pPr>
            <a:r>
              <a:rPr lang="en-US" altLang="zh-CN" dirty="0" err="1" smtClean="0"/>
              <a:t>routing_tabu_search</a:t>
            </a:r>
            <a:r>
              <a:rPr lang="en-US" altLang="zh-CN" dirty="0" smtClean="0"/>
              <a:t> </a:t>
            </a:r>
            <a:r>
              <a:rPr lang="en-US" altLang="zh-CN" dirty="0"/>
              <a:t>(default: false): activates </a:t>
            </a:r>
            <a:r>
              <a:rPr lang="en-US" altLang="zh-CN" dirty="0" err="1"/>
              <a:t>tabu</a:t>
            </a:r>
            <a:r>
              <a:rPr lang="en-US" altLang="zh-CN" dirty="0"/>
              <a:t> </a:t>
            </a:r>
            <a:r>
              <a:rPr lang="en-US" altLang="zh-CN" dirty="0" smtClean="0"/>
              <a:t>search</a:t>
            </a:r>
            <a:endParaRPr lang="zh-CN" altLang="en-US" dirty="0"/>
          </a:p>
        </p:txBody>
      </p:sp>
    </p:spTree>
    <p:extLst>
      <p:ext uri="{BB962C8B-B14F-4D97-AF65-F5344CB8AC3E}">
        <p14:creationId xmlns:p14="http://schemas.microsoft.com/office/powerpoint/2010/main" val="3181884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smtClean="0"/>
              <a:t>问题</a:t>
            </a:r>
            <a:endParaRPr lang="en-US" altLang="zh-CN" b="1" dirty="0" smtClean="0"/>
          </a:p>
          <a:p>
            <a:pPr lvl="1">
              <a:lnSpc>
                <a:spcPct val="150000"/>
              </a:lnSpc>
            </a:pPr>
            <a:r>
              <a:rPr lang="en-US" altLang="zh-CN" b="1" dirty="0" smtClean="0"/>
              <a:t>TSP</a:t>
            </a:r>
            <a:r>
              <a:rPr lang="zh-CN" altLang="en-US" b="1" dirty="0" smtClean="0"/>
              <a:t>问题</a:t>
            </a:r>
            <a:endParaRPr lang="en-US" altLang="zh-CN" b="1" dirty="0" smtClean="0"/>
          </a:p>
          <a:p>
            <a:pPr lvl="1">
              <a:lnSpc>
                <a:spcPct val="150000"/>
              </a:lnSpc>
            </a:pPr>
            <a:r>
              <a:rPr lang="en-US" altLang="zh-CN" b="1" dirty="0" smtClean="0"/>
              <a:t>VRP</a:t>
            </a:r>
            <a:r>
              <a:rPr lang="zh-CN" altLang="en-US" b="1" dirty="0" smtClean="0"/>
              <a:t>问题</a:t>
            </a:r>
            <a:endParaRPr lang="zh-CN" altLang="en-US" b="1" dirty="0"/>
          </a:p>
          <a:p>
            <a:pPr>
              <a:lnSpc>
                <a:spcPct val="150000"/>
              </a:lnSpc>
            </a:pPr>
            <a:r>
              <a:rPr lang="en-US" altLang="zh-CN" b="1" dirty="0"/>
              <a:t>or-tools </a:t>
            </a:r>
            <a:r>
              <a:rPr lang="zh-CN" altLang="en-US" b="1" dirty="0"/>
              <a:t>工具包</a:t>
            </a:r>
            <a:r>
              <a:rPr lang="zh-CN" altLang="en-US" b="1" dirty="0" smtClean="0"/>
              <a:t>介绍</a:t>
            </a:r>
            <a:endParaRPr lang="zh-CN" altLang="en-US" b="1" dirty="0"/>
          </a:p>
          <a:p>
            <a:pPr>
              <a:lnSpc>
                <a:spcPct val="150000"/>
              </a:lnSpc>
            </a:pPr>
            <a:r>
              <a:rPr lang="zh-CN" altLang="en-US" b="1" dirty="0" smtClean="0"/>
              <a:t>求解</a:t>
            </a:r>
            <a:r>
              <a:rPr lang="en-US" altLang="zh-CN" b="1" dirty="0" smtClean="0"/>
              <a:t>VRP</a:t>
            </a:r>
            <a:r>
              <a:rPr lang="zh-CN" altLang="en-US" b="1" dirty="0" smtClean="0"/>
              <a:t>问题</a:t>
            </a:r>
            <a:r>
              <a:rPr lang="zh-CN" altLang="en-US" b="1" dirty="0"/>
              <a:t>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smtClean="0"/>
              <a:t>TSP</a:t>
            </a:r>
            <a:r>
              <a:rPr lang="zh-CN" altLang="en-US" b="1" dirty="0" smtClean="0"/>
              <a:t>问题求解</a:t>
            </a:r>
            <a:endParaRPr lang="zh-CN" altLang="en-US" b="1" dirty="0"/>
          </a:p>
          <a:p>
            <a:pPr lvl="1">
              <a:lnSpc>
                <a:spcPct val="150000"/>
              </a:lnSpc>
            </a:pPr>
            <a:r>
              <a:rPr lang="en-US" altLang="zh-CN" b="1" dirty="0" smtClean="0"/>
              <a:t>VRP</a:t>
            </a:r>
            <a:r>
              <a:rPr lang="zh-CN" altLang="en-US" b="1" dirty="0" smtClean="0"/>
              <a:t>问题求解</a:t>
            </a:r>
            <a:endParaRPr lang="zh-CN" altLang="en-US" b="1" dirty="0"/>
          </a:p>
          <a:p>
            <a:pPr lvl="1">
              <a:lnSpc>
                <a:spcPct val="150000"/>
              </a:lnSpc>
            </a:pPr>
            <a:endParaRPr lang="en-US" altLang="zh-CN" dirty="0" smtClean="0"/>
          </a:p>
        </p:txBody>
      </p:sp>
    </p:spTree>
    <p:extLst>
      <p:ext uri="{BB962C8B-B14F-4D97-AF65-F5344CB8AC3E}">
        <p14:creationId xmlns:p14="http://schemas.microsoft.com/office/powerpoint/2010/main" val="578397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zh-CN" altLang="en-US" dirty="0"/>
              <a:t>变量搜索相关</a:t>
            </a:r>
          </a:p>
        </p:txBody>
      </p:sp>
      <p:sp>
        <p:nvSpPr>
          <p:cNvPr id="3" name="内容占位符 2"/>
          <p:cNvSpPr>
            <a:spLocks noGrp="1"/>
          </p:cNvSpPr>
          <p:nvPr>
            <p:ph idx="1"/>
          </p:nvPr>
        </p:nvSpPr>
        <p:spPr/>
        <p:txBody>
          <a:bodyPr>
            <a:normAutofit fontScale="77500" lnSpcReduction="20000"/>
          </a:bodyPr>
          <a:lstStyle/>
          <a:p>
            <a:pPr marL="0" indent="0">
              <a:lnSpc>
                <a:spcPct val="150000"/>
              </a:lnSpc>
              <a:buNone/>
            </a:pPr>
            <a:r>
              <a:rPr lang="en-US" altLang="zh-CN" dirty="0"/>
              <a:t>Local search </a:t>
            </a:r>
            <a:r>
              <a:rPr lang="en-US" altLang="zh-CN" dirty="0" smtClean="0"/>
              <a:t>neighborhoods</a:t>
            </a:r>
          </a:p>
          <a:p>
            <a:pPr>
              <a:lnSpc>
                <a:spcPct val="150000"/>
              </a:lnSpc>
            </a:pPr>
            <a:r>
              <a:rPr lang="en-US" altLang="zh-CN" dirty="0" err="1"/>
              <a:t>routing_no_lns</a:t>
            </a:r>
            <a:r>
              <a:rPr lang="en-US" altLang="zh-CN" dirty="0"/>
              <a:t> (default: false): </a:t>
            </a:r>
            <a:r>
              <a:rPr lang="zh-CN" altLang="en-US" dirty="0" smtClean="0"/>
              <a:t>使用</a:t>
            </a:r>
            <a:r>
              <a:rPr lang="en-US" altLang="zh-CN" dirty="0"/>
              <a:t>LNS</a:t>
            </a:r>
            <a:r>
              <a:rPr lang="zh-CN" altLang="en-US" dirty="0"/>
              <a:t>，可能会找到更好的解法，不过通常比较慢</a:t>
            </a:r>
            <a:endParaRPr lang="en-US" altLang="zh-CN" dirty="0" smtClean="0"/>
          </a:p>
          <a:p>
            <a:pPr>
              <a:lnSpc>
                <a:spcPct val="150000"/>
              </a:lnSpc>
            </a:pPr>
            <a:r>
              <a:rPr lang="en-US" altLang="zh-CN" dirty="0" err="1" smtClean="0"/>
              <a:t>routing_no_TSP</a:t>
            </a:r>
            <a:r>
              <a:rPr lang="en-US" altLang="zh-CN" dirty="0" smtClean="0"/>
              <a:t> </a:t>
            </a:r>
            <a:r>
              <a:rPr lang="en-US" altLang="zh-CN" dirty="0"/>
              <a:t>(default: true): </a:t>
            </a:r>
            <a:r>
              <a:rPr lang="zh-CN" altLang="en-US" dirty="0"/>
              <a:t>在求解当前模型时不使用精确算法求解“子”</a:t>
            </a:r>
            <a:r>
              <a:rPr lang="en-US" altLang="zh-CN" dirty="0"/>
              <a:t>TSP</a:t>
            </a:r>
            <a:r>
              <a:rPr lang="zh-CN" altLang="en-US" dirty="0"/>
              <a:t>问题</a:t>
            </a:r>
            <a:endParaRPr lang="en-US" altLang="zh-CN" dirty="0"/>
          </a:p>
          <a:p>
            <a:pPr marL="0" indent="0">
              <a:lnSpc>
                <a:spcPct val="150000"/>
              </a:lnSpc>
              <a:buNone/>
            </a:pPr>
            <a:r>
              <a:rPr lang="en-US" altLang="zh-CN" dirty="0"/>
              <a:t>searching for solution </a:t>
            </a:r>
            <a:endParaRPr lang="en-US" altLang="zh-CN" dirty="0" smtClean="0"/>
          </a:p>
          <a:p>
            <a:pPr>
              <a:lnSpc>
                <a:spcPct val="150000"/>
              </a:lnSpc>
            </a:pPr>
            <a:r>
              <a:rPr lang="en-US" altLang="zh-CN" dirty="0" err="1"/>
              <a:t>routing_solution_limit</a:t>
            </a:r>
            <a:r>
              <a:rPr lang="en-US" altLang="zh-CN" dirty="0"/>
              <a:t> (default: kint64max) </a:t>
            </a:r>
            <a:r>
              <a:rPr lang="zh-CN" altLang="en-US" dirty="0"/>
              <a:t>在找到若干次更好的解后停止</a:t>
            </a:r>
          </a:p>
          <a:p>
            <a:pPr>
              <a:lnSpc>
                <a:spcPct val="150000"/>
              </a:lnSpc>
            </a:pPr>
            <a:r>
              <a:rPr lang="en-US" altLang="zh-CN" dirty="0" err="1"/>
              <a:t>routing_time_limit</a:t>
            </a:r>
            <a:r>
              <a:rPr lang="en-US" altLang="zh-CN" dirty="0"/>
              <a:t> (default: kint64max) </a:t>
            </a:r>
            <a:r>
              <a:rPr lang="zh-CN" altLang="en-US" dirty="0"/>
              <a:t>在查找若干时间后停止</a:t>
            </a:r>
          </a:p>
          <a:p>
            <a:pPr marL="0" indent="0">
              <a:lnSpc>
                <a:spcPct val="150000"/>
              </a:lnSpc>
              <a:buNone/>
            </a:pPr>
            <a:endParaRPr lang="zh-CN" altLang="en-US" dirty="0"/>
          </a:p>
        </p:txBody>
      </p:sp>
    </p:spTree>
    <p:extLst>
      <p:ext uri="{BB962C8B-B14F-4D97-AF65-F5344CB8AC3E}">
        <p14:creationId xmlns:p14="http://schemas.microsoft.com/office/powerpoint/2010/main" val="3082351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a:t>
            </a:r>
            <a:r>
              <a:rPr lang="zh-CN" altLang="en-US" dirty="0"/>
              <a:t>相关</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路径相关的变量</a:t>
            </a:r>
          </a:p>
          <a:p>
            <a:pPr lvl="1">
              <a:lnSpc>
                <a:spcPct val="150000"/>
              </a:lnSpc>
            </a:pPr>
            <a:r>
              <a:rPr lang="en-US" altLang="zh-CN" dirty="0"/>
              <a:t>next(</a:t>
            </a:r>
            <a:r>
              <a:rPr lang="en-US" altLang="zh-CN" dirty="0" err="1"/>
              <a:t>i</a:t>
            </a:r>
            <a:r>
              <a:rPr lang="en-US" altLang="zh-CN" dirty="0" smtClean="0"/>
              <a:t>)</a:t>
            </a:r>
            <a:r>
              <a:rPr lang="zh-CN" altLang="en-US" dirty="0" smtClean="0"/>
              <a:t>：</a:t>
            </a:r>
            <a:r>
              <a:rPr lang="en-US" altLang="zh-CN" dirty="0" err="1" smtClean="0"/>
              <a:t>i</a:t>
            </a:r>
            <a:r>
              <a:rPr lang="zh-CN" altLang="en-US" dirty="0"/>
              <a:t>节点的直接后继的</a:t>
            </a:r>
            <a:r>
              <a:rPr lang="zh-CN" altLang="en-US" dirty="0" smtClean="0"/>
              <a:t>节点号（</a:t>
            </a:r>
            <a:r>
              <a:rPr lang="zh-CN" altLang="en-US" dirty="0"/>
              <a:t>可以通过</a:t>
            </a:r>
            <a:r>
              <a:rPr lang="en-US" altLang="zh-CN" dirty="0" err="1"/>
              <a:t>IndexToNode</a:t>
            </a:r>
            <a:r>
              <a:rPr lang="en-US" altLang="zh-CN" dirty="0"/>
              <a:t>()</a:t>
            </a:r>
            <a:r>
              <a:rPr lang="zh-CN" altLang="en-US" dirty="0"/>
              <a:t>得到该节点</a:t>
            </a:r>
            <a:r>
              <a:rPr lang="zh-CN" altLang="en-US" dirty="0" smtClean="0"/>
              <a:t>）</a:t>
            </a:r>
            <a:endParaRPr lang="zh-CN" altLang="en-US" dirty="0"/>
          </a:p>
          <a:p>
            <a:pPr lvl="1">
              <a:lnSpc>
                <a:spcPct val="150000"/>
              </a:lnSpc>
            </a:pPr>
            <a:r>
              <a:rPr lang="en-US" altLang="zh-CN" dirty="0"/>
              <a:t>vehicle(</a:t>
            </a:r>
            <a:r>
              <a:rPr lang="en-US" altLang="zh-CN" dirty="0" err="1"/>
              <a:t>i</a:t>
            </a:r>
            <a:r>
              <a:rPr lang="en-US" altLang="zh-CN" dirty="0" smtClean="0"/>
              <a:t>)</a:t>
            </a:r>
            <a:r>
              <a:rPr lang="zh-CN" altLang="en-US" dirty="0" smtClean="0"/>
              <a:t>：返回</a:t>
            </a:r>
            <a:r>
              <a:rPr lang="zh-CN" altLang="en-US" dirty="0"/>
              <a:t>该节点属于车辆路径的编号</a:t>
            </a:r>
          </a:p>
          <a:p>
            <a:pPr>
              <a:lnSpc>
                <a:spcPct val="150000"/>
              </a:lnSpc>
            </a:pPr>
            <a:r>
              <a:rPr lang="en-US" altLang="zh-CN" dirty="0"/>
              <a:t>Dimension</a:t>
            </a:r>
            <a:r>
              <a:rPr lang="zh-CN" altLang="en-US" dirty="0"/>
              <a:t>相关的变量</a:t>
            </a:r>
          </a:p>
          <a:p>
            <a:pPr lvl="1">
              <a:lnSpc>
                <a:spcPct val="150000"/>
              </a:lnSpc>
            </a:pPr>
            <a:r>
              <a:rPr lang="en-US" altLang="zh-CN" dirty="0"/>
              <a:t>dimension</a:t>
            </a:r>
            <a:r>
              <a:rPr lang="zh-CN" altLang="en-US" dirty="0"/>
              <a:t>变量</a:t>
            </a:r>
          </a:p>
          <a:p>
            <a:pPr lvl="1">
              <a:lnSpc>
                <a:spcPct val="150000"/>
              </a:lnSpc>
            </a:pPr>
            <a:r>
              <a:rPr lang="en-US" altLang="zh-CN" dirty="0" err="1"/>
              <a:t>cumul</a:t>
            </a:r>
            <a:r>
              <a:rPr lang="en-US" altLang="zh-CN" dirty="0"/>
              <a:t>(</a:t>
            </a:r>
            <a:r>
              <a:rPr lang="en-US" altLang="zh-CN" dirty="0" err="1"/>
              <a:t>i</a:t>
            </a:r>
            <a:r>
              <a:rPr lang="en-US" altLang="zh-CN" dirty="0"/>
              <a:t>, d) </a:t>
            </a:r>
            <a:r>
              <a:rPr lang="zh-CN" altLang="en-US" dirty="0" smtClean="0"/>
              <a:t>节点</a:t>
            </a:r>
            <a:r>
              <a:rPr lang="en-US" altLang="zh-CN" dirty="0" err="1"/>
              <a:t>i</a:t>
            </a:r>
            <a:r>
              <a:rPr lang="zh-CN" altLang="en-US" dirty="0"/>
              <a:t>的累积值</a:t>
            </a:r>
          </a:p>
          <a:p>
            <a:pPr lvl="1">
              <a:lnSpc>
                <a:spcPct val="150000"/>
              </a:lnSpc>
            </a:pPr>
            <a:r>
              <a:rPr lang="en-US" altLang="zh-CN" dirty="0"/>
              <a:t>transit(</a:t>
            </a:r>
            <a:r>
              <a:rPr lang="en-US" altLang="zh-CN" dirty="0" err="1"/>
              <a:t>i</a:t>
            </a:r>
            <a:r>
              <a:rPr lang="en-US" altLang="zh-CN" dirty="0"/>
              <a:t>, d) </a:t>
            </a:r>
            <a:r>
              <a:rPr lang="zh-CN" altLang="en-US" dirty="0" smtClean="0"/>
              <a:t>节点</a:t>
            </a:r>
            <a:r>
              <a:rPr lang="en-US" altLang="zh-CN" dirty="0" err="1"/>
              <a:t>i</a:t>
            </a:r>
            <a:r>
              <a:rPr lang="zh-CN" altLang="en-US" dirty="0"/>
              <a:t>的</a:t>
            </a:r>
            <a:r>
              <a:rPr lang="en-US" altLang="zh-CN" dirty="0"/>
              <a:t>delta</a:t>
            </a:r>
            <a:r>
              <a:rPr lang="zh-CN" altLang="en-US" dirty="0" smtClean="0"/>
              <a:t>值</a:t>
            </a:r>
            <a:endParaRPr lang="en-US" altLang="zh-CN" dirty="0" smtClean="0"/>
          </a:p>
          <a:p>
            <a:pPr lvl="1">
              <a:lnSpc>
                <a:spcPct val="150000"/>
              </a:lnSpc>
            </a:pPr>
            <a:r>
              <a:rPr lang="en-US" altLang="zh-CN" dirty="0"/>
              <a:t>if j == next(</a:t>
            </a:r>
            <a:r>
              <a:rPr lang="en-US" altLang="zh-CN" dirty="0" err="1"/>
              <a:t>i</a:t>
            </a:r>
            <a:r>
              <a:rPr lang="en-US" altLang="zh-CN" dirty="0"/>
              <a:t>), </a:t>
            </a:r>
            <a:r>
              <a:rPr lang="en-US" altLang="zh-CN" dirty="0" err="1"/>
              <a:t>cumul</a:t>
            </a:r>
            <a:r>
              <a:rPr lang="en-US" altLang="zh-CN" dirty="0"/>
              <a:t>(j) = </a:t>
            </a:r>
            <a:r>
              <a:rPr lang="en-US" altLang="zh-CN" dirty="0" err="1"/>
              <a:t>cumul</a:t>
            </a:r>
            <a:r>
              <a:rPr lang="en-US" altLang="zh-CN" dirty="0"/>
              <a:t>(</a:t>
            </a:r>
            <a:r>
              <a:rPr lang="en-US" altLang="zh-CN" dirty="0" err="1"/>
              <a:t>i</a:t>
            </a:r>
            <a:r>
              <a:rPr lang="en-US" altLang="zh-CN" dirty="0"/>
              <a:t>) + transit(</a:t>
            </a:r>
            <a:r>
              <a:rPr lang="en-US" altLang="zh-CN" dirty="0" err="1"/>
              <a:t>i</a:t>
            </a:r>
            <a:r>
              <a:rPr lang="en-US" altLang="zh-CN" dirty="0"/>
              <a:t>) + slack(</a:t>
            </a:r>
            <a:r>
              <a:rPr lang="en-US" altLang="zh-CN" dirty="0" err="1"/>
              <a:t>i</a:t>
            </a:r>
            <a:r>
              <a:rPr lang="en-US" altLang="zh-CN" dirty="0" smtClean="0"/>
              <a:t>)</a:t>
            </a:r>
            <a:endParaRPr lang="en-US" altLang="zh-CN" dirty="0"/>
          </a:p>
        </p:txBody>
      </p:sp>
    </p:spTree>
    <p:extLst>
      <p:ext uri="{BB962C8B-B14F-4D97-AF65-F5344CB8AC3E}">
        <p14:creationId xmlns:p14="http://schemas.microsoft.com/office/powerpoint/2010/main" val="371349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en-US" altLang="zh-CN" dirty="0" smtClean="0"/>
              <a:t>API</a:t>
            </a:r>
            <a:endParaRPr lang="zh-CN" altLang="en-US" dirty="0"/>
          </a:p>
        </p:txBody>
      </p:sp>
      <p:sp>
        <p:nvSpPr>
          <p:cNvPr id="3" name="内容占位符 2"/>
          <p:cNvSpPr>
            <a:spLocks noGrp="1"/>
          </p:cNvSpPr>
          <p:nvPr>
            <p:ph idx="1"/>
          </p:nvPr>
        </p:nvSpPr>
        <p:spPr>
          <a:xfrm>
            <a:off x="246743" y="1256232"/>
            <a:ext cx="8737599" cy="4920731"/>
          </a:xfrm>
        </p:spPr>
        <p:txBody>
          <a:bodyPr>
            <a:normAutofit/>
          </a:bodyPr>
          <a:lstStyle/>
          <a:p>
            <a:pPr>
              <a:lnSpc>
                <a:spcPct val="150000"/>
              </a:lnSpc>
            </a:pPr>
            <a:r>
              <a:rPr lang="en-US" altLang="zh-CN" dirty="0" err="1" smtClean="0"/>
              <a:t>RoutingModel</a:t>
            </a:r>
            <a:r>
              <a:rPr lang="en-US" altLang="zh-CN" dirty="0" smtClean="0"/>
              <a:t> </a:t>
            </a:r>
            <a:r>
              <a:rPr lang="en-US" altLang="zh-CN" dirty="0" err="1"/>
              <a:t>RoutingModel</a:t>
            </a:r>
            <a:r>
              <a:rPr lang="en-US" altLang="zh-CN" dirty="0"/>
              <a:t> </a:t>
            </a:r>
            <a:r>
              <a:rPr lang="en-US" altLang="zh-CN" dirty="0" smtClean="0"/>
              <a:t>(</a:t>
            </a:r>
            <a:r>
              <a:rPr lang="fr-FR" altLang="zh-CN" dirty="0"/>
              <a:t>int nodes, int vehicles, NodeIndex depot</a:t>
            </a:r>
            <a:r>
              <a:rPr lang="en-US" altLang="zh-CN" dirty="0" smtClean="0"/>
              <a:t>) : </a:t>
            </a:r>
            <a:r>
              <a:rPr lang="zh-CN" altLang="en-US" dirty="0" smtClean="0"/>
              <a:t>构造</a:t>
            </a:r>
            <a:r>
              <a:rPr lang="en-US" altLang="zh-CN" dirty="0" smtClean="0"/>
              <a:t>VRP</a:t>
            </a:r>
            <a:r>
              <a:rPr lang="zh-CN" altLang="en-US" dirty="0" smtClean="0"/>
              <a:t>问题</a:t>
            </a:r>
            <a:endParaRPr lang="en-US" altLang="zh-CN" dirty="0" smtClean="0"/>
          </a:p>
          <a:p>
            <a:pPr>
              <a:lnSpc>
                <a:spcPct val="150000"/>
              </a:lnSpc>
            </a:pPr>
            <a:r>
              <a:rPr lang="en-US" altLang="zh-CN" dirty="0" err="1"/>
              <a:t>const</a:t>
            </a:r>
            <a:r>
              <a:rPr lang="en-US" altLang="zh-CN" dirty="0"/>
              <a:t> Assignment</a:t>
            </a:r>
            <a:r>
              <a:rPr lang="en-US" altLang="zh-CN" dirty="0" smtClean="0"/>
              <a:t>* </a:t>
            </a:r>
            <a:r>
              <a:rPr lang="en-US" altLang="zh-CN" dirty="0" err="1"/>
              <a:t>RoutingModel</a:t>
            </a:r>
            <a:r>
              <a:rPr lang="en-US" altLang="zh-CN" dirty="0"/>
              <a:t> </a:t>
            </a:r>
            <a:r>
              <a:rPr lang="en-US" altLang="zh-CN" dirty="0" smtClean="0"/>
              <a:t>:: </a:t>
            </a:r>
            <a:r>
              <a:rPr lang="en-US" altLang="zh-CN" dirty="0" err="1" smtClean="0"/>
              <a:t>SolveWithParameters</a:t>
            </a:r>
            <a:r>
              <a:rPr lang="en-US" altLang="zh-CN" dirty="0" smtClean="0"/>
              <a:t> (</a:t>
            </a:r>
            <a:r>
              <a:rPr lang="en-US" altLang="zh-CN" dirty="0" err="1" smtClean="0"/>
              <a:t>const</a:t>
            </a:r>
            <a:r>
              <a:rPr lang="en-US" altLang="zh-CN" dirty="0" smtClean="0"/>
              <a:t> </a:t>
            </a:r>
            <a:r>
              <a:rPr lang="en-US" altLang="zh-CN" dirty="0" err="1"/>
              <a:t>RoutingSearchParameters</a:t>
            </a:r>
            <a:r>
              <a:rPr lang="en-US" altLang="zh-CN" dirty="0"/>
              <a:t>&amp; </a:t>
            </a:r>
            <a:r>
              <a:rPr lang="en-US" altLang="zh-CN" dirty="0" err="1"/>
              <a:t>search_parameters</a:t>
            </a:r>
            <a:r>
              <a:rPr lang="en-US" altLang="zh-CN" dirty="0" smtClean="0"/>
              <a:t>)</a:t>
            </a:r>
            <a:r>
              <a:rPr lang="zh-CN" altLang="en-US" dirty="0" smtClean="0"/>
              <a:t>：求解</a:t>
            </a:r>
            <a:r>
              <a:rPr lang="en-US" altLang="zh-CN" dirty="0" smtClean="0"/>
              <a:t>VRP</a:t>
            </a:r>
            <a:r>
              <a:rPr lang="zh-CN" altLang="en-US" dirty="0" smtClean="0"/>
              <a:t>问题</a:t>
            </a:r>
            <a:endParaRPr lang="en-US" altLang="zh-CN" dirty="0" smtClean="0"/>
          </a:p>
          <a:p>
            <a:pPr>
              <a:lnSpc>
                <a:spcPct val="150000"/>
              </a:lnSpc>
            </a:pPr>
            <a:r>
              <a:rPr lang="en-US" altLang="zh-CN" dirty="0"/>
              <a:t> void </a:t>
            </a:r>
            <a:r>
              <a:rPr lang="en-US" altLang="zh-CN" dirty="0" err="1"/>
              <a:t>SetArcCostEvaluatorOfAllVehicles</a:t>
            </a:r>
            <a:r>
              <a:rPr lang="en-US" altLang="zh-CN" dirty="0"/>
              <a:t>(NodeEvaluator2* evaluator</a:t>
            </a:r>
            <a:r>
              <a:rPr lang="en-US" altLang="zh-CN" dirty="0" smtClean="0"/>
              <a:t>)</a:t>
            </a:r>
            <a:r>
              <a:rPr lang="zh-CN" altLang="en-US" dirty="0" smtClean="0"/>
              <a:t>：定义最小化变量问题</a:t>
            </a:r>
            <a:endParaRPr lang="zh-CN" altLang="en-US" dirty="0"/>
          </a:p>
        </p:txBody>
      </p:sp>
    </p:spTree>
    <p:extLst>
      <p:ext uri="{BB962C8B-B14F-4D97-AF65-F5344CB8AC3E}">
        <p14:creationId xmlns:p14="http://schemas.microsoft.com/office/powerpoint/2010/main" val="1453330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256232"/>
            <a:ext cx="7886700" cy="5048315"/>
          </a:xfrm>
        </p:spPr>
        <p:txBody>
          <a:bodyPr>
            <a:normAutofit lnSpcReduction="10000"/>
          </a:bodyPr>
          <a:lstStyle/>
          <a:p>
            <a:pPr>
              <a:lnSpc>
                <a:spcPct val="100000"/>
              </a:lnSpc>
            </a:pPr>
            <a:r>
              <a:rPr lang="en-US" altLang="zh-CN" sz="2400" b="1" dirty="0" err="1" smtClean="0"/>
              <a:t>AddDimension</a:t>
            </a:r>
            <a:r>
              <a:rPr lang="en-US" altLang="zh-CN" sz="2400" b="1" dirty="0" smtClean="0"/>
              <a:t>():</a:t>
            </a:r>
          </a:p>
          <a:p>
            <a:pPr>
              <a:lnSpc>
                <a:spcPct val="100000"/>
              </a:lnSpc>
            </a:pPr>
            <a:endParaRPr lang="en-US" altLang="zh-CN" sz="2400" dirty="0" smtClean="0"/>
          </a:p>
          <a:p>
            <a:pPr marL="0" indent="0">
              <a:lnSpc>
                <a:spcPct val="100000"/>
              </a:lnSpc>
              <a:buNone/>
            </a:pPr>
            <a:endParaRPr lang="en-US" altLang="zh-CN" sz="2400" dirty="0" smtClean="0"/>
          </a:p>
          <a:p>
            <a:pPr>
              <a:lnSpc>
                <a:spcPct val="100000"/>
              </a:lnSpc>
            </a:pPr>
            <a:endParaRPr lang="en-US" altLang="zh-CN" sz="2400" dirty="0" smtClean="0"/>
          </a:p>
          <a:p>
            <a:pPr>
              <a:lnSpc>
                <a:spcPct val="100000"/>
              </a:lnSpc>
            </a:pPr>
            <a:endParaRPr lang="en-US" altLang="zh-CN" sz="2400" dirty="0"/>
          </a:p>
          <a:p>
            <a:pPr>
              <a:lnSpc>
                <a:spcPct val="100000"/>
              </a:lnSpc>
            </a:pPr>
            <a:endParaRPr lang="en-US" altLang="zh-CN" sz="2400" dirty="0" smtClean="0"/>
          </a:p>
          <a:p>
            <a:pPr>
              <a:lnSpc>
                <a:spcPct val="100000"/>
              </a:lnSpc>
            </a:pPr>
            <a:r>
              <a:rPr lang="en-US" altLang="zh-CN" sz="2400" dirty="0" smtClean="0"/>
              <a:t>evaluator: </a:t>
            </a:r>
            <a:r>
              <a:rPr lang="zh-CN" altLang="en-US" sz="2400" dirty="0" smtClean="0"/>
              <a:t>加入限制变量的</a:t>
            </a:r>
            <a:r>
              <a:rPr lang="en-US" altLang="zh-CN" sz="2400" dirty="0" smtClean="0"/>
              <a:t>callback</a:t>
            </a:r>
            <a:r>
              <a:rPr lang="zh-CN" altLang="en-US" sz="2400" dirty="0" smtClean="0"/>
              <a:t>函数</a:t>
            </a:r>
            <a:endParaRPr lang="en-US" altLang="zh-CN" sz="2400" dirty="0" smtClean="0"/>
          </a:p>
          <a:p>
            <a:pPr>
              <a:lnSpc>
                <a:spcPct val="100000"/>
              </a:lnSpc>
            </a:pPr>
            <a:r>
              <a:rPr lang="zh-CN" altLang="en-US" sz="2400" dirty="0" smtClean="0"/>
              <a:t>相关的两个变量： </a:t>
            </a:r>
            <a:r>
              <a:rPr lang="en-US" altLang="zh-CN" sz="2400" dirty="0" err="1" smtClean="0"/>
              <a:t>cumul</a:t>
            </a:r>
            <a:r>
              <a:rPr lang="en-US" altLang="zh-CN" sz="2400" dirty="0" smtClean="0"/>
              <a:t>(</a:t>
            </a:r>
            <a:r>
              <a:rPr lang="zh-CN" altLang="en-US" sz="2400" dirty="0" smtClean="0"/>
              <a:t>累加变量</a:t>
            </a:r>
            <a:r>
              <a:rPr lang="en-US" altLang="zh-CN" sz="2400" dirty="0" smtClean="0"/>
              <a:t>)   transit(</a:t>
            </a:r>
            <a:r>
              <a:rPr lang="zh-CN" altLang="en-US" sz="2400" dirty="0" smtClean="0"/>
              <a:t>站点变量</a:t>
            </a:r>
            <a:r>
              <a:rPr lang="en-US" altLang="zh-CN" sz="2400" dirty="0" smtClean="0"/>
              <a:t>)</a:t>
            </a:r>
          </a:p>
          <a:p>
            <a:pPr marL="0" indent="0">
              <a:lnSpc>
                <a:spcPct val="100000"/>
              </a:lnSpc>
              <a:buNone/>
            </a:pPr>
            <a:r>
              <a:rPr lang="en-US" altLang="zh-CN" sz="2400" dirty="0"/>
              <a:t>if j == next(</a:t>
            </a:r>
            <a:r>
              <a:rPr lang="en-US" altLang="zh-CN" sz="2400" dirty="0" err="1"/>
              <a:t>i</a:t>
            </a:r>
            <a:r>
              <a:rPr lang="en-US" altLang="zh-CN" sz="2400" dirty="0"/>
              <a:t>), </a:t>
            </a:r>
            <a:r>
              <a:rPr lang="en-US" altLang="zh-CN" sz="2400" dirty="0" err="1"/>
              <a:t>cumul</a:t>
            </a:r>
            <a:r>
              <a:rPr lang="en-US" altLang="zh-CN" sz="2400" dirty="0"/>
              <a:t>(j) = </a:t>
            </a:r>
            <a:r>
              <a:rPr lang="en-US" altLang="zh-CN" sz="2400" dirty="0" err="1"/>
              <a:t>cumul</a:t>
            </a:r>
            <a:r>
              <a:rPr lang="en-US" altLang="zh-CN" sz="2400" dirty="0"/>
              <a:t>(</a:t>
            </a:r>
            <a:r>
              <a:rPr lang="en-US" altLang="zh-CN" sz="2400" dirty="0" err="1"/>
              <a:t>i</a:t>
            </a:r>
            <a:r>
              <a:rPr lang="en-US" altLang="zh-CN" sz="2400" dirty="0"/>
              <a:t>) + transit(</a:t>
            </a:r>
            <a:r>
              <a:rPr lang="en-US" altLang="zh-CN" sz="2400" dirty="0" err="1"/>
              <a:t>i</a:t>
            </a:r>
            <a:r>
              <a:rPr lang="en-US" altLang="zh-CN" sz="2400" dirty="0"/>
              <a:t>) + slack(</a:t>
            </a:r>
            <a:r>
              <a:rPr lang="en-US" altLang="zh-CN" sz="2400" dirty="0" err="1"/>
              <a:t>i</a:t>
            </a:r>
            <a:r>
              <a:rPr lang="en-US" altLang="zh-CN" sz="2400" dirty="0" smtClean="0"/>
              <a:t>)</a:t>
            </a:r>
          </a:p>
          <a:p>
            <a:pPr>
              <a:lnSpc>
                <a:spcPct val="100000"/>
              </a:lnSpc>
            </a:pPr>
            <a:r>
              <a:rPr lang="en-US" altLang="zh-CN" sz="2400" dirty="0" smtClean="0"/>
              <a:t>capacity: </a:t>
            </a:r>
            <a:r>
              <a:rPr lang="en-US" altLang="zh-CN" sz="2400" dirty="0" err="1" smtClean="0"/>
              <a:t>cumul</a:t>
            </a:r>
            <a:r>
              <a:rPr lang="zh-CN" altLang="en-US" sz="2400" dirty="0" smtClean="0"/>
              <a:t>变量的最大值</a:t>
            </a:r>
            <a:endParaRPr lang="en-US" altLang="zh-CN" sz="2400" dirty="0" smtClean="0"/>
          </a:p>
          <a:p>
            <a:pPr>
              <a:lnSpc>
                <a:spcPct val="100000"/>
              </a:lnSpc>
            </a:pPr>
            <a:r>
              <a:rPr lang="en-US" altLang="zh-CN" sz="2400" dirty="0" err="1" smtClean="0"/>
              <a:t>fix_start_cumul_to_zero</a:t>
            </a:r>
            <a:r>
              <a:rPr lang="en-US" altLang="zh-CN" sz="2400" dirty="0" smtClean="0"/>
              <a:t>:</a:t>
            </a:r>
            <a:r>
              <a:rPr lang="zh-CN" altLang="en-US" sz="2400" dirty="0" smtClean="0"/>
              <a:t>开始时是否置为</a:t>
            </a:r>
            <a:r>
              <a:rPr lang="en-US" altLang="zh-CN" sz="2400" dirty="0" smtClean="0"/>
              <a:t>0</a:t>
            </a:r>
          </a:p>
        </p:txBody>
      </p:sp>
      <p:sp>
        <p:nvSpPr>
          <p:cNvPr id="5" name="Rectangle 2"/>
          <p:cNvSpPr>
            <a:spLocks noChangeArrowheads="1"/>
          </p:cNvSpPr>
          <p:nvPr/>
        </p:nvSpPr>
        <p:spPr bwMode="auto">
          <a:xfrm>
            <a:off x="569495" y="1685272"/>
            <a:ext cx="800501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271AE"/>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3E999F"/>
                </a:solidFill>
                <a:effectLst/>
                <a:latin typeface="Consolas" panose="020B0609020204030204" pitchFamily="49" charset="0"/>
                <a:cs typeface="Consolas" panose="020B0609020204030204" pitchFamily="49" charset="0"/>
              </a:rPr>
              <a:t>AddDimension</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(NodeEvaluator2* evaluator,</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 int64 slack_max, </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int64 capacity,</a:t>
            </a:r>
            <a:endPar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fix_start_cumul_to_zero,</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const</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std</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string</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&amp; name</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460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256232"/>
            <a:ext cx="7886700" cy="5048315"/>
          </a:xfrm>
        </p:spPr>
        <p:txBody>
          <a:bodyPr>
            <a:normAutofit/>
          </a:bodyPr>
          <a:lstStyle/>
          <a:p>
            <a:pPr>
              <a:lnSpc>
                <a:spcPct val="150000"/>
              </a:lnSpc>
            </a:pPr>
            <a:r>
              <a:rPr lang="en-US" altLang="zh-CN" sz="2400" dirty="0" smtClean="0"/>
              <a:t>VRP</a:t>
            </a:r>
            <a:r>
              <a:rPr lang="zh-CN" altLang="en-US" sz="2400" dirty="0" smtClean="0"/>
              <a:t>问题：加入若干节点属于同一辆车的约束：</a:t>
            </a:r>
            <a:endParaRPr lang="en-US" altLang="zh-CN" sz="2400" dirty="0" smtClean="0"/>
          </a:p>
          <a:p>
            <a:pPr>
              <a:lnSpc>
                <a:spcPct val="150000"/>
              </a:lnSpc>
            </a:pPr>
            <a:endParaRPr lang="en-US" altLang="zh-CN" sz="2400" dirty="0"/>
          </a:p>
          <a:p>
            <a:pPr>
              <a:lnSpc>
                <a:spcPct val="150000"/>
              </a:lnSpc>
            </a:pPr>
            <a:endParaRPr lang="en-US" altLang="zh-CN" sz="2400" dirty="0" smtClean="0"/>
          </a:p>
          <a:p>
            <a:pPr marL="0" indent="0">
              <a:lnSpc>
                <a:spcPct val="150000"/>
              </a:lnSpc>
              <a:buNone/>
            </a:pPr>
            <a:r>
              <a:rPr lang="zh-CN" altLang="en-US" sz="2400" dirty="0" smtClean="0"/>
              <a:t>示例：</a:t>
            </a:r>
            <a:r>
              <a:rPr lang="en-US" altLang="zh-CN" sz="2400" dirty="0" smtClean="0"/>
              <a:t>solver-&gt;</a:t>
            </a:r>
            <a:r>
              <a:rPr lang="en-US" altLang="zh-CN" sz="2400" dirty="0" err="1" smtClean="0"/>
              <a:t>AddSoftSameVehicleConstraint</a:t>
            </a:r>
            <a:r>
              <a:rPr lang="en-US" altLang="zh-CN" sz="2400" dirty="0" smtClean="0"/>
              <a:t>();</a:t>
            </a:r>
          </a:p>
          <a:p>
            <a:pPr marL="0" indent="0">
              <a:lnSpc>
                <a:spcPct val="150000"/>
              </a:lnSpc>
              <a:buNone/>
            </a:pPr>
            <a:r>
              <a:rPr lang="zh-CN" altLang="en-US" sz="2400" dirty="0" smtClean="0"/>
              <a:t>标注数组中的节点应该分到同一辆车上，如果没在同一辆车上，每多一个特例，总成本</a:t>
            </a:r>
            <a:r>
              <a:rPr lang="zh-CN" altLang="en-US" sz="2400" dirty="0"/>
              <a:t>函数</a:t>
            </a:r>
            <a:r>
              <a:rPr lang="zh-CN" altLang="en-US" sz="2400" dirty="0" smtClean="0"/>
              <a:t>增加</a:t>
            </a:r>
            <a:r>
              <a:rPr lang="en-US" altLang="zh-CN" sz="2400" dirty="0" smtClean="0"/>
              <a:t>cost.</a:t>
            </a:r>
          </a:p>
          <a:p>
            <a:pPr marL="0" indent="0">
              <a:lnSpc>
                <a:spcPct val="150000"/>
              </a:lnSpc>
              <a:buNone/>
            </a:pPr>
            <a:endParaRPr lang="en-US" altLang="zh-CN" sz="2400" dirty="0" smtClean="0"/>
          </a:p>
          <a:p>
            <a:pPr marL="0" indent="0">
              <a:lnSpc>
                <a:spcPct val="150000"/>
              </a:lnSpc>
              <a:buNone/>
            </a:pPr>
            <a:endParaRPr lang="en-US" altLang="zh-CN" sz="2400" dirty="0" smtClean="0"/>
          </a:p>
        </p:txBody>
      </p:sp>
      <p:pic>
        <p:nvPicPr>
          <p:cNvPr id="7" name="图片 6"/>
          <p:cNvPicPr>
            <a:picLocks noChangeAspect="1"/>
          </p:cNvPicPr>
          <p:nvPr/>
        </p:nvPicPr>
        <p:blipFill rotWithShape="1">
          <a:blip r:embed="rId3"/>
          <a:srcRect r="4798"/>
          <a:stretch/>
        </p:blipFill>
        <p:spPr>
          <a:xfrm>
            <a:off x="211015" y="2229654"/>
            <a:ext cx="8932985" cy="923539"/>
          </a:xfrm>
          <a:prstGeom prst="rect">
            <a:avLst/>
          </a:prstGeom>
        </p:spPr>
      </p:pic>
    </p:spTree>
    <p:extLst>
      <p:ext uri="{BB962C8B-B14F-4D97-AF65-F5344CB8AC3E}">
        <p14:creationId xmlns:p14="http://schemas.microsoft.com/office/powerpoint/2010/main" val="3807781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119499"/>
            <a:ext cx="7886700" cy="5048315"/>
          </a:xfrm>
        </p:spPr>
        <p:txBody>
          <a:bodyPr>
            <a:normAutofit/>
          </a:bodyPr>
          <a:lstStyle/>
          <a:p>
            <a:pPr>
              <a:lnSpc>
                <a:spcPct val="100000"/>
              </a:lnSpc>
            </a:pPr>
            <a:r>
              <a:rPr lang="en-US" altLang="zh-CN" sz="2400" dirty="0" smtClean="0"/>
              <a:t>VRP</a:t>
            </a:r>
            <a:r>
              <a:rPr lang="zh-CN" altLang="en-US" sz="2400" dirty="0" smtClean="0"/>
              <a:t>问题：加入两个节点存在接送关系：</a:t>
            </a:r>
            <a:endParaRPr lang="en-US" altLang="zh-CN" sz="2400" dirty="0" smtClean="0"/>
          </a:p>
          <a:p>
            <a:pPr>
              <a:lnSpc>
                <a:spcPct val="100000"/>
              </a:lnSpc>
            </a:pPr>
            <a:endParaRPr lang="en-US" altLang="zh-CN" sz="2400" dirty="0"/>
          </a:p>
          <a:p>
            <a:pPr>
              <a:lnSpc>
                <a:spcPct val="100000"/>
              </a:lnSpc>
            </a:pPr>
            <a:endParaRPr lang="en-US" altLang="zh-CN" sz="2400" dirty="0" smtClean="0"/>
          </a:p>
          <a:p>
            <a:pPr>
              <a:lnSpc>
                <a:spcPct val="100000"/>
              </a:lnSpc>
            </a:pPr>
            <a:endParaRPr lang="en-US" altLang="zh-CN" sz="2400" dirty="0"/>
          </a:p>
          <a:p>
            <a:pPr>
              <a:lnSpc>
                <a:spcPct val="100000"/>
              </a:lnSpc>
            </a:pPr>
            <a:endParaRPr lang="en-US" altLang="zh-CN" sz="2400" dirty="0" smtClean="0"/>
          </a:p>
          <a:p>
            <a:pPr marL="0" indent="0">
              <a:lnSpc>
                <a:spcPct val="100000"/>
              </a:lnSpc>
              <a:buNone/>
            </a:pPr>
            <a:r>
              <a:rPr lang="zh-CN" altLang="en-US" sz="2400" dirty="0" smtClean="0"/>
              <a:t>满足：</a:t>
            </a:r>
            <a:r>
              <a:rPr lang="en-US" altLang="zh-CN" sz="2400" dirty="0" smtClean="0"/>
              <a:t>1. node1,node2</a:t>
            </a:r>
            <a:r>
              <a:rPr lang="zh-CN" altLang="en-US" sz="2400" dirty="0" smtClean="0"/>
              <a:t>由同一辆车服务；</a:t>
            </a:r>
            <a:endParaRPr lang="en-US" altLang="zh-CN" sz="2400" dirty="0" smtClean="0"/>
          </a:p>
          <a:p>
            <a:pPr marL="0" indent="0">
              <a:lnSpc>
                <a:spcPct val="100000"/>
              </a:lnSpc>
              <a:buNone/>
            </a:pPr>
            <a:r>
              <a:rPr lang="en-US" altLang="zh-CN" sz="2400" dirty="0"/>
              <a:t> </a:t>
            </a:r>
            <a:r>
              <a:rPr lang="en-US" altLang="zh-CN" sz="2400" dirty="0" smtClean="0"/>
              <a:t>            2. node1</a:t>
            </a:r>
            <a:r>
              <a:rPr lang="zh-CN" altLang="en-US" sz="2400" dirty="0" smtClean="0"/>
              <a:t>在</a:t>
            </a:r>
            <a:r>
              <a:rPr lang="en-US" altLang="zh-CN" sz="2400" dirty="0" smtClean="0"/>
              <a:t>node2</a:t>
            </a:r>
            <a:r>
              <a:rPr lang="zh-CN" altLang="en-US" sz="2400" dirty="0" smtClean="0"/>
              <a:t>前被访问。</a:t>
            </a:r>
            <a:endParaRPr lang="en-US" altLang="zh-CN" sz="2400" dirty="0" smtClean="0"/>
          </a:p>
          <a:p>
            <a:pPr marL="0" indent="0">
              <a:lnSpc>
                <a:spcPct val="100000"/>
              </a:lnSpc>
              <a:buNone/>
            </a:pPr>
            <a:r>
              <a:rPr lang="zh-CN" altLang="en-US" sz="2400" dirty="0" smtClean="0"/>
              <a:t>示例</a:t>
            </a:r>
            <a:r>
              <a:rPr lang="en-US" altLang="zh-CN" sz="2400" dirty="0" smtClean="0"/>
              <a:t>:</a:t>
            </a:r>
          </a:p>
          <a:p>
            <a:pPr marL="0" indent="0">
              <a:lnSpc>
                <a:spcPct val="100000"/>
              </a:lnSpc>
              <a:buNone/>
            </a:pPr>
            <a:endParaRPr lang="en-US" altLang="zh-CN" sz="2400" dirty="0" smtClean="0"/>
          </a:p>
        </p:txBody>
      </p:sp>
      <p:pic>
        <p:nvPicPr>
          <p:cNvPr id="8" name="图片 7"/>
          <p:cNvPicPr>
            <a:picLocks noChangeAspect="1"/>
          </p:cNvPicPr>
          <p:nvPr/>
        </p:nvPicPr>
        <p:blipFill>
          <a:blip r:embed="rId3"/>
          <a:stretch>
            <a:fillRect/>
          </a:stretch>
        </p:blipFill>
        <p:spPr>
          <a:xfrm>
            <a:off x="507610" y="1643509"/>
            <a:ext cx="8128780" cy="1602308"/>
          </a:xfrm>
          <a:prstGeom prst="rect">
            <a:avLst/>
          </a:prstGeom>
        </p:spPr>
      </p:pic>
      <p:pic>
        <p:nvPicPr>
          <p:cNvPr id="4" name="图片 3"/>
          <p:cNvPicPr>
            <a:picLocks noChangeAspect="1"/>
          </p:cNvPicPr>
          <p:nvPr/>
        </p:nvPicPr>
        <p:blipFill>
          <a:blip r:embed="rId4"/>
          <a:stretch>
            <a:fillRect/>
          </a:stretch>
        </p:blipFill>
        <p:spPr>
          <a:xfrm>
            <a:off x="1484704" y="4617440"/>
            <a:ext cx="7151686" cy="2074384"/>
          </a:xfrm>
          <a:prstGeom prst="rect">
            <a:avLst/>
          </a:prstGeom>
        </p:spPr>
      </p:pic>
    </p:spTree>
    <p:extLst>
      <p:ext uri="{BB962C8B-B14F-4D97-AF65-F5344CB8AC3E}">
        <p14:creationId xmlns:p14="http://schemas.microsoft.com/office/powerpoint/2010/main" val="2062970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119499"/>
            <a:ext cx="7886700" cy="5048315"/>
          </a:xfrm>
        </p:spPr>
        <p:txBody>
          <a:bodyPr>
            <a:normAutofit/>
          </a:bodyPr>
          <a:lstStyle/>
          <a:p>
            <a:pPr>
              <a:lnSpc>
                <a:spcPct val="100000"/>
              </a:lnSpc>
            </a:pPr>
            <a:r>
              <a:rPr lang="zh-CN" altLang="en-US" sz="2400" dirty="0" smtClean="0"/>
              <a:t>自定义条件：在</a:t>
            </a:r>
            <a:r>
              <a:rPr lang="en-US" altLang="zh-CN" sz="2400" dirty="0" err="1" smtClean="0"/>
              <a:t>constraint_solver</a:t>
            </a:r>
            <a:r>
              <a:rPr lang="zh-CN" altLang="en-US" sz="2400" dirty="0" smtClean="0"/>
              <a:t>中加入</a:t>
            </a:r>
            <a:r>
              <a:rPr lang="en-US" altLang="zh-CN" sz="2400" dirty="0" smtClean="0"/>
              <a:t>constraint</a:t>
            </a:r>
          </a:p>
          <a:p>
            <a:pPr marL="0" indent="0">
              <a:lnSpc>
                <a:spcPct val="100000"/>
              </a:lnSpc>
              <a:buNone/>
            </a:pPr>
            <a:r>
              <a:rPr lang="zh-CN" altLang="en-US" sz="2400" dirty="0" smtClean="0"/>
              <a:t>示例：</a:t>
            </a:r>
            <a:endParaRPr lang="en-US" altLang="zh-CN" sz="2400" dirty="0" smtClean="0"/>
          </a:p>
          <a:p>
            <a:pPr marL="0" indent="0">
              <a:lnSpc>
                <a:spcPct val="100000"/>
              </a:lnSpc>
              <a:buNone/>
            </a:pPr>
            <a:endParaRPr lang="en-US" altLang="zh-CN" sz="2400" dirty="0" smtClean="0"/>
          </a:p>
          <a:p>
            <a:pPr marL="0" indent="0">
              <a:lnSpc>
                <a:spcPct val="100000"/>
              </a:lnSpc>
              <a:buNone/>
            </a:pPr>
            <a:endParaRPr lang="en-US" altLang="zh-CN" sz="2400" dirty="0"/>
          </a:p>
          <a:p>
            <a:pPr marL="0" indent="0">
              <a:lnSpc>
                <a:spcPct val="100000"/>
              </a:lnSpc>
              <a:buNone/>
            </a:pPr>
            <a:r>
              <a:rPr lang="zh-CN" altLang="en-US" sz="2400" dirty="0" smtClean="0"/>
              <a:t>表示需要满足</a:t>
            </a:r>
            <a:r>
              <a:rPr lang="en-US" altLang="zh-CN" sz="2400" dirty="0" smtClean="0"/>
              <a:t>left &lt;= right.</a:t>
            </a:r>
          </a:p>
          <a:p>
            <a:pPr marL="0" indent="0">
              <a:lnSpc>
                <a:spcPct val="100000"/>
              </a:lnSpc>
              <a:buNone/>
            </a:pPr>
            <a:r>
              <a:rPr lang="zh-CN" altLang="en-US" sz="2400" dirty="0" smtClean="0"/>
              <a:t>还有很多这样的</a:t>
            </a:r>
            <a:r>
              <a:rPr lang="en-US" altLang="zh-CN" sz="2400" dirty="0" smtClean="0"/>
              <a:t>API</a:t>
            </a:r>
            <a:r>
              <a:rPr lang="zh-CN" altLang="en-US" sz="2400" dirty="0" smtClean="0"/>
              <a:t>：</a:t>
            </a:r>
            <a:endParaRPr lang="en-US" altLang="zh-CN" sz="2400" dirty="0" smtClean="0"/>
          </a:p>
          <a:p>
            <a:pPr>
              <a:lnSpc>
                <a:spcPct val="100000"/>
              </a:lnSpc>
            </a:pPr>
            <a:endParaRPr lang="en-US" altLang="zh-CN" sz="2400" dirty="0" smtClean="0"/>
          </a:p>
          <a:p>
            <a:pPr>
              <a:lnSpc>
                <a:spcPct val="100000"/>
              </a:lnSpc>
            </a:pPr>
            <a:endParaRPr lang="en-US" altLang="zh-CN" sz="2400" dirty="0" smtClean="0"/>
          </a:p>
          <a:p>
            <a:pPr marL="0" indent="0">
              <a:lnSpc>
                <a:spcPct val="100000"/>
              </a:lnSpc>
              <a:buNone/>
            </a:pPr>
            <a:endParaRPr lang="en-US" altLang="zh-CN" sz="2400" dirty="0" smtClean="0"/>
          </a:p>
        </p:txBody>
      </p:sp>
      <p:pic>
        <p:nvPicPr>
          <p:cNvPr id="5" name="图片 4"/>
          <p:cNvPicPr>
            <a:picLocks noChangeAspect="1"/>
          </p:cNvPicPr>
          <p:nvPr/>
        </p:nvPicPr>
        <p:blipFill>
          <a:blip r:embed="rId3"/>
          <a:stretch>
            <a:fillRect/>
          </a:stretch>
        </p:blipFill>
        <p:spPr>
          <a:xfrm>
            <a:off x="179267" y="2243766"/>
            <a:ext cx="8964733" cy="803855"/>
          </a:xfrm>
          <a:prstGeom prst="rect">
            <a:avLst/>
          </a:prstGeom>
        </p:spPr>
      </p:pic>
      <p:pic>
        <p:nvPicPr>
          <p:cNvPr id="6" name="图片 5"/>
          <p:cNvPicPr>
            <a:picLocks noChangeAspect="1"/>
          </p:cNvPicPr>
          <p:nvPr/>
        </p:nvPicPr>
        <p:blipFill>
          <a:blip r:embed="rId4"/>
          <a:stretch>
            <a:fillRect/>
          </a:stretch>
        </p:blipFill>
        <p:spPr>
          <a:xfrm>
            <a:off x="1868608" y="4063330"/>
            <a:ext cx="5429339" cy="2794670"/>
          </a:xfrm>
          <a:prstGeom prst="rect">
            <a:avLst/>
          </a:prstGeom>
        </p:spPr>
      </p:pic>
    </p:spTree>
    <p:extLst>
      <p:ext uri="{BB962C8B-B14F-4D97-AF65-F5344CB8AC3E}">
        <p14:creationId xmlns:p14="http://schemas.microsoft.com/office/powerpoint/2010/main" val="4068924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119499"/>
            <a:ext cx="7886700" cy="5048315"/>
          </a:xfrm>
        </p:spPr>
        <p:txBody>
          <a:bodyPr>
            <a:normAutofit/>
          </a:bodyPr>
          <a:lstStyle/>
          <a:p>
            <a:pPr>
              <a:lnSpc>
                <a:spcPct val="100000"/>
              </a:lnSpc>
            </a:pPr>
            <a:r>
              <a:rPr lang="zh-CN" altLang="en-US" sz="2400" dirty="0" smtClean="0"/>
              <a:t>自定义条件</a:t>
            </a:r>
            <a:endParaRPr lang="en-US" altLang="zh-CN" sz="2400" dirty="0" smtClean="0"/>
          </a:p>
        </p:txBody>
      </p:sp>
      <p:pic>
        <p:nvPicPr>
          <p:cNvPr id="4" name="图片 3"/>
          <p:cNvPicPr>
            <a:picLocks noChangeAspect="1"/>
          </p:cNvPicPr>
          <p:nvPr/>
        </p:nvPicPr>
        <p:blipFill rotWithShape="1">
          <a:blip r:embed="rId3"/>
          <a:srcRect t="50956"/>
          <a:stretch/>
        </p:blipFill>
        <p:spPr>
          <a:xfrm>
            <a:off x="0" y="2179160"/>
            <a:ext cx="5106838" cy="2929815"/>
          </a:xfrm>
          <a:prstGeom prst="rect">
            <a:avLst/>
          </a:prstGeom>
        </p:spPr>
      </p:pic>
      <p:pic>
        <p:nvPicPr>
          <p:cNvPr id="7" name="图片 6"/>
          <p:cNvPicPr>
            <a:picLocks noChangeAspect="1"/>
          </p:cNvPicPr>
          <p:nvPr/>
        </p:nvPicPr>
        <p:blipFill rotWithShape="1">
          <a:blip r:embed="rId3"/>
          <a:srcRect r="4643" b="49910"/>
          <a:stretch/>
        </p:blipFill>
        <p:spPr>
          <a:xfrm>
            <a:off x="4258394" y="2871921"/>
            <a:ext cx="4868353" cy="2991427"/>
          </a:xfrm>
          <a:prstGeom prst="rect">
            <a:avLst/>
          </a:prstGeom>
        </p:spPr>
      </p:pic>
    </p:spTree>
    <p:extLst>
      <p:ext uri="{BB962C8B-B14F-4D97-AF65-F5344CB8AC3E}">
        <p14:creationId xmlns:p14="http://schemas.microsoft.com/office/powerpoint/2010/main" val="748648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pPr>
              <a:lnSpc>
                <a:spcPct val="200000"/>
              </a:lnSpc>
            </a:pPr>
            <a:r>
              <a:rPr lang="zh-CN" altLang="en-US" dirty="0" smtClean="0"/>
              <a:t>准备数据</a:t>
            </a:r>
            <a:endParaRPr lang="en-US" altLang="zh-CN" dirty="0" smtClean="0"/>
          </a:p>
          <a:p>
            <a:pPr>
              <a:lnSpc>
                <a:spcPct val="200000"/>
              </a:lnSpc>
            </a:pPr>
            <a:r>
              <a:rPr lang="zh-CN" altLang="en-US" dirty="0" smtClean="0"/>
              <a:t>构造求解器</a:t>
            </a:r>
            <a:endParaRPr lang="en-US" altLang="zh-CN" dirty="0" smtClean="0"/>
          </a:p>
          <a:p>
            <a:pPr>
              <a:lnSpc>
                <a:spcPct val="200000"/>
              </a:lnSpc>
            </a:pPr>
            <a:r>
              <a:rPr lang="zh-CN" altLang="en-US" dirty="0"/>
              <a:t>准备</a:t>
            </a:r>
            <a:r>
              <a:rPr lang="en-US" altLang="zh-CN" dirty="0"/>
              <a:t>callback</a:t>
            </a:r>
            <a:r>
              <a:rPr lang="zh-CN" altLang="en-US" dirty="0" smtClean="0"/>
              <a:t>函数</a:t>
            </a:r>
            <a:endParaRPr lang="en-US" altLang="zh-CN" dirty="0" smtClean="0"/>
          </a:p>
          <a:p>
            <a:pPr>
              <a:lnSpc>
                <a:spcPct val="200000"/>
              </a:lnSpc>
            </a:pPr>
            <a:r>
              <a:rPr lang="zh-CN" altLang="en-US" dirty="0"/>
              <a:t>调用求解器</a:t>
            </a:r>
          </a:p>
          <a:p>
            <a:pPr marL="0" indent="0">
              <a:lnSpc>
                <a:spcPct val="200000"/>
              </a:lnSpc>
              <a:buNone/>
            </a:pPr>
            <a:endParaRPr lang="zh-CN" altLang="en-US" dirty="0"/>
          </a:p>
        </p:txBody>
      </p:sp>
    </p:spTree>
    <p:extLst>
      <p:ext uri="{BB962C8B-B14F-4D97-AF65-F5344CB8AC3E}">
        <p14:creationId xmlns:p14="http://schemas.microsoft.com/office/powerpoint/2010/main" val="100844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准备数据</a:t>
            </a:r>
            <a:r>
              <a:rPr lang="en-US" altLang="zh-CN" dirty="0" smtClean="0"/>
              <a:t>--</a:t>
            </a:r>
            <a:r>
              <a:rPr lang="zh-CN" altLang="en-US" dirty="0" smtClean="0"/>
              <a:t>给定</a:t>
            </a:r>
            <a:r>
              <a:rPr lang="zh-CN" altLang="en-US" dirty="0"/>
              <a:t>若干个城市和他们之间的距离</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87511" y="2102861"/>
            <a:ext cx="8768978" cy="3227471"/>
          </a:xfrm>
          <a:prstGeom prst="rect">
            <a:avLst/>
          </a:prstGeom>
        </p:spPr>
      </p:pic>
    </p:spTree>
    <p:extLst>
      <p:ext uri="{BB962C8B-B14F-4D97-AF65-F5344CB8AC3E}">
        <p14:creationId xmlns:p14="http://schemas.microsoft.com/office/powerpoint/2010/main" val="32930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endParaRPr lang="zh-CN" altLang="en-US" dirty="0"/>
          </a:p>
        </p:txBody>
      </p:sp>
      <p:sp>
        <p:nvSpPr>
          <p:cNvPr id="3" name="内容占位符 2"/>
          <p:cNvSpPr>
            <a:spLocks noGrp="1"/>
          </p:cNvSpPr>
          <p:nvPr>
            <p:ph idx="1"/>
          </p:nvPr>
        </p:nvSpPr>
        <p:spPr>
          <a:xfrm>
            <a:off x="628650" y="1256232"/>
            <a:ext cx="4416316" cy="4920731"/>
          </a:xfrm>
        </p:spPr>
        <p:txBody>
          <a:bodyPr>
            <a:normAutofit fontScale="92500"/>
          </a:bodyPr>
          <a:lstStyle/>
          <a:p>
            <a:pPr>
              <a:lnSpc>
                <a:spcPct val="120000"/>
              </a:lnSpc>
            </a:pPr>
            <a:r>
              <a:rPr lang="zh-CN" altLang="en-US" dirty="0"/>
              <a:t>旅行推销员问题</a:t>
            </a:r>
            <a:r>
              <a:rPr lang="zh-CN" altLang="en-US" dirty="0" smtClean="0"/>
              <a:t>（</a:t>
            </a:r>
            <a:r>
              <a:rPr lang="en-US" altLang="zh-CN" dirty="0" smtClean="0"/>
              <a:t>Travelling </a:t>
            </a:r>
            <a:r>
              <a:rPr lang="en-US" altLang="zh-CN" dirty="0"/>
              <a:t>salesman problem, TSP</a:t>
            </a:r>
            <a:r>
              <a:rPr lang="zh-CN" altLang="en-US" dirty="0"/>
              <a:t>）是这样一个问题：给定一系列城市和每对城市之间的距离，求解访问每一座城市一次并回到起始城市的最短回路</a:t>
            </a:r>
            <a:r>
              <a:rPr lang="zh-CN" altLang="en-US" dirty="0" smtClean="0"/>
              <a:t>。</a:t>
            </a:r>
            <a:endParaRPr lang="en-US" altLang="zh-CN" dirty="0" smtClean="0"/>
          </a:p>
          <a:p>
            <a:pPr>
              <a:lnSpc>
                <a:spcPct val="120000"/>
              </a:lnSpc>
            </a:pPr>
            <a:r>
              <a:rPr lang="zh-CN" altLang="en-US" dirty="0" smtClean="0"/>
              <a:t>它</a:t>
            </a:r>
            <a:r>
              <a:rPr lang="zh-CN" altLang="en-US" dirty="0"/>
              <a:t>是组合优化中的一个</a:t>
            </a:r>
            <a:r>
              <a:rPr lang="en-US" altLang="zh-CN" dirty="0"/>
              <a:t>NP</a:t>
            </a:r>
            <a:r>
              <a:rPr lang="zh-CN" altLang="en-US" dirty="0"/>
              <a:t>困难问题，在运筹学和理论计算机科学中非常重要</a:t>
            </a:r>
            <a:r>
              <a:rPr lang="zh-CN" altLang="en-US" dirty="0" smtClean="0"/>
              <a:t>。</a:t>
            </a:r>
            <a:endParaRPr lang="zh-CN" altLang="en-US" dirty="0"/>
          </a:p>
        </p:txBody>
      </p:sp>
      <p:pic>
        <p:nvPicPr>
          <p:cNvPr id="8" name="图片 7"/>
          <p:cNvPicPr>
            <a:picLocks noChangeAspect="1"/>
          </p:cNvPicPr>
          <p:nvPr/>
        </p:nvPicPr>
        <p:blipFill rotWithShape="1">
          <a:blip r:embed="rId3"/>
          <a:srcRect r="10967"/>
          <a:stretch/>
        </p:blipFill>
        <p:spPr>
          <a:xfrm>
            <a:off x="5258122" y="1886852"/>
            <a:ext cx="3872848" cy="2701979"/>
          </a:xfrm>
          <a:prstGeom prst="rect">
            <a:avLst/>
          </a:prstGeom>
        </p:spPr>
      </p:pic>
    </p:spTree>
    <p:extLst>
      <p:ext uri="{BB962C8B-B14F-4D97-AF65-F5344CB8AC3E}">
        <p14:creationId xmlns:p14="http://schemas.microsoft.com/office/powerpoint/2010/main" val="75817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构造求解器</a:t>
            </a:r>
            <a:endParaRPr lang="en-US" altLang="zh-CN" dirty="0" smtClean="0"/>
          </a:p>
          <a:p>
            <a:pPr marL="0" indent="0">
              <a:buNone/>
            </a:pPr>
            <a:endParaRPr lang="en-US" altLang="zh-CN" dirty="0" smtClean="0"/>
          </a:p>
          <a:p>
            <a:pPr marL="0" indent="0">
              <a:buNone/>
            </a:pPr>
            <a:endParaRPr lang="zh-CN" altLang="en-US" dirty="0"/>
          </a:p>
        </p:txBody>
      </p:sp>
      <p:pic>
        <p:nvPicPr>
          <p:cNvPr id="7" name="图片 6"/>
          <p:cNvPicPr>
            <a:picLocks noChangeAspect="1"/>
          </p:cNvPicPr>
          <p:nvPr/>
        </p:nvPicPr>
        <p:blipFill rotWithShape="1">
          <a:blip r:embed="rId2"/>
          <a:srcRect b="47208"/>
          <a:stretch/>
        </p:blipFill>
        <p:spPr>
          <a:xfrm>
            <a:off x="144379" y="2058283"/>
            <a:ext cx="8855242" cy="4255413"/>
          </a:xfrm>
          <a:prstGeom prst="rect">
            <a:avLst/>
          </a:prstGeom>
        </p:spPr>
      </p:pic>
    </p:spTree>
    <p:extLst>
      <p:ext uri="{BB962C8B-B14F-4D97-AF65-F5344CB8AC3E}">
        <p14:creationId xmlns:p14="http://schemas.microsoft.com/office/powerpoint/2010/main" val="1204731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构造求解器</a:t>
            </a:r>
            <a:endParaRPr lang="en-US" altLang="zh-CN"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109956" y="2319908"/>
            <a:ext cx="8924087" cy="3925422"/>
          </a:xfrm>
          <a:prstGeom prst="rect">
            <a:avLst/>
          </a:prstGeom>
        </p:spPr>
      </p:pic>
    </p:spTree>
    <p:extLst>
      <p:ext uri="{BB962C8B-B14F-4D97-AF65-F5344CB8AC3E}">
        <p14:creationId xmlns:p14="http://schemas.microsoft.com/office/powerpoint/2010/main" val="1795627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pPr>
              <a:lnSpc>
                <a:spcPct val="150000"/>
              </a:lnSpc>
            </a:pPr>
            <a:r>
              <a:rPr lang="zh-CN" altLang="en-US" dirty="0" smtClean="0"/>
              <a:t>准备</a:t>
            </a:r>
            <a:r>
              <a:rPr lang="en-US" altLang="zh-CN" dirty="0"/>
              <a:t>callback</a:t>
            </a:r>
            <a:r>
              <a:rPr lang="zh-CN" altLang="en-US" dirty="0" smtClean="0"/>
              <a:t>函数</a:t>
            </a:r>
            <a:endParaRPr lang="en-US" altLang="zh-CN" dirty="0" smtClean="0"/>
          </a:p>
          <a:p>
            <a:pPr marL="0" indent="0">
              <a:lnSpc>
                <a:spcPct val="150000"/>
              </a:lnSpc>
              <a:buNone/>
            </a:pPr>
            <a:r>
              <a:rPr lang="en-US" altLang="zh-CN" dirty="0"/>
              <a:t>callback: a function that takes any pair of nodes in the graph for the problem and returns the distance between them — and then passes it to the solver</a:t>
            </a:r>
          </a:p>
          <a:p>
            <a:pPr marL="0" indent="0">
              <a:lnSpc>
                <a:spcPct val="150000"/>
              </a:lnSpc>
              <a:buNone/>
            </a:pPr>
            <a:endParaRPr lang="en-US" altLang="zh-CN" dirty="0"/>
          </a:p>
          <a:p>
            <a:pPr marL="0" indent="0">
              <a:lnSpc>
                <a:spcPct val="150000"/>
              </a:lnSpc>
              <a:buNone/>
            </a:pPr>
            <a:endParaRPr lang="zh-CN" altLang="en-US" dirty="0"/>
          </a:p>
        </p:txBody>
      </p:sp>
      <p:pic>
        <p:nvPicPr>
          <p:cNvPr id="6" name="图片 5"/>
          <p:cNvPicPr>
            <a:picLocks noChangeAspect="1"/>
          </p:cNvPicPr>
          <p:nvPr/>
        </p:nvPicPr>
        <p:blipFill rotWithShape="1">
          <a:blip r:embed="rId2"/>
          <a:srcRect r="22293" b="61787"/>
          <a:stretch/>
        </p:blipFill>
        <p:spPr>
          <a:xfrm>
            <a:off x="317584" y="2267489"/>
            <a:ext cx="8409322" cy="2786388"/>
          </a:xfrm>
          <a:prstGeom prst="rect">
            <a:avLst/>
          </a:prstGeom>
        </p:spPr>
      </p:pic>
      <p:pic>
        <p:nvPicPr>
          <p:cNvPr id="7" name="图片 6"/>
          <p:cNvPicPr>
            <a:picLocks noChangeAspect="1"/>
          </p:cNvPicPr>
          <p:nvPr/>
        </p:nvPicPr>
        <p:blipFill rotWithShape="1">
          <a:blip r:embed="rId2"/>
          <a:srcRect t="87020" r="22441"/>
          <a:stretch/>
        </p:blipFill>
        <p:spPr>
          <a:xfrm>
            <a:off x="317584" y="5053877"/>
            <a:ext cx="8393279" cy="946484"/>
          </a:xfrm>
          <a:prstGeom prst="rect">
            <a:avLst/>
          </a:prstGeom>
        </p:spPr>
      </p:pic>
    </p:spTree>
    <p:extLst>
      <p:ext uri="{BB962C8B-B14F-4D97-AF65-F5344CB8AC3E}">
        <p14:creationId xmlns:p14="http://schemas.microsoft.com/office/powerpoint/2010/main" val="361458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调用</a:t>
            </a:r>
            <a:r>
              <a:rPr lang="zh-CN" altLang="en-US" dirty="0"/>
              <a:t>求解器</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r>
              <a:rPr lang="zh-CN" altLang="en-US" dirty="0"/>
              <a:t>输出示例</a:t>
            </a:r>
          </a:p>
        </p:txBody>
      </p:sp>
      <p:pic>
        <p:nvPicPr>
          <p:cNvPr id="4" name="图片 3"/>
          <p:cNvPicPr>
            <a:picLocks noChangeAspect="1"/>
          </p:cNvPicPr>
          <p:nvPr/>
        </p:nvPicPr>
        <p:blipFill rotWithShape="1">
          <a:blip r:embed="rId2"/>
          <a:srcRect l="8035" r="3081"/>
          <a:stretch/>
        </p:blipFill>
        <p:spPr>
          <a:xfrm>
            <a:off x="268705" y="1791702"/>
            <a:ext cx="8606590" cy="1689435"/>
          </a:xfrm>
          <a:prstGeom prst="rect">
            <a:avLst/>
          </a:prstGeom>
        </p:spPr>
      </p:pic>
      <p:pic>
        <p:nvPicPr>
          <p:cNvPr id="5" name="图片 4"/>
          <p:cNvPicPr>
            <a:picLocks noChangeAspect="1"/>
          </p:cNvPicPr>
          <p:nvPr/>
        </p:nvPicPr>
        <p:blipFill>
          <a:blip r:embed="rId3"/>
          <a:stretch>
            <a:fillRect/>
          </a:stretch>
        </p:blipFill>
        <p:spPr>
          <a:xfrm>
            <a:off x="816142" y="4471550"/>
            <a:ext cx="7511716" cy="2119429"/>
          </a:xfrm>
          <a:prstGeom prst="rect">
            <a:avLst/>
          </a:prstGeom>
        </p:spPr>
      </p:pic>
    </p:spTree>
    <p:extLst>
      <p:ext uri="{BB962C8B-B14F-4D97-AF65-F5344CB8AC3E}">
        <p14:creationId xmlns:p14="http://schemas.microsoft.com/office/powerpoint/2010/main" val="855083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normAutofit/>
          </a:bodyPr>
          <a:lstStyle/>
          <a:p>
            <a:pPr>
              <a:lnSpc>
                <a:spcPct val="150000"/>
              </a:lnSpc>
            </a:pPr>
            <a:r>
              <a:rPr lang="zh-CN" altLang="en-US" sz="2200" dirty="0" smtClean="0"/>
              <a:t>与</a:t>
            </a:r>
            <a:r>
              <a:rPr lang="en-US" altLang="zh-CN" sz="2200" dirty="0" smtClean="0"/>
              <a:t>TSP</a:t>
            </a:r>
            <a:r>
              <a:rPr lang="zh-CN" altLang="en-US" sz="2200" dirty="0" smtClean="0"/>
              <a:t>相比</a:t>
            </a:r>
            <a:r>
              <a:rPr lang="zh-CN" altLang="en-US" sz="2200" dirty="0"/>
              <a:t>，</a:t>
            </a:r>
            <a:r>
              <a:rPr lang="zh-CN" altLang="en-US" sz="2200" dirty="0" smtClean="0"/>
              <a:t>示例</a:t>
            </a:r>
            <a:r>
              <a:rPr lang="en-US" altLang="zh-CN" sz="2200" dirty="0" smtClean="0"/>
              <a:t>VRP</a:t>
            </a:r>
            <a:r>
              <a:rPr lang="zh-CN" altLang="en-US" sz="2200" dirty="0" smtClean="0"/>
              <a:t>程序</a:t>
            </a:r>
            <a:r>
              <a:rPr lang="zh-CN" altLang="en-US" sz="2200" dirty="0"/>
              <a:t>加入了车辆的容量限制，同时调度多辆车完成规划问题</a:t>
            </a:r>
            <a:r>
              <a:rPr lang="zh-CN" altLang="en-US" sz="2200" dirty="0" smtClean="0"/>
              <a:t>。</a:t>
            </a:r>
            <a:endParaRPr lang="en-US" altLang="zh-CN" sz="2200" dirty="0" smtClean="0"/>
          </a:p>
          <a:p>
            <a:pPr>
              <a:lnSpc>
                <a:spcPct val="150000"/>
              </a:lnSpc>
            </a:pPr>
            <a:r>
              <a:rPr lang="zh-CN" altLang="en-US" sz="2200" dirty="0" smtClean="0"/>
              <a:t>准备数据：</a:t>
            </a:r>
            <a:r>
              <a:rPr lang="zh-CN" altLang="en-US" sz="2200" dirty="0"/>
              <a:t>生成每个站点的位置跟其货物需求；定义距离调用</a:t>
            </a:r>
            <a:r>
              <a:rPr lang="zh-CN" altLang="en-US" sz="2200" dirty="0" smtClean="0"/>
              <a:t>函数</a:t>
            </a:r>
            <a:endParaRPr lang="en-US" altLang="zh-CN" sz="2200" dirty="0" smtClean="0"/>
          </a:p>
        </p:txBody>
      </p:sp>
      <p:pic>
        <p:nvPicPr>
          <p:cNvPr id="4" name="图片 3"/>
          <p:cNvPicPr>
            <a:picLocks noChangeAspect="1"/>
          </p:cNvPicPr>
          <p:nvPr/>
        </p:nvPicPr>
        <p:blipFill>
          <a:blip r:embed="rId2"/>
          <a:stretch>
            <a:fillRect/>
          </a:stretch>
        </p:blipFill>
        <p:spPr>
          <a:xfrm>
            <a:off x="345227" y="3487761"/>
            <a:ext cx="8453546" cy="3240756"/>
          </a:xfrm>
          <a:prstGeom prst="rect">
            <a:avLst/>
          </a:prstGeom>
        </p:spPr>
      </p:pic>
    </p:spTree>
    <p:extLst>
      <p:ext uri="{BB962C8B-B14F-4D97-AF65-F5344CB8AC3E}">
        <p14:creationId xmlns:p14="http://schemas.microsoft.com/office/powerpoint/2010/main" val="36772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lstStyle/>
          <a:p>
            <a:r>
              <a:rPr lang="en-US" altLang="zh-CN" dirty="0" smtClean="0"/>
              <a:t>Callback</a:t>
            </a:r>
            <a:r>
              <a:rPr lang="zh-CN" altLang="en-US" dirty="0" smtClean="0"/>
              <a:t>函数</a:t>
            </a:r>
            <a:endParaRPr lang="en-US" altLang="zh-CN" dirty="0" smtClean="0"/>
          </a:p>
          <a:p>
            <a:endParaRPr lang="zh-CN" altLang="en-US" dirty="0"/>
          </a:p>
        </p:txBody>
      </p:sp>
      <p:pic>
        <p:nvPicPr>
          <p:cNvPr id="4" name="图片 3"/>
          <p:cNvPicPr>
            <a:picLocks noChangeAspect="1"/>
          </p:cNvPicPr>
          <p:nvPr/>
        </p:nvPicPr>
        <p:blipFill rotWithShape="1">
          <a:blip r:embed="rId2"/>
          <a:srcRect l="270" t="31358" r="-270" b="-599"/>
          <a:stretch/>
        </p:blipFill>
        <p:spPr>
          <a:xfrm>
            <a:off x="1034214" y="1900543"/>
            <a:ext cx="7075571" cy="4413153"/>
          </a:xfrm>
          <a:prstGeom prst="rect">
            <a:avLst/>
          </a:prstGeom>
        </p:spPr>
      </p:pic>
    </p:spTree>
    <p:extLst>
      <p:ext uri="{BB962C8B-B14F-4D97-AF65-F5344CB8AC3E}">
        <p14:creationId xmlns:p14="http://schemas.microsoft.com/office/powerpoint/2010/main" val="2429420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lstStyle/>
          <a:p>
            <a:r>
              <a:rPr lang="zh-CN" altLang="en-US" dirty="0"/>
              <a:t>准备</a:t>
            </a:r>
            <a:r>
              <a:rPr lang="en-US" altLang="zh-CN" dirty="0"/>
              <a:t>demand</a:t>
            </a:r>
            <a:r>
              <a:rPr lang="zh-CN" altLang="en-US" dirty="0"/>
              <a:t>的调用函数</a:t>
            </a:r>
          </a:p>
        </p:txBody>
      </p:sp>
      <p:pic>
        <p:nvPicPr>
          <p:cNvPr id="5" name="图片 4"/>
          <p:cNvPicPr>
            <a:picLocks noChangeAspect="1"/>
          </p:cNvPicPr>
          <p:nvPr/>
        </p:nvPicPr>
        <p:blipFill>
          <a:blip r:embed="rId2"/>
          <a:stretch>
            <a:fillRect/>
          </a:stretch>
        </p:blipFill>
        <p:spPr>
          <a:xfrm>
            <a:off x="861409" y="2039695"/>
            <a:ext cx="7421181" cy="3353803"/>
          </a:xfrm>
          <a:prstGeom prst="rect">
            <a:avLst/>
          </a:prstGeom>
        </p:spPr>
      </p:pic>
    </p:spTree>
    <p:extLst>
      <p:ext uri="{BB962C8B-B14F-4D97-AF65-F5344CB8AC3E}">
        <p14:creationId xmlns:p14="http://schemas.microsoft.com/office/powerpoint/2010/main" val="1630900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endParaRPr lang="zh-CN" altLang="en-US" dirty="0"/>
          </a:p>
        </p:txBody>
      </p:sp>
      <p:sp>
        <p:nvSpPr>
          <p:cNvPr id="3" name="内容占位符 2"/>
          <p:cNvSpPr>
            <a:spLocks noGrp="1"/>
          </p:cNvSpPr>
          <p:nvPr>
            <p:ph idx="1"/>
          </p:nvPr>
        </p:nvSpPr>
        <p:spPr>
          <a:xfrm>
            <a:off x="628650" y="1256232"/>
            <a:ext cx="7886700" cy="5048315"/>
          </a:xfrm>
        </p:spPr>
        <p:txBody>
          <a:bodyPr>
            <a:normAutofit lnSpcReduction="10000"/>
          </a:bodyPr>
          <a:lstStyle/>
          <a:p>
            <a:pPr>
              <a:lnSpc>
                <a:spcPct val="100000"/>
              </a:lnSpc>
            </a:pPr>
            <a:r>
              <a:rPr lang="en-US" altLang="zh-CN" sz="2400" b="1" dirty="0" err="1" smtClean="0"/>
              <a:t>AddDimension</a:t>
            </a:r>
            <a:r>
              <a:rPr lang="en-US" altLang="zh-CN" sz="2400" b="1" dirty="0" smtClean="0"/>
              <a:t>():</a:t>
            </a:r>
          </a:p>
          <a:p>
            <a:pPr>
              <a:lnSpc>
                <a:spcPct val="100000"/>
              </a:lnSpc>
            </a:pPr>
            <a:endParaRPr lang="en-US" altLang="zh-CN" sz="2400" dirty="0" smtClean="0"/>
          </a:p>
          <a:p>
            <a:pPr marL="0" indent="0">
              <a:lnSpc>
                <a:spcPct val="100000"/>
              </a:lnSpc>
              <a:buNone/>
            </a:pPr>
            <a:endParaRPr lang="en-US" altLang="zh-CN" sz="2400" dirty="0" smtClean="0"/>
          </a:p>
          <a:p>
            <a:pPr>
              <a:lnSpc>
                <a:spcPct val="100000"/>
              </a:lnSpc>
            </a:pPr>
            <a:endParaRPr lang="en-US" altLang="zh-CN" sz="2400" dirty="0" smtClean="0"/>
          </a:p>
          <a:p>
            <a:pPr>
              <a:lnSpc>
                <a:spcPct val="100000"/>
              </a:lnSpc>
            </a:pPr>
            <a:endParaRPr lang="en-US" altLang="zh-CN" sz="2400" dirty="0"/>
          </a:p>
          <a:p>
            <a:pPr>
              <a:lnSpc>
                <a:spcPct val="100000"/>
              </a:lnSpc>
            </a:pPr>
            <a:endParaRPr lang="en-US" altLang="zh-CN" sz="2400" dirty="0" smtClean="0"/>
          </a:p>
          <a:p>
            <a:pPr>
              <a:lnSpc>
                <a:spcPct val="100000"/>
              </a:lnSpc>
            </a:pPr>
            <a:r>
              <a:rPr lang="en-US" altLang="zh-CN" sz="2400" dirty="0" smtClean="0"/>
              <a:t>evaluator: </a:t>
            </a:r>
            <a:r>
              <a:rPr lang="zh-CN" altLang="en-US" sz="2400" dirty="0" smtClean="0"/>
              <a:t>加入限制变量的</a:t>
            </a:r>
            <a:r>
              <a:rPr lang="en-US" altLang="zh-CN" sz="2400" dirty="0" smtClean="0"/>
              <a:t>callback</a:t>
            </a:r>
            <a:r>
              <a:rPr lang="zh-CN" altLang="en-US" sz="2400" dirty="0" smtClean="0"/>
              <a:t>函数</a:t>
            </a:r>
            <a:endParaRPr lang="en-US" altLang="zh-CN" sz="2400" dirty="0" smtClean="0"/>
          </a:p>
          <a:p>
            <a:pPr>
              <a:lnSpc>
                <a:spcPct val="100000"/>
              </a:lnSpc>
            </a:pPr>
            <a:r>
              <a:rPr lang="zh-CN" altLang="en-US" sz="2400" dirty="0" smtClean="0"/>
              <a:t>相关的两个变量： </a:t>
            </a:r>
            <a:r>
              <a:rPr lang="en-US" altLang="zh-CN" sz="2400" dirty="0" err="1" smtClean="0"/>
              <a:t>cumul</a:t>
            </a:r>
            <a:r>
              <a:rPr lang="en-US" altLang="zh-CN" sz="2400" dirty="0" smtClean="0"/>
              <a:t>(</a:t>
            </a:r>
            <a:r>
              <a:rPr lang="zh-CN" altLang="en-US" sz="2400" dirty="0" smtClean="0"/>
              <a:t>累加变量</a:t>
            </a:r>
            <a:r>
              <a:rPr lang="en-US" altLang="zh-CN" sz="2400" dirty="0" smtClean="0"/>
              <a:t>)   transit(</a:t>
            </a:r>
            <a:r>
              <a:rPr lang="zh-CN" altLang="en-US" sz="2400" dirty="0" smtClean="0"/>
              <a:t>站点变量</a:t>
            </a:r>
            <a:r>
              <a:rPr lang="en-US" altLang="zh-CN" sz="2400" dirty="0" smtClean="0"/>
              <a:t>)</a:t>
            </a:r>
          </a:p>
          <a:p>
            <a:pPr marL="0" indent="0">
              <a:lnSpc>
                <a:spcPct val="100000"/>
              </a:lnSpc>
              <a:buNone/>
            </a:pPr>
            <a:r>
              <a:rPr lang="en-US" altLang="zh-CN" sz="2400" dirty="0"/>
              <a:t>if j == next(</a:t>
            </a:r>
            <a:r>
              <a:rPr lang="en-US" altLang="zh-CN" sz="2400" dirty="0" err="1"/>
              <a:t>i</a:t>
            </a:r>
            <a:r>
              <a:rPr lang="en-US" altLang="zh-CN" sz="2400" dirty="0"/>
              <a:t>), </a:t>
            </a:r>
            <a:r>
              <a:rPr lang="en-US" altLang="zh-CN" sz="2400" dirty="0" err="1"/>
              <a:t>cumul</a:t>
            </a:r>
            <a:r>
              <a:rPr lang="en-US" altLang="zh-CN" sz="2400" dirty="0"/>
              <a:t>(j) = </a:t>
            </a:r>
            <a:r>
              <a:rPr lang="en-US" altLang="zh-CN" sz="2400" dirty="0" err="1"/>
              <a:t>cumul</a:t>
            </a:r>
            <a:r>
              <a:rPr lang="en-US" altLang="zh-CN" sz="2400" dirty="0"/>
              <a:t>(</a:t>
            </a:r>
            <a:r>
              <a:rPr lang="en-US" altLang="zh-CN" sz="2400" dirty="0" err="1"/>
              <a:t>i</a:t>
            </a:r>
            <a:r>
              <a:rPr lang="en-US" altLang="zh-CN" sz="2400" dirty="0"/>
              <a:t>) + transit(</a:t>
            </a:r>
            <a:r>
              <a:rPr lang="en-US" altLang="zh-CN" sz="2400" dirty="0" err="1"/>
              <a:t>i</a:t>
            </a:r>
            <a:r>
              <a:rPr lang="en-US" altLang="zh-CN" sz="2400" dirty="0"/>
              <a:t>) + slack(</a:t>
            </a:r>
            <a:r>
              <a:rPr lang="en-US" altLang="zh-CN" sz="2400" dirty="0" err="1"/>
              <a:t>i</a:t>
            </a:r>
            <a:r>
              <a:rPr lang="en-US" altLang="zh-CN" sz="2400" dirty="0" smtClean="0"/>
              <a:t>)</a:t>
            </a:r>
          </a:p>
          <a:p>
            <a:pPr>
              <a:lnSpc>
                <a:spcPct val="100000"/>
              </a:lnSpc>
            </a:pPr>
            <a:r>
              <a:rPr lang="en-US" altLang="zh-CN" sz="2400" dirty="0" smtClean="0"/>
              <a:t>capacity: </a:t>
            </a:r>
            <a:r>
              <a:rPr lang="en-US" altLang="zh-CN" sz="2400" dirty="0" err="1" smtClean="0"/>
              <a:t>cumul</a:t>
            </a:r>
            <a:r>
              <a:rPr lang="zh-CN" altLang="en-US" sz="2400" dirty="0" smtClean="0"/>
              <a:t>变量的最大值</a:t>
            </a:r>
            <a:endParaRPr lang="en-US" altLang="zh-CN" sz="2400" dirty="0" smtClean="0"/>
          </a:p>
          <a:p>
            <a:pPr>
              <a:lnSpc>
                <a:spcPct val="100000"/>
              </a:lnSpc>
            </a:pPr>
            <a:r>
              <a:rPr lang="en-US" altLang="zh-CN" sz="2400" dirty="0" err="1" smtClean="0"/>
              <a:t>fix_start_cumul_to_zero</a:t>
            </a:r>
            <a:r>
              <a:rPr lang="en-US" altLang="zh-CN" sz="2400" dirty="0" smtClean="0"/>
              <a:t>:</a:t>
            </a:r>
            <a:r>
              <a:rPr lang="zh-CN" altLang="en-US" sz="2400" dirty="0" smtClean="0"/>
              <a:t>开始时是否置为</a:t>
            </a:r>
            <a:r>
              <a:rPr lang="en-US" altLang="zh-CN" sz="2400" dirty="0" smtClean="0"/>
              <a:t>0</a:t>
            </a:r>
          </a:p>
        </p:txBody>
      </p:sp>
      <p:sp>
        <p:nvSpPr>
          <p:cNvPr id="5" name="Rectangle 2"/>
          <p:cNvSpPr>
            <a:spLocks noChangeArrowheads="1"/>
          </p:cNvSpPr>
          <p:nvPr/>
        </p:nvSpPr>
        <p:spPr bwMode="auto">
          <a:xfrm>
            <a:off x="569495" y="1685272"/>
            <a:ext cx="800501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271AE"/>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3E999F"/>
                </a:solidFill>
                <a:effectLst/>
                <a:latin typeface="Consolas" panose="020B0609020204030204" pitchFamily="49" charset="0"/>
                <a:cs typeface="Consolas" panose="020B0609020204030204" pitchFamily="49" charset="0"/>
              </a:rPr>
              <a:t>AddDimension</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(NodeEvaluator2* evaluator,</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 int64 slack_max, </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int64 capacity,</a:t>
            </a:r>
            <a:endPar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fix_start_cumul_to_zero,</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const</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std</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string</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&amp; name</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97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normAutofit/>
          </a:bodyPr>
          <a:lstStyle/>
          <a:p>
            <a:r>
              <a:rPr lang="zh-CN" altLang="en-US" sz="3200" b="1" dirty="0" smtClean="0"/>
              <a:t>加入约束</a:t>
            </a:r>
            <a:endParaRPr lang="en-US" altLang="zh-CN" sz="3200" b="1" dirty="0" smtClean="0"/>
          </a:p>
          <a:p>
            <a:pPr marL="0" indent="0">
              <a:buNone/>
            </a:pPr>
            <a:endParaRPr lang="zh-CN" altLang="en-US" sz="3200" b="1" dirty="0"/>
          </a:p>
        </p:txBody>
      </p:sp>
      <p:pic>
        <p:nvPicPr>
          <p:cNvPr id="4" name="图片 3"/>
          <p:cNvPicPr>
            <a:picLocks noChangeAspect="1"/>
          </p:cNvPicPr>
          <p:nvPr/>
        </p:nvPicPr>
        <p:blipFill>
          <a:blip r:embed="rId2"/>
          <a:stretch>
            <a:fillRect/>
          </a:stretch>
        </p:blipFill>
        <p:spPr>
          <a:xfrm>
            <a:off x="516366" y="2024062"/>
            <a:ext cx="8111268" cy="3702970"/>
          </a:xfrm>
          <a:prstGeom prst="rect">
            <a:avLst/>
          </a:prstGeom>
        </p:spPr>
      </p:pic>
    </p:spTree>
    <p:extLst>
      <p:ext uri="{BB962C8B-B14F-4D97-AF65-F5344CB8AC3E}">
        <p14:creationId xmlns:p14="http://schemas.microsoft.com/office/powerpoint/2010/main" val="1047733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endParaRPr lang="zh-CN" altLang="en-US" dirty="0"/>
          </a:p>
        </p:txBody>
      </p:sp>
      <p:sp>
        <p:nvSpPr>
          <p:cNvPr id="3" name="内容占位符 2"/>
          <p:cNvSpPr>
            <a:spLocks noGrp="1"/>
          </p:cNvSpPr>
          <p:nvPr>
            <p:ph idx="1"/>
          </p:nvPr>
        </p:nvSpPr>
        <p:spPr/>
        <p:txBody>
          <a:bodyPr/>
          <a:lstStyle/>
          <a:p>
            <a:r>
              <a:rPr lang="zh-CN" altLang="en-US" b="1" dirty="0" smtClean="0"/>
              <a:t>示例输出</a:t>
            </a:r>
            <a:endParaRPr lang="en-US" altLang="zh-CN" b="1" dirty="0" smtClean="0"/>
          </a:p>
          <a:p>
            <a:pPr marL="0" indent="0">
              <a:buNone/>
            </a:pPr>
            <a:endParaRPr lang="zh-CN" altLang="en-US" b="1" dirty="0"/>
          </a:p>
        </p:txBody>
      </p:sp>
      <p:pic>
        <p:nvPicPr>
          <p:cNvPr id="4" name="图片 3"/>
          <p:cNvPicPr>
            <a:picLocks noChangeAspect="1"/>
          </p:cNvPicPr>
          <p:nvPr/>
        </p:nvPicPr>
        <p:blipFill>
          <a:blip r:embed="rId2"/>
          <a:stretch>
            <a:fillRect/>
          </a:stretch>
        </p:blipFill>
        <p:spPr>
          <a:xfrm>
            <a:off x="1276350" y="1765383"/>
            <a:ext cx="6591300" cy="4959021"/>
          </a:xfrm>
          <a:prstGeom prst="rect">
            <a:avLst/>
          </a:prstGeom>
        </p:spPr>
      </p:pic>
    </p:spTree>
    <p:extLst>
      <p:ext uri="{BB962C8B-B14F-4D97-AF65-F5344CB8AC3E}">
        <p14:creationId xmlns:p14="http://schemas.microsoft.com/office/powerpoint/2010/main" val="255249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r>
              <a:rPr lang="en-US" altLang="zh-CN" b="1" dirty="0" smtClean="0"/>
              <a:t>-</a:t>
            </a:r>
            <a:r>
              <a:rPr lang="zh-CN" altLang="en-US" b="1" dirty="0" smtClean="0"/>
              <a:t>问题定义</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问题定义如下：给定若干城市与城市间的距离集合，求经过所有城市恰好一次的最短回路。即：给定图</a:t>
            </a:r>
            <a:r>
              <a:rPr lang="en-US" altLang="zh-CN" dirty="0"/>
              <a:t>G=(V, E, W)</a:t>
            </a:r>
            <a:r>
              <a:rPr lang="zh-CN" altLang="en-US" dirty="0"/>
              <a:t>，其中</a:t>
            </a:r>
            <a:r>
              <a:rPr lang="en-US" altLang="zh-CN" dirty="0"/>
              <a:t>V</a:t>
            </a:r>
            <a:r>
              <a:rPr lang="zh-CN" altLang="en-US" dirty="0"/>
              <a:t>为顶点集合，</a:t>
            </a:r>
            <a:r>
              <a:rPr lang="en-US" altLang="zh-CN" dirty="0"/>
              <a:t>|V|=n</a:t>
            </a:r>
            <a:r>
              <a:rPr lang="zh-CN" altLang="en-US" dirty="0"/>
              <a:t>，</a:t>
            </a:r>
            <a:r>
              <a:rPr lang="en-US" altLang="zh-CN" dirty="0"/>
              <a:t>E</a:t>
            </a:r>
            <a:r>
              <a:rPr lang="zh-CN" altLang="en-US" dirty="0"/>
              <a:t>为边集合，</a:t>
            </a:r>
            <a:r>
              <a:rPr lang="en-US" altLang="zh-CN" dirty="0"/>
              <a:t>W</a:t>
            </a:r>
            <a:r>
              <a:rPr lang="zh-CN" altLang="en-US" dirty="0"/>
              <a:t>为边权函数，求集合</a:t>
            </a:r>
            <a:r>
              <a:rPr lang="en-US" altLang="zh-CN" dirty="0"/>
              <a:t>{1, 2, …, n}</a:t>
            </a:r>
            <a:r>
              <a:rPr lang="zh-CN" altLang="en-US" dirty="0"/>
              <a:t>的一个</a:t>
            </a:r>
            <a:r>
              <a:rPr lang="zh-CN" altLang="en-US" dirty="0" smtClean="0"/>
              <a:t>排列</a:t>
            </a:r>
            <a:r>
              <a:rPr lang="en-US" altLang="zh-CN" dirty="0" smtClean="0"/>
              <a:t>π </a:t>
            </a:r>
            <a:r>
              <a:rPr lang="zh-CN" altLang="en-US" dirty="0"/>
              <a:t>使得下式最小。</a:t>
            </a:r>
          </a:p>
          <a:p>
            <a:pPr>
              <a:lnSpc>
                <a:spcPct val="150000"/>
              </a:lnSpc>
            </a:pPr>
            <a:endParaRPr lang="zh-CN" altLang="en-US" dirty="0"/>
          </a:p>
        </p:txBody>
      </p:sp>
      <p:pic>
        <p:nvPicPr>
          <p:cNvPr id="5" name="图片 4"/>
          <p:cNvPicPr>
            <a:picLocks noChangeAspect="1"/>
          </p:cNvPicPr>
          <p:nvPr/>
        </p:nvPicPr>
        <p:blipFill>
          <a:blip r:embed="rId2"/>
          <a:stretch>
            <a:fillRect/>
          </a:stretch>
        </p:blipFill>
        <p:spPr>
          <a:xfrm>
            <a:off x="2566987" y="4665444"/>
            <a:ext cx="4010025" cy="933450"/>
          </a:xfrm>
          <a:prstGeom prst="rect">
            <a:avLst/>
          </a:prstGeom>
        </p:spPr>
      </p:pic>
    </p:spTree>
    <p:extLst>
      <p:ext uri="{BB962C8B-B14F-4D97-AF65-F5344CB8AC3E}">
        <p14:creationId xmlns:p14="http://schemas.microsoft.com/office/powerpoint/2010/main" val="2291324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问题说明：</a:t>
            </a:r>
            <a:endParaRPr lang="en-US" altLang="zh-CN" dirty="0" smtClean="0"/>
          </a:p>
          <a:p>
            <a:pPr marL="0" indent="0">
              <a:lnSpc>
                <a:spcPct val="150000"/>
              </a:lnSpc>
              <a:buNone/>
            </a:pPr>
            <a:r>
              <a:rPr lang="en-US" altLang="zh-CN" dirty="0" smtClean="0"/>
              <a:t>    VRP + Time Windows.</a:t>
            </a:r>
          </a:p>
          <a:p>
            <a:pPr marL="0" indent="0">
              <a:lnSpc>
                <a:spcPct val="150000"/>
              </a:lnSpc>
              <a:buNone/>
            </a:pPr>
            <a:r>
              <a:rPr lang="zh-CN" altLang="en-US" dirty="0" smtClean="0"/>
              <a:t>在</a:t>
            </a:r>
            <a:r>
              <a:rPr lang="zh-CN" altLang="en-US" dirty="0"/>
              <a:t>这个例子中，我们定义总的时间为服务时间</a:t>
            </a:r>
            <a:r>
              <a:rPr lang="en-US" altLang="zh-CN" dirty="0"/>
              <a:t>+</a:t>
            </a:r>
            <a:r>
              <a:rPr lang="zh-CN" altLang="en-US" dirty="0"/>
              <a:t>路上花费的时间，其中服务时间与每个站点所需货物量成正比，路上花费的时间跟站点间的距离成正比。</a:t>
            </a:r>
          </a:p>
        </p:txBody>
      </p:sp>
    </p:spTree>
    <p:extLst>
      <p:ext uri="{BB962C8B-B14F-4D97-AF65-F5344CB8AC3E}">
        <p14:creationId xmlns:p14="http://schemas.microsoft.com/office/powerpoint/2010/main" val="30001368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准备数据：</a:t>
            </a:r>
            <a:endParaRPr lang="en-US" altLang="zh-CN" dirty="0" smtClean="0"/>
          </a:p>
          <a:p>
            <a:pPr marL="0" indent="0">
              <a:lnSpc>
                <a:spcPct val="150000"/>
              </a:lnSpc>
              <a:buNone/>
            </a:pPr>
            <a:r>
              <a:rPr lang="en-US" altLang="zh-CN" dirty="0" smtClean="0"/>
              <a:t>    VRP + Time Windows.</a:t>
            </a:r>
            <a:r>
              <a:rPr lang="zh-CN" altLang="en-US" dirty="0"/>
              <a:t>在这个例子中，我们定义总的时间为服务时间</a:t>
            </a:r>
            <a:r>
              <a:rPr lang="en-US" altLang="zh-CN" dirty="0"/>
              <a:t>+</a:t>
            </a:r>
            <a:r>
              <a:rPr lang="zh-CN" altLang="en-US" dirty="0"/>
              <a:t>路上花费的时间，其中服务时间与每个站点所需货物量成正比，路上花费的时间跟站点间的距离成正比。</a:t>
            </a:r>
          </a:p>
        </p:txBody>
      </p:sp>
      <p:pic>
        <p:nvPicPr>
          <p:cNvPr id="4" name="图片 3"/>
          <p:cNvPicPr>
            <a:picLocks noChangeAspect="1"/>
          </p:cNvPicPr>
          <p:nvPr/>
        </p:nvPicPr>
        <p:blipFill>
          <a:blip r:embed="rId2"/>
          <a:stretch>
            <a:fillRect/>
          </a:stretch>
        </p:blipFill>
        <p:spPr>
          <a:xfrm>
            <a:off x="508834" y="2030295"/>
            <a:ext cx="8219977" cy="3873199"/>
          </a:xfrm>
          <a:prstGeom prst="rect">
            <a:avLst/>
          </a:prstGeom>
        </p:spPr>
      </p:pic>
    </p:spTree>
    <p:extLst>
      <p:ext uri="{BB962C8B-B14F-4D97-AF65-F5344CB8AC3E}">
        <p14:creationId xmlns:p14="http://schemas.microsoft.com/office/powerpoint/2010/main" val="15787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r>
              <a:rPr lang="en-US" altLang="zh-CN" dirty="0" smtClean="0"/>
              <a:t>:</a:t>
            </a:r>
          </a:p>
          <a:p>
            <a:pPr marL="0" indent="0">
              <a:buNone/>
            </a:pPr>
            <a:r>
              <a:rPr lang="en-US" altLang="zh-CN" dirty="0"/>
              <a:t> </a:t>
            </a:r>
            <a:r>
              <a:rPr lang="en-US" altLang="zh-CN" dirty="0" smtClean="0"/>
              <a:t> </a:t>
            </a:r>
            <a:r>
              <a:rPr lang="zh-CN" altLang="en-US" dirty="0" smtClean="0"/>
              <a:t>服务时间与</a:t>
            </a:r>
            <a:r>
              <a:rPr lang="zh-CN" altLang="en-US" dirty="0"/>
              <a:t>每个站点所需货物量</a:t>
            </a:r>
            <a:r>
              <a:rPr lang="zh-CN" altLang="en-US" dirty="0" smtClean="0"/>
              <a:t>成正比</a:t>
            </a:r>
            <a:endParaRPr lang="zh-CN" altLang="en-US" dirty="0"/>
          </a:p>
        </p:txBody>
      </p:sp>
      <p:pic>
        <p:nvPicPr>
          <p:cNvPr id="5" name="图片 4"/>
          <p:cNvPicPr>
            <a:picLocks noChangeAspect="1"/>
          </p:cNvPicPr>
          <p:nvPr/>
        </p:nvPicPr>
        <p:blipFill>
          <a:blip r:embed="rId2"/>
          <a:stretch>
            <a:fillRect/>
          </a:stretch>
        </p:blipFill>
        <p:spPr>
          <a:xfrm>
            <a:off x="628650" y="2409825"/>
            <a:ext cx="8062379" cy="3767138"/>
          </a:xfrm>
          <a:prstGeom prst="rect">
            <a:avLst/>
          </a:prstGeom>
        </p:spPr>
      </p:pic>
    </p:spTree>
    <p:extLst>
      <p:ext uri="{BB962C8B-B14F-4D97-AF65-F5344CB8AC3E}">
        <p14:creationId xmlns:p14="http://schemas.microsoft.com/office/powerpoint/2010/main" val="2606915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endParaRPr lang="en-US" altLang="zh-CN" dirty="0" smtClean="0"/>
          </a:p>
          <a:p>
            <a:pPr marL="0" indent="0">
              <a:buNone/>
            </a:pPr>
            <a:r>
              <a:rPr lang="zh-CN" altLang="en-US" dirty="0" smtClean="0"/>
              <a:t>    路上</a:t>
            </a:r>
            <a:r>
              <a:rPr lang="zh-CN" altLang="en-US" dirty="0"/>
              <a:t>花费的时间跟站点间的距离成正比。</a:t>
            </a:r>
          </a:p>
          <a:p>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61181" y="2493545"/>
            <a:ext cx="8221638" cy="3683418"/>
          </a:xfrm>
          <a:prstGeom prst="rect">
            <a:avLst/>
          </a:prstGeom>
        </p:spPr>
      </p:pic>
    </p:spTree>
    <p:extLst>
      <p:ext uri="{BB962C8B-B14F-4D97-AF65-F5344CB8AC3E}">
        <p14:creationId xmlns:p14="http://schemas.microsoft.com/office/powerpoint/2010/main" val="10821587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endParaRPr lang="en-US" altLang="zh-CN" dirty="0" smtClean="0"/>
          </a:p>
          <a:p>
            <a:pPr marL="0" indent="0">
              <a:buNone/>
            </a:pPr>
            <a:r>
              <a:rPr lang="en-US" altLang="zh-CN" dirty="0" smtClean="0"/>
              <a:t>     </a:t>
            </a:r>
            <a:r>
              <a:rPr lang="zh-CN" altLang="en-US" dirty="0" smtClean="0"/>
              <a:t>总时间</a:t>
            </a:r>
            <a:r>
              <a:rPr lang="en-US" altLang="zh-CN" dirty="0" smtClean="0"/>
              <a:t>=</a:t>
            </a:r>
            <a:r>
              <a:rPr lang="zh-CN" altLang="en-US" dirty="0" smtClean="0"/>
              <a:t>服务时间</a:t>
            </a:r>
            <a:r>
              <a:rPr lang="en-US" altLang="zh-CN" dirty="0" smtClean="0"/>
              <a:t>+</a:t>
            </a:r>
            <a:r>
              <a:rPr lang="zh-CN" altLang="en-US" dirty="0" smtClean="0"/>
              <a:t>路程时间</a:t>
            </a: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614476" y="2379870"/>
            <a:ext cx="7915047" cy="3933826"/>
          </a:xfrm>
          <a:prstGeom prst="rect">
            <a:avLst/>
          </a:prstGeom>
        </p:spPr>
      </p:pic>
    </p:spTree>
    <p:extLst>
      <p:ext uri="{BB962C8B-B14F-4D97-AF65-F5344CB8AC3E}">
        <p14:creationId xmlns:p14="http://schemas.microsoft.com/office/powerpoint/2010/main" val="3471603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VRPTW</a:t>
            </a:r>
            <a:r>
              <a:rPr lang="zh-CN" altLang="en-US" b="1" dirty="0"/>
              <a:t>示例</a:t>
            </a:r>
            <a:endParaRPr lang="zh-CN" altLang="en-US" dirty="0"/>
          </a:p>
        </p:txBody>
      </p:sp>
      <p:sp>
        <p:nvSpPr>
          <p:cNvPr id="3" name="内容占位符 2"/>
          <p:cNvSpPr>
            <a:spLocks noGrp="1"/>
          </p:cNvSpPr>
          <p:nvPr>
            <p:ph idx="1"/>
          </p:nvPr>
        </p:nvSpPr>
        <p:spPr/>
        <p:txBody>
          <a:bodyPr/>
          <a:lstStyle/>
          <a:p>
            <a:r>
              <a:rPr lang="zh-CN" altLang="en-US" b="1" dirty="0"/>
              <a:t>加入时间维度</a:t>
            </a:r>
          </a:p>
          <a:p>
            <a:endParaRPr lang="zh-CN" altLang="en-US" b="1" dirty="0"/>
          </a:p>
        </p:txBody>
      </p:sp>
      <p:pic>
        <p:nvPicPr>
          <p:cNvPr id="4" name="图片 3"/>
          <p:cNvPicPr>
            <a:picLocks noChangeAspect="1"/>
          </p:cNvPicPr>
          <p:nvPr/>
        </p:nvPicPr>
        <p:blipFill rotWithShape="1">
          <a:blip r:embed="rId2"/>
          <a:srcRect t="71620" r="10426"/>
          <a:stretch/>
        </p:blipFill>
        <p:spPr>
          <a:xfrm>
            <a:off x="427540" y="2143792"/>
            <a:ext cx="8294138" cy="1789579"/>
          </a:xfrm>
          <a:prstGeom prst="rect">
            <a:avLst/>
          </a:prstGeom>
        </p:spPr>
      </p:pic>
      <p:pic>
        <p:nvPicPr>
          <p:cNvPr id="5" name="图片 4"/>
          <p:cNvPicPr>
            <a:picLocks noChangeAspect="1"/>
          </p:cNvPicPr>
          <p:nvPr/>
        </p:nvPicPr>
        <p:blipFill rotWithShape="1">
          <a:blip r:embed="rId2"/>
          <a:srcRect r="10776" b="44273"/>
          <a:stretch/>
        </p:blipFill>
        <p:spPr>
          <a:xfrm>
            <a:off x="427539" y="2172970"/>
            <a:ext cx="8288920" cy="3525540"/>
          </a:xfrm>
          <a:prstGeom prst="rect">
            <a:avLst/>
          </a:prstGeom>
        </p:spPr>
      </p:pic>
    </p:spTree>
    <p:extLst>
      <p:ext uri="{BB962C8B-B14F-4D97-AF65-F5344CB8AC3E}">
        <p14:creationId xmlns:p14="http://schemas.microsoft.com/office/powerpoint/2010/main" val="7928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VRPTW</a:t>
            </a:r>
            <a:r>
              <a:rPr lang="zh-CN" altLang="en-US" b="1" dirty="0"/>
              <a:t>示例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t>加入时间维度</a:t>
            </a:r>
            <a:r>
              <a:rPr lang="zh-CN" altLang="en-US" b="1" dirty="0" smtClean="0"/>
              <a:t>限制：</a:t>
            </a:r>
            <a:endParaRPr lang="en-US" altLang="zh-CN" b="1" dirty="0" smtClean="0"/>
          </a:p>
          <a:p>
            <a:pPr marL="514350" indent="-514350">
              <a:buAutoNum type="arabicPeriod"/>
            </a:pPr>
            <a:r>
              <a:rPr lang="zh-CN" altLang="en-US" b="1" dirty="0" smtClean="0"/>
              <a:t>获取该</a:t>
            </a:r>
            <a:r>
              <a:rPr lang="en-US" altLang="zh-CN" b="1" dirty="0" smtClean="0"/>
              <a:t>dimension</a:t>
            </a:r>
          </a:p>
          <a:p>
            <a:pPr marL="514350" indent="-514350">
              <a:buAutoNum type="arabicPeriod"/>
            </a:pPr>
            <a:endParaRPr lang="en-US" altLang="zh-CN" b="1" dirty="0"/>
          </a:p>
          <a:p>
            <a:pPr marL="514350" indent="-514350">
              <a:buAutoNum type="arabicPeriod"/>
            </a:pPr>
            <a:endParaRPr lang="en-US" altLang="zh-CN" b="1" dirty="0" smtClean="0"/>
          </a:p>
          <a:p>
            <a:pPr marL="514350" indent="-514350">
              <a:buAutoNum type="arabicPeriod"/>
            </a:pPr>
            <a:r>
              <a:rPr lang="zh-CN" altLang="en-US" b="1" dirty="0" smtClean="0"/>
              <a:t>为其中的每个站点设置开始、结束时间值，加入约束</a:t>
            </a:r>
            <a:endParaRPr lang="en-US" altLang="zh-CN" b="1" dirty="0" smtClean="0"/>
          </a:p>
          <a:p>
            <a:pPr marL="514350" indent="-514350">
              <a:buAutoNum type="arabicPeriod"/>
            </a:pPr>
            <a:endParaRPr lang="en-US" altLang="zh-CN" b="1" dirty="0"/>
          </a:p>
          <a:p>
            <a:pPr marL="514350" indent="-514350">
              <a:buAutoNum type="arabicPeriod"/>
            </a:pPr>
            <a:endParaRPr lang="en-US" altLang="zh-CN" b="1" dirty="0" smtClean="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zh-CN" altLang="en-US" b="1" dirty="0"/>
          </a:p>
          <a:p>
            <a:endParaRPr lang="zh-CN" altLang="en-US" b="1" dirty="0"/>
          </a:p>
        </p:txBody>
      </p:sp>
      <p:pic>
        <p:nvPicPr>
          <p:cNvPr id="4" name="图片 3"/>
          <p:cNvPicPr>
            <a:picLocks noChangeAspect="1"/>
          </p:cNvPicPr>
          <p:nvPr/>
        </p:nvPicPr>
        <p:blipFill>
          <a:blip r:embed="rId2"/>
          <a:stretch>
            <a:fillRect/>
          </a:stretch>
        </p:blipFill>
        <p:spPr>
          <a:xfrm>
            <a:off x="959967" y="2308057"/>
            <a:ext cx="7224065" cy="659732"/>
          </a:xfrm>
          <a:prstGeom prst="rect">
            <a:avLst/>
          </a:prstGeom>
        </p:spPr>
      </p:pic>
      <p:pic>
        <p:nvPicPr>
          <p:cNvPr id="6" name="图片 5"/>
          <p:cNvPicPr>
            <a:picLocks noChangeAspect="1"/>
          </p:cNvPicPr>
          <p:nvPr/>
        </p:nvPicPr>
        <p:blipFill>
          <a:blip r:embed="rId3"/>
          <a:stretch>
            <a:fillRect/>
          </a:stretch>
        </p:blipFill>
        <p:spPr>
          <a:xfrm>
            <a:off x="878065" y="4388391"/>
            <a:ext cx="7387867" cy="1352708"/>
          </a:xfrm>
          <a:prstGeom prst="rect">
            <a:avLst/>
          </a:prstGeom>
        </p:spPr>
      </p:pic>
    </p:spTree>
    <p:extLst>
      <p:ext uri="{BB962C8B-B14F-4D97-AF65-F5344CB8AC3E}">
        <p14:creationId xmlns:p14="http://schemas.microsoft.com/office/powerpoint/2010/main" val="604682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Q&amp;A</a:t>
            </a:r>
            <a:r>
              <a:rPr lang="en-US" altLang="zh-CN" dirty="0"/>
              <a:t>?</a:t>
            </a:r>
            <a:endParaRPr lang="zh-CN" altLang="en-US" dirty="0"/>
          </a:p>
        </p:txBody>
      </p:sp>
    </p:spTree>
    <p:extLst>
      <p:ext uri="{BB962C8B-B14F-4D97-AF65-F5344CB8AC3E}">
        <p14:creationId xmlns:p14="http://schemas.microsoft.com/office/powerpoint/2010/main" val="865396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reference</a:t>
            </a:r>
            <a:endParaRPr lang="zh-CN" altLang="en-US"/>
          </a:p>
        </p:txBody>
      </p:sp>
      <p:sp>
        <p:nvSpPr>
          <p:cNvPr id="3" name="内容占位符 2"/>
          <p:cNvSpPr>
            <a:spLocks noGrp="1"/>
          </p:cNvSpPr>
          <p:nvPr>
            <p:ph idx="1"/>
          </p:nvPr>
        </p:nvSpPr>
        <p:spPr/>
        <p:txBody>
          <a:bodyPr>
            <a:normAutofit fontScale="62500" lnSpcReduction="20000"/>
          </a:bodyPr>
          <a:lstStyle/>
          <a:p>
            <a:pPr marL="0" indent="0">
              <a:lnSpc>
                <a:spcPct val="160000"/>
              </a:lnSpc>
              <a:buNone/>
            </a:pPr>
            <a:r>
              <a:rPr lang="en-US" altLang="zh-CN" dirty="0">
                <a:hlinkClick r:id="rId2"/>
              </a:rPr>
              <a:t>https://en.wikipedia.org/wiki/Travelling_salesman_problem</a:t>
            </a:r>
            <a:endParaRPr lang="en-US" altLang="zh-CN" dirty="0"/>
          </a:p>
          <a:p>
            <a:pPr marL="0" indent="0">
              <a:lnSpc>
                <a:spcPct val="160000"/>
              </a:lnSpc>
              <a:buNone/>
            </a:pPr>
            <a:r>
              <a:rPr lang="en-US" altLang="zh-CN" dirty="0">
                <a:hlinkClick r:id="rId3"/>
              </a:rPr>
              <a:t>https://en.wikipedia.org/wiki/Vehicle_routing_problem</a:t>
            </a:r>
            <a:endParaRPr lang="en-US" altLang="zh-CN" dirty="0"/>
          </a:p>
          <a:p>
            <a:pPr marL="0" indent="0">
              <a:lnSpc>
                <a:spcPct val="160000"/>
              </a:lnSpc>
              <a:buNone/>
            </a:pPr>
            <a:r>
              <a:rPr lang="en-US" altLang="zh-CN" dirty="0">
                <a:hlinkClick r:id="rId4"/>
              </a:rPr>
              <a:t>https://developers.google.com/optimization/reference/constraint_solver/routing/</a:t>
            </a:r>
            <a:endParaRPr lang="en-US" altLang="zh-CN" dirty="0"/>
          </a:p>
          <a:p>
            <a:pPr marL="0" indent="0">
              <a:lnSpc>
                <a:spcPct val="160000"/>
              </a:lnSpc>
              <a:buNone/>
            </a:pPr>
            <a:r>
              <a:rPr lang="en-US" altLang="zh-CN" dirty="0">
                <a:hlinkClick r:id="rId5"/>
              </a:rPr>
              <a:t>https://acrogenesis.com/or-tools/documentation/documentation_hub.html#user_manual</a:t>
            </a:r>
            <a:endParaRPr lang="en-US" altLang="zh-CN" dirty="0"/>
          </a:p>
          <a:p>
            <a:pPr marL="0" indent="0">
              <a:lnSpc>
                <a:spcPct val="160000"/>
              </a:lnSpc>
              <a:buNone/>
            </a:pPr>
            <a:r>
              <a:rPr lang="en-US" altLang="zh-CN" dirty="0">
                <a:hlinkClick r:id="rId6"/>
              </a:rPr>
              <a:t>https://developers.google.com/optimization/</a:t>
            </a:r>
            <a:endParaRPr lang="en-US" altLang="zh-CN" dirty="0"/>
          </a:p>
          <a:p>
            <a:pPr marL="0" indent="0">
              <a:lnSpc>
                <a:spcPct val="160000"/>
              </a:lnSpc>
              <a:buNone/>
            </a:pPr>
            <a:r>
              <a:rPr lang="en-US" altLang="zh-CN" dirty="0">
                <a:hlinkClick r:id="rId7"/>
              </a:rPr>
              <a:t>https://</a:t>
            </a:r>
            <a:r>
              <a:rPr lang="en-US" altLang="zh-CN" dirty="0" smtClean="0">
                <a:hlinkClick r:id="rId7"/>
              </a:rPr>
              <a:t>developers.google.com/optimization/routing/TSP/TSP</a:t>
            </a:r>
            <a:endParaRPr lang="en-US" altLang="zh-CN" dirty="0"/>
          </a:p>
          <a:p>
            <a:pPr marL="0" indent="0">
              <a:lnSpc>
                <a:spcPct val="160000"/>
              </a:lnSpc>
              <a:buNone/>
            </a:pPr>
            <a:r>
              <a:rPr lang="en-US" altLang="zh-CN" dirty="0">
                <a:hlinkClick r:id="rId8"/>
              </a:rPr>
              <a:t>https://</a:t>
            </a:r>
            <a:r>
              <a:rPr lang="en-US" altLang="zh-CN" dirty="0" smtClean="0">
                <a:hlinkClick r:id="rId8"/>
              </a:rPr>
              <a:t>developers.google.com/optimization/routing/TSP/vehicle_routing_time_windows</a:t>
            </a:r>
            <a:endParaRPr lang="en-US" altLang="zh-CN" dirty="0"/>
          </a:p>
          <a:p>
            <a:pPr marL="0" indent="0">
              <a:lnSpc>
                <a:spcPct val="160000"/>
              </a:lnSpc>
              <a:buNone/>
            </a:pPr>
            <a:r>
              <a:rPr lang="en-US" altLang="zh-CN" dirty="0">
                <a:hlinkClick r:id="rId9"/>
              </a:rPr>
              <a:t>https://</a:t>
            </a:r>
            <a:r>
              <a:rPr lang="en-US" altLang="zh-CN" dirty="0" smtClean="0">
                <a:hlinkClick r:id="rId9"/>
              </a:rPr>
              <a:t>github.com/google/or-tools/blob/master/src/constraint_solver/routing.h</a:t>
            </a:r>
            <a:endParaRPr lang="en-US" altLang="zh-CN" dirty="0"/>
          </a:p>
        </p:txBody>
      </p:sp>
    </p:spTree>
    <p:extLst>
      <p:ext uri="{BB962C8B-B14F-4D97-AF65-F5344CB8AC3E}">
        <p14:creationId xmlns:p14="http://schemas.microsoft.com/office/powerpoint/2010/main" val="161910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r>
              <a:rPr lang="en-US" altLang="zh-CN" b="1" dirty="0" smtClean="0"/>
              <a:t>-</a:t>
            </a:r>
            <a:r>
              <a:rPr lang="zh-CN" altLang="en-US" b="1" dirty="0" smtClean="0"/>
              <a:t>整数规划问题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sz="2000" dirty="0" smtClean="0"/>
                  <a:t>问题同样可以用整数线性规划问题来形式化，我们用数字</a:t>
                </a:r>
                <a14:m>
                  <m:oMath xmlns:m="http://schemas.openxmlformats.org/officeDocument/2006/math">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𝑛</m:t>
                    </m:r>
                  </m:oMath>
                </a14:m>
                <a:r>
                  <a:rPr lang="zh-CN" altLang="en-US" sz="2000" dirty="0"/>
                  <a:t>标记这些城市，并</a:t>
                </a:r>
                <a:r>
                  <a:rPr lang="zh-CN" altLang="en-US" sz="2000" dirty="0" smtClean="0"/>
                  <a:t>定义</a:t>
                </a:r>
                <a:endParaRPr lang="en-US" altLang="zh-CN" sz="200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0" i="1" dirty="0" smtClean="0">
                              <a:latin typeface="Cambria Math" panose="02040503050406030204" pitchFamily="18" charset="0"/>
                            </a:rPr>
                          </m:ctrlPr>
                        </m:sSubPr>
                        <m:e>
                          <m:r>
                            <m:rPr>
                              <m:sty m:val="p"/>
                            </m:rPr>
                            <a:rPr lang="en-US" altLang="zh-CN" sz="2000" i="1" dirty="0">
                              <a:latin typeface="Cambria Math" panose="02040503050406030204" pitchFamily="18" charset="0"/>
                            </a:rPr>
                            <m:t>x</m:t>
                          </m:r>
                        </m:e>
                        <m:sub>
                          <m:r>
                            <a:rPr lang="en-US" altLang="zh-CN" sz="2000" b="0" i="1" dirty="0" smtClean="0">
                              <a:latin typeface="Cambria Math" panose="02040503050406030204" pitchFamily="18" charset="0"/>
                            </a:rPr>
                            <m:t>𝑖𝑗</m:t>
                          </m:r>
                        </m:sub>
                      </m:sSub>
                      <m:r>
                        <a:rPr lang="en-US" altLang="zh-CN" sz="2000" b="0" i="1" dirty="0"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 1           </m:t>
                              </m:r>
                              <m:r>
                                <a:rPr lang="zh-CN" altLang="en-US" sz="2000" i="1">
                                  <a:latin typeface="Cambria Math" panose="02040503050406030204" pitchFamily="18" charset="0"/>
                                </a:rPr>
                                <m:t>路径</m:t>
                              </m:r>
                              <m:r>
                                <a:rPr lang="zh-CN" altLang="en-US" sz="2000" i="1" smtClean="0">
                                  <a:latin typeface="Cambria Math" panose="02040503050406030204" pitchFamily="18" charset="0"/>
                                </a:rPr>
                                <m:t>选择</m:t>
                              </m:r>
                              <m:r>
                                <a:rPr lang="zh-CN" altLang="en-US" sz="2000" i="1">
                                  <a:latin typeface="Cambria Math" panose="02040503050406030204" pitchFamily="18" charset="0"/>
                                </a:rPr>
                                <m:t>从</m:t>
                              </m:r>
                              <m:r>
                                <m:rPr>
                                  <m:sty m:val="p"/>
                                </m:rPr>
                                <a:rPr lang="en-US" altLang="zh-CN" sz="2000" i="1" smtClean="0">
                                  <a:latin typeface="Cambria Math" panose="02040503050406030204" pitchFamily="18" charset="0"/>
                                </a:rPr>
                                <m:t>i</m:t>
                              </m:r>
                              <m:r>
                                <a:rPr lang="zh-CN" altLang="en-US" sz="2000" i="1">
                                  <a:latin typeface="Cambria Math" panose="02040503050406030204" pitchFamily="18" charset="0"/>
                                </a:rPr>
                                <m:t>到</m:t>
                              </m:r>
                              <m:r>
                                <m:rPr>
                                  <m:sty m:val="p"/>
                                </m:rPr>
                                <a:rPr lang="en-US" altLang="zh-CN" sz="2000" i="1" smtClean="0">
                                  <a:latin typeface="Cambria Math" panose="02040503050406030204" pitchFamily="18" charset="0"/>
                                </a:rPr>
                                <m:t>j</m:t>
                              </m:r>
                            </m:e>
                            <m:e>
                              <m:r>
                                <a:rPr lang="en-US" altLang="zh-CN" sz="2000" b="0" i="1" smtClean="0">
                                  <a:latin typeface="Cambria Math" panose="02040503050406030204" pitchFamily="18" charset="0"/>
                                </a:rPr>
                                <m:t>     0          </m:t>
                              </m:r>
                              <m:r>
                                <a:rPr lang="en-US" altLang="zh-CN" sz="2000" b="0" i="1" smtClean="0">
                                  <a:latin typeface="Cambria Math" panose="02040503050406030204" pitchFamily="18" charset="0"/>
                                </a:rPr>
                                <m:t>𝑜𝑡h𝑒𝑟𝑤𝑖𝑠𝑒</m:t>
                              </m:r>
                              <m:r>
                                <a:rPr lang="en-US" altLang="zh-CN" sz="2000" b="0" i="1" smtClean="0">
                                  <a:latin typeface="Cambria Math" panose="02040503050406030204" pitchFamily="18" charset="0"/>
                                </a:rPr>
                                <m:t>             </m:t>
                              </m:r>
                            </m:e>
                          </m:eqArr>
                        </m:e>
                      </m:d>
                    </m:oMath>
                  </m:oMathPara>
                </a14:m>
                <a:endParaRPr lang="en-US" altLang="zh-CN" sz="2000" dirty="0" smtClean="0"/>
              </a:p>
              <a:p>
                <a:pPr marL="0" indent="0">
                  <a:lnSpc>
                    <a:spcPct val="150000"/>
                  </a:lnSpc>
                  <a:buNone/>
                </a:pPr>
                <a:r>
                  <a:rPr lang="zh-CN" altLang="en-US" sz="2000" dirty="0" smtClean="0"/>
                  <a:t>并选择优化：</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648607" y="3394774"/>
            <a:ext cx="3846786" cy="3289665"/>
          </a:xfrm>
          <a:prstGeom prst="rect">
            <a:avLst/>
          </a:prstGeom>
        </p:spPr>
      </p:pic>
      <p:pic>
        <p:nvPicPr>
          <p:cNvPr id="4" name="图片 3"/>
          <p:cNvPicPr>
            <a:picLocks noChangeAspect="1"/>
          </p:cNvPicPr>
          <p:nvPr/>
        </p:nvPicPr>
        <p:blipFill>
          <a:blip r:embed="rId5"/>
          <a:stretch>
            <a:fillRect/>
          </a:stretch>
        </p:blipFill>
        <p:spPr>
          <a:xfrm>
            <a:off x="2505404" y="3394774"/>
            <a:ext cx="4133191" cy="3140057"/>
          </a:xfrm>
          <a:prstGeom prst="rect">
            <a:avLst/>
          </a:prstGeom>
        </p:spPr>
      </p:pic>
    </p:spTree>
    <p:extLst>
      <p:ext uri="{BB962C8B-B14F-4D97-AF65-F5344CB8AC3E}">
        <p14:creationId xmlns:p14="http://schemas.microsoft.com/office/powerpoint/2010/main" val="1953993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en-US" altLang="zh-CN" dirty="0" smtClean="0"/>
              <a:t>TSP</a:t>
            </a:r>
            <a:r>
              <a:rPr lang="zh-CN" altLang="en-US" dirty="0" smtClean="0"/>
              <a:t>问题考虑</a:t>
            </a:r>
            <a:r>
              <a:rPr lang="zh-CN" altLang="en-US" b="1" dirty="0" smtClean="0"/>
              <a:t>一辆车</a:t>
            </a:r>
            <a:r>
              <a:rPr lang="zh-CN" altLang="en-US" dirty="0" smtClean="0"/>
              <a:t>依次遍历每一个节点</a:t>
            </a:r>
            <a:r>
              <a:rPr lang="zh-CN" altLang="en-US" b="1" dirty="0" smtClean="0"/>
              <a:t>一次</a:t>
            </a:r>
            <a:r>
              <a:rPr lang="zh-CN" altLang="en-US" dirty="0" smtClean="0"/>
              <a:t>，求满足条件的遍历方法的最小代价。</a:t>
            </a:r>
            <a:endParaRPr lang="en-US" altLang="zh-CN" dirty="0" smtClean="0"/>
          </a:p>
          <a:p>
            <a:pPr>
              <a:lnSpc>
                <a:spcPct val="150000"/>
              </a:lnSpc>
            </a:pPr>
            <a:r>
              <a:rPr lang="en-US" altLang="zh-CN" dirty="0" smtClean="0"/>
              <a:t>What about </a:t>
            </a:r>
            <a:r>
              <a:rPr lang="zh-CN" altLang="en-US" dirty="0" smtClean="0"/>
              <a:t>多辆车，每个节点有不同的需求？</a:t>
            </a:r>
            <a:endParaRPr lang="en-US" altLang="zh-CN" dirty="0" smtClean="0"/>
          </a:p>
          <a:p>
            <a:pPr>
              <a:lnSpc>
                <a:spcPct val="150000"/>
              </a:lnSpc>
            </a:pPr>
            <a:r>
              <a:rPr lang="zh-CN" altLang="en-US" dirty="0" smtClean="0"/>
              <a:t>车辆</a:t>
            </a:r>
            <a:r>
              <a:rPr lang="zh-CN" altLang="en-US" dirty="0"/>
              <a:t>路线</a:t>
            </a:r>
            <a:r>
              <a:rPr lang="zh-CN" altLang="en-US" dirty="0" smtClean="0"/>
              <a:t>问题</a:t>
            </a:r>
            <a:r>
              <a:rPr lang="en-US" altLang="zh-CN" dirty="0" smtClean="0"/>
              <a:t>(VRP)</a:t>
            </a:r>
            <a:r>
              <a:rPr lang="zh-CN" altLang="en-US" dirty="0" smtClean="0"/>
              <a:t>：一定</a:t>
            </a:r>
            <a:r>
              <a:rPr lang="zh-CN" altLang="en-US" dirty="0"/>
              <a:t>数量的客户，各自有不同数量的货物需求，配送中心向客户提供货物，由一个车队负责分送货物，组织适当的行车路线，目标是使得客户的需求得到满足，并能在一定的约束下，达到诸如路程最短、成本最小、耗费时间最少等目的</a:t>
            </a:r>
            <a:r>
              <a:rPr lang="zh-CN" altLang="en-US" dirty="0" smtClean="0"/>
              <a:t>。</a:t>
            </a:r>
            <a:endParaRPr lang="zh-CN" altLang="en-US" dirty="0"/>
          </a:p>
        </p:txBody>
      </p:sp>
    </p:spTree>
    <p:extLst>
      <p:ext uri="{BB962C8B-B14F-4D97-AF65-F5344CB8AC3E}">
        <p14:creationId xmlns:p14="http://schemas.microsoft.com/office/powerpoint/2010/main" val="12771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smtClean="0"/>
              <a:t>问题</a:t>
            </a:r>
            <a:r>
              <a:rPr lang="en-US" altLang="zh-CN" b="1" dirty="0" smtClean="0"/>
              <a:t>-</a:t>
            </a:r>
            <a:r>
              <a:rPr lang="zh-CN" altLang="en-US" b="1" dirty="0" smtClean="0"/>
              <a:t>问题定义</a:t>
            </a:r>
            <a:endParaRPr lang="zh-CN" altLang="en-US" b="1" dirty="0"/>
          </a:p>
        </p:txBody>
      </p:sp>
      <p:sp>
        <p:nvSpPr>
          <p:cNvPr id="3" name="内容占位符 2"/>
          <p:cNvSpPr>
            <a:spLocks noGrp="1"/>
          </p:cNvSpPr>
          <p:nvPr>
            <p:ph idx="1"/>
          </p:nvPr>
        </p:nvSpPr>
        <p:spPr/>
        <p:txBody>
          <a:bodyPr/>
          <a:lstStyle/>
          <a:p>
            <a:pPr>
              <a:lnSpc>
                <a:spcPct val="150000"/>
              </a:lnSpc>
            </a:pPr>
            <a:r>
              <a:rPr lang="zh-CN" altLang="en-US" dirty="0"/>
              <a:t>设有一场站，共有</a:t>
            </a:r>
            <a:r>
              <a:rPr lang="en-US" altLang="zh-CN" dirty="0"/>
              <a:t>M </a:t>
            </a:r>
            <a:r>
              <a:rPr lang="zh-CN" altLang="en-US" dirty="0"/>
              <a:t>辆货车，车辆容量为</a:t>
            </a:r>
            <a:r>
              <a:rPr lang="en-US" altLang="zh-CN" dirty="0"/>
              <a:t>Q</a:t>
            </a:r>
            <a:r>
              <a:rPr lang="zh-CN" altLang="en-US" dirty="0"/>
              <a:t>，有</a:t>
            </a:r>
            <a:r>
              <a:rPr lang="en-US" altLang="zh-CN" dirty="0"/>
              <a:t>N</a:t>
            </a:r>
            <a:r>
              <a:rPr lang="zh-CN" altLang="en-US" dirty="0"/>
              <a:t>位顾客，每位顾客有其需求量</a:t>
            </a:r>
            <a:r>
              <a:rPr lang="en-US" altLang="zh-CN" dirty="0"/>
              <a:t>D</a:t>
            </a:r>
            <a:r>
              <a:rPr lang="zh-CN" altLang="en-US" dirty="0"/>
              <a:t>。车辆从场站出发对客户进行配送服务最后返回场站，要求所有顾客都被配送，每位顾客一次配送完成，且不能违反车辆容量的限制，目的是所有车辆路线的总距离最小。</a:t>
            </a:r>
          </a:p>
        </p:txBody>
      </p:sp>
    </p:spTree>
    <p:extLst>
      <p:ext uri="{BB962C8B-B14F-4D97-AF65-F5344CB8AC3E}">
        <p14:creationId xmlns:p14="http://schemas.microsoft.com/office/powerpoint/2010/main" val="148874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a:t>
            </a:r>
            <a:r>
              <a:rPr lang="en-US" altLang="zh-CN" b="1" dirty="0"/>
              <a:t>-</a:t>
            </a:r>
            <a:r>
              <a:rPr lang="zh-CN" altLang="en-US" b="1" dirty="0"/>
              <a:t>整数规划问题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sz="2000" dirty="0"/>
                  <a:t>问题同样可以用整数线性规划问题来形式化，我们用数字</a:t>
                </a:r>
                <a14:m>
                  <m:oMath xmlns:m="http://schemas.openxmlformats.org/officeDocument/2006/math">
                    <m:r>
                      <a:rPr lang="en-US" altLang="zh-CN" sz="2000" i="1" dirty="0">
                        <a:latin typeface="Cambria Math" panose="02040503050406030204" pitchFamily="18" charset="0"/>
                      </a:rPr>
                      <m:t>1,…,</m:t>
                    </m:r>
                    <m:r>
                      <a:rPr lang="en-US" altLang="zh-CN" sz="2000" i="1" dirty="0">
                        <a:latin typeface="Cambria Math" panose="02040503050406030204" pitchFamily="18" charset="0"/>
                      </a:rPr>
                      <m:t>𝑛</m:t>
                    </m:r>
                  </m:oMath>
                </a14:m>
                <a:r>
                  <a:rPr lang="zh-CN" altLang="en-US" sz="2000" dirty="0"/>
                  <a:t>标记这些城市，并定义</a:t>
                </a:r>
                <a:endParaRPr lang="en-US" altLang="zh-CN" sz="20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x</m:t>
                          </m:r>
                        </m:e>
                        <m:sub>
                          <m:r>
                            <a:rPr lang="en-US" altLang="zh-CN" sz="2000" i="1" dirty="0">
                              <a:latin typeface="Cambria Math" panose="02040503050406030204" pitchFamily="18" charset="0"/>
                            </a:rPr>
                            <m:t>𝑖𝑗</m:t>
                          </m:r>
                        </m:sub>
                      </m:sSub>
                      <m:r>
                        <a:rPr lang="en-US" altLang="zh-CN" sz="2000" i="1" dirty="0">
                          <a:latin typeface="Cambria Math" panose="02040503050406030204" pitchFamily="18" charset="0"/>
                        </a:rPr>
                        <m:t>=</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 1           </m:t>
                              </m:r>
                              <m:r>
                                <a:rPr lang="zh-CN" altLang="en-US" sz="2000" i="1">
                                  <a:latin typeface="Cambria Math" panose="02040503050406030204" pitchFamily="18" charset="0"/>
                                </a:rPr>
                                <m:t>路径选择从</m:t>
                              </m:r>
                              <m:r>
                                <m:rPr>
                                  <m:sty m:val="p"/>
                                </m:rPr>
                                <a:rPr lang="en-US" altLang="zh-CN" sz="2000" i="1">
                                  <a:latin typeface="Cambria Math" panose="02040503050406030204" pitchFamily="18" charset="0"/>
                                </a:rPr>
                                <m:t>i</m:t>
                              </m:r>
                              <m:r>
                                <a:rPr lang="zh-CN" altLang="en-US" sz="2000" i="1">
                                  <a:latin typeface="Cambria Math" panose="02040503050406030204" pitchFamily="18" charset="0"/>
                                </a:rPr>
                                <m:t>到</m:t>
                              </m:r>
                              <m:r>
                                <m:rPr>
                                  <m:sty m:val="p"/>
                                </m:rPr>
                                <a:rPr lang="en-US" altLang="zh-CN" sz="2000" i="1">
                                  <a:latin typeface="Cambria Math" panose="02040503050406030204" pitchFamily="18" charset="0"/>
                                </a:rPr>
                                <m:t>j</m:t>
                              </m:r>
                            </m:e>
                            <m:e>
                              <m:r>
                                <a:rPr lang="en-US" altLang="zh-CN" sz="2000" i="1">
                                  <a:latin typeface="Cambria Math" panose="02040503050406030204" pitchFamily="18" charset="0"/>
                                </a:rPr>
                                <m:t>     0          </m:t>
                              </m:r>
                              <m:r>
                                <a:rPr lang="en-US" altLang="zh-CN" sz="2000" i="1">
                                  <a:latin typeface="Cambria Math" panose="02040503050406030204" pitchFamily="18" charset="0"/>
                                </a:rPr>
                                <m:t>𝑜𝑡h𝑒𝑟𝑤𝑖𝑠𝑒</m:t>
                              </m:r>
                              <m:r>
                                <a:rPr lang="en-US" altLang="zh-CN" sz="2000" i="1">
                                  <a:latin typeface="Cambria Math" panose="02040503050406030204" pitchFamily="18" charset="0"/>
                                </a:rPr>
                                <m:t>             </m:t>
                              </m:r>
                            </m:e>
                          </m:eqArr>
                        </m:e>
                      </m:d>
                    </m:oMath>
                  </m:oMathPara>
                </a14:m>
                <a:endParaRPr lang="en-US" altLang="zh-CN" sz="2000" dirty="0"/>
              </a:p>
              <a:p>
                <a:pPr marL="0" indent="0">
                  <a:lnSpc>
                    <a:spcPct val="150000"/>
                  </a:lnSpc>
                  <a:buNone/>
                </a:pPr>
                <a:r>
                  <a:rPr lang="zh-CN" altLang="en-US" sz="2000" dirty="0"/>
                  <a:t>并选择优化：</a:t>
                </a: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4"/>
          <a:srcRect b="45393"/>
          <a:stretch/>
        </p:blipFill>
        <p:spPr>
          <a:xfrm>
            <a:off x="777289" y="3935454"/>
            <a:ext cx="4124325" cy="2288586"/>
          </a:xfrm>
          <a:prstGeom prst="rect">
            <a:avLst/>
          </a:prstGeom>
        </p:spPr>
      </p:pic>
      <p:pic>
        <p:nvPicPr>
          <p:cNvPr id="5" name="图片 4"/>
          <p:cNvPicPr>
            <a:picLocks noChangeAspect="1"/>
          </p:cNvPicPr>
          <p:nvPr/>
        </p:nvPicPr>
        <p:blipFill rotWithShape="1">
          <a:blip r:embed="rId4"/>
          <a:srcRect t="54382"/>
          <a:stretch/>
        </p:blipFill>
        <p:spPr>
          <a:xfrm>
            <a:off x="4391025" y="4401836"/>
            <a:ext cx="4124325" cy="1911860"/>
          </a:xfrm>
          <a:prstGeom prst="rect">
            <a:avLst/>
          </a:prstGeom>
        </p:spPr>
      </p:pic>
      <p:pic>
        <p:nvPicPr>
          <p:cNvPr id="6" name="图片 5"/>
          <p:cNvPicPr>
            <a:picLocks noChangeAspect="1"/>
          </p:cNvPicPr>
          <p:nvPr/>
        </p:nvPicPr>
        <p:blipFill rotWithShape="1">
          <a:blip r:embed="rId5"/>
          <a:srcRect r="460" b="43671"/>
          <a:stretch/>
        </p:blipFill>
        <p:spPr>
          <a:xfrm>
            <a:off x="777289" y="4002294"/>
            <a:ext cx="4018478" cy="2311402"/>
          </a:xfrm>
          <a:prstGeom prst="rect">
            <a:avLst/>
          </a:prstGeom>
        </p:spPr>
      </p:pic>
      <p:pic>
        <p:nvPicPr>
          <p:cNvPr id="7" name="图片 6"/>
          <p:cNvPicPr>
            <a:picLocks noChangeAspect="1"/>
          </p:cNvPicPr>
          <p:nvPr/>
        </p:nvPicPr>
        <p:blipFill rotWithShape="1">
          <a:blip r:embed="rId5"/>
          <a:srcRect t="54860"/>
          <a:stretch/>
        </p:blipFill>
        <p:spPr>
          <a:xfrm>
            <a:off x="4391025" y="4078922"/>
            <a:ext cx="4623949" cy="2121580"/>
          </a:xfrm>
          <a:prstGeom prst="rect">
            <a:avLst/>
          </a:prstGeom>
        </p:spPr>
      </p:pic>
    </p:spTree>
    <p:extLst>
      <p:ext uri="{BB962C8B-B14F-4D97-AF65-F5344CB8AC3E}">
        <p14:creationId xmlns:p14="http://schemas.microsoft.com/office/powerpoint/2010/main" val="1313782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问题变种</a:t>
            </a:r>
            <a:r>
              <a:rPr lang="en-US" altLang="zh-CN" b="1" dirty="0" smtClean="0"/>
              <a:t>(1)</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200" dirty="0"/>
              <a:t>与一般的</a:t>
            </a:r>
            <a:r>
              <a:rPr lang="en-US" altLang="zh-CN" sz="2200" dirty="0"/>
              <a:t>VR</a:t>
            </a:r>
            <a:r>
              <a:rPr lang="zh-CN" altLang="en-US" sz="2200" dirty="0"/>
              <a:t>问题相比，变种的</a:t>
            </a:r>
            <a:r>
              <a:rPr lang="en-US" altLang="zh-CN" sz="2200" dirty="0"/>
              <a:t>VRP</a:t>
            </a:r>
            <a:r>
              <a:rPr lang="zh-CN" altLang="en-US" sz="2200" dirty="0"/>
              <a:t>问题通常增加了一些额外的限制，这些限制通常包括</a:t>
            </a:r>
            <a:r>
              <a:rPr lang="en-US" altLang="zh-CN" sz="2200" dirty="0"/>
              <a:t>:</a:t>
            </a:r>
            <a:r>
              <a:rPr lang="zh-CN" altLang="en-US" sz="2200" dirty="0"/>
              <a:t>装卸货的顺序，时间（时间窗），</a:t>
            </a:r>
            <a:r>
              <a:rPr lang="zh-CN" altLang="en-US" sz="2200" dirty="0" smtClean="0"/>
              <a:t>是否要求</a:t>
            </a:r>
            <a:r>
              <a:rPr lang="zh-CN" altLang="en-US" sz="2200" dirty="0"/>
              <a:t>回到场点，容量限制</a:t>
            </a:r>
            <a:r>
              <a:rPr lang="zh-CN" altLang="en-US" sz="2200" dirty="0" smtClean="0"/>
              <a:t>等。</a:t>
            </a:r>
            <a:endParaRPr lang="en-US" altLang="zh-CN" sz="2200" dirty="0" smtClean="0"/>
          </a:p>
          <a:p>
            <a:pPr>
              <a:lnSpc>
                <a:spcPct val="150000"/>
              </a:lnSpc>
            </a:pPr>
            <a:r>
              <a:rPr lang="zh-CN" altLang="en-US" sz="2200" dirty="0"/>
              <a:t>有时间窗车辆路径问题（</a:t>
            </a:r>
            <a:r>
              <a:rPr lang="en-US" altLang="zh-CN" sz="2200" dirty="0"/>
              <a:t>VRPTW</a:t>
            </a:r>
            <a:r>
              <a:rPr lang="zh-CN" altLang="en-US" sz="2200" dirty="0"/>
              <a:t>，</a:t>
            </a:r>
            <a:r>
              <a:rPr lang="en-US" altLang="zh-CN" sz="2200" dirty="0"/>
              <a:t>VRP with Time Windows</a:t>
            </a:r>
            <a:r>
              <a:rPr lang="zh-CN" altLang="en-US" sz="2200" dirty="0"/>
              <a:t>）</a:t>
            </a:r>
            <a:br>
              <a:rPr lang="zh-CN" altLang="en-US" sz="2200" dirty="0"/>
            </a:br>
            <a:r>
              <a:rPr lang="zh-CN" altLang="en-US" sz="2200" dirty="0"/>
              <a:t>考虑需求点对于车辆到达的时间有所要求之下，在车辆途程问题之中加入时窗的限制</a:t>
            </a:r>
            <a:r>
              <a:rPr lang="zh-CN" altLang="en-US" sz="2200" dirty="0" smtClean="0"/>
              <a:t>，在</a:t>
            </a:r>
            <a:r>
              <a:rPr lang="en-US" altLang="zh-CN" sz="2200" dirty="0" smtClean="0"/>
              <a:t>VRPTW</a:t>
            </a:r>
            <a:r>
              <a:rPr lang="zh-CN" altLang="en-US" sz="2200" dirty="0" smtClean="0"/>
              <a:t>问题中，除了行驶成本之外</a:t>
            </a:r>
            <a:r>
              <a:rPr lang="en-US" altLang="zh-CN" sz="2200" dirty="0" smtClean="0"/>
              <a:t>, </a:t>
            </a:r>
            <a:r>
              <a:rPr lang="zh-CN" altLang="en-US" sz="2200" dirty="0" smtClean="0"/>
              <a:t>成本函数还要包括由于早到某个客户而引起的等待时间和客户需要的服务时间。</a:t>
            </a:r>
            <a:endParaRPr lang="zh-CN" altLang="en-US" sz="2200" dirty="0"/>
          </a:p>
        </p:txBody>
      </p:sp>
      <p:pic>
        <p:nvPicPr>
          <p:cNvPr id="4" name="图片 3"/>
          <p:cNvPicPr>
            <a:picLocks noChangeAspect="1"/>
          </p:cNvPicPr>
          <p:nvPr/>
        </p:nvPicPr>
        <p:blipFill>
          <a:blip r:embed="rId3"/>
          <a:stretch>
            <a:fillRect/>
          </a:stretch>
        </p:blipFill>
        <p:spPr>
          <a:xfrm>
            <a:off x="367108" y="1256232"/>
            <a:ext cx="8409784" cy="4920731"/>
          </a:xfrm>
          <a:prstGeom prst="rect">
            <a:avLst/>
          </a:prstGeom>
        </p:spPr>
      </p:pic>
    </p:spTree>
    <p:extLst>
      <p:ext uri="{BB962C8B-B14F-4D97-AF65-F5344CB8AC3E}">
        <p14:creationId xmlns:p14="http://schemas.microsoft.com/office/powerpoint/2010/main" val="253902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A000120150312A12PPBG</Template>
  <TotalTime>566</TotalTime>
  <Words>3217</Words>
  <Application>Microsoft Office PowerPoint</Application>
  <PresentationFormat>全屏显示(4:3)</PresentationFormat>
  <Paragraphs>301</Paragraphs>
  <Slides>48</Slides>
  <Notes>16</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等线</vt:lpstr>
      <vt:lpstr>等线 Light</vt:lpstr>
      <vt:lpstr>Arial</vt:lpstr>
      <vt:lpstr>Calibri</vt:lpstr>
      <vt:lpstr>Calibri Light</vt:lpstr>
      <vt:lpstr>Cambria Math</vt:lpstr>
      <vt:lpstr>Consolas</vt:lpstr>
      <vt:lpstr>Office 主题​​</vt:lpstr>
      <vt:lpstr>VRP工具or-tools调研</vt:lpstr>
      <vt:lpstr>OUTLINE</vt:lpstr>
      <vt:lpstr>TSP问题</vt:lpstr>
      <vt:lpstr>TSP问题-问题定义</vt:lpstr>
      <vt:lpstr>TSP问题-整数规划问题</vt:lpstr>
      <vt:lpstr>VRP问题</vt:lpstr>
      <vt:lpstr>VRP问题-问题定义</vt:lpstr>
      <vt:lpstr>VRP问题-整数规划问题</vt:lpstr>
      <vt:lpstr>VRP问题变种(1)</vt:lpstr>
      <vt:lpstr>VRP问题变种(1)</vt:lpstr>
      <vt:lpstr>VRP问题变种(2)</vt:lpstr>
      <vt:lpstr>OUTLINE</vt:lpstr>
      <vt:lpstr>or-tools介绍（1）</vt:lpstr>
      <vt:lpstr>or-tools介绍（2）-主要特性</vt:lpstr>
      <vt:lpstr>or-tools 代码结构</vt:lpstr>
      <vt:lpstr>OUTLINE</vt:lpstr>
      <vt:lpstr>使用到的相关代码</vt:lpstr>
      <vt:lpstr>关键变量 求解相关</vt:lpstr>
      <vt:lpstr>关键变量 搜索过程</vt:lpstr>
      <vt:lpstr>关键变量搜索相关</vt:lpstr>
      <vt:lpstr>Routing相关</vt:lpstr>
      <vt:lpstr>关键API</vt:lpstr>
      <vt:lpstr>关键API</vt:lpstr>
      <vt:lpstr>关键API</vt:lpstr>
      <vt:lpstr>关键API</vt:lpstr>
      <vt:lpstr>关键API</vt:lpstr>
      <vt:lpstr>关键API</vt:lpstr>
      <vt:lpstr>TSP问题示例</vt:lpstr>
      <vt:lpstr>TSP问题示例</vt:lpstr>
      <vt:lpstr>TSP问题示例</vt:lpstr>
      <vt:lpstr>TSP问题示例</vt:lpstr>
      <vt:lpstr>TSP问题示例</vt:lpstr>
      <vt:lpstr>TSP问题示例</vt:lpstr>
      <vt:lpstr>VRP问题示例</vt:lpstr>
      <vt:lpstr>VRP问题示例</vt:lpstr>
      <vt:lpstr>VRP问题示例</vt:lpstr>
      <vt:lpstr>VRP问题示例</vt:lpstr>
      <vt:lpstr>VRP问题示例</vt:lpstr>
      <vt:lpstr>VRP问题示例</vt:lpstr>
      <vt:lpstr>VRPTW示例</vt:lpstr>
      <vt:lpstr>VRPTW示例</vt:lpstr>
      <vt:lpstr>VRPTW示例</vt:lpstr>
      <vt:lpstr>VRPTW示例</vt:lpstr>
      <vt:lpstr>VRPTW示例</vt:lpstr>
      <vt:lpstr>VRPTW示例</vt:lpstr>
      <vt:lpstr>VRPTW示例</vt:lpstr>
      <vt:lpstr>Q&amp;A?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lingyu wang</dc:creator>
  <cp:lastModifiedBy>lingyu wang</cp:lastModifiedBy>
  <cp:revision>421</cp:revision>
  <dcterms:created xsi:type="dcterms:W3CDTF">2017-03-08T13:55:43Z</dcterms:created>
  <dcterms:modified xsi:type="dcterms:W3CDTF">2017-03-16T13:42:23Z</dcterms:modified>
</cp:coreProperties>
</file>