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Titillium Web"/>
      <p:regular r:id="rId22"/>
      <p:bold r:id="rId23"/>
      <p:italic r:id="rId24"/>
      <p:boldItalic r:id="rId25"/>
    </p:embeddedFont>
    <p:embeddedFont>
      <p:font typeface="Titillium Web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illiumWeb-regular.fntdata"/><Relationship Id="rId21" Type="http://schemas.openxmlformats.org/officeDocument/2006/relationships/slide" Target="slides/slide17.xml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TitilliumWebLight-italic.fntdata"/><Relationship Id="rId27" Type="http://schemas.openxmlformats.org/officeDocument/2006/relationships/font" Target="fonts/TitilliumWeb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d32cecf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bd32cec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a83a333f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a83a33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a83a333f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a83a33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a83a333f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a83a33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a83a333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a83a33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d32cecf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d32ce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d32cecf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d32ce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a83a333f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a83a33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f29153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4f2915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f291538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f29153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a83a333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a83a33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a83a333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a83a33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a83a333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a83a33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a83a333f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a83a33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a83a333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a83a33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a83a333f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a83a33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stfulapi.net/rest-api-design-tutorial-with-example/" TargetMode="External"/><Relationship Id="rId4" Type="http://schemas.openxmlformats.org/officeDocument/2006/relationships/hyperlink" Target="https://stackoverflow.blog/2020/03/02/best-practices-for-rest-api-design/" TargetMode="External"/><Relationship Id="rId11" Type="http://schemas.openxmlformats.org/officeDocument/2006/relationships/hyperlink" Target="https://pymongo.readthedocs.io/en/stable/" TargetMode="External"/><Relationship Id="rId10" Type="http://schemas.openxmlformats.org/officeDocument/2006/relationships/hyperlink" Target="https://www.mongodb.com/cloud/atlas" TargetMode="External"/><Relationship Id="rId9" Type="http://schemas.openxmlformats.org/officeDocument/2006/relationships/hyperlink" Target="https://circuitpython.readthedocs.io/en/5.3.x/docs/index.html" TargetMode="External"/><Relationship Id="rId5" Type="http://schemas.openxmlformats.org/officeDocument/2006/relationships/hyperlink" Target="https://www.vinaysahni.com/best-practices-for-a-pragmatic-restful-api" TargetMode="External"/><Relationship Id="rId6" Type="http://schemas.openxmlformats.org/officeDocument/2006/relationships/hyperlink" Target="https://www.raspberrypi.org/documentation/" TargetMode="External"/><Relationship Id="rId7" Type="http://schemas.openxmlformats.org/officeDocument/2006/relationships/hyperlink" Target="https://learn.adafruit.com/adafruit-si7021-temperature-plus-humidity-sensor/circuitpython-code" TargetMode="External"/><Relationship Id="rId8" Type="http://schemas.openxmlformats.org/officeDocument/2006/relationships/hyperlink" Target="https://pypi.org/project/adafruit-circuitpython-si7021/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edocly/redoc" TargetMode="External"/><Relationship Id="rId10" Type="http://schemas.openxmlformats.org/officeDocument/2006/relationships/hyperlink" Target="https://swagger.io/" TargetMode="External"/><Relationship Id="rId13" Type="http://schemas.openxmlformats.org/officeDocument/2006/relationships/hyperlink" Target="https://github.com/sendgrid/sendgrid-python" TargetMode="External"/><Relationship Id="rId12" Type="http://schemas.openxmlformats.org/officeDocument/2006/relationships/hyperlink" Target="https://sendgrid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ongodb.com/guides/server/drivers/" TargetMode="External"/><Relationship Id="rId4" Type="http://schemas.openxmlformats.org/officeDocument/2006/relationships/hyperlink" Target="https://docs.mongodb.com/manual/reference/method" TargetMode="External"/><Relationship Id="rId9" Type="http://schemas.openxmlformats.org/officeDocument/2006/relationships/hyperlink" Target="https://www.openapis.org/" TargetMode="External"/><Relationship Id="rId15" Type="http://schemas.openxmlformats.org/officeDocument/2006/relationships/hyperlink" Target="https://requests.readthedocs.io/en/master/" TargetMode="External"/><Relationship Id="rId14" Type="http://schemas.openxmlformats.org/officeDocument/2006/relationships/hyperlink" Target="https://www.twilio.com/blog/how-to-send-emails-in-python-with-sendgrid" TargetMode="External"/><Relationship Id="rId5" Type="http://schemas.openxmlformats.org/officeDocument/2006/relationships/hyperlink" Target="https://fastapi.tiangolo.com/" TargetMode="External"/><Relationship Id="rId6" Type="http://schemas.openxmlformats.org/officeDocument/2006/relationships/hyperlink" Target="https://fastapi.tiangolo.com/tutorial/" TargetMode="External"/><Relationship Id="rId7" Type="http://schemas.openxmlformats.org/officeDocument/2006/relationships/hyperlink" Target="https://pydantic-docs.helpmanual.io/" TargetMode="External"/><Relationship Id="rId8" Type="http://schemas.openxmlformats.org/officeDocument/2006/relationships/hyperlink" Target="https://www.uvicorn.org/" TargetMode="Externa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library/" TargetMode="External"/><Relationship Id="rId4" Type="http://schemas.openxmlformats.org/officeDocument/2006/relationships/hyperlink" Target="https://pandas.pydata.org/docs/user_guide/index.html#user-guide" TargetMode="External"/><Relationship Id="rId9" Type="http://schemas.openxmlformats.org/officeDocument/2006/relationships/hyperlink" Target="https://www.jetbrains.com/pycharm/" TargetMode="External"/><Relationship Id="rId5" Type="http://schemas.openxmlformats.org/officeDocument/2006/relationships/hyperlink" Target="https://docs.pytest.org/en/stable/" TargetMode="External"/><Relationship Id="rId6" Type="http://schemas.openxmlformats.org/officeDocument/2006/relationships/hyperlink" Target="https://www.jetbrains.com/pycharm/" TargetMode="External"/><Relationship Id="rId7" Type="http://schemas.openxmlformats.org/officeDocument/2006/relationships/hyperlink" Target="https://thonny.org/" TargetMode="External"/><Relationship Id="rId8" Type="http://schemas.openxmlformats.org/officeDocument/2006/relationships/hyperlink" Target="https://docs.pytest.org/en/stabl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227250" y="451950"/>
            <a:ext cx="8689500" cy="17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SEIS 603 Project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Based Client/Server App for Monitoring Temperature and Humidity</a:t>
            </a:r>
            <a:endParaRPr sz="3600"/>
          </a:p>
        </p:txBody>
      </p:sp>
      <p:sp>
        <p:nvSpPr>
          <p:cNvPr id="57" name="Google Shape;57;p11"/>
          <p:cNvSpPr txBox="1"/>
          <p:nvPr/>
        </p:nvSpPr>
        <p:spPr>
          <a:xfrm>
            <a:off x="227250" y="3700725"/>
            <a:ext cx="87687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SEIS 603 -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Foundations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Software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Development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- Python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Section 02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Instructor: Eric V. Level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July 13, 2020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2981963" y="2692075"/>
            <a:ext cx="2334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Wade Lykkehoy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637" y="2454625"/>
            <a:ext cx="770409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(cont)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912000"/>
            <a:ext cx="8023500" cy="3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Standard libraries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enum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argparse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collections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time &amp; datetime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os &amp; sys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PyCharm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TODO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PEP8 style ‘suggestions’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Structure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Git / GitHub support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Items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912000"/>
            <a:ext cx="8023500" cy="41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Store configuration data in the MongoDB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security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Implement an authentication scheme (API key)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Move to HTTPS if exposed outside firewall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a logging library (logging?)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as a  true server process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Client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Store configuration data in a config file (ConfigParser?)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as a true sever process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a logging library (logging?)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Items (cont)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912000"/>
            <a:ext cx="8023500" cy="4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Fake Client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Explore pytest parameterization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way to verify emails are received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more tests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Python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Decorators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Pydantic library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Code coverage in automated tests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28600"/>
            <a:ext cx="82296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&amp; How Solved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912000"/>
            <a:ext cx="8359500" cy="4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How to structure &amp; build a RESTful API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Searched &amp; read many articles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Lots of experimenting with small code snippets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Debugging a ‘server’ app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Built small pieces as </a:t>
            </a:r>
            <a:r>
              <a:rPr lang="en"/>
              <a:t>standalone</a:t>
            </a:r>
            <a:r>
              <a:rPr lang="en"/>
              <a:t> functionality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Lots of print()’s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Numerous ‘how do I’ type questions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Google it; very high chance someone else has asked same question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Lots of experimenting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Windows firewall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Persistence and luck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228600"/>
            <a:ext cx="82296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" y="912000"/>
            <a:ext cx="8023500" cy="4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design a rest api – REST api tutorial.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https://restfulapi.net/rest-api-design-tutorial-with-example/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Au-Yeung, J. (2020, March 2). Best practices for REST API design.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https://stackoverflow.blog/2020/03/02/best-practices-for-rest-api-design/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Sahni, V. (n.d.). Best practices for designing a pragmatic restful API.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https://www.vinaysahni.com/best-practices-for-a-pragmatic-restful-api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Raspberry Pi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https://www.raspberrypi.org/documentation/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DiCola, T. (2016, September 22). Adafruit Si7021 temperature + humidity sensor. Retrieved,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https://learn.adafruit.com/adafruit-si7021-temperature-plus-humidity-sensor/circuitpython-code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Adafruit-circuitpython-si7021.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https://pypi.org/project/adafruit-circuitpython-si7021/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Adafruit CircuitPython API reference — Adafruit CircuitPython 0.0.0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https://circuitpython.readthedocs.io/en/5.3.x/docs/index.html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Managed MongoDB hosting - MongoDB Atlas | database-as-a-Service.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https://www.mongodb.com/cloud/atlas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PyMongo 3.10.1 documentation — PyMongo 3.10.1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https://pymongo.readthedocs.io/en/stable/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" y="174925"/>
            <a:ext cx="8023500" cy="49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 to MongoDB.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https://docs.mongodb.com/guides/server/drivers/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Mongo shell methods — MongoDB manual.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https://docs.mongodb.com/manual/reference/method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FastAPI.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https://fastapi.tiangolo.com/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- User guide - Intro - FastAPI.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https://fastapi.tiangolo.com/tutorial/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Pydantic.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https://pydantic-docs.helpmanual.io/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Uvicorn.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https://www.uvicorn.org/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OpenAPI Initiative. (2020, June 25).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https://www.openapis.org/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documentation &amp; design tools for teams | Swagger.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https://swagger.io/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Redocly/redoc.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https://github.com/Redocly/redoc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Twilio SendGrid - Email delivery service. (2016, May 2).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https://sendgrid.com/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Sendgrid/sendgrid-Python.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https://github.com/sendgrid/sendgrid-python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send emails in Python with Sendgrid. (2019, May 1).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https://www.twilio.com/blog/how-to-send-emails-in-python-with-sendgrid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Requests: HTTP for Humans™ — Requests 2.23.0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https://requests.readthedocs.io/en/master/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174925"/>
            <a:ext cx="8023500" cy="49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Python standard library — Python 3.8.4rc1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https://docs.python.org/3/library/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(specifically for libraries os, sys, datetime, time, enum, argparse, and collections)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guide — pandas 1.0.5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https://pandas.pydata.org/docs/user_guide/index.html#user-guide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Pytest: Helps you write better programs — pytest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https://docs.pytest.org/en/stable/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PyCharm: The Python IDE for professional developers by JetBrains. (2019, July 24).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https://www.jetbrains.com/pycharm/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Thonny Python IDE for beginners.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https://thonny.org/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Pytest: Helps you write better programs — pytest documentation.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https://docs.pytest.org/en/stable/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PyCharm: The Python IDE for professional developers by JetBrains. (2019, July 24).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https://www.jetbrains.com/pycharm/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Thonny Python IDE for beginners. (n.d.). Retrieved from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https://thonny.org/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73750" y="1754100"/>
            <a:ext cx="8596500" cy="16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github.com/wlykkehoy/SEIS603_Project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228600"/>
            <a:ext cx="6025500" cy="6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Goals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57200" y="848100"/>
            <a:ext cx="8179500" cy="33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Become more competent with Python; move beyond using it as another ‘flavor’ of C/C++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Explore building a RESTful API in Python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Explore working with a MongoDB in Python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Become comfortable working with PyCharm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Do something ‘real’ with a Raspberry Pi I recently purchased (i.e. justify my new toy; perhaps justify another)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28600"/>
            <a:ext cx="8401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912000"/>
            <a:ext cx="8460600" cy="38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Python application to monitor  temperature and humidity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If either is outside a specified range for a period of time, alert me via email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Uses a microservice architecture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Client application collects and sends temp/humidity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Server application persists the data &amp; applies logic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RESTful API / HTTP POST/GET/etc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Also have a ‘Fake Client’ application for testing the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Uses a cloud based MongoDB instance (MongoDB Atlas)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Uses a cloud based email service provider (SendGrid)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22875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39800" y="912150"/>
            <a:ext cx="8264400" cy="412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Implements</a:t>
            </a:r>
            <a:r>
              <a:rPr lang="en"/>
              <a:t> the RESTful API service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 POST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HTTP GET/DELETE for testing via ‘Fake Client’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Persists</a:t>
            </a:r>
            <a:r>
              <a:rPr lang="en"/>
              <a:t> data in cloud instance of MongoDB (MongoDB Atlas / Pymongo)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Checks if readings are in/out of range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Based on most recent N readings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Sends email notifications via cloud email service (SendGrid)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Delay controls how frequent email is sent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Key libraries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FastAPI (vs Flask)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PyMongo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SendGrid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Let’s look at the code...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‘Fake’ Client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912001"/>
            <a:ext cx="8023500" cy="3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For testing the server with canned temp/</a:t>
            </a:r>
            <a:r>
              <a:rPr lang="en"/>
              <a:t>humidity</a:t>
            </a:r>
            <a:r>
              <a:rPr lang="en"/>
              <a:t> readings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Reads CSV files of temp/humidity readings &amp; sends to the server via the RESTful API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Verifies the correct MongoDB entries were made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pytest based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Key libraries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pandas (vs csv)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requests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argparse (vs getopt)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Let’s look at the code...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43550" y="2230050"/>
            <a:ext cx="82569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the server and some tests...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Client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912001"/>
            <a:ext cx="8023500" cy="3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Reads </a:t>
            </a:r>
            <a:r>
              <a:rPr lang="en"/>
              <a:t>temperature</a:t>
            </a:r>
            <a:r>
              <a:rPr lang="en"/>
              <a:t> and humidity from an Adafruit Si7021 sensor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Converts temperature from </a:t>
            </a:r>
            <a:r>
              <a:rPr lang="en"/>
              <a:t>Celsius</a:t>
            </a:r>
            <a:r>
              <a:rPr lang="en"/>
              <a:t> to Fahrenheit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Sends the readings the server via the RESTful API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Delay between readings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Key libraries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adafruit_si7021 (CircuitPython  / </a:t>
            </a:r>
            <a:r>
              <a:rPr lang="en"/>
              <a:t>board / busio)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requests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argparse (vs getopt)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collections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Let’s look at the code...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43550" y="2230050"/>
            <a:ext cx="82569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run the client...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228600"/>
            <a:ext cx="60255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912000"/>
            <a:ext cx="8023500" cy="4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How to code &amp; debug a RESTful API based app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How to code in a more Pythonic way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3rd party libraries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FastAPI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pymongo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requests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Adafruit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SendGrid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