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Titillium Web"/>
      <p:regular r:id="rId26"/>
      <p:bold r:id="rId27"/>
      <p:italic r:id="rId28"/>
      <p:boldItalic r:id="rId29"/>
    </p:embeddedFont>
    <p:embeddedFont>
      <p:font typeface="Titillium Web Light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TitilliumWeb-regular.fntdata"/><Relationship Id="rId25" Type="http://schemas.openxmlformats.org/officeDocument/2006/relationships/slide" Target="slides/slide21.xml"/><Relationship Id="rId28" Type="http://schemas.openxmlformats.org/officeDocument/2006/relationships/font" Target="fonts/TitilliumWeb-italic.fntdata"/><Relationship Id="rId27" Type="http://schemas.openxmlformats.org/officeDocument/2006/relationships/font" Target="fonts/TitilliumWeb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TitilliumWeb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TitilliumWebLight-bold.fntdata"/><Relationship Id="rId30" Type="http://schemas.openxmlformats.org/officeDocument/2006/relationships/font" Target="fonts/TitilliumWebLight-regular.fntdata"/><Relationship Id="rId11" Type="http://schemas.openxmlformats.org/officeDocument/2006/relationships/slide" Target="slides/slide7.xml"/><Relationship Id="rId33" Type="http://schemas.openxmlformats.org/officeDocument/2006/relationships/font" Target="fonts/TitilliumWebLight-boldItalic.fntdata"/><Relationship Id="rId10" Type="http://schemas.openxmlformats.org/officeDocument/2006/relationships/slide" Target="slides/slide6.xml"/><Relationship Id="rId32" Type="http://schemas.openxmlformats.org/officeDocument/2006/relationships/font" Target="fonts/TitilliumWebLight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4f2915387_0_6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4f2915387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4f2915387_0_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4f291538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4f2915387_0_8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4f2915387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4f2915387_0_17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4f2915387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4f2915387_0_9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4f2915387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4f2915387_0_10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4f2915387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4f2915387_0_1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4f2915387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4f2915387_0_1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4f291538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4f2915387_0_1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4f2915387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4f2915387_1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4f2915387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4f2915387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74f29153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4f2915387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4f291538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4f2915387_1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4f2915387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4f2915387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4f291538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4f2915387_0_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4f291538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4f2915387_0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4f291538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4f2915387_0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4f291538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4f2915387_0_1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4f2915387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4f2915387_0_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4f291538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4f2915387_0_1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4f291538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743850"/>
            <a:ext cx="5796900" cy="115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/>
          <p:nvPr>
            <p:ph type="ctrTitle"/>
          </p:nvPr>
        </p:nvSpPr>
        <p:spPr>
          <a:xfrm>
            <a:off x="685800" y="973750"/>
            <a:ext cx="5796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685800" y="2230450"/>
            <a:ext cx="5796900" cy="46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 txBox="1"/>
          <p:nvPr>
            <p:ph idx="1" type="body"/>
          </p:nvPr>
        </p:nvSpPr>
        <p:spPr>
          <a:xfrm>
            <a:off x="1318775" y="1036050"/>
            <a:ext cx="5163900" cy="366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44500" lvl="0" marL="457200" rtl="0">
              <a:spcBef>
                <a:spcPts val="600"/>
              </a:spcBef>
              <a:spcAft>
                <a:spcPts val="0"/>
              </a:spcAft>
              <a:buSzPts val="3400"/>
              <a:buChar char="▰"/>
              <a:defRPr sz="3400"/>
            </a:lvl1pPr>
            <a:lvl2pPr indent="-444500" lvl="1" marL="9144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2pPr>
            <a:lvl3pPr indent="-444500" lvl="2" marL="1371600" rtl="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3pPr>
            <a:lvl4pPr indent="-444500" lvl="3" marL="1828800" rtl="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4pPr>
            <a:lvl5pPr indent="-444500" lvl="4" marL="22860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5pPr>
            <a:lvl6pPr indent="-444500" lvl="5" marL="2743200" rtl="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6pPr>
            <a:lvl7pPr indent="-444500" lvl="6" marL="3200400" rtl="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7pPr>
            <a:lvl8pPr indent="-444500" lvl="7" marL="36576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8pPr>
            <a:lvl9pPr indent="-444500" lvl="8" marL="411480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9pPr>
          </a:lstStyle>
          <a:p/>
        </p:txBody>
      </p:sp>
      <p:sp>
        <p:nvSpPr>
          <p:cNvPr id="21" name="Google Shape;21;p4"/>
          <p:cNvSpPr txBox="1"/>
          <p:nvPr/>
        </p:nvSpPr>
        <p:spPr>
          <a:xfrm>
            <a:off x="604350" y="627175"/>
            <a:ext cx="8709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7DFFB1"/>
                </a:solidFill>
                <a:latin typeface="Titillium Web"/>
                <a:ea typeface="Titillium Web"/>
                <a:cs typeface="Titillium Web"/>
                <a:sym typeface="Titillium Web"/>
              </a:rPr>
              <a:t>“</a:t>
            </a:r>
            <a:endParaRPr b="1" sz="9600">
              <a:solidFill>
                <a:srgbClr val="7DFFB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457200" y="1428750"/>
            <a:ext cx="2924700" cy="315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3558095" y="1428750"/>
            <a:ext cx="2924700" cy="315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7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457200" y="1428750"/>
            <a:ext cx="1851600" cy="332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p7"/>
          <p:cNvSpPr txBox="1"/>
          <p:nvPr>
            <p:ph idx="2" type="body"/>
          </p:nvPr>
        </p:nvSpPr>
        <p:spPr>
          <a:xfrm>
            <a:off x="2544155" y="1428750"/>
            <a:ext cx="1851600" cy="332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9" name="Google Shape;39;p7"/>
          <p:cNvSpPr txBox="1"/>
          <p:nvPr>
            <p:ph idx="3" type="body"/>
          </p:nvPr>
        </p:nvSpPr>
        <p:spPr>
          <a:xfrm>
            <a:off x="4631111" y="1428750"/>
            <a:ext cx="1851600" cy="332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8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9"/>
          <p:cNvSpPr txBox="1"/>
          <p:nvPr>
            <p:ph idx="1" type="body"/>
          </p:nvPr>
        </p:nvSpPr>
        <p:spPr>
          <a:xfrm>
            <a:off x="457200" y="4406300"/>
            <a:ext cx="60255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gradFill>
          <a:gsLst>
            <a:gs pos="0">
              <a:srgbClr val="7DFFB1"/>
            </a:gs>
            <a:gs pos="12000">
              <a:srgbClr val="00AAC6"/>
            </a:gs>
            <a:gs pos="51000">
              <a:srgbClr val="0037B3"/>
            </a:gs>
            <a:gs pos="100000">
              <a:srgbClr val="00001A"/>
            </a:gs>
          </a:gsLst>
          <a:lin ang="1350003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Char char="▰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type="ctrTitle"/>
          </p:nvPr>
        </p:nvSpPr>
        <p:spPr>
          <a:xfrm>
            <a:off x="227250" y="1238700"/>
            <a:ext cx="8689500" cy="266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Exploration of an IoT Solution for 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Predictive Maintenance of 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Residential</a:t>
            </a:r>
            <a:r>
              <a:rPr lang="en" sz="4800"/>
              <a:t> Furnaces</a:t>
            </a:r>
            <a:endParaRPr sz="4800"/>
          </a:p>
        </p:txBody>
      </p:sp>
      <p:sp>
        <p:nvSpPr>
          <p:cNvPr id="57" name="Google Shape;57;p11"/>
          <p:cNvSpPr txBox="1"/>
          <p:nvPr/>
        </p:nvSpPr>
        <p:spPr>
          <a:xfrm>
            <a:off x="6966350" y="3949400"/>
            <a:ext cx="2029500" cy="10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SEIS-744 Project</a:t>
            </a: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Wade Lykkehoy</a:t>
            </a: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5/4/2020</a:t>
            </a: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Infrastructure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457200" y="1428750"/>
            <a:ext cx="8168700" cy="315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▰"/>
            </a:pPr>
            <a:r>
              <a:rPr lang="en"/>
              <a:t>AWS or Azure?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/>
              <a:t>Chose Azure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Not used before, thus opportunity to learn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Good press on IoT capabilities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Platforms Data Ingestion</a:t>
            </a:r>
            <a:endParaRPr/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457200" y="1428750"/>
            <a:ext cx="5356800" cy="315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▰"/>
            </a:pPr>
            <a:r>
              <a:rPr lang="en"/>
              <a:t>Device messages come into Azure IoT Hub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/>
              <a:t>IoT Hub sends messages on to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Service Bus (only messages indicating an unusual vibration event)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Time Series Insights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Data Lake Storage</a:t>
            </a:r>
            <a:endParaRPr/>
          </a:p>
        </p:txBody>
      </p:sp>
      <p:sp>
        <p:nvSpPr>
          <p:cNvPr id="129" name="Google Shape;129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4125" y="1428750"/>
            <a:ext cx="2356500" cy="3300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457200" y="434575"/>
            <a:ext cx="6025500" cy="580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457200" y="1120500"/>
            <a:ext cx="6025500" cy="145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▰"/>
            </a:pPr>
            <a:r>
              <a:rPr lang="en"/>
              <a:t>Time Series Insights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Tool specifically for IoT time series data </a:t>
            </a:r>
            <a:r>
              <a:rPr lang="en"/>
              <a:t>visualization</a:t>
            </a:r>
            <a:r>
              <a:rPr lang="en"/>
              <a:t> and exploration</a:t>
            </a:r>
            <a:endParaRPr/>
          </a:p>
        </p:txBody>
      </p:sp>
      <p:sp>
        <p:nvSpPr>
          <p:cNvPr id="137" name="Google Shape;137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8863" y="2685113"/>
            <a:ext cx="4486275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4" name="Google Shape;1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249" y="0"/>
            <a:ext cx="748148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</a:t>
            </a:r>
            <a:endParaRPr/>
          </a:p>
        </p:txBody>
      </p: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457200" y="1428750"/>
            <a:ext cx="8327400" cy="315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▰"/>
            </a:pPr>
            <a:r>
              <a:rPr lang="en"/>
              <a:t>Send email when “unusual” vibration event detected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/>
              <a:t>Dashboard with mash-up of data</a:t>
            </a:r>
            <a:endParaRPr/>
          </a:p>
        </p:txBody>
      </p:sp>
      <p:sp>
        <p:nvSpPr>
          <p:cNvPr id="151" name="Google Shape;151;p2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457200" y="253700"/>
            <a:ext cx="6025500" cy="59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- email</a:t>
            </a:r>
            <a:endParaRPr/>
          </a:p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457200" y="984750"/>
            <a:ext cx="86355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▰"/>
            </a:pPr>
            <a:r>
              <a:rPr lang="en"/>
              <a:t>Logic App 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Retrieves message from Service Bus (“abnormal” vibration messages)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Sends email via Google’s SMTP mail server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650" y="2395750"/>
            <a:ext cx="4764925" cy="202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7225" y="2395750"/>
            <a:ext cx="3812050" cy="2026498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457200" y="253700"/>
            <a:ext cx="6025500" cy="59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- Dashboard</a:t>
            </a:r>
            <a:endParaRPr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457200" y="984750"/>
            <a:ext cx="86355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▰"/>
            </a:pPr>
            <a:r>
              <a:rPr lang="en"/>
              <a:t>Power BI</a:t>
            </a:r>
            <a:r>
              <a:rPr lang="en"/>
              <a:t> 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“Thing” data from the Data Lake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Additional data from “other” data source (CSV files)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8" name="Google Shape;1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9313" y="2092950"/>
            <a:ext cx="4845375" cy="289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4" name="Google Shape;17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025" y="22088"/>
            <a:ext cx="8689950" cy="509932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People &amp; Processes</a:t>
            </a:r>
            <a:endParaRPr/>
          </a:p>
        </p:txBody>
      </p:sp>
      <p:sp>
        <p:nvSpPr>
          <p:cNvPr id="180" name="Google Shape;180;p28"/>
          <p:cNvSpPr txBox="1"/>
          <p:nvPr>
            <p:ph idx="1" type="body"/>
          </p:nvPr>
        </p:nvSpPr>
        <p:spPr>
          <a:xfrm>
            <a:off x="457200" y="1428750"/>
            <a:ext cx="8200500" cy="34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▰"/>
            </a:pPr>
            <a:r>
              <a:rPr lang="en"/>
              <a:t>Speculative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/>
              <a:t>Home owner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Enables seeking maintenance prior to total failure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 “when needed” tune-up program =&gt; $$ savings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/>
              <a:t>Furnace repair provider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Enables early action when an issue is developing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Knowing cause prior to repair visit =&gt; time and $$ savings plus customer satisfaction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Regular maintenance when needed vs calendar basis =&gt; $$ savings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Enabler of an as-a-service model</a:t>
            </a:r>
            <a:endParaRPr/>
          </a:p>
        </p:txBody>
      </p:sp>
      <p:sp>
        <p:nvSpPr>
          <p:cNvPr id="181" name="Google Shape;181;p2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457200" y="434575"/>
            <a:ext cx="80736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&amp; Lessons Learned</a:t>
            </a:r>
            <a:endParaRPr/>
          </a:p>
        </p:txBody>
      </p:sp>
      <p:sp>
        <p:nvSpPr>
          <p:cNvPr id="187" name="Google Shape;187;p29"/>
          <p:cNvSpPr txBox="1"/>
          <p:nvPr>
            <p:ph idx="1" type="body"/>
          </p:nvPr>
        </p:nvSpPr>
        <p:spPr>
          <a:xfrm>
            <a:off x="457200" y="1428750"/>
            <a:ext cx="8242800" cy="336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▰"/>
            </a:pPr>
            <a:r>
              <a:rPr lang="en"/>
              <a:t>Tech stack complexity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25 apps / tools / libraries used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This was a simpler tech stack due to smaller scope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Azure ecosystem is large, complex, and rapidly evolving/changing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Lack of or out of date documentation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/>
              <a:t>Furnace is not simply on or off (domain knowledge!)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/>
              <a:t>Amount of data adds up quickly!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1 message per second =&gt; approx 55 meg per day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and Motivation</a:t>
            </a:r>
            <a:endParaRPr/>
          </a:p>
        </p:txBody>
      </p:sp>
      <p:sp>
        <p:nvSpPr>
          <p:cNvPr id="63" name="Google Shape;63;p12"/>
          <p:cNvSpPr txBox="1"/>
          <p:nvPr>
            <p:ph idx="1" type="body"/>
          </p:nvPr>
        </p:nvSpPr>
        <p:spPr>
          <a:xfrm>
            <a:off x="457200" y="1428750"/>
            <a:ext cx="8179500" cy="316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▰"/>
            </a:pPr>
            <a:r>
              <a:rPr lang="en"/>
              <a:t>Last December I thought my furnace was sounding “different”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/>
              <a:t>Short time later, total failure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/>
              <a:t>4 days until a service tech could come out (it was cold!!)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/>
              <a:t>Root cause: A blower used during startup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/>
              <a:t>Luckily there 1 in Mpls / St Paul; else would have taken 1-2 weeks to get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Couldn’t this issue have been detected prior to total failure?</a:t>
            </a:r>
            <a:endParaRPr/>
          </a:p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457200" y="434575"/>
            <a:ext cx="80736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&amp; Lessons Learned</a:t>
            </a:r>
            <a:endParaRPr/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457200" y="1428750"/>
            <a:ext cx="8572200" cy="336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▰"/>
            </a:pPr>
            <a:r>
              <a:rPr lang="en"/>
              <a:t>Measuring vibration is not as simple as I originally (</a:t>
            </a:r>
            <a:r>
              <a:rPr lang="en"/>
              <a:t>naively</a:t>
            </a:r>
            <a:r>
              <a:rPr lang="en"/>
              <a:t>) thought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Sensor produces acceleration in X / Y / Z directions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Must turn that into a measure of vibration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/>
              <a:t>Determining vibration thresholds; lack of baseline data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/>
              <a:t>Azure “surprises”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Adds overhead to messages =&gt; increased data storage needs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Base64 encoding of message data/payload when stored in Data Lake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Data Lake forces storage hierarchy with 1 file per minute</a:t>
            </a:r>
            <a:endParaRPr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3203700" y="2129250"/>
            <a:ext cx="2736600" cy="885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Q &amp; A</a:t>
            </a:r>
            <a:endParaRPr sz="6000"/>
          </a:p>
        </p:txBody>
      </p:sp>
      <p:sp>
        <p:nvSpPr>
          <p:cNvPr id="201" name="Google Shape;201;p3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 &amp; Scope</a:t>
            </a:r>
            <a:endParaRPr/>
          </a:p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457200" y="1428750"/>
            <a:ext cx="8023500" cy="315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▰"/>
            </a:pPr>
            <a:r>
              <a:rPr lang="en"/>
              <a:t>Measure furnace vibration to </a:t>
            </a:r>
            <a:r>
              <a:rPr lang="en"/>
              <a:t>determine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Furnace state; on/off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Abnormal condition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/>
              <a:t>Proactive notification when an “abnormal” condition occurs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/>
              <a:t>Mashup of vibration data with other data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/>
              <a:t>Retain data for longer-term analysis (a “someday” personal project)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/>
              <a:t>Justify purchasing a Raspberry Pi to </a:t>
            </a:r>
            <a:r>
              <a:rPr lang="en" strike="sngStrike"/>
              <a:t>play</a:t>
            </a:r>
            <a:r>
              <a:rPr lang="en"/>
              <a:t> experiment and learn with</a:t>
            </a:r>
            <a:endParaRPr/>
          </a:p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260950" y="434575"/>
            <a:ext cx="86439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 Architecture</a:t>
            </a:r>
            <a:endParaRPr/>
          </a:p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457200" y="1428750"/>
            <a:ext cx="8023500" cy="315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▰"/>
            </a:pPr>
            <a:r>
              <a:rPr lang="en"/>
              <a:t>Overall perspective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/>
              <a:t>Drill Down per 7-Layer IoT Tech Stack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Things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Connectivity / Edge Computing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Global Infrastructure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Platforms Data Ingestion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Data Analysis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Applications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People &amp; Process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625" y="-50"/>
            <a:ext cx="804379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457200" y="1428750"/>
            <a:ext cx="4479600" cy="208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▰"/>
            </a:pPr>
            <a:r>
              <a:rPr lang="en"/>
              <a:t>My furnace </a:t>
            </a:r>
            <a:r>
              <a:rPr lang="en"/>
              <a:t> - Carrier Infinity 96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/>
              <a:t>Adafruit ADXL345 accelerometer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/>
              <a:t>Raspberry Pi 4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Adafruit Python library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Azure IoT Python library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/>
              <a:t>Google Mesh WiFi Router</a:t>
            </a:r>
            <a:endParaRPr/>
          </a:p>
        </p:txBody>
      </p:sp>
      <p:sp>
        <p:nvSpPr>
          <p:cNvPr id="91" name="Google Shape;91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8300" y="1568875"/>
            <a:ext cx="4325450" cy="216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</a:t>
            </a:r>
            <a:endParaRPr/>
          </a:p>
        </p:txBody>
      </p:sp>
      <p:sp>
        <p:nvSpPr>
          <p:cNvPr id="98" name="Google Shape;98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9550" y="169875"/>
            <a:ext cx="3055050" cy="480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2975" y="1790700"/>
            <a:ext cx="1809750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457200" y="434575"/>
            <a:ext cx="8023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Connectivity / Edge Computing</a:t>
            </a:r>
            <a:endParaRPr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457200" y="1428750"/>
            <a:ext cx="8359200" cy="343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▰"/>
            </a:pPr>
            <a:r>
              <a:rPr lang="en"/>
              <a:t>Connectivity is via my home network </a:t>
            </a:r>
            <a:r>
              <a:rPr lang="en"/>
              <a:t>WiFi =&gt;</a:t>
            </a:r>
            <a:r>
              <a:rPr lang="en"/>
              <a:t> Xfinity to internet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/>
              <a:t>5 Edge computing tasks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Accelerometer =&gt; vibration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Simple method: change in acceleration = vibration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Smoothing readings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Moving average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Determine on/off state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ML model (classification tree)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Tracking how many seconds the furnace has been in the current state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Determining “abnormal” vibration event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Simple rule based</a:t>
            </a:r>
            <a:endParaRPr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457200" y="434575"/>
            <a:ext cx="8023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Connectivity / Edge Computing</a:t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457200" y="1428750"/>
            <a:ext cx="8359200" cy="54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▰"/>
            </a:pPr>
            <a:r>
              <a:rPr lang="en"/>
              <a:t>Message is packaged and sent to Azure cloud</a:t>
            </a:r>
            <a:endParaRPr/>
          </a:p>
        </p:txBody>
      </p:sp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19"/>
          <p:cNvSpPr txBox="1"/>
          <p:nvPr/>
        </p:nvSpPr>
        <p:spPr>
          <a:xfrm>
            <a:off x="457200" y="1923950"/>
            <a:ext cx="5604300" cy="30657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"body": {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"dev_id": "RazPi",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"ts": "2020-04-17T18:28:13z",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"vib": 0.07649187,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"state": 0,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"sis": 17146,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"vibalert": "False"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},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"enqueuedTime": "2020-04-17T18:28:13.701Z",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"properties": {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"vibrationAlert": "False"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inac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