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356" r:id="rId4"/>
    <p:sldId id="297" r:id="rId5"/>
    <p:sldId id="298" r:id="rId6"/>
    <p:sldId id="348" r:id="rId7"/>
    <p:sldId id="349" r:id="rId8"/>
    <p:sldId id="350" r:id="rId9"/>
    <p:sldId id="351" r:id="rId10"/>
    <p:sldId id="352" r:id="rId11"/>
    <p:sldId id="354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29" r:id="rId26"/>
    <p:sldId id="330" r:id="rId27"/>
    <p:sldId id="331" r:id="rId28"/>
    <p:sldId id="332" r:id="rId29"/>
    <p:sldId id="333" r:id="rId30"/>
    <p:sldId id="334" r:id="rId31"/>
    <p:sldId id="365" r:id="rId32"/>
    <p:sldId id="369" r:id="rId33"/>
    <p:sldId id="370" r:id="rId34"/>
    <p:sldId id="337" r:id="rId35"/>
    <p:sldId id="364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36" r:id="rId47"/>
    <p:sldId id="357" r:id="rId48"/>
    <p:sldId id="360" r:id="rId49"/>
    <p:sldId id="361" r:id="rId50"/>
    <p:sldId id="362" r:id="rId51"/>
    <p:sldId id="36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7"/>
    <p:restoredTop sz="93897"/>
  </p:normalViewPr>
  <p:slideViewPr>
    <p:cSldViewPr snapToGrid="0" snapToObjects="1">
      <p:cViewPr varScale="1">
        <p:scale>
          <a:sx n="93" d="100"/>
          <a:sy n="93" d="100"/>
        </p:scale>
        <p:origin x="-40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5810408"/>
        <c:axId val="2145813352"/>
      </c:barChart>
      <c:catAx>
        <c:axId val="21458104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2145813352"/>
        <c:crosses val="autoZero"/>
        <c:auto val="1"/>
        <c:lblAlgn val="ctr"/>
        <c:lblOffset val="100"/>
        <c:noMultiLvlLbl val="0"/>
      </c:catAx>
      <c:valAx>
        <c:axId val="2145813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21458104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ser>
          <c:idx val="1"/>
          <c:order val="1"/>
          <c:invertIfNegative val="0"/>
          <c:val>
            <c:numRef>
              <c:f>Sheet1!$B$1:$B$15</c:f>
              <c:numCache>
                <c:formatCode>General</c:formatCode>
                <c:ptCount val="15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3.0</c:v>
                </c:pt>
                <c:pt idx="12">
                  <c:v>3.0</c:v>
                </c:pt>
                <c:pt idx="13">
                  <c:v>3.0</c:v>
                </c:pt>
                <c:pt idx="14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4840360"/>
        <c:axId val="2144843336"/>
      </c:barChart>
      <c:catAx>
        <c:axId val="2144840360"/>
        <c:scaling>
          <c:orientation val="minMax"/>
        </c:scaling>
        <c:delete val="0"/>
        <c:axPos val="b"/>
        <c:majorTickMark val="out"/>
        <c:minorTickMark val="none"/>
        <c:tickLblPos val="nextTo"/>
        <c:crossAx val="2144843336"/>
        <c:crosses val="autoZero"/>
        <c:auto val="1"/>
        <c:lblAlgn val="ctr"/>
        <c:lblOffset val="100"/>
        <c:noMultiLvlLbl val="0"/>
      </c:catAx>
      <c:valAx>
        <c:axId val="2144843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4840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ser>
          <c:idx val="2"/>
          <c:order val="1"/>
          <c:spPr>
            <a:solidFill>
              <a:srgbClr val="FF0000"/>
            </a:solidFill>
          </c:spPr>
          <c:invertIfNegative val="0"/>
          <c:val>
            <c:numRef>
              <c:f>Sheet1!$C$1:$C$15</c:f>
              <c:numCache>
                <c:formatCode>General</c:formatCode>
                <c:ptCount val="15"/>
                <c:pt idx="0">
                  <c:v>2.67</c:v>
                </c:pt>
                <c:pt idx="1">
                  <c:v>2.67</c:v>
                </c:pt>
                <c:pt idx="2">
                  <c:v>2.67</c:v>
                </c:pt>
                <c:pt idx="3">
                  <c:v>1.33</c:v>
                </c:pt>
                <c:pt idx="4">
                  <c:v>1.33</c:v>
                </c:pt>
                <c:pt idx="5">
                  <c:v>1.33</c:v>
                </c:pt>
                <c:pt idx="6">
                  <c:v>5.0</c:v>
                </c:pt>
                <c:pt idx="7">
                  <c:v>5.0</c:v>
                </c:pt>
                <c:pt idx="8">
                  <c:v>5.0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5.0</c:v>
                </c:pt>
                <c:pt idx="13">
                  <c:v>5.0</c:v>
                </c:pt>
                <c:pt idx="14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5954088"/>
        <c:axId val="2145956968"/>
      </c:barChart>
      <c:catAx>
        <c:axId val="21459540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2145956968"/>
        <c:crosses val="autoZero"/>
        <c:auto val="1"/>
        <c:lblAlgn val="ctr"/>
        <c:lblOffset val="100"/>
        <c:noMultiLvlLbl val="0"/>
      </c:catAx>
      <c:valAx>
        <c:axId val="2145956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21459540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ser>
          <c:idx val="3"/>
          <c:order val="1"/>
          <c:invertIfNegative val="0"/>
          <c:val>
            <c:numRef>
              <c:f>Sheet1!$D$1:$D$15</c:f>
              <c:numCache>
                <c:formatCode>General</c:formatCode>
                <c:ptCount val="15"/>
                <c:pt idx="0">
                  <c:v>2.25</c:v>
                </c:pt>
                <c:pt idx="1">
                  <c:v>2.25</c:v>
                </c:pt>
                <c:pt idx="2">
                  <c:v>2.25</c:v>
                </c:pt>
                <c:pt idx="3">
                  <c:v>2.25</c:v>
                </c:pt>
                <c:pt idx="4">
                  <c:v>2.5</c:v>
                </c:pt>
                <c:pt idx="5">
                  <c:v>2.5</c:v>
                </c:pt>
                <c:pt idx="6">
                  <c:v>2.5</c:v>
                </c:pt>
                <c:pt idx="7">
                  <c:v>5.0</c:v>
                </c:pt>
                <c:pt idx="8">
                  <c:v>5.0</c:v>
                </c:pt>
                <c:pt idx="9">
                  <c:v>1.75</c:v>
                </c:pt>
                <c:pt idx="10">
                  <c:v>1.75</c:v>
                </c:pt>
                <c:pt idx="11">
                  <c:v>1.75</c:v>
                </c:pt>
                <c:pt idx="12">
                  <c:v>1.75</c:v>
                </c:pt>
                <c:pt idx="13">
                  <c:v>1.75</c:v>
                </c:pt>
                <c:pt idx="14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6051048"/>
        <c:axId val="2146054024"/>
      </c:barChart>
      <c:catAx>
        <c:axId val="2146051048"/>
        <c:scaling>
          <c:orientation val="minMax"/>
        </c:scaling>
        <c:delete val="0"/>
        <c:axPos val="b"/>
        <c:majorTickMark val="out"/>
        <c:minorTickMark val="none"/>
        <c:tickLblPos val="nextTo"/>
        <c:crossAx val="2146054024"/>
        <c:crosses val="autoZero"/>
        <c:auto val="1"/>
        <c:lblAlgn val="ctr"/>
        <c:lblOffset val="100"/>
        <c:noMultiLvlLbl val="0"/>
      </c:catAx>
      <c:valAx>
        <c:axId val="2146054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60510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4921144"/>
        <c:axId val="2144924136"/>
      </c:barChart>
      <c:catAx>
        <c:axId val="21449211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2144924136"/>
        <c:crosses val="autoZero"/>
        <c:auto val="1"/>
        <c:lblAlgn val="ctr"/>
        <c:lblOffset val="100"/>
        <c:noMultiLvlLbl val="0"/>
      </c:catAx>
      <c:valAx>
        <c:axId val="2144924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21449211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F809-2BAF-E645-8EF5-E9E38045A37D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5C7AE-C07A-354A-8942-AB15290E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0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5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A516-D09A-6A42-8E05-12F9A850DA27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2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0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Logical </a:t>
            </a:r>
            <a:r>
              <a:rPr lang="en-US" dirty="0" err="1" smtClean="0"/>
              <a:t>Equivalece</a:t>
            </a:r>
            <a:r>
              <a:rPr lang="en-US" dirty="0" smtClean="0"/>
              <a:t> of RA Plans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relations R(A,B) and S(B,C):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 smtClean="0"/>
                  <a:t>Here, projection &amp; selection commute: </a:t>
                </a:r>
              </a:p>
              <a:p>
                <a:pPr lvl="2"/>
                <a14:m>
                  <m:oMath xmlns:m="http://schemas.openxmlformats.org/officeDocument/2006/math" xmlns="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pPr lvl="1"/>
                <a:r>
                  <a:rPr lang="en-US" sz="2800" dirty="0" smtClean="0"/>
                  <a:t>What about here?</a:t>
                </a:r>
              </a:p>
              <a:p>
                <a:pPr lvl="2"/>
                <a14:m>
                  <m:oMath xmlns:m="http://schemas.openxmlformats.org/officeDocument/2006/math" xmlns="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 ?=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  <m:r>
                          <a:rPr lang="en-US" sz="3200" i="1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38864" y="5788680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this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in more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depth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later in the lecture…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63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641" y="2543175"/>
            <a:ext cx="4772021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20101" y="2563812"/>
            <a:ext cx="3190874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26819" y="5060145"/>
            <a:ext cx="653836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how to then optimize these plans now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30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We can visualize the plan as a tree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9003797" y="3322639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485187" y="2126566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 xmlns="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187" y="2126566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553326" y="4703764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89564" y="4703764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8349150" y="4111036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9382441" y="4188238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8892583" y="3119563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54933" y="3534859"/>
                <a:ext cx="45904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933" y="3534859"/>
                <a:ext cx="459042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6604629" y="3507725"/>
            <a:ext cx="1085850" cy="608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76400" y="5874470"/>
            <a:ext cx="8839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Bottom-up tree traversal = order of operation execution! 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4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plan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 xmlns="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77907" y="1793054"/>
            <a:ext cx="42234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SQL query does </a:t>
            </a:r>
            <a:r>
              <a:rPr lang="en-US" sz="2800" smtClean="0">
                <a:latin typeface="+mj-lt"/>
              </a:rPr>
              <a:t>this correspond to?</a:t>
            </a:r>
            <a:endParaRPr lang="en-US" sz="28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7907" y="3149096"/>
            <a:ext cx="42234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Are there any logically equivalent </a:t>
            </a:r>
            <a:r>
              <a:rPr lang="en-US" sz="2800" smtClean="0">
                <a:latin typeface="+mj-lt"/>
              </a:rPr>
              <a:t>RA expressions?</a:t>
            </a:r>
            <a:endParaRPr lang="en-US" sz="2800" b="1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38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“Pushing down” projection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 xmlns="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 xmlns="">
                      <m:sSub>
                        <m:sSubPr>
                          <m:ctrl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93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process is called logical optimization</a:t>
            </a:r>
          </a:p>
          <a:p>
            <a:endParaRPr lang="en-US" dirty="0" smtClean="0"/>
          </a:p>
          <a:p>
            <a:r>
              <a:rPr lang="en-US" dirty="0" smtClean="0"/>
              <a:t>Many equivalent plans used to search for “good plans”</a:t>
            </a:r>
          </a:p>
          <a:p>
            <a:endParaRPr lang="en-US" dirty="0" smtClean="0"/>
          </a:p>
          <a:p>
            <a:r>
              <a:rPr lang="en-US" dirty="0" smtClean="0"/>
              <a:t>Relational algebra is an important abstraction.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0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commutators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commutators: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projection</a:t>
            </a:r>
            <a:r>
              <a:rPr lang="en-US" dirty="0" smtClean="0"/>
              <a:t> through </a:t>
            </a:r>
            <a:r>
              <a:rPr lang="en-US" b="1" dirty="0" smtClean="0"/>
              <a:t>(1) selection</a:t>
            </a:r>
            <a:r>
              <a:rPr lang="en-US" dirty="0" smtClean="0"/>
              <a:t>, </a:t>
            </a:r>
            <a:r>
              <a:rPr lang="en-US" b="1" dirty="0" smtClean="0"/>
              <a:t>(2) join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selection </a:t>
            </a:r>
            <a:r>
              <a:rPr lang="en-US" dirty="0" smtClean="0"/>
              <a:t>through </a:t>
            </a:r>
            <a:r>
              <a:rPr lang="en-US" b="1" dirty="0" smtClean="0"/>
              <a:t>(3) selection, (4) projection, (5) join</a:t>
            </a:r>
          </a:p>
          <a:p>
            <a:pPr lvl="1"/>
            <a:r>
              <a:rPr lang="en-US" i="1" dirty="0" smtClean="0"/>
              <a:t>Also: </a:t>
            </a:r>
            <a:r>
              <a:rPr lang="en-US" dirty="0" smtClean="0"/>
              <a:t>Joins can be re-ordered!</a:t>
            </a:r>
          </a:p>
          <a:p>
            <a:pPr lvl="1"/>
            <a:endParaRPr lang="en-US" b="1" i="1" dirty="0"/>
          </a:p>
          <a:p>
            <a:r>
              <a:rPr lang="en-US" dirty="0" smtClean="0"/>
              <a:t>Note that this is not an exhaustive set of operations</a:t>
            </a:r>
          </a:p>
          <a:p>
            <a:pPr lvl="1"/>
            <a:r>
              <a:rPr lang="en-US" dirty="0" smtClean="0"/>
              <a:t>This covers </a:t>
            </a:r>
            <a:r>
              <a:rPr lang="en-US" i="1" dirty="0" smtClean="0"/>
              <a:t>local re-writes; global re-writes possible but much harder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5357793"/>
            <a:ext cx="88392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This simple set of tools allows us to greatly improve the execution time of queries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by optimizing RA plans!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33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733800"/>
            <a:ext cx="7772400" cy="1143000"/>
          </a:xfrm>
        </p:spPr>
        <p:txBody>
          <a:bodyPr/>
          <a:lstStyle/>
          <a:p>
            <a:r>
              <a:rPr lang="en-US" dirty="0" smtClean="0"/>
              <a:t>Optimizing the SFW RA Plan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84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00382" y="1690688"/>
            <a:ext cx="3182707" cy="3751009"/>
            <a:chOff x="7700382" y="1690688"/>
            <a:chExt cx="3182707" cy="3751009"/>
          </a:xfrm>
        </p:grpSpPr>
        <p:sp>
          <p:nvSpPr>
            <p:cNvPr id="5" name="AutoShape 9"/>
            <p:cNvSpPr>
              <a:spLocks noChangeAspect="1" noChangeArrowheads="1"/>
            </p:cNvSpPr>
            <p:nvPr/>
          </p:nvSpPr>
          <p:spPr bwMode="auto">
            <a:xfrm rot="16200000">
              <a:off x="9524378" y="2941294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27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7700382" y="4933866"/>
              <a:ext cx="12001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R(A,B)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52560" y="4933866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S(B,C)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 flipH="1" flipV="1">
              <a:off x="8297250" y="4489320"/>
              <a:ext cx="519998" cy="369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9072218" y="4547221"/>
              <a:ext cx="519998" cy="2532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6" idx="1"/>
            </p:cNvCxnSpPr>
            <p:nvPr/>
          </p:nvCxnSpPr>
          <p:spPr>
            <a:xfrm flipV="1">
              <a:off x="8996111" y="3501469"/>
              <a:ext cx="462752" cy="6966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763901" y="3958134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T(C,D)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9966868" y="3501470"/>
              <a:ext cx="304881" cy="4238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utoShape 9"/>
            <p:cNvSpPr>
              <a:spLocks noChangeAspect="1" noChangeArrowheads="1"/>
            </p:cNvSpPr>
            <p:nvPr/>
          </p:nvSpPr>
          <p:spPr bwMode="auto">
            <a:xfrm rot="16200000">
              <a:off x="8835630" y="3878509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96110" y="2340519"/>
              <a:ext cx="14011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 err="1" smtClean="0">
                  <a:solidFill>
                    <a:prstClr val="black"/>
                  </a:solidFill>
                  <a:latin typeface="Symbol"/>
                </a:rPr>
                <a:t>s</a:t>
              </a:r>
              <a:r>
                <a:rPr lang="en-US" sz="2700" baseline="-25000" dirty="0" err="1" smtClean="0">
                  <a:solidFill>
                    <a:prstClr val="black"/>
                  </a:solidFill>
                  <a:latin typeface="Symbol"/>
                </a:rPr>
                <a:t>A</a:t>
              </a:r>
              <a:r>
                <a:rPr lang="en-US" sz="2700" baseline="-25000" dirty="0" smtClean="0">
                  <a:solidFill>
                    <a:prstClr val="black"/>
                  </a:solidFill>
                  <a:latin typeface="Symbol"/>
                </a:rPr>
                <a:t>&lt;10</a:t>
              </a:r>
              <a:endParaRPr lang="en-US" sz="27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9" name="Straight Connector 18"/>
            <p:cNvCxnSpPr>
              <a:endCxn id="18" idx="2"/>
            </p:cNvCxnSpPr>
            <p:nvPr/>
          </p:nvCxnSpPr>
          <p:spPr>
            <a:xfrm flipV="1">
              <a:off x="9696680" y="2848349"/>
              <a:ext cx="1" cy="252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9712156" y="2216566"/>
              <a:ext cx="1" cy="2751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Translating to RA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3" name="Rectangle 3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Heuristically, we want selections and projections to occur as early as possible in the plan </a:t>
            </a:r>
          </a:p>
          <a:p>
            <a:pPr lvl="1"/>
            <a:r>
              <a:rPr lang="en-US" dirty="0" smtClean="0"/>
              <a:t>Terminology: “push down </a:t>
            </a:r>
            <a:r>
              <a:rPr lang="en-US" b="1" dirty="0" smtClean="0"/>
              <a:t>selections</a:t>
            </a:r>
            <a:r>
              <a:rPr lang="en-US" dirty="0" smtClean="0"/>
              <a:t>” and “pushing down </a:t>
            </a:r>
            <a:r>
              <a:rPr lang="en-US" b="1" dirty="0" smtClean="0"/>
              <a:t>projections.”</a:t>
            </a:r>
          </a:p>
          <a:p>
            <a:endParaRPr lang="en-US" b="1" dirty="0"/>
          </a:p>
          <a:p>
            <a:r>
              <a:rPr lang="en-US" b="1" dirty="0" smtClean="0"/>
              <a:t>Intuition:</a:t>
            </a:r>
            <a:r>
              <a:rPr lang="en-US" dirty="0" smtClean="0"/>
              <a:t> We will have fewer tuples in a plan.</a:t>
            </a:r>
          </a:p>
          <a:p>
            <a:pPr lvl="1"/>
            <a:r>
              <a:rPr lang="en-US" dirty="0" smtClean="0"/>
              <a:t>Could fail if the selection condition is very expensive (say runs some image processing algorithm). </a:t>
            </a:r>
          </a:p>
          <a:p>
            <a:pPr lvl="1"/>
            <a:r>
              <a:rPr lang="en-US" dirty="0" smtClean="0"/>
              <a:t>Projection could be a waste of effort, but more rarely.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29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Logical Optimization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Physical Optimization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Course Summary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02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00382" y="4933866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6110" y="2340519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flipV="1">
            <a:off x="9696680" y="2848349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712156" y="2216566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selection on A so </a:t>
            </a:r>
            <a:r>
              <a:rPr lang="en-US" sz="2800" smtClean="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186508">
            <a:off x="8508335" y="2933667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64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selection on A so </a:t>
            </a:r>
            <a:r>
              <a:rPr lang="en-US" sz="2800" smtClean="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67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projection so 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045029">
            <a:off x="8686591" y="2671939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9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844025" y="254416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973030" y="5884980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85990" y="5293485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530680" y="4848939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305648" y="4906840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315758" y="310433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83548" y="356100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10286515" y="310434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9069060" y="4238128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032625" y="239078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sSub>
                            <m:sSubPr>
                              <m:ctrlPr>
                                <a:rPr lang="el-GR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4635620">
            <a:off x="7549338" y="4074950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28542" y="791813"/>
            <a:ext cx="27809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We eliminate B earlier!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72535" y="5068436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573105" y="5576266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V="1">
            <a:off x="9195731" y="4209220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28542" y="1985637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 general, when is an attribute not needed…?</a:t>
            </a:r>
            <a:endParaRPr lang="en-US" sz="2800" b="1" dirty="0">
              <a:latin typeface="+mj-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11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Activity-17-1.ipynb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2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37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Physical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1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612931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Index Selection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Histograms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56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Input:</a:t>
            </a:r>
            <a:r>
              <a:rPr lang="en-US" dirty="0" smtClean="0"/>
              <a:t> 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chema of the database</a:t>
            </a:r>
          </a:p>
          <a:p>
            <a:pPr lvl="1"/>
            <a:r>
              <a:rPr lang="en-US" sz="2800" b="1" dirty="0"/>
              <a:t>W</a:t>
            </a:r>
            <a:r>
              <a:rPr lang="en-US" sz="2800" b="1" dirty="0" smtClean="0"/>
              <a:t>orkload description:</a:t>
            </a:r>
            <a:r>
              <a:rPr lang="en-US" sz="2800" dirty="0" smtClean="0"/>
              <a:t> set of (query template, frequency) pairs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Select a set of indexes that minimize execution time of the workload.</a:t>
            </a:r>
          </a:p>
          <a:p>
            <a:pPr lvl="1"/>
            <a:r>
              <a:rPr lang="en-US" sz="2800" dirty="0" smtClean="0"/>
              <a:t>Cost / benefit balance: Each additional index may help with some queries, but requires updating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2127" y="5794831"/>
            <a:ext cx="54477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 </a:t>
            </a:r>
            <a:r>
              <a:rPr lang="en-US" sz="2800" smtClean="0">
                <a:latin typeface="+mj-lt"/>
              </a:rPr>
              <a:t>optimization problem!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36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6501" y="3526353"/>
            <a:ext cx="596848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= ? AND Category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= ? 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AND manufacturer =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6501" y="1877461"/>
            <a:ext cx="596848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= ? AND category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= ?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42706" y="1969793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Frequency10,000,000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800" y="1793054"/>
            <a:ext cx="173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Workload description:</a:t>
            </a:r>
            <a:endParaRPr lang="en-US" sz="240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42706" y="3803351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Frequency10,000,000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2153" y="5822217"/>
            <a:ext cx="5787694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>
                <a:latin typeface="+mj-lt"/>
              </a:rPr>
              <a:t>Which indexes might we choose?</a:t>
            </a:r>
            <a:endParaRPr lang="en-US" sz="3000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54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6501" y="3526353"/>
            <a:ext cx="596848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= ? AND Category =? </a:t>
            </a: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AND manufacturer =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6501" y="1877461"/>
            <a:ext cx="596848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= ? AND category =?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42706" y="1969793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Frequency10,000,000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800" y="1793054"/>
            <a:ext cx="173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Workload description:</a:t>
            </a:r>
            <a:endParaRPr lang="en-US" sz="240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42706" y="3803351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Frequency100</a:t>
            </a:r>
            <a:endParaRPr lang="en-US" sz="3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8900" y="5544576"/>
            <a:ext cx="94742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Now which indexes might we choose?  Worth keeping an index with manufacturer in its search key around?</a:t>
            </a:r>
            <a:endParaRPr lang="en-US" sz="3000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510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vs. Physical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b="1" u="sng" dirty="0" smtClean="0"/>
              <a:t>Logical optimization:</a:t>
            </a:r>
          </a:p>
          <a:p>
            <a:pPr lvl="1"/>
            <a:r>
              <a:rPr lang="en-US" sz="2800" dirty="0" smtClean="0"/>
              <a:t>Find equivalent plans that are more efficient</a:t>
            </a:r>
            <a:endParaRPr lang="en-US" sz="2800" dirty="0"/>
          </a:p>
          <a:p>
            <a:pPr lvl="1"/>
            <a:r>
              <a:rPr lang="en-US" i="1" dirty="0" smtClean="0"/>
              <a:t>Intuition: Minimize # of tuples at each step by changing the order of RA operators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Physical optimization:</a:t>
            </a:r>
          </a:p>
          <a:p>
            <a:pPr lvl="1"/>
            <a:r>
              <a:rPr lang="en-US" sz="2800" dirty="0" smtClean="0"/>
              <a:t>Find algorithm with lowest IO cost to execute our plan</a:t>
            </a:r>
          </a:p>
          <a:p>
            <a:pPr lvl="1"/>
            <a:r>
              <a:rPr lang="en-US" i="1" dirty="0" smtClean="0"/>
              <a:t>Intuition: Calculate based on physical parameters (buffer size, etc.) and estimates of data size (histograms)</a:t>
            </a:r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9225539" y="3755794"/>
            <a:ext cx="2143125" cy="2026344"/>
            <a:chOff x="9225539" y="3755794"/>
            <a:chExt cx="2143125" cy="2026344"/>
          </a:xfrm>
        </p:grpSpPr>
        <p:sp>
          <p:nvSpPr>
            <p:cNvPr id="8" name="Right Arrow 7"/>
            <p:cNvSpPr/>
            <p:nvPr/>
          </p:nvSpPr>
          <p:spPr>
            <a:xfrm rot="5400000">
              <a:off x="10008969" y="3803860"/>
              <a:ext cx="576263" cy="480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25539" y="4419743"/>
              <a:ext cx="2143125" cy="13623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latin typeface="+mj-lt"/>
                </a:rPr>
                <a:t>Execution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9494086" y="584577"/>
            <a:ext cx="1606025" cy="297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SQL Query</a:t>
            </a:r>
            <a:endParaRPr lang="en-US" sz="16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68741" y="1292063"/>
            <a:ext cx="1656717" cy="5179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Relational Algebra (RA) Plan</a:t>
            </a:r>
            <a:endParaRPr lang="en-US" sz="16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210675" y="1878713"/>
            <a:ext cx="2143125" cy="1737991"/>
            <a:chOff x="9210675" y="1878713"/>
            <a:chExt cx="2143125" cy="1737991"/>
          </a:xfrm>
        </p:grpSpPr>
        <p:sp>
          <p:nvSpPr>
            <p:cNvPr id="7" name="Rounded Rectangle 6"/>
            <p:cNvSpPr/>
            <p:nvPr/>
          </p:nvSpPr>
          <p:spPr>
            <a:xfrm>
              <a:off x="9210675" y="2254309"/>
              <a:ext cx="2143125" cy="136239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latin typeface="+mj-lt"/>
                </a:rPr>
                <a:t>Optimized</a:t>
              </a:r>
              <a:r>
                <a:rPr lang="en-US" sz="2800" dirty="0" smtClean="0">
                  <a:latin typeface="+mj-lt"/>
                </a:rPr>
                <a:t> RA Plan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10166174" y="1892911"/>
              <a:ext cx="285154" cy="256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Right Arrow 11"/>
          <p:cNvSpPr/>
          <p:nvPr/>
        </p:nvSpPr>
        <p:spPr>
          <a:xfrm rot="5400000">
            <a:off x="10154522" y="966591"/>
            <a:ext cx="285154" cy="25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68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66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be framed as standard optimization problem: Estimate how cost changes when we add index.</a:t>
            </a:r>
          </a:p>
          <a:p>
            <a:pPr lvl="2"/>
            <a:r>
              <a:rPr lang="en-US" dirty="0" smtClean="0"/>
              <a:t>We can ask the optimizer!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Search over all possible space is too expensive, optimization surface is really nasty.</a:t>
            </a:r>
          </a:p>
          <a:p>
            <a:pPr lvl="1"/>
            <a:r>
              <a:rPr lang="en-US" dirty="0" smtClean="0"/>
              <a:t>Real DBs may have 1000s of tables!</a:t>
            </a:r>
          </a:p>
          <a:p>
            <a:endParaRPr lang="en-US" dirty="0" smtClean="0"/>
          </a:p>
          <a:p>
            <a:r>
              <a:rPr lang="en-US" dirty="0" smtClean="0"/>
              <a:t>Techniques to exploit </a:t>
            </a:r>
            <a:r>
              <a:rPr lang="en-US" i="1" dirty="0" smtClean="0"/>
              <a:t>structure </a:t>
            </a:r>
            <a:r>
              <a:rPr lang="en-US" dirty="0" smtClean="0"/>
              <a:t>of the space.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SQLServer</a:t>
            </a:r>
            <a:r>
              <a:rPr lang="en-US" dirty="0" smtClean="0"/>
              <a:t> </a:t>
            </a:r>
            <a:r>
              <a:rPr lang="en-US" dirty="0" err="1" smtClean="0"/>
              <a:t>Autoadmin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74302" y="6126163"/>
            <a:ext cx="625151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NP-hard problem, but can be solved!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87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index cost?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to frame as optimization problem, we first need an estimate of the </a:t>
            </a:r>
            <a:r>
              <a:rPr lang="en-US" b="1" i="1" dirty="0" smtClean="0"/>
              <a:t>cost</a:t>
            </a:r>
            <a:r>
              <a:rPr lang="en-US" dirty="0" smtClean="0"/>
              <a:t> of an index lookup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Need to be able to estimate the costs of different indexes / index types…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970245" y="4804818"/>
            <a:ext cx="625151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We will see this mainly depends on </a:t>
            </a:r>
            <a:r>
              <a:rPr lang="en-US" sz="3000" smtClean="0">
                <a:latin typeface="+mj-lt"/>
              </a:rPr>
              <a:t>getting estimates of result set size!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9117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Clustered vs. </a:t>
            </a:r>
            <a:r>
              <a:rPr lang="en-US" dirty="0" err="1" smtClean="0"/>
              <a:t>Unclustered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Cost to do a range query for M entries over N-page file (P per page):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Clustered: </a:t>
                </a:r>
              </a:p>
              <a:p>
                <a:pPr lvl="2"/>
                <a:r>
                  <a:rPr lang="en-US" sz="2400" dirty="0" smtClean="0"/>
                  <a:t>To traverse: </a:t>
                </a:r>
                <a:r>
                  <a:rPr lang="en-US" sz="2400" dirty="0" err="1" smtClean="0"/>
                  <a:t>Log</a:t>
                </a:r>
                <a:r>
                  <a:rPr lang="en-US" sz="2400" baseline="-25000" dirty="0" err="1"/>
                  <a:t>f</a:t>
                </a:r>
                <a:r>
                  <a:rPr lang="en-US" sz="2400" dirty="0" smtClean="0"/>
                  <a:t>(1.5N)</a:t>
                </a:r>
              </a:p>
              <a:p>
                <a:pPr lvl="2"/>
                <a:r>
                  <a:rPr lang="en-US" sz="2400" dirty="0" smtClean="0"/>
                  <a:t>To scan: 1 random IO + </a:t>
                </a:r>
                <a14:m>
                  <m:oMath xmlns:m="http://schemas.openxmlformats.org/officeDocument/2006/math" xmlns="">
                    <m:d>
                      <m:dPr>
                        <m:begChr m:val="⌈"/>
                        <m:endChr m:val="⌉"/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sequential IO</a:t>
                </a:r>
              </a:p>
              <a:p>
                <a:pPr lvl="2"/>
                <a:endParaRPr lang="en-US" sz="2400" dirty="0"/>
              </a:p>
              <a:p>
                <a:pPr lvl="1"/>
                <a:r>
                  <a:rPr lang="en-US" dirty="0" err="1" smtClean="0"/>
                  <a:t>Unclustered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sz="2400" dirty="0"/>
                  <a:t>To traverse: </a:t>
                </a:r>
                <a:r>
                  <a:rPr lang="en-US" sz="2400" dirty="0" err="1" smtClean="0"/>
                  <a:t>Log</a:t>
                </a:r>
                <a:r>
                  <a:rPr lang="en-US" sz="2400" baseline="-25000" dirty="0" err="1"/>
                  <a:t>f</a:t>
                </a:r>
                <a:r>
                  <a:rPr lang="en-US" sz="2400" dirty="0" smtClean="0"/>
                  <a:t>(1.5N</a:t>
                </a:r>
                <a:r>
                  <a:rPr lang="en-US" sz="2400" dirty="0"/>
                  <a:t>)</a:t>
                </a:r>
              </a:p>
              <a:p>
                <a:pPr lvl="2"/>
                <a:r>
                  <a:rPr lang="en-US" sz="2400" dirty="0"/>
                  <a:t>To </a:t>
                </a:r>
                <a:r>
                  <a:rPr lang="en-US" sz="2400" dirty="0" smtClean="0"/>
                  <a:t>scan: ~ M </a:t>
                </a:r>
                <a:r>
                  <a:rPr lang="en-US" sz="2400" dirty="0"/>
                  <a:t>random </a:t>
                </a:r>
                <a:r>
                  <a:rPr lang="en-US" sz="2400" dirty="0" smtClean="0"/>
                  <a:t>IO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698327" y="2708477"/>
            <a:ext cx="309262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Suppose we are using a B+ Tree index with: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err="1" smtClean="0">
                <a:latin typeface="+mj-lt"/>
              </a:rPr>
              <a:t>Fanout</a:t>
            </a:r>
            <a:r>
              <a:rPr lang="en-US" sz="2400" dirty="0" smtClean="0">
                <a:latin typeface="+mj-lt"/>
              </a:rPr>
              <a:t> f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Fill factor 2/3</a:t>
            </a:r>
          </a:p>
        </p:txBody>
      </p:sp>
    </p:spTree>
    <p:extLst>
      <p:ext uri="{BB962C8B-B14F-4D97-AF65-F5344CB8AC3E}">
        <p14:creationId xmlns:p14="http://schemas.microsoft.com/office/powerpoint/2010/main" val="18754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Plugging in some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890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Clustered: </a:t>
                </a:r>
              </a:p>
              <a:p>
                <a:pPr lvl="1"/>
                <a:r>
                  <a:rPr lang="en-US" sz="2800" dirty="0" smtClean="0"/>
                  <a:t>To traverse: </a:t>
                </a:r>
                <a:r>
                  <a:rPr lang="en-US" sz="2800" dirty="0" err="1" smtClean="0"/>
                  <a:t>Log</a:t>
                </a:r>
                <a:r>
                  <a:rPr lang="en-US" sz="2800" baseline="-25000" dirty="0" err="1" smtClean="0"/>
                  <a:t>F</a:t>
                </a:r>
                <a:r>
                  <a:rPr lang="en-US" sz="2800" dirty="0" smtClean="0"/>
                  <a:t>(1.5N)</a:t>
                </a:r>
              </a:p>
              <a:p>
                <a:pPr lvl="1"/>
                <a:r>
                  <a:rPr lang="en-US" sz="2800" b="1" dirty="0" smtClean="0"/>
                  <a:t>To scan: 1 random IO + </a:t>
                </a:r>
                <a14:m>
                  <m:oMath xmlns:m="http://schemas.openxmlformats.org/officeDocument/2006/math" xmlns="">
                    <m:d>
                      <m:dPr>
                        <m:begChr m:val="⌈"/>
                        <m:endChr m:val="⌉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800" i="1">
                                <a:latin typeface="Cambria Math" charset="0"/>
                              </a:rPr>
                              <m:t>𝑃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b="1" dirty="0" smtClean="0"/>
                  <a:t> sequential IO</a:t>
                </a:r>
              </a:p>
              <a:p>
                <a:pPr lvl="1"/>
                <a:endParaRPr lang="en-US" sz="2800" dirty="0"/>
              </a:p>
              <a:p>
                <a:r>
                  <a:rPr lang="en-US" dirty="0" err="1" smtClean="0"/>
                  <a:t>Unclustered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sz="2800" dirty="0"/>
                  <a:t>To traverse: </a:t>
                </a:r>
                <a:r>
                  <a:rPr lang="en-US" sz="2800" dirty="0" err="1"/>
                  <a:t>Log</a:t>
                </a:r>
                <a:r>
                  <a:rPr lang="en-US" sz="2800" baseline="-25000" dirty="0" err="1"/>
                  <a:t>F</a:t>
                </a:r>
                <a:r>
                  <a:rPr lang="en-US" sz="2800" dirty="0"/>
                  <a:t>(1.5N)</a:t>
                </a:r>
              </a:p>
              <a:p>
                <a:pPr lvl="1"/>
                <a:r>
                  <a:rPr lang="en-US" sz="2800" b="1" dirty="0"/>
                  <a:t>To </a:t>
                </a:r>
                <a:r>
                  <a:rPr lang="en-US" sz="2800" b="1" dirty="0" smtClean="0"/>
                  <a:t>scan: ~ M </a:t>
                </a:r>
                <a:r>
                  <a:rPr lang="en-US" sz="2800" b="1" dirty="0"/>
                  <a:t>random </a:t>
                </a:r>
                <a:r>
                  <a:rPr lang="en-US" sz="2800" b="1" dirty="0" smtClean="0"/>
                  <a:t>IO</a:t>
                </a:r>
              </a:p>
              <a:p>
                <a:pPr marL="914400" lvl="2" indent="0">
                  <a:buNone/>
                </a:pPr>
                <a:endParaRPr lang="en-US" sz="2400" b="1" dirty="0" smtClean="0"/>
              </a:p>
              <a:p>
                <a:r>
                  <a:rPr lang="en-US" sz="3200" dirty="0" smtClean="0"/>
                  <a:t>If M = 1, then there is no difference!</a:t>
                </a:r>
              </a:p>
              <a:p>
                <a:r>
                  <a:rPr lang="en-US" sz="3200" dirty="0" smtClean="0"/>
                  <a:t>If M = 100,000 records, then difference is ~10min. Vs. 10ms!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8901"/>
              </a:xfrm>
              <a:blipFill rotWithShape="0">
                <a:blip r:embed="rId2"/>
                <a:stretch>
                  <a:fillRect l="-986" t="-3777" b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Index Selection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698327" y="772871"/>
            <a:ext cx="309262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To simplify: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Random IO = ~10ms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Sequential IO = free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98326" y="2573700"/>
            <a:ext cx="309262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~ 1 random IO = 10ms</a:t>
            </a:r>
            <a:endParaRPr lang="en-US" sz="2400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5694" y="3783440"/>
            <a:ext cx="352525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~ </a:t>
            </a:r>
            <a:r>
              <a:rPr lang="en-US" sz="2400" b="1" i="1" smtClean="0">
                <a:latin typeface="+mj-lt"/>
              </a:rPr>
              <a:t>M</a:t>
            </a:r>
            <a:r>
              <a:rPr lang="en-US" sz="2400" smtClean="0">
                <a:latin typeface="+mj-lt"/>
              </a:rPr>
              <a:t> random IO = M*10ms</a:t>
            </a:r>
            <a:endParaRPr lang="en-US" sz="24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0245" y="5828078"/>
            <a:ext cx="625151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If only we had good estimates of M…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455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554" y="1709739"/>
            <a:ext cx="9314896" cy="226317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Histograms &amp; IO Cost Estimation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6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Cost Estimation via Histograms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For </a:t>
                </a:r>
                <a:r>
                  <a:rPr lang="en-US" b="1" dirty="0" smtClean="0"/>
                  <a:t>index selection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What is the cost of an index lookup?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Also for </a:t>
                </a:r>
                <a:r>
                  <a:rPr lang="en-US" b="1" dirty="0" smtClean="0"/>
                  <a:t>deciding which algorithm to use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Ex: To execute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dirty="0" smtClean="0"/>
                  <a:t>, which join algorithm should DBMS use?</a:t>
                </a:r>
                <a:endParaRPr lang="en-US" dirty="0"/>
              </a:p>
              <a:p>
                <a:pPr lvl="2"/>
                <a:endParaRPr lang="en-US" b="1" dirty="0" smtClean="0"/>
              </a:p>
              <a:p>
                <a:pPr lvl="1"/>
                <a:r>
                  <a:rPr lang="en-US" b="1" dirty="0" smtClean="0"/>
                  <a:t>What if we want to compute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 smtClean="0"/>
                  <a:t>?</a:t>
                </a:r>
                <a:endParaRPr lang="en-US" b="1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In general, we will need some way to </a:t>
                </a:r>
                <a:r>
                  <a:rPr lang="en-US" b="1" i="1" dirty="0" smtClean="0"/>
                  <a:t>estimate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intermediate result set sizes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  <a:blipFill rotWithShape="0">
                <a:blip r:embed="rId2"/>
                <a:stretch>
                  <a:fillRect l="-928" t="-2467" r="-870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970245" y="5664469"/>
            <a:ext cx="625151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Histograms provide a way to efficiently store estimates of these quantities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482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histogram is a set of value ranges (“buckets”) and the frequencies of values in those buckets occurring</a:t>
            </a:r>
          </a:p>
          <a:p>
            <a:endParaRPr lang="en-US" dirty="0" smtClean="0"/>
          </a:p>
          <a:p>
            <a:r>
              <a:rPr lang="en-US" dirty="0" smtClean="0"/>
              <a:t>How to choose the buckets?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Equiwidth</a:t>
            </a:r>
            <a:r>
              <a:rPr lang="en-US" dirty="0" smtClean="0"/>
              <a:t> &amp; </a:t>
            </a:r>
            <a:r>
              <a:rPr lang="en-US" dirty="0" err="1" smtClean="0"/>
              <a:t>Equidepth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Turns out high-frequency values are </a:t>
            </a:r>
            <a:r>
              <a:rPr lang="en-US" b="1" dirty="0" smtClean="0"/>
              <a:t>very </a:t>
            </a:r>
            <a:r>
              <a:rPr lang="en-US" dirty="0" smtClean="0"/>
              <a:t>important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08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820476132"/>
              </p:ext>
            </p:extLst>
          </p:nvPr>
        </p:nvGraphicFramePr>
        <p:xfrm>
          <a:off x="897814" y="2026982"/>
          <a:ext cx="8065680" cy="346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77373" y="5324522"/>
            <a:ext cx="3535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20923"/>
            <a:ext cx="2339102" cy="52322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2800" dirty="0"/>
              <a:t>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55502" y="2313062"/>
            <a:ext cx="2824997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How do we compute how many values between 8 and 10? </a:t>
            </a:r>
          </a:p>
          <a:p>
            <a:r>
              <a:rPr lang="en-US" sz="2800" dirty="0">
                <a:latin typeface="+mj-lt"/>
              </a:rPr>
              <a:t>(Yes, it’s obvious)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75150" y="5982745"/>
            <a:ext cx="6441699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Problem: counts take up too </a:t>
            </a:r>
            <a:r>
              <a:rPr lang="en-US" sz="2800" smtClean="0">
                <a:latin typeface="+mj-lt"/>
              </a:rPr>
              <a:t>much space!</a:t>
            </a:r>
            <a:endParaRPr lang="en-US" sz="2800" dirty="0">
              <a:latin typeface="+mj-lt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55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vs. Uniform Counts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56261758"/>
              </p:ext>
            </p:extLst>
          </p:nvPr>
        </p:nvGraphicFramePr>
        <p:xfrm>
          <a:off x="838200" y="1774565"/>
          <a:ext cx="7635920" cy="4581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52302" y="1770546"/>
            <a:ext cx="2824997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How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much space do the full counts (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bucket_size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=1) take?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solidFill>
                  <a:schemeClr val="accent2"/>
                </a:solidFill>
                <a:latin typeface="+mj-lt"/>
              </a:rPr>
              <a:t>How much space do the uniform counts (</a:t>
            </a:r>
            <a:r>
              <a:rPr lang="en-US" sz="2800" b="1" dirty="0" err="1" smtClean="0">
                <a:solidFill>
                  <a:schemeClr val="accent2"/>
                </a:solidFill>
                <a:latin typeface="+mj-lt"/>
              </a:rPr>
              <a:t>bucket_size</a:t>
            </a:r>
            <a:r>
              <a:rPr lang="en-US" sz="2800" b="1" dirty="0" smtClean="0">
                <a:solidFill>
                  <a:schemeClr val="accent2"/>
                </a:solidFill>
                <a:latin typeface="+mj-lt"/>
              </a:rPr>
              <a:t>=ALL) take?</a:t>
            </a:r>
            <a:endParaRPr lang="en-US" sz="28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394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Want high resolution (like the full counts)</a:t>
            </a:r>
          </a:p>
          <a:p>
            <a:endParaRPr lang="en-US" dirty="0" smtClean="0"/>
          </a:p>
          <a:p>
            <a:r>
              <a:rPr lang="en-US" dirty="0" smtClean="0"/>
              <a:t>Want low space (like uniform)</a:t>
            </a:r>
          </a:p>
          <a:p>
            <a:endParaRPr lang="en-US" dirty="0" smtClean="0"/>
          </a:p>
          <a:p>
            <a:r>
              <a:rPr lang="en-US" dirty="0" smtClean="0"/>
              <a:t>Histograms are a compromise!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0125" y="5727125"/>
            <a:ext cx="765175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So how do we compute the “bucket</a:t>
            </a:r>
            <a:r>
              <a:rPr lang="en-US" sz="3200" smtClean="0">
                <a:latin typeface="+mj-lt"/>
              </a:rPr>
              <a:t>” sizes?</a:t>
            </a:r>
            <a:endParaRPr lang="en-US" sz="32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526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Logical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44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</a:t>
            </a:r>
            <a:r>
              <a:rPr lang="en-US" dirty="0"/>
              <a:t>-</a:t>
            </a:r>
            <a:r>
              <a:rPr lang="en-US" dirty="0" smtClean="0"/>
              <a:t>width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71402082"/>
              </p:ext>
            </p:extLst>
          </p:nvPr>
        </p:nvGraphicFramePr>
        <p:xfrm>
          <a:off x="1664228" y="1690688"/>
          <a:ext cx="8610072" cy="375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2356579" y="4946171"/>
            <a:ext cx="1627587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2718380" y="4083224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69465" y="4945377"/>
            <a:ext cx="1627587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5831266" y="4082430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4202885" y="4081636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7385723" y="4081636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52304" y="4946965"/>
            <a:ext cx="1627587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54375" y="5950952"/>
            <a:ext cx="56832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roughly the </a:t>
            </a:r>
            <a:r>
              <a:rPr lang="en-US" sz="2800" smtClean="0">
                <a:latin typeface="+mj-lt"/>
              </a:rPr>
              <a:t>same width</a:t>
            </a:r>
            <a:endParaRPr lang="en-US" sz="2800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61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Equidepth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50838493"/>
              </p:ext>
            </p:extLst>
          </p:nvPr>
        </p:nvGraphicFramePr>
        <p:xfrm>
          <a:off x="1600728" y="1474788"/>
          <a:ext cx="8830288" cy="4068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2329644" y="5004036"/>
            <a:ext cx="2199133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4750881" y="4067949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5857194" y="4140295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15873" y="5048314"/>
            <a:ext cx="1106313" cy="3585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3273077" y="4184573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819434" y="4969054"/>
            <a:ext cx="397750" cy="4735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rot="5400000" flipH="1" flipV="1">
            <a:off x="8552855" y="4184573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4375" y="5725939"/>
            <a:ext cx="568325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contain roughly the same number of items (total frequency)</a:t>
            </a:r>
            <a:endParaRPr lang="en-US" sz="2800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34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8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Simple, intuitive and popular</a:t>
            </a:r>
          </a:p>
          <a:p>
            <a:endParaRPr lang="en-US" dirty="0" smtClean="0"/>
          </a:p>
          <a:p>
            <a:r>
              <a:rPr lang="en-US" dirty="0" smtClean="0"/>
              <a:t>Parameters: # of buckets and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extend to many attributes (multidimensional)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3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Histograms require that we update them!</a:t>
            </a:r>
          </a:p>
          <a:p>
            <a:pPr lvl="1"/>
            <a:r>
              <a:rPr lang="en-US" dirty="0" smtClean="0"/>
              <a:t>Typically, </a:t>
            </a:r>
            <a:r>
              <a:rPr lang="en-US" dirty="0"/>
              <a:t>y</a:t>
            </a:r>
            <a:r>
              <a:rPr lang="en-US" dirty="0" smtClean="0"/>
              <a:t>ou must run/schedule a command to update statistics on the database</a:t>
            </a:r>
          </a:p>
          <a:p>
            <a:pPr lvl="1"/>
            <a:r>
              <a:rPr lang="en-US" dirty="0" smtClean="0"/>
              <a:t>Out of date histograms can be terrible!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is research work on self-tuning histograms and the use of query feedback</a:t>
            </a:r>
          </a:p>
          <a:p>
            <a:pPr lvl="1"/>
            <a:r>
              <a:rPr lang="en-US" dirty="0" smtClean="0"/>
              <a:t>Oracle 11g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88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Nasty example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93027795"/>
              </p:ext>
            </p:extLst>
          </p:nvPr>
        </p:nvGraphicFramePr>
        <p:xfrm>
          <a:off x="2145119" y="1462364"/>
          <a:ext cx="8065680" cy="346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31023" y="5109314"/>
            <a:ext cx="669387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we insert many </a:t>
            </a:r>
            <a:r>
              <a:rPr lang="en-US" sz="2800" dirty="0" err="1">
                <a:latin typeface="+mj-lt"/>
              </a:rPr>
              <a:t>tuples</a:t>
            </a:r>
            <a:r>
              <a:rPr lang="en-US" sz="2800" dirty="0">
                <a:latin typeface="+mj-lt"/>
              </a:rPr>
              <a:t> with value &gt; 16</a:t>
            </a:r>
          </a:p>
          <a:p>
            <a:r>
              <a:rPr lang="en-US" sz="2800" dirty="0">
                <a:latin typeface="+mj-lt"/>
              </a:rPr>
              <a:t>2. we do </a:t>
            </a:r>
            <a:r>
              <a:rPr lang="en-US" sz="2800" b="1" dirty="0">
                <a:latin typeface="+mj-lt"/>
              </a:rPr>
              <a:t>not </a:t>
            </a:r>
            <a:r>
              <a:rPr lang="en-US" sz="2800" dirty="0">
                <a:latin typeface="+mj-lt"/>
              </a:rPr>
              <a:t>update the histogram</a:t>
            </a:r>
          </a:p>
          <a:p>
            <a:r>
              <a:rPr lang="en-US" sz="2800" dirty="0">
                <a:latin typeface="+mj-lt"/>
              </a:rPr>
              <a:t>3. we ask for values &gt; 20?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19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Compressed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popular approach: 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Store the most frequent values and their counts explicitly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Keep an </a:t>
            </a:r>
            <a:r>
              <a:rPr lang="en-US" dirty="0" err="1" smtClean="0"/>
              <a:t>equiwidth</a:t>
            </a:r>
            <a:r>
              <a:rPr lang="en-US" dirty="0" smtClean="0"/>
              <a:t> or </a:t>
            </a:r>
            <a:r>
              <a:rPr lang="en-US" dirty="0" err="1" smtClean="0"/>
              <a:t>equidepth</a:t>
            </a:r>
            <a:r>
              <a:rPr lang="en-US" dirty="0" smtClean="0"/>
              <a:t> one for the rest of the values</a:t>
            </a:r>
          </a:p>
          <a:p>
            <a:pPr marL="971550" lvl="1" indent="-514350"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76095" y="4001294"/>
            <a:ext cx="763981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800" dirty="0">
                <a:latin typeface="+mj-lt"/>
              </a:rPr>
              <a:t>People continue to try all manner of fanciness here </a:t>
            </a:r>
            <a:r>
              <a:rPr lang="en-US" sz="2800" i="1" dirty="0" smtClean="0">
                <a:latin typeface="+mj-lt"/>
              </a:rPr>
              <a:t>wavelets</a:t>
            </a:r>
            <a:r>
              <a:rPr lang="en-US" sz="2800" i="1" dirty="0">
                <a:latin typeface="+mj-lt"/>
              </a:rPr>
              <a:t>, graphical models, entropy models,…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2  &gt;  Histograms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141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Activity-17-2.ipynb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2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7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Course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50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We got a sense (as the old joke goes) of the three most important topics in DB research: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Performance, performance, and performance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  <a:endParaRPr lang="en-US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/>
                </a:solidFill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5-6.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/>
                </a:solidFill>
                <a:latin typeface="+mj-lt"/>
              </a:rPr>
              <a:t>7-8.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11-12.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1096242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We got a sense (as the old joke goes) of the three most important topics in DB research: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Performance, performance, and performance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  <a:endParaRPr lang="en-US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5-6.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7-8.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11-12.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1110025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61150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Optimization of RA Plans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ACTIVITY: RA Plan Optimization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017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We got a sense (as the old joke goes) of the three most important topics in DB research: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Performance, performance, and performance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  <a:endParaRPr lang="en-US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5-6.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7-8.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11-12.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197680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We got a sense (as the old joke goes) of the three most important topics in DB research:</a:t>
            </a:r>
          </a:p>
          <a:p>
            <a:pPr lvl="1"/>
            <a:r>
              <a:rPr lang="en-US" dirty="0" smtClean="0"/>
              <a:t>Performance, performance, and performance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  <a:endParaRPr lang="en-US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5-6.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7-8.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11-12.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35520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</a:t>
            </a:r>
            <a:r>
              <a:rPr lang="en-US" sz="2400" smtClean="0">
                <a:latin typeface="+mj-lt"/>
              </a:rPr>
              <a:t>relational algebra </a:t>
            </a:r>
            <a:r>
              <a:rPr lang="en-US" sz="2400" dirty="0" err="1" smtClean="0">
                <a:latin typeface="+mj-lt"/>
              </a:rPr>
              <a:t>expresson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8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Algebra allows us to translate declarative (SQL) queries into precise and 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optimizable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expressions!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29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Recall: Relational Algebra (RA)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11940" y="2150645"/>
            <a:ext cx="3131485" cy="126406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64765" y="2150645"/>
            <a:ext cx="31933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We’ll look at these first!</a:t>
            </a:r>
            <a:endParaRPr lang="en-US" sz="2400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40541" y="4998621"/>
            <a:ext cx="1788460" cy="87354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50827" y="4841460"/>
            <a:ext cx="375537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And also at one example of a derived operator (natural join) and a </a:t>
            </a:r>
            <a:r>
              <a:rPr lang="en-US" sz="2400" i="1" smtClean="0">
                <a:latin typeface="+mj-lt"/>
              </a:rPr>
              <a:t>special operator (renaming)</a:t>
            </a:r>
            <a:endParaRPr lang="en-US" sz="2400" i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57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Converting SFW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2655984"/>
            <a:ext cx="4405314" cy="2806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5719457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represent this query in RA?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𝑎𝑑𝑑𝑟𝑒𝑠𝑠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453062" y="3669278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838199" y="1690688"/>
            <a:ext cx="368418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ssn,sname,address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Plan Optimization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3055</Words>
  <Application>Microsoft Macintosh PowerPoint</Application>
  <PresentationFormat>Custom</PresentationFormat>
  <Paragraphs>494</Paragraphs>
  <Slides>51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Optimization Overview</vt:lpstr>
      <vt:lpstr>Today’s Lecture</vt:lpstr>
      <vt:lpstr>Logical vs. Physical Optimization</vt:lpstr>
      <vt:lpstr>1. Logical Optimization</vt:lpstr>
      <vt:lpstr>What you will learn about in this section</vt:lpstr>
      <vt:lpstr>RDBMS Architecture</vt:lpstr>
      <vt:lpstr>RDBMS Architecture</vt:lpstr>
      <vt:lpstr>PowerPoint Presentation</vt:lpstr>
      <vt:lpstr>Recall: Converting SFW Query -&gt; RA</vt:lpstr>
      <vt:lpstr>Recall: Logical Equivalece of RA Plans</vt:lpstr>
      <vt:lpstr>RDBMS Architecture</vt:lpstr>
      <vt:lpstr>Note: We can visualize the plan as a tree</vt:lpstr>
      <vt:lpstr>A simple plan</vt:lpstr>
      <vt:lpstr>“Pushing down” projection</vt:lpstr>
      <vt:lpstr>Takeaways</vt:lpstr>
      <vt:lpstr>RA commutators</vt:lpstr>
      <vt:lpstr>Optimizing the SFW RA Plan</vt:lpstr>
      <vt:lpstr>Translating to RA</vt:lpstr>
      <vt:lpstr>Logical Optimization</vt:lpstr>
      <vt:lpstr>Optimizing RA Plan</vt:lpstr>
      <vt:lpstr>Optimizing RA Plan</vt:lpstr>
      <vt:lpstr>Optimizing RA Plan</vt:lpstr>
      <vt:lpstr>Optimizing RA Plan</vt:lpstr>
      <vt:lpstr>Activity-17-1.ipynb</vt:lpstr>
      <vt:lpstr>2. Physical Optimization</vt:lpstr>
      <vt:lpstr>What you will learn about in this section</vt:lpstr>
      <vt:lpstr>Index Selection</vt:lpstr>
      <vt:lpstr>Example</vt:lpstr>
      <vt:lpstr>Example</vt:lpstr>
      <vt:lpstr>Simple Heuristic</vt:lpstr>
      <vt:lpstr>Estimating index cost?</vt:lpstr>
      <vt:lpstr>Ex: Clustered vs. Unclustered</vt:lpstr>
      <vt:lpstr>Plugging in some numbers</vt:lpstr>
      <vt:lpstr>Histograms &amp; IO Cost Estimation</vt:lpstr>
      <vt:lpstr>IO Cost Estimation via Histograms</vt:lpstr>
      <vt:lpstr>Histograms</vt:lpstr>
      <vt:lpstr>Example</vt:lpstr>
      <vt:lpstr>Full vs. Uniform Counts</vt:lpstr>
      <vt:lpstr>Fundamental Tradeoffs</vt:lpstr>
      <vt:lpstr>Equi-width</vt:lpstr>
      <vt:lpstr>Equidepth</vt:lpstr>
      <vt:lpstr>Histograms</vt:lpstr>
      <vt:lpstr>Maintaining Histograms</vt:lpstr>
      <vt:lpstr>Nasty example</vt:lpstr>
      <vt:lpstr>Compressed Histograms</vt:lpstr>
      <vt:lpstr>Activity-17-2.ipynb</vt:lpstr>
      <vt:lpstr>3. Course Summary</vt:lpstr>
      <vt:lpstr>Course Summary</vt:lpstr>
      <vt:lpstr>Course Summary</vt:lpstr>
      <vt:lpstr>Course Summary</vt:lpstr>
      <vt:lpstr>Course 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 Pt. II</dc:title>
  <dc:creator>Alex Ratner</dc:creator>
  <cp:lastModifiedBy>Tara Balakrishnan</cp:lastModifiedBy>
  <cp:revision>46</cp:revision>
  <dcterms:created xsi:type="dcterms:W3CDTF">2015-11-14T22:40:44Z</dcterms:created>
  <dcterms:modified xsi:type="dcterms:W3CDTF">2017-11-29T23:15:55Z</dcterms:modified>
</cp:coreProperties>
</file>