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1"/>
  </p:notesMasterIdLst>
  <p:handoutMasterIdLst>
    <p:handoutMasterId r:id="rId112"/>
  </p:handoutMasterIdLst>
  <p:sldIdLst>
    <p:sldId id="402"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350" r:id="rId31"/>
    <p:sldId id="467" r:id="rId32"/>
    <p:sldId id="372" r:id="rId33"/>
    <p:sldId id="351" r:id="rId34"/>
    <p:sldId id="352" r:id="rId35"/>
    <p:sldId id="354" r:id="rId36"/>
    <p:sldId id="355" r:id="rId37"/>
    <p:sldId id="356" r:id="rId38"/>
    <p:sldId id="357" r:id="rId39"/>
    <p:sldId id="358" r:id="rId40"/>
    <p:sldId id="359" r:id="rId41"/>
    <p:sldId id="360" r:id="rId42"/>
    <p:sldId id="361" r:id="rId43"/>
    <p:sldId id="363" r:id="rId44"/>
    <p:sldId id="364" r:id="rId45"/>
    <p:sldId id="365" r:id="rId46"/>
    <p:sldId id="366" r:id="rId47"/>
    <p:sldId id="367" r:id="rId48"/>
    <p:sldId id="368" r:id="rId49"/>
    <p:sldId id="369" r:id="rId50"/>
    <p:sldId id="469" r:id="rId51"/>
    <p:sldId id="370" r:id="rId52"/>
    <p:sldId id="385" r:id="rId53"/>
    <p:sldId id="386" r:id="rId54"/>
    <p:sldId id="382" r:id="rId55"/>
    <p:sldId id="388" r:id="rId56"/>
    <p:sldId id="389" r:id="rId57"/>
    <p:sldId id="391" r:id="rId58"/>
    <p:sldId id="390" r:id="rId59"/>
    <p:sldId id="470" r:id="rId60"/>
    <p:sldId id="392" r:id="rId61"/>
    <p:sldId id="393" r:id="rId62"/>
    <p:sldId id="394" r:id="rId63"/>
    <p:sldId id="395" r:id="rId64"/>
    <p:sldId id="396" r:id="rId65"/>
    <p:sldId id="397" r:id="rId66"/>
    <p:sldId id="371" r:id="rId67"/>
    <p:sldId id="461" r:id="rId68"/>
    <p:sldId id="462" r:id="rId69"/>
    <p:sldId id="463" r:id="rId70"/>
    <p:sldId id="327" r:id="rId71"/>
    <p:sldId id="260" r:id="rId72"/>
    <p:sldId id="378" r:id="rId73"/>
    <p:sldId id="379" r:id="rId74"/>
    <p:sldId id="400" r:id="rId75"/>
    <p:sldId id="261" r:id="rId76"/>
    <p:sldId id="328" r:id="rId77"/>
    <p:sldId id="264" r:id="rId78"/>
    <p:sldId id="329" r:id="rId79"/>
    <p:sldId id="331" r:id="rId80"/>
    <p:sldId id="332" r:id="rId81"/>
    <p:sldId id="398" r:id="rId82"/>
    <p:sldId id="268" r:id="rId83"/>
    <p:sldId id="399" r:id="rId84"/>
    <p:sldId id="434" r:id="rId85"/>
    <p:sldId id="436" r:id="rId86"/>
    <p:sldId id="437" r:id="rId87"/>
    <p:sldId id="438" r:id="rId88"/>
    <p:sldId id="439" r:id="rId89"/>
    <p:sldId id="440" r:id="rId90"/>
    <p:sldId id="441" r:id="rId91"/>
    <p:sldId id="442" r:id="rId92"/>
    <p:sldId id="443" r:id="rId93"/>
    <p:sldId id="444" r:id="rId94"/>
    <p:sldId id="445" r:id="rId95"/>
    <p:sldId id="446" r:id="rId96"/>
    <p:sldId id="447" r:id="rId97"/>
    <p:sldId id="448" r:id="rId98"/>
    <p:sldId id="449" r:id="rId99"/>
    <p:sldId id="450" r:id="rId100"/>
    <p:sldId id="451" r:id="rId101"/>
    <p:sldId id="452" r:id="rId102"/>
    <p:sldId id="453" r:id="rId103"/>
    <p:sldId id="454" r:id="rId104"/>
    <p:sldId id="455" r:id="rId105"/>
    <p:sldId id="456" r:id="rId106"/>
    <p:sldId id="457" r:id="rId107"/>
    <p:sldId id="458" r:id="rId108"/>
    <p:sldId id="459" r:id="rId109"/>
    <p:sldId id="460"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969212-CF96-6045-941F-1C902CB7F40E}">
          <p14:sldIdLst>
            <p14:sldId id="402"/>
            <p14:sldId id="403"/>
            <p14:sldId id="404"/>
            <p14:sldId id="405"/>
            <p14:sldId id="406"/>
            <p14:sldId id="407"/>
            <p14:sldId id="408"/>
            <p14:sldId id="409"/>
            <p14:sldId id="410"/>
            <p14:sldId id="411"/>
            <p14:sldId id="412"/>
            <p14:sldId id="413"/>
            <p14:sldId id="414"/>
            <p14:sldId id="415"/>
            <p14:sldId id="416"/>
            <p14:sldId id="419"/>
            <p14:sldId id="420"/>
            <p14:sldId id="421"/>
            <p14:sldId id="422"/>
            <p14:sldId id="423"/>
            <p14:sldId id="424"/>
            <p14:sldId id="425"/>
            <p14:sldId id="426"/>
            <p14:sldId id="427"/>
            <p14:sldId id="428"/>
            <p14:sldId id="429"/>
            <p14:sldId id="430"/>
            <p14:sldId id="431"/>
            <p14:sldId id="432"/>
          </p14:sldIdLst>
        </p14:section>
        <p14:section name="Sorting" id="{4D0FB611-342E-6E44-A5EC-146450F0DBAF}">
          <p14:sldIdLst>
            <p14:sldId id="350"/>
            <p14:sldId id="467"/>
            <p14:sldId id="372"/>
            <p14:sldId id="351"/>
            <p14:sldId id="352"/>
          </p14:sldIdLst>
        </p14:section>
        <p14:section name="External Merge Sort" id="{1595317F-088C-E34D-8343-4E2486E7D74E}">
          <p14:sldIdLst>
            <p14:sldId id="354"/>
            <p14:sldId id="355"/>
            <p14:sldId id="356"/>
            <p14:sldId id="357"/>
            <p14:sldId id="358"/>
            <p14:sldId id="359"/>
            <p14:sldId id="360"/>
            <p14:sldId id="361"/>
            <p14:sldId id="363"/>
            <p14:sldId id="364"/>
            <p14:sldId id="365"/>
            <p14:sldId id="366"/>
            <p14:sldId id="367"/>
            <p14:sldId id="368"/>
            <p14:sldId id="369"/>
          </p14:sldIdLst>
        </p14:section>
        <p14:section name="Sorting optimizations" id="{C6DD8866-D073-8342-A871-D61EFC648410}">
          <p14:sldIdLst>
            <p14:sldId id="469"/>
            <p14:sldId id="370"/>
            <p14:sldId id="385"/>
            <p14:sldId id="386"/>
            <p14:sldId id="382"/>
            <p14:sldId id="388"/>
            <p14:sldId id="389"/>
            <p14:sldId id="391"/>
            <p14:sldId id="390"/>
            <p14:sldId id="470"/>
            <p14:sldId id="392"/>
            <p14:sldId id="393"/>
            <p14:sldId id="394"/>
            <p14:sldId id="395"/>
            <p14:sldId id="396"/>
            <p14:sldId id="397"/>
            <p14:sldId id="371"/>
          </p14:sldIdLst>
        </p14:section>
        <p14:section name="Indexes" id="{7BD8EB78-DBBD-9F45-BA4F-9C6BBD0C1F70}">
          <p14:sldIdLst>
            <p14:sldId id="461"/>
            <p14:sldId id="462"/>
            <p14:sldId id="463"/>
            <p14:sldId id="327"/>
            <p14:sldId id="260"/>
            <p14:sldId id="378"/>
            <p14:sldId id="379"/>
            <p14:sldId id="400"/>
            <p14:sldId id="261"/>
            <p14:sldId id="328"/>
            <p14:sldId id="264"/>
            <p14:sldId id="329"/>
            <p14:sldId id="331"/>
            <p14:sldId id="332"/>
            <p14:sldId id="398"/>
            <p14:sldId id="268"/>
            <p14:sldId id="399"/>
            <p14:sldId id="434"/>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3"/>
    <p:restoredTop sz="93929"/>
  </p:normalViewPr>
  <p:slideViewPr>
    <p:cSldViewPr snapToGrid="0" snapToObjects="1">
      <p:cViewPr>
        <p:scale>
          <a:sx n="160" d="100"/>
          <a:sy n="160" d="100"/>
        </p:scale>
        <p:origin x="64"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slide" Target="slides/slide109.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notesMaster" Target="notesMasters/notesMaster1.xml"/><Relationship Id="rId112" Type="http://schemas.openxmlformats.org/officeDocument/2006/relationships/handoutMaster" Target="handoutMasters/handoutMaster1.xml"/><Relationship Id="rId113" Type="http://schemas.openxmlformats.org/officeDocument/2006/relationships/printerSettings" Target="printerSettings/printerSettings1.bin"/><Relationship Id="rId114" Type="http://schemas.openxmlformats.org/officeDocument/2006/relationships/presProps" Target="presProps.xml"/><Relationship Id="rId115" Type="http://schemas.openxmlformats.org/officeDocument/2006/relationships/viewProps" Target="viewProps.xml"/><Relationship Id="rId116" Type="http://schemas.openxmlformats.org/officeDocument/2006/relationships/theme" Target="theme/theme1.xml"/><Relationship Id="rId11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D477F8-33BB-5540-A863-4A765FB911F6}" type="datetimeFigureOut">
              <a:rPr lang="en-US" smtClean="0"/>
              <a:t>11/2/17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27D753-BEE6-0C4C-895F-18D9E5B6728E}" type="slidenum">
              <a:rPr lang="en-US" smtClean="0"/>
              <a:t>‹#›</a:t>
            </a:fld>
            <a:endParaRPr lang="en-US"/>
          </a:p>
        </p:txBody>
      </p:sp>
    </p:spTree>
    <p:extLst>
      <p:ext uri="{BB962C8B-B14F-4D97-AF65-F5344CB8AC3E}">
        <p14:creationId xmlns:p14="http://schemas.microsoft.com/office/powerpoint/2010/main" val="197337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3E919-4CE5-C94C-93A5-A34AB78B083C}" type="datetimeFigureOut">
              <a:rPr lang="en-US" smtClean="0"/>
              <a:t>11/2/17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55F1F-B6B4-804E-84D7-1B711087A275}" type="slidenum">
              <a:rPr lang="en-US" smtClean="0"/>
              <a:t>‹#›</a:t>
            </a:fld>
            <a:endParaRPr lang="en-US"/>
          </a:p>
        </p:txBody>
      </p:sp>
    </p:spTree>
    <p:extLst>
      <p:ext uri="{BB962C8B-B14F-4D97-AF65-F5344CB8AC3E}">
        <p14:creationId xmlns:p14="http://schemas.microsoft.com/office/powerpoint/2010/main" val="114350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79503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80</a:t>
            </a:fld>
            <a:endParaRPr lang="en-US"/>
          </a:p>
        </p:txBody>
      </p:sp>
    </p:spTree>
    <p:extLst>
      <p:ext uri="{BB962C8B-B14F-4D97-AF65-F5344CB8AC3E}">
        <p14:creationId xmlns:p14="http://schemas.microsoft.com/office/powerpoint/2010/main" val="71491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86</a:t>
            </a:fld>
            <a:endParaRPr lang="en-US"/>
          </a:p>
        </p:txBody>
      </p:sp>
    </p:spTree>
    <p:extLst>
      <p:ext uri="{BB962C8B-B14F-4D97-AF65-F5344CB8AC3E}">
        <p14:creationId xmlns:p14="http://schemas.microsoft.com/office/powerpoint/2010/main" val="1906562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81000" y="685800"/>
            <a:ext cx="6096000" cy="3429000"/>
          </a:xfrm>
          <a:ln/>
        </p:spPr>
      </p:sp>
      <p:sp>
        <p:nvSpPr>
          <p:cNvPr id="74755"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842098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91</a:t>
            </a:fld>
            <a:endParaRPr lang="en-US"/>
          </a:p>
        </p:txBody>
      </p:sp>
    </p:spTree>
    <p:extLst>
      <p:ext uri="{BB962C8B-B14F-4D97-AF65-F5344CB8AC3E}">
        <p14:creationId xmlns:p14="http://schemas.microsoft.com/office/powerpoint/2010/main" val="1722889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92</a:t>
            </a:fld>
            <a:endParaRPr lang="en-US"/>
          </a:p>
        </p:txBody>
      </p:sp>
    </p:spTree>
    <p:extLst>
      <p:ext uri="{BB962C8B-B14F-4D97-AF65-F5344CB8AC3E}">
        <p14:creationId xmlns:p14="http://schemas.microsoft.com/office/powerpoint/2010/main" val="164576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93</a:t>
            </a:fld>
            <a:endParaRPr lang="en-US"/>
          </a:p>
        </p:txBody>
      </p:sp>
    </p:spTree>
    <p:extLst>
      <p:ext uri="{BB962C8B-B14F-4D97-AF65-F5344CB8AC3E}">
        <p14:creationId xmlns:p14="http://schemas.microsoft.com/office/powerpoint/2010/main" val="1791592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94</a:t>
            </a:fld>
            <a:endParaRPr lang="en-US"/>
          </a:p>
        </p:txBody>
      </p:sp>
    </p:spTree>
    <p:extLst>
      <p:ext uri="{BB962C8B-B14F-4D97-AF65-F5344CB8AC3E}">
        <p14:creationId xmlns:p14="http://schemas.microsoft.com/office/powerpoint/2010/main" val="1760470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smtClean="0"/>
              <a:t>FOR</a:t>
            </a:r>
            <a:endParaRPr lang="en-US" dirty="0"/>
          </a:p>
        </p:txBody>
      </p:sp>
    </p:spTree>
    <p:extLst>
      <p:ext uri="{BB962C8B-B14F-4D97-AF65-F5344CB8AC3E}">
        <p14:creationId xmlns:p14="http://schemas.microsoft.com/office/powerpoint/2010/main" val="1670053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07213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68740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563418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88880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971983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615748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289181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765474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623400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96734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7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11</a:t>
            </a:r>
          </a:p>
        </p:txBody>
      </p:sp>
      <p:sp>
        <p:nvSpPr>
          <p:cNvPr id="2458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1"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71656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300377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496313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21345F-47DA-8D41-A25D-7C1673F27225}" type="slidenum">
              <a:rPr lang="en-US" smtClean="0"/>
              <a:t>6</a:t>
            </a:fld>
            <a:endParaRPr lang="en-US"/>
          </a:p>
        </p:txBody>
      </p:sp>
    </p:spTree>
    <p:extLst>
      <p:ext uri="{BB962C8B-B14F-4D97-AF65-F5344CB8AC3E}">
        <p14:creationId xmlns:p14="http://schemas.microsoft.com/office/powerpoint/2010/main" val="2042947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121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0133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69</a:t>
            </a:fld>
            <a:endParaRPr lang="en-US"/>
          </a:p>
        </p:txBody>
      </p:sp>
    </p:spTree>
    <p:extLst>
      <p:ext uri="{BB962C8B-B14F-4D97-AF65-F5344CB8AC3E}">
        <p14:creationId xmlns:p14="http://schemas.microsoft.com/office/powerpoint/2010/main" val="157318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70</a:t>
            </a:fld>
            <a:endParaRPr lang="en-US"/>
          </a:p>
        </p:txBody>
      </p:sp>
    </p:spTree>
    <p:extLst>
      <p:ext uri="{BB962C8B-B14F-4D97-AF65-F5344CB8AC3E}">
        <p14:creationId xmlns:p14="http://schemas.microsoft.com/office/powerpoint/2010/main" val="2018196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24549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9419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529135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03294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328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79733-3C74-104F-9E50-DF58623F54E4}"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679733-3C74-104F-9E50-DF58623F54E4}"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607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79733-3C74-104F-9E50-DF58623F54E4}"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2387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679733-3C74-104F-9E50-DF58623F54E4}"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8125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79733-3C74-104F-9E50-DF58623F54E4}"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21439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59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8671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9733-3C74-104F-9E50-DF58623F54E4}" type="datetimeFigureOut">
              <a:rPr lang="en-US" smtClean="0"/>
              <a:t>11/2/17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5841-52A6-E146-B423-55E4C838AEB6}" type="slidenum">
              <a:rPr lang="en-US" smtClean="0"/>
              <a:t>‹#›</a:t>
            </a:fld>
            <a:endParaRPr lang="en-US"/>
          </a:p>
        </p:txBody>
      </p:sp>
    </p:spTree>
    <p:extLst>
      <p:ext uri="{BB962C8B-B14F-4D97-AF65-F5344CB8AC3E}">
        <p14:creationId xmlns:p14="http://schemas.microsoft.com/office/powerpoint/2010/main" val="57738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NULL"/></Relationships>
</file>

<file path=ppt/slides/_rels/slide10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NUL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ortbenchmark.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89.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12: </a:t>
            </a:r>
            <a:r>
              <a:rPr lang="en-US" dirty="0" smtClean="0"/>
              <a:t>The IO Model &amp; External Sorting</a:t>
            </a:r>
            <a:endParaRPr lang="en-US" dirty="0"/>
          </a:p>
        </p:txBody>
      </p:sp>
      <p:sp>
        <p:nvSpPr>
          <p:cNvPr id="3" name="Subtitle 2"/>
          <p:cNvSpPr>
            <a:spLocks noGrp="1"/>
          </p:cNvSpPr>
          <p:nvPr>
            <p:ph type="subTitle" idx="1"/>
          </p:nvPr>
        </p:nvSpPr>
        <p:spPr/>
        <p:txBody>
          <a:bodyPr/>
          <a:lstStyle/>
          <a:p>
            <a:endParaRPr lang="en-US"/>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36822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3000055"/>
            <a:ext cx="1114408" cy="461665"/>
          </a:xfrm>
          <a:prstGeom prst="rect">
            <a:avLst/>
          </a:prstGeom>
          <a:solidFill>
            <a:schemeClr val="tx1">
              <a:lumMod val="50000"/>
              <a:lumOff val="50000"/>
            </a:schemeClr>
          </a:solidFill>
        </p:spPr>
        <p:txBody>
          <a:bodyPr wrap="none" rtlCol="0">
            <a:spAutoFit/>
          </a:bodyPr>
          <a:lstStyle/>
          <a:p>
            <a:r>
              <a:rPr lang="en-US" sz="2400" dirty="0" smtClean="0">
                <a:solidFill>
                  <a:srgbClr val="FFC000"/>
                </a:solidFill>
                <a:latin typeface="Menlo" charset="0"/>
                <a:ea typeface="Menlo" charset="0"/>
                <a:cs typeface="Menlo" charset="0"/>
              </a:rPr>
              <a:t>1,2,3</a:t>
            </a:r>
            <a:endParaRPr lang="en-US" sz="2400" dirty="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
        <p:nvSpPr>
          <p:cNvPr id="25" name="TextBox 24"/>
          <p:cNvSpPr txBox="1"/>
          <p:nvPr/>
        </p:nvSpPr>
        <p:spPr>
          <a:xfrm>
            <a:off x="838200" y="4149371"/>
            <a:ext cx="6366641" cy="954107"/>
          </a:xfrm>
          <a:prstGeom prst="rect">
            <a:avLst/>
          </a:prstGeom>
          <a:noFill/>
        </p:spPr>
        <p:txBody>
          <a:bodyPr wrap="square" rtlCol="0">
            <a:spAutoFit/>
          </a:bodyPr>
          <a:lstStyle/>
          <a:p>
            <a:pPr marL="457200" indent="-457200">
              <a:buFont typeface="Arial" charset="0"/>
              <a:buChar char="•"/>
            </a:pPr>
            <a:r>
              <a:rPr lang="en-US" sz="2800" b="1" u="sng" dirty="0" smtClean="0"/>
              <a:t>Flush(page):</a:t>
            </a:r>
            <a:r>
              <a:rPr lang="en-US" sz="2800" b="1" dirty="0" smtClean="0"/>
              <a:t> </a:t>
            </a:r>
            <a:r>
              <a:rPr lang="en-US" sz="2800" dirty="0" smtClean="0"/>
              <a:t>Evict page from buffer &amp; write to disk</a:t>
            </a:r>
            <a:endParaRPr lang="en-US" sz="2800" dirty="0"/>
          </a:p>
        </p:txBody>
      </p:sp>
    </p:spTree>
    <p:extLst>
      <p:ext uri="{BB962C8B-B14F-4D97-AF65-F5344CB8AC3E}">
        <p14:creationId xmlns:p14="http://schemas.microsoft.com/office/powerpoint/2010/main" val="978483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4.81481E-6 L 2.91667E-6 0.30672 " pathEditMode="relative" rAng="0" ptsTypes="AA">
                                      <p:cBhvr>
                                        <p:cTn id="6" dur="2000" fill="hold"/>
                                        <p:tgtEl>
                                          <p:spTgt spid="14"/>
                                        </p:tgtEl>
                                        <p:attrNameLst>
                                          <p:attrName>ppt_x</p:attrName>
                                          <p:attrName>ppt_y</p:attrName>
                                        </p:attrNameLst>
                                      </p:cBhvr>
                                      <p:rCtr x="0" y="1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B+ </a:t>
            </a:r>
            <a:r>
              <a:rPr lang="en-US" dirty="0" smtClean="0"/>
              <a:t>Tree: High </a:t>
            </a:r>
            <a:r>
              <a:rPr lang="en-US" dirty="0" err="1" smtClean="0"/>
              <a:t>Fanout</a:t>
            </a:r>
            <a:r>
              <a:rPr lang="en-US" dirty="0" smtClean="0"/>
              <a:t> = Smaller &amp; Lower IO</a:t>
            </a:r>
            <a:endParaRPr lang="en-US" dirty="0"/>
          </a:p>
        </p:txBody>
      </p:sp>
      <p:sp>
        <p:nvSpPr>
          <p:cNvPr id="79875" name="Rectangle 3"/>
          <p:cNvSpPr>
            <a:spLocks noGrp="1" noChangeArrowheads="1"/>
          </p:cNvSpPr>
          <p:nvPr>
            <p:ph type="body" idx="1"/>
          </p:nvPr>
        </p:nvSpPr>
        <p:spPr>
          <a:xfrm>
            <a:off x="838200" y="1825625"/>
            <a:ext cx="7315200" cy="4351338"/>
          </a:xfrm>
        </p:spPr>
        <p:txBody>
          <a:bodyPr>
            <a:normAutofit fontScale="92500" lnSpcReduction="20000"/>
          </a:bodyPr>
          <a:lstStyle/>
          <a:p>
            <a:r>
              <a:rPr lang="en-US" dirty="0" smtClean="0"/>
              <a:t>As compared to e.g. binary search trees, B+ Trees have </a:t>
            </a:r>
            <a:r>
              <a:rPr lang="en-US" b="1" dirty="0" smtClean="0"/>
              <a:t>high</a:t>
            </a:r>
            <a:r>
              <a:rPr lang="en-US" dirty="0" smtClean="0"/>
              <a:t> </a:t>
            </a:r>
            <a:r>
              <a:rPr lang="en-US" b="1" i="1" dirty="0" err="1" smtClean="0"/>
              <a:t>fanout</a:t>
            </a:r>
            <a:r>
              <a:rPr lang="en-US" b="1" i="1" dirty="0" smtClean="0"/>
              <a:t> </a:t>
            </a:r>
            <a:r>
              <a:rPr lang="en-US" dirty="0" smtClean="0"/>
              <a:t>(</a:t>
            </a:r>
            <a:r>
              <a:rPr lang="en-US" b="1" i="1" dirty="0" smtClean="0"/>
              <a:t>between d+1 and 2d+1</a:t>
            </a:r>
            <a:r>
              <a:rPr lang="en-US" dirty="0" smtClean="0"/>
              <a:t>)</a:t>
            </a:r>
            <a:endParaRPr lang="en-US" dirty="0"/>
          </a:p>
          <a:p>
            <a:endParaRPr lang="en-US" dirty="0" smtClean="0"/>
          </a:p>
          <a:p>
            <a:r>
              <a:rPr lang="en-US" dirty="0" smtClean="0"/>
              <a:t>This means that the </a:t>
            </a:r>
            <a:r>
              <a:rPr lang="en-US" b="1" dirty="0" smtClean="0"/>
              <a:t>depth of the tree is small </a:t>
            </a:r>
            <a:r>
              <a:rPr lang="en-US" dirty="0" smtClean="0">
                <a:sym typeface="Wingdings"/>
              </a:rPr>
              <a:t> getting to any element requires very few IO operations!</a:t>
            </a:r>
          </a:p>
          <a:p>
            <a:pPr lvl="1"/>
            <a:r>
              <a:rPr lang="en-US" dirty="0" smtClean="0">
                <a:sym typeface="Wingdings"/>
              </a:rPr>
              <a:t>Also can often store most or all of the B+ Tree in main memory!</a:t>
            </a:r>
            <a:endParaRPr lang="en-US" dirty="0"/>
          </a:p>
          <a:p>
            <a:endParaRPr lang="en-US" dirty="0" smtClean="0"/>
          </a:p>
          <a:p>
            <a:r>
              <a:rPr lang="en-US" dirty="0" smtClean="0"/>
              <a:t>A </a:t>
            </a:r>
            <a:r>
              <a:rPr lang="en-US" dirty="0" err="1" smtClean="0"/>
              <a:t>TiB</a:t>
            </a:r>
            <a:r>
              <a:rPr lang="en-US" dirty="0" smtClean="0"/>
              <a:t> = 2</a:t>
            </a:r>
            <a:r>
              <a:rPr lang="en-US" baseline="30000" dirty="0" smtClean="0"/>
              <a:t>40</a:t>
            </a:r>
            <a:r>
              <a:rPr lang="en-US" dirty="0" smtClean="0"/>
              <a:t> Bytes.  What is the height of a B+ Tree (with fill-factor = 1) that indexes it (with 64K pages)?</a:t>
            </a:r>
          </a:p>
          <a:p>
            <a:pPr lvl="1"/>
            <a:r>
              <a:rPr lang="en-US" dirty="0" smtClean="0"/>
              <a:t>(2*2730 + 1)</a:t>
            </a:r>
            <a:r>
              <a:rPr lang="en-US" baseline="30000" dirty="0" smtClean="0"/>
              <a:t>h</a:t>
            </a:r>
            <a:r>
              <a:rPr lang="en-US" dirty="0" smtClean="0"/>
              <a:t> = 2</a:t>
            </a:r>
            <a:r>
              <a:rPr lang="en-US" baseline="30000" dirty="0" smtClean="0"/>
              <a:t>40</a:t>
            </a:r>
            <a:r>
              <a:rPr lang="en-US" dirty="0" smtClean="0"/>
              <a:t> </a:t>
            </a:r>
            <a:r>
              <a:rPr lang="en-US" dirty="0" smtClean="0">
                <a:sym typeface="Wingdings"/>
              </a:rPr>
              <a:t> </a:t>
            </a:r>
            <a:r>
              <a:rPr lang="en-US" b="1" i="1" dirty="0">
                <a:sym typeface="Wingdings"/>
              </a:rPr>
              <a:t>h</a:t>
            </a:r>
            <a:r>
              <a:rPr lang="en-US" b="1" i="1" dirty="0" smtClean="0">
                <a:sym typeface="Wingdings"/>
              </a:rPr>
              <a:t> = 4 </a:t>
            </a:r>
            <a:endParaRPr lang="en-US" b="1" i="1" dirty="0" smtClean="0"/>
          </a:p>
          <a:p>
            <a:pPr lvl="1"/>
            <a:endParaRPr lang="en-US" b="1" i="1" dirty="0"/>
          </a:p>
        </p:txBody>
      </p:sp>
      <p:sp>
        <p:nvSpPr>
          <p:cNvPr id="13" name="TextBox 12"/>
          <p:cNvSpPr txBox="1"/>
          <p:nvPr/>
        </p:nvSpPr>
        <p:spPr>
          <a:xfrm>
            <a:off x="7848600" y="1425378"/>
            <a:ext cx="4207067" cy="304698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a:t>
            </a:r>
            <a:r>
              <a:rPr lang="en-US" sz="2400" b="1" u="sng" dirty="0" err="1" smtClean="0">
                <a:latin typeface="+mj-lt"/>
              </a:rPr>
              <a:t>fanout</a:t>
            </a:r>
            <a:r>
              <a:rPr lang="en-US" sz="2400" dirty="0" smtClean="0">
                <a:latin typeface="+mj-lt"/>
              </a:rPr>
              <a:t> is defined as the number of pointers to child nodes coming out of a node</a:t>
            </a:r>
          </a:p>
          <a:p>
            <a:endParaRPr lang="en-US" sz="2400" dirty="0">
              <a:latin typeface="+mj-lt"/>
            </a:endParaRPr>
          </a:p>
          <a:p>
            <a:r>
              <a:rPr lang="en-US" sz="2400" b="1" i="1" dirty="0" smtClean="0">
                <a:latin typeface="+mj-lt"/>
              </a:rPr>
              <a:t>Note that </a:t>
            </a:r>
            <a:r>
              <a:rPr lang="en-US" sz="2400" b="1" i="1" dirty="0" err="1" smtClean="0">
                <a:latin typeface="+mj-lt"/>
              </a:rPr>
              <a:t>fanout</a:t>
            </a:r>
            <a:r>
              <a:rPr lang="en-US" sz="2400" b="1" i="1" dirty="0" smtClean="0">
                <a:latin typeface="+mj-lt"/>
              </a:rPr>
              <a:t> is dynamic- we’ll often assume it’s constant just to come up with approximate </a:t>
            </a:r>
            <a:r>
              <a:rPr lang="en-US" sz="2400" b="1" i="1" dirty="0" err="1" smtClean="0">
                <a:latin typeface="+mj-lt"/>
              </a:rPr>
              <a:t>eqns</a:t>
            </a:r>
            <a:r>
              <a:rPr lang="en-US" sz="2400" b="1" i="1" dirty="0" smtClean="0">
                <a:latin typeface="+mj-lt"/>
              </a:rPr>
              <a:t>!</a:t>
            </a:r>
            <a:endParaRPr lang="en-US" sz="2400" b="1" i="1" dirty="0">
              <a:latin typeface="+mj-lt"/>
            </a:endParaRPr>
          </a:p>
        </p:txBody>
      </p:sp>
      <p:sp>
        <p:nvSpPr>
          <p:cNvPr id="8" name="TextBox 7"/>
          <p:cNvSpPr txBox="1"/>
          <p:nvPr/>
        </p:nvSpPr>
        <p:spPr>
          <a:xfrm>
            <a:off x="8046317" y="4607303"/>
            <a:ext cx="370454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known universe contains ~10</a:t>
            </a:r>
            <a:r>
              <a:rPr lang="en-US" sz="2400" baseline="30000" dirty="0" smtClean="0">
                <a:latin typeface="+mj-lt"/>
              </a:rPr>
              <a:t>80</a:t>
            </a:r>
            <a:r>
              <a:rPr lang="en-US" sz="2400" dirty="0" smtClean="0">
                <a:latin typeface="+mj-lt"/>
              </a:rPr>
              <a:t> particles… what is </a:t>
            </a:r>
            <a:r>
              <a:rPr lang="en-US" sz="2400" smtClean="0">
                <a:latin typeface="+mj-lt"/>
              </a:rPr>
              <a:t>the height of a B+ Tree that indexes these?</a:t>
            </a:r>
            <a:endParaRPr lang="en-US" sz="24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13171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P spid="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a:t>B+ Trees in Practice</a:t>
            </a:r>
          </a:p>
        </p:txBody>
      </p:sp>
      <p:sp>
        <p:nvSpPr>
          <p:cNvPr id="83973" name="Rectangle 5"/>
          <p:cNvSpPr>
            <a:spLocks noGrp="1" noChangeArrowheads="1"/>
          </p:cNvSpPr>
          <p:nvPr>
            <p:ph type="body" idx="1"/>
          </p:nvPr>
        </p:nvSpPr>
        <p:spPr>
          <a:xfrm>
            <a:off x="850900" y="1866900"/>
            <a:ext cx="10502900" cy="4686300"/>
          </a:xfrm>
          <a:noFill/>
          <a:ln/>
        </p:spPr>
        <p:txBody>
          <a:bodyPr vert="horz" lIns="92075" tIns="46038" rIns="92075" bIns="46038" rtlCol="0">
            <a:normAutofit lnSpcReduction="10000"/>
          </a:bodyPr>
          <a:lstStyle/>
          <a:p>
            <a:pPr>
              <a:lnSpc>
                <a:spcPct val="90000"/>
              </a:lnSpc>
            </a:pPr>
            <a:r>
              <a:rPr lang="en-US" dirty="0"/>
              <a:t>Typical order: </a:t>
            </a:r>
            <a:r>
              <a:rPr lang="en-US" dirty="0" smtClean="0"/>
              <a:t>d=100</a:t>
            </a:r>
            <a:r>
              <a:rPr lang="en-US" dirty="0"/>
              <a:t>.  Typical fill-factor: 67%.</a:t>
            </a:r>
          </a:p>
          <a:p>
            <a:pPr lvl="1">
              <a:lnSpc>
                <a:spcPct val="90000"/>
              </a:lnSpc>
            </a:pPr>
            <a:r>
              <a:rPr lang="en-US" dirty="0"/>
              <a:t>average </a:t>
            </a:r>
            <a:r>
              <a:rPr lang="en-US" dirty="0" err="1"/>
              <a:t>fanout</a:t>
            </a:r>
            <a:r>
              <a:rPr lang="en-US" dirty="0"/>
              <a:t> = 133</a:t>
            </a:r>
          </a:p>
          <a:p>
            <a:pPr>
              <a:lnSpc>
                <a:spcPct val="90000"/>
              </a:lnSpc>
            </a:pPr>
            <a:endParaRPr lang="en-US" dirty="0" smtClean="0"/>
          </a:p>
          <a:p>
            <a:pPr>
              <a:lnSpc>
                <a:spcPct val="90000"/>
              </a:lnSpc>
            </a:pPr>
            <a:r>
              <a:rPr lang="en-US" dirty="0" smtClean="0"/>
              <a:t>Typical </a:t>
            </a:r>
            <a:r>
              <a:rPr lang="en-US" dirty="0"/>
              <a:t>capacities:</a:t>
            </a:r>
          </a:p>
          <a:p>
            <a:pPr lvl="1">
              <a:lnSpc>
                <a:spcPct val="90000"/>
              </a:lnSpc>
            </a:pPr>
            <a:r>
              <a:rPr lang="en-US" dirty="0"/>
              <a:t>Height 4: 133</a:t>
            </a:r>
            <a:r>
              <a:rPr lang="en-US" baseline="30000" dirty="0"/>
              <a:t>4</a:t>
            </a:r>
            <a:r>
              <a:rPr lang="en-US" dirty="0"/>
              <a:t> = 312,900,700 records</a:t>
            </a:r>
          </a:p>
          <a:p>
            <a:pPr lvl="1">
              <a:lnSpc>
                <a:spcPct val="90000"/>
              </a:lnSpc>
            </a:pPr>
            <a:r>
              <a:rPr lang="en-US" dirty="0"/>
              <a:t>Height 3: 133</a:t>
            </a:r>
            <a:r>
              <a:rPr lang="en-US" baseline="30000" dirty="0"/>
              <a:t>3</a:t>
            </a:r>
            <a:r>
              <a:rPr lang="en-US" dirty="0"/>
              <a:t> =     2,352,637 records</a:t>
            </a:r>
          </a:p>
          <a:p>
            <a:pPr>
              <a:lnSpc>
                <a:spcPct val="90000"/>
              </a:lnSpc>
            </a:pPr>
            <a:endParaRPr lang="en-US" dirty="0" smtClean="0"/>
          </a:p>
          <a:p>
            <a:pPr>
              <a:lnSpc>
                <a:spcPct val="90000"/>
              </a:lnSpc>
            </a:pPr>
            <a:r>
              <a:rPr lang="en-US" dirty="0" smtClean="0"/>
              <a:t>Top </a:t>
            </a:r>
            <a:r>
              <a:rPr lang="en-US" dirty="0"/>
              <a:t>levels of tree sit </a:t>
            </a:r>
            <a:r>
              <a:rPr lang="en-US" i="1" dirty="0"/>
              <a:t>in the buffer pool</a:t>
            </a:r>
            <a:r>
              <a:rPr lang="en-US" dirty="0"/>
              <a:t>:</a:t>
            </a:r>
          </a:p>
          <a:p>
            <a:pPr lvl="1">
              <a:lnSpc>
                <a:spcPct val="90000"/>
              </a:lnSpc>
            </a:pPr>
            <a:r>
              <a:rPr lang="en-US" dirty="0"/>
              <a:t>Level 1 =           1 page  =     8 Kbytes</a:t>
            </a:r>
          </a:p>
          <a:p>
            <a:pPr lvl="1">
              <a:lnSpc>
                <a:spcPct val="90000"/>
              </a:lnSpc>
            </a:pPr>
            <a:r>
              <a:rPr lang="en-US" dirty="0"/>
              <a:t>Level 2 =      133 pages =     1 </a:t>
            </a:r>
            <a:r>
              <a:rPr lang="en-US" dirty="0" err="1"/>
              <a:t>Mbyte</a:t>
            </a:r>
            <a:endParaRPr lang="en-US" dirty="0"/>
          </a:p>
          <a:p>
            <a:pPr lvl="1">
              <a:lnSpc>
                <a:spcPct val="90000"/>
              </a:lnSpc>
            </a:pPr>
            <a:r>
              <a:rPr lang="en-US" dirty="0"/>
              <a:t>Level 3 = 17,689 pages = 133 </a:t>
            </a:r>
            <a:r>
              <a:rPr lang="en-US" dirty="0" err="1"/>
              <a:t>MBytes</a:t>
            </a:r>
            <a:r>
              <a:rPr lang="en-US" dirty="0"/>
              <a:t>    </a:t>
            </a:r>
            <a:r>
              <a:rPr lang="en-US" sz="2000" dirty="0"/>
              <a:t>  </a:t>
            </a:r>
          </a:p>
        </p:txBody>
      </p:sp>
      <p:sp>
        <p:nvSpPr>
          <p:cNvPr id="6" name="TextBox 5"/>
          <p:cNvSpPr txBox="1"/>
          <p:nvPr/>
        </p:nvSpPr>
        <p:spPr>
          <a:xfrm>
            <a:off x="7327900" y="5294293"/>
            <a:ext cx="2590800"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Typically</a:t>
            </a:r>
            <a:r>
              <a:rPr lang="en-US" sz="2800">
                <a:latin typeface="+mj-lt"/>
              </a:rPr>
              <a:t>, </a:t>
            </a:r>
            <a:r>
              <a:rPr lang="en-US" sz="2800" smtClean="0">
                <a:latin typeface="+mj-lt"/>
              </a:rPr>
              <a:t>only pay </a:t>
            </a:r>
            <a:r>
              <a:rPr lang="en-US" sz="2800" dirty="0">
                <a:latin typeface="+mj-lt"/>
              </a:rPr>
              <a:t>for one IO!</a:t>
            </a:r>
          </a:p>
        </p:txBody>
      </p:sp>
      <p:sp>
        <p:nvSpPr>
          <p:cNvPr id="11" name="TextBox 10"/>
          <p:cNvSpPr txBox="1"/>
          <p:nvPr/>
        </p:nvSpPr>
        <p:spPr>
          <a:xfrm>
            <a:off x="8293100" y="1892300"/>
            <a:ext cx="3505200"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Fill-factor</a:t>
            </a:r>
            <a:r>
              <a:rPr lang="en-US" sz="2400" dirty="0" smtClean="0">
                <a:latin typeface="+mj-lt"/>
              </a:rPr>
              <a:t> is the percent of available slots in the B+ Tree that are filled; is usually &lt; 1 to leave slack for (quicker) insertions</a:t>
            </a:r>
            <a:endParaRPr lang="en-US" sz="2400" dirty="0">
              <a:latin typeface="+mj-lt"/>
            </a:endParaRPr>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9354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97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97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97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3">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Bottom)">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P spid="6" grpId="0" animBg="1"/>
      <p:bldP spid="1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p:sp>
        <p:nvSpPr>
          <p:cNvPr id="83973" name="Rectangle 5"/>
          <p:cNvSpPr>
            <a:spLocks noGrp="1" noChangeArrowheads="1"/>
          </p:cNvSpPr>
          <p:nvPr>
            <p:ph type="body" idx="1"/>
          </p:nvPr>
        </p:nvSpPr>
        <p:spPr>
          <a:xfrm>
            <a:off x="850900" y="1866900"/>
            <a:ext cx="10820400" cy="4660900"/>
          </a:xfrm>
          <a:noFill/>
          <a:ln/>
        </p:spPr>
        <p:txBody>
          <a:bodyPr vert="horz" lIns="92075" tIns="46038" rIns="92075" bIns="46038" rtlCol="0">
            <a:normAutofit fontScale="92500" lnSpcReduction="20000"/>
          </a:bodyPr>
          <a:lstStyle/>
          <a:p>
            <a:pPr>
              <a:lnSpc>
                <a:spcPct val="90000"/>
              </a:lnSpc>
            </a:pPr>
            <a:r>
              <a:rPr lang="en-US" dirty="0" smtClean="0"/>
              <a:t>Let:</a:t>
            </a:r>
          </a:p>
          <a:p>
            <a:pPr lvl="1"/>
            <a:r>
              <a:rPr lang="en-US" b="1" i="1" dirty="0" smtClean="0"/>
              <a:t>f</a:t>
            </a:r>
            <a:r>
              <a:rPr lang="en-US" dirty="0" smtClean="0"/>
              <a:t> = </a:t>
            </a:r>
            <a:r>
              <a:rPr lang="en-US" dirty="0" err="1" smtClean="0"/>
              <a:t>fanout</a:t>
            </a:r>
            <a:r>
              <a:rPr lang="en-US" dirty="0" smtClean="0"/>
              <a:t>, which is </a:t>
            </a:r>
            <a:r>
              <a:rPr lang="en-US" b="1" dirty="0" smtClean="0"/>
              <a:t>in [d+1, 2d+1] </a:t>
            </a:r>
            <a:r>
              <a:rPr lang="en-US" b="1" i="1" dirty="0" smtClean="0"/>
              <a:t>(we’ll assume it’s constant for our cost model…)</a:t>
            </a:r>
            <a:endParaRPr lang="en-US" dirty="0" smtClean="0"/>
          </a:p>
          <a:p>
            <a:pPr lvl="1"/>
            <a:r>
              <a:rPr lang="en-US" b="1" i="1" dirty="0"/>
              <a:t>N</a:t>
            </a:r>
            <a:r>
              <a:rPr lang="en-US" dirty="0"/>
              <a:t> = the total number of </a:t>
            </a:r>
            <a:r>
              <a:rPr lang="en-US" i="1" dirty="0" smtClean="0"/>
              <a:t>pages </a:t>
            </a:r>
            <a:r>
              <a:rPr lang="en-US" dirty="0" smtClean="0"/>
              <a:t>we need to index</a:t>
            </a:r>
          </a:p>
          <a:p>
            <a:pPr lvl="1"/>
            <a:r>
              <a:rPr lang="en-US" b="1" i="1" dirty="0" smtClean="0"/>
              <a:t>F</a:t>
            </a:r>
            <a:r>
              <a:rPr lang="en-US" dirty="0" smtClean="0"/>
              <a:t> = fill-factor (usually ~= 2/3)</a:t>
            </a:r>
          </a:p>
          <a:p>
            <a:pPr lvl="1"/>
            <a:endParaRPr lang="en-US" dirty="0"/>
          </a:p>
          <a:p>
            <a:r>
              <a:rPr lang="en-US" dirty="0" smtClean="0"/>
              <a:t>Our B+ Tree needs to have room to index </a:t>
            </a:r>
            <a:r>
              <a:rPr lang="en-US" b="1" i="1" dirty="0" smtClean="0"/>
              <a:t>N / F </a:t>
            </a:r>
            <a:r>
              <a:rPr lang="en-US" dirty="0" smtClean="0"/>
              <a:t>pages!</a:t>
            </a:r>
          </a:p>
          <a:p>
            <a:pPr lvl="1"/>
            <a:r>
              <a:rPr lang="en-US" dirty="0" smtClean="0"/>
              <a:t>We have the fill factor in order to leave some open slots for faster insertions</a:t>
            </a:r>
          </a:p>
          <a:p>
            <a:pPr lvl="1"/>
            <a:endParaRPr lang="en-US" dirty="0"/>
          </a:p>
          <a:p>
            <a:r>
              <a:rPr lang="en-US" dirty="0" smtClean="0">
                <a:sym typeface="Wingdings"/>
              </a:rPr>
              <a:t>What height (</a:t>
            </a:r>
            <a:r>
              <a:rPr lang="en-US" i="1" dirty="0" smtClean="0">
                <a:sym typeface="Wingdings"/>
              </a:rPr>
              <a:t>h</a:t>
            </a:r>
            <a:r>
              <a:rPr lang="en-US" dirty="0" smtClean="0">
                <a:sym typeface="Wingdings"/>
              </a:rPr>
              <a:t>) does our B+ Tree need to be?</a:t>
            </a:r>
          </a:p>
          <a:p>
            <a:pPr lvl="1"/>
            <a:r>
              <a:rPr lang="en-US" dirty="0" smtClean="0">
                <a:sym typeface="Wingdings"/>
              </a:rPr>
              <a:t>h=1  Just the root node- room to index f pages</a:t>
            </a:r>
          </a:p>
          <a:p>
            <a:pPr lvl="1"/>
            <a:r>
              <a:rPr lang="en-US" dirty="0" smtClean="0">
                <a:sym typeface="Wingdings"/>
              </a:rPr>
              <a:t>h=2  f leaf nodes- room to index f</a:t>
            </a:r>
            <a:r>
              <a:rPr lang="en-US" baseline="30000" dirty="0" smtClean="0">
                <a:sym typeface="Wingdings"/>
              </a:rPr>
              <a:t>2</a:t>
            </a:r>
            <a:r>
              <a:rPr lang="en-US" dirty="0" smtClean="0">
                <a:sym typeface="Wingdings"/>
              </a:rPr>
              <a:t> pages</a:t>
            </a:r>
          </a:p>
          <a:p>
            <a:pPr lvl="1"/>
            <a:r>
              <a:rPr lang="en-US" dirty="0" smtClean="0">
                <a:sym typeface="Wingdings"/>
              </a:rPr>
              <a:t>h=3  f</a:t>
            </a:r>
            <a:r>
              <a:rPr lang="en-US" baseline="30000" dirty="0" smtClean="0">
                <a:sym typeface="Wingdings"/>
              </a:rPr>
              <a:t>2</a:t>
            </a:r>
            <a:r>
              <a:rPr lang="en-US" dirty="0" smtClean="0">
                <a:sym typeface="Wingdings"/>
              </a:rPr>
              <a:t> leaf nodes- room to index f</a:t>
            </a:r>
            <a:r>
              <a:rPr lang="en-US" baseline="30000" dirty="0" smtClean="0">
                <a:sym typeface="Wingdings"/>
              </a:rPr>
              <a:t>3 </a:t>
            </a:r>
            <a:r>
              <a:rPr lang="en-US" dirty="0" smtClean="0">
                <a:sym typeface="Wingdings"/>
              </a:rPr>
              <a:t>pages</a:t>
            </a:r>
          </a:p>
          <a:p>
            <a:pPr lvl="1"/>
            <a:r>
              <a:rPr lang="en-US" dirty="0" smtClean="0">
                <a:sym typeface="Wingdings"/>
              </a:rPr>
              <a:t>…</a:t>
            </a:r>
          </a:p>
          <a:p>
            <a:pPr lvl="1"/>
            <a:r>
              <a:rPr lang="en-US" dirty="0" smtClean="0">
                <a:sym typeface="Wingdings"/>
              </a:rPr>
              <a:t>h  f</a:t>
            </a:r>
            <a:r>
              <a:rPr lang="en-US" baseline="30000" dirty="0" smtClean="0">
                <a:sym typeface="Wingdings"/>
              </a:rPr>
              <a:t>h-1</a:t>
            </a:r>
            <a:r>
              <a:rPr lang="en-US" dirty="0" smtClean="0">
                <a:sym typeface="Wingdings"/>
              </a:rPr>
              <a:t> leaf nodes- room to index </a:t>
            </a:r>
            <a:r>
              <a:rPr lang="en-US" dirty="0" err="1" smtClean="0">
                <a:sym typeface="Wingdings"/>
              </a:rPr>
              <a:t>f</a:t>
            </a:r>
            <a:r>
              <a:rPr lang="en-US" baseline="30000" dirty="0" err="1" smtClean="0">
                <a:sym typeface="Wingdings"/>
              </a:rPr>
              <a:t>h</a:t>
            </a:r>
            <a:r>
              <a:rPr lang="en-US" dirty="0" smtClean="0">
                <a:sym typeface="Wingdings"/>
              </a:rPr>
              <a:t> pages!</a:t>
            </a:r>
            <a:endParaRPr lang="en-US" baseline="30000" dirty="0" smtClean="0">
              <a:sym typeface="Wingdings"/>
            </a:endParaRPr>
          </a:p>
          <a:p>
            <a:pPr marL="0" indent="0">
              <a:buNone/>
            </a:pPr>
            <a:endParaRPr lang="en-US" dirty="0" smtClean="0">
              <a:sym typeface="Wingdings"/>
            </a:endParaRPr>
          </a:p>
        </p:txBody>
      </p:sp>
      <mc:AlternateContent xmlns:mc="http://schemas.openxmlformats.org/markup-compatibility/2006" xmlns:a14="http://schemas.microsoft.com/office/drawing/2010/main">
        <mc:Choice Requires="a14">
          <p:sp>
            <p:nvSpPr>
              <p:cNvPr id="2" name="Rectangle 1"/>
              <p:cNvSpPr/>
              <p:nvPr/>
            </p:nvSpPr>
            <p:spPr>
              <a:xfrm>
                <a:off x="7943850" y="5083466"/>
                <a:ext cx="3511550" cy="1164934"/>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smtClean="0">
                    <a:latin typeface="+mj-lt"/>
                    <a:sym typeface="Wingdings"/>
                  </a:rPr>
                  <a:t> We </a:t>
                </a:r>
                <a:r>
                  <a:rPr lang="en-US" sz="2800" dirty="0">
                    <a:latin typeface="+mj-lt"/>
                    <a:sym typeface="Wingdings"/>
                  </a:rPr>
                  <a:t>need a B+ Tree </a:t>
                </a:r>
                <a:r>
                  <a:rPr lang="en-US" sz="2800">
                    <a:latin typeface="+mj-lt"/>
                    <a:sym typeface="Wingdings"/>
                  </a:rPr>
                  <a:t>of </a:t>
                </a:r>
                <a:r>
                  <a:rPr lang="en-US" sz="2800" smtClean="0">
                    <a:latin typeface="+mj-lt"/>
                    <a:sym typeface="Wingdings"/>
                  </a:rPr>
                  <a:t>height h = </a:t>
                </a:r>
                <a14:m>
                  <m:oMath xmlns:m="http://schemas.openxmlformats.org/officeDocument/2006/math" xmlns="">
                    <m:d>
                      <m:dPr>
                        <m:begChr m:val="⌈"/>
                        <m:endChr m:val="⌉"/>
                        <m:ctrlPr>
                          <a:rPr lang="en-US" sz="2800" i="1">
                            <a:latin typeface="Cambria Math" charset="0"/>
                            <a:sym typeface="Wingdings"/>
                          </a:rPr>
                        </m:ctrlPr>
                      </m:dPr>
                      <m:e>
                        <m:func>
                          <m:funcPr>
                            <m:ctrlPr>
                              <a:rPr lang="en-US" sz="2800" i="1">
                                <a:latin typeface="Cambria Math" charset="0"/>
                                <a:sym typeface="Wingdings"/>
                              </a:rPr>
                            </m:ctrlPr>
                          </m:funcPr>
                          <m:fName>
                            <m:sSub>
                              <m:sSubPr>
                                <m:ctrlPr>
                                  <a:rPr lang="en-US" sz="2800" i="1">
                                    <a:latin typeface="Cambria Math" charset="0"/>
                                    <a:sym typeface="Wingdings"/>
                                  </a:rPr>
                                </m:ctrlPr>
                              </m:sSubPr>
                              <m:e>
                                <m:r>
                                  <m:rPr>
                                    <m:sty m:val="p"/>
                                  </m:rPr>
                                  <a:rPr lang="en-US" sz="2800">
                                    <a:latin typeface="Cambria Math" charset="0"/>
                                    <a:sym typeface="Wingdings"/>
                                  </a:rPr>
                                  <m:t>log</m:t>
                                </m:r>
                              </m:e>
                              <m:sub>
                                <m:r>
                                  <a:rPr lang="en-US" sz="2800" i="1" smtClean="0">
                                    <a:latin typeface="Cambria Math" charset="0"/>
                                    <a:sym typeface="Wingdings"/>
                                  </a:rPr>
                                  <m:t>𝑓</m:t>
                                </m:r>
                              </m:sub>
                            </m:sSub>
                          </m:fName>
                          <m:e>
                            <m:f>
                              <m:fPr>
                                <m:ctrlPr>
                                  <a:rPr lang="en-US" sz="2800" i="1">
                                    <a:latin typeface="Cambria Math" charset="0"/>
                                    <a:sym typeface="Wingdings"/>
                                  </a:rPr>
                                </m:ctrlPr>
                              </m:fPr>
                              <m:num>
                                <m:r>
                                  <a:rPr lang="en-US" sz="2800" i="1">
                                    <a:latin typeface="Cambria Math" charset="0"/>
                                    <a:sym typeface="Wingdings"/>
                                  </a:rPr>
                                  <m:t>𝑁</m:t>
                                </m:r>
                              </m:num>
                              <m:den>
                                <m:r>
                                  <a:rPr lang="en-US" sz="2800" i="1">
                                    <a:latin typeface="Cambria Math" charset="0"/>
                                    <a:sym typeface="Wingdings"/>
                                  </a:rPr>
                                  <m:t>𝐹</m:t>
                                </m:r>
                              </m:den>
                            </m:f>
                          </m:e>
                        </m:func>
                      </m:e>
                    </m:d>
                  </m:oMath>
                </a14:m>
                <a:r>
                  <a:rPr lang="en-US" sz="2800" dirty="0">
                    <a:latin typeface="+mj-lt"/>
                  </a:rPr>
                  <a:t>!</a:t>
                </a:r>
              </a:p>
            </p:txBody>
          </p:sp>
        </mc:Choice>
        <mc:Fallback xmlns="">
          <p:sp>
            <p:nvSpPr>
              <p:cNvPr id="2" name="Rectangle 1"/>
              <p:cNvSpPr>
                <a:spLocks noRot="1" noChangeAspect="1" noMove="1" noResize="1" noEditPoints="1" noAdjustHandles="1" noChangeArrowheads="1" noChangeShapeType="1" noTextEdit="1"/>
              </p:cNvSpPr>
              <p:nvPr/>
            </p:nvSpPr>
            <p:spPr>
              <a:xfrm>
                <a:off x="7943850" y="5083466"/>
                <a:ext cx="3511550" cy="1164934"/>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10" name="Group 9"/>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526256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7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97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9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mc:AlternateContent xmlns:mc="http://schemas.openxmlformats.org/markup-compatibility/2006" xmlns:a14="http://schemas.microsoft.com/office/drawing/2010/main">
        <mc:Choice Requires="a14">
          <p:sp>
            <p:nvSpPr>
              <p:cNvPr id="83973" name="Rectangle 5"/>
              <p:cNvSpPr>
                <a:spLocks noGrp="1" noChangeArrowheads="1"/>
              </p:cNvSpPr>
              <p:nvPr>
                <p:ph type="body" idx="1"/>
              </p:nvPr>
            </p:nvSpPr>
            <p:spPr>
              <a:xfrm>
                <a:off x="850900" y="1866900"/>
                <a:ext cx="10820400" cy="3962400"/>
              </a:xfrm>
              <a:noFill/>
              <a:ln/>
            </p:spPr>
            <p:txBody>
              <a:bodyPr vert="horz" lIns="92075" tIns="46038" rIns="92075" bIns="46038" rtlCol="0">
                <a:normAutofit lnSpcReduction="10000"/>
              </a:bodyPr>
              <a:lstStyle/>
              <a:p>
                <a:r>
                  <a:rPr lang="en-US" dirty="0" smtClean="0"/>
                  <a:t>Note that if we have </a:t>
                </a:r>
                <a:r>
                  <a:rPr lang="en-US" b="1" i="1" dirty="0" smtClean="0"/>
                  <a:t>B</a:t>
                </a:r>
                <a:r>
                  <a:rPr lang="en-US" dirty="0" smtClean="0"/>
                  <a:t> available buffer pages, by the same logic:</a:t>
                </a:r>
              </a:p>
              <a:p>
                <a:pPr lvl="1"/>
                <a:r>
                  <a:rPr lang="en-US" dirty="0"/>
                  <a:t>W</a:t>
                </a:r>
                <a:r>
                  <a:rPr lang="en-US" dirty="0" smtClean="0"/>
                  <a:t>e can store </a:t>
                </a:r>
                <a14:m>
                  <m:oMath xmlns:m="http://schemas.openxmlformats.org/officeDocument/2006/math" xmlns="">
                    <m:r>
                      <a:rPr lang="en-US" b="1" i="1" smtClean="0">
                        <a:latin typeface="Cambria Math" charset="0"/>
                      </a:rPr>
                      <m:t>𝑳</m:t>
                    </m:r>
                    <m:r>
                      <a:rPr lang="en-US" b="1" i="1" baseline="-25000" smtClean="0">
                        <a:latin typeface="Cambria Math" charset="0"/>
                      </a:rPr>
                      <m:t>𝑩</m:t>
                    </m:r>
                  </m:oMath>
                </a14:m>
                <a:r>
                  <a:rPr lang="en-US" dirty="0" smtClean="0">
                    <a:sym typeface="Wingdings"/>
                  </a:rPr>
                  <a:t> levels of the B+ Tree in memory</a:t>
                </a:r>
              </a:p>
              <a:p>
                <a:pPr lvl="1"/>
                <a:r>
                  <a:rPr lang="en-US" dirty="0" smtClean="0">
                    <a:sym typeface="Wingdings"/>
                  </a:rPr>
                  <a:t>where </a:t>
                </a:r>
                <a14:m>
                  <m:oMath xmlns:m="http://schemas.openxmlformats.org/officeDocument/2006/math" xmlns="">
                    <m:r>
                      <a:rPr lang="en-US" b="1" i="1">
                        <a:latin typeface="Cambria Math" charset="0"/>
                      </a:rPr>
                      <m:t>𝑳</m:t>
                    </m:r>
                    <m:r>
                      <a:rPr lang="en-US" b="1" i="1" baseline="-25000">
                        <a:latin typeface="Cambria Math" charset="0"/>
                      </a:rPr>
                      <m:t>𝑩</m:t>
                    </m:r>
                  </m:oMath>
                </a14:m>
                <a:r>
                  <a:rPr lang="en-US" dirty="0" smtClean="0">
                    <a:sym typeface="Wingdings"/>
                  </a:rPr>
                  <a:t> </a:t>
                </a:r>
                <a:r>
                  <a:rPr lang="en-US" b="1" i="1" dirty="0" smtClean="0">
                    <a:sym typeface="Wingdings"/>
                  </a:rPr>
                  <a:t>is the number of levels such that the sum of all the levels’ nodes fit in the buffer:</a:t>
                </a:r>
              </a:p>
              <a:p>
                <a:pPr lvl="2"/>
                <a14:m>
                  <m:oMath xmlns:m="http://schemas.openxmlformats.org/officeDocument/2006/math" xmlns="">
                    <m:r>
                      <a:rPr lang="en-US" b="0" i="1" smtClean="0">
                        <a:latin typeface="Cambria Math" charset="0"/>
                        <a:sym typeface="Wingdings"/>
                      </a:rPr>
                      <m:t>𝐵</m:t>
                    </m:r>
                    <m:r>
                      <a:rPr lang="en-US" b="0" i="1" smtClean="0">
                        <a:latin typeface="Cambria Math" charset="0"/>
                        <a:ea typeface="Cambria Math" charset="0"/>
                        <a:cs typeface="Cambria Math" charset="0"/>
                        <a:sym typeface="Wingdings"/>
                      </a:rPr>
                      <m:t>≥1+</m:t>
                    </m:r>
                    <m:r>
                      <a:rPr lang="en-US" b="0" i="1" smtClean="0">
                        <a:latin typeface="Cambria Math" charset="0"/>
                        <a:ea typeface="Cambria Math" charset="0"/>
                        <a:cs typeface="Cambria Math" charset="0"/>
                        <a:sym typeface="Wingdings"/>
                      </a:rPr>
                      <m:t>𝑓</m:t>
                    </m:r>
                    <m:r>
                      <a:rPr lang="en-US" b="0" i="1" smtClean="0">
                        <a:latin typeface="Cambria Math" charset="0"/>
                        <a:ea typeface="Cambria Math" charset="0"/>
                        <a:cs typeface="Cambria Math" charset="0"/>
                        <a:sym typeface="Wingdings"/>
                      </a:rPr>
                      <m:t>+…+</m:t>
                    </m:r>
                    <m:sSup>
                      <m:sSupPr>
                        <m:ctrlPr>
                          <a:rPr lang="en-US" b="0" i="1" smtClean="0">
                            <a:latin typeface="Cambria Math" charset="0"/>
                            <a:ea typeface="Cambria Math" charset="0"/>
                            <a:cs typeface="Cambria Math" charset="0"/>
                            <a:sym typeface="Wingdings"/>
                          </a:rPr>
                        </m:ctrlPr>
                      </m:sSupPr>
                      <m:e>
                        <m:r>
                          <a:rPr lang="en-US" b="0" i="1" smtClean="0">
                            <a:latin typeface="Cambria Math" charset="0"/>
                            <a:ea typeface="Cambria Math" charset="0"/>
                            <a:cs typeface="Cambria Math" charset="0"/>
                            <a:sym typeface="Wingdings"/>
                          </a:rPr>
                          <m:t>𝑓</m:t>
                        </m:r>
                      </m:e>
                      <m:sup>
                        <m:r>
                          <a:rPr lang="en-US" b="0" i="1" smtClean="0">
                            <a:latin typeface="Cambria Math" charset="0"/>
                            <a:ea typeface="Cambria Math" charset="0"/>
                            <a:cs typeface="Cambria Math" charset="0"/>
                            <a:sym typeface="Wingdings"/>
                          </a:rPr>
                          <m:t>𝐿</m:t>
                        </m:r>
                        <m:r>
                          <a:rPr lang="en-US" b="0" i="1" baseline="-25000" smtClean="0">
                            <a:latin typeface="Cambria Math" charset="0"/>
                            <a:ea typeface="Cambria Math" charset="0"/>
                            <a:cs typeface="Cambria Math" charset="0"/>
                            <a:sym typeface="Wingdings"/>
                          </a:rPr>
                          <m:t>𝐵</m:t>
                        </m:r>
                        <m:r>
                          <a:rPr lang="en-US" b="0" i="1" smtClean="0">
                            <a:latin typeface="Cambria Math" charset="0"/>
                            <a:ea typeface="Cambria Math" charset="0"/>
                            <a:cs typeface="Cambria Math" charset="0"/>
                            <a:sym typeface="Wingdings"/>
                          </a:rPr>
                          <m:t>−1</m:t>
                        </m:r>
                      </m:sup>
                    </m:sSup>
                    <m:r>
                      <a:rPr lang="en-US" b="0" i="1" smtClean="0">
                        <a:latin typeface="Cambria Math" charset="0"/>
                        <a:ea typeface="Cambria Math" charset="0"/>
                        <a:cs typeface="Cambria Math" charset="0"/>
                        <a:sym typeface="Wingdings"/>
                      </a:rPr>
                      <m:t>=</m:t>
                    </m:r>
                    <m:nary>
                      <m:naryPr>
                        <m:chr m:val="∑"/>
                        <m:ctrlPr>
                          <a:rPr lang="en-US" b="0" i="1" smtClean="0">
                            <a:latin typeface="Cambria Math" charset="0"/>
                            <a:ea typeface="Cambria Math" charset="0"/>
                            <a:cs typeface="Cambria Math" charset="0"/>
                            <a:sym typeface="Wingdings"/>
                          </a:rPr>
                        </m:ctrlPr>
                      </m:naryPr>
                      <m:sub>
                        <m:r>
                          <m:rPr>
                            <m:brk m:alnAt="23"/>
                          </m:rPr>
                          <a:rPr lang="en-US" b="0" i="1" smtClean="0">
                            <a:latin typeface="Cambria Math" charset="0"/>
                            <a:ea typeface="Cambria Math" charset="0"/>
                            <a:cs typeface="Cambria Math" charset="0"/>
                            <a:sym typeface="Wingdings"/>
                          </a:rPr>
                          <m:t>𝑙</m:t>
                        </m:r>
                        <m:r>
                          <a:rPr lang="en-US" b="0" i="1" smtClean="0">
                            <a:latin typeface="Cambria Math" charset="0"/>
                            <a:ea typeface="Cambria Math" charset="0"/>
                            <a:cs typeface="Cambria Math" charset="0"/>
                            <a:sym typeface="Wingdings"/>
                          </a:rPr>
                          <m:t>=0</m:t>
                        </m:r>
                      </m:sub>
                      <m:sup>
                        <m:r>
                          <a:rPr lang="en-US" b="0" i="1" smtClean="0">
                            <a:latin typeface="Cambria Math" charset="0"/>
                            <a:ea typeface="Cambria Math" charset="0"/>
                            <a:cs typeface="Cambria Math" charset="0"/>
                            <a:sym typeface="Wingdings"/>
                          </a:rPr>
                          <m:t>𝐿</m:t>
                        </m:r>
                        <m:r>
                          <a:rPr lang="en-US" b="0" i="1" baseline="-25000" smtClean="0">
                            <a:latin typeface="Cambria Math" charset="0"/>
                            <a:ea typeface="Cambria Math" charset="0"/>
                            <a:cs typeface="Cambria Math" charset="0"/>
                            <a:sym typeface="Wingdings"/>
                          </a:rPr>
                          <m:t>𝐵</m:t>
                        </m:r>
                        <m:r>
                          <a:rPr lang="en-US" b="0" i="1" smtClean="0">
                            <a:latin typeface="Cambria Math" charset="0"/>
                            <a:ea typeface="Cambria Math" charset="0"/>
                            <a:cs typeface="Cambria Math" charset="0"/>
                            <a:sym typeface="Wingdings"/>
                          </a:rPr>
                          <m:t>−1</m:t>
                        </m:r>
                      </m:sup>
                      <m:e>
                        <m:r>
                          <a:rPr lang="en-US" b="0" i="1" smtClean="0">
                            <a:latin typeface="Cambria Math" charset="0"/>
                            <a:ea typeface="Cambria Math" charset="0"/>
                            <a:cs typeface="Cambria Math" charset="0"/>
                            <a:sym typeface="Wingdings"/>
                          </a:rPr>
                          <m:t>𝑓</m:t>
                        </m:r>
                        <m:r>
                          <a:rPr lang="en-US" b="0" i="1" baseline="30000" smtClean="0">
                            <a:latin typeface="Cambria Math" charset="0"/>
                            <a:ea typeface="Cambria Math" charset="0"/>
                            <a:cs typeface="Cambria Math" charset="0"/>
                            <a:sym typeface="Wingdings"/>
                          </a:rPr>
                          <m:t>𝑙</m:t>
                        </m:r>
                      </m:e>
                    </m:nary>
                  </m:oMath>
                </a14:m>
                <a:endParaRPr lang="en-US" dirty="0">
                  <a:sym typeface="Wingdings"/>
                </a:endParaRPr>
              </a:p>
              <a:p>
                <a:endParaRPr lang="en-US" dirty="0" smtClean="0">
                  <a:sym typeface="Wingdings"/>
                </a:endParaRPr>
              </a:p>
              <a:p>
                <a:r>
                  <a:rPr lang="en-US" dirty="0" smtClean="0">
                    <a:sym typeface="Wingdings"/>
                  </a:rPr>
                  <a:t>In summary: to do exact search:</a:t>
                </a:r>
              </a:p>
              <a:p>
                <a:pPr lvl="1"/>
                <a:r>
                  <a:rPr lang="en-US" dirty="0">
                    <a:solidFill>
                      <a:srgbClr val="C00000"/>
                    </a:solidFill>
                    <a:sym typeface="Wingdings"/>
                  </a:rPr>
                  <a:t>W</a:t>
                </a:r>
                <a:r>
                  <a:rPr lang="en-US" dirty="0" smtClean="0">
                    <a:solidFill>
                      <a:srgbClr val="C00000"/>
                    </a:solidFill>
                    <a:sym typeface="Wingdings"/>
                  </a:rPr>
                  <a:t>e read in one page per level of the tree</a:t>
                </a:r>
              </a:p>
              <a:p>
                <a:pPr lvl="1"/>
                <a:r>
                  <a:rPr lang="en-US" dirty="0" smtClean="0">
                    <a:solidFill>
                      <a:srgbClr val="0070C0"/>
                    </a:solidFill>
                    <a:sym typeface="Wingdings"/>
                  </a:rPr>
                  <a:t>However, levels that we can fit in buffer are free!</a:t>
                </a:r>
              </a:p>
              <a:p>
                <a:pPr lvl="1"/>
                <a:r>
                  <a:rPr lang="en-US" dirty="0" smtClean="0">
                    <a:solidFill>
                      <a:schemeClr val="accent6"/>
                    </a:solidFill>
                    <a:sym typeface="Wingdings"/>
                  </a:rPr>
                  <a:t>Finally we read in the actual record</a:t>
                </a:r>
              </a:p>
              <a:p>
                <a:endParaRPr lang="en-US" dirty="0" smtClean="0">
                  <a:sym typeface="Wingdings"/>
                </a:endParaRPr>
              </a:p>
            </p:txBody>
          </p:sp>
        </mc:Choice>
        <mc:Fallback xmlns="">
          <p:sp>
            <p:nvSpPr>
              <p:cNvPr id="83973" name="Rectangle 5"/>
              <p:cNvSpPr>
                <a:spLocks noGrp="1" noRot="1" noChangeAspect="1" noMove="1" noResize="1" noEditPoints="1" noAdjustHandles="1" noChangeArrowheads="1" noChangeShapeType="1" noTextEdit="1"/>
              </p:cNvSpPr>
              <p:nvPr>
                <p:ph type="body" idx="1"/>
              </p:nvPr>
            </p:nvSpPr>
            <p:spPr>
              <a:xfrm>
                <a:off x="850900" y="1866900"/>
                <a:ext cx="10820400" cy="3962400"/>
              </a:xfrm>
              <a:blipFill rotWithShape="0">
                <a:blip r:embed="rId3"/>
                <a:stretch>
                  <a:fillRect l="-1014" t="-3385" r="-1070"/>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810659" y="4045081"/>
                <a:ext cx="4161011" cy="161351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a:spAutoFit/>
              </a:bodyPr>
              <a:lstStyle/>
              <a:p>
                <a:r>
                  <a:rPr lang="en-US" sz="2800" dirty="0" smtClean="0">
                    <a:latin typeface="+mj-lt"/>
                    <a:sym typeface="Wingdings"/>
                  </a:rPr>
                  <a:t>IO Cost: </a:t>
                </a:r>
                <a14:m>
                  <m:oMath xmlns:m="http://schemas.openxmlformats.org/officeDocument/2006/math" xmlns="">
                    <m:d>
                      <m:dPr>
                        <m:begChr m:val="⌈"/>
                        <m:endChr m:val="⌉"/>
                        <m:ctrlPr>
                          <a:rPr lang="en-US" sz="2800" i="1" smtClean="0">
                            <a:solidFill>
                              <a:srgbClr val="C00000"/>
                            </a:solidFill>
                            <a:latin typeface="Cambria Math" charset="0"/>
                            <a:sym typeface="Wingdings"/>
                          </a:rPr>
                        </m:ctrlPr>
                      </m:dPr>
                      <m:e>
                        <m:func>
                          <m:funcPr>
                            <m:ctrlPr>
                              <a:rPr lang="en-US" sz="2800" i="1">
                                <a:solidFill>
                                  <a:srgbClr val="C00000"/>
                                </a:solidFill>
                                <a:latin typeface="Cambria Math" charset="0"/>
                                <a:sym typeface="Wingdings"/>
                              </a:rPr>
                            </m:ctrlPr>
                          </m:funcPr>
                          <m:fName>
                            <m:sSub>
                              <m:sSubPr>
                                <m:ctrlPr>
                                  <a:rPr lang="en-US" sz="2800" i="1">
                                    <a:solidFill>
                                      <a:srgbClr val="C00000"/>
                                    </a:solidFill>
                                    <a:latin typeface="Cambria Math" charset="0"/>
                                    <a:sym typeface="Wingdings"/>
                                  </a:rPr>
                                </m:ctrlPr>
                              </m:sSubPr>
                              <m:e>
                                <m:r>
                                  <m:rPr>
                                    <m:sty m:val="p"/>
                                  </m:rPr>
                                  <a:rPr lang="en-US" sz="2800">
                                    <a:solidFill>
                                      <a:srgbClr val="C00000"/>
                                    </a:solidFill>
                                    <a:latin typeface="Cambria Math" charset="0"/>
                                    <a:sym typeface="Wingdings"/>
                                  </a:rPr>
                                  <m:t>log</m:t>
                                </m:r>
                              </m:e>
                              <m:sub>
                                <m:r>
                                  <a:rPr lang="en-US" sz="2800" i="1" smtClean="0">
                                    <a:solidFill>
                                      <a:srgbClr val="C00000"/>
                                    </a:solidFill>
                                    <a:latin typeface="Cambria Math" charset="0"/>
                                    <a:sym typeface="Wingdings"/>
                                  </a:rPr>
                                  <m:t>𝑓</m:t>
                                </m:r>
                              </m:sub>
                            </m:sSub>
                          </m:fName>
                          <m:e>
                            <m:f>
                              <m:fPr>
                                <m:ctrlPr>
                                  <a:rPr lang="en-US" sz="2800" i="1">
                                    <a:solidFill>
                                      <a:srgbClr val="C00000"/>
                                    </a:solidFill>
                                    <a:latin typeface="Cambria Math" charset="0"/>
                                    <a:sym typeface="Wingdings"/>
                                  </a:rPr>
                                </m:ctrlPr>
                              </m:fPr>
                              <m:num>
                                <m:r>
                                  <a:rPr lang="en-US" sz="2800" i="1">
                                    <a:solidFill>
                                      <a:srgbClr val="C00000"/>
                                    </a:solidFill>
                                    <a:latin typeface="Cambria Math" charset="0"/>
                                    <a:sym typeface="Wingdings"/>
                                  </a:rPr>
                                  <m:t>𝑁</m:t>
                                </m:r>
                              </m:num>
                              <m:den>
                                <m:r>
                                  <a:rPr lang="en-US" sz="2800" i="1">
                                    <a:solidFill>
                                      <a:srgbClr val="C00000"/>
                                    </a:solidFill>
                                    <a:latin typeface="Cambria Math" charset="0"/>
                                    <a:sym typeface="Wingdings"/>
                                  </a:rPr>
                                  <m:t>𝐹</m:t>
                                </m:r>
                              </m:den>
                            </m:f>
                          </m:e>
                        </m:func>
                      </m:e>
                    </m:d>
                    <m:r>
                      <a:rPr lang="en-US" sz="2800" b="0" i="0" smtClean="0">
                        <a:latin typeface="Cambria Math" charset="0"/>
                        <a:sym typeface="Wingdings"/>
                      </a:rPr>
                      <m:t>−</m:t>
                    </m:r>
                    <m:r>
                      <a:rPr lang="en-US" sz="2800" b="0" i="1" smtClean="0">
                        <a:solidFill>
                          <a:srgbClr val="0070C0"/>
                        </a:solidFill>
                        <a:latin typeface="Cambria Math" charset="0"/>
                        <a:sym typeface="Wingdings"/>
                      </a:rPr>
                      <m:t>𝐿</m:t>
                    </m:r>
                    <m:r>
                      <a:rPr lang="en-US" sz="2800" b="0" i="1" baseline="-25000" smtClean="0">
                        <a:solidFill>
                          <a:srgbClr val="0070C0"/>
                        </a:solidFill>
                        <a:latin typeface="Cambria Math" charset="0"/>
                        <a:sym typeface="Wingdings"/>
                      </a:rPr>
                      <m:t>𝐵</m:t>
                    </m:r>
                    <m:r>
                      <a:rPr lang="en-US" sz="2800" b="0" i="1" smtClean="0">
                        <a:latin typeface="Cambria Math" charset="0"/>
                        <a:sym typeface="Wingdings"/>
                      </a:rPr>
                      <m:t>+</m:t>
                    </m:r>
                    <m:r>
                      <a:rPr lang="en-US" sz="2800" b="0" i="1" smtClean="0">
                        <a:solidFill>
                          <a:schemeClr val="accent6"/>
                        </a:solidFill>
                        <a:latin typeface="Cambria Math" charset="0"/>
                        <a:sym typeface="Wingdings"/>
                      </a:rPr>
                      <m:t>1</m:t>
                    </m:r>
                  </m:oMath>
                </a14:m>
                <a:r>
                  <a:rPr lang="en-US" sz="2800" dirty="0" smtClean="0">
                    <a:solidFill>
                      <a:schemeClr val="accent6"/>
                    </a:solidFill>
                    <a:latin typeface="+mj-lt"/>
                  </a:rPr>
                  <a:t>  </a:t>
                </a:r>
              </a:p>
              <a:p>
                <a:endParaRPr lang="en-US" sz="2800" i="1" dirty="0">
                  <a:solidFill>
                    <a:schemeClr val="accent6"/>
                  </a:solidFill>
                  <a:latin typeface="+mj-lt"/>
                </a:endParaRPr>
              </a:p>
              <a:p>
                <a:r>
                  <a:rPr lang="en-US" sz="2800" i="1" dirty="0" smtClean="0">
                    <a:solidFill>
                      <a:schemeClr val="tx1"/>
                    </a:solidFill>
                    <a:latin typeface="+mj-lt"/>
                  </a:rPr>
                  <a:t>where  </a:t>
                </a:r>
                <a14:m>
                  <m:oMath xmlns:m="http://schemas.openxmlformats.org/officeDocument/2006/math" xmlns="">
                    <m:r>
                      <a:rPr lang="en-US" sz="2800" i="1">
                        <a:solidFill>
                          <a:schemeClr val="tx1"/>
                        </a:solidFill>
                        <a:latin typeface="Cambria Math" charset="0"/>
                        <a:sym typeface="Wingdings"/>
                      </a:rPr>
                      <m:t>𝐵</m:t>
                    </m:r>
                    <m:r>
                      <a:rPr lang="en-US" sz="2800" i="1">
                        <a:solidFill>
                          <a:schemeClr val="tx1"/>
                        </a:solidFill>
                        <a:latin typeface="Cambria Math" charset="0"/>
                        <a:ea typeface="Cambria Math" charset="0"/>
                        <a:cs typeface="Cambria Math" charset="0"/>
                        <a:sym typeface="Wingdings"/>
                      </a:rPr>
                      <m:t>≥</m:t>
                    </m:r>
                    <m:nary>
                      <m:naryPr>
                        <m:chr m:val="∑"/>
                        <m:ctrlPr>
                          <a:rPr lang="en-US" sz="2800" i="1">
                            <a:solidFill>
                              <a:schemeClr val="tx1"/>
                            </a:solidFill>
                            <a:latin typeface="Cambria Math" charset="0"/>
                            <a:ea typeface="Cambria Math" charset="0"/>
                            <a:cs typeface="Cambria Math" charset="0"/>
                            <a:sym typeface="Wingdings"/>
                          </a:rPr>
                        </m:ctrlPr>
                      </m:naryPr>
                      <m:sub>
                        <m:r>
                          <m:rPr>
                            <m:brk m:alnAt="23"/>
                          </m:rPr>
                          <a:rPr lang="en-US" sz="2800" i="1">
                            <a:solidFill>
                              <a:schemeClr val="tx1"/>
                            </a:solidFill>
                            <a:latin typeface="Cambria Math" charset="0"/>
                            <a:ea typeface="Cambria Math" charset="0"/>
                            <a:cs typeface="Cambria Math" charset="0"/>
                            <a:sym typeface="Wingdings"/>
                          </a:rPr>
                          <m:t>𝑙</m:t>
                        </m:r>
                        <m:r>
                          <a:rPr lang="en-US" sz="2800" i="1">
                            <a:solidFill>
                              <a:schemeClr val="tx1"/>
                            </a:solidFill>
                            <a:latin typeface="Cambria Math" charset="0"/>
                            <a:ea typeface="Cambria Math" charset="0"/>
                            <a:cs typeface="Cambria Math" charset="0"/>
                            <a:sym typeface="Wingdings"/>
                          </a:rPr>
                          <m:t>=0</m:t>
                        </m:r>
                      </m:sub>
                      <m:sup>
                        <m:r>
                          <a:rPr lang="en-US" sz="2800" i="1" smtClean="0">
                            <a:solidFill>
                              <a:srgbClr val="0070C0"/>
                            </a:solidFill>
                            <a:latin typeface="Cambria Math" charset="0"/>
                            <a:ea typeface="Cambria Math" charset="0"/>
                            <a:cs typeface="Cambria Math" charset="0"/>
                            <a:sym typeface="Wingdings"/>
                          </a:rPr>
                          <m:t>𝐿</m:t>
                        </m:r>
                        <m:r>
                          <a:rPr lang="en-US" sz="2800" i="1" baseline="-25000">
                            <a:solidFill>
                              <a:srgbClr val="0070C0"/>
                            </a:solidFill>
                            <a:latin typeface="Cambria Math" charset="0"/>
                            <a:ea typeface="Cambria Math" charset="0"/>
                            <a:cs typeface="Cambria Math" charset="0"/>
                            <a:sym typeface="Wingdings"/>
                          </a:rPr>
                          <m:t>𝐵</m:t>
                        </m:r>
                        <m:r>
                          <a:rPr lang="en-US" sz="2800" i="1">
                            <a:solidFill>
                              <a:schemeClr val="tx1"/>
                            </a:solidFill>
                            <a:latin typeface="Cambria Math" charset="0"/>
                            <a:ea typeface="Cambria Math" charset="0"/>
                            <a:cs typeface="Cambria Math" charset="0"/>
                            <a:sym typeface="Wingdings"/>
                          </a:rPr>
                          <m:t>−1</m:t>
                        </m:r>
                      </m:sup>
                      <m:e>
                        <m:r>
                          <a:rPr lang="en-US" sz="2800" i="1">
                            <a:solidFill>
                              <a:schemeClr val="tx1"/>
                            </a:solidFill>
                            <a:latin typeface="Cambria Math" charset="0"/>
                            <a:ea typeface="Cambria Math" charset="0"/>
                            <a:cs typeface="Cambria Math" charset="0"/>
                            <a:sym typeface="Wingdings"/>
                          </a:rPr>
                          <m:t>𝑓</m:t>
                        </m:r>
                        <m:r>
                          <a:rPr lang="en-US" sz="2800" i="1" baseline="30000">
                            <a:solidFill>
                              <a:schemeClr val="tx1"/>
                            </a:solidFill>
                            <a:latin typeface="Cambria Math" charset="0"/>
                            <a:ea typeface="Cambria Math" charset="0"/>
                            <a:cs typeface="Cambria Math" charset="0"/>
                            <a:sym typeface="Wingdings"/>
                          </a:rPr>
                          <m:t>𝑙</m:t>
                        </m:r>
                      </m:e>
                    </m:nary>
                  </m:oMath>
                </a14:m>
                <a:endParaRPr lang="en-US" sz="2800" i="1" dirty="0">
                  <a:solidFill>
                    <a:schemeClr val="accent6"/>
                  </a:solidFill>
                  <a:latin typeface="+mj-lt"/>
                </a:endParaRPr>
              </a:p>
            </p:txBody>
          </p:sp>
        </mc:Choice>
        <mc:Fallback xmlns="">
          <p:sp>
            <p:nvSpPr>
              <p:cNvPr id="2" name="Rectangle 1"/>
              <p:cNvSpPr>
                <a:spLocks noRot="1" noChangeAspect="1" noMove="1" noResize="1" noEditPoints="1" noAdjustHandles="1" noChangeArrowheads="1" noChangeShapeType="1" noTextEdit="1"/>
              </p:cNvSpPr>
              <p:nvPr/>
            </p:nvSpPr>
            <p:spPr>
              <a:xfrm>
                <a:off x="7810659" y="4045081"/>
                <a:ext cx="4161011" cy="161351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10" name="Group 9"/>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153425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97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p:sp>
        <p:nvSpPr>
          <p:cNvPr id="83973" name="Rectangle 5"/>
          <p:cNvSpPr>
            <a:spLocks noGrp="1" noChangeArrowheads="1"/>
          </p:cNvSpPr>
          <p:nvPr>
            <p:ph type="body" idx="1"/>
          </p:nvPr>
        </p:nvSpPr>
        <p:spPr>
          <a:xfrm>
            <a:off x="850900" y="1866900"/>
            <a:ext cx="10820400" cy="2552700"/>
          </a:xfrm>
          <a:noFill/>
          <a:ln/>
        </p:spPr>
        <p:txBody>
          <a:bodyPr vert="horz" lIns="92075" tIns="46038" rIns="92075" bIns="46038" rtlCol="0">
            <a:normAutofit/>
          </a:bodyPr>
          <a:lstStyle/>
          <a:p>
            <a:r>
              <a:rPr lang="en-US" dirty="0" smtClean="0"/>
              <a:t>To do range search, we just follow the horizontal pointers</a:t>
            </a:r>
          </a:p>
          <a:p>
            <a:endParaRPr lang="en-US" dirty="0">
              <a:solidFill>
                <a:schemeClr val="accent6"/>
              </a:solidFill>
              <a:sym typeface="Wingdings"/>
            </a:endParaRPr>
          </a:p>
          <a:p>
            <a:r>
              <a:rPr lang="en-US" dirty="0" smtClean="0">
                <a:sym typeface="Wingdings"/>
              </a:rPr>
              <a:t>The IO cost is that of loading additional leaf nodes we need to access + the IO cost of loading each </a:t>
            </a:r>
            <a:r>
              <a:rPr lang="en-US" b="1" i="1" dirty="0" smtClean="0">
                <a:sym typeface="Wingdings"/>
              </a:rPr>
              <a:t>page</a:t>
            </a:r>
            <a:r>
              <a:rPr lang="en-US" dirty="0" smtClean="0">
                <a:sym typeface="Wingdings"/>
              </a:rPr>
              <a:t> of the results- we phrase this as “Cost(OUT)”</a:t>
            </a:r>
          </a:p>
          <a:p>
            <a:endParaRPr lang="en-US" dirty="0" smtClean="0">
              <a:sym typeface="Wingdings"/>
            </a:endParaRPr>
          </a:p>
        </p:txBody>
      </p:sp>
      <mc:AlternateContent xmlns:mc="http://schemas.openxmlformats.org/markup-compatibility/2006" xmlns:a14="http://schemas.microsoft.com/office/drawing/2010/main">
        <mc:Choice Requires="a14">
          <p:sp>
            <p:nvSpPr>
              <p:cNvPr id="15" name="Rectangle 14"/>
              <p:cNvSpPr/>
              <p:nvPr/>
            </p:nvSpPr>
            <p:spPr>
              <a:xfrm>
                <a:off x="4180594" y="4527240"/>
                <a:ext cx="5690917" cy="161351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a:spAutoFit/>
              </a:bodyPr>
              <a:lstStyle/>
              <a:p>
                <a:r>
                  <a:rPr lang="en-US" sz="2800" dirty="0" smtClean="0">
                    <a:latin typeface="+mj-lt"/>
                    <a:sym typeface="Wingdings"/>
                  </a:rPr>
                  <a:t>IO Cost: </a:t>
                </a:r>
                <a14:m>
                  <m:oMath xmlns:m="http://schemas.openxmlformats.org/officeDocument/2006/math" xmlns="">
                    <m:d>
                      <m:dPr>
                        <m:begChr m:val="⌈"/>
                        <m:endChr m:val="⌉"/>
                        <m:ctrlPr>
                          <a:rPr lang="en-US" sz="2800" i="1" smtClean="0">
                            <a:solidFill>
                              <a:srgbClr val="C00000"/>
                            </a:solidFill>
                            <a:latin typeface="Cambria Math" charset="0"/>
                            <a:sym typeface="Wingdings"/>
                          </a:rPr>
                        </m:ctrlPr>
                      </m:dPr>
                      <m:e>
                        <m:func>
                          <m:funcPr>
                            <m:ctrlPr>
                              <a:rPr lang="en-US" sz="2800" i="1">
                                <a:solidFill>
                                  <a:srgbClr val="C00000"/>
                                </a:solidFill>
                                <a:latin typeface="Cambria Math" charset="0"/>
                                <a:sym typeface="Wingdings"/>
                              </a:rPr>
                            </m:ctrlPr>
                          </m:funcPr>
                          <m:fName>
                            <m:sSub>
                              <m:sSubPr>
                                <m:ctrlPr>
                                  <a:rPr lang="en-US" sz="2800" i="1">
                                    <a:solidFill>
                                      <a:srgbClr val="C00000"/>
                                    </a:solidFill>
                                    <a:latin typeface="Cambria Math" charset="0"/>
                                    <a:sym typeface="Wingdings"/>
                                  </a:rPr>
                                </m:ctrlPr>
                              </m:sSubPr>
                              <m:e>
                                <m:r>
                                  <m:rPr>
                                    <m:sty m:val="p"/>
                                  </m:rPr>
                                  <a:rPr lang="en-US" sz="2800">
                                    <a:solidFill>
                                      <a:srgbClr val="C00000"/>
                                    </a:solidFill>
                                    <a:latin typeface="Cambria Math" charset="0"/>
                                    <a:sym typeface="Wingdings"/>
                                  </a:rPr>
                                  <m:t>log</m:t>
                                </m:r>
                              </m:e>
                              <m:sub>
                                <m:r>
                                  <a:rPr lang="en-US" sz="2800" i="1" smtClean="0">
                                    <a:solidFill>
                                      <a:srgbClr val="C00000"/>
                                    </a:solidFill>
                                    <a:latin typeface="Cambria Math" charset="0"/>
                                    <a:sym typeface="Wingdings"/>
                                  </a:rPr>
                                  <m:t>𝑓</m:t>
                                </m:r>
                              </m:sub>
                            </m:sSub>
                          </m:fName>
                          <m:e>
                            <m:f>
                              <m:fPr>
                                <m:ctrlPr>
                                  <a:rPr lang="en-US" sz="2800" i="1">
                                    <a:solidFill>
                                      <a:srgbClr val="C00000"/>
                                    </a:solidFill>
                                    <a:latin typeface="Cambria Math" charset="0"/>
                                    <a:sym typeface="Wingdings"/>
                                  </a:rPr>
                                </m:ctrlPr>
                              </m:fPr>
                              <m:num>
                                <m:r>
                                  <a:rPr lang="en-US" sz="2800" i="1">
                                    <a:solidFill>
                                      <a:srgbClr val="C00000"/>
                                    </a:solidFill>
                                    <a:latin typeface="Cambria Math" charset="0"/>
                                    <a:sym typeface="Wingdings"/>
                                  </a:rPr>
                                  <m:t>𝑁</m:t>
                                </m:r>
                              </m:num>
                              <m:den>
                                <m:r>
                                  <a:rPr lang="en-US" sz="2800" i="1">
                                    <a:solidFill>
                                      <a:srgbClr val="C00000"/>
                                    </a:solidFill>
                                    <a:latin typeface="Cambria Math" charset="0"/>
                                    <a:sym typeface="Wingdings"/>
                                  </a:rPr>
                                  <m:t>𝐹</m:t>
                                </m:r>
                              </m:den>
                            </m:f>
                          </m:e>
                        </m:func>
                      </m:e>
                    </m:d>
                    <m:r>
                      <a:rPr lang="en-US" sz="2800" b="0" i="0" smtClean="0">
                        <a:latin typeface="Cambria Math" charset="0"/>
                        <a:sym typeface="Wingdings"/>
                      </a:rPr>
                      <m:t>−</m:t>
                    </m:r>
                    <m:r>
                      <a:rPr lang="en-US" sz="2800" b="0" i="1" smtClean="0">
                        <a:solidFill>
                          <a:srgbClr val="0070C0"/>
                        </a:solidFill>
                        <a:latin typeface="Cambria Math" charset="0"/>
                        <a:sym typeface="Wingdings"/>
                      </a:rPr>
                      <m:t>𝐿</m:t>
                    </m:r>
                    <m:r>
                      <a:rPr lang="en-US" sz="2800" b="0" i="1" baseline="-25000" smtClean="0">
                        <a:solidFill>
                          <a:srgbClr val="0070C0"/>
                        </a:solidFill>
                        <a:latin typeface="Cambria Math" charset="0"/>
                        <a:sym typeface="Wingdings"/>
                      </a:rPr>
                      <m:t>𝐵</m:t>
                    </m:r>
                    <m:r>
                      <a:rPr lang="en-US" sz="2800" b="0" i="1" smtClean="0">
                        <a:latin typeface="Cambria Math" charset="0"/>
                        <a:sym typeface="Wingdings"/>
                      </a:rPr>
                      <m:t>+</m:t>
                    </m:r>
                    <m:r>
                      <a:rPr lang="en-US" sz="2800" b="0" i="1" smtClean="0">
                        <a:solidFill>
                          <a:schemeClr val="accent6"/>
                        </a:solidFill>
                        <a:latin typeface="Cambria Math" charset="0"/>
                        <a:sym typeface="Wingdings"/>
                      </a:rPr>
                      <m:t>𝐶𝑜𝑠𝑡</m:t>
                    </m:r>
                    <m:r>
                      <a:rPr lang="en-US" sz="2800" b="0" i="1" smtClean="0">
                        <a:solidFill>
                          <a:schemeClr val="accent6"/>
                        </a:solidFill>
                        <a:latin typeface="Cambria Math" charset="0"/>
                        <a:sym typeface="Wingdings"/>
                      </a:rPr>
                      <m:t>(</m:t>
                    </m:r>
                    <m:r>
                      <a:rPr lang="en-US" sz="2800" b="0" i="1" smtClean="0">
                        <a:solidFill>
                          <a:schemeClr val="accent6"/>
                        </a:solidFill>
                        <a:latin typeface="Cambria Math" charset="0"/>
                        <a:sym typeface="Wingdings"/>
                      </a:rPr>
                      <m:t>𝑂𝑈𝑇</m:t>
                    </m:r>
                    <m:r>
                      <a:rPr lang="en-US" sz="2800" b="0" i="1" smtClean="0">
                        <a:solidFill>
                          <a:schemeClr val="accent6"/>
                        </a:solidFill>
                        <a:latin typeface="Cambria Math" charset="0"/>
                        <a:sym typeface="Wingdings"/>
                      </a:rPr>
                      <m:t>)</m:t>
                    </m:r>
                  </m:oMath>
                </a14:m>
                <a:r>
                  <a:rPr lang="en-US" sz="2800" dirty="0" smtClean="0">
                    <a:solidFill>
                      <a:schemeClr val="accent6"/>
                    </a:solidFill>
                    <a:latin typeface="+mj-lt"/>
                  </a:rPr>
                  <a:t>  </a:t>
                </a:r>
              </a:p>
              <a:p>
                <a:endParaRPr lang="en-US" sz="2800" i="1" dirty="0">
                  <a:solidFill>
                    <a:schemeClr val="accent6"/>
                  </a:solidFill>
                  <a:latin typeface="+mj-lt"/>
                </a:endParaRPr>
              </a:p>
              <a:p>
                <a:r>
                  <a:rPr lang="en-US" sz="2800" i="1" dirty="0" smtClean="0">
                    <a:solidFill>
                      <a:schemeClr val="tx1"/>
                    </a:solidFill>
                    <a:latin typeface="+mj-lt"/>
                  </a:rPr>
                  <a:t>where  </a:t>
                </a:r>
                <a14:m>
                  <m:oMath xmlns:m="http://schemas.openxmlformats.org/officeDocument/2006/math" xmlns="">
                    <m:r>
                      <a:rPr lang="en-US" sz="2800" i="1">
                        <a:solidFill>
                          <a:schemeClr val="tx1"/>
                        </a:solidFill>
                        <a:latin typeface="Cambria Math" charset="0"/>
                        <a:sym typeface="Wingdings"/>
                      </a:rPr>
                      <m:t>𝐵</m:t>
                    </m:r>
                    <m:r>
                      <a:rPr lang="en-US" sz="2800" i="1">
                        <a:solidFill>
                          <a:schemeClr val="tx1"/>
                        </a:solidFill>
                        <a:latin typeface="Cambria Math" charset="0"/>
                        <a:ea typeface="Cambria Math" charset="0"/>
                        <a:cs typeface="Cambria Math" charset="0"/>
                        <a:sym typeface="Wingdings"/>
                      </a:rPr>
                      <m:t>≥</m:t>
                    </m:r>
                    <m:nary>
                      <m:naryPr>
                        <m:chr m:val="∑"/>
                        <m:ctrlPr>
                          <a:rPr lang="en-US" sz="2800" i="1">
                            <a:solidFill>
                              <a:schemeClr val="tx1"/>
                            </a:solidFill>
                            <a:latin typeface="Cambria Math" charset="0"/>
                            <a:ea typeface="Cambria Math" charset="0"/>
                            <a:cs typeface="Cambria Math" charset="0"/>
                            <a:sym typeface="Wingdings"/>
                          </a:rPr>
                        </m:ctrlPr>
                      </m:naryPr>
                      <m:sub>
                        <m:r>
                          <m:rPr>
                            <m:brk m:alnAt="23"/>
                          </m:rPr>
                          <a:rPr lang="en-US" sz="2800" i="1">
                            <a:solidFill>
                              <a:schemeClr val="tx1"/>
                            </a:solidFill>
                            <a:latin typeface="Cambria Math" charset="0"/>
                            <a:ea typeface="Cambria Math" charset="0"/>
                            <a:cs typeface="Cambria Math" charset="0"/>
                            <a:sym typeface="Wingdings"/>
                          </a:rPr>
                          <m:t>𝑙</m:t>
                        </m:r>
                        <m:r>
                          <a:rPr lang="en-US" sz="2800" i="1">
                            <a:solidFill>
                              <a:schemeClr val="tx1"/>
                            </a:solidFill>
                            <a:latin typeface="Cambria Math" charset="0"/>
                            <a:ea typeface="Cambria Math" charset="0"/>
                            <a:cs typeface="Cambria Math" charset="0"/>
                            <a:sym typeface="Wingdings"/>
                          </a:rPr>
                          <m:t>=0</m:t>
                        </m:r>
                      </m:sub>
                      <m:sup>
                        <m:r>
                          <a:rPr lang="en-US" sz="2800" i="1" smtClean="0">
                            <a:solidFill>
                              <a:srgbClr val="0070C0"/>
                            </a:solidFill>
                            <a:latin typeface="Cambria Math" charset="0"/>
                            <a:ea typeface="Cambria Math" charset="0"/>
                            <a:cs typeface="Cambria Math" charset="0"/>
                            <a:sym typeface="Wingdings"/>
                          </a:rPr>
                          <m:t>𝐿</m:t>
                        </m:r>
                        <m:r>
                          <a:rPr lang="en-US" sz="2800" i="1" baseline="-25000">
                            <a:solidFill>
                              <a:srgbClr val="0070C0"/>
                            </a:solidFill>
                            <a:latin typeface="Cambria Math" charset="0"/>
                            <a:ea typeface="Cambria Math" charset="0"/>
                            <a:cs typeface="Cambria Math" charset="0"/>
                            <a:sym typeface="Wingdings"/>
                          </a:rPr>
                          <m:t>𝐵</m:t>
                        </m:r>
                        <m:r>
                          <a:rPr lang="en-US" sz="2800" i="1">
                            <a:solidFill>
                              <a:schemeClr val="tx1"/>
                            </a:solidFill>
                            <a:latin typeface="Cambria Math" charset="0"/>
                            <a:ea typeface="Cambria Math" charset="0"/>
                            <a:cs typeface="Cambria Math" charset="0"/>
                            <a:sym typeface="Wingdings"/>
                          </a:rPr>
                          <m:t>−1</m:t>
                        </m:r>
                      </m:sup>
                      <m:e>
                        <m:r>
                          <a:rPr lang="en-US" sz="2800" i="1">
                            <a:solidFill>
                              <a:schemeClr val="tx1"/>
                            </a:solidFill>
                            <a:latin typeface="Cambria Math" charset="0"/>
                            <a:ea typeface="Cambria Math" charset="0"/>
                            <a:cs typeface="Cambria Math" charset="0"/>
                            <a:sym typeface="Wingdings"/>
                          </a:rPr>
                          <m:t>𝑓</m:t>
                        </m:r>
                        <m:r>
                          <a:rPr lang="en-US" sz="2800" i="1" baseline="30000">
                            <a:solidFill>
                              <a:schemeClr val="tx1"/>
                            </a:solidFill>
                            <a:latin typeface="Cambria Math" charset="0"/>
                            <a:ea typeface="Cambria Math" charset="0"/>
                            <a:cs typeface="Cambria Math" charset="0"/>
                            <a:sym typeface="Wingdings"/>
                          </a:rPr>
                          <m:t>𝑙</m:t>
                        </m:r>
                      </m:e>
                    </m:nary>
                  </m:oMath>
                </a14:m>
                <a:endParaRPr lang="en-US" sz="2800" i="1" dirty="0">
                  <a:solidFill>
                    <a:schemeClr val="accent6"/>
                  </a:solidFill>
                  <a:latin typeface="+mj-lt"/>
                </a:endParaRPr>
              </a:p>
            </p:txBody>
          </p:sp>
        </mc:Choice>
        <mc:Fallback xmlns="">
          <p:sp>
            <p:nvSpPr>
              <p:cNvPr id="15" name="Rectangle 14"/>
              <p:cNvSpPr>
                <a:spLocks noRot="1" noChangeAspect="1" noMove="1" noResize="1" noEditPoints="1" noAdjustHandles="1" noChangeArrowheads="1" noChangeShapeType="1" noTextEdit="1"/>
              </p:cNvSpPr>
              <p:nvPr/>
            </p:nvSpPr>
            <p:spPr>
              <a:xfrm>
                <a:off x="4180594" y="4527240"/>
                <a:ext cx="5690917" cy="161351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10" name="Group 9"/>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07750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Fast Insertions &amp; Self-Balancing</a:t>
            </a:r>
            <a:endParaRPr lang="en-US" dirty="0"/>
          </a:p>
        </p:txBody>
      </p:sp>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We won’t go into specifics of B+ Tree insertion algorithm, but has several attractive qualities:</a:t>
            </a:r>
          </a:p>
          <a:p>
            <a:pPr>
              <a:lnSpc>
                <a:spcPct val="90000"/>
              </a:lnSpc>
            </a:pPr>
            <a:endParaRPr lang="en-US" dirty="0" smtClean="0"/>
          </a:p>
          <a:p>
            <a:pPr lvl="1"/>
            <a:r>
              <a:rPr lang="en-US" b="1" dirty="0" smtClean="0"/>
              <a:t>~ Same cost as exact search</a:t>
            </a:r>
          </a:p>
          <a:p>
            <a:pPr lvl="1"/>
            <a:endParaRPr lang="en-US" b="1" dirty="0"/>
          </a:p>
          <a:p>
            <a:pPr lvl="1"/>
            <a:r>
              <a:rPr lang="en-US" b="1" i="1" dirty="0" smtClean="0"/>
              <a:t>Self-balancing: </a:t>
            </a:r>
            <a:r>
              <a:rPr lang="en-US" dirty="0" smtClean="0"/>
              <a:t>B+ Tree remains </a:t>
            </a:r>
            <a:r>
              <a:rPr lang="en-US" b="1" dirty="0" smtClean="0"/>
              <a:t>balanced </a:t>
            </a:r>
            <a:r>
              <a:rPr lang="en-US" dirty="0" smtClean="0"/>
              <a:t>(with respect to height) even after insert</a:t>
            </a:r>
            <a:endParaRPr lang="en-US" i="1" dirty="0" smtClean="0"/>
          </a:p>
          <a:p>
            <a:pPr lvl="1"/>
            <a:endParaRPr lang="en-US" dirty="0" smtClean="0"/>
          </a:p>
        </p:txBody>
      </p:sp>
      <p:sp>
        <p:nvSpPr>
          <p:cNvPr id="12" name="TextBox 11"/>
          <p:cNvSpPr txBox="1"/>
          <p:nvPr/>
        </p:nvSpPr>
        <p:spPr>
          <a:xfrm>
            <a:off x="1486429" y="5130105"/>
            <a:ext cx="9231842" cy="138499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B+ Trees also (relatively) fast for single insertions!</a:t>
            </a:r>
          </a:p>
          <a:p>
            <a:pPr algn="ctr"/>
            <a:r>
              <a:rPr lang="en-US" sz="2800" i="1" dirty="0" smtClean="0">
                <a:latin typeface="+mj-lt"/>
              </a:rPr>
              <a:t>However, can become bottleneck if many insertions (if fill-factor slack is used up…)</a:t>
            </a:r>
            <a:endParaRPr lang="en-US" sz="2800" i="1" dirty="0">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089388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5"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6" name="Rectangle 4"/>
          <p:cNvSpPr>
            <a:spLocks noGrp="1" noChangeArrowheads="1"/>
          </p:cNvSpPr>
          <p:nvPr>
            <p:ph type="title"/>
          </p:nvPr>
        </p:nvSpPr>
        <p:spPr>
          <a:noFill/>
          <a:ln/>
        </p:spPr>
        <p:txBody>
          <a:bodyPr/>
          <a:lstStyle/>
          <a:p>
            <a:r>
              <a:rPr lang="en-US" dirty="0" smtClean="0"/>
              <a:t>Clustered Indexes</a:t>
            </a:r>
            <a:endParaRPr lang="en-US" dirty="0"/>
          </a:p>
        </p:txBody>
      </p:sp>
      <p:sp>
        <p:nvSpPr>
          <p:cNvPr id="2" name="Rectangle 1"/>
          <p:cNvSpPr/>
          <p:nvPr/>
        </p:nvSpPr>
        <p:spPr>
          <a:xfrm>
            <a:off x="1743618" y="2767281"/>
            <a:ext cx="8670150" cy="1938992"/>
          </a:xfrm>
          <a:prstGeom prst="rect">
            <a:avLst/>
          </a:prstGeom>
        </p:spPr>
        <p:txBody>
          <a:bodyPr wrap="square">
            <a:spAutoFit/>
          </a:bodyPr>
          <a:lstStyle/>
          <a:p>
            <a:pPr algn="ctr"/>
            <a:r>
              <a:rPr lang="en-US" sz="4000" dirty="0"/>
              <a:t>An index is </a:t>
            </a:r>
            <a:r>
              <a:rPr lang="en-US" sz="4000" b="1" i="1" u="sng" dirty="0"/>
              <a:t>clustered</a:t>
            </a:r>
            <a:r>
              <a:rPr lang="en-US" sz="4000" dirty="0"/>
              <a:t> if </a:t>
            </a:r>
            <a:r>
              <a:rPr lang="en-US" sz="4000" dirty="0" smtClean="0"/>
              <a:t>the underlying data is </a:t>
            </a:r>
            <a:r>
              <a:rPr lang="en-US" sz="4000" dirty="0"/>
              <a:t>ordered in the same way </a:t>
            </a:r>
            <a:r>
              <a:rPr lang="en-US" sz="4000" dirty="0" smtClean="0"/>
              <a:t>as the index’s data entries.</a:t>
            </a:r>
            <a:endParaRPr lang="en-US" sz="4000"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80019517"/>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vs. </a:t>
            </a:r>
            <a:r>
              <a:rPr lang="en-US" dirty="0" err="1" smtClean="0"/>
              <a:t>Unclustered</a:t>
            </a:r>
            <a:r>
              <a:rPr lang="en-US" dirty="0" smtClean="0"/>
              <a:t> Index</a:t>
            </a:r>
            <a:endParaRPr lang="en-US" dirty="0"/>
          </a:p>
        </p:txBody>
      </p:sp>
      <p:graphicFrame>
        <p:nvGraphicFramePr>
          <p:cNvPr id="3" name="Group 4"/>
          <p:cNvGraphicFramePr>
            <a:graphicFrameLocks noGrp="1"/>
          </p:cNvGraphicFramePr>
          <p:nvPr>
            <p:extLst/>
          </p:nvPr>
        </p:nvGraphicFramePr>
        <p:xfrm>
          <a:off x="2239669"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a:endCxn id="5" idx="0"/>
          </p:cNvCxnSpPr>
          <p:nvPr/>
        </p:nvCxnSpPr>
        <p:spPr>
          <a:xfrm flipH="1">
            <a:off x="1758474"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Group 113"/>
          <p:cNvGraphicFramePr>
            <a:graphicFrameLocks noGrp="1"/>
          </p:cNvGraphicFramePr>
          <p:nvPr>
            <p:extLst/>
          </p:nvPr>
        </p:nvGraphicFramePr>
        <p:xfrm>
          <a:off x="903697"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 name="Group 113"/>
          <p:cNvGraphicFramePr>
            <a:graphicFrameLocks noGrp="1"/>
          </p:cNvGraphicFramePr>
          <p:nvPr>
            <p:extLst/>
          </p:nvPr>
        </p:nvGraphicFramePr>
        <p:xfrm>
          <a:off x="3029482"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8" name="Straight Arrow Connector 7"/>
          <p:cNvCxnSpPr>
            <a:endCxn id="7" idx="0"/>
          </p:cNvCxnSpPr>
          <p:nvPr/>
        </p:nvCxnSpPr>
        <p:spPr>
          <a:xfrm>
            <a:off x="3094447"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14" idx="0"/>
          </p:cNvCxnSpPr>
          <p:nvPr/>
        </p:nvCxnSpPr>
        <p:spPr>
          <a:xfrm flipH="1">
            <a:off x="827883" y="3888538"/>
            <a:ext cx="176009" cy="64079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8531"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15" name="Straight Arrow Connector 14"/>
          <p:cNvCxnSpPr>
            <a:endCxn id="16" idx="0"/>
          </p:cNvCxnSpPr>
          <p:nvPr/>
        </p:nvCxnSpPr>
        <p:spPr>
          <a:xfrm>
            <a:off x="1337373" y="3896825"/>
            <a:ext cx="58319" cy="63250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6340"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17" name="Straight Arrow Connector 16"/>
          <p:cNvCxnSpPr>
            <a:endCxn id="18" idx="0"/>
          </p:cNvCxnSpPr>
          <p:nvPr/>
        </p:nvCxnSpPr>
        <p:spPr>
          <a:xfrm>
            <a:off x="1765896" y="3896825"/>
            <a:ext cx="197605" cy="6407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54149"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19" name="Straight Arrow Connector 18"/>
          <p:cNvCxnSpPr>
            <a:endCxn id="20" idx="0"/>
          </p:cNvCxnSpPr>
          <p:nvPr/>
        </p:nvCxnSpPr>
        <p:spPr>
          <a:xfrm>
            <a:off x="2178714" y="3896825"/>
            <a:ext cx="352596" cy="63947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21958" y="4536295"/>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21" name="Straight Arrow Connector 20"/>
          <p:cNvCxnSpPr>
            <a:endCxn id="22" idx="0"/>
          </p:cNvCxnSpPr>
          <p:nvPr/>
        </p:nvCxnSpPr>
        <p:spPr>
          <a:xfrm flipH="1">
            <a:off x="3099119" y="3984377"/>
            <a:ext cx="69637" cy="5519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89767"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23" name="Straight Arrow Connector 22"/>
          <p:cNvCxnSpPr>
            <a:endCxn id="24" idx="0"/>
          </p:cNvCxnSpPr>
          <p:nvPr/>
        </p:nvCxnSpPr>
        <p:spPr>
          <a:xfrm>
            <a:off x="3478167" y="3895856"/>
            <a:ext cx="188761"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457576" y="4536295"/>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25" name="Straight Arrow Connector 24"/>
          <p:cNvCxnSpPr>
            <a:endCxn id="26" idx="0"/>
          </p:cNvCxnSpPr>
          <p:nvPr/>
        </p:nvCxnSpPr>
        <p:spPr>
          <a:xfrm>
            <a:off x="3884260" y="3895856"/>
            <a:ext cx="350477"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25385"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27" name="Straight Arrow Connector 26"/>
          <p:cNvCxnSpPr>
            <a:endCxn id="28" idx="0"/>
          </p:cNvCxnSpPr>
          <p:nvPr/>
        </p:nvCxnSpPr>
        <p:spPr>
          <a:xfrm>
            <a:off x="4242717" y="3887901"/>
            <a:ext cx="559828" cy="64143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3193" y="4529332"/>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34" name="Straight Arrow Connector 33"/>
          <p:cNvCxnSpPr/>
          <p:nvPr/>
        </p:nvCxnSpPr>
        <p:spPr>
          <a:xfrm flipV="1">
            <a:off x="2447323"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graphicFrame>
        <p:nvGraphicFramePr>
          <p:cNvPr id="86" name="Group 4"/>
          <p:cNvGraphicFramePr>
            <a:graphicFrameLocks noGrp="1"/>
          </p:cNvGraphicFramePr>
          <p:nvPr>
            <p:extLst/>
          </p:nvPr>
        </p:nvGraphicFramePr>
        <p:xfrm>
          <a:off x="8610782"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7" name="Straight Arrow Connector 86"/>
          <p:cNvCxnSpPr>
            <a:endCxn id="89" idx="0"/>
          </p:cNvCxnSpPr>
          <p:nvPr/>
        </p:nvCxnSpPr>
        <p:spPr>
          <a:xfrm flipH="1">
            <a:off x="8129587"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88" name="Group 113"/>
          <p:cNvGraphicFramePr>
            <a:graphicFrameLocks noGrp="1"/>
          </p:cNvGraphicFramePr>
          <p:nvPr>
            <p:extLst/>
          </p:nvPr>
        </p:nvGraphicFramePr>
        <p:xfrm>
          <a:off x="7274810"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89" name="Group 113"/>
          <p:cNvGraphicFramePr>
            <a:graphicFrameLocks noGrp="1"/>
          </p:cNvGraphicFramePr>
          <p:nvPr>
            <p:extLst/>
          </p:nvPr>
        </p:nvGraphicFramePr>
        <p:xfrm>
          <a:off x="9400595"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90" name="Straight Arrow Connector 89"/>
          <p:cNvCxnSpPr>
            <a:endCxn id="96" idx="0"/>
          </p:cNvCxnSpPr>
          <p:nvPr/>
        </p:nvCxnSpPr>
        <p:spPr>
          <a:xfrm>
            <a:off x="8112178" y="3920167"/>
            <a:ext cx="222436" cy="617397"/>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989644"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93" name="Straight Arrow Connector 92"/>
          <p:cNvCxnSpPr>
            <a:endCxn id="106" idx="0"/>
          </p:cNvCxnSpPr>
          <p:nvPr/>
        </p:nvCxnSpPr>
        <p:spPr>
          <a:xfrm flipH="1">
            <a:off x="9455520" y="3920167"/>
            <a:ext cx="1225846" cy="60794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8701051"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95" name="Straight Arrow Connector 94"/>
          <p:cNvCxnSpPr>
            <a:endCxn id="92" idx="0"/>
          </p:cNvCxnSpPr>
          <p:nvPr/>
        </p:nvCxnSpPr>
        <p:spPr>
          <a:xfrm flipH="1">
            <a:off x="7198996" y="3903432"/>
            <a:ext cx="187763" cy="62590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8125262"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97" name="Straight Arrow Connector 96"/>
          <p:cNvCxnSpPr>
            <a:endCxn id="98" idx="0"/>
          </p:cNvCxnSpPr>
          <p:nvPr/>
        </p:nvCxnSpPr>
        <p:spPr>
          <a:xfrm>
            <a:off x="8549827" y="3896825"/>
            <a:ext cx="1459326" cy="64515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9799801" y="4541980"/>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99" name="Straight Arrow Connector 98"/>
          <p:cNvCxnSpPr>
            <a:endCxn id="94" idx="0"/>
          </p:cNvCxnSpPr>
          <p:nvPr/>
        </p:nvCxnSpPr>
        <p:spPr>
          <a:xfrm>
            <a:off x="7697342" y="3920167"/>
            <a:ext cx="121306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0935096"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101" name="Straight Arrow Connector 100"/>
          <p:cNvCxnSpPr>
            <a:endCxn id="102" idx="0"/>
          </p:cNvCxnSpPr>
          <p:nvPr/>
        </p:nvCxnSpPr>
        <p:spPr>
          <a:xfrm flipH="1">
            <a:off x="7737917" y="3895856"/>
            <a:ext cx="2111363" cy="633476"/>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7528565" y="4529332"/>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103" name="Straight Arrow Connector 102"/>
          <p:cNvCxnSpPr/>
          <p:nvPr/>
        </p:nvCxnSpPr>
        <p:spPr>
          <a:xfrm>
            <a:off x="10255373" y="3895856"/>
            <a:ext cx="350477" cy="640439"/>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96498"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105" name="Straight Arrow Connector 104"/>
          <p:cNvCxnSpPr/>
          <p:nvPr/>
        </p:nvCxnSpPr>
        <p:spPr>
          <a:xfrm>
            <a:off x="9564187" y="3920167"/>
            <a:ext cx="160947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9246168" y="4528107"/>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107" name="Straight Arrow Connector 106"/>
          <p:cNvCxnSpPr/>
          <p:nvPr/>
        </p:nvCxnSpPr>
        <p:spPr>
          <a:xfrm flipV="1">
            <a:off x="8818436"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249" name="Straight Arrow Connector 248"/>
          <p:cNvCxnSpPr/>
          <p:nvPr/>
        </p:nvCxnSpPr>
        <p:spPr>
          <a:xfrm>
            <a:off x="9424174"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1" name="TextBox 250"/>
          <p:cNvSpPr txBox="1"/>
          <p:nvPr/>
        </p:nvSpPr>
        <p:spPr>
          <a:xfrm>
            <a:off x="1893054" y="5363031"/>
            <a:ext cx="1873123"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Clustered</a:t>
            </a:r>
            <a:endParaRPr lang="en-US" sz="2800" dirty="0">
              <a:latin typeface="+mj-lt"/>
            </a:endParaRPr>
          </a:p>
        </p:txBody>
      </p:sp>
      <p:sp>
        <p:nvSpPr>
          <p:cNvPr id="252" name="TextBox 251"/>
          <p:cNvSpPr txBox="1"/>
          <p:nvPr/>
        </p:nvSpPr>
        <p:spPr>
          <a:xfrm>
            <a:off x="8190366" y="5363031"/>
            <a:ext cx="2001046"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Unclustered</a:t>
            </a:r>
            <a:endParaRPr lang="en-US" sz="2800" dirty="0">
              <a:latin typeface="+mj-lt"/>
            </a:endParaRPr>
          </a:p>
        </p:txBody>
      </p:sp>
      <p:cxnSp>
        <p:nvCxnSpPr>
          <p:cNvPr id="254" name="Straight Connector 253"/>
          <p:cNvCxnSpPr/>
          <p:nvPr/>
        </p:nvCxnSpPr>
        <p:spPr>
          <a:xfrm>
            <a:off x="29210" y="4260336"/>
            <a:ext cx="1219200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108615" y="2729419"/>
            <a:ext cx="1801134" cy="461665"/>
          </a:xfrm>
          <a:prstGeom prst="rect">
            <a:avLst/>
          </a:prstGeom>
          <a:noFill/>
        </p:spPr>
        <p:txBody>
          <a:bodyPr wrap="none" rtlCol="0">
            <a:spAutoFit/>
          </a:bodyPr>
          <a:lstStyle/>
          <a:p>
            <a:pPr algn="ctr"/>
            <a:r>
              <a:rPr lang="en-US" sz="2400" smtClean="0">
                <a:latin typeface="+mj-lt"/>
              </a:rPr>
              <a:t>Index Entries</a:t>
            </a:r>
            <a:endParaRPr lang="en-US" sz="2400">
              <a:latin typeface="+mj-lt"/>
            </a:endParaRPr>
          </a:p>
        </p:txBody>
      </p:sp>
      <p:sp>
        <p:nvSpPr>
          <p:cNvPr id="256" name="TextBox 255"/>
          <p:cNvSpPr txBox="1"/>
          <p:nvPr/>
        </p:nvSpPr>
        <p:spPr>
          <a:xfrm>
            <a:off x="5106201" y="4897439"/>
            <a:ext cx="1802994" cy="461665"/>
          </a:xfrm>
          <a:prstGeom prst="rect">
            <a:avLst/>
          </a:prstGeom>
          <a:noFill/>
        </p:spPr>
        <p:txBody>
          <a:bodyPr wrap="none" rtlCol="0">
            <a:spAutoFit/>
          </a:bodyPr>
          <a:lstStyle/>
          <a:p>
            <a:pPr algn="ctr"/>
            <a:r>
              <a:rPr lang="en-US" sz="2400" dirty="0" smtClean="0">
                <a:latin typeface="+mj-lt"/>
              </a:rPr>
              <a:t>Data Records</a:t>
            </a:r>
            <a:endParaRPr lang="en-US" sz="2400" dirty="0">
              <a:latin typeface="+mj-lt"/>
            </a:endParaRPr>
          </a:p>
        </p:txBody>
      </p:sp>
      <p:grpSp>
        <p:nvGrpSpPr>
          <p:cNvPr id="55" name="Group 54"/>
          <p:cNvGrpSpPr/>
          <p:nvPr/>
        </p:nvGrpSpPr>
        <p:grpSpPr>
          <a:xfrm>
            <a:off x="0" y="-22510"/>
            <a:ext cx="12192000" cy="307777"/>
            <a:chOff x="0" y="-22510"/>
            <a:chExt cx="12192000" cy="307777"/>
          </a:xfrm>
        </p:grpSpPr>
        <p:sp>
          <p:nvSpPr>
            <p:cNvPr id="56" name="Rectangle 5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7" name="TextBox 56"/>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0635611"/>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Clustered vs. </a:t>
            </a:r>
            <a:r>
              <a:rPr lang="en-US" dirty="0" err="1" smtClean="0"/>
              <a:t>Unclustered</a:t>
            </a:r>
            <a:r>
              <a:rPr lang="en-US" dirty="0" smtClean="0"/>
              <a:t> Index</a:t>
            </a:r>
            <a:endParaRPr lang="en-US" dirty="0"/>
          </a:p>
        </p:txBody>
      </p:sp>
      <p:sp>
        <p:nvSpPr>
          <p:cNvPr id="83973" name="Rectangle 5"/>
          <p:cNvSpPr>
            <a:spLocks noGrp="1" noChangeArrowheads="1"/>
          </p:cNvSpPr>
          <p:nvPr>
            <p:ph type="body" idx="1"/>
          </p:nvPr>
        </p:nvSpPr>
        <p:spPr>
          <a:xfrm>
            <a:off x="850900" y="1866900"/>
            <a:ext cx="10502900" cy="4597400"/>
          </a:xfrm>
          <a:noFill/>
          <a:ln/>
        </p:spPr>
        <p:txBody>
          <a:bodyPr vert="horz" lIns="92075" tIns="46038" rIns="92075" bIns="46038" rtlCol="0">
            <a:normAutofit/>
          </a:bodyPr>
          <a:lstStyle/>
          <a:p>
            <a:pPr>
              <a:lnSpc>
                <a:spcPct val="90000"/>
              </a:lnSpc>
            </a:pPr>
            <a:r>
              <a:rPr lang="en-US" dirty="0" smtClean="0"/>
              <a:t>Recall that for a disk with block access, </a:t>
            </a:r>
            <a:r>
              <a:rPr lang="en-US" b="1" dirty="0" smtClean="0"/>
              <a:t>sequential IO is much faster than random IO</a:t>
            </a:r>
          </a:p>
          <a:p>
            <a:pPr>
              <a:lnSpc>
                <a:spcPct val="90000"/>
              </a:lnSpc>
            </a:pPr>
            <a:endParaRPr lang="en-US" dirty="0">
              <a:solidFill>
                <a:srgbClr val="C00000"/>
              </a:solidFill>
            </a:endParaRPr>
          </a:p>
          <a:p>
            <a:pPr>
              <a:lnSpc>
                <a:spcPct val="90000"/>
              </a:lnSpc>
            </a:pPr>
            <a:r>
              <a:rPr lang="en-US" dirty="0" smtClean="0"/>
              <a:t>For exact search, no difference between clustered / </a:t>
            </a:r>
            <a:r>
              <a:rPr lang="en-US" dirty="0" err="1" smtClean="0"/>
              <a:t>unclustered</a:t>
            </a:r>
            <a:endParaRPr lang="en-US" dirty="0" smtClean="0"/>
          </a:p>
          <a:p>
            <a:pPr>
              <a:lnSpc>
                <a:spcPct val="90000"/>
              </a:lnSpc>
            </a:pPr>
            <a:endParaRPr lang="en-US" dirty="0"/>
          </a:p>
          <a:p>
            <a:pPr>
              <a:lnSpc>
                <a:spcPct val="90000"/>
              </a:lnSpc>
            </a:pPr>
            <a:r>
              <a:rPr lang="en-US" dirty="0" smtClean="0"/>
              <a:t>For range search over R values: difference between </a:t>
            </a:r>
            <a:r>
              <a:rPr lang="en-US" b="1" dirty="0" smtClean="0"/>
              <a:t>1 random IO + R sequential IO</a:t>
            </a:r>
            <a:r>
              <a:rPr lang="en-US" dirty="0" smtClean="0"/>
              <a:t>, and </a:t>
            </a:r>
            <a:r>
              <a:rPr lang="en-US" b="1" dirty="0" smtClean="0"/>
              <a:t>R random IO</a:t>
            </a:r>
            <a:r>
              <a:rPr lang="en-US" dirty="0" smtClean="0"/>
              <a:t>:</a:t>
            </a:r>
          </a:p>
          <a:p>
            <a:pPr lvl="1"/>
            <a:r>
              <a:rPr lang="en-US" dirty="0" smtClean="0"/>
              <a:t>A random IO costs ~ 10ms (sequential much much faster)</a:t>
            </a:r>
          </a:p>
          <a:p>
            <a:pPr lvl="1"/>
            <a:r>
              <a:rPr lang="en-US" dirty="0" smtClean="0"/>
              <a:t>For R = 100,000 records- </a:t>
            </a:r>
            <a:r>
              <a:rPr lang="en-US" b="1" dirty="0" smtClean="0"/>
              <a:t>difference between ~10ms and ~17min!</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23821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smtClean="0"/>
              <a:t>Summary</a:t>
            </a:r>
            <a:endParaRPr lang="en-US" i="1" dirty="0"/>
          </a:p>
        </p:txBody>
      </p:sp>
      <p:sp>
        <p:nvSpPr>
          <p:cNvPr id="83973" name="Rectangle 5"/>
          <p:cNvSpPr>
            <a:spLocks noGrp="1" noChangeArrowheads="1"/>
          </p:cNvSpPr>
          <p:nvPr>
            <p:ph type="body" idx="1"/>
          </p:nvPr>
        </p:nvSpPr>
        <p:spPr>
          <a:xfrm>
            <a:off x="850900" y="1866900"/>
            <a:ext cx="10502900" cy="4483100"/>
          </a:xfrm>
          <a:noFill/>
          <a:ln/>
        </p:spPr>
        <p:txBody>
          <a:bodyPr vert="horz" lIns="92075" tIns="46038" rIns="92075" bIns="46038" rtlCol="0">
            <a:normAutofit/>
          </a:bodyPr>
          <a:lstStyle/>
          <a:p>
            <a:pPr>
              <a:lnSpc>
                <a:spcPct val="90000"/>
              </a:lnSpc>
            </a:pPr>
            <a:r>
              <a:rPr lang="en-US" dirty="0" smtClean="0"/>
              <a:t>We covered an algorithm + some optimizations for sorting larger-than-memory files efficiently</a:t>
            </a:r>
          </a:p>
          <a:p>
            <a:pPr lvl="1"/>
            <a:r>
              <a:rPr lang="en-US" dirty="0" smtClean="0"/>
              <a:t>An </a:t>
            </a:r>
            <a:r>
              <a:rPr lang="en-US" b="1" i="1" dirty="0" smtClean="0"/>
              <a:t>IO aware</a:t>
            </a:r>
            <a:r>
              <a:rPr lang="en-US" dirty="0" smtClean="0"/>
              <a:t> algorithm!</a:t>
            </a:r>
          </a:p>
          <a:p>
            <a:pPr lvl="1"/>
            <a:endParaRPr lang="en-US" dirty="0"/>
          </a:p>
          <a:p>
            <a:r>
              <a:rPr lang="en-US" dirty="0" smtClean="0"/>
              <a:t>We create </a:t>
            </a:r>
            <a:r>
              <a:rPr lang="en-US" b="1" dirty="0" smtClean="0"/>
              <a:t>indexes</a:t>
            </a:r>
            <a:r>
              <a:rPr lang="en-US" dirty="0" smtClean="0"/>
              <a:t> over tables in order to support </a:t>
            </a:r>
            <a:r>
              <a:rPr lang="en-US" b="1" i="1" dirty="0" smtClean="0"/>
              <a:t>fast (exact and range) search</a:t>
            </a:r>
            <a:r>
              <a:rPr lang="en-US" dirty="0" smtClean="0"/>
              <a:t> and </a:t>
            </a:r>
            <a:r>
              <a:rPr lang="en-US" b="1" i="1" dirty="0" smtClean="0"/>
              <a:t>insertion</a:t>
            </a:r>
            <a:r>
              <a:rPr lang="en-US" dirty="0" smtClean="0"/>
              <a:t> over </a:t>
            </a:r>
            <a:r>
              <a:rPr lang="en-US" b="1" i="1" dirty="0" smtClean="0"/>
              <a:t>multiple search keys</a:t>
            </a:r>
          </a:p>
          <a:p>
            <a:endParaRPr lang="en-US" b="1" i="1" dirty="0"/>
          </a:p>
          <a:p>
            <a:r>
              <a:rPr lang="en-US" b="1" dirty="0" smtClean="0"/>
              <a:t>B+ Trees </a:t>
            </a:r>
            <a:r>
              <a:rPr lang="en-US" dirty="0" smtClean="0"/>
              <a:t>are one index data structure which support very fast exact and range search &amp; insertion via </a:t>
            </a:r>
            <a:r>
              <a:rPr lang="en-US" b="1" i="1" dirty="0" smtClean="0"/>
              <a:t>high </a:t>
            </a:r>
            <a:r>
              <a:rPr lang="en-US" b="1" i="1" dirty="0" err="1" smtClean="0"/>
              <a:t>fanout</a:t>
            </a:r>
            <a:endParaRPr lang="en-US" b="1" i="1" dirty="0"/>
          </a:p>
          <a:p>
            <a:pPr lvl="1"/>
            <a:r>
              <a:rPr lang="en-US" b="1" i="1" dirty="0" smtClean="0"/>
              <a:t>Clustered vs. </a:t>
            </a:r>
            <a:r>
              <a:rPr lang="en-US" b="1" i="1" dirty="0" err="1" smtClean="0"/>
              <a:t>unclustered</a:t>
            </a:r>
            <a:r>
              <a:rPr lang="en-US" dirty="0" smtClean="0"/>
              <a:t> makes a big difference for range queries too</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042224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2835995"/>
            <a:ext cx="1114408" cy="461665"/>
          </a:xfrm>
          <a:prstGeom prst="rect">
            <a:avLst/>
          </a:prstGeom>
          <a:solidFill>
            <a:schemeClr val="tx1">
              <a:lumMod val="50000"/>
              <a:lumOff val="50000"/>
            </a:schemeClr>
          </a:solidFill>
        </p:spPr>
        <p:txBody>
          <a:bodyPr wrap="none" rtlCol="0">
            <a:spAutoFit/>
          </a:bodyPr>
          <a:lstStyle/>
          <a:p>
            <a:r>
              <a:rPr lang="en-US" sz="2400" dirty="0" smtClean="0">
                <a:solidFill>
                  <a:srgbClr val="FFC000"/>
                </a:solidFill>
                <a:latin typeface="Menlo" charset="0"/>
                <a:ea typeface="Menlo" charset="0"/>
                <a:cs typeface="Menlo" charset="0"/>
              </a:rPr>
              <a:t>1,2,3</a:t>
            </a:r>
            <a:endParaRPr lang="en-US" sz="2400" dirty="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
        <p:nvSpPr>
          <p:cNvPr id="25" name="TextBox 24"/>
          <p:cNvSpPr txBox="1"/>
          <p:nvPr/>
        </p:nvSpPr>
        <p:spPr>
          <a:xfrm>
            <a:off x="838200" y="4149371"/>
            <a:ext cx="6366641" cy="954107"/>
          </a:xfrm>
          <a:prstGeom prst="rect">
            <a:avLst/>
          </a:prstGeom>
          <a:noFill/>
        </p:spPr>
        <p:txBody>
          <a:bodyPr wrap="square" rtlCol="0">
            <a:spAutoFit/>
          </a:bodyPr>
          <a:lstStyle/>
          <a:p>
            <a:pPr marL="457200" indent="-457200">
              <a:buFont typeface="Arial" charset="0"/>
              <a:buChar char="•"/>
            </a:pPr>
            <a:r>
              <a:rPr lang="en-US" sz="2800" b="1" u="sng" dirty="0" smtClean="0"/>
              <a:t>Flush(page):</a:t>
            </a:r>
            <a:r>
              <a:rPr lang="en-US" sz="2800" b="1" dirty="0" smtClean="0"/>
              <a:t> </a:t>
            </a:r>
            <a:r>
              <a:rPr lang="en-US" sz="2800" dirty="0" smtClean="0"/>
              <a:t>Evict page from buffer &amp; write to disk</a:t>
            </a:r>
            <a:endParaRPr lang="en-US" sz="2800" dirty="0"/>
          </a:p>
        </p:txBody>
      </p:sp>
      <p:sp>
        <p:nvSpPr>
          <p:cNvPr id="22" name="TextBox 21"/>
          <p:cNvSpPr txBox="1"/>
          <p:nvPr/>
        </p:nvSpPr>
        <p:spPr>
          <a:xfrm>
            <a:off x="838199" y="5207192"/>
            <a:ext cx="6366641" cy="954107"/>
          </a:xfrm>
          <a:prstGeom prst="rect">
            <a:avLst/>
          </a:prstGeom>
          <a:noFill/>
        </p:spPr>
        <p:txBody>
          <a:bodyPr wrap="square" rtlCol="0">
            <a:spAutoFit/>
          </a:bodyPr>
          <a:lstStyle/>
          <a:p>
            <a:pPr marL="457200" indent="-457200">
              <a:buFont typeface="Arial" charset="0"/>
              <a:buChar char="•"/>
            </a:pPr>
            <a:r>
              <a:rPr lang="en-US" sz="2800" b="1" u="sng" dirty="0" smtClean="0"/>
              <a:t>Release(page):</a:t>
            </a:r>
            <a:r>
              <a:rPr lang="en-US" sz="2800" b="1" dirty="0" smtClean="0"/>
              <a:t> </a:t>
            </a:r>
            <a:r>
              <a:rPr lang="en-US" sz="2800" dirty="0" smtClean="0"/>
              <a:t>Evict page from buffer </a:t>
            </a:r>
            <a:r>
              <a:rPr lang="en-US" sz="2800" i="1" dirty="0" smtClean="0"/>
              <a:t>without</a:t>
            </a:r>
            <a:r>
              <a:rPr lang="en-US" sz="2800" dirty="0" smtClean="0"/>
              <a:t> writing to disk</a:t>
            </a:r>
            <a:endParaRPr lang="en-US" sz="2800" dirty="0"/>
          </a:p>
        </p:txBody>
      </p:sp>
    </p:spTree>
    <p:extLst>
      <p:ext uri="{BB962C8B-B14F-4D97-AF65-F5344CB8AC3E}">
        <p14:creationId xmlns:p14="http://schemas.microsoft.com/office/powerpoint/2010/main" val="2089025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Title 1"/>
          <p:cNvSpPr>
            <a:spLocks noGrp="1"/>
          </p:cNvSpPr>
          <p:nvPr>
            <p:ph type="title"/>
          </p:nvPr>
        </p:nvSpPr>
        <p:spPr>
          <a:xfrm>
            <a:off x="838200" y="660892"/>
            <a:ext cx="6208986" cy="1325563"/>
          </a:xfrm>
        </p:spPr>
        <p:txBody>
          <a:bodyPr/>
          <a:lstStyle/>
          <a:p>
            <a:r>
              <a:rPr lang="en-US" dirty="0" smtClean="0"/>
              <a:t>Managing Disk: The DBMS Buffer</a:t>
            </a:r>
            <a:endParaRPr lang="en-US" dirty="0"/>
          </a:p>
        </p:txBody>
      </p:sp>
      <p:sp>
        <p:nvSpPr>
          <p:cNvPr id="24" name="Content Placeholder 2"/>
          <p:cNvSpPr>
            <a:spLocks noGrp="1"/>
          </p:cNvSpPr>
          <p:nvPr>
            <p:ph idx="1"/>
          </p:nvPr>
        </p:nvSpPr>
        <p:spPr>
          <a:xfrm>
            <a:off x="838200" y="2214562"/>
            <a:ext cx="6208986" cy="4351338"/>
          </a:xfrm>
        </p:spPr>
        <p:txBody>
          <a:bodyPr>
            <a:normAutofit lnSpcReduction="10000"/>
          </a:bodyPr>
          <a:lstStyle/>
          <a:p>
            <a:r>
              <a:rPr lang="en-US" sz="3200" dirty="0" smtClean="0"/>
              <a:t>Database maintains its own buffer</a:t>
            </a:r>
          </a:p>
          <a:p>
            <a:pPr lvl="1"/>
            <a:endParaRPr lang="en-US" sz="2800" dirty="0" smtClean="0"/>
          </a:p>
          <a:p>
            <a:pPr lvl="1"/>
            <a:r>
              <a:rPr lang="en-US" sz="2800" dirty="0" smtClean="0"/>
              <a:t>Why? The OS already does this…</a:t>
            </a:r>
          </a:p>
          <a:p>
            <a:pPr lvl="1"/>
            <a:endParaRPr lang="en-US" sz="2800" dirty="0" smtClean="0"/>
          </a:p>
          <a:p>
            <a:pPr lvl="1"/>
            <a:r>
              <a:rPr lang="en-US" sz="2800" dirty="0" smtClean="0"/>
              <a:t>DB knows more about access patterns.</a:t>
            </a:r>
          </a:p>
          <a:p>
            <a:pPr lvl="2"/>
            <a:r>
              <a:rPr lang="en-US" dirty="0" smtClean="0"/>
              <a:t>Watch for how this shows up! (cf. </a:t>
            </a:r>
            <a:r>
              <a:rPr lang="en-US" i="1" dirty="0" smtClean="0"/>
              <a:t>Sequential Flooding</a:t>
            </a:r>
            <a:r>
              <a:rPr lang="en-US" dirty="0" smtClean="0"/>
              <a:t>)</a:t>
            </a:r>
          </a:p>
          <a:p>
            <a:pPr lvl="1"/>
            <a:endParaRPr lang="en-US" sz="2800" dirty="0" smtClean="0"/>
          </a:p>
          <a:p>
            <a:pPr lvl="1"/>
            <a:r>
              <a:rPr lang="en-US" sz="2800" dirty="0" smtClean="0"/>
              <a:t>Recovery and logging require ability to </a:t>
            </a:r>
            <a:r>
              <a:rPr lang="en-US" sz="2800" b="1" dirty="0" smtClean="0"/>
              <a:t>flush</a:t>
            </a:r>
            <a:r>
              <a:rPr lang="en-US" sz="2800" dirty="0" smtClean="0"/>
              <a:t> to disk.</a:t>
            </a:r>
          </a:p>
          <a:p>
            <a:pPr marL="0" indent="0">
              <a:buNone/>
            </a:pPr>
            <a:endParaRPr lang="en-US" dirty="0"/>
          </a:p>
        </p:txBody>
      </p:sp>
    </p:spTree>
    <p:extLst>
      <p:ext uri="{BB962C8B-B14F-4D97-AF65-F5344CB8AC3E}">
        <p14:creationId xmlns:p14="http://schemas.microsoft.com/office/powerpoint/2010/main" val="10407109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Buffer Manager</a:t>
            </a:r>
            <a:endParaRPr lang="en-US" dirty="0"/>
          </a:p>
        </p:txBody>
      </p:sp>
      <p:sp>
        <p:nvSpPr>
          <p:cNvPr id="3" name="Content Placeholder 2"/>
          <p:cNvSpPr>
            <a:spLocks noGrp="1"/>
          </p:cNvSpPr>
          <p:nvPr>
            <p:ph idx="1"/>
          </p:nvPr>
        </p:nvSpPr>
        <p:spPr>
          <a:xfrm>
            <a:off x="609600" y="1600201"/>
            <a:ext cx="10972800" cy="4965699"/>
          </a:xfrm>
        </p:spPr>
        <p:txBody>
          <a:bodyPr>
            <a:normAutofit/>
          </a:bodyPr>
          <a:lstStyle/>
          <a:p>
            <a:r>
              <a:rPr lang="en-US" dirty="0" smtClean="0"/>
              <a:t>A </a:t>
            </a:r>
            <a:r>
              <a:rPr lang="en-US" b="1" u="sng" dirty="0" smtClean="0"/>
              <a:t>buffer manager</a:t>
            </a:r>
            <a:r>
              <a:rPr lang="en-US" dirty="0" smtClean="0"/>
              <a:t> handles supporting operations for the buffer:</a:t>
            </a:r>
          </a:p>
          <a:p>
            <a:pPr lvl="1"/>
            <a:endParaRPr lang="en-US" sz="2800" dirty="0" smtClean="0"/>
          </a:p>
          <a:p>
            <a:pPr lvl="1"/>
            <a:r>
              <a:rPr lang="en-US" sz="2800" dirty="0" smtClean="0"/>
              <a:t>Primarily, handles &amp; executes the “replacement policy” </a:t>
            </a:r>
          </a:p>
          <a:p>
            <a:pPr lvl="2"/>
            <a:r>
              <a:rPr lang="en-US" sz="2800" dirty="0" smtClean="0"/>
              <a:t>i.e. finds a page in buffer to flush/release if buffer is full and a new page needs to be read in</a:t>
            </a:r>
          </a:p>
          <a:p>
            <a:pPr lvl="2"/>
            <a:endParaRPr lang="en-US" sz="2800" dirty="0"/>
          </a:p>
          <a:p>
            <a:pPr lvl="1"/>
            <a:r>
              <a:rPr lang="en-US" sz="2800" dirty="0" smtClean="0"/>
              <a:t>DBMSs typically implement their own buffer management routines</a:t>
            </a:r>
            <a:endParaRPr lang="en-US" sz="2800" dirty="0"/>
          </a:p>
          <a:p>
            <a:endParaRPr lang="en-US" dirty="0" smtClean="0"/>
          </a:p>
          <a:p>
            <a:pPr lvl="1"/>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228886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Simplified </a:t>
            </a:r>
            <a:r>
              <a:rPr lang="en-US" dirty="0" err="1" smtClean="0"/>
              <a:t>Filesystem</a:t>
            </a:r>
            <a:r>
              <a:rPr lang="en-US" dirty="0" smtClean="0"/>
              <a:t> Model</a:t>
            </a:r>
            <a:endParaRPr lang="en-US" dirty="0"/>
          </a:p>
        </p:txBody>
      </p:sp>
      <p:sp>
        <p:nvSpPr>
          <p:cNvPr id="3" name="Content Placeholder 2"/>
          <p:cNvSpPr>
            <a:spLocks noGrp="1"/>
          </p:cNvSpPr>
          <p:nvPr>
            <p:ph idx="1"/>
          </p:nvPr>
        </p:nvSpPr>
        <p:spPr>
          <a:xfrm>
            <a:off x="838200" y="1825625"/>
            <a:ext cx="7281041" cy="4351338"/>
          </a:xfrm>
        </p:spPr>
        <p:txBody>
          <a:bodyPr>
            <a:normAutofit lnSpcReduction="10000"/>
          </a:bodyPr>
          <a:lstStyle/>
          <a:p>
            <a:r>
              <a:rPr lang="en-US" dirty="0" smtClean="0"/>
              <a:t>For us, a </a:t>
            </a:r>
            <a:r>
              <a:rPr lang="en-US" b="1" u="sng" dirty="0" smtClean="0"/>
              <a:t>page</a:t>
            </a:r>
            <a:r>
              <a:rPr lang="en-US" dirty="0" smtClean="0"/>
              <a:t> is a </a:t>
            </a:r>
            <a:r>
              <a:rPr lang="en-US" b="1" i="1" dirty="0" smtClean="0"/>
              <a:t>fixed-sized array</a:t>
            </a:r>
            <a:r>
              <a:rPr lang="en-US" b="1" dirty="0" smtClean="0"/>
              <a:t> </a:t>
            </a:r>
            <a:r>
              <a:rPr lang="en-US" dirty="0" smtClean="0"/>
              <a:t>of memory </a:t>
            </a:r>
          </a:p>
          <a:p>
            <a:pPr lvl="1"/>
            <a:r>
              <a:rPr lang="en-US" dirty="0" smtClean="0"/>
              <a:t>Think: One or more disk blocks</a:t>
            </a:r>
          </a:p>
          <a:p>
            <a:pPr lvl="1"/>
            <a:r>
              <a:rPr lang="en-US" dirty="0" smtClean="0"/>
              <a:t>Interface:</a:t>
            </a:r>
          </a:p>
          <a:p>
            <a:pPr lvl="2"/>
            <a:r>
              <a:rPr lang="en-US" dirty="0"/>
              <a:t>write to an entry (called a </a:t>
            </a:r>
            <a:r>
              <a:rPr lang="en-US" b="1" dirty="0"/>
              <a:t>slot</a:t>
            </a:r>
            <a:r>
              <a:rPr lang="en-US" dirty="0"/>
              <a:t>) </a:t>
            </a:r>
            <a:r>
              <a:rPr lang="en-US" dirty="0" smtClean="0"/>
              <a:t>or set to “None”</a:t>
            </a:r>
            <a:endParaRPr lang="en-US" dirty="0"/>
          </a:p>
          <a:p>
            <a:pPr lvl="1"/>
            <a:endParaRPr lang="en-US" dirty="0" smtClean="0"/>
          </a:p>
          <a:p>
            <a:pPr lvl="1"/>
            <a:r>
              <a:rPr lang="en-US" dirty="0" smtClean="0"/>
              <a:t>DBMS also needs to handle variable length fields</a:t>
            </a:r>
          </a:p>
          <a:p>
            <a:pPr lvl="2"/>
            <a:r>
              <a:rPr lang="en-US" dirty="0" smtClean="0"/>
              <a:t>Page layout is important for good hardware utilization as well (see 346)</a:t>
            </a:r>
          </a:p>
          <a:p>
            <a:endParaRPr lang="en-US" dirty="0"/>
          </a:p>
          <a:p>
            <a:r>
              <a:rPr lang="en-US" dirty="0" smtClean="0"/>
              <a:t>And a </a:t>
            </a:r>
            <a:r>
              <a:rPr lang="en-US" b="1" u="sng" dirty="0" smtClean="0"/>
              <a:t>file</a:t>
            </a:r>
            <a:r>
              <a:rPr lang="en-US" dirty="0" smtClean="0"/>
              <a:t> is a </a:t>
            </a:r>
            <a:r>
              <a:rPr lang="en-US" i="1" dirty="0" smtClean="0"/>
              <a:t>variable-length list</a:t>
            </a:r>
            <a:r>
              <a:rPr lang="en-US" dirty="0" smtClean="0"/>
              <a:t> of pages</a:t>
            </a:r>
          </a:p>
          <a:p>
            <a:pPr lvl="1"/>
            <a:r>
              <a:rPr lang="en-US" dirty="0" smtClean="0"/>
              <a:t>Interface: create / open / close; </a:t>
            </a:r>
            <a:r>
              <a:rPr lang="en-US" dirty="0" err="1" smtClean="0"/>
              <a:t>next_page</a:t>
            </a:r>
            <a:r>
              <a:rPr lang="en-US" dirty="0" smtClean="0"/>
              <a:t>(); etc.</a:t>
            </a:r>
          </a:p>
          <a:p>
            <a:pPr lvl="2"/>
            <a:endParaRPr lang="en-US" dirty="0" smtClean="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
        <p:nvSpPr>
          <p:cNvPr id="11" name="Can 10"/>
          <p:cNvSpPr/>
          <p:nvPr/>
        </p:nvSpPr>
        <p:spPr>
          <a:xfrm>
            <a:off x="8713435" y="2412125"/>
            <a:ext cx="3201478" cy="282202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5" name="Rounded Rectangle 4"/>
          <p:cNvSpPr/>
          <p:nvPr/>
        </p:nvSpPr>
        <p:spPr>
          <a:xfrm>
            <a:off x="9133292" y="4430111"/>
            <a:ext cx="236176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243651" y="4521718"/>
            <a:ext cx="954107" cy="400110"/>
          </a:xfrm>
          <a:prstGeom prst="rect">
            <a:avLst/>
          </a:prstGeom>
          <a:solidFill>
            <a:schemeClr val="tx1">
              <a:lumMod val="50000"/>
              <a:lumOff val="50000"/>
            </a:schemeClr>
          </a:solidFill>
        </p:spPr>
        <p:txBody>
          <a:bodyPr wrap="none" rtlCol="0">
            <a:spAutoFit/>
          </a:bodyPr>
          <a:lstStyle/>
          <a:p>
            <a:r>
              <a:rPr lang="en-US" sz="2000" smtClean="0">
                <a:solidFill>
                  <a:srgbClr val="FFC000"/>
                </a:solidFill>
                <a:latin typeface="Menlo" charset="0"/>
                <a:ea typeface="Menlo" charset="0"/>
                <a:cs typeface="Menlo" charset="0"/>
              </a:rPr>
              <a:t>1,0,3</a:t>
            </a:r>
            <a:endParaRPr lang="en-US" sz="2000">
              <a:solidFill>
                <a:srgbClr val="FFC000"/>
              </a:solidFill>
              <a:latin typeface="Menlo" charset="0"/>
              <a:ea typeface="Menlo" charset="0"/>
              <a:cs typeface="Menlo" charset="0"/>
            </a:endParaRPr>
          </a:p>
        </p:txBody>
      </p:sp>
      <p:sp>
        <p:nvSpPr>
          <p:cNvPr id="12" name="TextBox 11"/>
          <p:cNvSpPr txBox="1"/>
          <p:nvPr/>
        </p:nvSpPr>
        <p:spPr>
          <a:xfrm>
            <a:off x="10354043" y="4521718"/>
            <a:ext cx="954107" cy="400110"/>
          </a:xfrm>
          <a:prstGeom prst="rect">
            <a:avLst/>
          </a:prstGeom>
          <a:solidFill>
            <a:schemeClr val="tx1">
              <a:lumMod val="50000"/>
              <a:lumOff val="50000"/>
            </a:schemeClr>
          </a:solidFill>
        </p:spPr>
        <p:txBody>
          <a:bodyPr wrap="none" rtlCol="0">
            <a:spAutoFit/>
          </a:bodyPr>
          <a:lstStyle/>
          <a:p>
            <a:r>
              <a:rPr lang="en-US" sz="2000" smtClean="0">
                <a:solidFill>
                  <a:srgbClr val="FFC000"/>
                </a:solidFill>
                <a:latin typeface="Menlo" charset="0"/>
                <a:ea typeface="Menlo" charset="0"/>
                <a:cs typeface="Menlo" charset="0"/>
              </a:rPr>
              <a:t>1,0,3</a:t>
            </a:r>
            <a:endParaRPr lang="en-US" sz="2000">
              <a:solidFill>
                <a:srgbClr val="FFC000"/>
              </a:solidFill>
              <a:latin typeface="Menlo" charset="0"/>
              <a:ea typeface="Menlo" charset="0"/>
              <a:cs typeface="Menlo" charset="0"/>
            </a:endParaRPr>
          </a:p>
        </p:txBody>
      </p:sp>
      <p:sp>
        <p:nvSpPr>
          <p:cNvPr id="6" name="TextBox 5"/>
          <p:cNvSpPr txBox="1"/>
          <p:nvPr/>
        </p:nvSpPr>
        <p:spPr>
          <a:xfrm>
            <a:off x="7973452" y="4490215"/>
            <a:ext cx="684803" cy="523220"/>
          </a:xfrm>
          <a:prstGeom prst="rect">
            <a:avLst/>
          </a:prstGeom>
          <a:noFill/>
        </p:spPr>
        <p:txBody>
          <a:bodyPr wrap="none" rtlCol="0">
            <a:spAutoFit/>
          </a:bodyPr>
          <a:lstStyle/>
          <a:p>
            <a:r>
              <a:rPr lang="en-US" sz="2800" b="1" smtClean="0">
                <a:latin typeface="+mj-lt"/>
              </a:rPr>
              <a:t>File</a:t>
            </a:r>
            <a:endParaRPr lang="en-US" sz="2800" b="1">
              <a:latin typeface="+mj-lt"/>
            </a:endParaRPr>
          </a:p>
        </p:txBody>
      </p:sp>
      <p:sp>
        <p:nvSpPr>
          <p:cNvPr id="13" name="TextBox 12"/>
          <p:cNvSpPr txBox="1"/>
          <p:nvPr/>
        </p:nvSpPr>
        <p:spPr>
          <a:xfrm>
            <a:off x="9284751" y="5693980"/>
            <a:ext cx="871905" cy="523220"/>
          </a:xfrm>
          <a:prstGeom prst="rect">
            <a:avLst/>
          </a:prstGeom>
          <a:noFill/>
        </p:spPr>
        <p:txBody>
          <a:bodyPr wrap="none" rtlCol="0">
            <a:spAutoFit/>
          </a:bodyPr>
          <a:lstStyle/>
          <a:p>
            <a:r>
              <a:rPr lang="en-US" sz="2800" b="1" dirty="0" smtClean="0">
                <a:latin typeface="+mj-lt"/>
              </a:rPr>
              <a:t>Page</a:t>
            </a:r>
            <a:endParaRPr lang="en-US" sz="2800" b="1" dirty="0">
              <a:latin typeface="+mj-lt"/>
            </a:endParaRPr>
          </a:p>
        </p:txBody>
      </p:sp>
      <p:cxnSp>
        <p:nvCxnSpPr>
          <p:cNvPr id="15" name="Straight Arrow Connector 14"/>
          <p:cNvCxnSpPr>
            <a:endCxn id="10" idx="2"/>
          </p:cNvCxnSpPr>
          <p:nvPr/>
        </p:nvCxnSpPr>
        <p:spPr>
          <a:xfrm flipV="1">
            <a:off x="9720704" y="4921828"/>
            <a:ext cx="1" cy="77215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4561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External Merge Algorithm</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9545434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7225"/>
            <a:ext cx="10515600" cy="1325563"/>
          </a:xfrm>
        </p:spPr>
        <p:txBody>
          <a:bodyPr/>
          <a:lstStyle/>
          <a:p>
            <a:r>
              <a:rPr lang="en-US" dirty="0" smtClean="0"/>
              <a:t>Challenge: Merging Big Files with Small Memory</a:t>
            </a:r>
            <a:endParaRPr lang="en-US" dirty="0"/>
          </a:p>
        </p:txBody>
      </p:sp>
      <p:sp>
        <p:nvSpPr>
          <p:cNvPr id="3" name="Content Placeholder 2"/>
          <p:cNvSpPr>
            <a:spLocks noGrp="1"/>
          </p:cNvSpPr>
          <p:nvPr>
            <p:ph idx="1"/>
          </p:nvPr>
        </p:nvSpPr>
        <p:spPr>
          <a:xfrm>
            <a:off x="838200" y="2476500"/>
            <a:ext cx="10515600" cy="2159000"/>
          </a:xfrm>
        </p:spPr>
        <p:txBody>
          <a:bodyPr>
            <a:noAutofit/>
          </a:bodyPr>
          <a:lstStyle/>
          <a:p>
            <a:r>
              <a:rPr lang="en-US" sz="3600" dirty="0" smtClean="0"/>
              <a:t>How do we </a:t>
            </a:r>
            <a:r>
              <a:rPr lang="en-US" sz="3600" i="1" dirty="0" smtClean="0"/>
              <a:t>efficiently </a:t>
            </a:r>
            <a:r>
              <a:rPr lang="en-US" sz="3600" dirty="0" smtClean="0"/>
              <a:t>merge two sorted files when both are much larger than our main memory buffer?</a:t>
            </a:r>
          </a:p>
          <a:p>
            <a:endParaRPr lang="en-US" sz="3600" dirty="0"/>
          </a:p>
          <a:p>
            <a:r>
              <a:rPr lang="en-US" sz="3600" b="1" dirty="0" smtClean="0"/>
              <a:t>Key point: </a:t>
            </a:r>
            <a:r>
              <a:rPr lang="en-US" sz="3600" dirty="0" smtClean="0"/>
              <a:t>Disk IO (R/W) dominates the algorithm cost</a:t>
            </a:r>
            <a:endParaRPr lang="en-US" sz="3600" b="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
        <p:nvSpPr>
          <p:cNvPr id="8" name="TextBox 7"/>
          <p:cNvSpPr txBox="1"/>
          <p:nvPr/>
        </p:nvSpPr>
        <p:spPr>
          <a:xfrm>
            <a:off x="1204452" y="5807821"/>
            <a:ext cx="978309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solidFill>
                  <a:prstClr val="black"/>
                </a:solidFill>
                <a:latin typeface="+mj-lt"/>
              </a:rPr>
              <a:t>Our first example of an </a:t>
            </a:r>
            <a:r>
              <a:rPr lang="en-US" sz="3200" b="1" dirty="0" smtClean="0">
                <a:solidFill>
                  <a:prstClr val="black"/>
                </a:solidFill>
                <a:latin typeface="+mj-lt"/>
              </a:rPr>
              <a:t>“IO aware”</a:t>
            </a:r>
            <a:r>
              <a:rPr lang="en-US" sz="3200" dirty="0" smtClean="0">
                <a:solidFill>
                  <a:prstClr val="black"/>
                </a:solidFill>
                <a:latin typeface="+mj-lt"/>
              </a:rPr>
              <a:t> algorithm / cost model</a:t>
            </a:r>
            <a:endParaRPr lang="en-US" sz="3200" dirty="0">
              <a:solidFill>
                <a:prstClr val="black"/>
              </a:solidFill>
              <a:latin typeface="+mj-lt"/>
            </a:endParaRPr>
          </a:p>
        </p:txBody>
      </p:sp>
    </p:spTree>
    <p:extLst>
      <p:ext uri="{BB962C8B-B14F-4D97-AF65-F5344CB8AC3E}">
        <p14:creationId xmlns:p14="http://schemas.microsoft.com/office/powerpoint/2010/main" val="852584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Merge Algorithm</a:t>
            </a:r>
            <a:endParaRPr lang="en-US" dirty="0"/>
          </a:p>
        </p:txBody>
      </p:sp>
      <p:sp>
        <p:nvSpPr>
          <p:cNvPr id="3" name="Content Placeholder 2"/>
          <p:cNvSpPr>
            <a:spLocks noGrp="1"/>
          </p:cNvSpPr>
          <p:nvPr>
            <p:ph idx="1"/>
          </p:nvPr>
        </p:nvSpPr>
        <p:spPr/>
        <p:txBody>
          <a:bodyPr>
            <a:normAutofit/>
          </a:bodyPr>
          <a:lstStyle/>
          <a:p>
            <a:r>
              <a:rPr lang="en-US" b="1" dirty="0" smtClean="0"/>
              <a:t>Input</a:t>
            </a:r>
            <a:r>
              <a:rPr lang="en-US" dirty="0" smtClean="0"/>
              <a:t>: 2 sorted lists of length M and N</a:t>
            </a:r>
          </a:p>
          <a:p>
            <a:endParaRPr lang="en-US" dirty="0" smtClean="0"/>
          </a:p>
          <a:p>
            <a:r>
              <a:rPr lang="en-US" b="1" dirty="0" smtClean="0"/>
              <a:t>Output:</a:t>
            </a:r>
            <a:r>
              <a:rPr lang="en-US" dirty="0" smtClean="0"/>
              <a:t> 1 </a:t>
            </a:r>
            <a:r>
              <a:rPr lang="en-US" dirty="0"/>
              <a:t>s</a:t>
            </a:r>
            <a:r>
              <a:rPr lang="en-US" dirty="0" smtClean="0"/>
              <a:t>orted list of length M + N</a:t>
            </a:r>
          </a:p>
          <a:p>
            <a:endParaRPr lang="en-US" dirty="0"/>
          </a:p>
          <a:p>
            <a:r>
              <a:rPr lang="en-US" b="1" dirty="0" smtClean="0"/>
              <a:t>Required: </a:t>
            </a:r>
            <a:r>
              <a:rPr lang="en-US" dirty="0" smtClean="0"/>
              <a:t>At least 3 Buffer Pages</a:t>
            </a:r>
            <a:endParaRPr lang="en-US" b="1" dirty="0" smtClean="0"/>
          </a:p>
          <a:p>
            <a:endParaRPr lang="en-US" dirty="0" smtClean="0"/>
          </a:p>
          <a:p>
            <a:r>
              <a:rPr lang="en-US" b="1" dirty="0" smtClean="0"/>
              <a:t>IOs</a:t>
            </a:r>
            <a:r>
              <a:rPr lang="en-US" dirty="0" smtClean="0"/>
              <a:t>: 2(M+N)</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771516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(Simple) Idea</a:t>
            </a:r>
            <a:endParaRPr lang="en-US" dirty="0"/>
          </a:p>
        </p:txBody>
      </p:sp>
      <p:sp>
        <p:nvSpPr>
          <p:cNvPr id="3" name="Content Placeholder 2"/>
          <p:cNvSpPr>
            <a:spLocks noGrp="1"/>
          </p:cNvSpPr>
          <p:nvPr>
            <p:ph idx="1"/>
          </p:nvPr>
        </p:nvSpPr>
        <p:spPr>
          <a:xfrm>
            <a:off x="838200" y="1582737"/>
            <a:ext cx="10515600" cy="910432"/>
          </a:xfrm>
        </p:spPr>
        <p:txBody>
          <a:bodyPr/>
          <a:lstStyle/>
          <a:p>
            <a:pPr marL="0" indent="0" algn="ctr">
              <a:buNone/>
            </a:pPr>
            <a:r>
              <a:rPr lang="en-US" smtClean="0"/>
              <a:t>To </a:t>
            </a:r>
            <a:r>
              <a:rPr lang="en-US" dirty="0" smtClean="0"/>
              <a:t>find an element that is no larger than all elements in two lists, one only needs to compare minimum elements from each list.</a:t>
            </a:r>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mc:AlternateContent xmlns:mc="http://schemas.openxmlformats.org/markup-compatibility/2006" xmlns:a14="http://schemas.microsoft.com/office/drawing/2010/main">
        <mc:Choice Requires="a14">
          <p:sp>
            <p:nvSpPr>
              <p:cNvPr id="8" name="TextBox 7"/>
              <p:cNvSpPr txBox="1"/>
              <p:nvPr/>
            </p:nvSpPr>
            <p:spPr>
              <a:xfrm>
                <a:off x="3084167" y="2908300"/>
                <a:ext cx="6023665" cy="3339825"/>
              </a:xfrm>
              <a:prstGeom prst="rect">
                <a:avLst/>
              </a:prstGeom>
              <a:solidFill>
                <a:schemeClr val="accent4">
                  <a:lumMod val="20000"/>
                  <a:lumOff val="80000"/>
                </a:schemeClr>
              </a:solidFill>
              <a:effectLst>
                <a:outerShdw blurRad="50800" dist="38100" dir="2700000" algn="tl" rotWithShape="0">
                  <a:srgbClr val="000000">
                    <a:alpha val="43000"/>
                  </a:srgbClr>
                </a:outerShdw>
              </a:effectLst>
            </p:spPr>
            <p:txBody>
              <a:bodyPr wrap="square" rtlCol="0">
                <a:spAutoFit/>
              </a:bodyPr>
              <a:lstStyle/>
              <a:p>
                <a:pPr defTabSz="457200"/>
                <a:r>
                  <a:rPr lang="en-US" sz="3000" dirty="0" smtClean="0">
                    <a:solidFill>
                      <a:prstClr val="black"/>
                    </a:solidFill>
                  </a:rPr>
                  <a:t>If:</a:t>
                </a:r>
                <a:endParaRPr lang="en-US" sz="3000" b="0" i="1" dirty="0" smtClean="0">
                  <a:solidFill>
                    <a:prstClr val="black"/>
                  </a:solidFill>
                  <a:latin typeface="Cambria Math" charset="0"/>
                </a:endParaRPr>
              </a:p>
              <a:p>
                <a:pPr defTabSz="457200"/>
                <a14:m>
                  <m:oMathPara xmlns:m="http://schemas.openxmlformats.org/officeDocument/2006/math" xmlns="">
                    <m:oMathParaPr>
                      <m:jc m:val="centerGroup"/>
                    </m:oMathParaPr>
                    <m:oMath xmlns:m="http://schemas.openxmlformats.org/officeDocument/2006/math">
                      <m:sSub>
                        <m:sSubPr>
                          <m:ctrlPr>
                            <a:rPr lang="en-US" sz="3000" b="0" i="1" smtClean="0">
                              <a:solidFill>
                                <a:prstClr val="black"/>
                              </a:solidFill>
                              <a:latin typeface="Cambria Math" charset="0"/>
                            </a:rPr>
                          </m:ctrlPr>
                        </m:sSubPr>
                        <m:e>
                          <m:r>
                            <a:rPr lang="en-US" sz="3000" b="0" i="1" smtClean="0">
                              <a:solidFill>
                                <a:prstClr val="black"/>
                              </a:solidFill>
                              <a:latin typeface="Cambria Math" charset="0"/>
                            </a:rPr>
                            <m:t>𝐴</m:t>
                          </m:r>
                        </m:e>
                        <m:sub>
                          <m:r>
                            <a:rPr lang="en-US" sz="3000" b="0" i="1" smtClean="0">
                              <a:solidFill>
                                <a:prstClr val="black"/>
                              </a:solidFill>
                              <a:latin typeface="Cambria Math" charset="0"/>
                            </a:rPr>
                            <m:t>1</m:t>
                          </m:r>
                        </m:sub>
                      </m:sSub>
                      <m:r>
                        <a:rPr lang="en-US" sz="3000" b="0" i="1" smtClean="0">
                          <a:solidFill>
                            <a:prstClr val="black"/>
                          </a:solidFill>
                          <a:latin typeface="Cambria Math" charset="0"/>
                          <a:ea typeface="Cambria Math" charset="0"/>
                          <a:cs typeface="Cambria Math" charset="0"/>
                        </a:rPr>
                        <m:t>≤</m:t>
                      </m:r>
                      <m:sSub>
                        <m:sSubPr>
                          <m:ctrlPr>
                            <a:rPr lang="en-US" sz="3000" i="1" smtClean="0">
                              <a:solidFill>
                                <a:prstClr val="black"/>
                              </a:solidFill>
                              <a:latin typeface="Cambria Math" charset="0"/>
                            </a:rPr>
                          </m:ctrlPr>
                        </m:sSubPr>
                        <m:e>
                          <m:r>
                            <a:rPr lang="en-US" sz="3000" i="1">
                              <a:solidFill>
                                <a:prstClr val="black"/>
                              </a:solidFill>
                              <a:latin typeface="Cambria Math" charset="0"/>
                            </a:rPr>
                            <m:t>𝐴</m:t>
                          </m:r>
                        </m:e>
                        <m:sub>
                          <m:r>
                            <a:rPr lang="en-US" sz="3000" b="0" i="1" smtClean="0">
                              <a:solidFill>
                                <a:prstClr val="black"/>
                              </a:solidFill>
                              <a:latin typeface="Cambria Math" charset="0"/>
                            </a:rPr>
                            <m:t>2</m:t>
                          </m:r>
                        </m:sub>
                      </m:sSub>
                      <m:r>
                        <a:rPr lang="en-US" sz="3000" i="1">
                          <a:solidFill>
                            <a:prstClr val="black"/>
                          </a:solidFill>
                          <a:latin typeface="Cambria Math" charset="0"/>
                          <a:ea typeface="Cambria Math" charset="0"/>
                          <a:cs typeface="Cambria Math" charset="0"/>
                        </a:rPr>
                        <m:t>≤</m:t>
                      </m:r>
                      <m:r>
                        <a:rPr lang="en-US" sz="3000" b="0" i="1" smtClean="0">
                          <a:solidFill>
                            <a:prstClr val="black"/>
                          </a:solidFill>
                          <a:latin typeface="Cambria Math" charset="0"/>
                          <a:ea typeface="Cambria Math" charset="0"/>
                          <a:cs typeface="Cambria Math" charset="0"/>
                        </a:rPr>
                        <m:t>…</m:t>
                      </m:r>
                      <m:r>
                        <a:rPr lang="en-US" sz="3000" i="1">
                          <a:solidFill>
                            <a:prstClr val="black"/>
                          </a:solidFill>
                          <a:latin typeface="Cambria Math" charset="0"/>
                          <a:ea typeface="Cambria Math" charset="0"/>
                          <a:cs typeface="Cambria Math" charset="0"/>
                        </a:rPr>
                        <m:t>≤</m:t>
                      </m:r>
                      <m:sSub>
                        <m:sSubPr>
                          <m:ctrlPr>
                            <a:rPr lang="en-US" sz="3000" i="1" smtClean="0">
                              <a:solidFill>
                                <a:prstClr val="black"/>
                              </a:solidFill>
                              <a:latin typeface="Cambria Math" charset="0"/>
                            </a:rPr>
                          </m:ctrlPr>
                        </m:sSubPr>
                        <m:e>
                          <m:r>
                            <a:rPr lang="en-US" sz="3000" i="1">
                              <a:solidFill>
                                <a:prstClr val="black"/>
                              </a:solidFill>
                              <a:latin typeface="Cambria Math" charset="0"/>
                            </a:rPr>
                            <m:t>𝐴</m:t>
                          </m:r>
                        </m:e>
                        <m:sub>
                          <m:r>
                            <a:rPr lang="en-US" sz="3000" b="0" i="1" smtClean="0">
                              <a:solidFill>
                                <a:prstClr val="black"/>
                              </a:solidFill>
                              <a:latin typeface="Cambria Math" charset="0"/>
                            </a:rPr>
                            <m:t>𝑁</m:t>
                          </m:r>
                        </m:sub>
                      </m:sSub>
                    </m:oMath>
                  </m:oMathPara>
                </a14:m>
                <a:endParaRPr lang="en-US" sz="3000" baseline="-25000" dirty="0" smtClean="0">
                  <a:solidFill>
                    <a:prstClr val="black"/>
                  </a:solidFill>
                </a:endParaRPr>
              </a:p>
              <a:p>
                <a:pPr defTabSz="457200"/>
                <a14:m>
                  <m:oMathPara xmlns:m="http://schemas.openxmlformats.org/officeDocument/2006/math" xmlns="">
                    <m:oMathParaPr>
                      <m:jc m:val="centerGroup"/>
                    </m:oMathParaPr>
                    <m:oMath xmlns:m="http://schemas.openxmlformats.org/officeDocument/2006/math">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i="1">
                              <a:solidFill>
                                <a:prstClr val="black"/>
                              </a:solidFill>
                              <a:latin typeface="Cambria Math" charset="0"/>
                            </a:rPr>
                            <m:t>1</m:t>
                          </m:r>
                        </m:sub>
                      </m:sSub>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i="1">
                              <a:solidFill>
                                <a:prstClr val="black"/>
                              </a:solidFill>
                              <a:latin typeface="Cambria Math" charset="0"/>
                            </a:rPr>
                            <m:t>2</m:t>
                          </m:r>
                        </m:sub>
                      </m:sSub>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b="0" i="1" smtClean="0">
                              <a:solidFill>
                                <a:prstClr val="black"/>
                              </a:solidFill>
                              <a:latin typeface="Cambria Math" charset="0"/>
                            </a:rPr>
                            <m:t>𝑀</m:t>
                          </m:r>
                        </m:sub>
                      </m:sSub>
                    </m:oMath>
                  </m:oMathPara>
                </a14:m>
                <a:endParaRPr lang="en-US" sz="3000" baseline="-25000" dirty="0">
                  <a:solidFill>
                    <a:prstClr val="black"/>
                  </a:solidFill>
                </a:endParaRPr>
              </a:p>
              <a:p>
                <a:pPr defTabSz="457200"/>
                <a:r>
                  <a:rPr lang="en-US" sz="3000" dirty="0" smtClean="0">
                    <a:solidFill>
                      <a:prstClr val="black"/>
                    </a:solidFill>
                  </a:rPr>
                  <a:t>Then:</a:t>
                </a:r>
              </a:p>
              <a:p>
                <a:pPr defTabSz="457200"/>
                <a14:m>
                  <m:oMathPara xmlns:m="http://schemas.openxmlformats.org/officeDocument/2006/math" xmlns="">
                    <m:oMathParaPr>
                      <m:jc m:val="centerGroup"/>
                    </m:oMathParaPr>
                    <m:oMath xmlns:m="http://schemas.openxmlformats.org/officeDocument/2006/math">
                      <m:sSub>
                        <m:sSubPr>
                          <m:ctrlPr>
                            <a:rPr lang="en-US" sz="3000" i="1">
                              <a:solidFill>
                                <a:prstClr val="black"/>
                              </a:solidFill>
                              <a:latin typeface="Cambria Math" charset="0"/>
                            </a:rPr>
                          </m:ctrlPr>
                        </m:sSubPr>
                        <m:e>
                          <m:r>
                            <a:rPr lang="en-US" sz="3000" b="0" i="1" smtClean="0">
                              <a:solidFill>
                                <a:prstClr val="black"/>
                              </a:solidFill>
                              <a:latin typeface="Cambria Math" charset="0"/>
                            </a:rPr>
                            <m:t>𝑀𝑖𝑛</m:t>
                          </m:r>
                          <m:r>
                            <a:rPr lang="en-US" sz="3000" b="0" i="1" smtClean="0">
                              <a:solidFill>
                                <a:prstClr val="black"/>
                              </a:solidFill>
                              <a:latin typeface="Cambria Math" charset="0"/>
                            </a:rPr>
                            <m:t>(</m:t>
                          </m:r>
                          <m:r>
                            <a:rPr lang="en-US" sz="3000" i="1">
                              <a:solidFill>
                                <a:prstClr val="black"/>
                              </a:solidFill>
                              <a:latin typeface="Cambria Math" charset="0"/>
                            </a:rPr>
                            <m:t>𝐴</m:t>
                          </m:r>
                        </m:e>
                        <m:sub>
                          <m:r>
                            <a:rPr lang="en-US" sz="3000" i="1">
                              <a:solidFill>
                                <a:prstClr val="black"/>
                              </a:solidFill>
                              <a:latin typeface="Cambria Math" charset="0"/>
                            </a:rPr>
                            <m:t>1</m:t>
                          </m:r>
                        </m:sub>
                      </m:sSub>
                      <m:r>
                        <a:rPr lang="en-US" sz="3000" b="0" i="1" smtClean="0">
                          <a:solidFill>
                            <a:prstClr val="black"/>
                          </a:solidFill>
                          <a:latin typeface="Cambria Math" charset="0"/>
                        </a:rPr>
                        <m:t>,</m:t>
                      </m:r>
                      <m:sSub>
                        <m:sSubPr>
                          <m:ctrlPr>
                            <a:rPr lang="en-US" sz="3000" i="1">
                              <a:solidFill>
                                <a:prstClr val="black"/>
                              </a:solidFill>
                              <a:latin typeface="Cambria Math" charset="0"/>
                            </a:rPr>
                          </m:ctrlPr>
                        </m:sSubPr>
                        <m:e>
                          <m:r>
                            <a:rPr lang="en-US" sz="3000" i="1">
                              <a:solidFill>
                                <a:prstClr val="black"/>
                              </a:solidFill>
                              <a:latin typeface="Cambria Math" charset="0"/>
                            </a:rPr>
                            <m:t>𝐵</m:t>
                          </m:r>
                        </m:e>
                        <m:sub>
                          <m:r>
                            <a:rPr lang="en-US" sz="3000" i="1">
                              <a:solidFill>
                                <a:prstClr val="black"/>
                              </a:solidFill>
                              <a:latin typeface="Cambria Math" charset="0"/>
                            </a:rPr>
                            <m:t>1</m:t>
                          </m:r>
                        </m:sub>
                      </m:sSub>
                      <m:r>
                        <a:rPr lang="en-US" sz="3000" b="0" i="1" smtClean="0">
                          <a:solidFill>
                            <a:prstClr val="black"/>
                          </a:solidFill>
                          <a:latin typeface="Cambria Math" charset="0"/>
                        </a:rPr>
                        <m:t>)</m:t>
                      </m:r>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i="1">
                              <a:solidFill>
                                <a:prstClr val="black"/>
                              </a:solidFill>
                              <a:latin typeface="Cambria Math" charset="0"/>
                            </a:rPr>
                            <m:t>𝐴</m:t>
                          </m:r>
                        </m:e>
                        <m:sub>
                          <m:r>
                            <a:rPr lang="en-US" sz="3000" b="0" i="1" smtClean="0">
                              <a:solidFill>
                                <a:prstClr val="black"/>
                              </a:solidFill>
                              <a:latin typeface="Cambria Math" charset="0"/>
                            </a:rPr>
                            <m:t>𝑖</m:t>
                          </m:r>
                        </m:sub>
                      </m:sSub>
                    </m:oMath>
                  </m:oMathPara>
                </a14:m>
                <a:endParaRPr lang="en-US" sz="3000" dirty="0" smtClean="0">
                  <a:solidFill>
                    <a:prstClr val="black"/>
                  </a:solidFill>
                </a:endParaRPr>
              </a:p>
              <a:p>
                <a:pPr defTabSz="457200"/>
                <a14:m>
                  <m:oMathPara xmlns:m="http://schemas.openxmlformats.org/officeDocument/2006/math" xmlns="">
                    <m:oMathParaPr>
                      <m:jc m:val="centerGroup"/>
                    </m:oMathParaPr>
                    <m:oMath xmlns:m="http://schemas.openxmlformats.org/officeDocument/2006/math">
                      <m:sSub>
                        <m:sSubPr>
                          <m:ctrlPr>
                            <a:rPr lang="en-US" sz="3000" i="1">
                              <a:solidFill>
                                <a:prstClr val="black"/>
                              </a:solidFill>
                              <a:latin typeface="Cambria Math" charset="0"/>
                            </a:rPr>
                          </m:ctrlPr>
                        </m:sSubPr>
                        <m:e>
                          <m:r>
                            <a:rPr lang="en-US" sz="3000" i="1">
                              <a:solidFill>
                                <a:prstClr val="black"/>
                              </a:solidFill>
                              <a:latin typeface="Cambria Math" charset="0"/>
                            </a:rPr>
                            <m:t>𝑀𝑖𝑛</m:t>
                          </m:r>
                          <m:r>
                            <a:rPr lang="en-US" sz="3000" i="1">
                              <a:solidFill>
                                <a:prstClr val="black"/>
                              </a:solidFill>
                              <a:latin typeface="Cambria Math" charset="0"/>
                            </a:rPr>
                            <m:t>(</m:t>
                          </m:r>
                          <m:r>
                            <a:rPr lang="en-US" sz="3000" i="1">
                              <a:solidFill>
                                <a:prstClr val="black"/>
                              </a:solidFill>
                              <a:latin typeface="Cambria Math" charset="0"/>
                            </a:rPr>
                            <m:t>𝐴</m:t>
                          </m:r>
                        </m:e>
                        <m:sub>
                          <m:r>
                            <a:rPr lang="en-US" sz="3000" i="1">
                              <a:solidFill>
                                <a:prstClr val="black"/>
                              </a:solidFill>
                              <a:latin typeface="Cambria Math" charset="0"/>
                            </a:rPr>
                            <m:t>1</m:t>
                          </m:r>
                        </m:sub>
                      </m:sSub>
                      <m:r>
                        <a:rPr lang="en-US" sz="3000" i="1">
                          <a:solidFill>
                            <a:prstClr val="black"/>
                          </a:solidFill>
                          <a:latin typeface="Cambria Math" charset="0"/>
                        </a:rPr>
                        <m:t>,</m:t>
                      </m:r>
                      <m:sSub>
                        <m:sSubPr>
                          <m:ctrlPr>
                            <a:rPr lang="en-US" sz="3000" i="1">
                              <a:solidFill>
                                <a:prstClr val="black"/>
                              </a:solidFill>
                              <a:latin typeface="Cambria Math" charset="0"/>
                            </a:rPr>
                          </m:ctrlPr>
                        </m:sSubPr>
                        <m:e>
                          <m:r>
                            <a:rPr lang="en-US" sz="3000" i="1">
                              <a:solidFill>
                                <a:prstClr val="black"/>
                              </a:solidFill>
                              <a:latin typeface="Cambria Math" charset="0"/>
                            </a:rPr>
                            <m:t>𝐵</m:t>
                          </m:r>
                        </m:e>
                        <m:sub>
                          <m:r>
                            <a:rPr lang="en-US" sz="3000" i="1">
                              <a:solidFill>
                                <a:prstClr val="black"/>
                              </a:solidFill>
                              <a:latin typeface="Cambria Math" charset="0"/>
                            </a:rPr>
                            <m:t>1</m:t>
                          </m:r>
                        </m:sub>
                      </m:sSub>
                      <m:r>
                        <a:rPr lang="en-US" sz="3000" i="1">
                          <a:solidFill>
                            <a:prstClr val="black"/>
                          </a:solidFill>
                          <a:latin typeface="Cambria Math" charset="0"/>
                        </a:rPr>
                        <m:t>)</m:t>
                      </m:r>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b="0" i="1" smtClean="0">
                              <a:solidFill>
                                <a:prstClr val="black"/>
                              </a:solidFill>
                              <a:latin typeface="Cambria Math" charset="0"/>
                            </a:rPr>
                            <m:t>𝑗</m:t>
                          </m:r>
                        </m:sub>
                      </m:sSub>
                    </m:oMath>
                  </m:oMathPara>
                </a14:m>
                <a:endParaRPr lang="en-US" sz="3000" dirty="0">
                  <a:solidFill>
                    <a:prstClr val="black"/>
                  </a:solidFill>
                </a:endParaRPr>
              </a:p>
              <a:p>
                <a:pPr defTabSz="457200"/>
                <a:r>
                  <a:rPr lang="en-US" sz="3000" dirty="0" smtClean="0">
                    <a:solidFill>
                      <a:prstClr val="black"/>
                    </a:solidFill>
                  </a:rPr>
                  <a:t>for </a:t>
                </a:r>
                <a:r>
                  <a:rPr lang="en-US" sz="3000" dirty="0" err="1">
                    <a:solidFill>
                      <a:prstClr val="black"/>
                    </a:solidFill>
                  </a:rPr>
                  <a:t>i</a:t>
                </a:r>
                <a:r>
                  <a:rPr lang="en-US" sz="3000" dirty="0">
                    <a:solidFill>
                      <a:prstClr val="black"/>
                    </a:solidFill>
                  </a:rPr>
                  <a:t>=1….N and </a:t>
                </a:r>
                <a:r>
                  <a:rPr lang="en-US" sz="3000" dirty="0" smtClean="0">
                    <a:solidFill>
                      <a:prstClr val="black"/>
                    </a:solidFill>
                  </a:rPr>
                  <a:t>j=1</a:t>
                </a:r>
                <a:r>
                  <a:rPr lang="en-US" sz="3000" dirty="0">
                    <a:solidFill>
                      <a:prstClr val="black"/>
                    </a:solidFill>
                  </a:rPr>
                  <a:t>….M </a:t>
                </a:r>
              </a:p>
            </p:txBody>
          </p:sp>
        </mc:Choice>
        <mc:Fallback xmlns="">
          <p:sp>
            <p:nvSpPr>
              <p:cNvPr id="8" name="TextBox 7"/>
              <p:cNvSpPr txBox="1">
                <a:spLocks noRot="1" noChangeAspect="1" noMove="1" noResize="1" noEditPoints="1" noAdjustHandles="1" noChangeArrowheads="1" noChangeShapeType="1" noTextEdit="1"/>
              </p:cNvSpPr>
              <p:nvPr/>
            </p:nvSpPr>
            <p:spPr>
              <a:xfrm>
                <a:off x="3084167" y="2908300"/>
                <a:ext cx="6023665" cy="3339825"/>
              </a:xfrm>
              <a:prstGeom prst="rect">
                <a:avLst/>
              </a:prstGeom>
              <a:blipFill rotWithShape="0">
                <a:blip r:embed="rId2"/>
                <a:stretch>
                  <a:fillRect/>
                </a:stretch>
              </a:blipFill>
              <a:effectLst>
                <a:outerShdw blurRad="50800" dist="38100" dir="2700000" algn="tl" rotWithShape="0">
                  <a:srgbClr val="000000">
                    <a:alpha val="43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2092526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4" name="TextBox 43"/>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3617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7" name="Group 36"/>
          <p:cNvGrpSpPr/>
          <p:nvPr/>
        </p:nvGrpSpPr>
        <p:grpSpPr>
          <a:xfrm>
            <a:off x="0" y="-22510"/>
            <a:ext cx="12192000" cy="307777"/>
            <a:chOff x="0" y="-22510"/>
            <a:chExt cx="12192000" cy="307777"/>
          </a:xfrm>
        </p:grpSpPr>
        <p:sp>
          <p:nvSpPr>
            <p:cNvPr id="38" name="Rectangle 3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78978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07407E-6 L 0.42369 0.06666 " pathEditMode="relative" rAng="0" ptsTypes="AA">
                                      <p:cBhvr>
                                        <p:cTn id="6" dur="2000" fill="hold"/>
                                        <p:tgtEl>
                                          <p:spTgt spid="30"/>
                                        </p:tgtEl>
                                        <p:attrNameLst>
                                          <p:attrName>ppt_x</p:attrName>
                                          <p:attrName>ppt_y</p:attrName>
                                        </p:attrNameLst>
                                      </p:cBhvr>
                                      <p:rCtr x="21185" y="333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16667E-6 -4.44444E-6 L 0.52252 -0.04166 " pathEditMode="relative" rAng="0" ptsTypes="AA">
                                      <p:cBhvr>
                                        <p:cTn id="10" dur="2000" fill="hold"/>
                                        <p:tgtEl>
                                          <p:spTgt spid="34"/>
                                        </p:tgtEl>
                                        <p:attrNameLst>
                                          <p:attrName>ppt_x</p:attrName>
                                          <p:attrName>ppt_y</p:attrName>
                                        </p:attrNameLst>
                                      </p:cBhvr>
                                      <p:rCtr x="26120"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The Buffer</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External Merge Sort</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09373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8000660"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0" name="TextBox 39"/>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1" name="TextBox 40"/>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2" name="TextBox 41"/>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98808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8000660"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10428344"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61828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1.85185E-6 L -0.62708 0.17893 " pathEditMode="relative" rAng="0" ptsTypes="AA">
                                      <p:cBhvr>
                                        <p:cTn id="6" dur="2000" fill="hold"/>
                                        <p:tgtEl>
                                          <p:spTgt spid="38"/>
                                        </p:tgtEl>
                                        <p:attrNameLst>
                                          <p:attrName>ppt_x</p:attrName>
                                          <p:attrName>ppt_y</p:attrName>
                                        </p:attrNameLst>
                                      </p:cBhvr>
                                      <p:rCtr x="-31354"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8000660"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37" name="TextBox 36"/>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0" name="TextBox 39"/>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1" name="TextBox 40"/>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2" name="TextBox 41"/>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43" name="Group 42"/>
          <p:cNvGrpSpPr/>
          <p:nvPr/>
        </p:nvGrpSpPr>
        <p:grpSpPr>
          <a:xfrm>
            <a:off x="0" y="-22510"/>
            <a:ext cx="12192000" cy="307777"/>
            <a:chOff x="0" y="-22510"/>
            <a:chExt cx="12192000" cy="307777"/>
          </a:xfrm>
        </p:grpSpPr>
        <p:sp>
          <p:nvSpPr>
            <p:cNvPr id="44" name="Rectangle 4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7" name="TextBox 46"/>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47805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85185E-6 L 0.19896 -0.00255 " pathEditMode="relative" rAng="0" ptsTypes="AA">
                                      <p:cBhvr>
                                        <p:cTn id="6" dur="2000" fill="hold"/>
                                        <p:tgtEl>
                                          <p:spTgt spid="30"/>
                                        </p:tgtEl>
                                        <p:attrNameLst>
                                          <p:attrName>ppt_x</p:attrName>
                                          <p:attrName>ppt_y</p:attrName>
                                        </p:attrNameLst>
                                      </p:cBhvr>
                                      <p:rCtr x="9948"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37" name="TextBox 36"/>
          <p:cNvSpPr txBox="1"/>
          <p:nvPr/>
        </p:nvSpPr>
        <p:spPr>
          <a:xfrm>
            <a:off x="7343335" y="4705162"/>
            <a:ext cx="4528234"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This is all the algorithm “sees”… Which file to load a page from next?</a:t>
            </a:r>
            <a:endParaRPr lang="en-US" sz="2800" b="1" dirty="0">
              <a:latin typeface="+mj-lt"/>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43" name="Rounded Rectangle 42"/>
          <p:cNvSpPr/>
          <p:nvPr/>
        </p:nvSpPr>
        <p:spPr>
          <a:xfrm>
            <a:off x="2699249" y="2543414"/>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711158" y="3270013"/>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0" y="-22510"/>
            <a:ext cx="12192000" cy="307777"/>
            <a:chOff x="0" y="-22510"/>
            <a:chExt cx="12192000" cy="307777"/>
          </a:xfrm>
        </p:grpSpPr>
        <p:sp>
          <p:nvSpPr>
            <p:cNvPr id="49" name="Rectangle 4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7379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dissolve">
                                      <p:cBhvr>
                                        <p:cTn id="10" dur="500"/>
                                        <p:tgtEl>
                                          <p:spTgt spid="4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37" name="TextBox 36"/>
              <p:cNvSpPr txBox="1"/>
              <p:nvPr/>
            </p:nvSpPr>
            <p:spPr>
              <a:xfrm>
                <a:off x="7343335" y="4705162"/>
                <a:ext cx="4528234"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We know that F</a:t>
                </a:r>
                <a:r>
                  <a:rPr lang="en-US" sz="2800" baseline="-25000" dirty="0" smtClean="0">
                    <a:latin typeface="+mj-lt"/>
                  </a:rPr>
                  <a:t>2</a:t>
                </a:r>
                <a:r>
                  <a:rPr lang="en-US" sz="2800" dirty="0" smtClean="0">
                    <a:latin typeface="+mj-lt"/>
                  </a:rPr>
                  <a:t> only contains values </a:t>
                </a:r>
                <a14:m>
                  <m:oMath xmlns:m="http://schemas.openxmlformats.org/officeDocument/2006/math" xmlns="">
                    <m:r>
                      <a:rPr lang="en-US" sz="2800" i="1" dirty="0" smtClean="0">
                        <a:latin typeface="Cambria Math" charset="0"/>
                        <a:ea typeface="Cambria Math" charset="0"/>
                        <a:cs typeface="Cambria Math" charset="0"/>
                      </a:rPr>
                      <m:t>≥</m:t>
                    </m:r>
                  </m:oMath>
                </a14:m>
                <a:r>
                  <a:rPr lang="en-US" sz="2800" dirty="0" smtClean="0">
                    <a:latin typeface="+mj-lt"/>
                  </a:rPr>
                  <a:t> 22… so we should load from F</a:t>
                </a:r>
                <a:r>
                  <a:rPr lang="en-US" sz="2800" baseline="-25000" dirty="0" smtClean="0">
                    <a:latin typeface="+mj-lt"/>
                  </a:rPr>
                  <a:t>1</a:t>
                </a:r>
                <a:r>
                  <a:rPr lang="en-US" sz="2800" dirty="0" smtClean="0">
                    <a:latin typeface="+mj-lt"/>
                  </a:rPr>
                  <a:t>!</a:t>
                </a:r>
                <a:endParaRPr lang="en-US" sz="2800" b="1" dirty="0">
                  <a:latin typeface="+mj-lt"/>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7343335" y="4705162"/>
                <a:ext cx="4528234" cy="138499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43" name="Rounded Rectangle 42"/>
          <p:cNvSpPr/>
          <p:nvPr/>
        </p:nvSpPr>
        <p:spPr>
          <a:xfrm>
            <a:off x="2711158" y="3267352"/>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711158" y="2550179"/>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0" y="-22510"/>
            <a:ext cx="12192000" cy="307777"/>
            <a:chOff x="0" y="-22510"/>
            <a:chExt cx="12192000" cy="307777"/>
          </a:xfrm>
        </p:grpSpPr>
        <p:sp>
          <p:nvSpPr>
            <p:cNvPr id="49" name="Rectangle 4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770542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8.33333E-7 4.07407E-6 L 0.33958 0.06666 " pathEditMode="relative" rAng="0" ptsTypes="AA">
                                      <p:cBhvr>
                                        <p:cTn id="14" dur="2000" fill="hold"/>
                                        <p:tgtEl>
                                          <p:spTgt spid="31"/>
                                        </p:tgtEl>
                                        <p:attrNameLst>
                                          <p:attrName>ppt_x</p:attrName>
                                          <p:attrName>ppt_y</p:attrName>
                                        </p:attrNameLst>
                                      </p:cBhvr>
                                      <p:rCtr x="16979" y="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animBg="1"/>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8000672" y="3095788"/>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905626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5,7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8000672" y="3095788"/>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11</a:t>
            </a:r>
            <a:endParaRPr lang="en-US" sz="2000" dirty="0">
              <a:solidFill>
                <a:srgbClr val="FFC000"/>
              </a:solidFill>
              <a:latin typeface="Menlo" charset="0"/>
              <a:ea typeface="Menlo" charset="0"/>
              <a:cs typeface="Menlo" charset="0"/>
            </a:endParaRP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78363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4.44444E-6 L -0.54088 0.17546 " pathEditMode="relative" rAng="0" ptsTypes="AA">
                                      <p:cBhvr>
                                        <p:cTn id="6" dur="2000" fill="hold"/>
                                        <p:tgtEl>
                                          <p:spTgt spid="30"/>
                                        </p:tgtEl>
                                        <p:attrNameLst>
                                          <p:attrName>ppt_x</p:attrName>
                                          <p:attrName>ppt_y</p:attrName>
                                        </p:attrNameLst>
                                      </p:cBhvr>
                                      <p:rCtr x="-27044" y="87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3852057" y="4318115"/>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5,7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8000672" y="3095788"/>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11</a:t>
            </a:r>
            <a:endParaRPr lang="en-US" sz="2000" dirty="0">
              <a:solidFill>
                <a:srgbClr val="FFC000"/>
              </a:solidFill>
              <a:latin typeface="Menlo" charset="0"/>
              <a:ea typeface="Menlo" charset="0"/>
              <a:cs typeface="Menlo" charset="0"/>
            </a:endParaRP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4174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444E-6 L 0.19766 -0.00371 " pathEditMode="relative" rAng="0" ptsTypes="AA">
                                      <p:cBhvr>
                                        <p:cTn id="6" dur="2000" fill="hold"/>
                                        <p:tgtEl>
                                          <p:spTgt spid="31"/>
                                        </p:tgtEl>
                                        <p:attrNameLst>
                                          <p:attrName>ppt_x</p:attrName>
                                          <p:attrName>ppt_y</p:attrName>
                                        </p:attrNameLst>
                                      </p:cBhvr>
                                      <p:rCtr x="98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3852057" y="4318115"/>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5,7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10434293" y="3088228"/>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 name="TextBox 2"/>
          <p:cNvSpPr txBox="1"/>
          <p:nvPr/>
        </p:nvSpPr>
        <p:spPr>
          <a:xfrm>
            <a:off x="7571991" y="4938321"/>
            <a:ext cx="3106941" cy="830997"/>
          </a:xfrm>
          <a:prstGeom prst="rect">
            <a:avLst/>
          </a:prstGeom>
          <a:noFill/>
        </p:spPr>
        <p:txBody>
          <a:bodyPr wrap="none" rtlCol="0">
            <a:spAutoFit/>
          </a:bodyPr>
          <a:lstStyle/>
          <a:p>
            <a:r>
              <a:rPr lang="en-US" sz="4800" smtClean="0"/>
              <a:t>And so on…</a:t>
            </a:r>
            <a:endParaRPr lang="en-US" sz="4800"/>
          </a:p>
        </p:txBody>
      </p:sp>
      <p:sp>
        <p:nvSpPr>
          <p:cNvPr id="37" name="TextBox 36"/>
          <p:cNvSpPr txBox="1"/>
          <p:nvPr/>
        </p:nvSpPr>
        <p:spPr>
          <a:xfrm>
            <a:off x="8616270" y="5854636"/>
            <a:ext cx="2993511"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smtClean="0">
                <a:latin typeface="+mj-lt"/>
              </a:rPr>
              <a:t>See IPython demo!</a:t>
            </a:r>
            <a:endParaRPr lang="en-US" sz="2800" b="1" dirty="0">
              <a:latin typeface="+mj-lt"/>
            </a:endParaRPr>
          </a:p>
        </p:txBody>
      </p:sp>
      <p:grpSp>
        <p:nvGrpSpPr>
          <p:cNvPr id="43" name="Group 42"/>
          <p:cNvGrpSpPr/>
          <p:nvPr/>
        </p:nvGrpSpPr>
        <p:grpSpPr>
          <a:xfrm>
            <a:off x="0" y="-22510"/>
            <a:ext cx="12192000" cy="307777"/>
            <a:chOff x="0" y="-22510"/>
            <a:chExt cx="12192000" cy="307777"/>
          </a:xfrm>
        </p:grpSpPr>
        <p:sp>
          <p:nvSpPr>
            <p:cNvPr id="44" name="Rectangle 4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8" name="TextBox 4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731363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5833E-6 4.07407E-6 L 0.25364 0.06435 " pathEditMode="relative" rAng="0" ptsTypes="AA">
                                      <p:cBhvr>
                                        <p:cTn id="6" dur="2000" fill="hold"/>
                                        <p:tgtEl>
                                          <p:spTgt spid="32"/>
                                        </p:tgtEl>
                                        <p:attrNameLst>
                                          <p:attrName>ppt_x</p:attrName>
                                          <p:attrName>ppt_y</p:attrName>
                                        </p:attrNameLst>
                                      </p:cBhvr>
                                      <p:rCtr x="12682" y="321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0210"/>
            <a:ext cx="8229600" cy="2336575"/>
          </a:xfrm>
        </p:spPr>
        <p:txBody>
          <a:bodyPr>
            <a:normAutofit/>
          </a:bodyPr>
          <a:lstStyle/>
          <a:p>
            <a:r>
              <a:rPr lang="en-US" dirty="0" smtClean="0"/>
              <a:t>We can merge lists of </a:t>
            </a:r>
            <a:r>
              <a:rPr lang="en-US" b="1" dirty="0" smtClean="0"/>
              <a:t>arbitrary </a:t>
            </a:r>
            <a:br>
              <a:rPr lang="en-US" b="1" dirty="0" smtClean="0"/>
            </a:br>
            <a:r>
              <a:rPr lang="en-US" b="1" dirty="0" smtClean="0"/>
              <a:t>length </a:t>
            </a:r>
            <a:r>
              <a:rPr lang="en-US" dirty="0" smtClean="0"/>
              <a:t>with </a:t>
            </a:r>
            <a:r>
              <a:rPr lang="en-US" i="1" dirty="0" smtClean="0"/>
              <a:t>only</a:t>
            </a:r>
            <a:r>
              <a:rPr lang="en-US" dirty="0" smtClean="0"/>
              <a:t> 3 buffer pages.</a:t>
            </a:r>
            <a:endParaRPr lang="en-US" dirty="0"/>
          </a:p>
        </p:txBody>
      </p:sp>
      <p:sp>
        <p:nvSpPr>
          <p:cNvPr id="4" name="Rectangle 3"/>
          <p:cNvSpPr/>
          <p:nvPr/>
        </p:nvSpPr>
        <p:spPr>
          <a:xfrm>
            <a:off x="2170081" y="2836995"/>
            <a:ext cx="7851838"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pPr algn="ctr" defTabSz="457200"/>
            <a:r>
              <a:rPr lang="en-US" sz="4000" dirty="0">
                <a:solidFill>
                  <a:prstClr val="black"/>
                </a:solidFill>
                <a:latin typeface="+mj-lt"/>
              </a:rPr>
              <a:t>If l</a:t>
            </a:r>
            <a:r>
              <a:rPr lang="en-US" sz="4000" dirty="0" smtClean="0">
                <a:solidFill>
                  <a:prstClr val="black"/>
                </a:solidFill>
                <a:latin typeface="+mj-lt"/>
              </a:rPr>
              <a:t>ists </a:t>
            </a:r>
            <a:r>
              <a:rPr lang="en-US" sz="4000" dirty="0">
                <a:solidFill>
                  <a:prstClr val="black"/>
                </a:solidFill>
                <a:latin typeface="+mj-lt"/>
              </a:rPr>
              <a:t>of size </a:t>
            </a:r>
            <a:r>
              <a:rPr lang="en-US" sz="4000" dirty="0" smtClean="0">
                <a:solidFill>
                  <a:prstClr val="black"/>
                </a:solidFill>
                <a:latin typeface="+mj-lt"/>
              </a:rPr>
              <a:t>M and </a:t>
            </a:r>
            <a:r>
              <a:rPr lang="en-US" sz="4000" dirty="0">
                <a:solidFill>
                  <a:prstClr val="black"/>
                </a:solidFill>
                <a:latin typeface="+mj-lt"/>
              </a:rPr>
              <a:t>N</a:t>
            </a:r>
            <a:r>
              <a:rPr lang="en-US" sz="4000" dirty="0" smtClean="0">
                <a:solidFill>
                  <a:prstClr val="black"/>
                </a:solidFill>
                <a:latin typeface="+mj-lt"/>
              </a:rPr>
              <a:t>, </a:t>
            </a:r>
            <a:r>
              <a:rPr lang="en-US" sz="4000" dirty="0">
                <a:solidFill>
                  <a:prstClr val="black"/>
                </a:solidFill>
                <a:latin typeface="+mj-lt"/>
              </a:rPr>
              <a:t>then</a:t>
            </a:r>
          </a:p>
          <a:p>
            <a:pPr algn="ctr" defTabSz="457200"/>
            <a:r>
              <a:rPr lang="en-US" sz="4000" b="1" dirty="0">
                <a:solidFill>
                  <a:prstClr val="black"/>
                </a:solidFill>
                <a:latin typeface="+mj-lt"/>
              </a:rPr>
              <a:t>Cost:</a:t>
            </a:r>
            <a:r>
              <a:rPr lang="en-US" sz="4000" dirty="0">
                <a:solidFill>
                  <a:prstClr val="black"/>
                </a:solidFill>
                <a:latin typeface="+mj-lt"/>
              </a:rPr>
              <a:t> </a:t>
            </a:r>
            <a:r>
              <a:rPr lang="en-US" sz="4000" dirty="0" smtClean="0">
                <a:solidFill>
                  <a:prstClr val="black"/>
                </a:solidFill>
                <a:latin typeface="+mj-lt"/>
              </a:rPr>
              <a:t>2(M+N) IOs</a:t>
            </a:r>
          </a:p>
          <a:p>
            <a:pPr algn="ctr" defTabSz="457200"/>
            <a:r>
              <a:rPr lang="en-US" sz="4000" dirty="0" smtClean="0">
                <a:solidFill>
                  <a:prstClr val="black"/>
                </a:solidFill>
                <a:latin typeface="+mj-lt"/>
              </a:rPr>
              <a:t>Each page is read once, written once</a:t>
            </a:r>
            <a:endParaRPr lang="en-US" sz="4000" dirty="0">
              <a:solidFill>
                <a:prstClr val="black"/>
              </a:solidFill>
              <a:latin typeface="+mj-lt"/>
            </a:endParaRPr>
          </a:p>
        </p:txBody>
      </p:sp>
      <p:sp>
        <p:nvSpPr>
          <p:cNvPr id="5" name="Rectangle 4"/>
          <p:cNvSpPr/>
          <p:nvPr/>
        </p:nvSpPr>
        <p:spPr>
          <a:xfrm>
            <a:off x="964164" y="5660803"/>
            <a:ext cx="10263673" cy="707886"/>
          </a:xfrm>
          <a:prstGeom prst="rect">
            <a:avLst/>
          </a:prstGeom>
        </p:spPr>
        <p:txBody>
          <a:bodyPr wrap="square">
            <a:spAutoFit/>
          </a:bodyPr>
          <a:lstStyle/>
          <a:p>
            <a:pPr algn="ctr" defTabSz="457200"/>
            <a:r>
              <a:rPr lang="en-US" sz="4000" dirty="0" smtClean="0">
                <a:solidFill>
                  <a:prstClr val="black"/>
                </a:solidFill>
              </a:rPr>
              <a:t>With B+1 buffer pages, can merge B lists. How?</a:t>
            </a:r>
            <a:endParaRPr lang="en-US" sz="4000" dirty="0">
              <a:solidFill>
                <a:prstClr val="black"/>
              </a:solidFill>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9844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575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The Buffer</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1</a:t>
              </a:r>
            </a:p>
          </p:txBody>
        </p:sp>
      </p:grpSp>
    </p:spTree>
    <p:extLst>
      <p:ext uri="{BB962C8B-B14F-4D97-AF65-F5344CB8AC3E}">
        <p14:creationId xmlns:p14="http://schemas.microsoft.com/office/powerpoint/2010/main" val="5676581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smtClean="0"/>
              <a:t>Recap: External Merge Algorithm</a:t>
            </a:r>
            <a:endParaRPr lang="en-US" dirty="0"/>
          </a:p>
        </p:txBody>
      </p:sp>
      <p:sp>
        <p:nvSpPr>
          <p:cNvPr id="5125" name="Rectangle 5"/>
          <p:cNvSpPr>
            <a:spLocks noGrp="1" noChangeArrowheads="1"/>
          </p:cNvSpPr>
          <p:nvPr>
            <p:ph type="body" idx="1"/>
          </p:nvPr>
        </p:nvSpPr>
        <p:spPr>
          <a:xfrm>
            <a:off x="838199" y="1828800"/>
            <a:ext cx="11077575" cy="4495800"/>
          </a:xfrm>
          <a:noFill/>
          <a:ln/>
        </p:spPr>
        <p:txBody>
          <a:bodyPr>
            <a:normAutofit/>
          </a:bodyPr>
          <a:lstStyle/>
          <a:p>
            <a:r>
              <a:rPr lang="en-US" sz="3200" dirty="0" smtClean="0"/>
              <a:t>Suppose we want to merge two </a:t>
            </a:r>
            <a:r>
              <a:rPr lang="en-US" sz="3200" b="1" dirty="0" smtClean="0"/>
              <a:t>sorted</a:t>
            </a:r>
            <a:r>
              <a:rPr lang="en-US" sz="3200" dirty="0" smtClean="0"/>
              <a:t> files both much larger than main memory (i.e. the buffer)</a:t>
            </a:r>
          </a:p>
          <a:p>
            <a:endParaRPr lang="en-US" sz="3200" dirty="0"/>
          </a:p>
          <a:p>
            <a:r>
              <a:rPr lang="en-US" sz="3200" dirty="0" smtClean="0"/>
              <a:t>We can use the </a:t>
            </a:r>
            <a:r>
              <a:rPr lang="en-US" sz="3200" b="1" dirty="0" smtClean="0"/>
              <a:t>external merge algorithm</a:t>
            </a:r>
            <a:r>
              <a:rPr lang="en-US" sz="3200" dirty="0" smtClean="0"/>
              <a:t> to merge files of </a:t>
            </a:r>
            <a:r>
              <a:rPr lang="en-US" sz="3200" b="1" i="1" dirty="0" smtClean="0"/>
              <a:t>arbitrary length</a:t>
            </a:r>
            <a:r>
              <a:rPr lang="en-US" sz="3200" dirty="0" smtClean="0"/>
              <a:t> in </a:t>
            </a:r>
            <a:r>
              <a:rPr lang="en-US" sz="3200" b="1" dirty="0" smtClean="0"/>
              <a:t>2*(N+M) IO </a:t>
            </a:r>
            <a:r>
              <a:rPr lang="en-US" sz="3200" dirty="0" smtClean="0"/>
              <a:t>operations with only </a:t>
            </a:r>
            <a:r>
              <a:rPr lang="en-US" sz="3200" b="1" dirty="0" smtClean="0"/>
              <a:t>3 buffer pages</a:t>
            </a:r>
            <a:r>
              <a:rPr lang="en-US" sz="3200" dirty="0" smtClean="0"/>
              <a:t>!</a:t>
            </a:r>
          </a:p>
        </p:txBody>
      </p:sp>
      <p:sp>
        <p:nvSpPr>
          <p:cNvPr id="6" name="TextBox 5"/>
          <p:cNvSpPr txBox="1"/>
          <p:nvPr/>
        </p:nvSpPr>
        <p:spPr>
          <a:xfrm>
            <a:off x="2540987" y="5247382"/>
            <a:ext cx="711002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solidFill>
                  <a:prstClr val="black"/>
                </a:solidFill>
                <a:latin typeface="+mj-lt"/>
              </a:rPr>
              <a:t>Our first example of an “IO aware” algorithm / cost model</a:t>
            </a:r>
            <a:endParaRPr lang="en-US" sz="3200"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19844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2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52535683"/>
      </p:ext>
    </p:extLst>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External Merge Sort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31</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6429830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a:t>Why </a:t>
            </a:r>
            <a:r>
              <a:rPr lang="en-US" dirty="0" smtClean="0"/>
              <a:t>are Sort Algorithms Important?</a:t>
            </a:r>
            <a:endParaRPr lang="en-US" dirty="0"/>
          </a:p>
        </p:txBody>
      </p:sp>
      <p:sp>
        <p:nvSpPr>
          <p:cNvPr id="5125" name="Rectangle 5"/>
          <p:cNvSpPr>
            <a:spLocks noGrp="1" noChangeArrowheads="1"/>
          </p:cNvSpPr>
          <p:nvPr>
            <p:ph type="body" idx="1"/>
          </p:nvPr>
        </p:nvSpPr>
        <p:spPr>
          <a:xfrm>
            <a:off x="838200" y="1828800"/>
            <a:ext cx="10515600" cy="4495800"/>
          </a:xfrm>
          <a:noFill/>
          <a:ln/>
        </p:spPr>
        <p:txBody>
          <a:bodyPr>
            <a:normAutofit/>
          </a:bodyPr>
          <a:lstStyle/>
          <a:p>
            <a:r>
              <a:rPr lang="en-US" sz="3200" dirty="0" smtClean="0"/>
              <a:t>Data </a:t>
            </a:r>
            <a:r>
              <a:rPr lang="en-US" sz="3200" dirty="0"/>
              <a:t>requested </a:t>
            </a:r>
            <a:r>
              <a:rPr lang="en-US" sz="3200" dirty="0" smtClean="0"/>
              <a:t>from DB in </a:t>
            </a:r>
            <a:r>
              <a:rPr lang="en-US" sz="3200" dirty="0"/>
              <a:t>sorted order </a:t>
            </a:r>
            <a:r>
              <a:rPr lang="en-US" sz="3200" dirty="0" smtClean="0"/>
              <a:t>is </a:t>
            </a:r>
            <a:r>
              <a:rPr lang="en-US" sz="3200" b="1" dirty="0" smtClean="0"/>
              <a:t>extremely common</a:t>
            </a:r>
            <a:endParaRPr lang="en-US" sz="3200" dirty="0"/>
          </a:p>
          <a:p>
            <a:pPr lvl="1">
              <a:buSzPct val="75000"/>
            </a:pPr>
            <a:r>
              <a:rPr lang="en-US" sz="2800" dirty="0"/>
              <a:t>e.g., find students in increasing</a:t>
            </a:r>
            <a:r>
              <a:rPr lang="en-US" sz="2800" dirty="0" smtClean="0"/>
              <a:t> GPA</a:t>
            </a:r>
            <a:r>
              <a:rPr lang="en-US" sz="2800" i="1" dirty="0" smtClean="0"/>
              <a:t> </a:t>
            </a:r>
            <a:r>
              <a:rPr lang="en-US" sz="2800" dirty="0" smtClean="0"/>
              <a:t>order</a:t>
            </a:r>
          </a:p>
          <a:p>
            <a:pPr marL="0" indent="0">
              <a:buNone/>
            </a:pPr>
            <a:endParaRPr lang="en-US" sz="3200" dirty="0"/>
          </a:p>
          <a:p>
            <a:r>
              <a:rPr lang="en-US" sz="3200" b="1" dirty="0" smtClean="0"/>
              <a:t>Why not just use quicksort in main memory??</a:t>
            </a:r>
          </a:p>
          <a:p>
            <a:pPr lvl="1"/>
            <a:r>
              <a:rPr lang="en-US" sz="2800" dirty="0" smtClean="0"/>
              <a:t>What about if we need to sort 1TB of data with 1GB of RAM…</a:t>
            </a:r>
            <a:endParaRPr lang="en-US" sz="2800" dirty="0"/>
          </a:p>
        </p:txBody>
      </p:sp>
      <p:sp>
        <p:nvSpPr>
          <p:cNvPr id="6" name="TextBox 5"/>
          <p:cNvSpPr txBox="1"/>
          <p:nvPr/>
        </p:nvSpPr>
        <p:spPr>
          <a:xfrm>
            <a:off x="2540987" y="5525513"/>
            <a:ext cx="711002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A classic problem in computer science!</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625591"/>
      </p:ext>
    </p:extLst>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reasons to sort…</a:t>
            </a:r>
            <a:endParaRPr lang="en-US" dirty="0"/>
          </a:p>
        </p:txBody>
      </p:sp>
      <p:sp>
        <p:nvSpPr>
          <p:cNvPr id="3" name="Content Placeholder 2"/>
          <p:cNvSpPr>
            <a:spLocks noGrp="1"/>
          </p:cNvSpPr>
          <p:nvPr>
            <p:ph idx="1"/>
          </p:nvPr>
        </p:nvSpPr>
        <p:spPr>
          <a:xfrm>
            <a:off x="838200" y="1825625"/>
            <a:ext cx="8083731" cy="4351338"/>
          </a:xfrm>
        </p:spPr>
        <p:txBody>
          <a:bodyPr>
            <a:normAutofit/>
          </a:bodyPr>
          <a:lstStyle/>
          <a:p>
            <a:r>
              <a:rPr lang="en-US" sz="3200" dirty="0" smtClean="0"/>
              <a:t>Sorting useful for eliminating </a:t>
            </a:r>
            <a:r>
              <a:rPr lang="en-US" sz="3200" i="1" dirty="0" smtClean="0"/>
              <a:t>duplicate copies </a:t>
            </a:r>
            <a:r>
              <a:rPr lang="en-US" sz="3200" dirty="0" smtClean="0"/>
              <a:t>in a collection of records (Why?)</a:t>
            </a:r>
          </a:p>
          <a:p>
            <a:endParaRPr lang="en-US" sz="3200" dirty="0"/>
          </a:p>
          <a:p>
            <a:r>
              <a:rPr lang="en-US" sz="3200" dirty="0" smtClean="0"/>
              <a:t>Sorting </a:t>
            </a:r>
            <a:r>
              <a:rPr lang="en-US" sz="3200" dirty="0"/>
              <a:t>is first step in </a:t>
            </a:r>
            <a:r>
              <a:rPr lang="en-US" sz="3200" i="1" dirty="0"/>
              <a:t>bulk loading </a:t>
            </a:r>
            <a:r>
              <a:rPr lang="en-US" sz="3200" dirty="0"/>
              <a:t>B+ tree index.</a:t>
            </a:r>
          </a:p>
          <a:p>
            <a:pPr marL="0" indent="0">
              <a:buNone/>
            </a:pPr>
            <a:endParaRPr lang="en-US" sz="3200" dirty="0" smtClean="0"/>
          </a:p>
          <a:p>
            <a:endParaRPr lang="en-US" sz="3200" i="1" dirty="0" smtClean="0"/>
          </a:p>
          <a:p>
            <a:r>
              <a:rPr lang="en-US" sz="3200" i="1" dirty="0" smtClean="0"/>
              <a:t>Sort-merge</a:t>
            </a:r>
            <a:r>
              <a:rPr lang="en-US" sz="3200" dirty="0" smtClean="0"/>
              <a:t> join algorithm involves sorting</a:t>
            </a:r>
          </a:p>
        </p:txBody>
      </p:sp>
      <p:sp>
        <p:nvSpPr>
          <p:cNvPr id="9" name="TextBox 8"/>
          <p:cNvSpPr txBox="1"/>
          <p:nvPr/>
        </p:nvSpPr>
        <p:spPr>
          <a:xfrm>
            <a:off x="8921931" y="4472493"/>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Next lectures</a:t>
            </a:r>
            <a:endParaRPr lang="en-US" sz="3200" i="1" dirty="0">
              <a:solidFill>
                <a:prstClr val="black"/>
              </a:solidFill>
              <a:latin typeface="+mj-lt"/>
            </a:endParaRP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
        <p:nvSpPr>
          <p:cNvPr id="4" name="Right Brace 3"/>
          <p:cNvSpPr/>
          <p:nvPr/>
        </p:nvSpPr>
        <p:spPr>
          <a:xfrm>
            <a:off x="8229600" y="3352800"/>
            <a:ext cx="501445" cy="282416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22941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people care?</a:t>
            </a:r>
            <a:endParaRPr lang="en-US" dirty="0"/>
          </a:p>
        </p:txBody>
      </p:sp>
      <p:pic>
        <p:nvPicPr>
          <p:cNvPr id="5" name="Picture 4"/>
          <p:cNvPicPr>
            <a:picLocks noChangeAspect="1"/>
          </p:cNvPicPr>
          <p:nvPr/>
        </p:nvPicPr>
        <p:blipFill>
          <a:blip r:embed="rId2"/>
          <a:stretch>
            <a:fillRect/>
          </a:stretch>
        </p:blipFill>
        <p:spPr>
          <a:xfrm>
            <a:off x="5023601" y="2391087"/>
            <a:ext cx="2032000" cy="3403600"/>
          </a:xfrm>
          <a:prstGeom prst="rect">
            <a:avLst/>
          </a:prstGeom>
        </p:spPr>
      </p:pic>
      <p:sp>
        <p:nvSpPr>
          <p:cNvPr id="6" name="TextBox 5"/>
          <p:cNvSpPr txBox="1"/>
          <p:nvPr/>
        </p:nvSpPr>
        <p:spPr>
          <a:xfrm>
            <a:off x="3561743" y="6126163"/>
            <a:ext cx="4784265" cy="523220"/>
          </a:xfrm>
          <a:prstGeom prst="rect">
            <a:avLst/>
          </a:prstGeom>
          <a:solidFill>
            <a:schemeClr val="accent1">
              <a:lumMod val="20000"/>
              <a:lumOff val="80000"/>
            </a:schemeClr>
          </a:solidFill>
        </p:spPr>
        <p:txBody>
          <a:bodyPr wrap="square" rtlCol="0">
            <a:spAutoFit/>
          </a:bodyPr>
          <a:lstStyle/>
          <a:p>
            <a:pPr algn="ctr"/>
            <a:r>
              <a:rPr lang="en-US" sz="2800" dirty="0">
                <a:solidFill>
                  <a:prstClr val="black"/>
                </a:solidFill>
                <a:latin typeface="Calibri"/>
              </a:rPr>
              <a:t>Sort benchmark </a:t>
            </a:r>
            <a:r>
              <a:rPr lang="en-US" sz="2800" dirty="0" smtClean="0">
                <a:solidFill>
                  <a:prstClr val="black"/>
                </a:solidFill>
                <a:latin typeface="Calibri"/>
              </a:rPr>
              <a:t>bears </a:t>
            </a:r>
            <a:r>
              <a:rPr lang="en-US" sz="2800" dirty="0">
                <a:solidFill>
                  <a:prstClr val="black"/>
                </a:solidFill>
                <a:latin typeface="Calibri"/>
              </a:rPr>
              <a:t>his name</a:t>
            </a:r>
          </a:p>
        </p:txBody>
      </p:sp>
      <p:sp>
        <p:nvSpPr>
          <p:cNvPr id="7" name="TextBox 6"/>
          <p:cNvSpPr txBox="1"/>
          <p:nvPr/>
        </p:nvSpPr>
        <p:spPr>
          <a:xfrm>
            <a:off x="2809876" y="1417639"/>
            <a:ext cx="6365874" cy="1384995"/>
          </a:xfrm>
          <a:prstGeom prst="rect">
            <a:avLst/>
          </a:prstGeom>
          <a:noFill/>
        </p:spPr>
        <p:txBody>
          <a:bodyPr wrap="square" rtlCol="0">
            <a:spAutoFit/>
          </a:bodyPr>
          <a:lstStyle/>
          <a:p>
            <a:pPr algn="ctr"/>
            <a:r>
              <a:rPr lang="en-US" sz="2800" dirty="0">
                <a:solidFill>
                  <a:prstClr val="black"/>
                </a:solidFill>
                <a:latin typeface="Calibri"/>
                <a:hlinkClick r:id="rId3"/>
              </a:rPr>
              <a:t>http://sortbenchmark.org</a:t>
            </a:r>
            <a:endParaRPr lang="en-US" sz="2800" dirty="0">
              <a:solidFill>
                <a:prstClr val="black"/>
              </a:solidFill>
              <a:latin typeface="Calibri"/>
            </a:endParaRPr>
          </a:p>
          <a:p>
            <a:pPr algn="ctr"/>
            <a:endParaRPr lang="en-US" sz="2800" dirty="0">
              <a:solidFill>
                <a:prstClr val="black"/>
              </a:solidFill>
              <a:latin typeface="Calibri"/>
            </a:endParaRPr>
          </a:p>
          <a:p>
            <a:pPr algn="ctr"/>
            <a:endParaRPr lang="en-US" sz="2800" dirty="0">
              <a:solidFill>
                <a:prstClr val="black"/>
              </a:solidFill>
              <a:latin typeface="Calibri"/>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1232608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sort big files?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Split into chunks small enough to </a:t>
            </a:r>
            <a:r>
              <a:rPr lang="en-US" b="1" dirty="0" smtClean="0"/>
              <a:t>sort in memory </a:t>
            </a:r>
            <a:r>
              <a:rPr lang="en-US" b="1" i="1" dirty="0" smtClean="0"/>
              <a:t>(“runs”)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pairs (or groups) of runs </a:t>
            </a:r>
            <a:r>
              <a:rPr lang="en-US" b="1" i="1" dirty="0" smtClean="0"/>
              <a:t>using the external merge algorithm</a:t>
            </a:r>
          </a:p>
          <a:p>
            <a:pPr marL="514350" indent="-514350">
              <a:buFont typeface="+mj-lt"/>
              <a:buAutoNum type="arabicPeriod"/>
            </a:pPr>
            <a:endParaRPr lang="en-US" b="1" i="1" dirty="0"/>
          </a:p>
          <a:p>
            <a:pPr marL="514350" indent="-514350">
              <a:buFont typeface="+mj-lt"/>
              <a:buAutoNum type="arabicPeriod"/>
            </a:pPr>
            <a:r>
              <a:rPr lang="en-US" b="1" dirty="0" smtClean="0"/>
              <a:t>Keep merging</a:t>
            </a:r>
            <a:r>
              <a:rPr lang="en-US" dirty="0" smtClean="0"/>
              <a:t> the resulting runs </a:t>
            </a:r>
            <a:r>
              <a:rPr lang="en-US" b="1" i="1" dirty="0" smtClean="0"/>
              <a:t>(each time = a “pass”) </a:t>
            </a:r>
            <a:r>
              <a:rPr lang="en-US" dirty="0" smtClean="0"/>
              <a:t>until left with one sorted file!</a:t>
            </a:r>
            <a:endParaRPr lang="en-US" b="1" i="1" dirty="0" smtClean="0"/>
          </a:p>
          <a:p>
            <a:pPr marL="0" indent="0">
              <a:buNone/>
            </a:pPr>
            <a:endParaRPr lang="en-US"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6024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129594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3" name="TextBox 42"/>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3314325"/>
            <a:ext cx="290464" cy="369332"/>
          </a:xfrm>
          <a:prstGeom prst="rect">
            <a:avLst/>
          </a:prstGeom>
          <a:noFill/>
        </p:spPr>
        <p:txBody>
          <a:bodyPr wrap="none" rtlCol="0">
            <a:spAutoFit/>
          </a:bodyPr>
          <a:lstStyle/>
          <a:p>
            <a:r>
              <a:rPr lang="en-US" b="1" dirty="0" smtClean="0">
                <a:latin typeface="+mj-lt"/>
              </a:rPr>
              <a:t>F</a:t>
            </a:r>
            <a:endParaRPr lang="en-US" b="1" baseline="-25000" dirty="0">
              <a:latin typeface="+mj-lt"/>
            </a:endParaRP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5" name="TextBox 4"/>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grpSp>
        <p:nvGrpSpPr>
          <p:cNvPr id="40" name="Group 39"/>
          <p:cNvGrpSpPr/>
          <p:nvPr/>
        </p:nvGrpSpPr>
        <p:grpSpPr>
          <a:xfrm>
            <a:off x="0" y="-22510"/>
            <a:ext cx="12192000" cy="307777"/>
            <a:chOff x="0" y="-22510"/>
            <a:chExt cx="12192000" cy="307777"/>
          </a:xfrm>
        </p:grpSpPr>
        <p:sp>
          <p:nvSpPr>
            <p:cNvPr id="41" name="Rectangle 4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2" name="TextBox 4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3347418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grpSp>
        <p:nvGrpSpPr>
          <p:cNvPr id="43" name="Group 42"/>
          <p:cNvGrpSpPr/>
          <p:nvPr/>
        </p:nvGrpSpPr>
        <p:grpSpPr>
          <a:xfrm>
            <a:off x="0" y="-22510"/>
            <a:ext cx="12192000" cy="307777"/>
            <a:chOff x="0" y="-22510"/>
            <a:chExt cx="12192000" cy="307777"/>
          </a:xfrm>
        </p:grpSpPr>
        <p:sp>
          <p:nvSpPr>
            <p:cNvPr id="44" name="Rectangle 4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7" name="TextBox 46"/>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20594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5.55112E-17 L 0.44245 0.0713 " pathEditMode="relative" rAng="0" ptsTypes="AA">
                                      <p:cBhvr>
                                        <p:cTn id="6" dur="2000" fill="hold"/>
                                        <p:tgtEl>
                                          <p:spTgt spid="3"/>
                                        </p:tgtEl>
                                        <p:attrNameLst>
                                          <p:attrName>ppt_x</p:attrName>
                                          <p:attrName>ppt_y</p:attrName>
                                        </p:attrNameLst>
                                      </p:cBhvr>
                                      <p:rCtr x="22122"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grpSp>
        <p:nvGrpSpPr>
          <p:cNvPr id="43" name="Group 42"/>
          <p:cNvGrpSpPr/>
          <p:nvPr/>
        </p:nvGrpSpPr>
        <p:grpSpPr>
          <a:xfrm>
            <a:off x="0" y="-22510"/>
            <a:ext cx="12192000" cy="307777"/>
            <a:chOff x="0" y="-22510"/>
            <a:chExt cx="12192000" cy="307777"/>
          </a:xfrm>
        </p:grpSpPr>
        <p:sp>
          <p:nvSpPr>
            <p:cNvPr id="44" name="Rectangle 4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7" name="TextBox 46"/>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097097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39"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74" name="TextBox 73"/>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grpSp>
        <p:nvGrpSpPr>
          <p:cNvPr id="42" name="Group 41"/>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01637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3.33333E-6 L -0.42929 -0.06598 " pathEditMode="relative" rAng="0" ptsTypes="AA">
                                      <p:cBhvr>
                                        <p:cTn id="6" dur="2000" fill="hold"/>
                                        <p:tgtEl>
                                          <p:spTgt spid="30"/>
                                        </p:tgtEl>
                                        <p:attrNameLst>
                                          <p:attrName>ppt_x</p:attrName>
                                          <p:attrName>ppt_y</p:attrName>
                                        </p:attrNameLst>
                                      </p:cBhvr>
                                      <p:rCtr x="-21471" y="-3310"/>
                                    </p:animMotion>
                                  </p:childTnLst>
                                </p:cTn>
                              </p:par>
                              <p:par>
                                <p:cTn id="7" presetID="42" presetClass="path" presetSubtype="0" accel="50000" decel="50000" fill="hold" grpId="0" nodeType="withEffect">
                                  <p:stCondLst>
                                    <p:cond delay="0"/>
                                  </p:stCondLst>
                                  <p:childTnLst>
                                    <p:animMotion origin="layout" path="M -3.95833E-6 3.33333E-6 L -0.44309 -0.06598 " pathEditMode="relative" rAng="0" ptsTypes="AA">
                                      <p:cBhvr>
                                        <p:cTn id="8" dur="2000" fill="hold"/>
                                        <p:tgtEl>
                                          <p:spTgt spid="31"/>
                                        </p:tgtEl>
                                        <p:attrNameLst>
                                          <p:attrName>ppt_x</p:attrName>
                                          <p:attrName>ppt_y</p:attrName>
                                        </p:attrNameLst>
                                      </p:cBhvr>
                                      <p:rCtr x="-22161" y="-3310"/>
                                    </p:animMotion>
                                  </p:childTnLst>
                                </p:cTn>
                              </p:par>
                              <p:par>
                                <p:cTn id="9" presetID="42" presetClass="path" presetSubtype="0" accel="50000" decel="50000" fill="hold" grpId="0" nodeType="withEffect">
                                  <p:stCondLst>
                                    <p:cond delay="0"/>
                                  </p:stCondLst>
                                  <p:childTnLst>
                                    <p:animMotion origin="layout" path="M -1.875E-6 1.48148E-6 L -0.45403 -0.0706 " pathEditMode="relative" rAng="0" ptsTypes="AA">
                                      <p:cBhvr>
                                        <p:cTn id="10" dur="2000" fill="hold"/>
                                        <p:tgtEl>
                                          <p:spTgt spid="32"/>
                                        </p:tgtEl>
                                        <p:attrNameLst>
                                          <p:attrName>ppt_x</p:attrName>
                                          <p:attrName>ppt_y</p:attrName>
                                        </p:attrNameLst>
                                      </p:cBhvr>
                                      <p:rCtr x="-22708" y="-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Transition to </a:t>
            </a:r>
            <a:r>
              <a:rPr lang="en-US" b="1" dirty="0" smtClean="0"/>
              <a:t>Mechanisms</a:t>
            </a:r>
            <a:endParaRPr lang="en-US" b="1"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So you can </a:t>
            </a:r>
            <a:r>
              <a:rPr lang="en-US" b="1" dirty="0" smtClean="0"/>
              <a:t>understand</a:t>
            </a:r>
            <a:r>
              <a:rPr lang="en-US" dirty="0" smtClean="0"/>
              <a:t> what the database is doing!</a:t>
            </a:r>
          </a:p>
          <a:p>
            <a:pPr marL="971550" lvl="1" indent="-514350">
              <a:buAutoNum type="arabicPeriod"/>
            </a:pPr>
            <a:r>
              <a:rPr lang="en-US" dirty="0"/>
              <a:t>U</a:t>
            </a:r>
            <a:r>
              <a:rPr lang="en-US" dirty="0" smtClean="0"/>
              <a:t>nderstand the CS challenges of a database and how to use it.</a:t>
            </a:r>
          </a:p>
          <a:p>
            <a:pPr marL="971550" lvl="1" indent="-514350">
              <a:buAutoNum type="arabicPeriod"/>
            </a:pPr>
            <a:r>
              <a:rPr lang="en-US" dirty="0" smtClean="0"/>
              <a:t>Understand how to optimize a query</a:t>
            </a:r>
          </a:p>
          <a:p>
            <a:pPr marL="0" indent="0">
              <a:buNone/>
            </a:pPr>
            <a:endParaRPr lang="en-US" dirty="0" smtClean="0"/>
          </a:p>
          <a:p>
            <a:pPr marL="0" indent="0">
              <a:buNone/>
            </a:pPr>
            <a:endParaRPr lang="en-US" dirty="0"/>
          </a:p>
          <a:p>
            <a:pPr marL="0" indent="0">
              <a:buNone/>
            </a:pPr>
            <a:r>
              <a:rPr lang="en-US" dirty="0" smtClean="0"/>
              <a:t>2. Many </a:t>
            </a:r>
            <a:r>
              <a:rPr lang="en-US" b="1" dirty="0" smtClean="0"/>
              <a:t>mechanisms</a:t>
            </a:r>
            <a:r>
              <a:rPr lang="en-US" dirty="0" smtClean="0"/>
              <a:t> have become </a:t>
            </a:r>
            <a:r>
              <a:rPr lang="en-US" b="1" dirty="0" smtClean="0"/>
              <a:t>stand-alone systems</a:t>
            </a:r>
            <a:endParaRPr lang="en-US" dirty="0" smtClean="0"/>
          </a:p>
          <a:p>
            <a:pPr lvl="1"/>
            <a:r>
              <a:rPr lang="en-US" b="1" dirty="0" smtClean="0"/>
              <a:t>Indexing</a:t>
            </a:r>
            <a:r>
              <a:rPr lang="en-US" dirty="0" smtClean="0"/>
              <a:t> to Key-value stores</a:t>
            </a:r>
          </a:p>
          <a:p>
            <a:pPr lvl="1"/>
            <a:r>
              <a:rPr lang="en-US" dirty="0" smtClean="0"/>
              <a:t>Embedded join processing</a:t>
            </a:r>
          </a:p>
          <a:p>
            <a:pPr lvl="1"/>
            <a:r>
              <a:rPr lang="en-US" dirty="0" smtClean="0"/>
              <a:t>SQL-like languages take some aspect of what we discuss (PIG, Hive)</a:t>
            </a:r>
          </a:p>
          <a:p>
            <a:pPr marL="0" indent="0">
              <a:buNone/>
            </a:pPr>
            <a:endParaRPr lang="en-US" dirty="0" smtClean="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0872170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4" name="TextBox 3"/>
          <p:cNvSpPr txBox="1"/>
          <p:nvPr/>
        </p:nvSpPr>
        <p:spPr>
          <a:xfrm>
            <a:off x="7914078" y="4502340"/>
            <a:ext cx="2538131" cy="461665"/>
          </a:xfrm>
          <a:prstGeom prst="rect">
            <a:avLst/>
          </a:prstGeom>
          <a:noFill/>
        </p:spPr>
        <p:txBody>
          <a:bodyPr wrap="none" rtlCol="0">
            <a:spAutoFit/>
          </a:bodyPr>
          <a:lstStyle/>
          <a:p>
            <a:r>
              <a:rPr lang="en-US" sz="2400" dirty="0" smtClean="0"/>
              <a:t>And similarly for F</a:t>
            </a:r>
            <a:r>
              <a:rPr lang="en-US" sz="2400" baseline="-25000" dirty="0" smtClean="0"/>
              <a:t>2</a:t>
            </a:r>
            <a:endParaRPr lang="en-US" sz="2400" baseline="-25000" dirty="0"/>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9212043" y="338801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426986" y="3399792"/>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8004877" y="338690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Content Placeholder 2"/>
          <p:cNvSpPr txBox="1">
            <a:spLocks/>
          </p:cNvSpPr>
          <p:nvPr/>
        </p:nvSpPr>
        <p:spPr>
          <a:xfrm>
            <a:off x="1218460" y="5217877"/>
            <a:ext cx="10515600" cy="541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sz="3200" smtClean="0"/>
              <a:t>Split into chunks small enough to </a:t>
            </a:r>
            <a:r>
              <a:rPr lang="en-US" sz="3200" b="1" smtClean="0"/>
              <a:t>sort in memory</a:t>
            </a:r>
            <a:endParaRPr lang="en-US" sz="3200" b="1" dirty="0" smtClean="0"/>
          </a:p>
        </p:txBody>
      </p:sp>
      <p:sp>
        <p:nvSpPr>
          <p:cNvPr id="42" name="TextBox 41"/>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8" name="TextBox 47"/>
          <p:cNvSpPr txBox="1"/>
          <p:nvPr/>
        </p:nvSpPr>
        <p:spPr>
          <a:xfrm>
            <a:off x="260590" y="3175092"/>
            <a:ext cx="1631615" cy="120032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Each sorted file is a called a </a:t>
            </a:r>
            <a:r>
              <a:rPr lang="en-US" sz="2400" b="1" i="1" dirty="0" smtClean="0">
                <a:latin typeface="+mj-lt"/>
              </a:rPr>
              <a:t>run</a:t>
            </a:r>
            <a:endParaRPr lang="en-US" sz="2400" i="1" dirty="0">
              <a:latin typeface="+mj-lt"/>
            </a:endParaRPr>
          </a:p>
        </p:txBody>
      </p:sp>
      <p:grpSp>
        <p:nvGrpSpPr>
          <p:cNvPr id="47" name="Group 46"/>
          <p:cNvGrpSpPr/>
          <p:nvPr/>
        </p:nvGrpSpPr>
        <p:grpSpPr>
          <a:xfrm>
            <a:off x="0" y="-22510"/>
            <a:ext cx="12192000" cy="307777"/>
            <a:chOff x="0" y="-22510"/>
            <a:chExt cx="12192000" cy="307777"/>
          </a:xfrm>
        </p:grpSpPr>
        <p:sp>
          <p:nvSpPr>
            <p:cNvPr id="49" name="Rectangle 4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7" name="TextBox 56"/>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05495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48148E-6 L 0.42187 -0.03912 " pathEditMode="relative" rAng="0" ptsTypes="AA">
                                      <p:cBhvr>
                                        <p:cTn id="6" dur="2000" fill="hold"/>
                                        <p:tgtEl>
                                          <p:spTgt spid="34"/>
                                        </p:tgtEl>
                                        <p:attrNameLst>
                                          <p:attrName>ppt_x</p:attrName>
                                          <p:attrName>ppt_y</p:attrName>
                                        </p:attrNameLst>
                                      </p:cBhvr>
                                      <p:rCtr x="21094" y="-1968"/>
                                    </p:animMotion>
                                  </p:childTnLst>
                                </p:cTn>
                              </p:par>
                              <p:par>
                                <p:cTn id="7" presetID="42" presetClass="path" presetSubtype="0" accel="50000" decel="50000" fill="hold" grpId="0" nodeType="withEffect">
                                  <p:stCondLst>
                                    <p:cond delay="0"/>
                                  </p:stCondLst>
                                  <p:childTnLst>
                                    <p:animMotion origin="layout" path="M -8.33333E-7 1.48148E-6 L 0.43828 -0.03912 " pathEditMode="relative" rAng="0" ptsTypes="AA">
                                      <p:cBhvr>
                                        <p:cTn id="8" dur="2000" fill="hold"/>
                                        <p:tgtEl>
                                          <p:spTgt spid="35"/>
                                        </p:tgtEl>
                                        <p:attrNameLst>
                                          <p:attrName>ppt_x</p:attrName>
                                          <p:attrName>ppt_y</p:attrName>
                                        </p:attrNameLst>
                                      </p:cBhvr>
                                      <p:rCtr x="21914" y="-1968"/>
                                    </p:animMotion>
                                  </p:childTnLst>
                                </p:cTn>
                              </p:par>
                              <p:par>
                                <p:cTn id="9" presetID="42" presetClass="path" presetSubtype="0" accel="50000" decel="50000" fill="hold" grpId="0" nodeType="withEffect">
                                  <p:stCondLst>
                                    <p:cond delay="0"/>
                                  </p:stCondLst>
                                  <p:childTnLst>
                                    <p:animMotion origin="layout" path="M 3.95833E-6 1.48148E-6 L 0.45338 -0.03472 " pathEditMode="relative" rAng="0" ptsTypes="AA">
                                      <p:cBhvr>
                                        <p:cTn id="10" dur="2000" fill="hold"/>
                                        <p:tgtEl>
                                          <p:spTgt spid="36"/>
                                        </p:tgtEl>
                                        <p:attrNameLst>
                                          <p:attrName>ppt_x</p:attrName>
                                          <p:attrName>ppt_y</p:attrName>
                                        </p:attrNameLst>
                                      </p:cBhvr>
                                      <p:rCtr x="22669" y="-1736"/>
                                    </p:animMotion>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91667E-6 3.33333E-6 L -0.42317 0.03912 " pathEditMode="relative" rAng="0" ptsTypes="AA">
                                      <p:cBhvr>
                                        <p:cTn id="36" dur="2000" fill="hold"/>
                                        <p:tgtEl>
                                          <p:spTgt spid="40"/>
                                        </p:tgtEl>
                                        <p:attrNameLst>
                                          <p:attrName>ppt_x</p:attrName>
                                          <p:attrName>ppt_y</p:attrName>
                                        </p:attrNameLst>
                                      </p:cBhvr>
                                      <p:rCtr x="-21159" y="1944"/>
                                    </p:animMotion>
                                  </p:childTnLst>
                                </p:cTn>
                              </p:par>
                              <p:par>
                                <p:cTn id="37" presetID="42" presetClass="path" presetSubtype="0" accel="50000" decel="50000" fill="hold" grpId="1" nodeType="withEffect">
                                  <p:stCondLst>
                                    <p:cond delay="0"/>
                                  </p:stCondLst>
                                  <p:childTnLst>
                                    <p:animMotion origin="layout" path="M -1.45833E-6 1.85185E-6 L -0.43789 0.03912 " pathEditMode="relative" rAng="0" ptsTypes="AA">
                                      <p:cBhvr>
                                        <p:cTn id="38" dur="2000" fill="hold"/>
                                        <p:tgtEl>
                                          <p:spTgt spid="38"/>
                                        </p:tgtEl>
                                        <p:attrNameLst>
                                          <p:attrName>ppt_x</p:attrName>
                                          <p:attrName>ppt_y</p:attrName>
                                        </p:attrNameLst>
                                      </p:cBhvr>
                                      <p:rCtr x="-21901" y="1944"/>
                                    </p:animMotion>
                                  </p:childTnLst>
                                </p:cTn>
                              </p:par>
                              <p:par>
                                <p:cTn id="39" presetID="42" presetClass="path" presetSubtype="0" accel="50000" decel="50000" fill="hold" grpId="1" nodeType="withEffect">
                                  <p:stCondLst>
                                    <p:cond delay="0"/>
                                  </p:stCondLst>
                                  <p:childTnLst>
                                    <p:animMotion origin="layout" path="M -8.33333E-7 0 L -0.45299 0.03727 " pathEditMode="relative" rAng="0" ptsTypes="AA">
                                      <p:cBhvr>
                                        <p:cTn id="40" dur="2000" fill="hold"/>
                                        <p:tgtEl>
                                          <p:spTgt spid="39"/>
                                        </p:tgtEl>
                                        <p:attrNameLst>
                                          <p:attrName>ppt_x</p:attrName>
                                          <p:attrName>ppt_y</p:attrName>
                                        </p:attrNameLst>
                                      </p:cBhvr>
                                      <p:rCtr x="-22656" y="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4" grpId="0" animBg="1"/>
      <p:bldP spid="34" grpId="1" animBg="1"/>
      <p:bldP spid="38" grpId="0" animBg="1"/>
      <p:bldP spid="38" grpId="1" animBg="1"/>
      <p:bldP spid="39" grpId="0" animBg="1"/>
      <p:bldP spid="39" grpId="1" animBg="1"/>
      <p:bldP spid="40" grpId="0" animBg="1"/>
      <p:bldP spid="40"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Content Placeholder 2"/>
          <p:cNvSpPr>
            <a:spLocks noGrp="1"/>
          </p:cNvSpPr>
          <p:nvPr>
            <p:ph idx="1"/>
          </p:nvPr>
        </p:nvSpPr>
        <p:spPr>
          <a:xfrm>
            <a:off x="1218460" y="5214528"/>
            <a:ext cx="10515600" cy="541450"/>
          </a:xfrm>
        </p:spPr>
        <p:txBody>
          <a:bodyPr>
            <a:normAutofit/>
          </a:bodyPr>
          <a:lstStyle/>
          <a:p>
            <a:pPr marL="0" indent="0">
              <a:buNone/>
            </a:pPr>
            <a:r>
              <a:rPr lang="en-US" sz="3200" dirty="0" smtClean="0"/>
              <a:t>2.  Now just run the </a:t>
            </a:r>
            <a:r>
              <a:rPr lang="en-US" sz="3200" b="1" dirty="0" smtClean="0"/>
              <a:t>external merge</a:t>
            </a:r>
            <a:r>
              <a:rPr lang="en-US" sz="3200" dirty="0" smtClean="0"/>
              <a:t> algorithm &amp; we’re done!</a:t>
            </a:r>
            <a:endParaRPr lang="en-US" sz="3200" b="1" dirty="0" smtClean="0"/>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42" name="Group 41"/>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534057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IO Cost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For 3 buffer pages, 6 page file:</a:t>
            </a:r>
          </a:p>
          <a:p>
            <a:pPr marL="514350" indent="-514350">
              <a:buFont typeface="+mj-lt"/>
              <a:buAutoNum type="arabicPeriod"/>
            </a:pPr>
            <a:endParaRPr lang="en-US" dirty="0" smtClean="0"/>
          </a:p>
          <a:p>
            <a:pPr marL="514350" indent="-514350">
              <a:buFont typeface="+mj-lt"/>
              <a:buAutoNum type="arabicPeriod"/>
            </a:pPr>
            <a:r>
              <a:rPr lang="en-US" dirty="0" smtClean="0"/>
              <a:t>Split into </a:t>
            </a:r>
            <a:r>
              <a:rPr lang="en-US" b="1" u="sng" dirty="0" smtClean="0"/>
              <a:t>two 3-page files</a:t>
            </a:r>
            <a:r>
              <a:rPr lang="en-US" dirty="0" smtClean="0"/>
              <a:t> and </a:t>
            </a:r>
            <a:r>
              <a:rPr lang="en-US" b="1" dirty="0" smtClean="0"/>
              <a:t>sort in memory </a:t>
            </a:r>
          </a:p>
          <a:p>
            <a:pPr marL="971550" lvl="1" indent="-514350">
              <a:buFont typeface="+mj-lt"/>
              <a:buAutoNum type="arabicPeriod"/>
            </a:pPr>
            <a:r>
              <a:rPr lang="en-US" b="1" dirty="0" smtClean="0"/>
              <a:t>= 1 R + 1 W for each page = 2*(3 + 3) = 12 IO operations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each pair of sorted chunks </a:t>
            </a:r>
            <a:r>
              <a:rPr lang="en-US" b="1" i="1" dirty="0" smtClean="0"/>
              <a:t>using the external merge algorithm </a:t>
            </a:r>
          </a:p>
          <a:p>
            <a:pPr marL="971550" lvl="1" indent="-514350">
              <a:buFont typeface="+mj-lt"/>
              <a:buAutoNum type="arabicPeriod"/>
            </a:pPr>
            <a:r>
              <a:rPr lang="en-US" b="1" dirty="0" smtClean="0"/>
              <a:t>= 2*(3 + 3) = 12 IO operations</a:t>
            </a:r>
          </a:p>
          <a:p>
            <a:pPr marL="971550" lvl="1" indent="-514350">
              <a:buFont typeface="+mj-lt"/>
              <a:buAutoNum type="arabicPeriod"/>
            </a:pPr>
            <a:endParaRPr lang="en-US" b="1" dirty="0"/>
          </a:p>
          <a:p>
            <a:pPr marL="514350" indent="-514350">
              <a:buFont typeface="+mj-lt"/>
              <a:buAutoNum type="arabicPeriod"/>
            </a:pPr>
            <a:r>
              <a:rPr lang="en-US" b="1" dirty="0" smtClean="0"/>
              <a:t>Total cost = 24 IO</a:t>
            </a:r>
          </a:p>
          <a:p>
            <a:pPr marL="0" indent="0">
              <a:buNone/>
            </a:pPr>
            <a:endParaRPr lang="en-US" b="1" i="1"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794591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500657" y="2470975"/>
            <a:ext cx="2128680" cy="36994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8" name="TextBox 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82747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0" name="Group 49"/>
          <p:cNvGrpSpPr/>
          <p:nvPr/>
        </p:nvGrpSpPr>
        <p:grpSpPr>
          <a:xfrm>
            <a:off x="0" y="-22510"/>
            <a:ext cx="12192000" cy="307777"/>
            <a:chOff x="0" y="-22510"/>
            <a:chExt cx="12192000" cy="307777"/>
          </a:xfrm>
        </p:grpSpPr>
        <p:sp>
          <p:nvSpPr>
            <p:cNvPr id="51" name="Rectangle 5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2" name="TextBox 51"/>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12654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 and sort</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sp>
        <p:nvSpPr>
          <p:cNvPr id="5" name="Rounded Rectangle 4"/>
          <p:cNvSpPr/>
          <p:nvPr/>
        </p:nvSpPr>
        <p:spPr>
          <a:xfrm>
            <a:off x="389763" y="5687677"/>
            <a:ext cx="2354926" cy="462882"/>
          </a:xfrm>
          <a:prstGeom prst="roundRect">
            <a:avLst/>
          </a:prstGeom>
          <a:solidFill>
            <a:schemeClr val="accent2">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144307" y="5491427"/>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sorted files a </a:t>
            </a:r>
            <a:r>
              <a:rPr lang="en-US" sz="2400" b="1" i="1" dirty="0" smtClean="0">
                <a:latin typeface="+mj-lt"/>
              </a:rPr>
              <a:t>run</a:t>
            </a:r>
            <a:endParaRPr lang="en-US" sz="2400" i="1" dirty="0">
              <a:latin typeface="+mj-lt"/>
            </a:endParaRPr>
          </a:p>
        </p:txBody>
      </p:sp>
      <p:grpSp>
        <p:nvGrpSpPr>
          <p:cNvPr id="50" name="Group 49"/>
          <p:cNvGrpSpPr/>
          <p:nvPr/>
        </p:nvGrpSpPr>
        <p:grpSpPr>
          <a:xfrm>
            <a:off x="0" y="-22510"/>
            <a:ext cx="12192000" cy="307777"/>
            <a:chOff x="0" y="-22510"/>
            <a:chExt cx="12192000" cy="307777"/>
          </a:xfrm>
        </p:grpSpPr>
        <p:sp>
          <p:nvSpPr>
            <p:cNvPr id="51" name="Rectangle 5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2" name="TextBox 51"/>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7150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8874100" y="3360218"/>
            <a:ext cx="2601271" cy="2246769"/>
          </a:xfrm>
          <a:prstGeom prst="rect">
            <a:avLst/>
          </a:prstGeom>
          <a:noFill/>
        </p:spPr>
        <p:txBody>
          <a:bodyPr wrap="square" rtlCol="0">
            <a:spAutoFit/>
          </a:bodyPr>
          <a:lstStyle/>
          <a:p>
            <a:r>
              <a:rPr lang="en-US" sz="2800" dirty="0"/>
              <a:t>2</a:t>
            </a:r>
            <a:r>
              <a:rPr lang="en-US" sz="2800" dirty="0" smtClean="0"/>
              <a:t>. Now merge pairs of (sorted) files… </a:t>
            </a:r>
            <a:r>
              <a:rPr lang="en-US" sz="2800" b="1" dirty="0" smtClean="0"/>
              <a:t>the resulting files will be sorted!</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8" name="TextBox 1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88" name="Group 87"/>
          <p:cNvGrpSpPr/>
          <p:nvPr/>
        </p:nvGrpSpPr>
        <p:grpSpPr>
          <a:xfrm>
            <a:off x="0" y="-22510"/>
            <a:ext cx="12192000" cy="307777"/>
            <a:chOff x="0" y="-22510"/>
            <a:chExt cx="12192000" cy="307777"/>
          </a:xfrm>
        </p:grpSpPr>
        <p:sp>
          <p:nvSpPr>
            <p:cNvPr id="97" name="Rectangle 9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6" name="TextBox 105"/>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185600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027664" y="3790659"/>
            <a:ext cx="2601271" cy="523220"/>
          </a:xfrm>
          <a:prstGeom prst="rect">
            <a:avLst/>
          </a:prstGeom>
          <a:noFill/>
        </p:spPr>
        <p:txBody>
          <a:bodyPr wrap="square" rtlCol="0">
            <a:spAutoFit/>
          </a:bodyPr>
          <a:lstStyle/>
          <a:p>
            <a:r>
              <a:rPr lang="en-US" sz="2800" dirty="0" smtClean="0"/>
              <a:t>3.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gd name="adj" fmla="val 506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gd name="adj" fmla="val 464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9" name="TextBox 168"/>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sp>
        <p:nvSpPr>
          <p:cNvPr id="143" name="TextBox 142"/>
          <p:cNvSpPr txBox="1"/>
          <p:nvPr/>
        </p:nvSpPr>
        <p:spPr>
          <a:xfrm>
            <a:off x="9027664" y="5127240"/>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steps a </a:t>
            </a:r>
            <a:r>
              <a:rPr lang="en-US" sz="2400" b="1" i="1" dirty="0" smtClean="0">
                <a:latin typeface="+mj-lt"/>
              </a:rPr>
              <a:t>pass</a:t>
            </a:r>
            <a:endParaRPr lang="en-US" sz="2400" i="1" dirty="0">
              <a:latin typeface="+mj-lt"/>
            </a:endParaRPr>
          </a:p>
        </p:txBody>
      </p:sp>
      <p:grpSp>
        <p:nvGrpSpPr>
          <p:cNvPr id="130" name="Group 129"/>
          <p:cNvGrpSpPr/>
          <p:nvPr/>
        </p:nvGrpSpPr>
        <p:grpSpPr>
          <a:xfrm>
            <a:off x="0" y="-22510"/>
            <a:ext cx="12192000" cy="307777"/>
            <a:chOff x="0" y="-22510"/>
            <a:chExt cx="12192000" cy="307777"/>
          </a:xfrm>
        </p:grpSpPr>
        <p:sp>
          <p:nvSpPr>
            <p:cNvPr id="139" name="Rectangle 13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4" name="TextBox 143"/>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76816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167267" y="6248819"/>
            <a:ext cx="2601271" cy="523220"/>
          </a:xfrm>
          <a:prstGeom prst="rect">
            <a:avLst/>
          </a:prstGeom>
          <a:noFill/>
        </p:spPr>
        <p:txBody>
          <a:bodyPr wrap="square" rtlCol="0">
            <a:spAutoFit/>
          </a:bodyPr>
          <a:lstStyle/>
          <a:p>
            <a:r>
              <a:rPr lang="en-US" sz="2800" dirty="0"/>
              <a:t>4</a:t>
            </a:r>
            <a:r>
              <a:rPr lang="en-US" sz="2800" dirty="0" smtClean="0"/>
              <a:t>.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gd name="adj" fmla="val 552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gd name="adj" fmla="val 464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4" name="Can 113"/>
          <p:cNvSpPr/>
          <p:nvPr/>
        </p:nvSpPr>
        <p:spPr>
          <a:xfrm>
            <a:off x="9232726"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130" name="Rounded Rectangle 129"/>
          <p:cNvSpPr/>
          <p:nvPr/>
        </p:nvSpPr>
        <p:spPr>
          <a:xfrm>
            <a:off x="9296600" y="2579264"/>
            <a:ext cx="2128680" cy="3577230"/>
          </a:xfrm>
          <a:prstGeom prst="roundRect">
            <a:avLst>
              <a:gd name="adj" fmla="val 508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9889866"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40" name="Group 139"/>
          <p:cNvGrpSpPr/>
          <p:nvPr/>
        </p:nvGrpSpPr>
        <p:grpSpPr>
          <a:xfrm>
            <a:off x="9390661" y="2629977"/>
            <a:ext cx="1945043" cy="261610"/>
            <a:chOff x="2844928" y="2635940"/>
            <a:chExt cx="3012421" cy="405173"/>
          </a:xfrm>
        </p:grpSpPr>
        <p:sp>
          <p:nvSpPr>
            <p:cNvPr id="141" name="TextBox 14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sp>
          <p:nvSpPr>
            <p:cNvPr id="142" name="TextBox 14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10,10</a:t>
              </a:r>
              <a:endParaRPr lang="en-US" sz="1100" dirty="0">
                <a:solidFill>
                  <a:srgbClr val="FFC000"/>
                </a:solidFill>
                <a:latin typeface="Menlo" charset="0"/>
                <a:ea typeface="Menlo" charset="0"/>
                <a:cs typeface="Menlo" charset="0"/>
              </a:endParaRPr>
            </a:p>
          </p:txBody>
        </p:sp>
        <p:sp>
          <p:nvSpPr>
            <p:cNvPr id="143" name="TextBox 14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44" name="TextBox 143"/>
          <p:cNvSpPr txBox="1"/>
          <p:nvPr/>
        </p:nvSpPr>
        <p:spPr>
          <a:xfrm>
            <a:off x="1005843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12,16</a:t>
            </a:r>
            <a:endParaRPr lang="en-US" sz="1100" dirty="0">
              <a:solidFill>
                <a:srgbClr val="FFC000"/>
              </a:solidFill>
              <a:latin typeface="Menlo" charset="0"/>
              <a:ea typeface="Menlo" charset="0"/>
              <a:cs typeface="Menlo" charset="0"/>
            </a:endParaRPr>
          </a:p>
        </p:txBody>
      </p:sp>
      <p:sp>
        <p:nvSpPr>
          <p:cNvPr id="145" name="TextBox 144"/>
          <p:cNvSpPr txBox="1"/>
          <p:nvPr/>
        </p:nvSpPr>
        <p:spPr>
          <a:xfrm>
            <a:off x="10719645"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sp>
        <p:nvSpPr>
          <p:cNvPr id="146" name="TextBox 145"/>
          <p:cNvSpPr txBox="1"/>
          <p:nvPr/>
        </p:nvSpPr>
        <p:spPr>
          <a:xfrm>
            <a:off x="9390660"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12,12</a:t>
            </a:r>
            <a:endParaRPr lang="en-US" sz="1100" dirty="0">
              <a:solidFill>
                <a:srgbClr val="FFC000"/>
              </a:solidFill>
              <a:latin typeface="Menlo" charset="0"/>
              <a:ea typeface="Menlo" charset="0"/>
              <a:cs typeface="Menlo" charset="0"/>
            </a:endParaRPr>
          </a:p>
        </p:txBody>
      </p:sp>
      <p:grpSp>
        <p:nvGrpSpPr>
          <p:cNvPr id="147" name="Group 146"/>
          <p:cNvGrpSpPr/>
          <p:nvPr/>
        </p:nvGrpSpPr>
        <p:grpSpPr>
          <a:xfrm>
            <a:off x="9390661" y="3528831"/>
            <a:ext cx="1945043" cy="261610"/>
            <a:chOff x="2844928" y="2635940"/>
            <a:chExt cx="3012421" cy="405173"/>
          </a:xfrm>
        </p:grpSpPr>
        <p:sp>
          <p:nvSpPr>
            <p:cNvPr id="148" name="TextBox 14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149" name="TextBox 14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50" name="TextBox 14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grpSp>
      <p:sp>
        <p:nvSpPr>
          <p:cNvPr id="151" name="TextBox 150"/>
          <p:cNvSpPr txBox="1"/>
          <p:nvPr/>
        </p:nvSpPr>
        <p:spPr>
          <a:xfrm>
            <a:off x="1005843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24,24</a:t>
            </a:r>
            <a:endParaRPr lang="en-US" sz="1100" dirty="0">
              <a:solidFill>
                <a:srgbClr val="FFC000"/>
              </a:solidFill>
              <a:latin typeface="Menlo" charset="0"/>
              <a:ea typeface="Menlo" charset="0"/>
              <a:cs typeface="Menlo" charset="0"/>
            </a:endParaRPr>
          </a:p>
        </p:txBody>
      </p:sp>
      <p:sp>
        <p:nvSpPr>
          <p:cNvPr id="152" name="TextBox 151"/>
          <p:cNvSpPr txBox="1"/>
          <p:nvPr/>
        </p:nvSpPr>
        <p:spPr>
          <a:xfrm>
            <a:off x="10719645"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27,27</a:t>
            </a:r>
            <a:endParaRPr lang="en-US" sz="1100" dirty="0">
              <a:solidFill>
                <a:srgbClr val="FFC000"/>
              </a:solidFill>
              <a:latin typeface="Menlo" charset="0"/>
              <a:ea typeface="Menlo" charset="0"/>
              <a:cs typeface="Menlo" charset="0"/>
            </a:endParaRPr>
          </a:p>
        </p:txBody>
      </p:sp>
      <p:sp>
        <p:nvSpPr>
          <p:cNvPr id="153" name="TextBox 152"/>
          <p:cNvSpPr txBox="1"/>
          <p:nvPr/>
        </p:nvSpPr>
        <p:spPr>
          <a:xfrm>
            <a:off x="9390660"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grpSp>
        <p:nvGrpSpPr>
          <p:cNvPr id="155" name="Group 154"/>
          <p:cNvGrpSpPr/>
          <p:nvPr/>
        </p:nvGrpSpPr>
        <p:grpSpPr>
          <a:xfrm>
            <a:off x="9387388" y="4421815"/>
            <a:ext cx="1945043" cy="261610"/>
            <a:chOff x="2844928" y="2635940"/>
            <a:chExt cx="3012421" cy="405173"/>
          </a:xfrm>
        </p:grpSpPr>
        <p:sp>
          <p:nvSpPr>
            <p:cNvPr id="156" name="TextBox 15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sp>
          <p:nvSpPr>
            <p:cNvPr id="157" name="TextBox 15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58" name="TextBox 15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59" name="TextBox 158"/>
          <p:cNvSpPr txBox="1"/>
          <p:nvPr/>
        </p:nvSpPr>
        <p:spPr>
          <a:xfrm>
            <a:off x="10055169"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160" name="TextBox 159"/>
          <p:cNvSpPr txBox="1"/>
          <p:nvPr/>
        </p:nvSpPr>
        <p:spPr>
          <a:xfrm>
            <a:off x="10716372"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39,40</a:t>
            </a:r>
            <a:endParaRPr lang="en-US" sz="1100" dirty="0">
              <a:solidFill>
                <a:srgbClr val="FFC000"/>
              </a:solidFill>
              <a:latin typeface="Menlo" charset="0"/>
              <a:ea typeface="Menlo" charset="0"/>
              <a:cs typeface="Menlo" charset="0"/>
            </a:endParaRPr>
          </a:p>
        </p:txBody>
      </p:sp>
      <p:sp>
        <p:nvSpPr>
          <p:cNvPr id="161" name="TextBox 160"/>
          <p:cNvSpPr txBox="1"/>
          <p:nvPr/>
        </p:nvSpPr>
        <p:spPr>
          <a:xfrm>
            <a:off x="9387387"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grpSp>
        <p:nvGrpSpPr>
          <p:cNvPr id="162" name="Group 161"/>
          <p:cNvGrpSpPr/>
          <p:nvPr/>
        </p:nvGrpSpPr>
        <p:grpSpPr>
          <a:xfrm>
            <a:off x="9384115" y="5325261"/>
            <a:ext cx="1945043" cy="261610"/>
            <a:chOff x="2844928" y="2635940"/>
            <a:chExt cx="3012421" cy="405173"/>
          </a:xfrm>
        </p:grpSpPr>
        <p:sp>
          <p:nvSpPr>
            <p:cNvPr id="163" name="TextBox 16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64" name="TextBox 16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44,45</a:t>
              </a:r>
              <a:endParaRPr lang="en-US" sz="1100" dirty="0">
                <a:solidFill>
                  <a:srgbClr val="FFC000"/>
                </a:solidFill>
                <a:latin typeface="Menlo" charset="0"/>
                <a:ea typeface="Menlo" charset="0"/>
                <a:cs typeface="Menlo" charset="0"/>
              </a:endParaRPr>
            </a:p>
          </p:txBody>
        </p:sp>
        <p:sp>
          <p:nvSpPr>
            <p:cNvPr id="165" name="TextBox 164"/>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41,42</a:t>
              </a:r>
              <a:endParaRPr lang="en-US" sz="1100" dirty="0">
                <a:solidFill>
                  <a:srgbClr val="FFC000"/>
                </a:solidFill>
                <a:latin typeface="Menlo" charset="0"/>
                <a:ea typeface="Menlo" charset="0"/>
                <a:cs typeface="Menlo" charset="0"/>
              </a:endParaRPr>
            </a:p>
          </p:txBody>
        </p:sp>
      </p:grpSp>
      <p:sp>
        <p:nvSpPr>
          <p:cNvPr id="166" name="TextBox 165"/>
          <p:cNvSpPr txBox="1"/>
          <p:nvPr/>
        </p:nvSpPr>
        <p:spPr>
          <a:xfrm>
            <a:off x="10051895"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67" name="TextBox 166"/>
          <p:cNvSpPr txBox="1"/>
          <p:nvPr/>
        </p:nvSpPr>
        <p:spPr>
          <a:xfrm>
            <a:off x="10713099"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68" name="TextBox 167"/>
          <p:cNvSpPr txBox="1"/>
          <p:nvPr/>
        </p:nvSpPr>
        <p:spPr>
          <a:xfrm>
            <a:off x="9384114"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46,47</a:t>
            </a:r>
            <a:endParaRPr lang="en-US" sz="1100" dirty="0">
              <a:solidFill>
                <a:srgbClr val="FFC000"/>
              </a:solidFill>
              <a:latin typeface="Menlo" charset="0"/>
              <a:ea typeface="Menlo" charset="0"/>
              <a:cs typeface="Menlo" charset="0"/>
            </a:endParaRPr>
          </a:p>
        </p:txBody>
      </p:sp>
      <p:sp>
        <p:nvSpPr>
          <p:cNvPr id="169" name="Right Arrow 168"/>
          <p:cNvSpPr/>
          <p:nvPr/>
        </p:nvSpPr>
        <p:spPr>
          <a:xfrm>
            <a:off x="8620038"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54" name="Group 153"/>
          <p:cNvGrpSpPr/>
          <p:nvPr/>
        </p:nvGrpSpPr>
        <p:grpSpPr>
          <a:xfrm>
            <a:off x="0" y="-22510"/>
            <a:ext cx="12192000" cy="307777"/>
            <a:chOff x="0" y="-22510"/>
            <a:chExt cx="12192000" cy="307777"/>
          </a:xfrm>
        </p:grpSpPr>
        <p:sp>
          <p:nvSpPr>
            <p:cNvPr id="170" name="Rectangle 16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1" name="TextBox 170"/>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949125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3-page Buffer Version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520861" y="1597306"/>
                <a:ext cx="7701757" cy="4294838"/>
              </a:xfrm>
            </p:spPr>
            <p:txBody>
              <a:bodyPr>
                <a:normAutofit fontScale="85000" lnSpcReduction="20000"/>
              </a:bodyPr>
              <a:lstStyle/>
              <a:p>
                <a:pPr marL="0" indent="0">
                  <a:buNone/>
                </a:pPr>
                <a:r>
                  <a:rPr lang="en-US" dirty="0" smtClean="0"/>
                  <a:t>Assume for simplicity that </a:t>
                </a:r>
                <a:r>
                  <a:rPr lang="en-US" dirty="0"/>
                  <a:t>w</a:t>
                </a:r>
                <a:r>
                  <a:rPr lang="en-US" dirty="0" smtClean="0"/>
                  <a:t>e split an N-page file into N single-page </a:t>
                </a:r>
                <a:r>
                  <a:rPr lang="en-US" b="1" i="1" dirty="0" smtClean="0"/>
                  <a:t>runs </a:t>
                </a:r>
                <a:r>
                  <a:rPr lang="en-US" dirty="0" smtClean="0"/>
                  <a:t>and sort these; then:</a:t>
                </a:r>
              </a:p>
              <a:p>
                <a:pPr marL="0" indent="0">
                  <a:buNone/>
                </a:pPr>
                <a:endParaRPr lang="en-US" dirty="0" smtClean="0"/>
              </a:p>
              <a:p>
                <a:r>
                  <a:rPr lang="en-US" dirty="0" smtClean="0"/>
                  <a:t>First pass: Merge </a:t>
                </a:r>
                <a:r>
                  <a:rPr lang="en-US" b="1" dirty="0" smtClean="0"/>
                  <a:t>N/2 </a:t>
                </a:r>
                <a:r>
                  <a:rPr lang="en-US" b="1" i="1" dirty="0" smtClean="0"/>
                  <a:t>pairs </a:t>
                </a:r>
                <a:r>
                  <a:rPr lang="en-US" b="1" dirty="0" smtClean="0"/>
                  <a:t>of runs </a:t>
                </a:r>
                <a:r>
                  <a:rPr lang="en-US" dirty="0" smtClean="0"/>
                  <a:t>each</a:t>
                </a:r>
                <a:r>
                  <a:rPr lang="en-US" b="1" dirty="0" smtClean="0"/>
                  <a:t> </a:t>
                </a:r>
                <a:r>
                  <a:rPr lang="en-US" dirty="0" smtClean="0"/>
                  <a:t>of length </a:t>
                </a:r>
                <a:r>
                  <a:rPr lang="en-US" b="1" dirty="0" smtClean="0"/>
                  <a:t>1 page</a:t>
                </a:r>
              </a:p>
              <a:p>
                <a:pPr lvl="1"/>
                <a:endParaRPr lang="en-US" dirty="0"/>
              </a:p>
              <a:p>
                <a:r>
                  <a:rPr lang="en-US" dirty="0" smtClean="0"/>
                  <a:t>Second pass: Merge </a:t>
                </a:r>
                <a:r>
                  <a:rPr lang="en-US" b="1" dirty="0" smtClean="0"/>
                  <a:t>N/4 </a:t>
                </a:r>
                <a:r>
                  <a:rPr lang="en-US" b="1" i="1" dirty="0" smtClean="0"/>
                  <a:t>pairs </a:t>
                </a:r>
                <a:r>
                  <a:rPr lang="en-US" b="1" dirty="0" smtClean="0"/>
                  <a:t>of runs </a:t>
                </a:r>
                <a:r>
                  <a:rPr lang="en-US" dirty="0" smtClean="0"/>
                  <a:t>each of length </a:t>
                </a:r>
                <a:r>
                  <a:rPr lang="en-US" b="1" dirty="0" smtClean="0"/>
                  <a:t>2 pages</a:t>
                </a:r>
              </a:p>
              <a:p>
                <a:pPr lvl="1"/>
                <a:endParaRPr lang="en-US" dirty="0"/>
              </a:p>
              <a:p>
                <a:r>
                  <a:rPr lang="en-US" dirty="0" smtClean="0"/>
                  <a:t>In general, for </a:t>
                </a:r>
                <a:r>
                  <a:rPr lang="en-US" b="1" dirty="0" smtClean="0"/>
                  <a:t>N</a:t>
                </a:r>
                <a:r>
                  <a:rPr lang="en-US" dirty="0" smtClean="0"/>
                  <a:t> pages, we do </a:t>
                </a:r>
                <a14:m>
                  <m:oMath xmlns:m="http://schemas.openxmlformats.org/officeDocument/2006/math" xmlns="">
                    <m:d>
                      <m:dPr>
                        <m:begChr m:val="⌈"/>
                        <m:endChr m:val="⌉"/>
                        <m:ctrlPr>
                          <a:rPr lang="en-US" b="1" i="1">
                            <a:latin typeface="Cambria Math" charset="0"/>
                          </a:rPr>
                        </m:ctrlPr>
                      </m:dPr>
                      <m:e>
                        <m:func>
                          <m:funcPr>
                            <m:ctrlPr>
                              <a:rPr lang="en-US" b="1" i="1">
                                <a:latin typeface="Cambria Math" charset="0"/>
                              </a:rPr>
                            </m:ctrlPr>
                          </m:funcPr>
                          <m:fName>
                            <m:sSub>
                              <m:sSubPr>
                                <m:ctrlPr>
                                  <a:rPr lang="en-US" b="1" i="1">
                                    <a:latin typeface="Cambria Math" charset="0"/>
                                  </a:rPr>
                                </m:ctrlPr>
                              </m:sSubPr>
                              <m:e>
                                <m:r>
                                  <a:rPr lang="en-US" b="1" i="1">
                                    <a:latin typeface="Cambria Math" charset="0"/>
                                  </a:rPr>
                                  <m:t>𝒍𝒐𝒈</m:t>
                                </m:r>
                              </m:e>
                              <m:sub>
                                <m:r>
                                  <a:rPr lang="en-US" b="1" i="1">
                                    <a:latin typeface="Cambria Math" charset="0"/>
                                  </a:rPr>
                                  <m:t>𝟐</m:t>
                                </m:r>
                              </m:sub>
                            </m:sSub>
                          </m:fName>
                          <m:e>
                            <m:r>
                              <a:rPr lang="en-US" b="1" i="1">
                                <a:latin typeface="Cambria Math" charset="0"/>
                              </a:rPr>
                              <m:t>𝑵</m:t>
                            </m:r>
                          </m:e>
                        </m:func>
                      </m:e>
                    </m:d>
                  </m:oMath>
                </a14:m>
                <a:r>
                  <a:rPr lang="en-US" b="1" dirty="0" smtClean="0"/>
                  <a:t> </a:t>
                </a:r>
                <a:r>
                  <a:rPr lang="en-US" dirty="0" smtClean="0"/>
                  <a:t>passes</a:t>
                </a:r>
              </a:p>
              <a:p>
                <a:pPr lvl="1"/>
                <a:r>
                  <a:rPr lang="en-US" dirty="0" smtClean="0"/>
                  <a:t>+1 for the initial split &amp; sort</a:t>
                </a:r>
              </a:p>
              <a:p>
                <a:endParaRPr lang="en-US" dirty="0"/>
              </a:p>
              <a:p>
                <a:r>
                  <a:rPr lang="en-US" dirty="0" smtClean="0"/>
                  <a:t>Each pass involves reading in &amp; writing out all the pages = </a:t>
                </a:r>
                <a:r>
                  <a:rPr lang="en-US" b="1" i="1" dirty="0" smtClean="0"/>
                  <a:t>2N IO</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520861" y="1597306"/>
                <a:ext cx="7701757" cy="4294838"/>
              </a:xfrm>
              <a:blipFill rotWithShape="0">
                <a:blip r:embed="rId2"/>
                <a:stretch>
                  <a:fillRect l="-1187" t="-3262" b="-2411"/>
                </a:stretch>
              </a:blipFill>
            </p:spPr>
            <p:txBody>
              <a:bodyPr/>
              <a:lstStyle/>
              <a:p>
                <a:r>
                  <a:rPr lang="en-US">
                    <a:noFill/>
                  </a:rPr>
                  <a:t> </a:t>
                </a:r>
              </a:p>
            </p:txBody>
          </p:sp>
        </mc:Fallback>
      </mc:AlternateContent>
      <p:sp>
        <p:nvSpPr>
          <p:cNvPr id="9" name="Rounded Rectangle 8"/>
          <p:cNvSpPr/>
          <p:nvPr/>
        </p:nvSpPr>
        <p:spPr>
          <a:xfrm>
            <a:off x="8381820" y="1825625"/>
            <a:ext cx="2046530" cy="26322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137686" y="1252260"/>
            <a:ext cx="2534796" cy="461665"/>
          </a:xfrm>
          <a:prstGeom prst="rect">
            <a:avLst/>
          </a:prstGeom>
          <a:noFill/>
        </p:spPr>
        <p:txBody>
          <a:bodyPr wrap="none" rtlCol="0">
            <a:spAutoFit/>
          </a:bodyPr>
          <a:lstStyle/>
          <a:p>
            <a:pPr algn="ctr"/>
            <a:r>
              <a:rPr lang="en-US" sz="2400" smtClean="0">
                <a:latin typeface="+mj-lt"/>
              </a:rPr>
              <a:t>Unsorted input file</a:t>
            </a:r>
            <a:endParaRPr lang="en-US" sz="2400">
              <a:latin typeface="+mj-lt"/>
            </a:endParaRPr>
          </a:p>
        </p:txBody>
      </p:sp>
      <p:grpSp>
        <p:nvGrpSpPr>
          <p:cNvPr id="51" name="Group 50"/>
          <p:cNvGrpSpPr/>
          <p:nvPr/>
        </p:nvGrpSpPr>
        <p:grpSpPr>
          <a:xfrm>
            <a:off x="8381820" y="2223788"/>
            <a:ext cx="3390368" cy="1002709"/>
            <a:chOff x="8381820" y="2223788"/>
            <a:chExt cx="3390368" cy="1002709"/>
          </a:xfrm>
        </p:grpSpPr>
        <p:sp>
          <p:nvSpPr>
            <p:cNvPr id="11" name="Rounded Rectangle 10"/>
            <p:cNvSpPr/>
            <p:nvPr/>
          </p:nvSpPr>
          <p:spPr>
            <a:xfrm>
              <a:off x="8381820"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26272"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470724"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015176"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881" y="2223788"/>
              <a:ext cx="397869" cy="519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21763" y="2255118"/>
              <a:ext cx="1550425" cy="461665"/>
            </a:xfrm>
            <a:prstGeom prst="rect">
              <a:avLst/>
            </a:prstGeom>
            <a:noFill/>
          </p:spPr>
          <p:txBody>
            <a:bodyPr wrap="none" rtlCol="0">
              <a:spAutoFit/>
            </a:bodyPr>
            <a:lstStyle/>
            <a:p>
              <a:pPr algn="ctr"/>
              <a:r>
                <a:rPr lang="en-US" sz="2400" smtClean="0">
                  <a:latin typeface="+mj-lt"/>
                </a:rPr>
                <a:t>Split &amp; sort</a:t>
              </a:r>
              <a:endParaRPr lang="en-US" sz="2400">
                <a:latin typeface="+mj-lt"/>
              </a:endParaRPr>
            </a:p>
          </p:txBody>
        </p:sp>
      </p:grpSp>
      <p:grpSp>
        <p:nvGrpSpPr>
          <p:cNvPr id="52" name="Group 51"/>
          <p:cNvGrpSpPr/>
          <p:nvPr/>
        </p:nvGrpSpPr>
        <p:grpSpPr>
          <a:xfrm>
            <a:off x="8381818" y="3200124"/>
            <a:ext cx="3390370" cy="711438"/>
            <a:chOff x="8381818" y="3200124"/>
            <a:chExt cx="3390370" cy="711438"/>
          </a:xfrm>
        </p:grpSpPr>
        <p:sp>
          <p:nvSpPr>
            <p:cNvPr id="17" name="Rounded Rectangle 16"/>
            <p:cNvSpPr/>
            <p:nvPr/>
          </p:nvSpPr>
          <p:spPr>
            <a:xfrm>
              <a:off x="8381818" y="364034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470722" y="364833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1" idx="2"/>
              <a:endCxn id="17" idx="0"/>
            </p:cNvCxnSpPr>
            <p:nvPr/>
          </p:nvCxnSpPr>
          <p:spPr>
            <a:xfrm>
              <a:off x="8588407" y="3226497"/>
              <a:ext cx="272225"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7" idx="0"/>
            </p:cNvCxnSpPr>
            <p:nvPr/>
          </p:nvCxnSpPr>
          <p:spPr>
            <a:xfrm flipH="1">
              <a:off x="8860632" y="3226497"/>
              <a:ext cx="272227"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18" idx="0"/>
            </p:cNvCxnSpPr>
            <p:nvPr/>
          </p:nvCxnSpPr>
          <p:spPr>
            <a:xfrm>
              <a:off x="9677311" y="3226497"/>
              <a:ext cx="272225"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8" idx="0"/>
            </p:cNvCxnSpPr>
            <p:nvPr/>
          </p:nvCxnSpPr>
          <p:spPr>
            <a:xfrm flipH="1">
              <a:off x="9949536" y="3226497"/>
              <a:ext cx="272227"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779672" y="3200124"/>
              <a:ext cx="992516" cy="461665"/>
            </a:xfrm>
            <a:prstGeom prst="rect">
              <a:avLst/>
            </a:prstGeom>
            <a:noFill/>
          </p:spPr>
          <p:txBody>
            <a:bodyPr wrap="none" rtlCol="0">
              <a:spAutoFit/>
            </a:bodyPr>
            <a:lstStyle/>
            <a:p>
              <a:pPr algn="ctr"/>
              <a:r>
                <a:rPr lang="en-US" sz="2400" dirty="0" smtClean="0">
                  <a:latin typeface="+mj-lt"/>
                </a:rPr>
                <a:t>Merge</a:t>
              </a:r>
              <a:endParaRPr lang="en-US" sz="2400" dirty="0">
                <a:latin typeface="+mj-lt"/>
              </a:endParaRPr>
            </a:p>
          </p:txBody>
        </p:sp>
      </p:grpSp>
      <p:grpSp>
        <p:nvGrpSpPr>
          <p:cNvPr id="53" name="Group 52"/>
          <p:cNvGrpSpPr/>
          <p:nvPr/>
        </p:nvGrpSpPr>
        <p:grpSpPr>
          <a:xfrm>
            <a:off x="8381819" y="3882084"/>
            <a:ext cx="3390369" cy="1332985"/>
            <a:chOff x="8381819" y="3882084"/>
            <a:chExt cx="3390369" cy="1332985"/>
          </a:xfrm>
        </p:grpSpPr>
        <p:sp>
          <p:nvSpPr>
            <p:cNvPr id="20" name="Rounded Rectangle 19"/>
            <p:cNvSpPr/>
            <p:nvPr/>
          </p:nvSpPr>
          <p:spPr>
            <a:xfrm>
              <a:off x="8381819" y="4322262"/>
              <a:ext cx="2046530"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7" idx="2"/>
              <a:endCxn id="20" idx="0"/>
            </p:cNvCxnSpPr>
            <p:nvPr/>
          </p:nvCxnSpPr>
          <p:spPr>
            <a:xfrm>
              <a:off x="8860632" y="3903572"/>
              <a:ext cx="544452" cy="418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2"/>
              <a:endCxn id="20" idx="0"/>
            </p:cNvCxnSpPr>
            <p:nvPr/>
          </p:nvCxnSpPr>
          <p:spPr>
            <a:xfrm flipH="1">
              <a:off x="9405084" y="3911562"/>
              <a:ext cx="544452" cy="410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779672" y="3882084"/>
              <a:ext cx="992516" cy="461665"/>
            </a:xfrm>
            <a:prstGeom prst="rect">
              <a:avLst/>
            </a:prstGeom>
            <a:noFill/>
          </p:spPr>
          <p:txBody>
            <a:bodyPr wrap="none" rtlCol="0">
              <a:spAutoFit/>
            </a:bodyPr>
            <a:lstStyle/>
            <a:p>
              <a:pPr algn="ctr"/>
              <a:r>
                <a:rPr lang="en-US" sz="2400" smtClean="0">
                  <a:latin typeface="+mj-lt"/>
                </a:rPr>
                <a:t>Merge</a:t>
              </a:r>
              <a:endParaRPr lang="en-US" sz="2400" dirty="0">
                <a:latin typeface="+mj-lt"/>
              </a:endParaRPr>
            </a:p>
          </p:txBody>
        </p:sp>
        <p:sp>
          <p:nvSpPr>
            <p:cNvPr id="46" name="TextBox 45"/>
            <p:cNvSpPr txBox="1"/>
            <p:nvPr/>
          </p:nvSpPr>
          <p:spPr>
            <a:xfrm>
              <a:off x="8919707" y="4753404"/>
              <a:ext cx="1102033" cy="461665"/>
            </a:xfrm>
            <a:prstGeom prst="rect">
              <a:avLst/>
            </a:prstGeom>
            <a:noFill/>
          </p:spPr>
          <p:txBody>
            <a:bodyPr wrap="none" rtlCol="0">
              <a:spAutoFit/>
            </a:bodyPr>
            <a:lstStyle/>
            <a:p>
              <a:pPr algn="ctr"/>
              <a:r>
                <a:rPr lang="en-US" sz="2400" dirty="0" smtClean="0">
                  <a:latin typeface="+mj-lt"/>
                </a:rPr>
                <a:t>Sorted!</a:t>
              </a:r>
              <a:endParaRPr lang="en-US" sz="2400" dirty="0">
                <a:latin typeface="+mj-lt"/>
              </a:endParaRPr>
            </a:p>
          </p:txBody>
        </p:sp>
      </p:grpSp>
      <mc:AlternateContent xmlns:mc="http://schemas.openxmlformats.org/markup-compatibility/2006" xmlns:a14="http://schemas.microsoft.com/office/drawing/2010/main">
        <mc:Choice Requires="a14">
          <p:sp>
            <p:nvSpPr>
              <p:cNvPr id="50" name="TextBox 49"/>
              <p:cNvSpPr txBox="1"/>
              <p:nvPr/>
            </p:nvSpPr>
            <p:spPr>
              <a:xfrm>
                <a:off x="3220405" y="6003844"/>
                <a:ext cx="5751189"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sym typeface="Wingdings"/>
                  </a:rPr>
                  <a:t> </a:t>
                </a:r>
                <a:r>
                  <a:rPr lang="en-US" sz="2800" b="1" dirty="0" smtClean="0">
                    <a:latin typeface="+mj-lt"/>
                    <a:sym typeface="Wingdings"/>
                  </a:rPr>
                  <a:t>2N*(</a:t>
                </a:r>
                <a14:m>
                  <m:oMath xmlns:m="http://schemas.openxmlformats.org/officeDocument/2006/math" xmlns="">
                    <m:d>
                      <m:dPr>
                        <m:begChr m:val="⌈"/>
                        <m:endChr m:val="⌉"/>
                        <m:ctrlPr>
                          <a:rPr lang="en-US" sz="2800" b="1" i="1">
                            <a:latin typeface="Cambria Math" charset="0"/>
                          </a:rPr>
                        </m:ctrlPr>
                      </m:dPr>
                      <m:e>
                        <m:func>
                          <m:funcPr>
                            <m:ctrlPr>
                              <a:rPr lang="en-US" sz="2800" b="1" i="1">
                                <a:latin typeface="Cambria Math" charset="0"/>
                              </a:rPr>
                            </m:ctrlPr>
                          </m:funcPr>
                          <m:fName>
                            <m:sSub>
                              <m:sSubPr>
                                <m:ctrlPr>
                                  <a:rPr lang="en-US" sz="2800" b="1" i="1">
                                    <a:latin typeface="Cambria Math" charset="0"/>
                                  </a:rPr>
                                </m:ctrlPr>
                              </m:sSubPr>
                              <m:e>
                                <m:r>
                                  <a:rPr lang="en-US" sz="2800" b="1" i="1">
                                    <a:latin typeface="Cambria Math" charset="0"/>
                                  </a:rPr>
                                  <m:t>𝒍𝒐𝒈</m:t>
                                </m:r>
                              </m:e>
                              <m:sub>
                                <m:r>
                                  <a:rPr lang="en-US" sz="2800" b="1" i="1">
                                    <a:latin typeface="Cambria Math" charset="0"/>
                                  </a:rPr>
                                  <m:t>𝟐</m:t>
                                </m:r>
                              </m:sub>
                            </m:sSub>
                          </m:fName>
                          <m:e>
                            <m:r>
                              <a:rPr lang="en-US" sz="2800" b="1" i="1">
                                <a:latin typeface="Cambria Math" charset="0"/>
                              </a:rPr>
                              <m:t>𝑵</m:t>
                            </m:r>
                          </m:e>
                        </m:func>
                      </m:e>
                    </m:d>
                  </m:oMath>
                </a14:m>
                <a:r>
                  <a:rPr lang="en-US" sz="2800" b="1" dirty="0">
                    <a:latin typeface="+mj-lt"/>
                  </a:rPr>
                  <a:t>+</a:t>
                </a:r>
                <a:r>
                  <a:rPr lang="en-US" sz="2800" b="1" dirty="0" smtClean="0">
                    <a:latin typeface="+mj-lt"/>
                  </a:rPr>
                  <a:t>1) </a:t>
                </a:r>
                <a:r>
                  <a:rPr lang="en-US" sz="2800" dirty="0" smtClean="0">
                    <a:latin typeface="+mj-lt"/>
                  </a:rPr>
                  <a:t>total IO cost!  </a:t>
                </a:r>
                <a:endParaRPr lang="en-US" sz="2800" dirty="0">
                  <a:latin typeface="+mj-lt"/>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220405" y="6003844"/>
                <a:ext cx="5751189" cy="523220"/>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31" name="Group 30"/>
          <p:cNvGrpSpPr/>
          <p:nvPr/>
        </p:nvGrpSpPr>
        <p:grpSpPr>
          <a:xfrm>
            <a:off x="0" y="-22510"/>
            <a:ext cx="12192000" cy="307777"/>
            <a:chOff x="0" y="-22510"/>
            <a:chExt cx="12192000" cy="307777"/>
          </a:xfrm>
        </p:grpSpPr>
        <p:sp>
          <p:nvSpPr>
            <p:cNvPr id="32" name="Rectangle 3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4" name="TextBox 33"/>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a:t>
              </a:r>
              <a:r>
                <a:rPr lang="en-US" sz="1400" b="1" i="1" dirty="0">
                  <a:solidFill>
                    <a:schemeClr val="tx1">
                      <a:lumMod val="65000"/>
                      <a:lumOff val="35000"/>
                    </a:schemeClr>
                  </a:solidFill>
                  <a:latin typeface="+mj-lt"/>
                </a:rPr>
                <a:t>3</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55027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RECAP: Storage and memory model</a:t>
            </a:r>
          </a:p>
          <a:p>
            <a:pPr marL="514350" indent="-514350">
              <a:buAutoNum type="arabicPeriod"/>
            </a:pPr>
            <a:endParaRPr lang="en-US" dirty="0" smtClean="0">
              <a:latin typeface="+mj-lt"/>
            </a:endParaRPr>
          </a:p>
          <a:p>
            <a:pPr marL="514350" indent="-514350">
              <a:buAutoNum type="arabicPeriod"/>
            </a:pPr>
            <a:r>
              <a:rPr lang="en-US" dirty="0" smtClean="0">
                <a:latin typeface="+mj-lt"/>
              </a:rPr>
              <a:t>Buffer primer</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6309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Merge Sort: Optimizations</a:t>
            </a:r>
            <a:endParaRPr lang="en-US" dirty="0"/>
          </a:p>
        </p:txBody>
      </p:sp>
      <p:sp>
        <p:nvSpPr>
          <p:cNvPr id="3" name="Content Placeholder 2"/>
          <p:cNvSpPr>
            <a:spLocks noGrp="1"/>
          </p:cNvSpPr>
          <p:nvPr>
            <p:ph idx="1"/>
          </p:nvPr>
        </p:nvSpPr>
        <p:spPr>
          <a:xfrm>
            <a:off x="838200" y="2182761"/>
            <a:ext cx="10515600" cy="3994202"/>
          </a:xfrm>
        </p:spPr>
        <p:txBody>
          <a:bodyPr/>
          <a:lstStyle/>
          <a:p>
            <a:pPr marL="0" indent="0">
              <a:buNone/>
            </a:pPr>
            <a:r>
              <a:rPr lang="en-US" dirty="0" smtClean="0"/>
              <a:t>Now assume we have </a:t>
            </a:r>
            <a:r>
              <a:rPr lang="en-US" b="1" dirty="0" smtClean="0"/>
              <a:t>B+1 buffer pages</a:t>
            </a:r>
            <a:r>
              <a:rPr lang="en-US" dirty="0" smtClean="0"/>
              <a:t>; three optimizations:</a:t>
            </a:r>
          </a:p>
          <a:p>
            <a:pPr marL="0" indent="0">
              <a:buNone/>
            </a:pPr>
            <a:endParaRPr lang="en-US" dirty="0" smtClean="0"/>
          </a:p>
          <a:p>
            <a:pPr marL="514350" indent="-514350">
              <a:buFont typeface="+mj-lt"/>
              <a:buAutoNum type="arabicPeriod"/>
            </a:pPr>
            <a:r>
              <a:rPr lang="en-US" dirty="0" smtClean="0"/>
              <a:t>Increase the length of initial runs</a:t>
            </a:r>
          </a:p>
          <a:p>
            <a:pPr marL="971550" lvl="1" indent="-514350">
              <a:buFont typeface="+mj-lt"/>
              <a:buAutoNum type="arabicPeriod"/>
            </a:pPr>
            <a:endParaRPr lang="en-US" dirty="0"/>
          </a:p>
          <a:p>
            <a:pPr marL="514350" indent="-514350">
              <a:buFont typeface="+mj-lt"/>
              <a:buAutoNum type="arabicPeriod"/>
            </a:pPr>
            <a:r>
              <a:rPr lang="en-US" dirty="0" smtClean="0"/>
              <a:t>B-way merges</a:t>
            </a:r>
          </a:p>
          <a:p>
            <a:pPr marL="971550" lvl="1" indent="-514350">
              <a:buFont typeface="+mj-lt"/>
              <a:buAutoNum type="arabicPeriod"/>
            </a:pPr>
            <a:endParaRPr lang="en-US" dirty="0"/>
          </a:p>
          <a:p>
            <a:pPr marL="514350" indent="-514350">
              <a:buFont typeface="+mj-lt"/>
              <a:buAutoNum type="arabicPeriod"/>
            </a:pPr>
            <a:r>
              <a:rPr lang="en-US" dirty="0" smtClean="0"/>
              <a:t>Repacking</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4228958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514350" indent="-514350">
              <a:buAutoNum type="arabicPeriod"/>
            </a:pPr>
            <a:r>
              <a:rPr lang="en-US" b="1" dirty="0" smtClean="0"/>
              <a:t>Increase length of initial runs</a:t>
            </a:r>
            <a:r>
              <a:rPr lang="en-US" dirty="0" smtClean="0"/>
              <a:t>. Sort B+1 at a time!</a:t>
            </a:r>
          </a:p>
          <a:p>
            <a:pPr marL="0" indent="0">
              <a:buNone/>
            </a:pPr>
            <a:r>
              <a:rPr lang="en-US" dirty="0" smtClean="0"/>
              <a:t>At the beginning, we can split the N pages into runs of length B+1 and sort these in memory</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grpSp>
        <p:nvGrpSpPr>
          <p:cNvPr id="4" name="Group 3"/>
          <p:cNvGrpSpPr/>
          <p:nvPr/>
        </p:nvGrpSpPr>
        <p:grpSpPr>
          <a:xfrm>
            <a:off x="791942" y="4129089"/>
            <a:ext cx="2622276" cy="2337878"/>
            <a:chOff x="791942" y="4129089"/>
            <a:chExt cx="2622276" cy="2337878"/>
          </a:xfrm>
        </p:grpSpPr>
        <mc:AlternateContent xmlns:mc="http://schemas.openxmlformats.org/markup-compatibility/2006" xmlns:a14="http://schemas.microsoft.com/office/drawing/2010/main">
          <mc:Choice Requires="a14">
            <p:sp>
              <p:nvSpPr>
                <p:cNvPr id="8" name="TextBox 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Para xmlns:m="http://schemas.openxmlformats.org/officeDocument/2006/math" xmlns="">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5" name="TextBox 4"/>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sp>
          <p:nvSpPr>
            <p:cNvPr id="26" name="TextBox 25"/>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grpSp>
      <p:grpSp>
        <p:nvGrpSpPr>
          <p:cNvPr id="6" name="Group 5"/>
          <p:cNvGrpSpPr/>
          <p:nvPr/>
        </p:nvGrpSpPr>
        <p:grpSpPr>
          <a:xfrm>
            <a:off x="3599546" y="4758084"/>
            <a:ext cx="3813302" cy="1708883"/>
            <a:chOff x="3599546" y="4758084"/>
            <a:chExt cx="3813302" cy="1708883"/>
          </a:xfrm>
        </p:grpSpPr>
        <p:sp>
          <p:nvSpPr>
            <p:cNvPr id="10" name="Down Arrow 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5" name="TextBox 14"/>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Para xmlns:m="http://schemas.openxmlformats.org/officeDocument/2006/math" xmlns="">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27" name="TextBox 26"/>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spTree>
    <p:extLst>
      <p:ext uri="{BB962C8B-B14F-4D97-AF65-F5344CB8AC3E}">
        <p14:creationId xmlns:p14="http://schemas.microsoft.com/office/powerpoint/2010/main" val="2026263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0" indent="0">
              <a:buNone/>
            </a:pPr>
            <a:r>
              <a:rPr lang="en-US" b="1" dirty="0" smtClean="0"/>
              <a:t>2. Perform a B-way merge</a:t>
            </a:r>
            <a:r>
              <a:rPr lang="en-US" dirty="0" smtClean="0"/>
              <a:t>. </a:t>
            </a:r>
          </a:p>
          <a:p>
            <a:pPr marL="0" indent="0">
              <a:buNone/>
            </a:pPr>
            <a:r>
              <a:rPr lang="en-US" dirty="0" smtClean="0"/>
              <a:t>On each pass, we can merge groups of </a:t>
            </a:r>
            <a:r>
              <a:rPr lang="en-US" b="1" i="1" dirty="0" smtClean="0"/>
              <a:t>B </a:t>
            </a:r>
            <a:r>
              <a:rPr lang="en-US" dirty="0" smtClean="0"/>
              <a:t>runs at a time (vs. merging pairs of runs)!</a:t>
            </a:r>
          </a:p>
        </p:txBody>
      </p:sp>
      <p:sp>
        <p:nvSpPr>
          <p:cNvPr id="29" name="TextBox 28"/>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grpSp>
        <p:nvGrpSpPr>
          <p:cNvPr id="4" name="Group 3"/>
          <p:cNvGrpSpPr/>
          <p:nvPr/>
        </p:nvGrpSpPr>
        <p:grpSpPr>
          <a:xfrm>
            <a:off x="838199" y="4758084"/>
            <a:ext cx="6574649" cy="1708883"/>
            <a:chOff x="838199" y="4758084"/>
            <a:chExt cx="6574649" cy="1708883"/>
          </a:xfrm>
        </p:grpSpPr>
        <mc:AlternateContent xmlns:mc="http://schemas.openxmlformats.org/markup-compatibility/2006" xmlns:a14="http://schemas.microsoft.com/office/drawing/2010/main">
          <mc:Choice Requires="a14">
            <p:sp>
              <p:nvSpPr>
                <p:cNvPr id="28" name="TextBox 2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Para xmlns:m="http://schemas.openxmlformats.org/officeDocument/2006/math" xmlns="">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0" name="Down Arrow 2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1" name="TextBox 30"/>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Para xmlns:m="http://schemas.openxmlformats.org/officeDocument/2006/math" xmlns="">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2" name="TextBox 31"/>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sp>
          <p:nvSpPr>
            <p:cNvPr id="33" name="TextBox 32"/>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grpSp>
        <p:nvGrpSpPr>
          <p:cNvPr id="5" name="Group 4"/>
          <p:cNvGrpSpPr/>
          <p:nvPr/>
        </p:nvGrpSpPr>
        <p:grpSpPr>
          <a:xfrm>
            <a:off x="7598176" y="4758084"/>
            <a:ext cx="3813302" cy="1708883"/>
            <a:chOff x="7598176" y="4758084"/>
            <a:chExt cx="3813302" cy="1708883"/>
          </a:xfrm>
        </p:grpSpPr>
        <p:sp>
          <p:nvSpPr>
            <p:cNvPr id="34" name="Down Arrow 33"/>
            <p:cNvSpPr/>
            <p:nvPr/>
          </p:nvSpPr>
          <p:spPr>
            <a:xfrm rot="16200000">
              <a:off x="766593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5" name="TextBox 34"/>
                <p:cNvSpPr txBox="1"/>
                <p:nvPr/>
              </p:nvSpPr>
              <p:spPr>
                <a:xfrm>
                  <a:off x="824130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Para xmlns:m="http://schemas.openxmlformats.org/officeDocument/2006/math" xmlns="">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rgbClr val="FF0000"/>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241308" y="4758084"/>
                  <a:ext cx="3170170" cy="79367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6" name="TextBox 35"/>
            <p:cNvSpPr txBox="1"/>
            <p:nvPr/>
          </p:nvSpPr>
          <p:spPr>
            <a:xfrm>
              <a:off x="8241308" y="5635970"/>
              <a:ext cx="3170170" cy="830997"/>
            </a:xfrm>
            <a:prstGeom prst="rect">
              <a:avLst/>
            </a:prstGeom>
            <a:noFill/>
          </p:spPr>
          <p:txBody>
            <a:bodyPr wrap="square" rtlCol="0">
              <a:spAutoFit/>
            </a:bodyPr>
            <a:lstStyle/>
            <a:p>
              <a:r>
                <a:rPr lang="en-US" sz="2400" dirty="0" smtClean="0">
                  <a:latin typeface="+mj-lt"/>
                </a:rPr>
                <a:t>Performing </a:t>
              </a:r>
              <a:r>
                <a:rPr lang="en-US" sz="2400" b="1" i="1" dirty="0" smtClean="0">
                  <a:latin typeface="+mj-lt"/>
                </a:rPr>
                <a:t>B-</a:t>
              </a:r>
              <a:r>
                <a:rPr lang="en-US" sz="2400" dirty="0" smtClean="0">
                  <a:latin typeface="+mj-lt"/>
                </a:rPr>
                <a:t>way merges</a:t>
              </a:r>
              <a:endParaRPr lang="en-US" sz="2400" dirty="0">
                <a:latin typeface="+mj-lt"/>
              </a:endParaRPr>
            </a:p>
          </p:txBody>
        </p:sp>
      </p:grpSp>
      <p:grpSp>
        <p:nvGrpSpPr>
          <p:cNvPr id="18" name="Group 17"/>
          <p:cNvGrpSpPr/>
          <p:nvPr/>
        </p:nvGrpSpPr>
        <p:grpSpPr>
          <a:xfrm>
            <a:off x="0" y="-22510"/>
            <a:ext cx="12192000" cy="307777"/>
            <a:chOff x="0" y="-22510"/>
            <a:chExt cx="12192000" cy="307777"/>
          </a:xfrm>
        </p:grpSpPr>
        <p:sp>
          <p:nvSpPr>
            <p:cNvPr id="19" name="Rectangle 1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3211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 for even longer initial runs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With B+1 buffer pages, we can now start with </a:t>
                </a:r>
                <a:r>
                  <a:rPr lang="en-US" b="1" i="1" dirty="0" smtClean="0"/>
                  <a:t>B+1-length initial runs</a:t>
                </a:r>
                <a:r>
                  <a:rPr lang="en-US" dirty="0" smtClean="0"/>
                  <a:t> (and use </a:t>
                </a:r>
                <a:r>
                  <a:rPr lang="en-US" b="1" i="1" dirty="0" smtClean="0"/>
                  <a:t>B-way merges</a:t>
                </a:r>
                <a:r>
                  <a:rPr lang="en-US" dirty="0" smtClean="0"/>
                  <a:t>) to get </a:t>
                </a:r>
                <a14:m>
                  <m:oMath xmlns:m="http://schemas.openxmlformats.org/officeDocument/2006/math" xmlns="">
                    <m:r>
                      <a:rPr lang="en-US" i="1" dirty="0">
                        <a:latin typeface="Cambria Math" charset="0"/>
                      </a:rPr>
                      <m:t>2</m:t>
                    </m:r>
                    <m:r>
                      <a:rPr lang="en-US" i="1" dirty="0">
                        <a:latin typeface="Cambria Math" charset="0"/>
                      </a:rPr>
                      <m:t>𝑁</m:t>
                    </m:r>
                    <m:r>
                      <a:rPr lang="en-US" i="1" dirty="0">
                        <a:latin typeface="Cambria Math" charset="0"/>
                      </a:rPr>
                      <m:t>(</m:t>
                    </m:r>
                    <m:d>
                      <m:dPr>
                        <m:begChr m:val="⌈"/>
                        <m:endChr m:val="⌉"/>
                        <m:ctrlPr>
                          <a:rPr lang="en-US" i="1" dirty="0">
                            <a:latin typeface="Cambria Math" charset="0"/>
                          </a:rPr>
                        </m:ctrlPr>
                      </m:dPr>
                      <m:e>
                        <m:func>
                          <m:funcPr>
                            <m:ctrlPr>
                              <a:rPr lang="en-US" i="1" dirty="0">
                                <a:latin typeface="Cambria Math" charset="0"/>
                              </a:rPr>
                            </m:ctrlPr>
                          </m:funcPr>
                          <m:fName>
                            <m:sSub>
                              <m:sSubPr>
                                <m:ctrlPr>
                                  <a:rPr lang="en-US" i="1" dirty="0">
                                    <a:latin typeface="Cambria Math" charset="0"/>
                                  </a:rPr>
                                </m:ctrlPr>
                              </m:sSubPr>
                              <m:e>
                                <m:r>
                                  <m:rPr>
                                    <m:sty m:val="p"/>
                                  </m:rPr>
                                  <a:rPr lang="en-US" dirty="0">
                                    <a:latin typeface="Cambria Math" charset="0"/>
                                  </a:rPr>
                                  <m:t>log</m:t>
                                </m:r>
                              </m:e>
                              <m:sub>
                                <m:r>
                                  <a:rPr lang="en-US" i="1" dirty="0" smtClean="0">
                                    <a:solidFill>
                                      <a:schemeClr val="tx1"/>
                                    </a:solidFill>
                                    <a:latin typeface="Cambria Math" charset="0"/>
                                  </a:rPr>
                                  <m:t>𝐵</m:t>
                                </m:r>
                              </m:sub>
                            </m:sSub>
                          </m:fName>
                          <m:e>
                            <m:f>
                              <m:fPr>
                                <m:ctrlPr>
                                  <a:rPr lang="en-US" i="1" dirty="0">
                                    <a:latin typeface="Cambria Math" charset="0"/>
                                  </a:rPr>
                                </m:ctrlPr>
                              </m:fPr>
                              <m:num>
                                <m:r>
                                  <a:rPr lang="en-US" b="1" i="1" dirty="0">
                                    <a:latin typeface="Cambria Math" charset="0"/>
                                  </a:rPr>
                                  <m:t>𝑵</m:t>
                                </m:r>
                              </m:num>
                              <m:den>
                                <m:r>
                                  <a:rPr lang="en-US" b="1" i="1" dirty="0">
                                    <a:latin typeface="Cambria Math" charset="0"/>
                                  </a:rPr>
                                  <m:t>𝑩</m:t>
                                </m:r>
                                <m:r>
                                  <a:rPr lang="en-US" b="1" i="1" dirty="0">
                                    <a:latin typeface="Cambria Math" charset="0"/>
                                  </a:rPr>
                                  <m:t>+</m:t>
                                </m:r>
                                <m:r>
                                  <a:rPr lang="en-US" b="1" i="1" dirty="0">
                                    <a:latin typeface="Cambria Math" charset="0"/>
                                  </a:rPr>
                                  <m:t>𝟏</m:t>
                                </m:r>
                              </m:den>
                            </m:f>
                          </m:e>
                        </m:func>
                      </m:e>
                    </m:d>
                    <m:r>
                      <a:rPr lang="en-US" i="1" dirty="0">
                        <a:latin typeface="Cambria Math" charset="0"/>
                      </a:rPr>
                      <m:t>+1)</m:t>
                    </m:r>
                  </m:oMath>
                </a14:m>
                <a:r>
                  <a:rPr lang="en-US" dirty="0" smtClean="0"/>
                  <a:t> IO cost…</a:t>
                </a:r>
              </a:p>
              <a:p>
                <a:endParaRPr lang="en-US" dirty="0"/>
              </a:p>
              <a:p>
                <a:r>
                  <a:rPr lang="en-US" dirty="0" smtClean="0"/>
                  <a:t>Can we reduce this cost more by getting even longer initial runs?</a:t>
                </a:r>
              </a:p>
              <a:p>
                <a:endParaRPr lang="en-US" dirty="0"/>
              </a:p>
              <a:p>
                <a:r>
                  <a:rPr lang="en-US" dirty="0" smtClean="0"/>
                  <a:t>Use </a:t>
                </a:r>
                <a:r>
                  <a:rPr lang="en-US" b="1" u="sng" dirty="0" smtClean="0"/>
                  <a:t>repacking</a:t>
                </a:r>
                <a:r>
                  <a:rPr lang="en-US" dirty="0" smtClean="0"/>
                  <a:t>- produce longer initial runs by “merging” in buffer as we sort at initial stage</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3935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Start with unsorted single input file, and load 2 pages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3479589" y="3598573"/>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2455258" y="3601801"/>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3" name="Group 32"/>
          <p:cNvGrpSpPr/>
          <p:nvPr/>
        </p:nvGrpSpPr>
        <p:grpSpPr>
          <a:xfrm>
            <a:off x="0" y="-22510"/>
            <a:ext cx="12192000" cy="307777"/>
            <a:chOff x="0" y="-22510"/>
            <a:chExt cx="12192000" cy="307777"/>
          </a:xfrm>
        </p:grpSpPr>
        <p:sp>
          <p:nvSpPr>
            <p:cNvPr id="34" name="Rectangle 3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5" name="TextBox 34"/>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56443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1.85185E-6 L 0.42279 0.1493 " pathEditMode="relative" rAng="0" ptsTypes="AA">
                                      <p:cBhvr>
                                        <p:cTn id="6" dur="2000" fill="hold"/>
                                        <p:tgtEl>
                                          <p:spTgt spid="26"/>
                                        </p:tgtEl>
                                        <p:attrNameLst>
                                          <p:attrName>ppt_x</p:attrName>
                                          <p:attrName>ppt_y</p:attrName>
                                        </p:attrNameLst>
                                      </p:cBhvr>
                                      <p:rCtr x="21133" y="7454"/>
                                    </p:animMotion>
                                  </p:childTnLst>
                                </p:cTn>
                              </p:par>
                              <p:par>
                                <p:cTn id="7" presetID="42" presetClass="path" presetSubtype="0" accel="50000" decel="50000" fill="hold" grpId="0" nodeType="withEffect">
                                  <p:stCondLst>
                                    <p:cond delay="0"/>
                                  </p:stCondLst>
                                  <p:childTnLst>
                                    <p:animMotion origin="layout" path="M 8.33333E-7 4.81481E-6 L 0.44075 0.14976 " pathEditMode="relative" rAng="0" ptsTypes="AA">
                                      <p:cBhvr>
                                        <p:cTn id="8" dur="2000" fill="hold"/>
                                        <p:tgtEl>
                                          <p:spTgt spid="24"/>
                                        </p:tgtEl>
                                        <p:attrNameLst>
                                          <p:attrName>ppt_x</p:attrName>
                                          <p:attrName>ppt_y</p:attrName>
                                        </p:attrNameLst>
                                      </p:cBhvr>
                                      <p:rCtr x="22031" y="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Take the minimum two values, and put in output page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7620400" y="462515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17797"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50017" y="4633039"/>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043179" y="463015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40" name="TextBox 39"/>
          <p:cNvSpPr txBox="1"/>
          <p:nvPr/>
        </p:nvSpPr>
        <p:spPr>
          <a:xfrm>
            <a:off x="9418026" y="1486400"/>
            <a:ext cx="2586398"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Also keep track of max (last) value </a:t>
            </a:r>
            <a:r>
              <a:rPr lang="en-US" sz="2400" smtClean="0">
                <a:latin typeface="+mj-lt"/>
              </a:rPr>
              <a:t>in current run…</a:t>
            </a:r>
            <a:endParaRPr lang="en-US" sz="2400" i="1" dirty="0">
              <a:latin typeface="+mj-lt"/>
            </a:endParaRPr>
          </a:p>
        </p:txBody>
      </p:sp>
      <p:grpSp>
        <p:nvGrpSpPr>
          <p:cNvPr id="35" name="Group 34"/>
          <p:cNvGrpSpPr/>
          <p:nvPr/>
        </p:nvGrpSpPr>
        <p:grpSpPr>
          <a:xfrm>
            <a:off x="0" y="-22510"/>
            <a:ext cx="12192000" cy="307777"/>
            <a:chOff x="0" y="-22510"/>
            <a:chExt cx="12192000" cy="307777"/>
          </a:xfrm>
        </p:grpSpPr>
        <p:sp>
          <p:nvSpPr>
            <p:cNvPr id="36" name="Rectangle 3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60554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4.16667E-7 1.85185E-6 L -0.62253 0.00833 " pathEditMode="relative" rAng="0" ptsTypes="AA">
                                      <p:cBhvr>
                                        <p:cTn id="17" dur="2000" fill="hold"/>
                                        <p:tgtEl>
                                          <p:spTgt spid="39"/>
                                        </p:tgtEl>
                                        <p:attrNameLst>
                                          <p:attrName>ppt_x</p:attrName>
                                          <p:attrName>ppt_y</p:attrName>
                                        </p:attrNameLst>
                                      </p:cBhvr>
                                      <p:rCtr x="-31133" y="417"/>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39" grpId="1" animBg="1"/>
      <p:bldP spid="5" grpId="0" animBg="1"/>
      <p:bldP spid="4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20400"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36013" y="463303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grpSp>
        <p:nvGrpSpPr>
          <p:cNvPr id="33" name="Group 32"/>
          <p:cNvGrpSpPr/>
          <p:nvPr/>
        </p:nvGrpSpPr>
        <p:grpSpPr>
          <a:xfrm>
            <a:off x="0" y="-22510"/>
            <a:ext cx="12192000" cy="307777"/>
            <a:chOff x="0" y="-22510"/>
            <a:chExt cx="12192000" cy="307777"/>
          </a:xfrm>
        </p:grpSpPr>
        <p:sp>
          <p:nvSpPr>
            <p:cNvPr id="34" name="Rectangle 3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5" name="TextBox 34"/>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64388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r>
              <a:rPr lang="en-US" dirty="0" smtClean="0"/>
              <a:t>, then load another page and continue!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8836013" y="464080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0172354" y="3194773"/>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grpSp>
        <p:nvGrpSpPr>
          <p:cNvPr id="33" name="Group 32"/>
          <p:cNvGrpSpPr/>
          <p:nvPr/>
        </p:nvGrpSpPr>
        <p:grpSpPr>
          <a:xfrm>
            <a:off x="0" y="-22510"/>
            <a:ext cx="12192000" cy="307777"/>
            <a:chOff x="0" y="-22510"/>
            <a:chExt cx="12192000" cy="307777"/>
          </a:xfrm>
        </p:grpSpPr>
        <p:sp>
          <p:nvSpPr>
            <p:cNvPr id="34" name="Rectangle 3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5" name="TextBox 34"/>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80496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25273 0.14977 " pathEditMode="relative" rAng="0" ptsTypes="AA">
                                      <p:cBhvr>
                                        <p:cTn id="6" dur="2000" fill="hold"/>
                                        <p:tgtEl>
                                          <p:spTgt spid="25"/>
                                        </p:tgtEl>
                                        <p:attrNameLst>
                                          <p:attrName>ppt_x</p:attrName>
                                          <p:attrName>ppt_y</p:attrName>
                                        </p:attrNameLst>
                                      </p:cBhvr>
                                      <p:rCtr x="12630" y="747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375E-6 -2.59259E-6 L -0.43971 0.00625 " pathEditMode="relative" rAng="0" ptsTypes="AA">
                                      <p:cBhvr>
                                        <p:cTn id="10" dur="2000" fill="hold"/>
                                        <p:tgtEl>
                                          <p:spTgt spid="38"/>
                                        </p:tgtEl>
                                        <p:attrNameLst>
                                          <p:attrName>ppt_x</p:attrName>
                                          <p:attrName>ppt_y</p:attrName>
                                        </p:attrNameLst>
                                      </p:cBhvr>
                                      <p:rCtr x="-22057" y="347"/>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dissolv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79167E-6 -3.7037E-6 L 0.52331 0.08217 " pathEditMode="relative" rAng="0" ptsTypes="AA">
                                      <p:cBhvr>
                                        <p:cTn id="18" dur="2000" fill="hold"/>
                                        <p:tgtEl>
                                          <p:spTgt spid="21"/>
                                        </p:tgtEl>
                                        <p:attrNameLst>
                                          <p:attrName>ppt_x</p:attrName>
                                          <p:attrName>ppt_y</p:attrName>
                                        </p:attrNameLst>
                                      </p:cBhvr>
                                      <p:rCtr x="26289"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animBg="1"/>
      <p:bldP spid="41" grpId="0" animBg="1"/>
      <p:bldP spid="2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8831783" y="462588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35" name="TextBox 34"/>
          <p:cNvSpPr txBox="1"/>
          <p:nvPr/>
        </p:nvSpPr>
        <p:spPr>
          <a:xfrm>
            <a:off x="6777060" y="5641762"/>
            <a:ext cx="488632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We call these values </a:t>
            </a:r>
            <a:r>
              <a:rPr lang="en-US" sz="2400" b="1" i="1" dirty="0" smtClean="0">
                <a:solidFill>
                  <a:srgbClr val="C00000"/>
                </a:solidFill>
                <a:latin typeface="+mj-lt"/>
              </a:rPr>
              <a:t>frozen</a:t>
            </a:r>
            <a:r>
              <a:rPr lang="en-US" sz="2400" dirty="0" smtClean="0">
                <a:solidFill>
                  <a:srgbClr val="C00000"/>
                </a:solidFill>
                <a:latin typeface="+mj-lt"/>
              </a:rPr>
              <a:t> </a:t>
            </a:r>
            <a:r>
              <a:rPr lang="en-US" sz="2400" dirty="0" smtClean="0">
                <a:latin typeface="+mj-lt"/>
              </a:rPr>
              <a:t>because we can’t add them to this run…</a:t>
            </a:r>
            <a:endParaRPr lang="en-US" sz="2400" i="1" dirty="0">
              <a:latin typeface="+mj-lt"/>
            </a:endParaRPr>
          </a:p>
        </p:txBody>
      </p:sp>
      <p:sp>
        <p:nvSpPr>
          <p:cNvPr id="25" name="TextBox 24"/>
          <p:cNvSpPr txBox="1"/>
          <p:nvPr/>
        </p:nvSpPr>
        <p:spPr>
          <a:xfrm>
            <a:off x="7620399" y="461367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grpSp>
        <p:nvGrpSpPr>
          <p:cNvPr id="33" name="Group 32"/>
          <p:cNvGrpSpPr/>
          <p:nvPr/>
        </p:nvGrpSpPr>
        <p:grpSpPr>
          <a:xfrm>
            <a:off x="0" y="-22510"/>
            <a:ext cx="12192000" cy="307777"/>
            <a:chOff x="0" y="-22510"/>
            <a:chExt cx="12192000" cy="307777"/>
          </a:xfrm>
        </p:grpSpPr>
        <p:sp>
          <p:nvSpPr>
            <p:cNvPr id="36" name="Rectangle 3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7" name="TextBox 3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2879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5E-6 -1.85185E-6 L -0.2539 0.00972 " pathEditMode="relative" rAng="0" ptsTypes="AA">
                                      <p:cBhvr>
                                        <p:cTn id="13" dur="2000" fill="hold"/>
                                        <p:tgtEl>
                                          <p:spTgt spid="25"/>
                                        </p:tgtEl>
                                        <p:attrNameLst>
                                          <p:attrName>ppt_x</p:attrName>
                                          <p:attrName>ppt_y</p:attrName>
                                        </p:attrNameLst>
                                      </p:cBhvr>
                                      <p:rCtr x="-12695"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1" name="TextBox 20"/>
          <p:cNvSpPr txBox="1"/>
          <p:nvPr/>
        </p:nvSpPr>
        <p:spPr>
          <a:xfrm>
            <a:off x="8831783" y="462588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35" name="TextBox 34"/>
          <p:cNvSpPr txBox="1"/>
          <p:nvPr/>
        </p:nvSpPr>
        <p:spPr>
          <a:xfrm>
            <a:off x="6777060" y="5641762"/>
            <a:ext cx="488632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We call these values </a:t>
            </a:r>
            <a:r>
              <a:rPr lang="en-US" sz="2400" b="1" i="1" dirty="0" smtClean="0">
                <a:solidFill>
                  <a:srgbClr val="C00000"/>
                </a:solidFill>
                <a:latin typeface="+mj-lt"/>
              </a:rPr>
              <a:t>frozen</a:t>
            </a:r>
            <a:r>
              <a:rPr lang="en-US" sz="2400" dirty="0" smtClean="0">
                <a:solidFill>
                  <a:srgbClr val="C00000"/>
                </a:solidFill>
                <a:latin typeface="+mj-lt"/>
              </a:rPr>
              <a:t> </a:t>
            </a:r>
            <a:r>
              <a:rPr lang="en-US" sz="2400" dirty="0" smtClean="0">
                <a:latin typeface="+mj-lt"/>
              </a:rPr>
              <a:t>because we can’t add them to this run…</a:t>
            </a:r>
            <a:endParaRPr lang="en-US" sz="2400" i="1" dirty="0">
              <a:latin typeface="+mj-lt"/>
            </a:endParaRPr>
          </a:p>
        </p:txBody>
      </p:sp>
      <p:sp>
        <p:nvSpPr>
          <p:cNvPr id="25" name="TextBox 24"/>
          <p:cNvSpPr txBox="1"/>
          <p:nvPr/>
        </p:nvSpPr>
        <p:spPr>
          <a:xfrm>
            <a:off x="4542975"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grpSp>
        <p:nvGrpSpPr>
          <p:cNvPr id="33" name="Group 32"/>
          <p:cNvGrpSpPr/>
          <p:nvPr/>
        </p:nvGrpSpPr>
        <p:grpSpPr>
          <a:xfrm>
            <a:off x="0" y="-22510"/>
            <a:ext cx="12192000" cy="307777"/>
            <a:chOff x="0" y="-22510"/>
            <a:chExt cx="12192000" cy="307777"/>
          </a:xfrm>
        </p:grpSpPr>
        <p:sp>
          <p:nvSpPr>
            <p:cNvPr id="36" name="Rectangle 3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7" name="TextBox 3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83944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7037E-6 L 0.33932 0.07939 " pathEditMode="relative" rAng="0" ptsTypes="AA">
                                      <p:cBhvr>
                                        <p:cTn id="6" dur="2000" fill="hold"/>
                                        <p:tgtEl>
                                          <p:spTgt spid="7"/>
                                        </p:tgtEl>
                                        <p:attrNameLst>
                                          <p:attrName>ppt_x</p:attrName>
                                          <p:attrName>ppt_y</p:attrName>
                                        </p:attrNameLst>
                                      </p:cBhvr>
                                      <p:rCtr x="16927"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Disk vs. Main Memory</a:t>
            </a:r>
            <a:endParaRPr lang="en-US" dirty="0"/>
          </a:p>
        </p:txBody>
      </p:sp>
      <p:sp>
        <p:nvSpPr>
          <p:cNvPr id="3" name="Content Placeholder 2"/>
          <p:cNvSpPr>
            <a:spLocks noGrp="1"/>
          </p:cNvSpPr>
          <p:nvPr>
            <p:ph idx="1"/>
          </p:nvPr>
        </p:nvSpPr>
        <p:spPr>
          <a:xfrm>
            <a:off x="762486" y="4189140"/>
            <a:ext cx="5469412" cy="2606456"/>
          </a:xfrm>
        </p:spPr>
        <p:txBody>
          <a:bodyPr>
            <a:normAutofit fontScale="55000" lnSpcReduction="20000"/>
          </a:bodyPr>
          <a:lstStyle/>
          <a:p>
            <a:pPr marL="0" indent="0">
              <a:buNone/>
            </a:pPr>
            <a:r>
              <a:rPr lang="en-US" b="1" u="sng" dirty="0" smtClean="0"/>
              <a:t>Disk</a:t>
            </a:r>
            <a:r>
              <a:rPr lang="en-US" u="sng" dirty="0" smtClean="0"/>
              <a:t>:</a:t>
            </a:r>
          </a:p>
          <a:p>
            <a:pPr marL="0" indent="0">
              <a:buNone/>
            </a:pPr>
            <a:endParaRPr lang="en-US" i="1" dirty="0" smtClean="0"/>
          </a:p>
          <a:p>
            <a:r>
              <a:rPr lang="en-US" b="1" i="1" dirty="0" smtClean="0"/>
              <a:t>Slow:</a:t>
            </a:r>
            <a:r>
              <a:rPr lang="en-US" b="1" dirty="0" smtClean="0"/>
              <a:t> </a:t>
            </a:r>
            <a:r>
              <a:rPr lang="en-US" dirty="0" smtClean="0"/>
              <a:t>Sequential </a:t>
            </a:r>
            <a:r>
              <a:rPr lang="en-US" i="1" dirty="0" smtClean="0"/>
              <a:t>block</a:t>
            </a:r>
            <a:r>
              <a:rPr lang="en-US" dirty="0" smtClean="0"/>
              <a:t> access</a:t>
            </a:r>
          </a:p>
          <a:p>
            <a:pPr lvl="1"/>
            <a:r>
              <a:rPr lang="en-US" dirty="0" smtClean="0"/>
              <a:t>Read a blocks (not byte) at a time, so sequential access is cheaper than random</a:t>
            </a:r>
          </a:p>
          <a:p>
            <a:pPr lvl="1"/>
            <a:r>
              <a:rPr lang="en-US" b="1" dirty="0" smtClean="0"/>
              <a:t>Disk read / writes are expensive!</a:t>
            </a:r>
            <a:endParaRPr lang="en-US" b="1" dirty="0"/>
          </a:p>
          <a:p>
            <a:endParaRPr lang="en-US" b="1" i="1" dirty="0" smtClean="0"/>
          </a:p>
          <a:p>
            <a:r>
              <a:rPr lang="en-US" b="1" i="1" dirty="0" smtClean="0"/>
              <a:t>Durable: </a:t>
            </a:r>
            <a:r>
              <a:rPr lang="en-US" dirty="0" smtClean="0"/>
              <a:t>We will assume that once on disk, data is safe!</a:t>
            </a:r>
          </a:p>
          <a:p>
            <a:endParaRPr lang="en-US" dirty="0"/>
          </a:p>
          <a:p>
            <a:r>
              <a:rPr lang="en-US" b="1" i="1" dirty="0" smtClean="0"/>
              <a:t>Cheap</a:t>
            </a:r>
            <a:endParaRPr lang="en-US" b="1" i="1" dirty="0"/>
          </a:p>
        </p:txBody>
      </p:sp>
      <p:sp>
        <p:nvSpPr>
          <p:cNvPr id="4" name="Slide Number Placeholder 3"/>
          <p:cNvSpPr>
            <a:spLocks noGrp="1"/>
          </p:cNvSpPr>
          <p:nvPr>
            <p:ph type="sldNum" sz="quarter" idx="12"/>
          </p:nvPr>
        </p:nvSpPr>
        <p:spPr/>
        <p:txBody>
          <a:bodyPr/>
          <a:lstStyle/>
          <a:p>
            <a:fld id="{40A01959-B587-3B45-A9B3-C17F42F09305}" type="slidenum">
              <a:rPr lang="en-US" smtClean="0"/>
              <a:t>6</a:t>
            </a:fld>
            <a:endParaRPr lang="en-US"/>
          </a:p>
        </p:txBody>
      </p:sp>
      <p:grpSp>
        <p:nvGrpSpPr>
          <p:cNvPr id="64" name="Group 63"/>
          <p:cNvGrpSpPr/>
          <p:nvPr/>
        </p:nvGrpSpPr>
        <p:grpSpPr>
          <a:xfrm>
            <a:off x="969281" y="1446274"/>
            <a:ext cx="2965073" cy="2511116"/>
            <a:chOff x="5257801" y="1676400"/>
            <a:chExt cx="5936499" cy="5027612"/>
          </a:xfrm>
        </p:grpSpPr>
        <p:grpSp>
          <p:nvGrpSpPr>
            <p:cNvPr id="9" name="Group 5"/>
            <p:cNvGrpSpPr>
              <a:grpSpLocks/>
            </p:cNvGrpSpPr>
            <p:nvPr/>
          </p:nvGrpSpPr>
          <p:grpSpPr bwMode="auto">
            <a:xfrm>
              <a:off x="6732588" y="2787651"/>
              <a:ext cx="3149600" cy="1801813"/>
              <a:chOff x="2998" y="1129"/>
              <a:chExt cx="1984" cy="1135"/>
            </a:xfrm>
          </p:grpSpPr>
          <p:sp>
            <p:nvSpPr>
              <p:cNvPr id="10" name="Freeform 6"/>
              <p:cNvSpPr>
                <a:spLocks/>
              </p:cNvSpPr>
              <p:nvPr/>
            </p:nvSpPr>
            <p:spPr bwMode="auto">
              <a:xfrm>
                <a:off x="2998" y="1499"/>
                <a:ext cx="1984" cy="765"/>
              </a:xfrm>
              <a:custGeom>
                <a:avLst/>
                <a:gdLst/>
                <a:ahLst/>
                <a:cxnLst>
                  <a:cxn ang="0">
                    <a:pos x="0" y="386"/>
                  </a:cxn>
                  <a:cxn ang="0">
                    <a:pos x="16" y="320"/>
                  </a:cxn>
                  <a:cxn ang="0">
                    <a:pos x="57" y="255"/>
                  </a:cxn>
                  <a:cxn ang="0">
                    <a:pos x="131" y="197"/>
                  </a:cxn>
                  <a:cxn ang="0">
                    <a:pos x="230" y="140"/>
                  </a:cxn>
                  <a:cxn ang="0">
                    <a:pos x="353" y="90"/>
                  </a:cxn>
                  <a:cxn ang="0">
                    <a:pos x="493" y="58"/>
                  </a:cxn>
                  <a:cxn ang="0">
                    <a:pos x="650" y="25"/>
                  </a:cxn>
                  <a:cxn ang="0">
                    <a:pos x="814" y="8"/>
                  </a:cxn>
                  <a:cxn ang="0">
                    <a:pos x="987" y="0"/>
                  </a:cxn>
                  <a:cxn ang="0">
                    <a:pos x="1160" y="8"/>
                  </a:cxn>
                  <a:cxn ang="0">
                    <a:pos x="1333" y="25"/>
                  </a:cxn>
                  <a:cxn ang="0">
                    <a:pos x="1489" y="58"/>
                  </a:cxn>
                  <a:cxn ang="0">
                    <a:pos x="1629" y="90"/>
                  </a:cxn>
                  <a:cxn ang="0">
                    <a:pos x="1753" y="140"/>
                  </a:cxn>
                  <a:cxn ang="0">
                    <a:pos x="1852" y="197"/>
                  </a:cxn>
                  <a:cxn ang="0">
                    <a:pos x="1926" y="255"/>
                  </a:cxn>
                  <a:cxn ang="0">
                    <a:pos x="1967" y="320"/>
                  </a:cxn>
                  <a:cxn ang="0">
                    <a:pos x="1983" y="386"/>
                  </a:cxn>
                  <a:cxn ang="0">
                    <a:pos x="1967" y="452"/>
                  </a:cxn>
                  <a:cxn ang="0">
                    <a:pos x="1926" y="518"/>
                  </a:cxn>
                  <a:cxn ang="0">
                    <a:pos x="1852" y="575"/>
                  </a:cxn>
                  <a:cxn ang="0">
                    <a:pos x="1753" y="633"/>
                  </a:cxn>
                  <a:cxn ang="0">
                    <a:pos x="1629" y="674"/>
                  </a:cxn>
                  <a:cxn ang="0">
                    <a:pos x="1489" y="715"/>
                  </a:cxn>
                  <a:cxn ang="0">
                    <a:pos x="1333" y="740"/>
                  </a:cxn>
                  <a:cxn ang="0">
                    <a:pos x="1160" y="764"/>
                  </a:cxn>
                  <a:cxn ang="0">
                    <a:pos x="987" y="764"/>
                  </a:cxn>
                  <a:cxn ang="0">
                    <a:pos x="814" y="764"/>
                  </a:cxn>
                  <a:cxn ang="0">
                    <a:pos x="650" y="740"/>
                  </a:cxn>
                  <a:cxn ang="0">
                    <a:pos x="493" y="715"/>
                  </a:cxn>
                  <a:cxn ang="0">
                    <a:pos x="353" y="674"/>
                  </a:cxn>
                  <a:cxn ang="0">
                    <a:pos x="230" y="633"/>
                  </a:cxn>
                  <a:cxn ang="0">
                    <a:pos x="131" y="575"/>
                  </a:cxn>
                  <a:cxn ang="0">
                    <a:pos x="57" y="518"/>
                  </a:cxn>
                  <a:cxn ang="0">
                    <a:pos x="16" y="452"/>
                  </a:cxn>
                  <a:cxn ang="0">
                    <a:pos x="0" y="386"/>
                  </a:cxn>
                </a:cxnLst>
                <a:rect l="0" t="0" r="r" b="b"/>
                <a:pathLst>
                  <a:path w="1984" h="765">
                    <a:moveTo>
                      <a:pt x="0" y="386"/>
                    </a:moveTo>
                    <a:lnTo>
                      <a:pt x="16" y="320"/>
                    </a:lnTo>
                    <a:lnTo>
                      <a:pt x="57" y="255"/>
                    </a:lnTo>
                    <a:lnTo>
                      <a:pt x="131" y="197"/>
                    </a:lnTo>
                    <a:lnTo>
                      <a:pt x="230" y="140"/>
                    </a:lnTo>
                    <a:lnTo>
                      <a:pt x="353" y="90"/>
                    </a:lnTo>
                    <a:lnTo>
                      <a:pt x="493" y="58"/>
                    </a:lnTo>
                    <a:lnTo>
                      <a:pt x="650" y="25"/>
                    </a:lnTo>
                    <a:lnTo>
                      <a:pt x="814" y="8"/>
                    </a:lnTo>
                    <a:lnTo>
                      <a:pt x="987" y="0"/>
                    </a:lnTo>
                    <a:lnTo>
                      <a:pt x="1160" y="8"/>
                    </a:lnTo>
                    <a:lnTo>
                      <a:pt x="1333" y="25"/>
                    </a:lnTo>
                    <a:lnTo>
                      <a:pt x="1489" y="58"/>
                    </a:lnTo>
                    <a:lnTo>
                      <a:pt x="1629" y="90"/>
                    </a:lnTo>
                    <a:lnTo>
                      <a:pt x="1753" y="140"/>
                    </a:lnTo>
                    <a:lnTo>
                      <a:pt x="1852" y="197"/>
                    </a:lnTo>
                    <a:lnTo>
                      <a:pt x="1926" y="255"/>
                    </a:lnTo>
                    <a:lnTo>
                      <a:pt x="1967" y="320"/>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w="508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11" name="Freeform 7"/>
              <p:cNvSpPr>
                <a:spLocks/>
              </p:cNvSpPr>
              <p:nvPr/>
            </p:nvSpPr>
            <p:spPr bwMode="auto">
              <a:xfrm>
                <a:off x="2998" y="1129"/>
                <a:ext cx="1984" cy="765"/>
              </a:xfrm>
              <a:custGeom>
                <a:avLst/>
                <a:gdLst/>
                <a:ahLst/>
                <a:cxnLst>
                  <a:cxn ang="0">
                    <a:pos x="0" y="386"/>
                  </a:cxn>
                  <a:cxn ang="0">
                    <a:pos x="16" y="321"/>
                  </a:cxn>
                  <a:cxn ang="0">
                    <a:pos x="57" y="255"/>
                  </a:cxn>
                  <a:cxn ang="0">
                    <a:pos x="131" y="197"/>
                  </a:cxn>
                  <a:cxn ang="0">
                    <a:pos x="230" y="140"/>
                  </a:cxn>
                  <a:cxn ang="0">
                    <a:pos x="353" y="91"/>
                  </a:cxn>
                  <a:cxn ang="0">
                    <a:pos x="493" y="58"/>
                  </a:cxn>
                  <a:cxn ang="0">
                    <a:pos x="650" y="25"/>
                  </a:cxn>
                  <a:cxn ang="0">
                    <a:pos x="814" y="8"/>
                  </a:cxn>
                  <a:cxn ang="0">
                    <a:pos x="987" y="0"/>
                  </a:cxn>
                  <a:cxn ang="0">
                    <a:pos x="1160" y="8"/>
                  </a:cxn>
                  <a:cxn ang="0">
                    <a:pos x="1333" y="25"/>
                  </a:cxn>
                  <a:cxn ang="0">
                    <a:pos x="1489" y="58"/>
                  </a:cxn>
                  <a:cxn ang="0">
                    <a:pos x="1629" y="91"/>
                  </a:cxn>
                  <a:cxn ang="0">
                    <a:pos x="1753" y="140"/>
                  </a:cxn>
                  <a:cxn ang="0">
                    <a:pos x="1852" y="197"/>
                  </a:cxn>
                  <a:cxn ang="0">
                    <a:pos x="1926" y="255"/>
                  </a:cxn>
                  <a:cxn ang="0">
                    <a:pos x="1967" y="321"/>
                  </a:cxn>
                  <a:cxn ang="0">
                    <a:pos x="1983" y="386"/>
                  </a:cxn>
                  <a:cxn ang="0">
                    <a:pos x="1967" y="452"/>
                  </a:cxn>
                  <a:cxn ang="0">
                    <a:pos x="1926" y="518"/>
                  </a:cxn>
                  <a:cxn ang="0">
                    <a:pos x="1852" y="575"/>
                  </a:cxn>
                  <a:cxn ang="0">
                    <a:pos x="1753" y="633"/>
                  </a:cxn>
                  <a:cxn ang="0">
                    <a:pos x="1629" y="674"/>
                  </a:cxn>
                  <a:cxn ang="0">
                    <a:pos x="1489" y="715"/>
                  </a:cxn>
                  <a:cxn ang="0">
                    <a:pos x="1333" y="740"/>
                  </a:cxn>
                  <a:cxn ang="0">
                    <a:pos x="1160" y="764"/>
                  </a:cxn>
                  <a:cxn ang="0">
                    <a:pos x="987" y="764"/>
                  </a:cxn>
                  <a:cxn ang="0">
                    <a:pos x="814" y="764"/>
                  </a:cxn>
                  <a:cxn ang="0">
                    <a:pos x="650" y="740"/>
                  </a:cxn>
                  <a:cxn ang="0">
                    <a:pos x="493" y="715"/>
                  </a:cxn>
                  <a:cxn ang="0">
                    <a:pos x="353" y="674"/>
                  </a:cxn>
                  <a:cxn ang="0">
                    <a:pos x="230" y="633"/>
                  </a:cxn>
                  <a:cxn ang="0">
                    <a:pos x="131" y="575"/>
                  </a:cxn>
                  <a:cxn ang="0">
                    <a:pos x="57" y="518"/>
                  </a:cxn>
                  <a:cxn ang="0">
                    <a:pos x="16" y="452"/>
                  </a:cxn>
                  <a:cxn ang="0">
                    <a:pos x="0" y="386"/>
                  </a:cxn>
                </a:cxnLst>
                <a:rect l="0" t="0" r="r" b="b"/>
                <a:pathLst>
                  <a:path w="1984" h="765">
                    <a:moveTo>
                      <a:pt x="0" y="386"/>
                    </a:moveTo>
                    <a:lnTo>
                      <a:pt x="16" y="321"/>
                    </a:lnTo>
                    <a:lnTo>
                      <a:pt x="57" y="255"/>
                    </a:lnTo>
                    <a:lnTo>
                      <a:pt x="131" y="197"/>
                    </a:lnTo>
                    <a:lnTo>
                      <a:pt x="230" y="140"/>
                    </a:lnTo>
                    <a:lnTo>
                      <a:pt x="353" y="91"/>
                    </a:lnTo>
                    <a:lnTo>
                      <a:pt x="493" y="58"/>
                    </a:lnTo>
                    <a:lnTo>
                      <a:pt x="650" y="25"/>
                    </a:lnTo>
                    <a:lnTo>
                      <a:pt x="814" y="8"/>
                    </a:lnTo>
                    <a:lnTo>
                      <a:pt x="987" y="0"/>
                    </a:lnTo>
                    <a:lnTo>
                      <a:pt x="1160" y="8"/>
                    </a:lnTo>
                    <a:lnTo>
                      <a:pt x="1333" y="25"/>
                    </a:lnTo>
                    <a:lnTo>
                      <a:pt x="1489" y="58"/>
                    </a:lnTo>
                    <a:lnTo>
                      <a:pt x="1629" y="91"/>
                    </a:lnTo>
                    <a:lnTo>
                      <a:pt x="1753" y="140"/>
                    </a:lnTo>
                    <a:lnTo>
                      <a:pt x="1852" y="197"/>
                    </a:lnTo>
                    <a:lnTo>
                      <a:pt x="1926" y="255"/>
                    </a:lnTo>
                    <a:lnTo>
                      <a:pt x="1967" y="321"/>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w="50800" cap="rnd" cmpd="sng">
                <a:solidFill>
                  <a:srgbClr val="000000"/>
                </a:solidFill>
                <a:prstDash val="solid"/>
                <a:round/>
                <a:headEnd/>
                <a:tailEnd/>
              </a:ln>
              <a:effectLst/>
            </p:spPr>
            <p:txBody>
              <a:bodyPr/>
              <a:lstStyle/>
              <a:p>
                <a:pPr defTabSz="457200"/>
                <a:endParaRPr lang="en-US" sz="1200">
                  <a:solidFill>
                    <a:prstClr val="black"/>
                  </a:solidFill>
                </a:endParaRPr>
              </a:p>
            </p:txBody>
          </p:sp>
        </p:grpSp>
        <p:grpSp>
          <p:nvGrpSpPr>
            <p:cNvPr id="12" name="Group 8"/>
            <p:cNvGrpSpPr>
              <a:grpSpLocks/>
            </p:cNvGrpSpPr>
            <p:nvPr/>
          </p:nvGrpSpPr>
          <p:grpSpPr bwMode="auto">
            <a:xfrm>
              <a:off x="6705600" y="2057401"/>
              <a:ext cx="3176588" cy="4594225"/>
              <a:chOff x="2981" y="669"/>
              <a:chExt cx="2001" cy="2894"/>
            </a:xfrm>
          </p:grpSpPr>
          <p:grpSp>
            <p:nvGrpSpPr>
              <p:cNvPr id="13" name="Group 9"/>
              <p:cNvGrpSpPr>
                <a:grpSpLocks/>
              </p:cNvGrpSpPr>
              <p:nvPr/>
            </p:nvGrpSpPr>
            <p:grpSpPr bwMode="auto">
              <a:xfrm>
                <a:off x="2981" y="1096"/>
                <a:ext cx="2001" cy="2467"/>
                <a:chOff x="2981" y="1096"/>
                <a:chExt cx="2001" cy="2467"/>
              </a:xfrm>
            </p:grpSpPr>
            <p:grpSp>
              <p:nvGrpSpPr>
                <p:cNvPr id="23" name="Group 10"/>
                <p:cNvGrpSpPr>
                  <a:grpSpLocks/>
                </p:cNvGrpSpPr>
                <p:nvPr/>
              </p:nvGrpSpPr>
              <p:grpSpPr bwMode="auto">
                <a:xfrm>
                  <a:off x="2998" y="1466"/>
                  <a:ext cx="1984" cy="765"/>
                  <a:chOff x="2998" y="1466"/>
                  <a:chExt cx="1984" cy="765"/>
                </a:xfrm>
              </p:grpSpPr>
              <p:sp>
                <p:nvSpPr>
                  <p:cNvPr id="29" name="Freeform 11"/>
                  <p:cNvSpPr>
                    <a:spLocks/>
                  </p:cNvSpPr>
                  <p:nvPr/>
                </p:nvSpPr>
                <p:spPr bwMode="auto">
                  <a:xfrm>
                    <a:off x="2998" y="1466"/>
                    <a:ext cx="1984" cy="765"/>
                  </a:xfrm>
                  <a:custGeom>
                    <a:avLst/>
                    <a:gdLst/>
                    <a:ahLst/>
                    <a:cxnLst>
                      <a:cxn ang="0">
                        <a:pos x="0" y="378"/>
                      </a:cxn>
                      <a:cxn ang="0">
                        <a:pos x="16" y="312"/>
                      </a:cxn>
                      <a:cxn ang="0">
                        <a:pos x="57" y="247"/>
                      </a:cxn>
                      <a:cxn ang="0">
                        <a:pos x="131" y="189"/>
                      </a:cxn>
                      <a:cxn ang="0">
                        <a:pos x="230" y="132"/>
                      </a:cxn>
                      <a:cxn ang="0">
                        <a:pos x="353" y="91"/>
                      </a:cxn>
                      <a:cxn ang="0">
                        <a:pos x="493" y="49"/>
                      </a:cxn>
                      <a:cxn ang="0">
                        <a:pos x="650" y="25"/>
                      </a:cxn>
                      <a:cxn ang="0">
                        <a:pos x="814" y="0"/>
                      </a:cxn>
                      <a:cxn ang="0">
                        <a:pos x="987" y="0"/>
                      </a:cxn>
                      <a:cxn ang="0">
                        <a:pos x="1160" y="0"/>
                      </a:cxn>
                      <a:cxn ang="0">
                        <a:pos x="1333" y="25"/>
                      </a:cxn>
                      <a:cxn ang="0">
                        <a:pos x="1489" y="49"/>
                      </a:cxn>
                      <a:cxn ang="0">
                        <a:pos x="1629" y="91"/>
                      </a:cxn>
                      <a:cxn ang="0">
                        <a:pos x="1753" y="132"/>
                      </a:cxn>
                      <a:cxn ang="0">
                        <a:pos x="1852" y="189"/>
                      </a:cxn>
                      <a:cxn ang="0">
                        <a:pos x="1926" y="247"/>
                      </a:cxn>
                      <a:cxn ang="0">
                        <a:pos x="1967" y="312"/>
                      </a:cxn>
                      <a:cxn ang="0">
                        <a:pos x="1983" y="378"/>
                      </a:cxn>
                      <a:cxn ang="0">
                        <a:pos x="1967" y="444"/>
                      </a:cxn>
                      <a:cxn ang="0">
                        <a:pos x="1926" y="510"/>
                      </a:cxn>
                      <a:cxn ang="0">
                        <a:pos x="1852" y="567"/>
                      </a:cxn>
                      <a:cxn ang="0">
                        <a:pos x="1753" y="625"/>
                      </a:cxn>
                      <a:cxn ang="0">
                        <a:pos x="1629" y="674"/>
                      </a:cxn>
                      <a:cxn ang="0">
                        <a:pos x="1489" y="707"/>
                      </a:cxn>
                      <a:cxn ang="0">
                        <a:pos x="1333" y="740"/>
                      </a:cxn>
                      <a:cxn ang="0">
                        <a:pos x="1160" y="756"/>
                      </a:cxn>
                      <a:cxn ang="0">
                        <a:pos x="987" y="764"/>
                      </a:cxn>
                      <a:cxn ang="0">
                        <a:pos x="814" y="756"/>
                      </a:cxn>
                      <a:cxn ang="0">
                        <a:pos x="650" y="740"/>
                      </a:cxn>
                      <a:cxn ang="0">
                        <a:pos x="493" y="707"/>
                      </a:cxn>
                      <a:cxn ang="0">
                        <a:pos x="353" y="674"/>
                      </a:cxn>
                      <a:cxn ang="0">
                        <a:pos x="230" y="625"/>
                      </a:cxn>
                      <a:cxn ang="0">
                        <a:pos x="131" y="567"/>
                      </a:cxn>
                      <a:cxn ang="0">
                        <a:pos x="57" y="510"/>
                      </a:cxn>
                      <a:cxn ang="0">
                        <a:pos x="16" y="444"/>
                      </a:cxn>
                      <a:cxn ang="0">
                        <a:pos x="0" y="378"/>
                      </a:cxn>
                    </a:cxnLst>
                    <a:rect l="0" t="0" r="r" b="b"/>
                    <a:pathLst>
                      <a:path w="1984" h="765">
                        <a:moveTo>
                          <a:pt x="0" y="378"/>
                        </a:moveTo>
                        <a:lnTo>
                          <a:pt x="16" y="312"/>
                        </a:lnTo>
                        <a:lnTo>
                          <a:pt x="57" y="247"/>
                        </a:lnTo>
                        <a:lnTo>
                          <a:pt x="131" y="189"/>
                        </a:lnTo>
                        <a:lnTo>
                          <a:pt x="230" y="132"/>
                        </a:lnTo>
                        <a:lnTo>
                          <a:pt x="353" y="91"/>
                        </a:lnTo>
                        <a:lnTo>
                          <a:pt x="493" y="49"/>
                        </a:lnTo>
                        <a:lnTo>
                          <a:pt x="650" y="25"/>
                        </a:lnTo>
                        <a:lnTo>
                          <a:pt x="814" y="0"/>
                        </a:lnTo>
                        <a:lnTo>
                          <a:pt x="987" y="0"/>
                        </a:lnTo>
                        <a:lnTo>
                          <a:pt x="1160" y="0"/>
                        </a:lnTo>
                        <a:lnTo>
                          <a:pt x="1333" y="25"/>
                        </a:lnTo>
                        <a:lnTo>
                          <a:pt x="1489" y="49"/>
                        </a:lnTo>
                        <a:lnTo>
                          <a:pt x="1629" y="91"/>
                        </a:lnTo>
                        <a:lnTo>
                          <a:pt x="1753" y="132"/>
                        </a:lnTo>
                        <a:lnTo>
                          <a:pt x="1852" y="189"/>
                        </a:lnTo>
                        <a:lnTo>
                          <a:pt x="1926" y="247"/>
                        </a:lnTo>
                        <a:lnTo>
                          <a:pt x="1967" y="312"/>
                        </a:lnTo>
                        <a:lnTo>
                          <a:pt x="1983" y="378"/>
                        </a:lnTo>
                        <a:lnTo>
                          <a:pt x="1967" y="444"/>
                        </a:lnTo>
                        <a:lnTo>
                          <a:pt x="1926" y="510"/>
                        </a:lnTo>
                        <a:lnTo>
                          <a:pt x="1852" y="567"/>
                        </a:lnTo>
                        <a:lnTo>
                          <a:pt x="1753" y="625"/>
                        </a:lnTo>
                        <a:lnTo>
                          <a:pt x="1629" y="674"/>
                        </a:lnTo>
                        <a:lnTo>
                          <a:pt x="1489" y="707"/>
                        </a:lnTo>
                        <a:lnTo>
                          <a:pt x="1333" y="740"/>
                        </a:lnTo>
                        <a:lnTo>
                          <a:pt x="1160" y="756"/>
                        </a:lnTo>
                        <a:lnTo>
                          <a:pt x="987" y="764"/>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30" name="Freeform 12"/>
                  <p:cNvSpPr>
                    <a:spLocks/>
                  </p:cNvSpPr>
                  <p:nvPr/>
                </p:nvSpPr>
                <p:spPr bwMode="auto">
                  <a:xfrm>
                    <a:off x="3055" y="1524"/>
                    <a:ext cx="1853" cy="650"/>
                  </a:xfrm>
                  <a:custGeom>
                    <a:avLst/>
                    <a:gdLst/>
                    <a:ahLst/>
                    <a:cxnLst>
                      <a:cxn ang="0">
                        <a:pos x="0" y="328"/>
                      </a:cxn>
                      <a:cxn ang="0">
                        <a:pos x="17" y="263"/>
                      </a:cxn>
                      <a:cxn ang="0">
                        <a:pos x="66" y="205"/>
                      </a:cxn>
                      <a:cxn ang="0">
                        <a:pos x="140" y="156"/>
                      </a:cxn>
                      <a:cxn ang="0">
                        <a:pos x="247" y="106"/>
                      </a:cxn>
                      <a:cxn ang="0">
                        <a:pos x="371" y="65"/>
                      </a:cxn>
                      <a:cxn ang="0">
                        <a:pos x="519" y="33"/>
                      </a:cxn>
                      <a:cxn ang="0">
                        <a:pos x="675" y="16"/>
                      </a:cxn>
                      <a:cxn ang="0">
                        <a:pos x="840" y="0"/>
                      </a:cxn>
                      <a:cxn ang="0">
                        <a:pos x="1013" y="0"/>
                      </a:cxn>
                      <a:cxn ang="0">
                        <a:pos x="1177" y="16"/>
                      </a:cxn>
                      <a:cxn ang="0">
                        <a:pos x="1342" y="33"/>
                      </a:cxn>
                      <a:cxn ang="0">
                        <a:pos x="1482" y="65"/>
                      </a:cxn>
                      <a:cxn ang="0">
                        <a:pos x="1613" y="106"/>
                      </a:cxn>
                      <a:cxn ang="0">
                        <a:pos x="1712" y="156"/>
                      </a:cxn>
                      <a:cxn ang="0">
                        <a:pos x="1795" y="205"/>
                      </a:cxn>
                      <a:cxn ang="0">
                        <a:pos x="1836" y="263"/>
                      </a:cxn>
                      <a:cxn ang="0">
                        <a:pos x="1852" y="328"/>
                      </a:cxn>
                      <a:cxn ang="0">
                        <a:pos x="1836" y="386"/>
                      </a:cxn>
                      <a:cxn ang="0">
                        <a:pos x="1795" y="443"/>
                      </a:cxn>
                      <a:cxn ang="0">
                        <a:pos x="1712" y="493"/>
                      </a:cxn>
                      <a:cxn ang="0">
                        <a:pos x="1613" y="542"/>
                      </a:cxn>
                      <a:cxn ang="0">
                        <a:pos x="1482" y="583"/>
                      </a:cxn>
                      <a:cxn ang="0">
                        <a:pos x="1342" y="616"/>
                      </a:cxn>
                      <a:cxn ang="0">
                        <a:pos x="1177" y="641"/>
                      </a:cxn>
                      <a:cxn ang="0">
                        <a:pos x="1013" y="649"/>
                      </a:cxn>
                      <a:cxn ang="0">
                        <a:pos x="840" y="649"/>
                      </a:cxn>
                      <a:cxn ang="0">
                        <a:pos x="675" y="641"/>
                      </a:cxn>
                      <a:cxn ang="0">
                        <a:pos x="519" y="616"/>
                      </a:cxn>
                      <a:cxn ang="0">
                        <a:pos x="371" y="583"/>
                      </a:cxn>
                      <a:cxn ang="0">
                        <a:pos x="247" y="542"/>
                      </a:cxn>
                      <a:cxn ang="0">
                        <a:pos x="140" y="493"/>
                      </a:cxn>
                      <a:cxn ang="0">
                        <a:pos x="66" y="443"/>
                      </a:cxn>
                      <a:cxn ang="0">
                        <a:pos x="17" y="386"/>
                      </a:cxn>
                      <a:cxn ang="0">
                        <a:pos x="0" y="328"/>
                      </a:cxn>
                    </a:cxnLst>
                    <a:rect l="0" t="0" r="r" b="b"/>
                    <a:pathLst>
                      <a:path w="1853" h="650">
                        <a:moveTo>
                          <a:pt x="0" y="328"/>
                        </a:moveTo>
                        <a:lnTo>
                          <a:pt x="17" y="263"/>
                        </a:lnTo>
                        <a:lnTo>
                          <a:pt x="66" y="205"/>
                        </a:lnTo>
                        <a:lnTo>
                          <a:pt x="140" y="156"/>
                        </a:lnTo>
                        <a:lnTo>
                          <a:pt x="247" y="106"/>
                        </a:lnTo>
                        <a:lnTo>
                          <a:pt x="371" y="65"/>
                        </a:lnTo>
                        <a:lnTo>
                          <a:pt x="519" y="33"/>
                        </a:lnTo>
                        <a:lnTo>
                          <a:pt x="675" y="16"/>
                        </a:lnTo>
                        <a:lnTo>
                          <a:pt x="840" y="0"/>
                        </a:lnTo>
                        <a:lnTo>
                          <a:pt x="1013" y="0"/>
                        </a:lnTo>
                        <a:lnTo>
                          <a:pt x="1177" y="16"/>
                        </a:lnTo>
                        <a:lnTo>
                          <a:pt x="1342" y="33"/>
                        </a:lnTo>
                        <a:lnTo>
                          <a:pt x="1482" y="65"/>
                        </a:lnTo>
                        <a:lnTo>
                          <a:pt x="1613" y="106"/>
                        </a:lnTo>
                        <a:lnTo>
                          <a:pt x="1712" y="156"/>
                        </a:lnTo>
                        <a:lnTo>
                          <a:pt x="1795" y="205"/>
                        </a:lnTo>
                        <a:lnTo>
                          <a:pt x="1836" y="263"/>
                        </a:lnTo>
                        <a:lnTo>
                          <a:pt x="1852" y="328"/>
                        </a:lnTo>
                        <a:lnTo>
                          <a:pt x="1836" y="386"/>
                        </a:lnTo>
                        <a:lnTo>
                          <a:pt x="1795" y="443"/>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3"/>
                        </a:lnTo>
                        <a:lnTo>
                          <a:pt x="17" y="386"/>
                        </a:lnTo>
                        <a:lnTo>
                          <a:pt x="0" y="328"/>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31" name="Freeform 13"/>
                  <p:cNvSpPr>
                    <a:spLocks/>
                  </p:cNvSpPr>
                  <p:nvPr/>
                </p:nvSpPr>
                <p:spPr bwMode="auto">
                  <a:xfrm>
                    <a:off x="3146" y="1589"/>
                    <a:ext cx="1672" cy="494"/>
                  </a:xfrm>
                  <a:custGeom>
                    <a:avLst/>
                    <a:gdLst/>
                    <a:ahLst/>
                    <a:cxnLst>
                      <a:cxn ang="0">
                        <a:pos x="0" y="247"/>
                      </a:cxn>
                      <a:cxn ang="0">
                        <a:pos x="16" y="198"/>
                      </a:cxn>
                      <a:cxn ang="0">
                        <a:pos x="66" y="148"/>
                      </a:cxn>
                      <a:cxn ang="0">
                        <a:pos x="148" y="107"/>
                      </a:cxn>
                      <a:cxn ang="0">
                        <a:pos x="247" y="74"/>
                      </a:cxn>
                      <a:cxn ang="0">
                        <a:pos x="370" y="41"/>
                      </a:cxn>
                      <a:cxn ang="0">
                        <a:pos x="518" y="17"/>
                      </a:cxn>
                      <a:cxn ang="0">
                        <a:pos x="675" y="0"/>
                      </a:cxn>
                      <a:cxn ang="0">
                        <a:pos x="839" y="0"/>
                      </a:cxn>
                      <a:cxn ang="0">
                        <a:pos x="996" y="0"/>
                      </a:cxn>
                      <a:cxn ang="0">
                        <a:pos x="1152" y="17"/>
                      </a:cxn>
                      <a:cxn ang="0">
                        <a:pos x="1300" y="41"/>
                      </a:cxn>
                      <a:cxn ang="0">
                        <a:pos x="1424" y="74"/>
                      </a:cxn>
                      <a:cxn ang="0">
                        <a:pos x="1531" y="107"/>
                      </a:cxn>
                      <a:cxn ang="0">
                        <a:pos x="1605" y="148"/>
                      </a:cxn>
                      <a:cxn ang="0">
                        <a:pos x="1654" y="198"/>
                      </a:cxn>
                      <a:cxn ang="0">
                        <a:pos x="1671" y="247"/>
                      </a:cxn>
                      <a:cxn ang="0">
                        <a:pos x="1654" y="296"/>
                      </a:cxn>
                      <a:cxn ang="0">
                        <a:pos x="1605" y="337"/>
                      </a:cxn>
                      <a:cxn ang="0">
                        <a:pos x="1531" y="378"/>
                      </a:cxn>
                      <a:cxn ang="0">
                        <a:pos x="1424" y="419"/>
                      </a:cxn>
                      <a:cxn ang="0">
                        <a:pos x="1300" y="452"/>
                      </a:cxn>
                      <a:cxn ang="0">
                        <a:pos x="1152" y="477"/>
                      </a:cxn>
                      <a:cxn ang="0">
                        <a:pos x="996" y="485"/>
                      </a:cxn>
                      <a:cxn ang="0">
                        <a:pos x="839" y="493"/>
                      </a:cxn>
                      <a:cxn ang="0">
                        <a:pos x="675" y="485"/>
                      </a:cxn>
                      <a:cxn ang="0">
                        <a:pos x="518" y="477"/>
                      </a:cxn>
                      <a:cxn ang="0">
                        <a:pos x="370" y="452"/>
                      </a:cxn>
                      <a:cxn ang="0">
                        <a:pos x="247" y="419"/>
                      </a:cxn>
                      <a:cxn ang="0">
                        <a:pos x="148" y="378"/>
                      </a:cxn>
                      <a:cxn ang="0">
                        <a:pos x="66" y="337"/>
                      </a:cxn>
                      <a:cxn ang="0">
                        <a:pos x="16" y="296"/>
                      </a:cxn>
                      <a:cxn ang="0">
                        <a:pos x="0" y="247"/>
                      </a:cxn>
                    </a:cxnLst>
                    <a:rect l="0" t="0" r="r" b="b"/>
                    <a:pathLst>
                      <a:path w="1672" h="494">
                        <a:moveTo>
                          <a:pt x="0" y="247"/>
                        </a:moveTo>
                        <a:lnTo>
                          <a:pt x="16" y="198"/>
                        </a:lnTo>
                        <a:lnTo>
                          <a:pt x="66" y="148"/>
                        </a:lnTo>
                        <a:lnTo>
                          <a:pt x="148" y="107"/>
                        </a:lnTo>
                        <a:lnTo>
                          <a:pt x="247" y="74"/>
                        </a:lnTo>
                        <a:lnTo>
                          <a:pt x="370" y="41"/>
                        </a:lnTo>
                        <a:lnTo>
                          <a:pt x="518" y="17"/>
                        </a:lnTo>
                        <a:lnTo>
                          <a:pt x="675" y="0"/>
                        </a:lnTo>
                        <a:lnTo>
                          <a:pt x="839" y="0"/>
                        </a:lnTo>
                        <a:lnTo>
                          <a:pt x="996" y="0"/>
                        </a:lnTo>
                        <a:lnTo>
                          <a:pt x="1152" y="17"/>
                        </a:lnTo>
                        <a:lnTo>
                          <a:pt x="1300" y="41"/>
                        </a:lnTo>
                        <a:lnTo>
                          <a:pt x="1424" y="74"/>
                        </a:lnTo>
                        <a:lnTo>
                          <a:pt x="1531" y="107"/>
                        </a:lnTo>
                        <a:lnTo>
                          <a:pt x="1605" y="148"/>
                        </a:lnTo>
                        <a:lnTo>
                          <a:pt x="1654" y="198"/>
                        </a:lnTo>
                        <a:lnTo>
                          <a:pt x="1671" y="247"/>
                        </a:lnTo>
                        <a:lnTo>
                          <a:pt x="1654" y="296"/>
                        </a:lnTo>
                        <a:lnTo>
                          <a:pt x="1605" y="337"/>
                        </a:lnTo>
                        <a:lnTo>
                          <a:pt x="1531" y="378"/>
                        </a:lnTo>
                        <a:lnTo>
                          <a:pt x="1424" y="419"/>
                        </a:lnTo>
                        <a:lnTo>
                          <a:pt x="1300" y="452"/>
                        </a:lnTo>
                        <a:lnTo>
                          <a:pt x="1152" y="477"/>
                        </a:lnTo>
                        <a:lnTo>
                          <a:pt x="996" y="485"/>
                        </a:lnTo>
                        <a:lnTo>
                          <a:pt x="839" y="493"/>
                        </a:lnTo>
                        <a:lnTo>
                          <a:pt x="675" y="485"/>
                        </a:lnTo>
                        <a:lnTo>
                          <a:pt x="518" y="477"/>
                        </a:lnTo>
                        <a:lnTo>
                          <a:pt x="370" y="452"/>
                        </a:lnTo>
                        <a:lnTo>
                          <a:pt x="247" y="419"/>
                        </a:lnTo>
                        <a:lnTo>
                          <a:pt x="148" y="378"/>
                        </a:lnTo>
                        <a:lnTo>
                          <a:pt x="66" y="337"/>
                        </a:lnTo>
                        <a:lnTo>
                          <a:pt x="16" y="296"/>
                        </a:lnTo>
                        <a:lnTo>
                          <a:pt x="0" y="247"/>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grpSp>
              <p:nvGrpSpPr>
                <p:cNvPr id="24" name="Group 14"/>
                <p:cNvGrpSpPr>
                  <a:grpSpLocks/>
                </p:cNvGrpSpPr>
                <p:nvPr/>
              </p:nvGrpSpPr>
              <p:grpSpPr bwMode="auto">
                <a:xfrm>
                  <a:off x="2998" y="1096"/>
                  <a:ext cx="1984" cy="766"/>
                  <a:chOff x="2998" y="1096"/>
                  <a:chExt cx="1984" cy="766"/>
                </a:xfrm>
              </p:grpSpPr>
              <p:sp>
                <p:nvSpPr>
                  <p:cNvPr id="26" name="Freeform 15"/>
                  <p:cNvSpPr>
                    <a:spLocks/>
                  </p:cNvSpPr>
                  <p:nvPr/>
                </p:nvSpPr>
                <p:spPr bwMode="auto">
                  <a:xfrm>
                    <a:off x="2998" y="1096"/>
                    <a:ext cx="1984" cy="766"/>
                  </a:xfrm>
                  <a:custGeom>
                    <a:avLst/>
                    <a:gdLst/>
                    <a:ahLst/>
                    <a:cxnLst>
                      <a:cxn ang="0">
                        <a:pos x="0" y="378"/>
                      </a:cxn>
                      <a:cxn ang="0">
                        <a:pos x="16" y="313"/>
                      </a:cxn>
                      <a:cxn ang="0">
                        <a:pos x="57" y="247"/>
                      </a:cxn>
                      <a:cxn ang="0">
                        <a:pos x="131" y="189"/>
                      </a:cxn>
                      <a:cxn ang="0">
                        <a:pos x="230" y="132"/>
                      </a:cxn>
                      <a:cxn ang="0">
                        <a:pos x="353" y="91"/>
                      </a:cxn>
                      <a:cxn ang="0">
                        <a:pos x="493" y="50"/>
                      </a:cxn>
                      <a:cxn ang="0">
                        <a:pos x="650" y="25"/>
                      </a:cxn>
                      <a:cxn ang="0">
                        <a:pos x="814" y="0"/>
                      </a:cxn>
                      <a:cxn ang="0">
                        <a:pos x="987" y="0"/>
                      </a:cxn>
                      <a:cxn ang="0">
                        <a:pos x="1160" y="0"/>
                      </a:cxn>
                      <a:cxn ang="0">
                        <a:pos x="1333" y="25"/>
                      </a:cxn>
                      <a:cxn ang="0">
                        <a:pos x="1489" y="50"/>
                      </a:cxn>
                      <a:cxn ang="0">
                        <a:pos x="1629" y="91"/>
                      </a:cxn>
                      <a:cxn ang="0">
                        <a:pos x="1753" y="132"/>
                      </a:cxn>
                      <a:cxn ang="0">
                        <a:pos x="1852" y="189"/>
                      </a:cxn>
                      <a:cxn ang="0">
                        <a:pos x="1926" y="247"/>
                      </a:cxn>
                      <a:cxn ang="0">
                        <a:pos x="1967" y="313"/>
                      </a:cxn>
                      <a:cxn ang="0">
                        <a:pos x="1983" y="378"/>
                      </a:cxn>
                      <a:cxn ang="0">
                        <a:pos x="1967" y="444"/>
                      </a:cxn>
                      <a:cxn ang="0">
                        <a:pos x="1926" y="510"/>
                      </a:cxn>
                      <a:cxn ang="0">
                        <a:pos x="1852" y="567"/>
                      </a:cxn>
                      <a:cxn ang="0">
                        <a:pos x="1753" y="625"/>
                      </a:cxn>
                      <a:cxn ang="0">
                        <a:pos x="1629" y="674"/>
                      </a:cxn>
                      <a:cxn ang="0">
                        <a:pos x="1489" y="707"/>
                      </a:cxn>
                      <a:cxn ang="0">
                        <a:pos x="1333" y="740"/>
                      </a:cxn>
                      <a:cxn ang="0">
                        <a:pos x="1160" y="756"/>
                      </a:cxn>
                      <a:cxn ang="0">
                        <a:pos x="987" y="765"/>
                      </a:cxn>
                      <a:cxn ang="0">
                        <a:pos x="814" y="756"/>
                      </a:cxn>
                      <a:cxn ang="0">
                        <a:pos x="650" y="740"/>
                      </a:cxn>
                      <a:cxn ang="0">
                        <a:pos x="493" y="707"/>
                      </a:cxn>
                      <a:cxn ang="0">
                        <a:pos x="353" y="674"/>
                      </a:cxn>
                      <a:cxn ang="0">
                        <a:pos x="230" y="625"/>
                      </a:cxn>
                      <a:cxn ang="0">
                        <a:pos x="131" y="567"/>
                      </a:cxn>
                      <a:cxn ang="0">
                        <a:pos x="57" y="510"/>
                      </a:cxn>
                      <a:cxn ang="0">
                        <a:pos x="16" y="444"/>
                      </a:cxn>
                      <a:cxn ang="0">
                        <a:pos x="0" y="378"/>
                      </a:cxn>
                    </a:cxnLst>
                    <a:rect l="0" t="0" r="r" b="b"/>
                    <a:pathLst>
                      <a:path w="1984" h="766">
                        <a:moveTo>
                          <a:pt x="0" y="378"/>
                        </a:moveTo>
                        <a:lnTo>
                          <a:pt x="16" y="313"/>
                        </a:lnTo>
                        <a:lnTo>
                          <a:pt x="57" y="247"/>
                        </a:lnTo>
                        <a:lnTo>
                          <a:pt x="131" y="189"/>
                        </a:lnTo>
                        <a:lnTo>
                          <a:pt x="230" y="132"/>
                        </a:lnTo>
                        <a:lnTo>
                          <a:pt x="353" y="91"/>
                        </a:lnTo>
                        <a:lnTo>
                          <a:pt x="493" y="50"/>
                        </a:lnTo>
                        <a:lnTo>
                          <a:pt x="650" y="25"/>
                        </a:lnTo>
                        <a:lnTo>
                          <a:pt x="814" y="0"/>
                        </a:lnTo>
                        <a:lnTo>
                          <a:pt x="987" y="0"/>
                        </a:lnTo>
                        <a:lnTo>
                          <a:pt x="1160" y="0"/>
                        </a:lnTo>
                        <a:lnTo>
                          <a:pt x="1333" y="25"/>
                        </a:lnTo>
                        <a:lnTo>
                          <a:pt x="1489" y="50"/>
                        </a:lnTo>
                        <a:lnTo>
                          <a:pt x="1629" y="91"/>
                        </a:lnTo>
                        <a:lnTo>
                          <a:pt x="1753" y="132"/>
                        </a:lnTo>
                        <a:lnTo>
                          <a:pt x="1852" y="189"/>
                        </a:lnTo>
                        <a:lnTo>
                          <a:pt x="1926" y="247"/>
                        </a:lnTo>
                        <a:lnTo>
                          <a:pt x="1967" y="313"/>
                        </a:lnTo>
                        <a:lnTo>
                          <a:pt x="1983" y="378"/>
                        </a:lnTo>
                        <a:lnTo>
                          <a:pt x="1967" y="444"/>
                        </a:lnTo>
                        <a:lnTo>
                          <a:pt x="1926" y="510"/>
                        </a:lnTo>
                        <a:lnTo>
                          <a:pt x="1852" y="567"/>
                        </a:lnTo>
                        <a:lnTo>
                          <a:pt x="1753" y="625"/>
                        </a:lnTo>
                        <a:lnTo>
                          <a:pt x="1629" y="674"/>
                        </a:lnTo>
                        <a:lnTo>
                          <a:pt x="1489" y="707"/>
                        </a:lnTo>
                        <a:lnTo>
                          <a:pt x="1333" y="740"/>
                        </a:lnTo>
                        <a:lnTo>
                          <a:pt x="1160" y="756"/>
                        </a:lnTo>
                        <a:lnTo>
                          <a:pt x="987" y="765"/>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7" name="Freeform 16"/>
                  <p:cNvSpPr>
                    <a:spLocks/>
                  </p:cNvSpPr>
                  <p:nvPr/>
                </p:nvSpPr>
                <p:spPr bwMode="auto">
                  <a:xfrm>
                    <a:off x="3055" y="1154"/>
                    <a:ext cx="1853" cy="650"/>
                  </a:xfrm>
                  <a:custGeom>
                    <a:avLst/>
                    <a:gdLst/>
                    <a:ahLst/>
                    <a:cxnLst>
                      <a:cxn ang="0">
                        <a:pos x="0" y="329"/>
                      </a:cxn>
                      <a:cxn ang="0">
                        <a:pos x="17" y="263"/>
                      </a:cxn>
                      <a:cxn ang="0">
                        <a:pos x="66" y="205"/>
                      </a:cxn>
                      <a:cxn ang="0">
                        <a:pos x="140" y="156"/>
                      </a:cxn>
                      <a:cxn ang="0">
                        <a:pos x="247" y="107"/>
                      </a:cxn>
                      <a:cxn ang="0">
                        <a:pos x="371" y="66"/>
                      </a:cxn>
                      <a:cxn ang="0">
                        <a:pos x="519" y="33"/>
                      </a:cxn>
                      <a:cxn ang="0">
                        <a:pos x="675" y="16"/>
                      </a:cxn>
                      <a:cxn ang="0">
                        <a:pos x="840" y="0"/>
                      </a:cxn>
                      <a:cxn ang="0">
                        <a:pos x="1013" y="0"/>
                      </a:cxn>
                      <a:cxn ang="0">
                        <a:pos x="1177" y="16"/>
                      </a:cxn>
                      <a:cxn ang="0">
                        <a:pos x="1342" y="33"/>
                      </a:cxn>
                      <a:cxn ang="0">
                        <a:pos x="1482" y="66"/>
                      </a:cxn>
                      <a:cxn ang="0">
                        <a:pos x="1613" y="107"/>
                      </a:cxn>
                      <a:cxn ang="0">
                        <a:pos x="1712" y="156"/>
                      </a:cxn>
                      <a:cxn ang="0">
                        <a:pos x="1795" y="205"/>
                      </a:cxn>
                      <a:cxn ang="0">
                        <a:pos x="1836" y="263"/>
                      </a:cxn>
                      <a:cxn ang="0">
                        <a:pos x="1852" y="329"/>
                      </a:cxn>
                      <a:cxn ang="0">
                        <a:pos x="1836" y="386"/>
                      </a:cxn>
                      <a:cxn ang="0">
                        <a:pos x="1795" y="444"/>
                      </a:cxn>
                      <a:cxn ang="0">
                        <a:pos x="1712" y="493"/>
                      </a:cxn>
                      <a:cxn ang="0">
                        <a:pos x="1613" y="542"/>
                      </a:cxn>
                      <a:cxn ang="0">
                        <a:pos x="1482" y="583"/>
                      </a:cxn>
                      <a:cxn ang="0">
                        <a:pos x="1342" y="616"/>
                      </a:cxn>
                      <a:cxn ang="0">
                        <a:pos x="1177" y="641"/>
                      </a:cxn>
                      <a:cxn ang="0">
                        <a:pos x="1013" y="649"/>
                      </a:cxn>
                      <a:cxn ang="0">
                        <a:pos x="840" y="649"/>
                      </a:cxn>
                      <a:cxn ang="0">
                        <a:pos x="675" y="641"/>
                      </a:cxn>
                      <a:cxn ang="0">
                        <a:pos x="519" y="616"/>
                      </a:cxn>
                      <a:cxn ang="0">
                        <a:pos x="371" y="583"/>
                      </a:cxn>
                      <a:cxn ang="0">
                        <a:pos x="247" y="542"/>
                      </a:cxn>
                      <a:cxn ang="0">
                        <a:pos x="140" y="493"/>
                      </a:cxn>
                      <a:cxn ang="0">
                        <a:pos x="66" y="444"/>
                      </a:cxn>
                      <a:cxn ang="0">
                        <a:pos x="17" y="386"/>
                      </a:cxn>
                      <a:cxn ang="0">
                        <a:pos x="0" y="329"/>
                      </a:cxn>
                    </a:cxnLst>
                    <a:rect l="0" t="0" r="r" b="b"/>
                    <a:pathLst>
                      <a:path w="1853" h="650">
                        <a:moveTo>
                          <a:pt x="0" y="329"/>
                        </a:moveTo>
                        <a:lnTo>
                          <a:pt x="17" y="263"/>
                        </a:lnTo>
                        <a:lnTo>
                          <a:pt x="66" y="205"/>
                        </a:lnTo>
                        <a:lnTo>
                          <a:pt x="140" y="156"/>
                        </a:lnTo>
                        <a:lnTo>
                          <a:pt x="247" y="107"/>
                        </a:lnTo>
                        <a:lnTo>
                          <a:pt x="371" y="66"/>
                        </a:lnTo>
                        <a:lnTo>
                          <a:pt x="519" y="33"/>
                        </a:lnTo>
                        <a:lnTo>
                          <a:pt x="675" y="16"/>
                        </a:lnTo>
                        <a:lnTo>
                          <a:pt x="840" y="0"/>
                        </a:lnTo>
                        <a:lnTo>
                          <a:pt x="1013" y="0"/>
                        </a:lnTo>
                        <a:lnTo>
                          <a:pt x="1177" y="16"/>
                        </a:lnTo>
                        <a:lnTo>
                          <a:pt x="1342" y="33"/>
                        </a:lnTo>
                        <a:lnTo>
                          <a:pt x="1482" y="66"/>
                        </a:lnTo>
                        <a:lnTo>
                          <a:pt x="1613" y="107"/>
                        </a:lnTo>
                        <a:lnTo>
                          <a:pt x="1712" y="156"/>
                        </a:lnTo>
                        <a:lnTo>
                          <a:pt x="1795" y="205"/>
                        </a:lnTo>
                        <a:lnTo>
                          <a:pt x="1836" y="263"/>
                        </a:lnTo>
                        <a:lnTo>
                          <a:pt x="1852" y="329"/>
                        </a:lnTo>
                        <a:lnTo>
                          <a:pt x="1836" y="386"/>
                        </a:lnTo>
                        <a:lnTo>
                          <a:pt x="1795" y="444"/>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4"/>
                        </a:lnTo>
                        <a:lnTo>
                          <a:pt x="17" y="386"/>
                        </a:lnTo>
                        <a:lnTo>
                          <a:pt x="0" y="329"/>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8" name="Freeform 17"/>
                  <p:cNvSpPr>
                    <a:spLocks/>
                  </p:cNvSpPr>
                  <p:nvPr/>
                </p:nvSpPr>
                <p:spPr bwMode="auto">
                  <a:xfrm>
                    <a:off x="3146" y="1220"/>
                    <a:ext cx="1672" cy="494"/>
                  </a:xfrm>
                  <a:custGeom>
                    <a:avLst/>
                    <a:gdLst/>
                    <a:ahLst/>
                    <a:cxnLst>
                      <a:cxn ang="0">
                        <a:pos x="0" y="246"/>
                      </a:cxn>
                      <a:cxn ang="0">
                        <a:pos x="16" y="197"/>
                      </a:cxn>
                      <a:cxn ang="0">
                        <a:pos x="66" y="147"/>
                      </a:cxn>
                      <a:cxn ang="0">
                        <a:pos x="148" y="106"/>
                      </a:cxn>
                      <a:cxn ang="0">
                        <a:pos x="247" y="74"/>
                      </a:cxn>
                      <a:cxn ang="0">
                        <a:pos x="370" y="41"/>
                      </a:cxn>
                      <a:cxn ang="0">
                        <a:pos x="518" y="16"/>
                      </a:cxn>
                      <a:cxn ang="0">
                        <a:pos x="675" y="0"/>
                      </a:cxn>
                      <a:cxn ang="0">
                        <a:pos x="839" y="0"/>
                      </a:cxn>
                      <a:cxn ang="0">
                        <a:pos x="996" y="0"/>
                      </a:cxn>
                      <a:cxn ang="0">
                        <a:pos x="1152" y="16"/>
                      </a:cxn>
                      <a:cxn ang="0">
                        <a:pos x="1300" y="41"/>
                      </a:cxn>
                      <a:cxn ang="0">
                        <a:pos x="1424" y="74"/>
                      </a:cxn>
                      <a:cxn ang="0">
                        <a:pos x="1531" y="106"/>
                      </a:cxn>
                      <a:cxn ang="0">
                        <a:pos x="1605" y="147"/>
                      </a:cxn>
                      <a:cxn ang="0">
                        <a:pos x="1654" y="197"/>
                      </a:cxn>
                      <a:cxn ang="0">
                        <a:pos x="1671" y="246"/>
                      </a:cxn>
                      <a:cxn ang="0">
                        <a:pos x="1654" y="295"/>
                      </a:cxn>
                      <a:cxn ang="0">
                        <a:pos x="1605" y="337"/>
                      </a:cxn>
                      <a:cxn ang="0">
                        <a:pos x="1531" y="378"/>
                      </a:cxn>
                      <a:cxn ang="0">
                        <a:pos x="1424" y="419"/>
                      </a:cxn>
                      <a:cxn ang="0">
                        <a:pos x="1300" y="452"/>
                      </a:cxn>
                      <a:cxn ang="0">
                        <a:pos x="1152" y="476"/>
                      </a:cxn>
                      <a:cxn ang="0">
                        <a:pos x="996" y="484"/>
                      </a:cxn>
                      <a:cxn ang="0">
                        <a:pos x="839" y="493"/>
                      </a:cxn>
                      <a:cxn ang="0">
                        <a:pos x="675" y="484"/>
                      </a:cxn>
                      <a:cxn ang="0">
                        <a:pos x="518" y="476"/>
                      </a:cxn>
                      <a:cxn ang="0">
                        <a:pos x="370" y="452"/>
                      </a:cxn>
                      <a:cxn ang="0">
                        <a:pos x="247" y="419"/>
                      </a:cxn>
                      <a:cxn ang="0">
                        <a:pos x="148" y="378"/>
                      </a:cxn>
                      <a:cxn ang="0">
                        <a:pos x="66" y="337"/>
                      </a:cxn>
                      <a:cxn ang="0">
                        <a:pos x="16" y="295"/>
                      </a:cxn>
                      <a:cxn ang="0">
                        <a:pos x="0" y="246"/>
                      </a:cxn>
                    </a:cxnLst>
                    <a:rect l="0" t="0" r="r" b="b"/>
                    <a:pathLst>
                      <a:path w="1672" h="494">
                        <a:moveTo>
                          <a:pt x="0" y="246"/>
                        </a:moveTo>
                        <a:lnTo>
                          <a:pt x="16" y="197"/>
                        </a:lnTo>
                        <a:lnTo>
                          <a:pt x="66" y="147"/>
                        </a:lnTo>
                        <a:lnTo>
                          <a:pt x="148" y="106"/>
                        </a:lnTo>
                        <a:lnTo>
                          <a:pt x="247" y="74"/>
                        </a:lnTo>
                        <a:lnTo>
                          <a:pt x="370" y="41"/>
                        </a:lnTo>
                        <a:lnTo>
                          <a:pt x="518" y="16"/>
                        </a:lnTo>
                        <a:lnTo>
                          <a:pt x="675" y="0"/>
                        </a:lnTo>
                        <a:lnTo>
                          <a:pt x="839" y="0"/>
                        </a:lnTo>
                        <a:lnTo>
                          <a:pt x="996" y="0"/>
                        </a:lnTo>
                        <a:lnTo>
                          <a:pt x="1152" y="16"/>
                        </a:lnTo>
                        <a:lnTo>
                          <a:pt x="1300" y="41"/>
                        </a:lnTo>
                        <a:lnTo>
                          <a:pt x="1424" y="74"/>
                        </a:lnTo>
                        <a:lnTo>
                          <a:pt x="1531" y="106"/>
                        </a:lnTo>
                        <a:lnTo>
                          <a:pt x="1605" y="147"/>
                        </a:lnTo>
                        <a:lnTo>
                          <a:pt x="1654" y="197"/>
                        </a:lnTo>
                        <a:lnTo>
                          <a:pt x="1671" y="246"/>
                        </a:lnTo>
                        <a:lnTo>
                          <a:pt x="1654" y="295"/>
                        </a:lnTo>
                        <a:lnTo>
                          <a:pt x="1605" y="337"/>
                        </a:lnTo>
                        <a:lnTo>
                          <a:pt x="1531" y="378"/>
                        </a:lnTo>
                        <a:lnTo>
                          <a:pt x="1424" y="419"/>
                        </a:lnTo>
                        <a:lnTo>
                          <a:pt x="1300" y="452"/>
                        </a:lnTo>
                        <a:lnTo>
                          <a:pt x="1152" y="476"/>
                        </a:lnTo>
                        <a:lnTo>
                          <a:pt x="996" y="484"/>
                        </a:lnTo>
                        <a:lnTo>
                          <a:pt x="839" y="493"/>
                        </a:lnTo>
                        <a:lnTo>
                          <a:pt x="675" y="484"/>
                        </a:lnTo>
                        <a:lnTo>
                          <a:pt x="518" y="476"/>
                        </a:lnTo>
                        <a:lnTo>
                          <a:pt x="370" y="452"/>
                        </a:lnTo>
                        <a:lnTo>
                          <a:pt x="247" y="419"/>
                        </a:lnTo>
                        <a:lnTo>
                          <a:pt x="148" y="378"/>
                        </a:lnTo>
                        <a:lnTo>
                          <a:pt x="66" y="337"/>
                        </a:lnTo>
                        <a:lnTo>
                          <a:pt x="16" y="295"/>
                        </a:lnTo>
                        <a:lnTo>
                          <a:pt x="0" y="246"/>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sp>
              <p:nvSpPr>
                <p:cNvPr id="25" name="Freeform 18"/>
                <p:cNvSpPr>
                  <a:spLocks/>
                </p:cNvSpPr>
                <p:nvPr/>
              </p:nvSpPr>
              <p:spPr bwMode="auto">
                <a:xfrm>
                  <a:off x="2981" y="2797"/>
                  <a:ext cx="1993" cy="766"/>
                </a:xfrm>
                <a:custGeom>
                  <a:avLst/>
                  <a:gdLst/>
                  <a:ahLst/>
                  <a:cxnLst>
                    <a:cxn ang="0">
                      <a:pos x="0" y="378"/>
                    </a:cxn>
                    <a:cxn ang="0">
                      <a:pos x="17" y="313"/>
                    </a:cxn>
                    <a:cxn ang="0">
                      <a:pos x="66" y="247"/>
                    </a:cxn>
                    <a:cxn ang="0">
                      <a:pos x="132" y="189"/>
                    </a:cxn>
                    <a:cxn ang="0">
                      <a:pos x="239" y="140"/>
                    </a:cxn>
                    <a:cxn ang="0">
                      <a:pos x="354" y="91"/>
                    </a:cxn>
                    <a:cxn ang="0">
                      <a:pos x="502" y="50"/>
                    </a:cxn>
                    <a:cxn ang="0">
                      <a:pos x="659" y="25"/>
                    </a:cxn>
                    <a:cxn ang="0">
                      <a:pos x="823" y="9"/>
                    </a:cxn>
                    <a:cxn ang="0">
                      <a:pos x="996" y="0"/>
                    </a:cxn>
                    <a:cxn ang="0">
                      <a:pos x="1169" y="9"/>
                    </a:cxn>
                    <a:cxn ang="0">
                      <a:pos x="1334" y="25"/>
                    </a:cxn>
                    <a:cxn ang="0">
                      <a:pos x="1490" y="50"/>
                    </a:cxn>
                    <a:cxn ang="0">
                      <a:pos x="1638" y="91"/>
                    </a:cxn>
                    <a:cxn ang="0">
                      <a:pos x="1753" y="140"/>
                    </a:cxn>
                    <a:cxn ang="0">
                      <a:pos x="1860" y="189"/>
                    </a:cxn>
                    <a:cxn ang="0">
                      <a:pos x="1926" y="247"/>
                    </a:cxn>
                    <a:cxn ang="0">
                      <a:pos x="1976" y="313"/>
                    </a:cxn>
                    <a:cxn ang="0">
                      <a:pos x="1992" y="378"/>
                    </a:cxn>
                    <a:cxn ang="0">
                      <a:pos x="1976" y="444"/>
                    </a:cxn>
                    <a:cxn ang="0">
                      <a:pos x="1926" y="510"/>
                    </a:cxn>
                    <a:cxn ang="0">
                      <a:pos x="1860" y="576"/>
                    </a:cxn>
                    <a:cxn ang="0">
                      <a:pos x="1753" y="625"/>
                    </a:cxn>
                    <a:cxn ang="0">
                      <a:pos x="1638" y="674"/>
                    </a:cxn>
                    <a:cxn ang="0">
                      <a:pos x="1490" y="715"/>
                    </a:cxn>
                    <a:cxn ang="0">
                      <a:pos x="1334" y="740"/>
                    </a:cxn>
                    <a:cxn ang="0">
                      <a:pos x="1169" y="756"/>
                    </a:cxn>
                    <a:cxn ang="0">
                      <a:pos x="996" y="765"/>
                    </a:cxn>
                    <a:cxn ang="0">
                      <a:pos x="823" y="756"/>
                    </a:cxn>
                    <a:cxn ang="0">
                      <a:pos x="659" y="740"/>
                    </a:cxn>
                    <a:cxn ang="0">
                      <a:pos x="502" y="715"/>
                    </a:cxn>
                    <a:cxn ang="0">
                      <a:pos x="354" y="674"/>
                    </a:cxn>
                    <a:cxn ang="0">
                      <a:pos x="239" y="625"/>
                    </a:cxn>
                    <a:cxn ang="0">
                      <a:pos x="132" y="576"/>
                    </a:cxn>
                    <a:cxn ang="0">
                      <a:pos x="66" y="510"/>
                    </a:cxn>
                    <a:cxn ang="0">
                      <a:pos x="17" y="444"/>
                    </a:cxn>
                    <a:cxn ang="0">
                      <a:pos x="0" y="378"/>
                    </a:cxn>
                  </a:cxnLst>
                  <a:rect l="0" t="0" r="r" b="b"/>
                  <a:pathLst>
                    <a:path w="1993" h="766">
                      <a:moveTo>
                        <a:pt x="0" y="378"/>
                      </a:moveTo>
                      <a:lnTo>
                        <a:pt x="17" y="313"/>
                      </a:lnTo>
                      <a:lnTo>
                        <a:pt x="66" y="247"/>
                      </a:lnTo>
                      <a:lnTo>
                        <a:pt x="132" y="189"/>
                      </a:lnTo>
                      <a:lnTo>
                        <a:pt x="239" y="140"/>
                      </a:lnTo>
                      <a:lnTo>
                        <a:pt x="354" y="91"/>
                      </a:lnTo>
                      <a:lnTo>
                        <a:pt x="502" y="50"/>
                      </a:lnTo>
                      <a:lnTo>
                        <a:pt x="659" y="25"/>
                      </a:lnTo>
                      <a:lnTo>
                        <a:pt x="823" y="9"/>
                      </a:lnTo>
                      <a:lnTo>
                        <a:pt x="996" y="0"/>
                      </a:lnTo>
                      <a:lnTo>
                        <a:pt x="1169" y="9"/>
                      </a:lnTo>
                      <a:lnTo>
                        <a:pt x="1334" y="25"/>
                      </a:lnTo>
                      <a:lnTo>
                        <a:pt x="1490" y="50"/>
                      </a:lnTo>
                      <a:lnTo>
                        <a:pt x="1638" y="91"/>
                      </a:lnTo>
                      <a:lnTo>
                        <a:pt x="1753" y="140"/>
                      </a:lnTo>
                      <a:lnTo>
                        <a:pt x="1860" y="189"/>
                      </a:lnTo>
                      <a:lnTo>
                        <a:pt x="1926" y="247"/>
                      </a:lnTo>
                      <a:lnTo>
                        <a:pt x="1976" y="313"/>
                      </a:lnTo>
                      <a:lnTo>
                        <a:pt x="1992" y="378"/>
                      </a:lnTo>
                      <a:lnTo>
                        <a:pt x="1976" y="444"/>
                      </a:lnTo>
                      <a:lnTo>
                        <a:pt x="1926" y="510"/>
                      </a:lnTo>
                      <a:lnTo>
                        <a:pt x="1860" y="576"/>
                      </a:lnTo>
                      <a:lnTo>
                        <a:pt x="1753" y="625"/>
                      </a:lnTo>
                      <a:lnTo>
                        <a:pt x="1638" y="674"/>
                      </a:lnTo>
                      <a:lnTo>
                        <a:pt x="1490" y="715"/>
                      </a:lnTo>
                      <a:lnTo>
                        <a:pt x="1334" y="740"/>
                      </a:lnTo>
                      <a:lnTo>
                        <a:pt x="1169" y="756"/>
                      </a:lnTo>
                      <a:lnTo>
                        <a:pt x="996" y="765"/>
                      </a:lnTo>
                      <a:lnTo>
                        <a:pt x="823" y="756"/>
                      </a:lnTo>
                      <a:lnTo>
                        <a:pt x="659" y="740"/>
                      </a:lnTo>
                      <a:lnTo>
                        <a:pt x="502" y="715"/>
                      </a:lnTo>
                      <a:lnTo>
                        <a:pt x="354" y="674"/>
                      </a:lnTo>
                      <a:lnTo>
                        <a:pt x="239" y="625"/>
                      </a:lnTo>
                      <a:lnTo>
                        <a:pt x="132" y="576"/>
                      </a:lnTo>
                      <a:lnTo>
                        <a:pt x="66" y="510"/>
                      </a:lnTo>
                      <a:lnTo>
                        <a:pt x="17" y="444"/>
                      </a:lnTo>
                      <a:lnTo>
                        <a:pt x="0" y="378"/>
                      </a:lnTo>
                    </a:path>
                  </a:pathLst>
                </a:custGeom>
                <a:solidFill>
                  <a:srgbClr val="000000"/>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grpSp>
            <p:nvGrpSpPr>
              <p:cNvPr id="14" name="Group 19"/>
              <p:cNvGrpSpPr>
                <a:grpSpLocks/>
              </p:cNvGrpSpPr>
              <p:nvPr/>
            </p:nvGrpSpPr>
            <p:grpSpPr bwMode="auto">
              <a:xfrm>
                <a:off x="2981" y="2756"/>
                <a:ext cx="1993" cy="766"/>
                <a:chOff x="2981" y="2756"/>
                <a:chExt cx="1993" cy="766"/>
              </a:xfrm>
            </p:grpSpPr>
            <p:sp>
              <p:nvSpPr>
                <p:cNvPr id="20" name="Freeform 20"/>
                <p:cNvSpPr>
                  <a:spLocks/>
                </p:cNvSpPr>
                <p:nvPr/>
              </p:nvSpPr>
              <p:spPr bwMode="auto">
                <a:xfrm>
                  <a:off x="2981" y="2756"/>
                  <a:ext cx="1993" cy="766"/>
                </a:xfrm>
                <a:custGeom>
                  <a:avLst/>
                  <a:gdLst/>
                  <a:ahLst/>
                  <a:cxnLst>
                    <a:cxn ang="0">
                      <a:pos x="0" y="387"/>
                    </a:cxn>
                    <a:cxn ang="0">
                      <a:pos x="17" y="321"/>
                    </a:cxn>
                    <a:cxn ang="0">
                      <a:pos x="66" y="255"/>
                    </a:cxn>
                    <a:cxn ang="0">
                      <a:pos x="132" y="198"/>
                    </a:cxn>
                    <a:cxn ang="0">
                      <a:pos x="239" y="140"/>
                    </a:cxn>
                    <a:cxn ang="0">
                      <a:pos x="354" y="91"/>
                    </a:cxn>
                    <a:cxn ang="0">
                      <a:pos x="502" y="58"/>
                    </a:cxn>
                    <a:cxn ang="0">
                      <a:pos x="659" y="25"/>
                    </a:cxn>
                    <a:cxn ang="0">
                      <a:pos x="823" y="9"/>
                    </a:cxn>
                    <a:cxn ang="0">
                      <a:pos x="996" y="0"/>
                    </a:cxn>
                    <a:cxn ang="0">
                      <a:pos x="1169" y="9"/>
                    </a:cxn>
                    <a:cxn ang="0">
                      <a:pos x="1334" y="25"/>
                    </a:cxn>
                    <a:cxn ang="0">
                      <a:pos x="1490" y="58"/>
                    </a:cxn>
                    <a:cxn ang="0">
                      <a:pos x="1638" y="91"/>
                    </a:cxn>
                    <a:cxn ang="0">
                      <a:pos x="1753" y="140"/>
                    </a:cxn>
                    <a:cxn ang="0">
                      <a:pos x="1860" y="198"/>
                    </a:cxn>
                    <a:cxn ang="0">
                      <a:pos x="1926" y="255"/>
                    </a:cxn>
                    <a:cxn ang="0">
                      <a:pos x="1976" y="321"/>
                    </a:cxn>
                    <a:cxn ang="0">
                      <a:pos x="1992" y="387"/>
                    </a:cxn>
                    <a:cxn ang="0">
                      <a:pos x="1976" y="452"/>
                    </a:cxn>
                    <a:cxn ang="0">
                      <a:pos x="1926" y="518"/>
                    </a:cxn>
                    <a:cxn ang="0">
                      <a:pos x="1860" y="576"/>
                    </a:cxn>
                    <a:cxn ang="0">
                      <a:pos x="1753" y="633"/>
                    </a:cxn>
                    <a:cxn ang="0">
                      <a:pos x="1638" y="674"/>
                    </a:cxn>
                    <a:cxn ang="0">
                      <a:pos x="1490" y="715"/>
                    </a:cxn>
                    <a:cxn ang="0">
                      <a:pos x="1334" y="740"/>
                    </a:cxn>
                    <a:cxn ang="0">
                      <a:pos x="1169" y="756"/>
                    </a:cxn>
                    <a:cxn ang="0">
                      <a:pos x="996" y="765"/>
                    </a:cxn>
                    <a:cxn ang="0">
                      <a:pos x="823" y="756"/>
                    </a:cxn>
                    <a:cxn ang="0">
                      <a:pos x="659" y="740"/>
                    </a:cxn>
                    <a:cxn ang="0">
                      <a:pos x="502" y="715"/>
                    </a:cxn>
                    <a:cxn ang="0">
                      <a:pos x="354" y="674"/>
                    </a:cxn>
                    <a:cxn ang="0">
                      <a:pos x="239" y="633"/>
                    </a:cxn>
                    <a:cxn ang="0">
                      <a:pos x="132" y="576"/>
                    </a:cxn>
                    <a:cxn ang="0">
                      <a:pos x="66" y="518"/>
                    </a:cxn>
                    <a:cxn ang="0">
                      <a:pos x="17" y="452"/>
                    </a:cxn>
                    <a:cxn ang="0">
                      <a:pos x="0" y="387"/>
                    </a:cxn>
                  </a:cxnLst>
                  <a:rect l="0" t="0" r="r" b="b"/>
                  <a:pathLst>
                    <a:path w="1993" h="766">
                      <a:moveTo>
                        <a:pt x="0" y="387"/>
                      </a:moveTo>
                      <a:lnTo>
                        <a:pt x="17" y="321"/>
                      </a:lnTo>
                      <a:lnTo>
                        <a:pt x="66" y="255"/>
                      </a:lnTo>
                      <a:lnTo>
                        <a:pt x="132" y="198"/>
                      </a:lnTo>
                      <a:lnTo>
                        <a:pt x="239" y="140"/>
                      </a:lnTo>
                      <a:lnTo>
                        <a:pt x="354" y="91"/>
                      </a:lnTo>
                      <a:lnTo>
                        <a:pt x="502" y="58"/>
                      </a:lnTo>
                      <a:lnTo>
                        <a:pt x="659" y="25"/>
                      </a:lnTo>
                      <a:lnTo>
                        <a:pt x="823" y="9"/>
                      </a:lnTo>
                      <a:lnTo>
                        <a:pt x="996" y="0"/>
                      </a:lnTo>
                      <a:lnTo>
                        <a:pt x="1169" y="9"/>
                      </a:lnTo>
                      <a:lnTo>
                        <a:pt x="1334" y="25"/>
                      </a:lnTo>
                      <a:lnTo>
                        <a:pt x="1490" y="58"/>
                      </a:lnTo>
                      <a:lnTo>
                        <a:pt x="1638" y="91"/>
                      </a:lnTo>
                      <a:lnTo>
                        <a:pt x="1753" y="140"/>
                      </a:lnTo>
                      <a:lnTo>
                        <a:pt x="1860" y="198"/>
                      </a:lnTo>
                      <a:lnTo>
                        <a:pt x="1926" y="255"/>
                      </a:lnTo>
                      <a:lnTo>
                        <a:pt x="1976" y="321"/>
                      </a:lnTo>
                      <a:lnTo>
                        <a:pt x="1992" y="387"/>
                      </a:lnTo>
                      <a:lnTo>
                        <a:pt x="1976" y="452"/>
                      </a:lnTo>
                      <a:lnTo>
                        <a:pt x="1926" y="518"/>
                      </a:lnTo>
                      <a:lnTo>
                        <a:pt x="1860" y="576"/>
                      </a:lnTo>
                      <a:lnTo>
                        <a:pt x="1753" y="633"/>
                      </a:lnTo>
                      <a:lnTo>
                        <a:pt x="1638" y="674"/>
                      </a:lnTo>
                      <a:lnTo>
                        <a:pt x="1490" y="715"/>
                      </a:lnTo>
                      <a:lnTo>
                        <a:pt x="1334" y="740"/>
                      </a:lnTo>
                      <a:lnTo>
                        <a:pt x="1169" y="756"/>
                      </a:lnTo>
                      <a:lnTo>
                        <a:pt x="996" y="765"/>
                      </a:lnTo>
                      <a:lnTo>
                        <a:pt x="823" y="756"/>
                      </a:lnTo>
                      <a:lnTo>
                        <a:pt x="659" y="740"/>
                      </a:lnTo>
                      <a:lnTo>
                        <a:pt x="502" y="715"/>
                      </a:lnTo>
                      <a:lnTo>
                        <a:pt x="354" y="674"/>
                      </a:lnTo>
                      <a:lnTo>
                        <a:pt x="239" y="633"/>
                      </a:lnTo>
                      <a:lnTo>
                        <a:pt x="132" y="576"/>
                      </a:lnTo>
                      <a:lnTo>
                        <a:pt x="66" y="518"/>
                      </a:lnTo>
                      <a:lnTo>
                        <a:pt x="17" y="452"/>
                      </a:lnTo>
                      <a:lnTo>
                        <a:pt x="0" y="387"/>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1" name="Freeform 21"/>
                <p:cNvSpPr>
                  <a:spLocks/>
                </p:cNvSpPr>
                <p:nvPr/>
              </p:nvSpPr>
              <p:spPr bwMode="auto">
                <a:xfrm>
                  <a:off x="3047" y="2822"/>
                  <a:ext cx="1853" cy="642"/>
                </a:xfrm>
                <a:custGeom>
                  <a:avLst/>
                  <a:gdLst/>
                  <a:ahLst/>
                  <a:cxnLst>
                    <a:cxn ang="0">
                      <a:pos x="0" y="321"/>
                    </a:cxn>
                    <a:cxn ang="0">
                      <a:pos x="16" y="263"/>
                    </a:cxn>
                    <a:cxn ang="0">
                      <a:pos x="58" y="206"/>
                    </a:cxn>
                    <a:cxn ang="0">
                      <a:pos x="140" y="148"/>
                    </a:cxn>
                    <a:cxn ang="0">
                      <a:pos x="239" y="107"/>
                    </a:cxn>
                    <a:cxn ang="0">
                      <a:pos x="362" y="66"/>
                    </a:cxn>
                    <a:cxn ang="0">
                      <a:pos x="510" y="33"/>
                    </a:cxn>
                    <a:cxn ang="0">
                      <a:pos x="667" y="8"/>
                    </a:cxn>
                    <a:cxn ang="0">
                      <a:pos x="840" y="0"/>
                    </a:cxn>
                    <a:cxn ang="0">
                      <a:pos x="1012" y="0"/>
                    </a:cxn>
                    <a:cxn ang="0">
                      <a:pos x="1177" y="8"/>
                    </a:cxn>
                    <a:cxn ang="0">
                      <a:pos x="1333" y="33"/>
                    </a:cxn>
                    <a:cxn ang="0">
                      <a:pos x="1482" y="66"/>
                    </a:cxn>
                    <a:cxn ang="0">
                      <a:pos x="1605" y="107"/>
                    </a:cxn>
                    <a:cxn ang="0">
                      <a:pos x="1712" y="148"/>
                    </a:cxn>
                    <a:cxn ang="0">
                      <a:pos x="1786" y="206"/>
                    </a:cxn>
                    <a:cxn ang="0">
                      <a:pos x="1835" y="263"/>
                    </a:cxn>
                    <a:cxn ang="0">
                      <a:pos x="1852" y="321"/>
                    </a:cxn>
                    <a:cxn ang="0">
                      <a:pos x="1835" y="378"/>
                    </a:cxn>
                    <a:cxn ang="0">
                      <a:pos x="1786" y="436"/>
                    </a:cxn>
                    <a:cxn ang="0">
                      <a:pos x="1712" y="493"/>
                    </a:cxn>
                    <a:cxn ang="0">
                      <a:pos x="1605" y="542"/>
                    </a:cxn>
                    <a:cxn ang="0">
                      <a:pos x="1482" y="584"/>
                    </a:cxn>
                    <a:cxn ang="0">
                      <a:pos x="1333" y="608"/>
                    </a:cxn>
                    <a:cxn ang="0">
                      <a:pos x="1177" y="633"/>
                    </a:cxn>
                    <a:cxn ang="0">
                      <a:pos x="1012" y="641"/>
                    </a:cxn>
                    <a:cxn ang="0">
                      <a:pos x="840" y="641"/>
                    </a:cxn>
                    <a:cxn ang="0">
                      <a:pos x="667" y="633"/>
                    </a:cxn>
                    <a:cxn ang="0">
                      <a:pos x="510" y="608"/>
                    </a:cxn>
                    <a:cxn ang="0">
                      <a:pos x="362" y="584"/>
                    </a:cxn>
                    <a:cxn ang="0">
                      <a:pos x="239" y="542"/>
                    </a:cxn>
                    <a:cxn ang="0">
                      <a:pos x="140" y="493"/>
                    </a:cxn>
                    <a:cxn ang="0">
                      <a:pos x="58" y="436"/>
                    </a:cxn>
                    <a:cxn ang="0">
                      <a:pos x="16" y="378"/>
                    </a:cxn>
                    <a:cxn ang="0">
                      <a:pos x="0" y="321"/>
                    </a:cxn>
                  </a:cxnLst>
                  <a:rect l="0" t="0" r="r" b="b"/>
                  <a:pathLst>
                    <a:path w="1853" h="642">
                      <a:moveTo>
                        <a:pt x="0" y="321"/>
                      </a:moveTo>
                      <a:lnTo>
                        <a:pt x="16" y="263"/>
                      </a:lnTo>
                      <a:lnTo>
                        <a:pt x="58" y="206"/>
                      </a:lnTo>
                      <a:lnTo>
                        <a:pt x="140" y="148"/>
                      </a:lnTo>
                      <a:lnTo>
                        <a:pt x="239" y="107"/>
                      </a:lnTo>
                      <a:lnTo>
                        <a:pt x="362" y="66"/>
                      </a:lnTo>
                      <a:lnTo>
                        <a:pt x="510" y="33"/>
                      </a:lnTo>
                      <a:lnTo>
                        <a:pt x="667" y="8"/>
                      </a:lnTo>
                      <a:lnTo>
                        <a:pt x="840" y="0"/>
                      </a:lnTo>
                      <a:lnTo>
                        <a:pt x="1012" y="0"/>
                      </a:lnTo>
                      <a:lnTo>
                        <a:pt x="1177" y="8"/>
                      </a:lnTo>
                      <a:lnTo>
                        <a:pt x="1333" y="33"/>
                      </a:lnTo>
                      <a:lnTo>
                        <a:pt x="1482" y="66"/>
                      </a:lnTo>
                      <a:lnTo>
                        <a:pt x="1605" y="107"/>
                      </a:lnTo>
                      <a:lnTo>
                        <a:pt x="1712" y="148"/>
                      </a:lnTo>
                      <a:lnTo>
                        <a:pt x="1786" y="206"/>
                      </a:lnTo>
                      <a:lnTo>
                        <a:pt x="1835" y="263"/>
                      </a:lnTo>
                      <a:lnTo>
                        <a:pt x="1852" y="321"/>
                      </a:lnTo>
                      <a:lnTo>
                        <a:pt x="1835" y="378"/>
                      </a:lnTo>
                      <a:lnTo>
                        <a:pt x="1786" y="436"/>
                      </a:lnTo>
                      <a:lnTo>
                        <a:pt x="1712" y="493"/>
                      </a:lnTo>
                      <a:lnTo>
                        <a:pt x="1605" y="542"/>
                      </a:lnTo>
                      <a:lnTo>
                        <a:pt x="1482" y="584"/>
                      </a:lnTo>
                      <a:lnTo>
                        <a:pt x="1333" y="608"/>
                      </a:lnTo>
                      <a:lnTo>
                        <a:pt x="1177" y="633"/>
                      </a:lnTo>
                      <a:lnTo>
                        <a:pt x="1012" y="641"/>
                      </a:lnTo>
                      <a:lnTo>
                        <a:pt x="840" y="641"/>
                      </a:lnTo>
                      <a:lnTo>
                        <a:pt x="667" y="633"/>
                      </a:lnTo>
                      <a:lnTo>
                        <a:pt x="510" y="608"/>
                      </a:lnTo>
                      <a:lnTo>
                        <a:pt x="362" y="584"/>
                      </a:lnTo>
                      <a:lnTo>
                        <a:pt x="239" y="542"/>
                      </a:lnTo>
                      <a:lnTo>
                        <a:pt x="140" y="493"/>
                      </a:lnTo>
                      <a:lnTo>
                        <a:pt x="58" y="436"/>
                      </a:lnTo>
                      <a:lnTo>
                        <a:pt x="16" y="378"/>
                      </a:lnTo>
                      <a:lnTo>
                        <a:pt x="0" y="321"/>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2" name="Freeform 22"/>
                <p:cNvSpPr>
                  <a:spLocks/>
                </p:cNvSpPr>
                <p:nvPr/>
              </p:nvSpPr>
              <p:spPr bwMode="auto">
                <a:xfrm>
                  <a:off x="3137" y="2880"/>
                  <a:ext cx="1672" cy="494"/>
                </a:xfrm>
                <a:custGeom>
                  <a:avLst/>
                  <a:gdLst/>
                  <a:ahLst/>
                  <a:cxnLst>
                    <a:cxn ang="0">
                      <a:pos x="0" y="246"/>
                    </a:cxn>
                    <a:cxn ang="0">
                      <a:pos x="17" y="197"/>
                    </a:cxn>
                    <a:cxn ang="0">
                      <a:pos x="66" y="156"/>
                    </a:cxn>
                    <a:cxn ang="0">
                      <a:pos x="140" y="115"/>
                    </a:cxn>
                    <a:cxn ang="0">
                      <a:pos x="247" y="74"/>
                    </a:cxn>
                    <a:cxn ang="0">
                      <a:pos x="371" y="41"/>
                    </a:cxn>
                    <a:cxn ang="0">
                      <a:pos x="519" y="24"/>
                    </a:cxn>
                    <a:cxn ang="0">
                      <a:pos x="675" y="8"/>
                    </a:cxn>
                    <a:cxn ang="0">
                      <a:pos x="832" y="0"/>
                    </a:cxn>
                    <a:cxn ang="0">
                      <a:pos x="996" y="8"/>
                    </a:cxn>
                    <a:cxn ang="0">
                      <a:pos x="1153" y="24"/>
                    </a:cxn>
                    <a:cxn ang="0">
                      <a:pos x="1301" y="41"/>
                    </a:cxn>
                    <a:cxn ang="0">
                      <a:pos x="1424" y="74"/>
                    </a:cxn>
                    <a:cxn ang="0">
                      <a:pos x="1523" y="115"/>
                    </a:cxn>
                    <a:cxn ang="0">
                      <a:pos x="1606" y="156"/>
                    </a:cxn>
                    <a:cxn ang="0">
                      <a:pos x="1655" y="197"/>
                    </a:cxn>
                    <a:cxn ang="0">
                      <a:pos x="1671" y="246"/>
                    </a:cxn>
                    <a:cxn ang="0">
                      <a:pos x="1655" y="295"/>
                    </a:cxn>
                    <a:cxn ang="0">
                      <a:pos x="1606" y="345"/>
                    </a:cxn>
                    <a:cxn ang="0">
                      <a:pos x="1523" y="386"/>
                    </a:cxn>
                    <a:cxn ang="0">
                      <a:pos x="1424" y="427"/>
                    </a:cxn>
                    <a:cxn ang="0">
                      <a:pos x="1301" y="452"/>
                    </a:cxn>
                    <a:cxn ang="0">
                      <a:pos x="1153" y="476"/>
                    </a:cxn>
                    <a:cxn ang="0">
                      <a:pos x="996" y="493"/>
                    </a:cxn>
                    <a:cxn ang="0">
                      <a:pos x="832" y="493"/>
                    </a:cxn>
                    <a:cxn ang="0">
                      <a:pos x="675" y="493"/>
                    </a:cxn>
                    <a:cxn ang="0">
                      <a:pos x="519" y="476"/>
                    </a:cxn>
                    <a:cxn ang="0">
                      <a:pos x="371" y="452"/>
                    </a:cxn>
                    <a:cxn ang="0">
                      <a:pos x="247" y="427"/>
                    </a:cxn>
                    <a:cxn ang="0">
                      <a:pos x="140" y="386"/>
                    </a:cxn>
                    <a:cxn ang="0">
                      <a:pos x="66" y="345"/>
                    </a:cxn>
                    <a:cxn ang="0">
                      <a:pos x="17" y="295"/>
                    </a:cxn>
                    <a:cxn ang="0">
                      <a:pos x="0" y="246"/>
                    </a:cxn>
                  </a:cxnLst>
                  <a:rect l="0" t="0" r="r" b="b"/>
                  <a:pathLst>
                    <a:path w="1672" h="494">
                      <a:moveTo>
                        <a:pt x="0" y="246"/>
                      </a:moveTo>
                      <a:lnTo>
                        <a:pt x="17" y="197"/>
                      </a:lnTo>
                      <a:lnTo>
                        <a:pt x="66" y="156"/>
                      </a:lnTo>
                      <a:lnTo>
                        <a:pt x="140" y="115"/>
                      </a:lnTo>
                      <a:lnTo>
                        <a:pt x="247" y="74"/>
                      </a:lnTo>
                      <a:lnTo>
                        <a:pt x="371" y="41"/>
                      </a:lnTo>
                      <a:lnTo>
                        <a:pt x="519" y="24"/>
                      </a:lnTo>
                      <a:lnTo>
                        <a:pt x="675" y="8"/>
                      </a:lnTo>
                      <a:lnTo>
                        <a:pt x="832" y="0"/>
                      </a:lnTo>
                      <a:lnTo>
                        <a:pt x="996" y="8"/>
                      </a:lnTo>
                      <a:lnTo>
                        <a:pt x="1153" y="24"/>
                      </a:lnTo>
                      <a:lnTo>
                        <a:pt x="1301" y="41"/>
                      </a:lnTo>
                      <a:lnTo>
                        <a:pt x="1424" y="74"/>
                      </a:lnTo>
                      <a:lnTo>
                        <a:pt x="1523" y="115"/>
                      </a:lnTo>
                      <a:lnTo>
                        <a:pt x="1606" y="156"/>
                      </a:lnTo>
                      <a:lnTo>
                        <a:pt x="1655" y="197"/>
                      </a:lnTo>
                      <a:lnTo>
                        <a:pt x="1671" y="246"/>
                      </a:lnTo>
                      <a:lnTo>
                        <a:pt x="1655" y="295"/>
                      </a:lnTo>
                      <a:lnTo>
                        <a:pt x="1606" y="345"/>
                      </a:lnTo>
                      <a:lnTo>
                        <a:pt x="1523" y="386"/>
                      </a:lnTo>
                      <a:lnTo>
                        <a:pt x="1424" y="427"/>
                      </a:lnTo>
                      <a:lnTo>
                        <a:pt x="1301" y="452"/>
                      </a:lnTo>
                      <a:lnTo>
                        <a:pt x="1153" y="476"/>
                      </a:lnTo>
                      <a:lnTo>
                        <a:pt x="996" y="493"/>
                      </a:lnTo>
                      <a:lnTo>
                        <a:pt x="832" y="493"/>
                      </a:lnTo>
                      <a:lnTo>
                        <a:pt x="675" y="493"/>
                      </a:lnTo>
                      <a:lnTo>
                        <a:pt x="519" y="476"/>
                      </a:lnTo>
                      <a:lnTo>
                        <a:pt x="371" y="452"/>
                      </a:lnTo>
                      <a:lnTo>
                        <a:pt x="247" y="427"/>
                      </a:lnTo>
                      <a:lnTo>
                        <a:pt x="140" y="386"/>
                      </a:lnTo>
                      <a:lnTo>
                        <a:pt x="66" y="345"/>
                      </a:lnTo>
                      <a:lnTo>
                        <a:pt x="17" y="295"/>
                      </a:lnTo>
                      <a:lnTo>
                        <a:pt x="0" y="246"/>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grpSp>
            <p:nvGrpSpPr>
              <p:cNvPr id="15" name="Group 23"/>
              <p:cNvGrpSpPr>
                <a:grpSpLocks/>
              </p:cNvGrpSpPr>
              <p:nvPr/>
            </p:nvGrpSpPr>
            <p:grpSpPr bwMode="auto">
              <a:xfrm>
                <a:off x="3788" y="669"/>
                <a:ext cx="429" cy="2516"/>
                <a:chOff x="3788" y="669"/>
                <a:chExt cx="429" cy="2516"/>
              </a:xfrm>
            </p:grpSpPr>
            <p:sp>
              <p:nvSpPr>
                <p:cNvPr id="16" name="Freeform 24"/>
                <p:cNvSpPr>
                  <a:spLocks/>
                </p:cNvSpPr>
                <p:nvPr/>
              </p:nvSpPr>
              <p:spPr bwMode="auto">
                <a:xfrm>
                  <a:off x="3845" y="784"/>
                  <a:ext cx="248" cy="741"/>
                </a:xfrm>
                <a:custGeom>
                  <a:avLst/>
                  <a:gdLst/>
                  <a:ahLst/>
                  <a:cxnLst>
                    <a:cxn ang="0">
                      <a:pos x="247" y="649"/>
                    </a:cxn>
                    <a:cxn ang="0">
                      <a:pos x="247" y="0"/>
                    </a:cxn>
                    <a:cxn ang="0">
                      <a:pos x="0" y="0"/>
                    </a:cxn>
                    <a:cxn ang="0">
                      <a:pos x="0" y="649"/>
                    </a:cxn>
                    <a:cxn ang="0">
                      <a:pos x="0" y="657"/>
                    </a:cxn>
                    <a:cxn ang="0">
                      <a:pos x="17" y="699"/>
                    </a:cxn>
                    <a:cxn ang="0">
                      <a:pos x="50" y="723"/>
                    </a:cxn>
                    <a:cxn ang="0">
                      <a:pos x="99" y="740"/>
                    </a:cxn>
                    <a:cxn ang="0">
                      <a:pos x="157" y="740"/>
                    </a:cxn>
                    <a:cxn ang="0">
                      <a:pos x="206" y="723"/>
                    </a:cxn>
                    <a:cxn ang="0">
                      <a:pos x="239" y="699"/>
                    </a:cxn>
                    <a:cxn ang="0">
                      <a:pos x="247" y="657"/>
                    </a:cxn>
                    <a:cxn ang="0">
                      <a:pos x="247" y="649"/>
                    </a:cxn>
                  </a:cxnLst>
                  <a:rect l="0" t="0" r="r" b="b"/>
                  <a:pathLst>
                    <a:path w="248" h="741">
                      <a:moveTo>
                        <a:pt x="247" y="649"/>
                      </a:moveTo>
                      <a:lnTo>
                        <a:pt x="247" y="0"/>
                      </a:lnTo>
                      <a:lnTo>
                        <a:pt x="0" y="0"/>
                      </a:lnTo>
                      <a:lnTo>
                        <a:pt x="0" y="649"/>
                      </a:lnTo>
                      <a:lnTo>
                        <a:pt x="0" y="657"/>
                      </a:lnTo>
                      <a:lnTo>
                        <a:pt x="17" y="699"/>
                      </a:lnTo>
                      <a:lnTo>
                        <a:pt x="50" y="723"/>
                      </a:lnTo>
                      <a:lnTo>
                        <a:pt x="99" y="740"/>
                      </a:lnTo>
                      <a:lnTo>
                        <a:pt x="157" y="740"/>
                      </a:lnTo>
                      <a:lnTo>
                        <a:pt x="206" y="723"/>
                      </a:lnTo>
                      <a:lnTo>
                        <a:pt x="239" y="699"/>
                      </a:lnTo>
                      <a:lnTo>
                        <a:pt x="247" y="657"/>
                      </a:lnTo>
                      <a:lnTo>
                        <a:pt x="247" y="649"/>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17" name="Freeform 25"/>
                <p:cNvSpPr>
                  <a:spLocks/>
                </p:cNvSpPr>
                <p:nvPr/>
              </p:nvSpPr>
              <p:spPr bwMode="auto">
                <a:xfrm>
                  <a:off x="3845" y="669"/>
                  <a:ext cx="248" cy="157"/>
                </a:xfrm>
                <a:custGeom>
                  <a:avLst/>
                  <a:gdLst/>
                  <a:ahLst/>
                  <a:cxnLst>
                    <a:cxn ang="0">
                      <a:pos x="0" y="74"/>
                    </a:cxn>
                    <a:cxn ang="0">
                      <a:pos x="17" y="41"/>
                    </a:cxn>
                    <a:cxn ang="0">
                      <a:pos x="50" y="8"/>
                    </a:cxn>
                    <a:cxn ang="0">
                      <a:pos x="99" y="0"/>
                    </a:cxn>
                    <a:cxn ang="0">
                      <a:pos x="157" y="0"/>
                    </a:cxn>
                    <a:cxn ang="0">
                      <a:pos x="206" y="8"/>
                    </a:cxn>
                    <a:cxn ang="0">
                      <a:pos x="239" y="41"/>
                    </a:cxn>
                    <a:cxn ang="0">
                      <a:pos x="247" y="74"/>
                    </a:cxn>
                    <a:cxn ang="0">
                      <a:pos x="239" y="115"/>
                    </a:cxn>
                    <a:cxn ang="0">
                      <a:pos x="206" y="140"/>
                    </a:cxn>
                    <a:cxn ang="0">
                      <a:pos x="157" y="156"/>
                    </a:cxn>
                    <a:cxn ang="0">
                      <a:pos x="99" y="156"/>
                    </a:cxn>
                    <a:cxn ang="0">
                      <a:pos x="50" y="140"/>
                    </a:cxn>
                    <a:cxn ang="0">
                      <a:pos x="17" y="115"/>
                    </a:cxn>
                    <a:cxn ang="0">
                      <a:pos x="0" y="74"/>
                    </a:cxn>
                  </a:cxnLst>
                  <a:rect l="0" t="0" r="r" b="b"/>
                  <a:pathLst>
                    <a:path w="248" h="157">
                      <a:moveTo>
                        <a:pt x="0" y="74"/>
                      </a:moveTo>
                      <a:lnTo>
                        <a:pt x="17" y="41"/>
                      </a:lnTo>
                      <a:lnTo>
                        <a:pt x="50" y="8"/>
                      </a:lnTo>
                      <a:lnTo>
                        <a:pt x="99" y="0"/>
                      </a:lnTo>
                      <a:lnTo>
                        <a:pt x="157" y="0"/>
                      </a:lnTo>
                      <a:lnTo>
                        <a:pt x="206" y="8"/>
                      </a:lnTo>
                      <a:lnTo>
                        <a:pt x="239" y="41"/>
                      </a:lnTo>
                      <a:lnTo>
                        <a:pt x="247" y="74"/>
                      </a:lnTo>
                      <a:lnTo>
                        <a:pt x="239" y="115"/>
                      </a:lnTo>
                      <a:lnTo>
                        <a:pt x="206" y="140"/>
                      </a:lnTo>
                      <a:lnTo>
                        <a:pt x="157" y="156"/>
                      </a:lnTo>
                      <a:lnTo>
                        <a:pt x="99" y="156"/>
                      </a:lnTo>
                      <a:lnTo>
                        <a:pt x="50" y="140"/>
                      </a:lnTo>
                      <a:lnTo>
                        <a:pt x="17" y="115"/>
                      </a:lnTo>
                      <a:lnTo>
                        <a:pt x="0" y="74"/>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18" name="Freeform 26"/>
                <p:cNvSpPr>
                  <a:spLocks/>
                </p:cNvSpPr>
                <p:nvPr/>
              </p:nvSpPr>
              <p:spPr bwMode="auto">
                <a:xfrm>
                  <a:off x="3845" y="2263"/>
                  <a:ext cx="248" cy="922"/>
                </a:xfrm>
                <a:custGeom>
                  <a:avLst/>
                  <a:gdLst/>
                  <a:ahLst/>
                  <a:cxnLst>
                    <a:cxn ang="0">
                      <a:pos x="247" y="814"/>
                    </a:cxn>
                    <a:cxn ang="0">
                      <a:pos x="247" y="0"/>
                    </a:cxn>
                    <a:cxn ang="0">
                      <a:pos x="0" y="0"/>
                    </a:cxn>
                    <a:cxn ang="0">
                      <a:pos x="0" y="814"/>
                    </a:cxn>
                    <a:cxn ang="0">
                      <a:pos x="0" y="822"/>
                    </a:cxn>
                    <a:cxn ang="0">
                      <a:pos x="17" y="871"/>
                    </a:cxn>
                    <a:cxn ang="0">
                      <a:pos x="50" y="904"/>
                    </a:cxn>
                    <a:cxn ang="0">
                      <a:pos x="99" y="921"/>
                    </a:cxn>
                    <a:cxn ang="0">
                      <a:pos x="157" y="921"/>
                    </a:cxn>
                    <a:cxn ang="0">
                      <a:pos x="206" y="904"/>
                    </a:cxn>
                    <a:cxn ang="0">
                      <a:pos x="239" y="871"/>
                    </a:cxn>
                    <a:cxn ang="0">
                      <a:pos x="247" y="822"/>
                    </a:cxn>
                    <a:cxn ang="0">
                      <a:pos x="247" y="814"/>
                    </a:cxn>
                  </a:cxnLst>
                  <a:rect l="0" t="0" r="r" b="b"/>
                  <a:pathLst>
                    <a:path w="248" h="922">
                      <a:moveTo>
                        <a:pt x="247" y="814"/>
                      </a:moveTo>
                      <a:lnTo>
                        <a:pt x="247" y="0"/>
                      </a:lnTo>
                      <a:lnTo>
                        <a:pt x="0" y="0"/>
                      </a:lnTo>
                      <a:lnTo>
                        <a:pt x="0" y="814"/>
                      </a:lnTo>
                      <a:lnTo>
                        <a:pt x="0" y="822"/>
                      </a:lnTo>
                      <a:lnTo>
                        <a:pt x="17" y="871"/>
                      </a:lnTo>
                      <a:lnTo>
                        <a:pt x="50" y="904"/>
                      </a:lnTo>
                      <a:lnTo>
                        <a:pt x="99" y="921"/>
                      </a:lnTo>
                      <a:lnTo>
                        <a:pt x="157" y="921"/>
                      </a:lnTo>
                      <a:lnTo>
                        <a:pt x="206" y="904"/>
                      </a:lnTo>
                      <a:lnTo>
                        <a:pt x="239" y="871"/>
                      </a:lnTo>
                      <a:lnTo>
                        <a:pt x="247" y="822"/>
                      </a:lnTo>
                      <a:lnTo>
                        <a:pt x="247" y="814"/>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19" name="Freeform 27"/>
                <p:cNvSpPr>
                  <a:spLocks/>
                </p:cNvSpPr>
                <p:nvPr/>
              </p:nvSpPr>
              <p:spPr bwMode="auto">
                <a:xfrm>
                  <a:off x="3788" y="850"/>
                  <a:ext cx="429" cy="247"/>
                </a:xfrm>
                <a:custGeom>
                  <a:avLst/>
                  <a:gdLst/>
                  <a:ahLst/>
                  <a:cxnLst>
                    <a:cxn ang="0">
                      <a:pos x="57" y="0"/>
                    </a:cxn>
                    <a:cxn ang="0">
                      <a:pos x="16" y="49"/>
                    </a:cxn>
                    <a:cxn ang="0">
                      <a:pos x="0" y="98"/>
                    </a:cxn>
                    <a:cxn ang="0">
                      <a:pos x="16" y="156"/>
                    </a:cxn>
                    <a:cxn ang="0">
                      <a:pos x="66" y="205"/>
                    </a:cxn>
                    <a:cxn ang="0">
                      <a:pos x="131" y="230"/>
                    </a:cxn>
                    <a:cxn ang="0">
                      <a:pos x="214" y="246"/>
                    </a:cxn>
                    <a:cxn ang="0">
                      <a:pos x="296" y="230"/>
                    </a:cxn>
                    <a:cxn ang="0">
                      <a:pos x="362" y="205"/>
                    </a:cxn>
                    <a:cxn ang="0">
                      <a:pos x="411" y="156"/>
                    </a:cxn>
                    <a:cxn ang="0">
                      <a:pos x="428" y="98"/>
                    </a:cxn>
                    <a:cxn ang="0">
                      <a:pos x="411" y="49"/>
                    </a:cxn>
                  </a:cxnLst>
                  <a:rect l="0" t="0" r="r" b="b"/>
                  <a:pathLst>
                    <a:path w="429" h="247">
                      <a:moveTo>
                        <a:pt x="57" y="0"/>
                      </a:moveTo>
                      <a:lnTo>
                        <a:pt x="16" y="49"/>
                      </a:lnTo>
                      <a:lnTo>
                        <a:pt x="0" y="98"/>
                      </a:lnTo>
                      <a:lnTo>
                        <a:pt x="16" y="156"/>
                      </a:lnTo>
                      <a:lnTo>
                        <a:pt x="66" y="205"/>
                      </a:lnTo>
                      <a:lnTo>
                        <a:pt x="131" y="230"/>
                      </a:lnTo>
                      <a:lnTo>
                        <a:pt x="214" y="246"/>
                      </a:lnTo>
                      <a:lnTo>
                        <a:pt x="296" y="230"/>
                      </a:lnTo>
                      <a:lnTo>
                        <a:pt x="362" y="205"/>
                      </a:lnTo>
                      <a:lnTo>
                        <a:pt x="411" y="156"/>
                      </a:lnTo>
                      <a:lnTo>
                        <a:pt x="428" y="98"/>
                      </a:lnTo>
                      <a:lnTo>
                        <a:pt x="411" y="49"/>
                      </a:lnTo>
                    </a:path>
                  </a:pathLst>
                </a:custGeom>
                <a:noFill/>
                <a:ln w="12700" cap="rnd" cmpd="sng">
                  <a:solidFill>
                    <a:schemeClr val="tx1"/>
                  </a:solidFill>
                  <a:prstDash val="solid"/>
                  <a:round/>
                  <a:headEnd type="none" w="sm" len="sm"/>
                  <a:tailEnd type="none" w="sm" len="sm"/>
                </a:ln>
                <a:effectLst/>
              </p:spPr>
              <p:txBody>
                <a:bodyPr/>
                <a:lstStyle/>
                <a:p>
                  <a:pPr defTabSz="457200"/>
                  <a:endParaRPr lang="en-US" sz="1200">
                    <a:solidFill>
                      <a:prstClr val="black"/>
                    </a:solidFill>
                  </a:endParaRPr>
                </a:p>
              </p:txBody>
            </p:sp>
          </p:grpSp>
        </p:grpSp>
        <p:sp>
          <p:nvSpPr>
            <p:cNvPr id="32" name="Freeform 28"/>
            <p:cNvSpPr>
              <a:spLocks/>
            </p:cNvSpPr>
            <p:nvPr/>
          </p:nvSpPr>
          <p:spPr bwMode="auto">
            <a:xfrm>
              <a:off x="8574088" y="2344738"/>
              <a:ext cx="171450" cy="171450"/>
            </a:xfrm>
            <a:custGeom>
              <a:avLst/>
              <a:gdLst/>
              <a:ahLst/>
              <a:cxnLst>
                <a:cxn ang="0">
                  <a:pos x="25" y="107"/>
                </a:cxn>
                <a:cxn ang="0">
                  <a:pos x="0" y="0"/>
                </a:cxn>
                <a:cxn ang="0">
                  <a:pos x="107" y="41"/>
                </a:cxn>
                <a:cxn ang="0">
                  <a:pos x="25" y="107"/>
                </a:cxn>
              </a:cxnLst>
              <a:rect l="0" t="0" r="r" b="b"/>
              <a:pathLst>
                <a:path w="108" h="108">
                  <a:moveTo>
                    <a:pt x="25" y="107"/>
                  </a:moveTo>
                  <a:lnTo>
                    <a:pt x="0" y="0"/>
                  </a:lnTo>
                  <a:lnTo>
                    <a:pt x="107" y="41"/>
                  </a:lnTo>
                  <a:lnTo>
                    <a:pt x="25" y="107"/>
                  </a:lnTo>
                </a:path>
              </a:pathLst>
            </a:custGeom>
            <a:solidFill>
              <a:srgbClr val="000000"/>
            </a:solidFill>
            <a:ln w="9525" cap="rnd">
              <a:noFill/>
              <a:round/>
              <a:headEnd/>
              <a:tailEnd/>
            </a:ln>
            <a:effectLst/>
          </p:spPr>
          <p:txBody>
            <a:bodyPr/>
            <a:lstStyle/>
            <a:p>
              <a:pPr defTabSz="457200"/>
              <a:endParaRPr lang="en-US" sz="1200">
                <a:solidFill>
                  <a:prstClr val="black"/>
                </a:solidFill>
              </a:endParaRPr>
            </a:p>
          </p:txBody>
        </p:sp>
        <p:sp>
          <p:nvSpPr>
            <p:cNvPr id="33" name="Line 29"/>
            <p:cNvSpPr>
              <a:spLocks noChangeShapeType="1"/>
            </p:cNvSpPr>
            <p:nvPr/>
          </p:nvSpPr>
          <p:spPr bwMode="auto">
            <a:xfrm>
              <a:off x="6118226" y="3322638"/>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4" name="Line 30"/>
            <p:cNvSpPr>
              <a:spLocks noChangeShapeType="1"/>
            </p:cNvSpPr>
            <p:nvPr/>
          </p:nvSpPr>
          <p:spPr bwMode="auto">
            <a:xfrm>
              <a:off x="6118226" y="3935413"/>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5" name="Line 31"/>
            <p:cNvSpPr>
              <a:spLocks noChangeShapeType="1"/>
            </p:cNvSpPr>
            <p:nvPr/>
          </p:nvSpPr>
          <p:spPr bwMode="auto">
            <a:xfrm>
              <a:off x="6118226" y="6022975"/>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6" name="Line 32"/>
            <p:cNvSpPr>
              <a:spLocks noChangeShapeType="1"/>
            </p:cNvSpPr>
            <p:nvPr/>
          </p:nvSpPr>
          <p:spPr bwMode="auto">
            <a:xfrm>
              <a:off x="6118225" y="4497389"/>
              <a:ext cx="0" cy="1565275"/>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7" name="Line 33"/>
            <p:cNvSpPr>
              <a:spLocks noChangeShapeType="1"/>
            </p:cNvSpPr>
            <p:nvPr/>
          </p:nvSpPr>
          <p:spPr bwMode="auto">
            <a:xfrm flipV="1">
              <a:off x="6118225" y="3322638"/>
              <a:ext cx="0" cy="117475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8" name="Freeform 34" descr="Light vertical"/>
            <p:cNvSpPr>
              <a:spLocks/>
            </p:cNvSpPr>
            <p:nvPr/>
          </p:nvSpPr>
          <p:spPr bwMode="auto">
            <a:xfrm>
              <a:off x="6902451" y="5984876"/>
              <a:ext cx="157163" cy="79375"/>
            </a:xfrm>
            <a:custGeom>
              <a:avLst/>
              <a:gdLst/>
              <a:ahLst/>
              <a:cxnLst>
                <a:cxn ang="0">
                  <a:pos x="0" y="49"/>
                </a:cxn>
                <a:cxn ang="0">
                  <a:pos x="98" y="49"/>
                </a:cxn>
                <a:cxn ang="0">
                  <a:pos x="98" y="0"/>
                </a:cxn>
                <a:cxn ang="0">
                  <a:pos x="0" y="0"/>
                </a:cxn>
                <a:cxn ang="0">
                  <a:pos x="0" y="49"/>
                </a:cxn>
              </a:cxnLst>
              <a:rect l="0" t="0" r="r" b="b"/>
              <a:pathLst>
                <a:path w="99" h="50">
                  <a:moveTo>
                    <a:pt x="0" y="49"/>
                  </a:moveTo>
                  <a:lnTo>
                    <a:pt x="98" y="49"/>
                  </a:lnTo>
                  <a:lnTo>
                    <a:pt x="98" y="0"/>
                  </a:lnTo>
                  <a:lnTo>
                    <a:pt x="0" y="0"/>
                  </a:lnTo>
                  <a:lnTo>
                    <a:pt x="0" y="49"/>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39" name="Freeform 35" descr="Light vertical"/>
            <p:cNvSpPr>
              <a:spLocks/>
            </p:cNvSpPr>
            <p:nvPr/>
          </p:nvSpPr>
          <p:spPr bwMode="auto">
            <a:xfrm>
              <a:off x="6902451" y="3282951"/>
              <a:ext cx="157163" cy="68263"/>
            </a:xfrm>
            <a:custGeom>
              <a:avLst/>
              <a:gdLst/>
              <a:ahLst/>
              <a:cxnLst>
                <a:cxn ang="0">
                  <a:pos x="0" y="42"/>
                </a:cxn>
                <a:cxn ang="0">
                  <a:pos x="98" y="42"/>
                </a:cxn>
                <a:cxn ang="0">
                  <a:pos x="98" y="0"/>
                </a:cxn>
                <a:cxn ang="0">
                  <a:pos x="0" y="0"/>
                </a:cxn>
                <a:cxn ang="0">
                  <a:pos x="0" y="42"/>
                </a:cxn>
              </a:cxnLst>
              <a:rect l="0" t="0" r="r" b="b"/>
              <a:pathLst>
                <a:path w="99" h="43">
                  <a:moveTo>
                    <a:pt x="0" y="42"/>
                  </a:moveTo>
                  <a:lnTo>
                    <a:pt x="98" y="42"/>
                  </a:lnTo>
                  <a:lnTo>
                    <a:pt x="98" y="0"/>
                  </a:lnTo>
                  <a:lnTo>
                    <a:pt x="0" y="0"/>
                  </a:lnTo>
                  <a:lnTo>
                    <a:pt x="0" y="42"/>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40" name="Freeform 36" descr="Light vertical"/>
            <p:cNvSpPr>
              <a:spLocks/>
            </p:cNvSpPr>
            <p:nvPr/>
          </p:nvSpPr>
          <p:spPr bwMode="auto">
            <a:xfrm>
              <a:off x="6902451" y="3910014"/>
              <a:ext cx="157163" cy="66675"/>
            </a:xfrm>
            <a:custGeom>
              <a:avLst/>
              <a:gdLst/>
              <a:ahLst/>
              <a:cxnLst>
                <a:cxn ang="0">
                  <a:pos x="0" y="41"/>
                </a:cxn>
                <a:cxn ang="0">
                  <a:pos x="98" y="41"/>
                </a:cxn>
                <a:cxn ang="0">
                  <a:pos x="98" y="0"/>
                </a:cxn>
                <a:cxn ang="0">
                  <a:pos x="0" y="0"/>
                </a:cxn>
                <a:cxn ang="0">
                  <a:pos x="0" y="41"/>
                </a:cxn>
              </a:cxnLst>
              <a:rect l="0" t="0" r="r" b="b"/>
              <a:pathLst>
                <a:path w="99" h="42">
                  <a:moveTo>
                    <a:pt x="0" y="41"/>
                  </a:moveTo>
                  <a:lnTo>
                    <a:pt x="98" y="41"/>
                  </a:lnTo>
                  <a:lnTo>
                    <a:pt x="98" y="0"/>
                  </a:lnTo>
                  <a:lnTo>
                    <a:pt x="0" y="0"/>
                  </a:lnTo>
                  <a:lnTo>
                    <a:pt x="0" y="41"/>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41" name="Rectangle 37"/>
            <p:cNvSpPr>
              <a:spLocks noChangeArrowheads="1"/>
            </p:cNvSpPr>
            <p:nvPr/>
          </p:nvSpPr>
          <p:spPr bwMode="auto">
            <a:xfrm>
              <a:off x="9764714" y="4776788"/>
              <a:ext cx="1415365"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Platters</a:t>
              </a:r>
            </a:p>
          </p:txBody>
        </p:sp>
        <p:sp>
          <p:nvSpPr>
            <p:cNvPr id="42" name="Line 38"/>
            <p:cNvSpPr>
              <a:spLocks noChangeShapeType="1"/>
            </p:cNvSpPr>
            <p:nvPr/>
          </p:nvSpPr>
          <p:spPr bwMode="auto">
            <a:xfrm>
              <a:off x="9645651" y="4300539"/>
              <a:ext cx="392113" cy="484187"/>
            </a:xfrm>
            <a:prstGeom prst="line">
              <a:avLst/>
            </a:prstGeom>
            <a:noFill/>
            <a:ln w="127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43" name="Line 39"/>
            <p:cNvSpPr>
              <a:spLocks noChangeShapeType="1"/>
            </p:cNvSpPr>
            <p:nvPr/>
          </p:nvSpPr>
          <p:spPr bwMode="auto">
            <a:xfrm flipV="1">
              <a:off x="9645651" y="5084764"/>
              <a:ext cx="392113" cy="585787"/>
            </a:xfrm>
            <a:prstGeom prst="line">
              <a:avLst/>
            </a:prstGeom>
            <a:noFill/>
            <a:ln w="127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44" name="Rectangle 40"/>
            <p:cNvSpPr>
              <a:spLocks noChangeArrowheads="1"/>
            </p:cNvSpPr>
            <p:nvPr/>
          </p:nvSpPr>
          <p:spPr bwMode="auto">
            <a:xfrm>
              <a:off x="9104314" y="2049463"/>
              <a:ext cx="1392897"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Spindle</a:t>
              </a:r>
            </a:p>
          </p:txBody>
        </p:sp>
        <p:sp>
          <p:nvSpPr>
            <p:cNvPr id="45" name="Freeform 41"/>
            <p:cNvSpPr>
              <a:spLocks/>
            </p:cNvSpPr>
            <p:nvPr/>
          </p:nvSpPr>
          <p:spPr bwMode="auto">
            <a:xfrm>
              <a:off x="8470901" y="2184401"/>
              <a:ext cx="695325" cy="117475"/>
            </a:xfrm>
            <a:custGeom>
              <a:avLst/>
              <a:gdLst/>
              <a:ahLst/>
              <a:cxnLst>
                <a:cxn ang="0">
                  <a:pos x="437" y="8"/>
                </a:cxn>
                <a:cxn ang="0">
                  <a:pos x="288" y="0"/>
                </a:cxn>
                <a:cxn ang="0">
                  <a:pos x="140" y="24"/>
                </a:cxn>
                <a:cxn ang="0">
                  <a:pos x="0" y="73"/>
                </a:cxn>
              </a:cxnLst>
              <a:rect l="0" t="0" r="r" b="b"/>
              <a:pathLst>
                <a:path w="438" h="74">
                  <a:moveTo>
                    <a:pt x="437" y="8"/>
                  </a:moveTo>
                  <a:lnTo>
                    <a:pt x="288" y="0"/>
                  </a:lnTo>
                  <a:lnTo>
                    <a:pt x="140" y="24"/>
                  </a:lnTo>
                  <a:lnTo>
                    <a:pt x="0" y="73"/>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sp>
          <p:nvSpPr>
            <p:cNvPr id="46" name="Rectangle 42"/>
            <p:cNvSpPr>
              <a:spLocks noChangeArrowheads="1"/>
            </p:cNvSpPr>
            <p:nvPr/>
          </p:nvSpPr>
          <p:spPr bwMode="auto">
            <a:xfrm>
              <a:off x="6092827" y="2365375"/>
              <a:ext cx="1736308"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Disk head</a:t>
              </a:r>
            </a:p>
          </p:txBody>
        </p:sp>
        <p:grpSp>
          <p:nvGrpSpPr>
            <p:cNvPr id="47" name="Group 43"/>
            <p:cNvGrpSpPr>
              <a:grpSpLocks/>
            </p:cNvGrpSpPr>
            <p:nvPr/>
          </p:nvGrpSpPr>
          <p:grpSpPr bwMode="auto">
            <a:xfrm>
              <a:off x="6415089" y="4708524"/>
              <a:ext cx="2459038" cy="754063"/>
              <a:chOff x="2798" y="2339"/>
              <a:chExt cx="1549" cy="475"/>
            </a:xfrm>
          </p:grpSpPr>
          <p:sp>
            <p:nvSpPr>
              <p:cNvPr id="48" name="Freeform 44"/>
              <p:cNvSpPr>
                <a:spLocks/>
              </p:cNvSpPr>
              <p:nvPr/>
            </p:nvSpPr>
            <p:spPr bwMode="auto">
              <a:xfrm>
                <a:off x="2831" y="2339"/>
                <a:ext cx="865" cy="124"/>
              </a:xfrm>
              <a:custGeom>
                <a:avLst/>
                <a:gdLst/>
                <a:ahLst/>
                <a:cxnLst>
                  <a:cxn ang="0">
                    <a:pos x="0" y="65"/>
                  </a:cxn>
                  <a:cxn ang="0">
                    <a:pos x="41" y="0"/>
                  </a:cxn>
                  <a:cxn ang="0">
                    <a:pos x="41" y="41"/>
                  </a:cxn>
                  <a:cxn ang="0">
                    <a:pos x="831" y="41"/>
                  </a:cxn>
                  <a:cxn ang="0">
                    <a:pos x="831" y="0"/>
                  </a:cxn>
                  <a:cxn ang="0">
                    <a:pos x="864" y="65"/>
                  </a:cxn>
                  <a:cxn ang="0">
                    <a:pos x="831" y="123"/>
                  </a:cxn>
                  <a:cxn ang="0">
                    <a:pos x="831" y="82"/>
                  </a:cxn>
                  <a:cxn ang="0">
                    <a:pos x="41" y="82"/>
                  </a:cxn>
                  <a:cxn ang="0">
                    <a:pos x="41" y="123"/>
                  </a:cxn>
                  <a:cxn ang="0">
                    <a:pos x="0" y="65"/>
                  </a:cxn>
                </a:cxnLst>
                <a:rect l="0" t="0" r="r" b="b"/>
                <a:pathLst>
                  <a:path w="865" h="124">
                    <a:moveTo>
                      <a:pt x="0" y="65"/>
                    </a:moveTo>
                    <a:lnTo>
                      <a:pt x="41" y="0"/>
                    </a:lnTo>
                    <a:lnTo>
                      <a:pt x="41" y="41"/>
                    </a:lnTo>
                    <a:lnTo>
                      <a:pt x="831" y="41"/>
                    </a:lnTo>
                    <a:lnTo>
                      <a:pt x="831" y="0"/>
                    </a:lnTo>
                    <a:lnTo>
                      <a:pt x="864" y="65"/>
                    </a:lnTo>
                    <a:lnTo>
                      <a:pt x="831" y="123"/>
                    </a:lnTo>
                    <a:lnTo>
                      <a:pt x="831" y="82"/>
                    </a:lnTo>
                    <a:lnTo>
                      <a:pt x="41" y="82"/>
                    </a:lnTo>
                    <a:lnTo>
                      <a:pt x="41" y="123"/>
                    </a:lnTo>
                    <a:lnTo>
                      <a:pt x="0" y="65"/>
                    </a:lnTo>
                  </a:path>
                </a:pathLst>
              </a:custGeom>
              <a:solidFill>
                <a:srgbClr val="FFFFFF"/>
              </a:solid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49" name="Rectangle 45"/>
              <p:cNvSpPr>
                <a:spLocks noChangeArrowheads="1"/>
              </p:cNvSpPr>
              <p:nvPr/>
            </p:nvSpPr>
            <p:spPr bwMode="auto">
              <a:xfrm>
                <a:off x="2798" y="2464"/>
                <a:ext cx="1549" cy="350"/>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Arm movement</a:t>
                </a:r>
              </a:p>
            </p:txBody>
          </p:sp>
        </p:grpSp>
        <p:grpSp>
          <p:nvGrpSpPr>
            <p:cNvPr id="50" name="Group 46"/>
            <p:cNvGrpSpPr>
              <a:grpSpLocks/>
            </p:cNvGrpSpPr>
            <p:nvPr/>
          </p:nvGrpSpPr>
          <p:grpSpPr bwMode="auto">
            <a:xfrm>
              <a:off x="5257801" y="5670549"/>
              <a:ext cx="2320925" cy="1033463"/>
              <a:chOff x="2069" y="2945"/>
              <a:chExt cx="1462" cy="651"/>
            </a:xfrm>
          </p:grpSpPr>
          <p:sp>
            <p:nvSpPr>
              <p:cNvPr id="51" name="Rectangle 47"/>
              <p:cNvSpPr>
                <a:spLocks noChangeArrowheads="1"/>
              </p:cNvSpPr>
              <p:nvPr/>
            </p:nvSpPr>
            <p:spPr bwMode="auto">
              <a:xfrm>
                <a:off x="2069" y="3246"/>
                <a:ext cx="1462" cy="350"/>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Arm assembly</a:t>
                </a:r>
              </a:p>
            </p:txBody>
          </p:sp>
          <p:sp>
            <p:nvSpPr>
              <p:cNvPr id="52" name="Freeform 48"/>
              <p:cNvSpPr>
                <a:spLocks/>
              </p:cNvSpPr>
              <p:nvPr/>
            </p:nvSpPr>
            <p:spPr bwMode="auto">
              <a:xfrm>
                <a:off x="2357" y="2945"/>
                <a:ext cx="256" cy="305"/>
              </a:xfrm>
              <a:custGeom>
                <a:avLst/>
                <a:gdLst/>
                <a:ahLst/>
                <a:cxnLst>
                  <a:cxn ang="0">
                    <a:pos x="8" y="304"/>
                  </a:cxn>
                  <a:cxn ang="0">
                    <a:pos x="0" y="230"/>
                  </a:cxn>
                  <a:cxn ang="0">
                    <a:pos x="16" y="156"/>
                  </a:cxn>
                  <a:cxn ang="0">
                    <a:pos x="57" y="91"/>
                  </a:cxn>
                  <a:cxn ang="0">
                    <a:pos x="115" y="41"/>
                  </a:cxn>
                  <a:cxn ang="0">
                    <a:pos x="181" y="9"/>
                  </a:cxn>
                  <a:cxn ang="0">
                    <a:pos x="255" y="0"/>
                  </a:cxn>
                </a:cxnLst>
                <a:rect l="0" t="0" r="r" b="b"/>
                <a:pathLst>
                  <a:path w="256" h="305">
                    <a:moveTo>
                      <a:pt x="8" y="304"/>
                    </a:moveTo>
                    <a:lnTo>
                      <a:pt x="0" y="230"/>
                    </a:lnTo>
                    <a:lnTo>
                      <a:pt x="16" y="156"/>
                    </a:lnTo>
                    <a:lnTo>
                      <a:pt x="57" y="91"/>
                    </a:lnTo>
                    <a:lnTo>
                      <a:pt x="115" y="41"/>
                    </a:lnTo>
                    <a:lnTo>
                      <a:pt x="181" y="9"/>
                    </a:lnTo>
                    <a:lnTo>
                      <a:pt x="255" y="0"/>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sp>
          <p:nvSpPr>
            <p:cNvPr id="53" name="Freeform 49"/>
            <p:cNvSpPr>
              <a:spLocks/>
            </p:cNvSpPr>
            <p:nvPr/>
          </p:nvSpPr>
          <p:spPr bwMode="auto">
            <a:xfrm>
              <a:off x="6707189" y="2592389"/>
              <a:ext cx="288925" cy="731837"/>
            </a:xfrm>
            <a:custGeom>
              <a:avLst/>
              <a:gdLst/>
              <a:ahLst/>
              <a:cxnLst>
                <a:cxn ang="0">
                  <a:pos x="0" y="0"/>
                </a:cxn>
                <a:cxn ang="0">
                  <a:pos x="82" y="66"/>
                </a:cxn>
                <a:cxn ang="0">
                  <a:pos x="140" y="156"/>
                </a:cxn>
                <a:cxn ang="0">
                  <a:pos x="173" y="255"/>
                </a:cxn>
                <a:cxn ang="0">
                  <a:pos x="181" y="353"/>
                </a:cxn>
                <a:cxn ang="0">
                  <a:pos x="165" y="460"/>
                </a:cxn>
              </a:cxnLst>
              <a:rect l="0" t="0" r="r" b="b"/>
              <a:pathLst>
                <a:path w="182" h="461">
                  <a:moveTo>
                    <a:pt x="0" y="0"/>
                  </a:moveTo>
                  <a:lnTo>
                    <a:pt x="82" y="66"/>
                  </a:lnTo>
                  <a:lnTo>
                    <a:pt x="140" y="156"/>
                  </a:lnTo>
                  <a:lnTo>
                    <a:pt x="173" y="255"/>
                  </a:lnTo>
                  <a:lnTo>
                    <a:pt x="181" y="353"/>
                  </a:lnTo>
                  <a:lnTo>
                    <a:pt x="165" y="460"/>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nvGrpSpPr>
            <p:cNvPr id="54" name="Group 50"/>
            <p:cNvGrpSpPr>
              <a:grpSpLocks/>
            </p:cNvGrpSpPr>
            <p:nvPr/>
          </p:nvGrpSpPr>
          <p:grpSpPr bwMode="auto">
            <a:xfrm>
              <a:off x="9199563" y="2255838"/>
              <a:ext cx="1819275" cy="792162"/>
              <a:chOff x="4552" y="794"/>
              <a:chExt cx="1146" cy="499"/>
            </a:xfrm>
          </p:grpSpPr>
          <p:sp>
            <p:nvSpPr>
              <p:cNvPr id="55" name="Freeform 51"/>
              <p:cNvSpPr>
                <a:spLocks/>
              </p:cNvSpPr>
              <p:nvPr/>
            </p:nvSpPr>
            <p:spPr bwMode="auto">
              <a:xfrm>
                <a:off x="4609" y="988"/>
                <a:ext cx="372" cy="305"/>
              </a:xfrm>
              <a:custGeom>
                <a:avLst/>
                <a:gdLst/>
                <a:ahLst/>
                <a:cxnLst>
                  <a:cxn ang="0">
                    <a:pos x="371" y="0"/>
                  </a:cxn>
                  <a:cxn ang="0">
                    <a:pos x="255" y="33"/>
                  </a:cxn>
                  <a:cxn ang="0">
                    <a:pos x="148" y="107"/>
                  </a:cxn>
                  <a:cxn ang="0">
                    <a:pos x="58" y="197"/>
                  </a:cxn>
                  <a:cxn ang="0">
                    <a:pos x="0" y="304"/>
                  </a:cxn>
                </a:cxnLst>
                <a:rect l="0" t="0" r="r" b="b"/>
                <a:pathLst>
                  <a:path w="372" h="305">
                    <a:moveTo>
                      <a:pt x="371" y="0"/>
                    </a:moveTo>
                    <a:lnTo>
                      <a:pt x="255" y="33"/>
                    </a:lnTo>
                    <a:lnTo>
                      <a:pt x="148" y="107"/>
                    </a:lnTo>
                    <a:lnTo>
                      <a:pt x="58" y="197"/>
                    </a:lnTo>
                    <a:lnTo>
                      <a:pt x="0" y="304"/>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nvGrpSpPr>
              <p:cNvPr id="56" name="Group 52"/>
              <p:cNvGrpSpPr>
                <a:grpSpLocks/>
              </p:cNvGrpSpPr>
              <p:nvPr/>
            </p:nvGrpSpPr>
            <p:grpSpPr bwMode="auto">
              <a:xfrm>
                <a:off x="4552" y="794"/>
                <a:ext cx="1146" cy="442"/>
                <a:chOff x="4552" y="794"/>
                <a:chExt cx="1146" cy="442"/>
              </a:xfrm>
            </p:grpSpPr>
            <p:sp>
              <p:nvSpPr>
                <p:cNvPr id="57" name="Rectangle 53"/>
                <p:cNvSpPr>
                  <a:spLocks noChangeArrowheads="1"/>
                </p:cNvSpPr>
                <p:nvPr/>
              </p:nvSpPr>
              <p:spPr bwMode="auto">
                <a:xfrm>
                  <a:off x="4888" y="794"/>
                  <a:ext cx="810" cy="350"/>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Tracks</a:t>
                  </a:r>
                </a:p>
              </p:txBody>
            </p:sp>
            <p:sp>
              <p:nvSpPr>
                <p:cNvPr id="58" name="Freeform 54"/>
                <p:cNvSpPr>
                  <a:spLocks/>
                </p:cNvSpPr>
                <p:nvPr/>
              </p:nvSpPr>
              <p:spPr bwMode="auto">
                <a:xfrm>
                  <a:off x="4552" y="988"/>
                  <a:ext cx="305" cy="248"/>
                </a:xfrm>
                <a:custGeom>
                  <a:avLst/>
                  <a:gdLst/>
                  <a:ahLst/>
                  <a:cxnLst>
                    <a:cxn ang="0">
                      <a:pos x="304" y="0"/>
                    </a:cxn>
                    <a:cxn ang="0">
                      <a:pos x="222" y="0"/>
                    </a:cxn>
                    <a:cxn ang="0">
                      <a:pos x="139" y="33"/>
                    </a:cxn>
                    <a:cxn ang="0">
                      <a:pos x="74" y="90"/>
                    </a:cxn>
                    <a:cxn ang="0">
                      <a:pos x="24" y="164"/>
                    </a:cxn>
                    <a:cxn ang="0">
                      <a:pos x="0" y="247"/>
                    </a:cxn>
                  </a:cxnLst>
                  <a:rect l="0" t="0" r="r" b="b"/>
                  <a:pathLst>
                    <a:path w="305" h="248">
                      <a:moveTo>
                        <a:pt x="304" y="0"/>
                      </a:moveTo>
                      <a:lnTo>
                        <a:pt x="222" y="0"/>
                      </a:lnTo>
                      <a:lnTo>
                        <a:pt x="139" y="33"/>
                      </a:lnTo>
                      <a:lnTo>
                        <a:pt x="74" y="90"/>
                      </a:lnTo>
                      <a:lnTo>
                        <a:pt x="24" y="164"/>
                      </a:lnTo>
                      <a:lnTo>
                        <a:pt x="0" y="247"/>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grpSp>
        <p:sp>
          <p:nvSpPr>
            <p:cNvPr id="59" name="Freeform 55"/>
            <p:cNvSpPr>
              <a:spLocks/>
            </p:cNvSpPr>
            <p:nvPr/>
          </p:nvSpPr>
          <p:spPr bwMode="auto">
            <a:xfrm>
              <a:off x="9723439" y="3127375"/>
              <a:ext cx="174625" cy="444500"/>
            </a:xfrm>
            <a:custGeom>
              <a:avLst/>
              <a:gdLst/>
              <a:ahLst/>
              <a:cxnLst>
                <a:cxn ang="0">
                  <a:pos x="0" y="279"/>
                </a:cxn>
                <a:cxn ang="0">
                  <a:pos x="64" y="238"/>
                </a:cxn>
                <a:cxn ang="0">
                  <a:pos x="100" y="181"/>
                </a:cxn>
                <a:cxn ang="0">
                  <a:pos x="109" y="115"/>
                </a:cxn>
                <a:cxn ang="0">
                  <a:pos x="81" y="49"/>
                </a:cxn>
                <a:cxn ang="0">
                  <a:pos x="28" y="0"/>
                </a:cxn>
                <a:cxn ang="0">
                  <a:pos x="55" y="33"/>
                </a:cxn>
              </a:cxnLst>
              <a:rect l="0" t="0" r="r" b="b"/>
              <a:pathLst>
                <a:path w="110" h="280">
                  <a:moveTo>
                    <a:pt x="0" y="279"/>
                  </a:moveTo>
                  <a:lnTo>
                    <a:pt x="64" y="238"/>
                  </a:lnTo>
                  <a:lnTo>
                    <a:pt x="100" y="181"/>
                  </a:lnTo>
                  <a:lnTo>
                    <a:pt x="109" y="115"/>
                  </a:lnTo>
                  <a:lnTo>
                    <a:pt x="81" y="49"/>
                  </a:lnTo>
                  <a:lnTo>
                    <a:pt x="28" y="0"/>
                  </a:lnTo>
                  <a:lnTo>
                    <a:pt x="55" y="33"/>
                  </a:lnTo>
                </a:path>
              </a:pathLst>
            </a:custGeom>
            <a:noFill/>
            <a:ln w="508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sp>
          <p:nvSpPr>
            <p:cNvPr id="60" name="Rectangle 56"/>
            <p:cNvSpPr>
              <a:spLocks noChangeArrowheads="1"/>
            </p:cNvSpPr>
            <p:nvPr/>
          </p:nvSpPr>
          <p:spPr bwMode="auto">
            <a:xfrm>
              <a:off x="9932988" y="3200401"/>
              <a:ext cx="1261312"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Sector</a:t>
              </a:r>
            </a:p>
          </p:txBody>
        </p:sp>
        <p:sp>
          <p:nvSpPr>
            <p:cNvPr id="61" name="Freeform 58"/>
            <p:cNvSpPr>
              <a:spLocks/>
            </p:cNvSpPr>
            <p:nvPr/>
          </p:nvSpPr>
          <p:spPr bwMode="auto">
            <a:xfrm>
              <a:off x="9896475" y="3074989"/>
              <a:ext cx="520700" cy="276225"/>
            </a:xfrm>
            <a:custGeom>
              <a:avLst/>
              <a:gdLst/>
              <a:ahLst/>
              <a:cxnLst>
                <a:cxn ang="0">
                  <a:pos x="327" y="33"/>
                </a:cxn>
                <a:cxn ang="0">
                  <a:pos x="264" y="0"/>
                </a:cxn>
                <a:cxn ang="0">
                  <a:pos x="191" y="0"/>
                </a:cxn>
                <a:cxn ang="0">
                  <a:pos x="118" y="16"/>
                </a:cxn>
                <a:cxn ang="0">
                  <a:pos x="64" y="49"/>
                </a:cxn>
                <a:cxn ang="0">
                  <a:pos x="19" y="107"/>
                </a:cxn>
                <a:cxn ang="0">
                  <a:pos x="0" y="173"/>
                </a:cxn>
              </a:cxnLst>
              <a:rect l="0" t="0" r="r" b="b"/>
              <a:pathLst>
                <a:path w="328" h="174">
                  <a:moveTo>
                    <a:pt x="327" y="33"/>
                  </a:moveTo>
                  <a:lnTo>
                    <a:pt x="264" y="0"/>
                  </a:lnTo>
                  <a:lnTo>
                    <a:pt x="191" y="0"/>
                  </a:lnTo>
                  <a:lnTo>
                    <a:pt x="118" y="16"/>
                  </a:lnTo>
                  <a:lnTo>
                    <a:pt x="64" y="49"/>
                  </a:lnTo>
                  <a:lnTo>
                    <a:pt x="19" y="107"/>
                  </a:lnTo>
                  <a:lnTo>
                    <a:pt x="0" y="173"/>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sp>
          <p:nvSpPr>
            <p:cNvPr id="62" name="Rectangle 59"/>
            <p:cNvSpPr>
              <a:spLocks noChangeArrowheads="1"/>
            </p:cNvSpPr>
            <p:nvPr/>
          </p:nvSpPr>
          <p:spPr bwMode="auto">
            <a:xfrm>
              <a:off x="6934199" y="1676400"/>
              <a:ext cx="1495599"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Cylinder</a:t>
              </a:r>
            </a:p>
          </p:txBody>
        </p:sp>
        <p:sp>
          <p:nvSpPr>
            <p:cNvPr id="63" name="Line 60"/>
            <p:cNvSpPr>
              <a:spLocks noChangeShapeType="1"/>
            </p:cNvSpPr>
            <p:nvPr/>
          </p:nvSpPr>
          <p:spPr bwMode="auto">
            <a:xfrm>
              <a:off x="7467600" y="2057400"/>
              <a:ext cx="76200" cy="3505200"/>
            </a:xfrm>
            <a:prstGeom prst="line">
              <a:avLst/>
            </a:prstGeom>
            <a:noFill/>
            <a:ln w="9525">
              <a:solidFill>
                <a:schemeClr val="tx1"/>
              </a:solidFill>
              <a:round/>
              <a:headEnd/>
              <a:tailEnd type="triangle" w="med" len="med"/>
            </a:ln>
            <a:effectLst/>
          </p:spPr>
          <p:txBody>
            <a:bodyPr/>
            <a:lstStyle/>
            <a:p>
              <a:pPr defTabSz="457200"/>
              <a:endParaRPr lang="en-US" sz="1200">
                <a:solidFill>
                  <a:prstClr val="black"/>
                </a:solidFill>
              </a:endParaRPr>
            </a:p>
          </p:txBody>
        </p:sp>
      </p:grpSp>
      <p:sp>
        <p:nvSpPr>
          <p:cNvPr id="65" name="Content Placeholder 2"/>
          <p:cNvSpPr txBox="1">
            <a:spLocks/>
          </p:cNvSpPr>
          <p:nvPr/>
        </p:nvSpPr>
        <p:spPr>
          <a:xfrm>
            <a:off x="6587175" y="4189140"/>
            <a:ext cx="5247607" cy="253233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u="sng" dirty="0" smtClean="0"/>
              <a:t>Random Access Memory (RAM) or Main Memory:</a:t>
            </a:r>
          </a:p>
          <a:p>
            <a:pPr marL="457200" lvl="1" indent="0">
              <a:buFont typeface="Arial"/>
              <a:buNone/>
            </a:pPr>
            <a:endParaRPr lang="en-US" i="1" dirty="0" smtClean="0"/>
          </a:p>
          <a:p>
            <a:r>
              <a:rPr lang="en-US" b="1" i="1" dirty="0" smtClean="0"/>
              <a:t>Fast:</a:t>
            </a:r>
            <a:r>
              <a:rPr lang="en-US" i="1" dirty="0" smtClean="0"/>
              <a:t> </a:t>
            </a:r>
            <a:r>
              <a:rPr lang="en-US" dirty="0" smtClean="0"/>
              <a:t>Random access, byte addressable</a:t>
            </a:r>
          </a:p>
          <a:p>
            <a:pPr lvl="2"/>
            <a:r>
              <a:rPr lang="en-US" dirty="0" smtClean="0"/>
              <a:t>~10x faster for </a:t>
            </a:r>
            <a:r>
              <a:rPr lang="en-US" u="sng" dirty="0" smtClean="0"/>
              <a:t>sequential access</a:t>
            </a:r>
          </a:p>
          <a:p>
            <a:pPr lvl="2"/>
            <a:r>
              <a:rPr lang="en-US" dirty="0" smtClean="0"/>
              <a:t>~100,000x faster for </a:t>
            </a:r>
            <a:r>
              <a:rPr lang="en-US" u="sng" dirty="0" smtClean="0"/>
              <a:t>random access!</a:t>
            </a:r>
          </a:p>
          <a:p>
            <a:pPr lvl="1"/>
            <a:endParaRPr lang="en-US" u="sng" dirty="0" smtClean="0"/>
          </a:p>
          <a:p>
            <a:r>
              <a:rPr lang="en-US" b="1" i="1" dirty="0" smtClean="0"/>
              <a:t>Volatile:</a:t>
            </a:r>
            <a:r>
              <a:rPr lang="en-US" i="1" dirty="0" smtClean="0"/>
              <a:t> </a:t>
            </a:r>
            <a:r>
              <a:rPr lang="en-US" dirty="0" smtClean="0"/>
              <a:t>Data can be lost if e.g. crash occurs, power goes out, </a:t>
            </a:r>
            <a:r>
              <a:rPr lang="en-US" dirty="0" err="1" smtClean="0"/>
              <a:t>etc</a:t>
            </a:r>
            <a:r>
              <a:rPr lang="en-US" dirty="0" smtClean="0"/>
              <a:t>!</a:t>
            </a:r>
          </a:p>
          <a:p>
            <a:pPr lvl="1"/>
            <a:endParaRPr lang="en-US" u="sng" dirty="0" smtClean="0"/>
          </a:p>
          <a:p>
            <a:r>
              <a:rPr lang="en-US" b="1" i="1" dirty="0" smtClean="0"/>
              <a:t>Expensive:</a:t>
            </a:r>
            <a:r>
              <a:rPr lang="en-US" dirty="0" smtClean="0"/>
              <a:t> For $100, get 16GB of RAM vs. 2TB of disk!</a:t>
            </a:r>
            <a:endParaRPr lang="en-US" dirty="0"/>
          </a:p>
        </p:txBody>
      </p:sp>
      <p:pic>
        <p:nvPicPr>
          <p:cNvPr id="66" name="Picture 65"/>
          <p:cNvPicPr>
            <a:picLocks noChangeAspect="1"/>
          </p:cNvPicPr>
          <p:nvPr/>
        </p:nvPicPr>
        <p:blipFill>
          <a:blip r:embed="rId3"/>
          <a:stretch>
            <a:fillRect/>
          </a:stretch>
        </p:blipFill>
        <p:spPr>
          <a:xfrm>
            <a:off x="7605422" y="1622620"/>
            <a:ext cx="3297504" cy="2198336"/>
          </a:xfrm>
          <a:prstGeom prst="rect">
            <a:avLst/>
          </a:prstGeom>
        </p:spPr>
      </p:pic>
      <p:sp>
        <p:nvSpPr>
          <p:cNvPr id="8" name="Left-Right Arrow 7"/>
          <p:cNvSpPr/>
          <p:nvPr/>
        </p:nvSpPr>
        <p:spPr>
          <a:xfrm>
            <a:off x="4892331" y="2595188"/>
            <a:ext cx="1817152" cy="6772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0" y="-22510"/>
            <a:ext cx="12192000" cy="307777"/>
            <a:chOff x="0" y="-22510"/>
            <a:chExt cx="12192000" cy="307777"/>
          </a:xfrm>
        </p:grpSpPr>
        <p:sp>
          <p:nvSpPr>
            <p:cNvPr id="71" name="Rectangle 7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2" name="TextBox 71"/>
            <p:cNvSpPr txBox="1"/>
            <p:nvPr/>
          </p:nvSpPr>
          <p:spPr>
            <a:xfrm>
              <a:off x="188780" y="-22510"/>
              <a:ext cx="393902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Storage &amp; memory model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17497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grpSp>
        <p:nvGrpSpPr>
          <p:cNvPr id="34" name="Group 33"/>
          <p:cNvGrpSpPr/>
          <p:nvPr/>
        </p:nvGrpSpPr>
        <p:grpSpPr>
          <a:xfrm>
            <a:off x="0" y="-22510"/>
            <a:ext cx="12192000" cy="307777"/>
            <a:chOff x="0" y="-22510"/>
            <a:chExt cx="12192000" cy="307777"/>
          </a:xfrm>
        </p:grpSpPr>
        <p:sp>
          <p:nvSpPr>
            <p:cNvPr id="35" name="Rectangle 3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6" name="TextBox 35"/>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54551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45195 0.08125 " pathEditMode="relative" rAng="0" ptsTypes="AA">
                                      <p:cBhvr>
                                        <p:cTn id="6" dur="2000" fill="hold"/>
                                        <p:tgtEl>
                                          <p:spTgt spid="8"/>
                                        </p:tgtEl>
                                        <p:attrNameLst>
                                          <p:attrName>ppt_x</p:attrName>
                                          <p:attrName>ppt_y</p:attrName>
                                        </p:attrNameLst>
                                      </p:cBhvr>
                                      <p:rCtr x="22591"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a:t>
            </a:r>
            <a:r>
              <a:rPr lang="en-US" sz="2000" dirty="0" smtClean="0">
                <a:solidFill>
                  <a:srgbClr val="FFC000"/>
                </a:solidFill>
                <a:latin typeface="Menlo" charset="0"/>
                <a:ea typeface="Menlo" charset="0"/>
                <a:cs typeface="Menlo" charset="0"/>
              </a:rPr>
              <a:t>98</a:t>
            </a:r>
            <a:endParaRPr lang="en-US" sz="2000" dirty="0">
              <a:solidFill>
                <a:srgbClr val="FFC000"/>
              </a:solidFill>
              <a:latin typeface="Menlo" charset="0"/>
              <a:ea typeface="Menlo" charset="0"/>
              <a:cs typeface="Menlo" charset="0"/>
            </a:endParaRPr>
          </a:p>
        </p:txBody>
      </p:sp>
      <p:grpSp>
        <p:nvGrpSpPr>
          <p:cNvPr id="34" name="Group 33"/>
          <p:cNvGrpSpPr/>
          <p:nvPr/>
        </p:nvGrpSpPr>
        <p:grpSpPr>
          <a:xfrm>
            <a:off x="0" y="-22510"/>
            <a:ext cx="12192000" cy="307777"/>
            <a:chOff x="0" y="-22510"/>
            <a:chExt cx="12192000" cy="307777"/>
          </a:xfrm>
        </p:grpSpPr>
        <p:sp>
          <p:nvSpPr>
            <p:cNvPr id="35" name="Rectangle 3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6" name="TextBox 35"/>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6894431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grpSp>
        <p:nvGrpSpPr>
          <p:cNvPr id="34" name="Group 33"/>
          <p:cNvGrpSpPr/>
          <p:nvPr/>
        </p:nvGrpSpPr>
        <p:grpSpPr>
          <a:xfrm>
            <a:off x="0" y="-22510"/>
            <a:ext cx="12192000" cy="307777"/>
            <a:chOff x="0" y="-22510"/>
            <a:chExt cx="12192000" cy="307777"/>
          </a:xfrm>
        </p:grpSpPr>
        <p:sp>
          <p:nvSpPr>
            <p:cNvPr id="35" name="Rectangle 3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6" name="TextBox 35"/>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16900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7037E-6 L -0.62253 0.07917 " pathEditMode="relative" rAng="0" ptsTypes="AA">
                                      <p:cBhvr>
                                        <p:cTn id="6" dur="2000" fill="hold"/>
                                        <p:tgtEl>
                                          <p:spTgt spid="8"/>
                                        </p:tgtEl>
                                        <p:attrNameLst>
                                          <p:attrName>ppt_x</p:attrName>
                                          <p:attrName>ppt_y</p:attrName>
                                        </p:attrNameLst>
                                      </p:cBhvr>
                                      <p:rCtr x="-31133" y="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grpSp>
        <p:nvGrpSpPr>
          <p:cNvPr id="36" name="Group 35"/>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9630349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3,18</a:t>
            </a:r>
            <a:endParaRPr lang="en-US" sz="2000" dirty="0">
              <a:solidFill>
                <a:srgbClr val="FFC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22,24</a:t>
            </a:r>
            <a:endParaRPr lang="en-US" sz="2000" dirty="0">
              <a:solidFill>
                <a:srgbClr val="FFC000"/>
              </a:solidFill>
              <a:latin typeface="Menlo" charset="0"/>
              <a:ea typeface="Menlo" charset="0"/>
              <a:cs typeface="Menlo" charset="0"/>
            </a:endParaRPr>
          </a:p>
        </p:txBody>
      </p:sp>
      <p:grpSp>
        <p:nvGrpSpPr>
          <p:cNvPr id="36" name="Group 35"/>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55940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22222E-6 L -0.42174 0.17593 " pathEditMode="relative" rAng="0" ptsTypes="AA">
                                      <p:cBhvr>
                                        <p:cTn id="6" dur="2000" fill="hold"/>
                                        <p:tgtEl>
                                          <p:spTgt spid="7"/>
                                        </p:tgtEl>
                                        <p:attrNameLst>
                                          <p:attrName>ppt_x</p:attrName>
                                          <p:attrName>ppt_y</p:attrName>
                                        </p:attrNameLst>
                                      </p:cBhvr>
                                      <p:rCtr x="-21094" y="8796"/>
                                    </p:animMotion>
                                  </p:childTnLst>
                                </p:cTn>
                              </p:par>
                              <p:par>
                                <p:cTn id="7" presetID="42" presetClass="path" presetSubtype="0" accel="50000" decel="50000" fill="hold" grpId="0" nodeType="withEffect">
                                  <p:stCondLst>
                                    <p:cond delay="0"/>
                                  </p:stCondLst>
                                  <p:childTnLst>
                                    <p:animMotion origin="layout" path="M -4.375E-6 -3.7037E-6 L -0.44153 0.17199 " pathEditMode="relative" rAng="0" ptsTypes="AA">
                                      <p:cBhvr>
                                        <p:cTn id="8" dur="2000" fill="hold"/>
                                        <p:tgtEl>
                                          <p:spTgt spid="33"/>
                                        </p:tgtEl>
                                        <p:attrNameLst>
                                          <p:attrName>ppt_x</p:attrName>
                                          <p:attrName>ppt_y</p:attrName>
                                        </p:attrNameLst>
                                      </p:cBhvr>
                                      <p:rCtr x="-22096"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endParaRPr lang="en-US" dirty="0"/>
          </a:p>
        </p:txBody>
      </p:sp>
      <p:sp>
        <p:nvSpPr>
          <p:cNvPr id="3" name="Content Placeholder 2"/>
          <p:cNvSpPr>
            <a:spLocks noGrp="1"/>
          </p:cNvSpPr>
          <p:nvPr>
            <p:ph idx="1"/>
          </p:nvPr>
        </p:nvSpPr>
        <p:spPr>
          <a:xfrm>
            <a:off x="838200" y="1825625"/>
            <a:ext cx="10515600" cy="3932238"/>
          </a:xfrm>
        </p:spPr>
        <p:txBody>
          <a:bodyPr>
            <a:normAutofit/>
          </a:bodyPr>
          <a:lstStyle/>
          <a:p>
            <a:r>
              <a:rPr lang="en-US" dirty="0" smtClean="0"/>
              <a:t>Note that, for buffer with B+1 pages:</a:t>
            </a:r>
          </a:p>
          <a:p>
            <a:pPr lvl="1"/>
            <a:r>
              <a:rPr lang="en-US" b="1" dirty="0" smtClean="0"/>
              <a:t>Best case: </a:t>
            </a:r>
            <a:r>
              <a:rPr lang="en-US" dirty="0" smtClean="0"/>
              <a:t>If input file is sorted </a:t>
            </a:r>
            <a:r>
              <a:rPr lang="en-US" dirty="0" smtClean="0">
                <a:sym typeface="Wingdings"/>
              </a:rPr>
              <a:t> nothing is frozen  we get </a:t>
            </a:r>
            <a:r>
              <a:rPr lang="en-US" b="1" dirty="0" smtClean="0">
                <a:sym typeface="Wingdings"/>
              </a:rPr>
              <a:t>a single</a:t>
            </a:r>
            <a:r>
              <a:rPr lang="en-US" dirty="0" smtClean="0">
                <a:sym typeface="Wingdings"/>
              </a:rPr>
              <a:t> run!</a:t>
            </a:r>
          </a:p>
          <a:p>
            <a:pPr lvl="1"/>
            <a:r>
              <a:rPr lang="en-US" b="1" dirty="0" smtClean="0">
                <a:sym typeface="Wingdings"/>
              </a:rPr>
              <a:t>Worst case: </a:t>
            </a:r>
            <a:r>
              <a:rPr lang="en-US" dirty="0" smtClean="0">
                <a:sym typeface="Wingdings"/>
              </a:rPr>
              <a:t>If input file is reverse sorted  everything is frozen  we get runs of length </a:t>
            </a:r>
            <a:r>
              <a:rPr lang="en-US" b="1" dirty="0" smtClean="0">
                <a:sym typeface="Wingdings"/>
              </a:rPr>
              <a:t>B+1</a:t>
            </a:r>
          </a:p>
          <a:p>
            <a:pPr lvl="1"/>
            <a:endParaRPr lang="en-US" b="1" dirty="0">
              <a:sym typeface="Wingdings"/>
            </a:endParaRPr>
          </a:p>
          <a:p>
            <a:r>
              <a:rPr lang="en-US" dirty="0" smtClean="0">
                <a:sym typeface="Wingdings"/>
              </a:rPr>
              <a:t>In general, with repacking we do </a:t>
            </a:r>
            <a:r>
              <a:rPr lang="en-US" b="1" u="sng" dirty="0" smtClean="0">
                <a:sym typeface="Wingdings"/>
              </a:rPr>
              <a:t>no worse</a:t>
            </a:r>
            <a:r>
              <a:rPr lang="en-US" dirty="0" smtClean="0">
                <a:sym typeface="Wingdings"/>
              </a:rPr>
              <a:t> than without it! </a:t>
            </a:r>
          </a:p>
          <a:p>
            <a:endParaRPr lang="en-US" dirty="0">
              <a:sym typeface="Wingdings"/>
            </a:endParaRPr>
          </a:p>
          <a:p>
            <a:r>
              <a:rPr lang="en-US" dirty="0" smtClean="0">
                <a:sym typeface="Wingdings"/>
              </a:rPr>
              <a:t>Engineer’s approximation: runs will have </a:t>
            </a:r>
            <a:r>
              <a:rPr lang="en-US" b="1" dirty="0" smtClean="0">
                <a:sym typeface="Wingdings"/>
              </a:rPr>
              <a:t>~2(B+1) </a:t>
            </a:r>
            <a:r>
              <a:rPr lang="en-US" dirty="0" smtClean="0">
                <a:sym typeface="Wingdings"/>
              </a:rPr>
              <a:t>length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386110" y="5649912"/>
                <a:ext cx="3967690" cy="849271"/>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Para xmlns:m="http://schemas.openxmlformats.org/officeDocument/2006/math" xmlns="">
                    <m:oMathParaPr>
                      <m:jc m:val="centerGroup"/>
                    </m:oMathParaPr>
                    <m:oMath xmlns:m="http://schemas.openxmlformats.org/officeDocument/2006/math">
                      <m:r>
                        <a:rPr lang="en-US" sz="2400" b="0" i="1" dirty="0" smtClean="0">
                          <a:latin typeface="Cambria Math" charset="0"/>
                        </a:rPr>
                        <m:t>~</m:t>
                      </m:r>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chemeClr val="tx1"/>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𝟐</m:t>
                                  </m:r>
                                  <m:r>
                                    <a:rPr lang="en-US" sz="2400" b="1" i="1" dirty="0" smtClean="0">
                                      <a:solidFill>
                                        <a:schemeClr val="tx1"/>
                                      </a:solidFill>
                                      <a:latin typeface="Cambria Math" charset="0"/>
                                    </a:rPr>
                                    <m:t>(</m:t>
                                  </m:r>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r>
                                    <a:rPr lang="en-US" sz="2400" b="1" i="1" dirty="0" smtClean="0">
                                      <a:solidFill>
                                        <a:schemeClr val="tx1"/>
                                      </a:solidFill>
                                      <a:latin typeface="Cambria Math" charset="0"/>
                                    </a:rPr>
                                    <m:t>)</m:t>
                                  </m:r>
                                </m:den>
                              </m:f>
                            </m:e>
                          </m:func>
                        </m:e>
                      </m:d>
                      <m:r>
                        <a:rPr lang="en-US" sz="2400" b="0" i="1" dirty="0" smtClean="0">
                          <a:latin typeface="Cambria Math" charset="0"/>
                        </a:rPr>
                        <m:t>+1)</m:t>
                      </m:r>
                    </m:oMath>
                  </m:oMathPara>
                </a14:m>
                <a:endParaRPr lang="en-US" sz="24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386110" y="5649912"/>
                <a:ext cx="3967690" cy="849271"/>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5876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Basics of IO and buffer management.</a:t>
            </a:r>
          </a:p>
          <a:p>
            <a:pPr lvl="1"/>
            <a:r>
              <a:rPr lang="en-US" dirty="0" smtClean="0"/>
              <a:t>See notebook for more fun! (Learn about </a:t>
            </a:r>
            <a:r>
              <a:rPr lang="en-US" i="1" dirty="0" smtClean="0"/>
              <a:t>sequential flooding</a:t>
            </a:r>
            <a:r>
              <a:rPr lang="en-US" dirty="0" smtClean="0"/>
              <a:t>)</a:t>
            </a:r>
          </a:p>
          <a:p>
            <a:pPr lvl="1"/>
            <a:endParaRPr lang="en-US" dirty="0" smtClean="0"/>
          </a:p>
          <a:p>
            <a:r>
              <a:rPr lang="en-US" dirty="0" smtClean="0"/>
              <a:t>We introduced the IO cost model using </a:t>
            </a:r>
            <a:r>
              <a:rPr lang="en-US" b="1" dirty="0" smtClean="0"/>
              <a:t>sorting</a:t>
            </a:r>
            <a:r>
              <a:rPr lang="en-US" dirty="0" smtClean="0"/>
              <a:t>.</a:t>
            </a:r>
          </a:p>
          <a:p>
            <a:pPr lvl="1"/>
            <a:r>
              <a:rPr lang="en-US" dirty="0" smtClean="0"/>
              <a:t>Saw how to do merges with few IOs, </a:t>
            </a:r>
          </a:p>
          <a:p>
            <a:pPr lvl="1"/>
            <a:r>
              <a:rPr lang="en-US" dirty="0" smtClean="0"/>
              <a:t>Works better than main-memory sort algorithms. </a:t>
            </a:r>
          </a:p>
          <a:p>
            <a:pPr lvl="1"/>
            <a:endParaRPr lang="en-US" dirty="0"/>
          </a:p>
          <a:p>
            <a:r>
              <a:rPr lang="en-US" dirty="0" smtClean="0"/>
              <a:t>Described a few optimizations for sorting</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287142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3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150712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smtClean="0"/>
              <a:t>B+ Trees: </a:t>
            </a:r>
            <a:br>
              <a:rPr lang="en-US" dirty="0" smtClean="0"/>
            </a:br>
            <a:r>
              <a:rPr lang="en-US" dirty="0" smtClean="0"/>
              <a:t>An IO-Aware Index Structure</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4685922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find it in the index, look very carefully through the entire catalog”</a:t>
            </a:r>
            <a:endParaRPr lang="en-US" dirty="0"/>
          </a:p>
        </p:txBody>
      </p:sp>
      <p:sp>
        <p:nvSpPr>
          <p:cNvPr id="3" name="Text Placeholder 2"/>
          <p:cNvSpPr>
            <a:spLocks noGrp="1"/>
          </p:cNvSpPr>
          <p:nvPr>
            <p:ph type="body" idx="1"/>
          </p:nvPr>
        </p:nvSpPr>
        <p:spPr/>
        <p:txBody>
          <a:bodyPr/>
          <a:lstStyle/>
          <a:p>
            <a:pPr algn="r"/>
            <a:r>
              <a:rPr lang="en-US" dirty="0" smtClean="0"/>
              <a:t>- Sears, Roebuck and Co., Consumers Guide, 1897</a:t>
            </a:r>
            <a:endParaRPr lang="en-US" dirty="0"/>
          </a:p>
        </p:txBody>
      </p:sp>
      <p:sp>
        <p:nvSpPr>
          <p:cNvPr id="6" name="Slide Number Placeholder 5"/>
          <p:cNvSpPr>
            <a:spLocks noGrp="1"/>
          </p:cNvSpPr>
          <p:nvPr>
            <p:ph type="sldNum" sz="quarter" idx="12"/>
          </p:nvPr>
        </p:nvSpPr>
        <p:spPr/>
        <p:txBody>
          <a:bodyPr/>
          <a:lstStyle/>
          <a:p>
            <a:fld id="{40A01959-B587-3B45-A9B3-C17F42F09305}" type="slidenum">
              <a:rPr lang="en-US" smtClean="0"/>
              <a:t>68</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3429360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Indexes: Motivations &amp; Basics</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B+ Trees</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69</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232539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Buffer</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1" name="Group 20"/>
          <p:cNvGrpSpPr/>
          <p:nvPr/>
        </p:nvGrpSpPr>
        <p:grpSpPr>
          <a:xfrm>
            <a:off x="7466322" y="1027906"/>
            <a:ext cx="4259923" cy="2456273"/>
            <a:chOff x="7466322" y="1027906"/>
            <a:chExt cx="4259923" cy="2456273"/>
          </a:xfrm>
        </p:grpSpPr>
        <p:sp>
          <p:nvSpPr>
            <p:cNvPr id="11" name="Rectangle 10"/>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5" name="Rectangle 4"/>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TextBox 17"/>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9" name="TextBox 18"/>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13" name="Left-Right Arrow 12"/>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17" name="Content Placeholder 2"/>
          <p:cNvSpPr>
            <a:spLocks noGrp="1"/>
          </p:cNvSpPr>
          <p:nvPr>
            <p:ph idx="1"/>
          </p:nvPr>
        </p:nvSpPr>
        <p:spPr>
          <a:xfrm>
            <a:off x="609600" y="1600201"/>
            <a:ext cx="6483178" cy="4965699"/>
          </a:xfrm>
        </p:spPr>
        <p:txBody>
          <a:bodyPr>
            <a:normAutofit/>
          </a:bodyPr>
          <a:lstStyle/>
          <a:p>
            <a:r>
              <a:rPr lang="en-US" dirty="0" smtClean="0"/>
              <a:t>A </a:t>
            </a:r>
            <a:r>
              <a:rPr lang="en-US" b="1" u="sng" dirty="0" smtClean="0"/>
              <a:t>buffer</a:t>
            </a:r>
            <a:r>
              <a:rPr lang="en-US" dirty="0" smtClean="0"/>
              <a:t> is a region of physical memory used to store </a:t>
            </a:r>
            <a:r>
              <a:rPr lang="en-US" i="1" dirty="0" smtClean="0"/>
              <a:t>temporary data</a:t>
            </a:r>
          </a:p>
          <a:p>
            <a:pPr lvl="1"/>
            <a:endParaRPr lang="en-US" sz="2800" dirty="0" smtClean="0"/>
          </a:p>
          <a:p>
            <a:pPr lvl="1"/>
            <a:r>
              <a:rPr lang="en-US" sz="2800" i="1" dirty="0" smtClean="0"/>
              <a:t>In this lecture: </a:t>
            </a:r>
            <a:r>
              <a:rPr lang="en-US" sz="2800" dirty="0" smtClean="0"/>
              <a:t>a region in  main memory used to store </a:t>
            </a:r>
            <a:r>
              <a:rPr lang="en-US" sz="2800" b="1" dirty="0" smtClean="0"/>
              <a:t>intermediate data between disk and processes</a:t>
            </a:r>
          </a:p>
          <a:p>
            <a:pPr marL="457200" lvl="1" indent="0">
              <a:buNone/>
            </a:pPr>
            <a:endParaRPr lang="en-US" sz="2800" i="1" dirty="0" smtClean="0"/>
          </a:p>
          <a:p>
            <a:r>
              <a:rPr lang="en-US" i="1" dirty="0" smtClean="0"/>
              <a:t>Key idea: </a:t>
            </a:r>
            <a:r>
              <a:rPr lang="en-US" dirty="0" smtClean="0"/>
              <a:t>Reading / writing to disk is slow- need to cache data!</a:t>
            </a:r>
          </a:p>
          <a:p>
            <a:pPr lvl="1"/>
            <a:endParaRPr lang="en-US" dirty="0"/>
          </a:p>
        </p:txBody>
      </p:sp>
    </p:spTree>
    <p:extLst>
      <p:ext uri="{BB962C8B-B14F-4D97-AF65-F5344CB8AC3E}">
        <p14:creationId xmlns:p14="http://schemas.microsoft.com/office/powerpoint/2010/main" val="185147924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6326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Indexes: Motivation</a:t>
            </a:r>
          </a:p>
          <a:p>
            <a:pPr marL="514350" indent="-514350">
              <a:buAutoNum type="arabicPeriod"/>
            </a:pPr>
            <a:endParaRPr lang="en-US" dirty="0" smtClean="0">
              <a:latin typeface="+mj-lt"/>
            </a:endParaRPr>
          </a:p>
          <a:p>
            <a:pPr marL="514350" indent="-514350">
              <a:buAutoNum type="arabicPeriod"/>
            </a:pPr>
            <a:r>
              <a:rPr lang="en-US" dirty="0" smtClean="0">
                <a:latin typeface="+mj-lt"/>
              </a:rPr>
              <a:t>Indexes: Basics</a:t>
            </a:r>
          </a:p>
          <a:p>
            <a:pPr marL="514350" indent="-514350">
              <a:buAutoNum type="arabicPeriod"/>
            </a:pPr>
            <a:endParaRPr lang="en-US" dirty="0">
              <a:latin typeface="+mj-lt"/>
            </a:endParaRPr>
          </a:p>
          <a:p>
            <a:pPr marL="514350" indent="-514350">
              <a:buAutoNum type="arabicPeriod"/>
            </a:pPr>
            <a:r>
              <a:rPr lang="en-US" dirty="0" smtClean="0">
                <a:latin typeface="+mj-lt"/>
              </a:rPr>
              <a:t>ACTIVITY: Creating indexes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70</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974167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00200"/>
                <a:ext cx="10515601" cy="3914775"/>
              </a:xfrm>
            </p:spPr>
            <p:txBody>
              <a:bodyPr>
                <a:normAutofit/>
              </a:bodyPr>
              <a:lstStyle/>
              <a:p>
                <a:r>
                  <a:rPr lang="en-US" dirty="0" smtClean="0"/>
                  <a:t>Suppose we want to search for people of a specific age</a:t>
                </a:r>
              </a:p>
              <a:p>
                <a:endParaRPr lang="en-US" b="1" i="1" dirty="0" smtClean="0"/>
              </a:p>
              <a:p>
                <a:r>
                  <a:rPr lang="en-US" b="1" i="1" dirty="0" smtClean="0"/>
                  <a:t>First idea:</a:t>
                </a:r>
                <a:r>
                  <a:rPr lang="en-US" dirty="0" smtClean="0"/>
                  <a:t> Sort the records by age… we know how to do this fast!</a:t>
                </a:r>
              </a:p>
              <a:p>
                <a:endParaRPr lang="en-US" dirty="0"/>
              </a:p>
              <a:p>
                <a:r>
                  <a:rPr lang="en-US" dirty="0" smtClean="0"/>
                  <a:t>How many IO operations to search over </a:t>
                </a:r>
                <a:r>
                  <a:rPr lang="en-US" b="1" i="1" dirty="0" smtClean="0"/>
                  <a:t>N sorted</a:t>
                </a:r>
                <a:r>
                  <a:rPr lang="en-US" dirty="0" smtClean="0"/>
                  <a:t> records?</a:t>
                </a:r>
              </a:p>
              <a:p>
                <a:pPr lvl="1"/>
                <a:r>
                  <a:rPr lang="en-US" sz="2800" dirty="0" smtClean="0"/>
                  <a:t>Simple scan: </a:t>
                </a:r>
                <a:r>
                  <a:rPr lang="en-US" sz="2800" b="1" i="1" dirty="0" smtClean="0"/>
                  <a:t>O(N)</a:t>
                </a:r>
                <a:endParaRPr lang="en-US" sz="2800" dirty="0"/>
              </a:p>
              <a:p>
                <a:pPr lvl="1"/>
                <a:r>
                  <a:rPr lang="en-US" sz="2800" dirty="0" smtClean="0"/>
                  <a:t>Binary search: </a:t>
                </a:r>
                <a:r>
                  <a:rPr lang="en-US" sz="2800" b="1" i="1" dirty="0" smtClean="0"/>
                  <a:t>O(</a:t>
                </a:r>
                <a14:m>
                  <m:oMath xmlns:m="http://schemas.openxmlformats.org/officeDocument/2006/math" xmlns="">
                    <m:func>
                      <m:funcPr>
                        <m:ctrlPr>
                          <a:rPr lang="en-US" b="1" i="1">
                            <a:latin typeface="Cambria Math" charset="0"/>
                          </a:rPr>
                        </m:ctrlPr>
                      </m:funcPr>
                      <m:fName>
                        <m:sSub>
                          <m:sSubPr>
                            <m:ctrlPr>
                              <a:rPr lang="en-US" b="1" i="1">
                                <a:latin typeface="Cambria Math" charset="0"/>
                              </a:rPr>
                            </m:ctrlPr>
                          </m:sSubPr>
                          <m:e>
                            <m:r>
                              <a:rPr lang="en-US" b="1">
                                <a:latin typeface="Cambria Math" charset="0"/>
                              </a:rPr>
                              <m:t>𝐥𝐨𝐠</m:t>
                            </m:r>
                          </m:e>
                          <m:sub>
                            <m:r>
                              <a:rPr lang="en-US" b="1" i="1">
                                <a:latin typeface="Cambria Math" charset="0"/>
                              </a:rPr>
                              <m:t>𝟐</m:t>
                            </m:r>
                          </m:sub>
                        </m:sSub>
                      </m:fName>
                      <m:e>
                        <m:r>
                          <a:rPr lang="en-US" b="1" i="1">
                            <a:latin typeface="Cambria Math" charset="0"/>
                          </a:rPr>
                          <m:t>𝑵</m:t>
                        </m:r>
                      </m:e>
                    </m:func>
                  </m:oMath>
                </a14:m>
                <a:r>
                  <a:rPr lang="en-US" b="1" i="1" dirty="0" smtClean="0"/>
                  <a:t>)</a:t>
                </a:r>
                <a:endParaRPr lang="en-US" b="1" i="1" dirty="0"/>
              </a:p>
              <a:p>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00200"/>
                <a:ext cx="10515601" cy="3914775"/>
              </a:xfrm>
              <a:blipFill rotWithShape="0">
                <a:blip r:embed="rId2"/>
                <a:stretch>
                  <a:fillRect l="-985" t="-2648"/>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Indexes: Motivation</a:t>
              </a:r>
              <a:endParaRPr lang="en-US" sz="1400" b="1" i="1" dirty="0">
                <a:solidFill>
                  <a:schemeClr val="tx1">
                    <a:lumMod val="65000"/>
                    <a:lumOff val="35000"/>
                  </a:schemeClr>
                </a:solidFill>
                <a:latin typeface="+mj-lt"/>
              </a:endParaRPr>
            </a:p>
          </p:txBody>
        </p:sp>
      </p:grpSp>
      <p:sp>
        <p:nvSpPr>
          <p:cNvPr id="8" name="Rectangle 3"/>
          <p:cNvSpPr>
            <a:spLocks noChangeArrowheads="1"/>
          </p:cNvSpPr>
          <p:nvPr/>
        </p:nvSpPr>
        <p:spPr bwMode="auto">
          <a:xfrm>
            <a:off x="8008012" y="797073"/>
            <a:ext cx="3345788"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Person(</a:t>
            </a:r>
            <a:r>
              <a:rPr lang="en-US" sz="2400" u="sng" smtClean="0">
                <a:solidFill>
                  <a:schemeClr val="accent2"/>
                </a:solidFill>
                <a:latin typeface="Menlo" charset="0"/>
                <a:ea typeface="Menlo" charset="0"/>
                <a:cs typeface="Menlo" charset="0"/>
              </a:rPr>
              <a:t>name</a:t>
            </a:r>
            <a:r>
              <a:rPr lang="en-US" sz="2400" smtClean="0">
                <a:solidFill>
                  <a:schemeClr val="accent2"/>
                </a:solidFill>
                <a:latin typeface="Menlo" charset="0"/>
                <a:ea typeface="Menlo" charset="0"/>
                <a:cs typeface="Menlo" charset="0"/>
              </a:rPr>
              <a:t>, age)</a:t>
            </a:r>
            <a:endParaRPr lang="en-US" sz="2400" dirty="0">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10" name="TextBox 9"/>
              <p:cNvSpPr txBox="1"/>
              <p:nvPr/>
            </p:nvSpPr>
            <p:spPr>
              <a:xfrm>
                <a:off x="1942241" y="5623302"/>
                <a:ext cx="8301037"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Could we get even cheaper search?  E.g. go from </a:t>
                </a:r>
                <a14:m>
                  <m:oMath xmlns:m="http://schemas.openxmlformats.org/officeDocument/2006/math" xmlns="">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a:latin typeface="Cambria Math" charset="0"/>
                              </a:rPr>
                              <m:t>𝟐</m:t>
                            </m:r>
                          </m:sub>
                        </m:sSub>
                      </m:fName>
                      <m:e>
                        <m:r>
                          <a:rPr lang="en-US" sz="2800" b="1" i="1">
                            <a:latin typeface="Cambria Math" charset="0"/>
                          </a:rPr>
                          <m:t>𝑵</m:t>
                        </m:r>
                      </m:e>
                    </m:func>
                  </m:oMath>
                </a14:m>
                <a:r>
                  <a:rPr lang="en-US" sz="2800" i="1" dirty="0" smtClean="0">
                    <a:latin typeface="+mj-lt"/>
                  </a:rPr>
                  <a:t> </a:t>
                </a:r>
                <a:r>
                  <a:rPr lang="en-US" sz="2800" i="1" dirty="0" smtClean="0">
                    <a:latin typeface="+mj-lt"/>
                    <a:sym typeface="Wingdings"/>
                  </a:rPr>
                  <a:t> </a:t>
                </a:r>
                <a14:m>
                  <m:oMath xmlns:m="http://schemas.openxmlformats.org/officeDocument/2006/math" xmlns="">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smtClean="0">
                                <a:solidFill>
                                  <a:srgbClr val="FF0000"/>
                                </a:solidFill>
                                <a:latin typeface="Cambria Math" charset="0"/>
                              </a:rPr>
                              <m:t>𝟐𝟎𝟎</m:t>
                            </m:r>
                          </m:sub>
                        </m:sSub>
                      </m:fName>
                      <m:e>
                        <m:r>
                          <a:rPr lang="en-US" sz="2800" b="1" i="1">
                            <a:latin typeface="Cambria Math" charset="0"/>
                          </a:rPr>
                          <m:t>𝑵</m:t>
                        </m:r>
                      </m:e>
                    </m:func>
                  </m:oMath>
                </a14:m>
                <a:r>
                  <a:rPr lang="en-US" sz="2800" dirty="0" smtClean="0">
                    <a:latin typeface="+mj-lt"/>
                  </a:rPr>
                  <a:t>?</a:t>
                </a:r>
                <a:endParaRPr lang="en-US" sz="28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942241" y="5623302"/>
                <a:ext cx="8301037" cy="954107"/>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13815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a:t>
            </a:r>
            <a:r>
              <a:rPr lang="en-US" b="1" dirty="0" smtClean="0"/>
              <a:t>insert</a:t>
            </a:r>
            <a:r>
              <a:rPr lang="en-US" dirty="0" smtClean="0"/>
              <a:t> a new person, but keep the list sorted?</a:t>
            </a:r>
          </a:p>
          <a:p>
            <a:endParaRPr lang="en-US" dirty="0" smtClean="0"/>
          </a:p>
          <a:p>
            <a:pPr marL="0" indent="0">
              <a:buNone/>
            </a:pPr>
            <a:endParaRPr lang="en-US" b="1" i="1" dirty="0" smtClean="0"/>
          </a:p>
          <a:p>
            <a:endParaRPr lang="en-US" b="1" i="1" dirty="0"/>
          </a:p>
          <a:p>
            <a:r>
              <a:rPr lang="en-US" dirty="0" smtClean="0"/>
              <a:t>We would have to potentially shift </a:t>
            </a:r>
            <a:r>
              <a:rPr lang="en-US" b="1" i="1" dirty="0" smtClean="0"/>
              <a:t>N</a:t>
            </a:r>
            <a:r>
              <a:rPr lang="en-US" dirty="0" smtClean="0"/>
              <a:t> records, requiring up to </a:t>
            </a:r>
            <a:r>
              <a:rPr lang="en-US" b="1" dirty="0" smtClean="0"/>
              <a:t>~ 2*N/P </a:t>
            </a:r>
            <a:r>
              <a:rPr lang="en-US" dirty="0" smtClean="0"/>
              <a:t>IO operations (where P = # of records per page)!</a:t>
            </a:r>
          </a:p>
          <a:p>
            <a:pPr lvl="1"/>
            <a:r>
              <a:rPr lang="en-US" dirty="0" smtClean="0"/>
              <a:t>We could leave some “slack” in the pages…</a:t>
            </a:r>
            <a:endParaRPr lang="en-US" dirty="0"/>
          </a:p>
          <a:p>
            <a:pPr marL="0" indent="0">
              <a:buNone/>
            </a:pPr>
            <a:endParaRPr lang="en-US" b="1" i="1" dirty="0"/>
          </a:p>
          <a:p>
            <a:endParaRPr lang="en-US" b="1" i="1" dirty="0"/>
          </a:p>
        </p:txBody>
      </p:sp>
      <p:grpSp>
        <p:nvGrpSpPr>
          <p:cNvPr id="8" name="Group 7"/>
          <p:cNvGrpSpPr/>
          <p:nvPr/>
        </p:nvGrpSpPr>
        <p:grpSpPr>
          <a:xfrm>
            <a:off x="1416847" y="2591696"/>
            <a:ext cx="9184478" cy="1139531"/>
            <a:chOff x="1416847" y="2591696"/>
            <a:chExt cx="9184478" cy="1139531"/>
          </a:xfrm>
        </p:grpSpPr>
        <p:sp>
          <p:nvSpPr>
            <p:cNvPr id="10" name="Rounded Rectangle 9"/>
            <p:cNvSpPr/>
            <p:nvPr/>
          </p:nvSpPr>
          <p:spPr>
            <a:xfrm>
              <a:off x="1416847" y="320620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59053" y="3268662"/>
              <a:ext cx="3012421" cy="400110"/>
              <a:chOff x="2844928" y="2635940"/>
              <a:chExt cx="3012421" cy="400110"/>
            </a:xfrm>
          </p:grpSpPr>
          <p:sp>
            <p:nvSpPr>
              <p:cNvPr id="12" name="TextBox 11"/>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4</a:t>
                </a: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13" name="TextBox 12"/>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6,7</a:t>
                </a:r>
                <a:endParaRPr lang="en-US" sz="2000" dirty="0">
                  <a:solidFill>
                    <a:srgbClr val="FFC000"/>
                  </a:solidFill>
                  <a:latin typeface="Menlo" charset="0"/>
                  <a:ea typeface="Menlo" charset="0"/>
                  <a:cs typeface="Menlo" charset="0"/>
                </a:endParaRPr>
              </a:p>
            </p:txBody>
          </p:sp>
          <p:sp>
            <p:nvSpPr>
              <p:cNvPr id="14" name="TextBox 13"/>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grpSp>
        <p:sp>
          <p:nvSpPr>
            <p:cNvPr id="4" name="Right Arrow 3"/>
            <p:cNvSpPr/>
            <p:nvPr/>
          </p:nvSpPr>
          <p:spPr>
            <a:xfrm>
              <a:off x="5026293" y="3296187"/>
              <a:ext cx="971550" cy="345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10456" y="3206207"/>
              <a:ext cx="4290869"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81832" y="326866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3,4</a:t>
              </a:r>
              <a:endParaRPr lang="en-US" sz="2000" dirty="0">
                <a:solidFill>
                  <a:srgbClr val="FFC000"/>
                </a:solidFill>
                <a:latin typeface="Menlo" charset="0"/>
                <a:ea typeface="Menlo" charset="0"/>
                <a:cs typeface="Menlo" charset="0"/>
              </a:endParaRPr>
            </a:p>
          </p:txBody>
        </p:sp>
        <p:sp>
          <p:nvSpPr>
            <p:cNvPr id="18" name="TextBox 17"/>
            <p:cNvSpPr txBox="1"/>
            <p:nvPr/>
          </p:nvSpPr>
          <p:spPr>
            <a:xfrm>
              <a:off x="851097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5,6</a:t>
              </a:r>
              <a:endParaRPr lang="en-US" sz="2000" dirty="0">
                <a:solidFill>
                  <a:srgbClr val="FFC000"/>
                </a:solidFill>
                <a:latin typeface="Menlo" charset="0"/>
                <a:ea typeface="Menlo" charset="0"/>
                <a:cs typeface="Menlo" charset="0"/>
              </a:endParaRPr>
            </a:p>
          </p:txBody>
        </p:sp>
        <p:sp>
          <p:nvSpPr>
            <p:cNvPr id="19" name="TextBox 18"/>
            <p:cNvSpPr txBox="1"/>
            <p:nvPr/>
          </p:nvSpPr>
          <p:spPr>
            <a:xfrm>
              <a:off x="6452663" y="326866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20" name="Down Arrow 19"/>
            <p:cNvSpPr/>
            <p:nvPr/>
          </p:nvSpPr>
          <p:spPr>
            <a:xfrm>
              <a:off x="1957525" y="3056962"/>
              <a:ext cx="157162" cy="29155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1866829" y="2591696"/>
              <a:ext cx="338554" cy="400110"/>
            </a:xfrm>
            <a:prstGeom prst="rect">
              <a:avLst/>
            </a:prstGeom>
            <a:solidFill>
              <a:schemeClr val="tx1">
                <a:lumMod val="50000"/>
                <a:lumOff val="50000"/>
              </a:schemeClr>
            </a:solidFill>
            <a:ln w="25400">
              <a:solidFill>
                <a:srgbClr val="00B050"/>
              </a:solidFill>
            </a:ln>
          </p:spPr>
          <p:txBody>
            <a:bodyPr wrap="none" rtlCol="0">
              <a:spAutoFit/>
            </a:bodyPr>
            <a:lstStyle/>
            <a:p>
              <a:r>
                <a:rPr lang="en-US" sz="2000" dirty="0">
                  <a:solidFill>
                    <a:srgbClr val="FFC000"/>
                  </a:solidFill>
                  <a:latin typeface="Menlo" charset="0"/>
                  <a:ea typeface="Menlo" charset="0"/>
                  <a:cs typeface="Menlo" charset="0"/>
                </a:rPr>
                <a:t>2</a:t>
              </a:r>
            </a:p>
          </p:txBody>
        </p:sp>
        <p:sp>
          <p:nvSpPr>
            <p:cNvPr id="22" name="TextBox 21"/>
            <p:cNvSpPr txBox="1"/>
            <p:nvPr/>
          </p:nvSpPr>
          <p:spPr>
            <a:xfrm>
              <a:off x="954014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7,</a:t>
              </a:r>
              <a:endParaRPr lang="en-US" sz="2000" dirty="0">
                <a:solidFill>
                  <a:srgbClr val="FFC000"/>
                </a:solidFill>
                <a:latin typeface="Menlo" charset="0"/>
                <a:ea typeface="Menlo" charset="0"/>
                <a:cs typeface="Menlo" charset="0"/>
              </a:endParaRPr>
            </a:p>
          </p:txBody>
        </p:sp>
      </p:grpSp>
      <p:sp>
        <p:nvSpPr>
          <p:cNvPr id="23" name="TextBox 22"/>
          <p:cNvSpPr txBox="1"/>
          <p:nvPr/>
        </p:nvSpPr>
        <p:spPr>
          <a:xfrm>
            <a:off x="3363735" y="5695613"/>
            <a:ext cx="5464528"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Could we get </a:t>
            </a:r>
            <a:r>
              <a:rPr lang="en-US" sz="3200" smtClean="0">
                <a:latin typeface="+mj-lt"/>
              </a:rPr>
              <a:t>faster insertions?</a:t>
            </a:r>
            <a:endParaRPr lang="en-US" sz="3200" dirty="0">
              <a:latin typeface="+mj-lt"/>
            </a:endParaRPr>
          </a:p>
        </p:txBody>
      </p:sp>
      <p:grpSp>
        <p:nvGrpSpPr>
          <p:cNvPr id="24" name="Group 23"/>
          <p:cNvGrpSpPr/>
          <p:nvPr/>
        </p:nvGrpSpPr>
        <p:grpSpPr>
          <a:xfrm>
            <a:off x="0" y="-22510"/>
            <a:ext cx="12192000" cy="307777"/>
            <a:chOff x="0" y="-22510"/>
            <a:chExt cx="12192000" cy="307777"/>
          </a:xfrm>
        </p:grpSpPr>
        <p:sp>
          <p:nvSpPr>
            <p:cNvPr id="25" name="Rectangle 2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6" name="TextBox 25"/>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Indexes: Motivation</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89443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be able to search quickly along multiple attributes (e.g. not just age)?</a:t>
            </a:r>
          </a:p>
          <a:p>
            <a:pPr lvl="1"/>
            <a:r>
              <a:rPr lang="en-US" dirty="0" smtClean="0"/>
              <a:t>We could keep multiple copies of the records, each sorted by one attribute set… this would take a lot of space</a:t>
            </a:r>
            <a:endParaRPr lang="en-US" dirty="0"/>
          </a:p>
          <a:p>
            <a:pPr marL="0" indent="0">
              <a:buNone/>
            </a:pPr>
            <a:endParaRPr lang="en-US" b="1" i="1" dirty="0"/>
          </a:p>
          <a:p>
            <a:endParaRPr lang="en-US" b="1" i="1" dirty="0"/>
          </a:p>
        </p:txBody>
      </p:sp>
      <p:sp>
        <p:nvSpPr>
          <p:cNvPr id="23" name="TextBox 22"/>
          <p:cNvSpPr txBox="1"/>
          <p:nvPr/>
        </p:nvSpPr>
        <p:spPr>
          <a:xfrm>
            <a:off x="2100966" y="3500437"/>
            <a:ext cx="7990065" cy="107721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Can we get fast search over multiple attribute (sets) without taking too much space?</a:t>
            </a:r>
            <a:endParaRPr lang="en-US" sz="3200" dirty="0">
              <a:latin typeface="+mj-lt"/>
            </a:endParaRPr>
          </a:p>
        </p:txBody>
      </p:sp>
      <p:sp>
        <p:nvSpPr>
          <p:cNvPr id="24" name="TextBox 23"/>
          <p:cNvSpPr txBox="1"/>
          <p:nvPr/>
        </p:nvSpPr>
        <p:spPr>
          <a:xfrm>
            <a:off x="2100966" y="5310186"/>
            <a:ext cx="7990065"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We’ll create separate data structures called </a:t>
            </a:r>
            <a:r>
              <a:rPr lang="en-US" sz="3200" b="1" i="1" dirty="0" smtClean="0">
                <a:latin typeface="+mj-lt"/>
              </a:rPr>
              <a:t>indexes</a:t>
            </a:r>
            <a:r>
              <a:rPr lang="en-US" sz="3200" dirty="0">
                <a:latin typeface="+mj-lt"/>
              </a:rPr>
              <a:t> </a:t>
            </a:r>
            <a:r>
              <a:rPr lang="en-US" sz="3200" dirty="0" smtClean="0">
                <a:latin typeface="+mj-lt"/>
              </a:rPr>
              <a:t>to address </a:t>
            </a:r>
            <a:r>
              <a:rPr lang="en-US" sz="3200" smtClean="0">
                <a:latin typeface="+mj-lt"/>
              </a:rPr>
              <a:t>all these points</a:t>
            </a:r>
            <a:endParaRPr lang="en-US" sz="32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Indexes: Motivation</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51666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Motivation for Indexes: NoSQL!</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NoSQL engines are (basically) </a:t>
            </a:r>
            <a:r>
              <a:rPr lang="en-US" b="1" i="1" dirty="0" smtClean="0"/>
              <a:t>just indexes!</a:t>
            </a:r>
            <a:endParaRPr lang="en-US" dirty="0"/>
          </a:p>
          <a:p>
            <a:pPr lvl="1"/>
            <a:endParaRPr lang="en-US" dirty="0" smtClean="0"/>
          </a:p>
          <a:p>
            <a:pPr lvl="1"/>
            <a:r>
              <a:rPr lang="en-US" dirty="0" smtClean="0"/>
              <a:t>A lot more is left to the user in NoSQL… one of the primary remaining functions of the DBMS is still to provide index over the data records, for the reasons we just saw!</a:t>
            </a:r>
          </a:p>
          <a:p>
            <a:pPr lvl="1"/>
            <a:endParaRPr lang="en-US" dirty="0"/>
          </a:p>
          <a:p>
            <a:pPr lvl="1"/>
            <a:r>
              <a:rPr lang="en-US" dirty="0" smtClean="0"/>
              <a:t>Sometimes use B+ Trees (covered next), sometimes hash indexes (not covered here)</a:t>
            </a:r>
            <a:endParaRPr lang="en-US" dirty="0"/>
          </a:p>
          <a:p>
            <a:pPr marL="0" indent="0">
              <a:buNone/>
            </a:pPr>
            <a:endParaRPr lang="en-US" b="1" i="1" dirty="0"/>
          </a:p>
          <a:p>
            <a:endParaRPr lang="en-US" b="1" i="1" dirty="0"/>
          </a:p>
        </p:txBody>
      </p:sp>
      <p:sp>
        <p:nvSpPr>
          <p:cNvPr id="24" name="TextBox 23"/>
          <p:cNvSpPr txBox="1"/>
          <p:nvPr/>
        </p:nvSpPr>
        <p:spPr>
          <a:xfrm>
            <a:off x="2100966" y="5310186"/>
            <a:ext cx="7990065"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Indexes are critical across all DBMS types</a:t>
            </a:r>
            <a:endParaRPr lang="en-US" sz="3200" dirty="0">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Indexes: Motivation</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19628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Indexes: High-level</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a:t>on a file speeds up selections on the </a:t>
            </a:r>
            <a:r>
              <a:rPr lang="en-US" i="1" u="sng" dirty="0"/>
              <a:t>search key</a:t>
            </a:r>
            <a:r>
              <a:rPr lang="en-US" i="1" dirty="0"/>
              <a:t> fields </a:t>
            </a:r>
            <a:r>
              <a:rPr lang="en-US" dirty="0"/>
              <a:t>for the index.</a:t>
            </a:r>
          </a:p>
          <a:p>
            <a:pPr lvl="1">
              <a:lnSpc>
                <a:spcPct val="90000"/>
              </a:lnSpc>
              <a:buSzPct val="75000"/>
            </a:pPr>
            <a:r>
              <a:rPr lang="en-US" dirty="0" smtClean="0"/>
              <a:t>Search key properties</a:t>
            </a:r>
          </a:p>
          <a:p>
            <a:pPr lvl="2">
              <a:lnSpc>
                <a:spcPct val="90000"/>
              </a:lnSpc>
              <a:buSzPct val="75000"/>
            </a:pPr>
            <a:r>
              <a:rPr lang="en-US" dirty="0" smtClean="0"/>
              <a:t>Any subset of fields</a:t>
            </a:r>
            <a:endParaRPr lang="en-US" dirty="0"/>
          </a:p>
          <a:p>
            <a:pPr lvl="2">
              <a:lnSpc>
                <a:spcPct val="90000"/>
              </a:lnSpc>
              <a:buSzPct val="75000"/>
            </a:pPr>
            <a:r>
              <a:rPr lang="en-US" dirty="0" smtClean="0"/>
              <a:t>is</a:t>
            </a:r>
            <a:r>
              <a:rPr lang="en-US" b="1" dirty="0" smtClean="0"/>
              <a:t> </a:t>
            </a:r>
            <a:r>
              <a:rPr lang="en-US" b="1" u="sng" dirty="0"/>
              <a:t>not</a:t>
            </a:r>
            <a:r>
              <a:rPr lang="en-US" b="1" dirty="0"/>
              <a:t> </a:t>
            </a:r>
            <a:r>
              <a:rPr lang="en-US" dirty="0"/>
              <a:t>the same as </a:t>
            </a:r>
            <a:r>
              <a:rPr lang="en-US" i="1" dirty="0" smtClean="0"/>
              <a:t>key of a relation</a:t>
            </a:r>
          </a:p>
          <a:p>
            <a:pPr lvl="2">
              <a:lnSpc>
                <a:spcPct val="90000"/>
              </a:lnSpc>
              <a:buSzPct val="75000"/>
            </a:pPr>
            <a:endParaRPr lang="en-US" i="1" dirty="0"/>
          </a:p>
          <a:p>
            <a:pPr>
              <a:buSzPct val="75000"/>
            </a:pPr>
            <a:r>
              <a:rPr lang="en-US" i="1" dirty="0" smtClean="0"/>
              <a:t>Example:</a:t>
            </a:r>
            <a:endParaRPr lang="en-US" dirty="0"/>
          </a:p>
        </p:txBody>
      </p:sp>
      <p:sp>
        <p:nvSpPr>
          <p:cNvPr id="7" name="TextBox 6"/>
          <p:cNvSpPr txBox="1"/>
          <p:nvPr/>
        </p:nvSpPr>
        <p:spPr>
          <a:xfrm>
            <a:off x="7543800" y="4259570"/>
            <a:ext cx="3048000"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On which attributes would you build indexes?</a:t>
            </a:r>
          </a:p>
        </p:txBody>
      </p:sp>
      <p:sp>
        <p:nvSpPr>
          <p:cNvPr id="8" name="Rectangle 3"/>
          <p:cNvSpPr>
            <a:spLocks noChangeArrowheads="1"/>
          </p:cNvSpPr>
          <p:nvPr/>
        </p:nvSpPr>
        <p:spPr bwMode="auto">
          <a:xfrm>
            <a:off x="1233629" y="4628903"/>
            <a:ext cx="5205271"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Product(</a:t>
            </a:r>
            <a:r>
              <a:rPr lang="en-US" sz="2400" u="sng" dirty="0" smtClean="0">
                <a:solidFill>
                  <a:schemeClr val="accent2"/>
                </a:solidFill>
                <a:latin typeface="Menlo" charset="0"/>
                <a:ea typeface="Menlo" charset="0"/>
                <a:cs typeface="Menlo" charset="0"/>
              </a:rPr>
              <a:t>name</a:t>
            </a:r>
            <a:r>
              <a:rPr lang="en-US" sz="2400" dirty="0" smtClean="0">
                <a:solidFill>
                  <a:schemeClr val="accent2"/>
                </a:solidFill>
                <a:latin typeface="Menlo" charset="0"/>
                <a:ea typeface="Menlo" charset="0"/>
                <a:cs typeface="Menlo" charset="0"/>
              </a:rPr>
              <a:t>, maker, price)</a:t>
            </a:r>
            <a:endParaRPr lang="en-US" sz="2400"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305381647"/>
      </p:ext>
    </p:extLst>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5" end="5"/>
                                            </p:txEl>
                                          </p:spTgt>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P spid="7"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More precisely</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smtClean="0"/>
              <a:t>is a </a:t>
            </a:r>
            <a:r>
              <a:rPr lang="en-US" b="1" dirty="0" smtClean="0"/>
              <a:t>data structure</a:t>
            </a:r>
            <a:r>
              <a:rPr lang="en-US" dirty="0" smtClean="0"/>
              <a:t> mapping </a:t>
            </a:r>
            <a:r>
              <a:rPr lang="en-US" u="sng" dirty="0" smtClean="0"/>
              <a:t>search keys</a:t>
            </a:r>
            <a:r>
              <a:rPr lang="en-US" dirty="0" smtClean="0"/>
              <a:t> to </a:t>
            </a:r>
            <a:r>
              <a:rPr lang="en-US" u="sng" dirty="0" smtClean="0"/>
              <a:t>sets of rows in a database table</a:t>
            </a:r>
            <a:endParaRPr lang="en-US" dirty="0" smtClean="0"/>
          </a:p>
          <a:p>
            <a:pPr lvl="1">
              <a:lnSpc>
                <a:spcPct val="90000"/>
              </a:lnSpc>
              <a:buSzPct val="75000"/>
            </a:pPr>
            <a:endParaRPr lang="en-US" dirty="0" smtClean="0"/>
          </a:p>
          <a:p>
            <a:pPr lvl="1">
              <a:lnSpc>
                <a:spcPct val="90000"/>
              </a:lnSpc>
              <a:buSzPct val="75000"/>
            </a:pPr>
            <a:r>
              <a:rPr lang="en-US" dirty="0" smtClean="0"/>
              <a:t>Provides efficient lookup &amp; retrieval by search key value- usually much faster than searching through all the rows of the database table</a:t>
            </a:r>
          </a:p>
          <a:p>
            <a:pPr lvl="2">
              <a:lnSpc>
                <a:spcPct val="90000"/>
              </a:lnSpc>
              <a:buSzPct val="75000"/>
            </a:pPr>
            <a:endParaRPr lang="en-US" i="1" dirty="0"/>
          </a:p>
          <a:p>
            <a:pPr>
              <a:buSzPct val="75000"/>
            </a:pPr>
            <a:r>
              <a:rPr lang="en-US" dirty="0" smtClean="0"/>
              <a:t>An index can store the full rows it points to (</a:t>
            </a:r>
            <a:r>
              <a:rPr lang="en-US" i="1" dirty="0" smtClean="0"/>
              <a:t>primary index</a:t>
            </a:r>
            <a:r>
              <a:rPr lang="en-US" dirty="0" smtClean="0"/>
              <a:t>) or pointers to those rows (</a:t>
            </a:r>
            <a:r>
              <a:rPr lang="en-US" i="1" dirty="0" smtClean="0"/>
              <a:t>secondary index</a:t>
            </a:r>
            <a:r>
              <a:rPr lang="en-US" dirty="0" smtClean="0"/>
              <a:t>)</a:t>
            </a:r>
          </a:p>
          <a:p>
            <a:pPr lvl="1">
              <a:buSzPct val="75000"/>
            </a:pPr>
            <a:endParaRPr lang="en-US" dirty="0" smtClean="0"/>
          </a:p>
          <a:p>
            <a:pPr lvl="1">
              <a:buSzPct val="75000"/>
            </a:pPr>
            <a:r>
              <a:rPr lang="en-US" dirty="0" smtClean="0"/>
              <a:t>We’ll mainly consider secondary indexes</a:t>
            </a:r>
            <a:endParaRPr lang="en-US" dirty="0"/>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5428399"/>
      </p:ext>
    </p:extLst>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an Index</a:t>
            </a:r>
            <a:endParaRPr lang="en-US" dirty="0"/>
          </a:p>
        </p:txBody>
      </p:sp>
      <p:sp>
        <p:nvSpPr>
          <p:cNvPr id="3" name="Content Placeholder 2"/>
          <p:cNvSpPr>
            <a:spLocks noGrp="1"/>
          </p:cNvSpPr>
          <p:nvPr>
            <p:ph idx="1"/>
          </p:nvPr>
        </p:nvSpPr>
        <p:spPr/>
        <p:txBody>
          <a:bodyPr>
            <a:normAutofit/>
          </a:bodyPr>
          <a:lstStyle/>
          <a:p>
            <a:r>
              <a:rPr lang="en-US" u="sng" dirty="0" smtClean="0"/>
              <a:t>Search</a:t>
            </a:r>
            <a:r>
              <a:rPr lang="en-US" dirty="0" smtClean="0"/>
              <a:t>: Quickly find all records which meet some </a:t>
            </a:r>
            <a:r>
              <a:rPr lang="en-US" i="1" dirty="0" smtClean="0"/>
              <a:t>condition on the search key attributes</a:t>
            </a:r>
            <a:endParaRPr lang="en-US" dirty="0" smtClean="0"/>
          </a:p>
          <a:p>
            <a:pPr lvl="1"/>
            <a:r>
              <a:rPr lang="en-US" sz="2800" dirty="0" smtClean="0"/>
              <a:t>More sophisticated variants as well. Why?</a:t>
            </a:r>
          </a:p>
          <a:p>
            <a:pPr lvl="1"/>
            <a:endParaRPr lang="en-US" sz="2800" dirty="0" smtClean="0"/>
          </a:p>
          <a:p>
            <a:r>
              <a:rPr lang="en-US" u="sng" dirty="0" smtClean="0"/>
              <a:t>Insert / Remove</a:t>
            </a:r>
            <a:r>
              <a:rPr lang="en-US" dirty="0" smtClean="0"/>
              <a:t> entries</a:t>
            </a:r>
          </a:p>
          <a:p>
            <a:pPr lvl="1"/>
            <a:r>
              <a:rPr lang="en-US" sz="2800" dirty="0" smtClean="0"/>
              <a:t>Bulk Load / Delete. Why?</a:t>
            </a:r>
          </a:p>
          <a:p>
            <a:pPr lvl="1"/>
            <a:endParaRPr lang="en-US" sz="2800" dirty="0" smtClean="0"/>
          </a:p>
          <a:p>
            <a:endParaRPr lang="en-US" dirty="0" smtClean="0"/>
          </a:p>
          <a:p>
            <a:endParaRPr lang="en-US" dirty="0" smtClean="0"/>
          </a:p>
          <a:p>
            <a:endParaRPr lang="en-US" dirty="0" smtClean="0"/>
          </a:p>
        </p:txBody>
      </p:sp>
      <p:sp>
        <p:nvSpPr>
          <p:cNvPr id="7" name="TextBox 6"/>
          <p:cNvSpPr txBox="1"/>
          <p:nvPr/>
        </p:nvSpPr>
        <p:spPr>
          <a:xfrm>
            <a:off x="1890272" y="5234682"/>
            <a:ext cx="841145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Indexing is one the most </a:t>
            </a:r>
            <a:r>
              <a:rPr lang="en-US" sz="3200">
                <a:solidFill>
                  <a:prstClr val="black"/>
                </a:solidFill>
                <a:latin typeface="+mj-lt"/>
              </a:rPr>
              <a:t>important features provided </a:t>
            </a:r>
            <a:r>
              <a:rPr lang="en-US" sz="3200" dirty="0">
                <a:solidFill>
                  <a:prstClr val="black"/>
                </a:solidFill>
                <a:latin typeface="+mj-lt"/>
              </a:rPr>
              <a:t>by a database for performance</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02495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sp>
        <p:nvSpPr>
          <p:cNvPr id="9" name="Content Placeholder 2"/>
          <p:cNvSpPr>
            <a:spLocks noGrp="1"/>
          </p:cNvSpPr>
          <p:nvPr>
            <p:ph idx="1"/>
          </p:nvPr>
        </p:nvSpPr>
        <p:spPr>
          <a:xfrm>
            <a:off x="838200" y="4383741"/>
            <a:ext cx="10515600" cy="1793222"/>
          </a:xfrm>
        </p:spPr>
        <p:txBody>
          <a:bodyPr>
            <a:normAutofit/>
          </a:bodyPr>
          <a:lstStyle/>
          <a:p>
            <a:pPr marL="457200" lvl="1" indent="0">
              <a:buNone/>
            </a:pPr>
            <a:endParaRPr lang="en-US" sz="2800" dirty="0" smtClean="0"/>
          </a:p>
          <a:p>
            <a:endParaRPr lang="en-US" dirty="0" smtClean="0"/>
          </a:p>
          <a:p>
            <a:endParaRPr lang="en-US" dirty="0" smtClean="0"/>
          </a:p>
          <a:p>
            <a:endParaRPr lang="en-US" dirty="0" smtClean="0"/>
          </a:p>
        </p:txBody>
      </p:sp>
      <p:sp>
        <p:nvSpPr>
          <p:cNvPr id="10" name="TextBox 9"/>
          <p:cNvSpPr txBox="1"/>
          <p:nvPr/>
        </p:nvSpPr>
        <p:spPr>
          <a:xfrm>
            <a:off x="838200" y="1914263"/>
            <a:ext cx="3801035" cy="2677656"/>
          </a:xfrm>
          <a:prstGeom prst="rect">
            <a:avLst/>
          </a:prstGeom>
          <a:noFill/>
        </p:spPr>
        <p:txBody>
          <a:bodyPr wrap="square" rtlCol="0">
            <a:spAutoFit/>
          </a:bodyPr>
          <a:lstStyle/>
          <a:p>
            <a:r>
              <a:rPr lang="en-US" sz="2800" dirty="0" smtClean="0">
                <a:latin typeface="+mj-lt"/>
              </a:rPr>
              <a:t>What if we want to return all books published after 1867?  The above table might be very expensive to search over row-by-row…</a:t>
            </a:r>
          </a:p>
        </p:txBody>
      </p:sp>
      <p:sp>
        <p:nvSpPr>
          <p:cNvPr id="13" name="Rectangle 3"/>
          <p:cNvSpPr>
            <a:spLocks noChangeArrowheads="1"/>
          </p:cNvSpPr>
          <p:nvPr/>
        </p:nvSpPr>
        <p:spPr bwMode="auto">
          <a:xfrm>
            <a:off x="3958235" y="5023407"/>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 </a:t>
            </a:r>
            <a:r>
              <a:rPr lang="en-US" sz="2400" dirty="0" smtClean="0">
                <a:latin typeface="Menlo" charset="0"/>
                <a:ea typeface="Menlo" charset="0"/>
                <a:cs typeface="Menlo" charset="0"/>
              </a:rPr>
              <a:t>*</a:t>
            </a: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88361423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sp>
        <p:nvSpPr>
          <p:cNvPr id="15" name="TextBox 14"/>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80377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989055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45782958"/>
              </p:ext>
            </p:extLst>
          </p:nvPr>
        </p:nvGraphicFramePr>
        <p:xfrm>
          <a:off x="838200" y="2183962"/>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1" i="1" dirty="0" smtClean="0"/>
                        <a:t>1869</a:t>
                      </a:r>
                      <a:endParaRPr lang="en-US" b="1" i="1" dirty="0"/>
                    </a:p>
                  </a:txBody>
                  <a:tcPr/>
                </a:tc>
                <a:tc>
                  <a:txBody>
                    <a:bodyPr/>
                    <a:lstStyle/>
                    <a:p>
                      <a:r>
                        <a:rPr lang="en-US" b="1" i="1" dirty="0" smtClean="0"/>
                        <a:t>001</a:t>
                      </a:r>
                      <a:endParaRPr lang="en-US" b="1" i="1" dirty="0"/>
                    </a:p>
                  </a:txBody>
                  <a:tcPr/>
                </a:tc>
              </a:tr>
              <a:tr h="516508">
                <a:tc>
                  <a:txBody>
                    <a:bodyPr/>
                    <a:lstStyle/>
                    <a:p>
                      <a:r>
                        <a:rPr lang="en-US" b="1" i="1" dirty="0" smtClean="0"/>
                        <a:t>1877</a:t>
                      </a:r>
                      <a:endParaRPr lang="en-US" b="1" i="1" dirty="0"/>
                    </a:p>
                  </a:txBody>
                  <a:tcPr/>
                </a:tc>
                <a:tc>
                  <a:txBody>
                    <a:bodyPr/>
                    <a:lstStyle/>
                    <a:p>
                      <a:r>
                        <a:rPr lang="en-US" b="1" i="1" dirty="0" smtClean="0"/>
                        <a:t>003</a:t>
                      </a:r>
                      <a:endParaRPr lang="en-US" b="1" i="1" dirty="0"/>
                    </a:p>
                  </a:txBody>
                  <a:tcPr/>
                </a:tc>
              </a:tr>
            </a:tbl>
          </a:graphicData>
        </a:graphic>
      </p:graphicFrame>
      <p:cxnSp>
        <p:nvCxnSpPr>
          <p:cNvPr id="9" name="Straight Arrow Connector 8"/>
          <p:cNvCxnSpPr/>
          <p:nvPr/>
        </p:nvCxnSpPr>
        <p:spPr>
          <a:xfrm>
            <a:off x="3086846" y="2757829"/>
            <a:ext cx="2020049" cy="57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757829"/>
            <a:ext cx="2020049" cy="578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806700"/>
            <a:ext cx="20200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32554" y="4552597"/>
            <a:ext cx="8130988" cy="584775"/>
          </a:xfrm>
          <a:prstGeom prst="rect">
            <a:avLst/>
          </a:prstGeom>
          <a:noFill/>
        </p:spPr>
        <p:txBody>
          <a:bodyPr wrap="square" rtlCol="0">
            <a:spAutoFit/>
          </a:bodyPr>
          <a:lstStyle/>
          <a:p>
            <a:r>
              <a:rPr lang="en-US" sz="3200" dirty="0" smtClean="0">
                <a:latin typeface="+mj-lt"/>
              </a:rPr>
              <a:t>Maintain </a:t>
            </a:r>
            <a:r>
              <a:rPr lang="en-US" sz="3200" smtClean="0">
                <a:latin typeface="+mj-lt"/>
              </a:rPr>
              <a:t>an index for this, and search over that!</a:t>
            </a:r>
            <a:endParaRPr lang="en-US" sz="3200" dirty="0" smtClean="0">
              <a:latin typeface="+mj-lt"/>
            </a:endParaRPr>
          </a:p>
        </p:txBody>
      </p:sp>
      <p:sp>
        <p:nvSpPr>
          <p:cNvPr id="20" name="TextBox 19"/>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679697"/>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sp>
        <p:nvSpPr>
          <p:cNvPr id="22" name="TextBox 21"/>
          <p:cNvSpPr txBox="1"/>
          <p:nvPr/>
        </p:nvSpPr>
        <p:spPr>
          <a:xfrm>
            <a:off x="6723529" y="5646278"/>
            <a:ext cx="489473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Why might just keeping the table sorted by year not be good enough?</a:t>
            </a:r>
            <a:endParaRPr lang="en-US" sz="2400" dirty="0">
              <a:solidFill>
                <a:prstClr val="black"/>
              </a:solidFill>
              <a:latin typeface="+mj-lt"/>
            </a:endParaRPr>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12574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Tree>
    <p:extLst>
      <p:ext uri="{BB962C8B-B14F-4D97-AF65-F5344CB8AC3E}">
        <p14:creationId xmlns:p14="http://schemas.microsoft.com/office/powerpoint/2010/main" val="773625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2.22222E-6 L 2.91667E-6 -0.30648 " pathEditMode="relative" rAng="0" ptsTypes="AA">
                                      <p:cBhvr>
                                        <p:cTn id="6" dur="2000" fill="hold"/>
                                        <p:tgtEl>
                                          <p:spTgt spid="14"/>
                                        </p:tgtEl>
                                        <p:attrNameLst>
                                          <p:attrName>ppt_x</p:attrName>
                                          <p:attrName>ppt_y</p:attrName>
                                        </p:attrNameLst>
                                      </p:cBhvr>
                                      <p:rCtr x="0" y="-1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10830863"/>
              </p:ext>
            </p:extLst>
          </p:nvPr>
        </p:nvGraphicFramePr>
        <p:xfrm>
          <a:off x="5658225" y="1836075"/>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7721997"/>
              </p:ext>
            </p:extLst>
          </p:nvPr>
        </p:nvGraphicFramePr>
        <p:xfrm>
          <a:off x="838200" y="1897861"/>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cxnSp>
        <p:nvCxnSpPr>
          <p:cNvPr id="9" name="Straight Arrow Connector 8"/>
          <p:cNvCxnSpPr/>
          <p:nvPr/>
        </p:nvCxnSpPr>
        <p:spPr>
          <a:xfrm>
            <a:off x="3086846" y="2471728"/>
            <a:ext cx="2571379" cy="57822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442940"/>
            <a:ext cx="2589927" cy="60701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520600"/>
            <a:ext cx="2571379" cy="1"/>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6773" y="5579376"/>
            <a:ext cx="567702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Indexes shown here as tables, but in reality we will use more efficient data structures…</a:t>
            </a:r>
            <a:endParaRPr lang="en-US" sz="2400" dirty="0">
              <a:solidFill>
                <a:prstClr val="black"/>
              </a:solidFill>
              <a:latin typeface="+mj-lt"/>
            </a:endParaRPr>
          </a:p>
        </p:txBody>
      </p:sp>
      <p:sp>
        <p:nvSpPr>
          <p:cNvPr id="20" name="TextBox 19"/>
          <p:cNvSpPr txBox="1"/>
          <p:nvPr/>
        </p:nvSpPr>
        <p:spPr>
          <a:xfrm>
            <a:off x="5658225" y="1326110"/>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393596"/>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854655223"/>
              </p:ext>
            </p:extLst>
          </p:nvPr>
        </p:nvGraphicFramePr>
        <p:xfrm>
          <a:off x="838200" y="4498162"/>
          <a:ext cx="3706906" cy="2162428"/>
        </p:xfrm>
        <a:graphic>
          <a:graphicData uri="http://schemas.openxmlformats.org/drawingml/2006/table">
            <a:tbl>
              <a:tblPr firstRow="1" bandRow="1">
                <a:tableStyleId>{17292A2E-F333-43FB-9621-5CBBE7FDCDCB}</a:tableStyleId>
              </a:tblPr>
              <a:tblGrid>
                <a:gridCol w="1461248"/>
                <a:gridCol w="1546412"/>
                <a:gridCol w="699246"/>
              </a:tblGrid>
              <a:tr h="299199">
                <a:tc>
                  <a:txBody>
                    <a:bodyPr/>
                    <a:lstStyle/>
                    <a:p>
                      <a:r>
                        <a:rPr lang="en-US" dirty="0" smtClean="0"/>
                        <a:t>Author</a:t>
                      </a:r>
                      <a:endParaRPr lang="en-US" dirty="0"/>
                    </a:p>
                  </a:txBody>
                  <a:tcPr/>
                </a:tc>
                <a:tc>
                  <a:txBody>
                    <a:bodyPr/>
                    <a:lstStyle/>
                    <a:p>
                      <a:r>
                        <a:rPr lang="en-US" dirty="0" smtClean="0"/>
                        <a:t>Title</a:t>
                      </a:r>
                      <a:endParaRPr lang="en-US" dirty="0"/>
                    </a:p>
                  </a:txBody>
                  <a:tcPr/>
                </a:tc>
                <a:tc>
                  <a:txBody>
                    <a:bodyPr/>
                    <a:lstStyle/>
                    <a:p>
                      <a:r>
                        <a:rPr lang="en-US" dirty="0" smtClean="0"/>
                        <a:t>BID</a:t>
                      </a:r>
                      <a:endParaRPr lang="en-US" dirty="0"/>
                    </a:p>
                  </a:txBody>
                  <a:tcPr/>
                </a:tc>
              </a:tr>
              <a:tr h="516508">
                <a:tc>
                  <a:txBody>
                    <a:bodyPr/>
                    <a:lstStyle/>
                    <a:p>
                      <a:r>
                        <a:rPr lang="en-US" b="0" i="0" dirty="0" smtClean="0"/>
                        <a:t>Dostoyevsky</a:t>
                      </a:r>
                      <a:endParaRPr lang="en-US" b="0" i="0" dirty="0"/>
                    </a:p>
                  </a:txBody>
                  <a:tcPr/>
                </a:tc>
                <a:tc>
                  <a:txBody>
                    <a:bodyPr/>
                    <a:lstStyle/>
                    <a:p>
                      <a:r>
                        <a:rPr lang="en-US" b="0" i="0" dirty="0" smtClean="0"/>
                        <a:t>Crime</a:t>
                      </a:r>
                      <a:r>
                        <a:rPr lang="en-US" b="0" i="0" baseline="0" dirty="0" smtClean="0"/>
                        <a:t> and Punishment</a:t>
                      </a:r>
                      <a:endParaRPr lang="en-US" b="0" i="0" dirty="0"/>
                    </a:p>
                  </a:txBody>
                  <a:tcPr/>
                </a:tc>
                <a:tc>
                  <a:txBody>
                    <a:bodyPr/>
                    <a:lstStyle/>
                    <a:p>
                      <a:r>
                        <a:rPr lang="en-US" b="0" i="0" dirty="0" smtClean="0"/>
                        <a:t>002</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Anna Karenina</a:t>
                      </a:r>
                      <a:endParaRPr lang="en-US" b="0" i="0" dirty="0"/>
                    </a:p>
                  </a:txBody>
                  <a:tcPr/>
                </a:tc>
                <a:tc>
                  <a:txBody>
                    <a:bodyPr/>
                    <a:lstStyle/>
                    <a:p>
                      <a:r>
                        <a:rPr lang="en-US" b="0" i="0" dirty="0" smtClean="0"/>
                        <a:t>003</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War</a:t>
                      </a:r>
                      <a:r>
                        <a:rPr lang="en-US" b="0" i="0" baseline="0" dirty="0" smtClean="0"/>
                        <a:t> and Peace</a:t>
                      </a:r>
                      <a:endParaRPr lang="en-US" b="0" i="0" dirty="0"/>
                    </a:p>
                  </a:txBody>
                  <a:tcPr/>
                </a:tc>
                <a:tc>
                  <a:txBody>
                    <a:bodyPr/>
                    <a:lstStyle/>
                    <a:p>
                      <a:r>
                        <a:rPr lang="en-US" b="0" i="0" dirty="0" smtClean="0"/>
                        <a:t>001</a:t>
                      </a:r>
                      <a:endParaRPr lang="en-US" b="0" i="0" dirty="0"/>
                    </a:p>
                  </a:txBody>
                  <a:tcPr/>
                </a:tc>
              </a:tr>
            </a:tbl>
          </a:graphicData>
        </a:graphic>
      </p:graphicFrame>
      <p:sp>
        <p:nvSpPr>
          <p:cNvPr id="24" name="TextBox 23"/>
          <p:cNvSpPr txBox="1"/>
          <p:nvPr/>
        </p:nvSpPr>
        <p:spPr>
          <a:xfrm>
            <a:off x="838201" y="4053010"/>
            <a:ext cx="3113353" cy="369332"/>
          </a:xfrm>
          <a:prstGeom prst="rect">
            <a:avLst/>
          </a:prstGeom>
          <a:noFill/>
        </p:spPr>
        <p:txBody>
          <a:bodyPr wrap="none" rtlCol="0">
            <a:spAutoFit/>
          </a:bodyPr>
          <a:lstStyle/>
          <a:p>
            <a:r>
              <a:rPr lang="en-US" b="1" smtClean="0">
                <a:solidFill>
                  <a:schemeClr val="accent2"/>
                </a:solidFill>
                <a:latin typeface="Menlo" charset="0"/>
                <a:ea typeface="Menlo" charset="0"/>
                <a:cs typeface="Menlo" charset="0"/>
              </a:rPr>
              <a:t>By_Author_Title_Index</a:t>
            </a:r>
            <a:endParaRPr lang="en-US" b="1" dirty="0">
              <a:solidFill>
                <a:schemeClr val="accent2"/>
              </a:solidFill>
              <a:latin typeface="Menlo" charset="0"/>
              <a:ea typeface="Menlo" charset="0"/>
              <a:cs typeface="Menlo" charset="0"/>
            </a:endParaRPr>
          </a:p>
        </p:txBody>
      </p:sp>
      <p:cxnSp>
        <p:nvCxnSpPr>
          <p:cNvPr id="25" name="Straight Arrow Connector 24"/>
          <p:cNvCxnSpPr/>
          <p:nvPr/>
        </p:nvCxnSpPr>
        <p:spPr>
          <a:xfrm flipV="1">
            <a:off x="4545106" y="3049952"/>
            <a:ext cx="1113119" cy="210027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45106" y="3520600"/>
            <a:ext cx="1113119" cy="22078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554380" y="2442939"/>
            <a:ext cx="1103845" cy="392329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76773" y="4122980"/>
            <a:ext cx="6228357" cy="1077218"/>
          </a:xfrm>
          <a:prstGeom prst="rect">
            <a:avLst/>
          </a:prstGeom>
          <a:noFill/>
        </p:spPr>
        <p:txBody>
          <a:bodyPr wrap="square" rtlCol="0">
            <a:spAutoFit/>
          </a:bodyPr>
          <a:lstStyle/>
          <a:p>
            <a:r>
              <a:rPr lang="en-US" sz="3200" dirty="0" smtClean="0">
                <a:latin typeface="+mj-lt"/>
              </a:rPr>
              <a:t>Can have multiple indexes </a:t>
            </a:r>
            <a:r>
              <a:rPr lang="en-US" sz="3200" smtClean="0">
                <a:latin typeface="+mj-lt"/>
              </a:rPr>
              <a:t>to support multiple search keys</a:t>
            </a:r>
            <a:endParaRPr lang="en-US" sz="3200" dirty="0" smtClean="0">
              <a:latin typeface="+mj-lt"/>
            </a:endParaRPr>
          </a:p>
        </p:txBody>
      </p:sp>
      <p:grpSp>
        <p:nvGrpSpPr>
          <p:cNvPr id="22" name="Group 21"/>
          <p:cNvGrpSpPr/>
          <p:nvPr/>
        </p:nvGrpSpPr>
        <p:grpSpPr>
          <a:xfrm>
            <a:off x="0" y="-22510"/>
            <a:ext cx="12192000" cy="307777"/>
            <a:chOff x="0" y="-22510"/>
            <a:chExt cx="12192000" cy="307777"/>
          </a:xfrm>
        </p:grpSpPr>
        <p:sp>
          <p:nvSpPr>
            <p:cNvPr id="23" name="Rectangle 2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7" name="TextBox 26"/>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4895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 Indexes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36481046"/>
              </p:ext>
            </p:extLst>
          </p:nvPr>
        </p:nvGraphicFramePr>
        <p:xfrm>
          <a:off x="1366838" y="3069436"/>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sp>
        <p:nvSpPr>
          <p:cNvPr id="21" name="TextBox 20"/>
          <p:cNvSpPr txBox="1"/>
          <p:nvPr/>
        </p:nvSpPr>
        <p:spPr>
          <a:xfrm>
            <a:off x="1366838" y="2565171"/>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sp>
        <p:nvSpPr>
          <p:cNvPr id="23" name="TextBox 22"/>
          <p:cNvSpPr txBox="1"/>
          <p:nvPr/>
        </p:nvSpPr>
        <p:spPr>
          <a:xfrm>
            <a:off x="5094754" y="1770546"/>
            <a:ext cx="6463834"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We say that an index is </a:t>
            </a:r>
            <a:r>
              <a:rPr lang="en-US" sz="2400" b="1" u="sng" dirty="0" smtClean="0">
                <a:solidFill>
                  <a:prstClr val="black"/>
                </a:solidFill>
                <a:latin typeface="+mj-lt"/>
              </a:rPr>
              <a:t>covering</a:t>
            </a:r>
            <a:r>
              <a:rPr lang="en-US" sz="2400" dirty="0" smtClean="0">
                <a:solidFill>
                  <a:prstClr val="black"/>
                </a:solidFill>
                <a:latin typeface="+mj-lt"/>
              </a:rPr>
              <a:t> </a:t>
            </a:r>
            <a:r>
              <a:rPr lang="en-US" sz="2400" i="1" dirty="0" smtClean="0">
                <a:solidFill>
                  <a:prstClr val="black"/>
                </a:solidFill>
                <a:latin typeface="+mj-lt"/>
              </a:rPr>
              <a:t>for a specific query</a:t>
            </a:r>
            <a:r>
              <a:rPr lang="en-US" sz="2400" dirty="0" smtClean="0">
                <a:solidFill>
                  <a:prstClr val="black"/>
                </a:solidFill>
                <a:latin typeface="+mj-lt"/>
              </a:rPr>
              <a:t> if the index contains all the needed attributes- </a:t>
            </a:r>
            <a:r>
              <a:rPr lang="en-US" sz="2400" b="1" i="1" dirty="0" smtClean="0">
                <a:solidFill>
                  <a:prstClr val="black"/>
                </a:solidFill>
                <a:latin typeface="+mj-lt"/>
              </a:rPr>
              <a:t>meaning the query can be answered using the index alone!</a:t>
            </a:r>
          </a:p>
        </p:txBody>
      </p:sp>
      <p:sp>
        <p:nvSpPr>
          <p:cNvPr id="27" name="TextBox 26"/>
          <p:cNvSpPr txBox="1"/>
          <p:nvPr/>
        </p:nvSpPr>
        <p:spPr>
          <a:xfrm>
            <a:off x="5094754" y="3667165"/>
            <a:ext cx="646383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The “needed” attributes are </a:t>
            </a:r>
            <a:r>
              <a:rPr lang="en-US" sz="2400" smtClean="0">
                <a:solidFill>
                  <a:prstClr val="black"/>
                </a:solidFill>
                <a:latin typeface="+mj-lt"/>
              </a:rPr>
              <a:t>the union of those in the SELECT and WHERE clauses…</a:t>
            </a:r>
            <a:endParaRPr lang="en-US" sz="2400" b="1" i="1" dirty="0" smtClean="0">
              <a:solidFill>
                <a:prstClr val="black"/>
              </a:solidFill>
              <a:latin typeface="+mj-lt"/>
            </a:endParaRPr>
          </a:p>
        </p:txBody>
      </p:sp>
      <p:grpSp>
        <p:nvGrpSpPr>
          <p:cNvPr id="3" name="Group 2"/>
          <p:cNvGrpSpPr/>
          <p:nvPr/>
        </p:nvGrpSpPr>
        <p:grpSpPr>
          <a:xfrm>
            <a:off x="5576146" y="4984720"/>
            <a:ext cx="5982442" cy="1200329"/>
            <a:chOff x="5576146" y="4984720"/>
            <a:chExt cx="5982442" cy="1200329"/>
          </a:xfrm>
        </p:grpSpPr>
        <p:sp>
          <p:nvSpPr>
            <p:cNvPr id="34" name="Rectangle 3"/>
            <p:cNvSpPr>
              <a:spLocks noChangeArrowheads="1"/>
            </p:cNvSpPr>
            <p:nvPr/>
          </p:nvSpPr>
          <p:spPr bwMode="auto">
            <a:xfrm>
              <a:off x="7283059" y="4984720"/>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SELECT </a:t>
              </a:r>
              <a:r>
                <a:rPr lang="en-US" sz="2400" smtClean="0">
                  <a:latin typeface="Menlo" charset="0"/>
                  <a:ea typeface="Menlo" charset="0"/>
                  <a:cs typeface="Menlo" charset="0"/>
                </a:rPr>
                <a:t>Published, BID</a:t>
              </a:r>
              <a:endParaRPr lang="en-US" sz="2400" dirty="0" smtClean="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sp>
          <p:nvSpPr>
            <p:cNvPr id="4" name="TextBox 3"/>
            <p:cNvSpPr txBox="1"/>
            <p:nvPr/>
          </p:nvSpPr>
          <p:spPr>
            <a:xfrm>
              <a:off x="5576146" y="4984720"/>
              <a:ext cx="1511889" cy="523220"/>
            </a:xfrm>
            <a:prstGeom prst="rect">
              <a:avLst/>
            </a:prstGeom>
            <a:noFill/>
          </p:spPr>
          <p:txBody>
            <a:bodyPr wrap="none" rtlCol="0">
              <a:spAutoFit/>
            </a:bodyPr>
            <a:lstStyle/>
            <a:p>
              <a:r>
                <a:rPr lang="en-US" sz="2800" dirty="0" smtClean="0">
                  <a:latin typeface="+mj-lt"/>
                </a:rPr>
                <a:t>Example:</a:t>
              </a:r>
              <a:endParaRPr lang="en-US" sz="2800" dirty="0">
                <a:latin typeface="+mj-lt"/>
              </a:endParaRPr>
            </a:p>
          </p:txBody>
        </p:sp>
      </p:gr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80304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Categories of Index Types</a:t>
            </a:r>
            <a:endParaRPr lang="en-US" dirty="0"/>
          </a:p>
        </p:txBody>
      </p:sp>
      <p:sp>
        <p:nvSpPr>
          <p:cNvPr id="3" name="Content Placeholder 2"/>
          <p:cNvSpPr>
            <a:spLocks noGrp="1"/>
          </p:cNvSpPr>
          <p:nvPr>
            <p:ph idx="1"/>
          </p:nvPr>
        </p:nvSpPr>
        <p:spPr>
          <a:xfrm>
            <a:off x="838200" y="1600201"/>
            <a:ext cx="10515600" cy="2851574"/>
          </a:xfrm>
        </p:spPr>
        <p:txBody>
          <a:bodyPr>
            <a:noAutofit/>
          </a:bodyPr>
          <a:lstStyle/>
          <a:p>
            <a:r>
              <a:rPr lang="en-US" sz="2400" dirty="0" smtClean="0"/>
              <a:t>B-Trees </a:t>
            </a:r>
            <a:r>
              <a:rPr lang="en-US" sz="2400" i="1" dirty="0" smtClean="0"/>
              <a:t>(covered next)</a:t>
            </a:r>
          </a:p>
          <a:p>
            <a:pPr lvl="1"/>
            <a:r>
              <a:rPr lang="en-US" dirty="0" smtClean="0"/>
              <a:t>Very good for range queries, sorted data</a:t>
            </a:r>
          </a:p>
          <a:p>
            <a:pPr lvl="1"/>
            <a:r>
              <a:rPr lang="en-US" dirty="0" smtClean="0"/>
              <a:t>Some old databases only implemented B-Trees</a:t>
            </a:r>
          </a:p>
          <a:p>
            <a:pPr lvl="1"/>
            <a:r>
              <a:rPr lang="en-US" i="1" dirty="0" smtClean="0"/>
              <a:t>We will look at a variant called </a:t>
            </a:r>
            <a:r>
              <a:rPr lang="en-US" b="1" i="1" dirty="0" smtClean="0"/>
              <a:t>B+ Trees</a:t>
            </a:r>
            <a:endParaRPr lang="en-US" i="1" dirty="0" smtClean="0"/>
          </a:p>
          <a:p>
            <a:endParaRPr lang="en-US" sz="2400" dirty="0" smtClean="0"/>
          </a:p>
          <a:p>
            <a:r>
              <a:rPr lang="en-US" sz="2400" dirty="0" smtClean="0"/>
              <a:t>Hash Tables </a:t>
            </a:r>
            <a:r>
              <a:rPr lang="en-US" sz="2400" i="1" dirty="0" smtClean="0"/>
              <a:t>(not covered)</a:t>
            </a:r>
          </a:p>
          <a:p>
            <a:pPr lvl="1"/>
            <a:r>
              <a:rPr lang="en-US" dirty="0" smtClean="0"/>
              <a:t>There are variants of this basic structure to deal with IO</a:t>
            </a:r>
          </a:p>
          <a:p>
            <a:pPr lvl="1"/>
            <a:r>
              <a:rPr lang="en-US" dirty="0" smtClean="0"/>
              <a:t>Called </a:t>
            </a:r>
            <a:r>
              <a:rPr lang="en-US" b="1" i="1" dirty="0" smtClean="0"/>
              <a:t>linear </a:t>
            </a:r>
            <a:r>
              <a:rPr lang="en-US" dirty="0" smtClean="0"/>
              <a:t>or </a:t>
            </a:r>
            <a:r>
              <a:rPr lang="en-US" b="1" i="1" dirty="0" smtClean="0"/>
              <a:t>extendible hashing-</a:t>
            </a:r>
            <a:r>
              <a:rPr lang="en-US" dirty="0" smtClean="0"/>
              <a:t> IO aware!</a:t>
            </a:r>
            <a:endParaRPr lang="en-US" dirty="0"/>
          </a:p>
        </p:txBody>
      </p:sp>
      <p:sp>
        <p:nvSpPr>
          <p:cNvPr id="4" name="TextBox 3"/>
          <p:cNvSpPr txBox="1"/>
          <p:nvPr/>
        </p:nvSpPr>
        <p:spPr>
          <a:xfrm>
            <a:off x="8447132" y="2346574"/>
            <a:ext cx="3051419" cy="14339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solidFill>
                  <a:prstClr val="black"/>
                </a:solidFill>
                <a:latin typeface="+mj-lt"/>
              </a:rPr>
              <a:t>The data structures we present here are “IO aware”</a:t>
            </a:r>
          </a:p>
        </p:txBody>
      </p:sp>
      <p:sp>
        <p:nvSpPr>
          <p:cNvPr id="5" name="TextBox 4"/>
          <p:cNvSpPr txBox="1"/>
          <p:nvPr/>
        </p:nvSpPr>
        <p:spPr>
          <a:xfrm>
            <a:off x="2219157" y="5356517"/>
            <a:ext cx="7753684" cy="1015663"/>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000" b="1" dirty="0">
                <a:solidFill>
                  <a:prstClr val="black"/>
                </a:solidFill>
                <a:latin typeface="+mj-lt"/>
              </a:rPr>
              <a:t>Real difference between structures</a:t>
            </a:r>
            <a:r>
              <a:rPr lang="en-US" sz="3000" dirty="0">
                <a:solidFill>
                  <a:prstClr val="black"/>
                </a:solidFill>
                <a:latin typeface="+mj-lt"/>
              </a:rPr>
              <a:t>: costs of ops </a:t>
            </a:r>
            <a:r>
              <a:rPr lang="en-US" sz="3000" i="1" dirty="0">
                <a:solidFill>
                  <a:prstClr val="black"/>
                </a:solidFill>
                <a:latin typeface="+mj-lt"/>
              </a:rPr>
              <a:t>determines which index you pick and why</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335991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Activity-13.ipynb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83</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298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12133161"/>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 Hint</a:t>
            </a:r>
            <a:endParaRPr lang="en-US" dirty="0"/>
          </a:p>
        </p:txBody>
      </p:sp>
      <p:sp>
        <p:nvSpPr>
          <p:cNvPr id="3" name="Content Placeholder 2"/>
          <p:cNvSpPr>
            <a:spLocks noGrp="1"/>
          </p:cNvSpPr>
          <p:nvPr>
            <p:ph idx="1"/>
          </p:nvPr>
        </p:nvSpPr>
        <p:spPr>
          <a:xfrm>
            <a:off x="838200" y="1825624"/>
            <a:ext cx="10515600" cy="4740275"/>
          </a:xfrm>
        </p:spPr>
        <p:txBody>
          <a:bodyPr>
            <a:normAutofit/>
          </a:bodyPr>
          <a:lstStyle/>
          <a:p>
            <a:pPr lvl="1"/>
            <a:endParaRPr lang="en-US" dirty="0">
              <a:sym typeface="Wingdings"/>
            </a:endParaRPr>
          </a:p>
          <a:p>
            <a:r>
              <a:rPr lang="en-US" dirty="0" smtClean="0">
                <a:sym typeface="Wingdings"/>
              </a:rPr>
              <a:t>You may want to do </a:t>
            </a:r>
            <a:r>
              <a:rPr lang="en-US" i="1" dirty="0" smtClean="0">
                <a:sym typeface="Wingdings"/>
              </a:rPr>
              <a:t>Trigger activity </a:t>
            </a:r>
            <a:r>
              <a:rPr lang="en-US" dirty="0" smtClean="0">
                <a:sym typeface="Wingdings"/>
              </a:rPr>
              <a:t>for project 2.</a:t>
            </a:r>
            <a:endParaRPr lang="en-US" i="1" dirty="0" smtClean="0">
              <a:sym typeface="Wingdings"/>
            </a:endParaRPr>
          </a:p>
          <a:p>
            <a:pPr lvl="1"/>
            <a:r>
              <a:rPr lang="en-US" dirty="0" smtClean="0">
                <a:sym typeface="Wingdings"/>
              </a:rPr>
              <a:t>We’ve noticed those who do it have less trouble with project!</a:t>
            </a:r>
          </a:p>
          <a:p>
            <a:pPr marL="914400" lvl="2" indent="0">
              <a:buNone/>
            </a:pPr>
            <a:endParaRPr lang="en-US" dirty="0" smtClean="0">
              <a:sym typeface="Wingdings"/>
            </a:endParaRPr>
          </a:p>
          <a:p>
            <a:pPr lvl="1"/>
            <a:r>
              <a:rPr lang="en-US" dirty="0" smtClean="0">
                <a:sym typeface="Wingdings"/>
              </a:rPr>
              <a:t>Seems like we’re good here  Exciting for us!</a:t>
            </a:r>
          </a:p>
          <a:p>
            <a:pPr lvl="1"/>
            <a:endParaRPr lang="en-US" dirty="0" smtClean="0">
              <a:sym typeface="Wingdings"/>
            </a:endParaRPr>
          </a:p>
          <a:p>
            <a:pPr lvl="1"/>
            <a:endParaRPr lang="en-US" dirty="0">
              <a:sym typeface="Wingdings"/>
            </a:endParaRPr>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0911058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 Trees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85</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146984971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B+ Trees: Basics</a:t>
            </a:r>
          </a:p>
          <a:p>
            <a:pPr marL="514350" indent="-514350">
              <a:buAutoNum type="arabicPeriod"/>
            </a:pPr>
            <a:endParaRPr lang="en-US" dirty="0">
              <a:latin typeface="+mj-lt"/>
            </a:endParaRPr>
          </a:p>
          <a:p>
            <a:pPr marL="514350" indent="-514350">
              <a:buAutoNum type="arabicPeriod"/>
            </a:pPr>
            <a:r>
              <a:rPr lang="en-US" dirty="0" smtClean="0">
                <a:latin typeface="+mj-lt"/>
              </a:rPr>
              <a:t>B+ Trees: Design &amp; Cost</a:t>
            </a:r>
          </a:p>
          <a:p>
            <a:pPr marL="514350" indent="-514350">
              <a:buAutoNum type="arabicPeriod"/>
            </a:pPr>
            <a:endParaRPr lang="en-US" dirty="0">
              <a:latin typeface="+mj-lt"/>
            </a:endParaRPr>
          </a:p>
          <a:p>
            <a:pPr marL="514350" indent="-514350">
              <a:buAutoNum type="arabicPeriod"/>
            </a:pPr>
            <a:r>
              <a:rPr lang="en-US" dirty="0" smtClean="0">
                <a:latin typeface="+mj-lt"/>
              </a:rPr>
              <a:t>Clustered Indexes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86</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0369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125970133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B+ Trees</a:t>
            </a:r>
          </a:p>
        </p:txBody>
      </p:sp>
      <p:sp>
        <p:nvSpPr>
          <p:cNvPr id="73731" name="Rectangle 3"/>
          <p:cNvSpPr>
            <a:spLocks noGrp="1" noChangeArrowheads="1"/>
          </p:cNvSpPr>
          <p:nvPr>
            <p:ph type="body" idx="1"/>
          </p:nvPr>
        </p:nvSpPr>
        <p:spPr/>
        <p:txBody>
          <a:bodyPr>
            <a:normAutofit/>
          </a:bodyPr>
          <a:lstStyle/>
          <a:p>
            <a:r>
              <a:rPr lang="en-US" dirty="0"/>
              <a:t>Search </a:t>
            </a:r>
            <a:r>
              <a:rPr lang="en-US" dirty="0" smtClean="0"/>
              <a:t>trees </a:t>
            </a:r>
          </a:p>
          <a:p>
            <a:pPr lvl="1"/>
            <a:r>
              <a:rPr lang="en-US" dirty="0" smtClean="0"/>
              <a:t>B does not mean binary!</a:t>
            </a:r>
          </a:p>
          <a:p>
            <a:pPr lvl="1"/>
            <a:endParaRPr lang="en-US" dirty="0"/>
          </a:p>
          <a:p>
            <a:r>
              <a:rPr lang="en-US" dirty="0"/>
              <a:t>Idea in B </a:t>
            </a:r>
            <a:r>
              <a:rPr lang="en-US" dirty="0" smtClean="0"/>
              <a:t>Trees</a:t>
            </a:r>
            <a:r>
              <a:rPr lang="en-US" dirty="0"/>
              <a:t>:</a:t>
            </a:r>
          </a:p>
          <a:p>
            <a:pPr lvl="1"/>
            <a:r>
              <a:rPr lang="en-US" dirty="0"/>
              <a:t>make 1 node = </a:t>
            </a:r>
            <a:r>
              <a:rPr lang="en-US" dirty="0" smtClean="0"/>
              <a:t>1 physical page</a:t>
            </a:r>
          </a:p>
          <a:p>
            <a:pPr lvl="1"/>
            <a:r>
              <a:rPr lang="en-US" dirty="0" smtClean="0"/>
              <a:t>Balanced, height adjusted tree (not the B either)</a:t>
            </a:r>
          </a:p>
          <a:p>
            <a:pPr lvl="1"/>
            <a:endParaRPr lang="en-US" dirty="0"/>
          </a:p>
          <a:p>
            <a:r>
              <a:rPr lang="en-US" dirty="0"/>
              <a:t>Idea in B+ Trees:</a:t>
            </a:r>
          </a:p>
          <a:p>
            <a:pPr lvl="1"/>
            <a:r>
              <a:rPr lang="en-US" dirty="0"/>
              <a:t>Make leaves into a linked list </a:t>
            </a:r>
            <a:r>
              <a:rPr lang="en-US" dirty="0" smtClean="0"/>
              <a:t>(for range queries)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84474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5748602" y="2754486"/>
                <a:ext cx="445557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Each </a:t>
                </a:r>
                <a:r>
                  <a:rPr lang="en-US" sz="2800" i="1" dirty="0" smtClean="0">
                    <a:latin typeface="+mj-lt"/>
                  </a:rPr>
                  <a:t>non-leaf (“interior”) </a:t>
                </a:r>
                <a:r>
                  <a:rPr lang="en-US" sz="2800" b="1" i="1" dirty="0">
                    <a:latin typeface="+mj-lt"/>
                  </a:rPr>
                  <a:t>node</a:t>
                </a:r>
                <a:r>
                  <a:rPr lang="en-US" sz="2800" dirty="0">
                    <a:latin typeface="+mj-lt"/>
                  </a:rPr>
                  <a:t> </a:t>
                </a:r>
                <a:r>
                  <a:rPr lang="en-US" sz="2800" dirty="0" smtClean="0">
                    <a:latin typeface="+mj-lt"/>
                  </a:rPr>
                  <a:t>has </a:t>
                </a:r>
                <a14:m>
                  <m:oMath xmlns:m="http://schemas.openxmlformats.org/officeDocument/2006/math" xmlns="">
                    <m:r>
                      <a:rPr lang="en-US" sz="2800" i="1" dirty="0" smtClean="0">
                        <a:latin typeface="Cambria Math" charset="0"/>
                        <a:ea typeface="Cambria Math" charset="0"/>
                        <a:cs typeface="Cambria Math" charset="0"/>
                      </a:rPr>
                      <m:t>≥</m:t>
                    </m:r>
                  </m:oMath>
                </a14:m>
                <a:r>
                  <a:rPr lang="en-US" sz="2800" dirty="0" smtClean="0">
                    <a:latin typeface="+mj-lt"/>
                  </a:rPr>
                  <a:t> </a:t>
                </a:r>
                <a:r>
                  <a:rPr lang="en-US" sz="2800" dirty="0">
                    <a:latin typeface="+mj-lt"/>
                  </a:rPr>
                  <a:t>d and </a:t>
                </a:r>
                <a14:m>
                  <m:oMath xmlns:m="http://schemas.openxmlformats.org/officeDocument/2006/math" xmlns="">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oMath>
                </a14:m>
                <a:r>
                  <a:rPr lang="en-US" sz="2800" dirty="0" smtClean="0">
                    <a:latin typeface="+mj-lt"/>
                  </a:rPr>
                  <a:t>2d </a:t>
                </a:r>
                <a:r>
                  <a:rPr lang="en-US" sz="2800" b="1" i="1" dirty="0" smtClean="0">
                    <a:latin typeface="+mj-lt"/>
                  </a:rPr>
                  <a:t>keys*</a:t>
                </a:r>
              </a:p>
            </p:txBody>
          </p:sp>
        </mc:Choice>
        <mc:Fallback xmlns="">
          <p:sp>
            <p:nvSpPr>
              <p:cNvPr id="10" name="TextBox 9"/>
              <p:cNvSpPr txBox="1">
                <a:spLocks noRot="1" noChangeAspect="1" noMove="1" noResize="1" noEditPoints="1" noAdjustHandles="1" noChangeArrowheads="1" noChangeShapeType="1" noTextEdit="1"/>
              </p:cNvSpPr>
              <p:nvPr/>
            </p:nvSpPr>
            <p:spPr>
              <a:xfrm>
                <a:off x="5748602" y="2754486"/>
                <a:ext cx="4455572" cy="954107"/>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 name="Rounded Rectangle 2"/>
          <p:cNvSpPr/>
          <p:nvPr/>
        </p:nvSpPr>
        <p:spPr>
          <a:xfrm>
            <a:off x="2378765" y="208059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48602" y="4019586"/>
            <a:ext cx="4229129" cy="830997"/>
          </a:xfrm>
          <a:prstGeom prst="rect">
            <a:avLst/>
          </a:prstGeom>
        </p:spPr>
        <p:txBody>
          <a:bodyPr wrap="square">
            <a:spAutoFit/>
          </a:bodyPr>
          <a:lstStyle/>
          <a:p>
            <a:r>
              <a:rPr lang="en-US" sz="2400" i="1" dirty="0" smtClean="0">
                <a:latin typeface="+mj-lt"/>
              </a:rPr>
              <a:t>*except </a:t>
            </a:r>
            <a:r>
              <a:rPr lang="en-US" sz="2400" i="1" dirty="0">
                <a:latin typeface="+mj-lt"/>
              </a:rPr>
              <a:t>for root node, which can have between </a:t>
            </a:r>
            <a:r>
              <a:rPr lang="en-US" sz="2400" b="1" i="1" dirty="0">
                <a:latin typeface="+mj-lt"/>
              </a:rPr>
              <a:t>1</a:t>
            </a:r>
            <a:r>
              <a:rPr lang="en-US" sz="2400" b="1" i="1" dirty="0" smtClean="0">
                <a:latin typeface="+mj-lt"/>
              </a:rPr>
              <a:t> </a:t>
            </a:r>
            <a:r>
              <a:rPr lang="en-US" sz="2400" i="1" dirty="0">
                <a:latin typeface="+mj-lt"/>
              </a:rPr>
              <a:t>and 2d </a:t>
            </a:r>
            <a:r>
              <a:rPr lang="en-US" sz="2400" i="1" dirty="0" smtClean="0">
                <a:latin typeface="+mj-lt"/>
              </a:rPr>
              <a:t>keys</a:t>
            </a:r>
            <a:endParaRPr lang="en-US" sz="2400" dirty="0">
              <a:latin typeface="+mj-lt"/>
            </a:endParaRPr>
          </a:p>
        </p:txBody>
      </p:sp>
      <p:sp>
        <p:nvSpPr>
          <p:cNvPr id="14" name="TextBox 13"/>
          <p:cNvSpPr txBox="1"/>
          <p:nvPr/>
        </p:nvSpPr>
        <p:spPr>
          <a:xfrm>
            <a:off x="5748602" y="1999666"/>
            <a:ext cx="3886200"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Parameter </a:t>
            </a:r>
            <a:r>
              <a:rPr lang="en-US" sz="2800" b="1" i="1" dirty="0" smtClean="0">
                <a:latin typeface="+mj-lt"/>
              </a:rPr>
              <a:t>d</a:t>
            </a:r>
            <a:r>
              <a:rPr lang="en-US" sz="2800" dirty="0" smtClean="0">
                <a:latin typeface="+mj-lt"/>
              </a:rPr>
              <a:t> </a:t>
            </a:r>
            <a:r>
              <a:rPr lang="en-US" sz="2800" smtClean="0">
                <a:latin typeface="+mj-lt"/>
              </a:rPr>
              <a:t>= the degree</a:t>
            </a:r>
            <a:endParaRPr lang="en-US" sz="2800" b="1" i="1" dirty="0" smtClean="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19805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4" grpId="0"/>
      <p:bldP spid="1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p:nvPr/>
        </p:nvCxnSpPr>
        <p:spPr>
          <a:xfrm>
            <a:off x="3635829" y="2667001"/>
            <a:ext cx="119742"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220686" y="2667001"/>
            <a:ext cx="391886"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18" idx="0"/>
          </p:cNvCxnSpPr>
          <p:nvPr/>
        </p:nvCxnSpPr>
        <p:spPr>
          <a:xfrm>
            <a:off x="3128536" y="2666999"/>
            <a:ext cx="5232" cy="138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22" idx="0"/>
          </p:cNvCxnSpPr>
          <p:nvPr/>
        </p:nvCxnSpPr>
        <p:spPr>
          <a:xfrm>
            <a:off x="4054644" y="2666999"/>
            <a:ext cx="1272976" cy="1033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47854" y="3350376"/>
            <a:ext cx="926857" cy="461665"/>
          </a:xfrm>
          <a:prstGeom prst="rect">
            <a:avLst/>
          </a:prstGeom>
          <a:noFill/>
        </p:spPr>
        <p:txBody>
          <a:bodyPr wrap="none" rtlCol="0">
            <a:spAutoFit/>
          </a:bodyPr>
          <a:lstStyle/>
          <a:p>
            <a:r>
              <a:rPr lang="en-US" sz="2400" dirty="0"/>
              <a:t>k &lt; 10</a:t>
            </a:r>
          </a:p>
        </p:txBody>
      </p:sp>
      <mc:AlternateContent xmlns:mc="http://schemas.openxmlformats.org/markup-compatibility/2006" xmlns:a14="http://schemas.microsoft.com/office/drawing/2010/main">
        <mc:Choice Requires="a14">
          <p:sp>
            <p:nvSpPr>
              <p:cNvPr id="18" name="TextBox 17"/>
              <p:cNvSpPr txBox="1"/>
              <p:nvPr/>
            </p:nvSpPr>
            <p:spPr>
              <a:xfrm>
                <a:off x="2303284" y="4051185"/>
                <a:ext cx="1660968" cy="461665"/>
              </a:xfrm>
              <a:prstGeom prst="rect">
                <a:avLst/>
              </a:prstGeom>
              <a:noFill/>
            </p:spPr>
            <p:txBody>
              <a:bodyPr wrap="none" rtlCol="0">
                <a:spAutoFit/>
              </a:bodyPr>
              <a:lstStyle/>
              <a:p>
                <a:r>
                  <a:rPr lang="en-US" sz="2400" dirty="0"/>
                  <a:t>10 </a:t>
                </a:r>
                <a14:m>
                  <m:oMath xmlns:m="http://schemas.openxmlformats.org/officeDocument/2006/math" xmlns="">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20</a:t>
                </a:r>
              </a:p>
            </p:txBody>
          </p:sp>
        </mc:Choice>
        <mc:Fallback xmlns="">
          <p:sp>
            <p:nvSpPr>
              <p:cNvPr id="18" name="TextBox 17"/>
              <p:cNvSpPr txBox="1">
                <a:spLocks noRot="1" noChangeAspect="1" noMove="1" noResize="1" noEditPoints="1" noAdjustHandles="1" noChangeArrowheads="1" noChangeShapeType="1" noTextEdit="1"/>
              </p:cNvSpPr>
              <p:nvPr/>
            </p:nvSpPr>
            <p:spPr>
              <a:xfrm>
                <a:off x="2303284" y="4051185"/>
                <a:ext cx="1660968" cy="461665"/>
              </a:xfrm>
              <a:prstGeom prst="rect">
                <a:avLst/>
              </a:prstGeom>
              <a:blipFill rotWithShape="0">
                <a:blip r:embed="rId2"/>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24656" y="3339027"/>
                <a:ext cx="1660968" cy="461665"/>
              </a:xfrm>
              <a:prstGeom prst="rect">
                <a:avLst/>
              </a:prstGeom>
              <a:noFill/>
            </p:spPr>
            <p:txBody>
              <a:bodyPr wrap="none" rtlCol="0">
                <a:spAutoFit/>
              </a:bodyPr>
              <a:lstStyle/>
              <a:p>
                <a:r>
                  <a:rPr lang="en-US" sz="2400" dirty="0"/>
                  <a:t>20 </a:t>
                </a:r>
                <a14:m>
                  <m:oMath xmlns:m="http://schemas.openxmlformats.org/officeDocument/2006/math" xmlns="">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30</a:t>
                </a:r>
              </a:p>
            </p:txBody>
          </p:sp>
        </mc:Choice>
        <mc:Fallback xmlns="">
          <p:sp>
            <p:nvSpPr>
              <p:cNvPr id="20" name="TextBox 19"/>
              <p:cNvSpPr txBox="1">
                <a:spLocks noRot="1" noChangeAspect="1" noMove="1" noResize="1" noEditPoints="1" noAdjustHandles="1" noChangeArrowheads="1" noChangeShapeType="1" noTextEdit="1"/>
              </p:cNvSpPr>
              <p:nvPr/>
            </p:nvSpPr>
            <p:spPr>
              <a:xfrm>
                <a:off x="3224656" y="3339027"/>
                <a:ext cx="1660968" cy="461665"/>
              </a:xfrm>
              <a:prstGeom prst="rect">
                <a:avLst/>
              </a:prstGeom>
              <a:blipFill rotWithShape="0">
                <a:blip r:embed="rId3"/>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97699" y="3700187"/>
                <a:ext cx="1059842" cy="461665"/>
              </a:xfrm>
              <a:prstGeom prst="rect">
                <a:avLst/>
              </a:prstGeom>
              <a:noFill/>
            </p:spPr>
            <p:txBody>
              <a:bodyPr wrap="none" rtlCol="0">
                <a:spAutoFit/>
              </a:bodyPr>
              <a:lstStyle/>
              <a:p>
                <a:r>
                  <a:rPr lang="en-US" sz="2400" dirty="0"/>
                  <a:t>30 </a:t>
                </a:r>
                <a14:m>
                  <m:oMath xmlns:m="http://schemas.openxmlformats.org/officeDocument/2006/math" xmlns="">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797699" y="3700187"/>
                <a:ext cx="1059842" cy="461665"/>
              </a:xfrm>
              <a:prstGeom prst="rect">
                <a:avLst/>
              </a:prstGeom>
              <a:blipFill rotWithShape="0">
                <a:blip r:embed="rId4"/>
                <a:stretch>
                  <a:fillRect l="-8621" t="-10526" b="-28947"/>
                </a:stretch>
              </a:blipFill>
            </p:spPr>
            <p:txBody>
              <a:bodyPr/>
              <a:lstStyle/>
              <a:p>
                <a:r>
                  <a:rPr lang="en-US">
                    <a:noFill/>
                  </a:rPr>
                  <a:t> </a:t>
                </a:r>
              </a:p>
            </p:txBody>
          </p:sp>
        </mc:Fallback>
      </mc:AlternateContent>
      <p:sp>
        <p:nvSpPr>
          <p:cNvPr id="21" name="Rounded Rectangle 20"/>
          <p:cNvSpPr/>
          <p:nvPr/>
        </p:nvSpPr>
        <p:spPr>
          <a:xfrm>
            <a:off x="2400538" y="243137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5194" y="2186230"/>
            <a:ext cx="3136980"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 </a:t>
            </a:r>
            <a:r>
              <a:rPr lang="en-US" sz="2800" i="1" dirty="0" smtClean="0">
                <a:latin typeface="+mj-lt"/>
              </a:rPr>
              <a:t>n </a:t>
            </a:r>
            <a:r>
              <a:rPr lang="en-US" sz="2800" dirty="0" smtClean="0">
                <a:latin typeface="+mj-lt"/>
              </a:rPr>
              <a:t>keys in a node define </a:t>
            </a:r>
            <a:r>
              <a:rPr lang="en-US" sz="2800" i="1" dirty="0" smtClean="0">
                <a:latin typeface="+mj-lt"/>
              </a:rPr>
              <a:t>n+1 </a:t>
            </a:r>
            <a:r>
              <a:rPr lang="en-US" sz="2800" dirty="0" smtClean="0">
                <a:latin typeface="+mj-lt"/>
              </a:rPr>
              <a:t>ranges </a:t>
            </a:r>
            <a:endParaRPr lang="en-US" sz="2800" dirty="0">
              <a:latin typeface="+mj-lt"/>
            </a:endParaRPr>
          </a:p>
        </p:txBody>
      </p:sp>
      <p:grpSp>
        <p:nvGrpSpPr>
          <p:cNvPr id="24" name="Group 23"/>
          <p:cNvGrpSpPr/>
          <p:nvPr/>
        </p:nvGrpSpPr>
        <p:grpSpPr>
          <a:xfrm>
            <a:off x="0" y="-22510"/>
            <a:ext cx="12192000" cy="307777"/>
            <a:chOff x="0" y="-22510"/>
            <a:chExt cx="12192000" cy="307777"/>
          </a:xfrm>
        </p:grpSpPr>
        <p:sp>
          <p:nvSpPr>
            <p:cNvPr id="25" name="Rectangle 2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6" name="TextBox 25"/>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001732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&gt;  Section 1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3001800"/>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
        <p:nvSpPr>
          <p:cNvPr id="22" name="TextBox 21"/>
          <p:cNvSpPr txBox="1"/>
          <p:nvPr/>
        </p:nvSpPr>
        <p:spPr>
          <a:xfrm>
            <a:off x="9834499" y="2995546"/>
            <a:ext cx="370614" cy="461665"/>
          </a:xfrm>
          <a:prstGeom prst="rect">
            <a:avLst/>
          </a:prstGeom>
          <a:solidFill>
            <a:schemeClr val="tx1">
              <a:lumMod val="50000"/>
              <a:lumOff val="50000"/>
            </a:schemeClr>
          </a:solidFill>
          <a:ln w="25400">
            <a:solidFill>
              <a:srgbClr val="00B050"/>
            </a:solidFill>
          </a:ln>
        </p:spPr>
        <p:txBody>
          <a:bodyPr wrap="none" rtlCol="0">
            <a:spAutoFit/>
          </a:bodyPr>
          <a:lstStyle/>
          <a:p>
            <a:r>
              <a:rPr lang="en-US" sz="2400" smtClean="0">
                <a:solidFill>
                  <a:srgbClr val="FFC000"/>
                </a:solidFill>
                <a:latin typeface="Menlo" charset="0"/>
                <a:ea typeface="Menlo" charset="0"/>
                <a:cs typeface="Menlo" charset="0"/>
              </a:rPr>
              <a:t>0</a:t>
            </a:r>
            <a:endParaRPr lang="en-US" sz="2400">
              <a:solidFill>
                <a:srgbClr val="FFC000"/>
              </a:solidFill>
              <a:latin typeface="Menlo" charset="0"/>
              <a:ea typeface="Menlo" charset="0"/>
              <a:cs typeface="Menlo" charset="0"/>
            </a:endParaRPr>
          </a:p>
        </p:txBody>
      </p:sp>
      <p:sp>
        <p:nvSpPr>
          <p:cNvPr id="23" name="TextBox 22"/>
          <p:cNvSpPr txBox="1"/>
          <p:nvPr/>
        </p:nvSpPr>
        <p:spPr>
          <a:xfrm>
            <a:off x="8204939" y="3001800"/>
            <a:ext cx="370614" cy="461665"/>
          </a:xfrm>
          <a:prstGeom prst="rect">
            <a:avLst/>
          </a:prstGeom>
          <a:solidFill>
            <a:schemeClr val="tx1">
              <a:lumMod val="50000"/>
              <a:lumOff val="50000"/>
            </a:schemeClr>
          </a:solidFill>
          <a:ln w="25400">
            <a:solidFill>
              <a:srgbClr val="00B050"/>
            </a:solidFill>
          </a:ln>
        </p:spPr>
        <p:txBody>
          <a:bodyPr wrap="none" rtlCol="0">
            <a:spAutoFit/>
          </a:bodyPr>
          <a:lstStyle/>
          <a:p>
            <a:r>
              <a:rPr lang="en-US" sz="2400" dirty="0">
                <a:solidFill>
                  <a:srgbClr val="FFC000"/>
                </a:solidFill>
                <a:latin typeface="Menlo" charset="0"/>
                <a:ea typeface="Menlo" charset="0"/>
                <a:cs typeface="Menlo" charset="0"/>
              </a:rPr>
              <a:t>2</a:t>
            </a:r>
          </a:p>
        </p:txBody>
      </p:sp>
      <p:sp>
        <p:nvSpPr>
          <p:cNvPr id="24" name="TextBox 23"/>
          <p:cNvSpPr txBox="1"/>
          <p:nvPr/>
        </p:nvSpPr>
        <p:spPr>
          <a:xfrm>
            <a:off x="3916932" y="4226437"/>
            <a:ext cx="4691523"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Processes can then read from / write to the page in the buffer</a:t>
            </a:r>
            <a:endParaRPr lang="en-US" sz="2800" b="1" dirty="0">
              <a:latin typeface="+mj-lt"/>
            </a:endParaRPr>
          </a:p>
        </p:txBody>
      </p:sp>
    </p:spTree>
    <p:extLst>
      <p:ext uri="{BB962C8B-B14F-4D97-AF65-F5344CB8AC3E}">
        <p14:creationId xmlns:p14="http://schemas.microsoft.com/office/powerpoint/2010/main" val="1460888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3.7037E-7 L -0.13671 -0.00139 " pathEditMode="relative" rAng="0" ptsTypes="AA">
                                      <p:cBhvr>
                                        <p:cTn id="6" dur="2000" fill="hold"/>
                                        <p:tgtEl>
                                          <p:spTgt spid="22"/>
                                        </p:tgtEl>
                                        <p:attrNameLst>
                                          <p:attrName>ppt_x</p:attrName>
                                          <p:attrName>ppt_y</p:attrName>
                                        </p:attrNameLst>
                                      </p:cBhvr>
                                      <p:rCtr x="-6836" y="-69"/>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22"/>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grpId="1"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0.0013 3.7037E-6 L 0.1349 -0.0007 " pathEditMode="relative" rAng="0" ptsTypes="AA">
                                      <p:cBhvr>
                                        <p:cTn id="15" dur="2000" fill="hold"/>
                                        <p:tgtEl>
                                          <p:spTgt spid="23"/>
                                        </p:tgtEl>
                                        <p:attrNameLst>
                                          <p:attrName>ppt_x</p:attrName>
                                          <p:attrName>ppt_y</p:attrName>
                                        </p:attrNameLst>
                                      </p:cBhvr>
                                      <p:rCtr x="668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p:nvPr/>
        </p:nvCxnSpPr>
        <p:spPr>
          <a:xfrm>
            <a:off x="3570513" y="2680758"/>
            <a:ext cx="1012372" cy="659692"/>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sp>
        <p:nvSpPr>
          <p:cNvPr id="14" name="Rounded Rectangle 13"/>
          <p:cNvSpPr/>
          <p:nvPr/>
        </p:nvSpPr>
        <p:spPr>
          <a:xfrm>
            <a:off x="3346174" y="2431371"/>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Group 4"/>
          <p:cNvGraphicFramePr>
            <a:graphicFrameLocks noGrp="1"/>
          </p:cNvGraphicFramePr>
          <p:nvPr>
            <p:extLst/>
          </p:nvPr>
        </p:nvGraphicFramePr>
        <p:xfrm>
          <a:off x="3668485" y="3442015"/>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Box 15"/>
          <p:cNvSpPr txBox="1"/>
          <p:nvPr/>
        </p:nvSpPr>
        <p:spPr>
          <a:xfrm>
            <a:off x="6305193" y="2186230"/>
            <a:ext cx="4435693"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For each range, in a </a:t>
            </a:r>
            <a:r>
              <a:rPr lang="en-US" sz="2800" i="1" dirty="0" smtClean="0">
                <a:latin typeface="+mj-lt"/>
              </a:rPr>
              <a:t>non-leaf </a:t>
            </a:r>
            <a:r>
              <a:rPr lang="en-US" sz="2800" dirty="0" smtClean="0">
                <a:latin typeface="+mj-lt"/>
              </a:rPr>
              <a:t>node, there is a </a:t>
            </a:r>
            <a:r>
              <a:rPr lang="en-US" sz="2800" b="1" dirty="0" smtClean="0">
                <a:latin typeface="+mj-lt"/>
              </a:rPr>
              <a:t>pointer</a:t>
            </a:r>
            <a:r>
              <a:rPr lang="en-US" sz="2800" dirty="0" smtClean="0">
                <a:latin typeface="+mj-lt"/>
              </a:rPr>
              <a:t> to another node with keys in that range</a:t>
            </a:r>
            <a:endParaRPr lang="en-US" sz="2800" dirty="0">
              <a:latin typeface="+mj-lt"/>
            </a:endParaRPr>
          </a:p>
        </p:txBody>
      </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7460557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2628302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6173633" y="4038046"/>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21</a:t>
            </a:r>
            <a:endParaRPr lang="en-US" dirty="0"/>
          </a:p>
        </p:txBody>
      </p:sp>
      <p:sp>
        <p:nvSpPr>
          <p:cNvPr id="45" name="TextBox 44"/>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sp>
        <p:nvSpPr>
          <p:cNvPr id="46" name="TextBox 45"/>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sp>
        <p:nvSpPr>
          <p:cNvPr id="53" name="TextBox 52"/>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sp>
        <p:nvSpPr>
          <p:cNvPr id="56" name="TextBox 55"/>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sp>
        <p:nvSpPr>
          <p:cNvPr id="57" name="TextBox 56"/>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sp>
        <p:nvSpPr>
          <p:cNvPr id="58" name="TextBox 57"/>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sp>
        <p:nvSpPr>
          <p:cNvPr id="59" name="TextBox 58"/>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sp>
        <p:nvSpPr>
          <p:cNvPr id="60" name="TextBox 59"/>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sp>
        <p:nvSpPr>
          <p:cNvPr id="61" name="TextBox 60"/>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grpSp>
        <p:nvGrpSpPr>
          <p:cNvPr id="48" name="Group 47"/>
          <p:cNvGrpSpPr/>
          <p:nvPr/>
        </p:nvGrpSpPr>
        <p:grpSpPr>
          <a:xfrm>
            <a:off x="0" y="-22510"/>
            <a:ext cx="12192000" cy="307777"/>
            <a:chOff x="0" y="-22510"/>
            <a:chExt cx="12192000" cy="307777"/>
          </a:xfrm>
        </p:grpSpPr>
        <p:sp>
          <p:nvSpPr>
            <p:cNvPr id="50" name="Rectangle 4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88167045"/>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21</a:t>
            </a:r>
            <a:endParaRPr lang="en-US" dirty="0"/>
          </a:p>
        </p:txBody>
      </p: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86" name="Straight Arrow Connector 85"/>
          <p:cNvCxnSpPr>
            <a:endCxn id="87" idx="0"/>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3986021" y="4038046"/>
            <a:ext cx="995504"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8103138" y="3739619"/>
            <a:ext cx="3704549"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They contain a pointer to the next leaf node as well, </a:t>
            </a:r>
            <a:r>
              <a:rPr lang="en-US" sz="2800" b="1" i="1" dirty="0" smtClean="0">
                <a:latin typeface="+mj-lt"/>
              </a:rPr>
              <a:t>for faster sequential traversal</a:t>
            </a:r>
            <a:endParaRPr lang="en-US" sz="2800" dirty="0">
              <a:latin typeface="+mj-lt"/>
            </a:endParaRPr>
          </a:p>
        </p:txBody>
      </p:sp>
      <p:grpSp>
        <p:nvGrpSpPr>
          <p:cNvPr id="50" name="Group 49"/>
          <p:cNvGrpSpPr/>
          <p:nvPr/>
        </p:nvGrpSpPr>
        <p:grpSpPr>
          <a:xfrm>
            <a:off x="0" y="-22510"/>
            <a:ext cx="12192000" cy="307777"/>
            <a:chOff x="0" y="-22510"/>
            <a:chExt cx="12192000" cy="307777"/>
          </a:xfrm>
        </p:grpSpPr>
        <p:sp>
          <p:nvSpPr>
            <p:cNvPr id="53" name="Rectangle 5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0047772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071718" y="1543520"/>
            <a:ext cx="3704549"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that the pointers at the leaf level will be to the actual data records (rows).  </a:t>
            </a:r>
          </a:p>
          <a:p>
            <a:endParaRPr lang="en-US" sz="2400" i="1" dirty="0">
              <a:latin typeface="+mj-lt"/>
            </a:endParaRPr>
          </a:p>
          <a:p>
            <a:r>
              <a:rPr lang="en-US" sz="2400" i="1" dirty="0" smtClean="0">
                <a:latin typeface="+mj-lt"/>
              </a:rPr>
              <a:t>We might truncate these for simpler display (as before)…</a:t>
            </a:r>
            <a:endParaRPr lang="en-US" sz="2400" i="1" dirty="0">
              <a:latin typeface="+mj-lt"/>
            </a:endParaRPr>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53" idx="0"/>
          </p:cNvCxnSpPr>
          <p:nvPr/>
        </p:nvCxnSpPr>
        <p:spPr>
          <a:xfrm flipH="1">
            <a:off x="1803365" y="4288192"/>
            <a:ext cx="306469" cy="12785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279022" y="5566712"/>
            <a:ext cx="1048685" cy="523220"/>
          </a:xfrm>
          <a:prstGeom prst="rect">
            <a:avLst/>
          </a:prstGeom>
          <a:solidFill>
            <a:schemeClr val="accent3">
              <a:lumMod val="20000"/>
              <a:lumOff val="80000"/>
            </a:schemeClr>
          </a:solidFill>
        </p:spPr>
        <p:txBody>
          <a:bodyPr wrap="none" rtlCol="0">
            <a:spAutoFit/>
          </a:bodyPr>
          <a:lstStyle/>
          <a:p>
            <a:r>
              <a:rPr lang="en-US" sz="1400" dirty="0" smtClean="0"/>
              <a:t>Name: John</a:t>
            </a:r>
          </a:p>
          <a:p>
            <a:r>
              <a:rPr lang="en-US" sz="1400" dirty="0" smtClean="0">
                <a:solidFill>
                  <a:srgbClr val="C00000"/>
                </a:solidFill>
              </a:rPr>
              <a:t>Age: 21</a:t>
            </a:r>
          </a:p>
        </p:txBody>
      </p:sp>
      <p:cxnSp>
        <p:nvCxnSpPr>
          <p:cNvPr id="55" name="Straight Arrow Connector 54"/>
          <p:cNvCxnSpPr>
            <a:endCxn id="61" idx="0"/>
          </p:cNvCxnSpPr>
          <p:nvPr/>
        </p:nvCxnSpPr>
        <p:spPr>
          <a:xfrm>
            <a:off x="919365" y="4252392"/>
            <a:ext cx="127279" cy="6485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62" idx="0"/>
          </p:cNvCxnSpPr>
          <p:nvPr/>
        </p:nvCxnSpPr>
        <p:spPr>
          <a:xfrm>
            <a:off x="3072349" y="4270449"/>
            <a:ext cx="202507"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63" idx="0"/>
          </p:cNvCxnSpPr>
          <p:nvPr/>
        </p:nvCxnSpPr>
        <p:spPr>
          <a:xfrm>
            <a:off x="3664714" y="4330954"/>
            <a:ext cx="411888" cy="5673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4" idx="0"/>
          </p:cNvCxnSpPr>
          <p:nvPr/>
        </p:nvCxnSpPr>
        <p:spPr>
          <a:xfrm>
            <a:off x="5375642" y="4245430"/>
            <a:ext cx="137182" cy="65284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942282" y="4245430"/>
            <a:ext cx="840247" cy="1059672"/>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437288" y="4252392"/>
            <a:ext cx="1508001" cy="105271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11" y="4900910"/>
            <a:ext cx="1017266" cy="523220"/>
          </a:xfrm>
          <a:prstGeom prst="rect">
            <a:avLst/>
          </a:prstGeom>
          <a:solidFill>
            <a:schemeClr val="accent3">
              <a:lumMod val="20000"/>
              <a:lumOff val="80000"/>
            </a:schemeClr>
          </a:solidFill>
        </p:spPr>
        <p:txBody>
          <a:bodyPr wrap="none" rtlCol="0">
            <a:spAutoFit/>
          </a:bodyPr>
          <a:lstStyle/>
          <a:p>
            <a:r>
              <a:rPr lang="en-US" sz="1400" dirty="0" smtClean="0"/>
              <a:t>Name: Jake</a:t>
            </a:r>
          </a:p>
          <a:p>
            <a:r>
              <a:rPr lang="en-US" sz="1400" dirty="0" smtClean="0">
                <a:solidFill>
                  <a:srgbClr val="C00000"/>
                </a:solidFill>
              </a:rPr>
              <a:t>Age: 15</a:t>
            </a:r>
          </a:p>
        </p:txBody>
      </p:sp>
      <p:sp>
        <p:nvSpPr>
          <p:cNvPr id="62" name="TextBox 61"/>
          <p:cNvSpPr txBox="1"/>
          <p:nvPr/>
        </p:nvSpPr>
        <p:spPr>
          <a:xfrm>
            <a:off x="2777764" y="5566712"/>
            <a:ext cx="994183" cy="523220"/>
          </a:xfrm>
          <a:prstGeom prst="rect">
            <a:avLst/>
          </a:prstGeom>
          <a:solidFill>
            <a:schemeClr val="accent3">
              <a:lumMod val="20000"/>
              <a:lumOff val="80000"/>
            </a:schemeClr>
          </a:solidFill>
        </p:spPr>
        <p:txBody>
          <a:bodyPr wrap="none" rtlCol="0">
            <a:spAutoFit/>
          </a:bodyPr>
          <a:lstStyle/>
          <a:p>
            <a:r>
              <a:rPr lang="en-US" sz="1400" dirty="0" smtClean="0"/>
              <a:t>Name: Bob</a:t>
            </a:r>
          </a:p>
          <a:p>
            <a:r>
              <a:rPr lang="en-US" sz="1400" dirty="0" smtClean="0">
                <a:solidFill>
                  <a:srgbClr val="C00000"/>
                </a:solidFill>
              </a:rPr>
              <a:t>Age: 27</a:t>
            </a:r>
          </a:p>
        </p:txBody>
      </p:sp>
      <p:sp>
        <p:nvSpPr>
          <p:cNvPr id="63" name="TextBox 62"/>
          <p:cNvSpPr txBox="1"/>
          <p:nvPr/>
        </p:nvSpPr>
        <p:spPr>
          <a:xfrm>
            <a:off x="3556267" y="4898275"/>
            <a:ext cx="1040670" cy="523220"/>
          </a:xfrm>
          <a:prstGeom prst="rect">
            <a:avLst/>
          </a:prstGeom>
          <a:solidFill>
            <a:schemeClr val="accent3">
              <a:lumMod val="20000"/>
              <a:lumOff val="80000"/>
            </a:schemeClr>
          </a:solidFill>
        </p:spPr>
        <p:txBody>
          <a:bodyPr wrap="none" rtlCol="0">
            <a:spAutoFit/>
          </a:bodyPr>
          <a:lstStyle/>
          <a:p>
            <a:r>
              <a:rPr lang="en-US" sz="1400" dirty="0" smtClean="0"/>
              <a:t>Name: Sally</a:t>
            </a:r>
          </a:p>
          <a:p>
            <a:r>
              <a:rPr lang="en-US" sz="1400" dirty="0" smtClean="0">
                <a:solidFill>
                  <a:srgbClr val="C00000"/>
                </a:solidFill>
              </a:rPr>
              <a:t>Age: 28</a:t>
            </a:r>
          </a:p>
        </p:txBody>
      </p:sp>
      <p:sp>
        <p:nvSpPr>
          <p:cNvPr id="64" name="TextBox 63"/>
          <p:cNvSpPr txBox="1"/>
          <p:nvPr/>
        </p:nvSpPr>
        <p:spPr>
          <a:xfrm>
            <a:off x="5026152" y="4898275"/>
            <a:ext cx="973343" cy="523220"/>
          </a:xfrm>
          <a:prstGeom prst="rect">
            <a:avLst/>
          </a:prstGeom>
          <a:solidFill>
            <a:schemeClr val="accent3">
              <a:lumMod val="20000"/>
              <a:lumOff val="80000"/>
            </a:schemeClr>
          </a:solidFill>
        </p:spPr>
        <p:txBody>
          <a:bodyPr wrap="none" rtlCol="0">
            <a:spAutoFit/>
          </a:bodyPr>
          <a:lstStyle/>
          <a:p>
            <a:r>
              <a:rPr lang="en-US" sz="1400" dirty="0" smtClean="0"/>
              <a:t>Name: Sue</a:t>
            </a:r>
          </a:p>
          <a:p>
            <a:r>
              <a:rPr lang="en-US" sz="1400" dirty="0" smtClean="0">
                <a:solidFill>
                  <a:srgbClr val="C00000"/>
                </a:solidFill>
              </a:rPr>
              <a:t>Age: 33</a:t>
            </a:r>
          </a:p>
        </p:txBody>
      </p:sp>
      <p:sp>
        <p:nvSpPr>
          <p:cNvPr id="65" name="TextBox 64"/>
          <p:cNvSpPr txBox="1"/>
          <p:nvPr/>
        </p:nvSpPr>
        <p:spPr>
          <a:xfrm>
            <a:off x="6246998" y="5305102"/>
            <a:ext cx="995785" cy="523220"/>
          </a:xfrm>
          <a:prstGeom prst="rect">
            <a:avLst/>
          </a:prstGeom>
          <a:solidFill>
            <a:schemeClr val="accent3">
              <a:lumMod val="20000"/>
              <a:lumOff val="80000"/>
            </a:schemeClr>
          </a:solidFill>
        </p:spPr>
        <p:txBody>
          <a:bodyPr wrap="none" rtlCol="0">
            <a:spAutoFit/>
          </a:bodyPr>
          <a:lstStyle/>
          <a:p>
            <a:r>
              <a:rPr lang="en-US" sz="1400" dirty="0" smtClean="0"/>
              <a:t>Name: Jess</a:t>
            </a:r>
          </a:p>
          <a:p>
            <a:r>
              <a:rPr lang="en-US" sz="1400" dirty="0" smtClean="0">
                <a:solidFill>
                  <a:srgbClr val="C00000"/>
                </a:solidFill>
              </a:rPr>
              <a:t>Age: 35</a:t>
            </a:r>
          </a:p>
        </p:txBody>
      </p:sp>
      <p:sp>
        <p:nvSpPr>
          <p:cNvPr id="66" name="TextBox 65"/>
          <p:cNvSpPr txBox="1"/>
          <p:nvPr/>
        </p:nvSpPr>
        <p:spPr>
          <a:xfrm>
            <a:off x="7409758" y="5305102"/>
            <a:ext cx="907621" cy="523220"/>
          </a:xfrm>
          <a:prstGeom prst="rect">
            <a:avLst/>
          </a:prstGeom>
          <a:solidFill>
            <a:schemeClr val="accent3">
              <a:lumMod val="20000"/>
              <a:lumOff val="80000"/>
            </a:schemeClr>
          </a:solidFill>
        </p:spPr>
        <p:txBody>
          <a:bodyPr wrap="none" rtlCol="0">
            <a:spAutoFit/>
          </a:bodyPr>
          <a:lstStyle/>
          <a:p>
            <a:r>
              <a:rPr lang="en-US" sz="1400" dirty="0" smtClean="0"/>
              <a:t>Name: Alf</a:t>
            </a:r>
          </a:p>
          <a:p>
            <a:r>
              <a:rPr lang="en-US" sz="1400" dirty="0" smtClean="0">
                <a:solidFill>
                  <a:srgbClr val="C00000"/>
                </a:solidFill>
              </a:rPr>
              <a:t>Age: 37</a:t>
            </a:r>
          </a:p>
        </p:txBody>
      </p:sp>
      <p:sp>
        <p:nvSpPr>
          <p:cNvPr id="67" name="TextBox 66"/>
          <p:cNvSpPr txBox="1"/>
          <p:nvPr/>
        </p:nvSpPr>
        <p:spPr>
          <a:xfrm>
            <a:off x="58463" y="5566712"/>
            <a:ext cx="949299" cy="523220"/>
          </a:xfrm>
          <a:prstGeom prst="rect">
            <a:avLst/>
          </a:prstGeom>
          <a:solidFill>
            <a:schemeClr val="accent3">
              <a:lumMod val="20000"/>
              <a:lumOff val="80000"/>
            </a:schemeClr>
          </a:solidFill>
        </p:spPr>
        <p:txBody>
          <a:bodyPr wrap="none" rtlCol="0">
            <a:spAutoFit/>
          </a:bodyPr>
          <a:lstStyle/>
          <a:p>
            <a:r>
              <a:rPr lang="en-US" sz="1400" dirty="0" smtClean="0"/>
              <a:t>Name: Joe</a:t>
            </a:r>
          </a:p>
          <a:p>
            <a:r>
              <a:rPr lang="en-US" sz="1400" dirty="0" smtClean="0">
                <a:solidFill>
                  <a:srgbClr val="C00000"/>
                </a:solidFill>
              </a:rPr>
              <a:t>Age: 11</a:t>
            </a:r>
          </a:p>
        </p:txBody>
      </p:sp>
      <p:cxnSp>
        <p:nvCxnSpPr>
          <p:cNvPr id="68" name="Straight Arrow Connector 67"/>
          <p:cNvCxnSpPr>
            <a:endCxn id="67" idx="0"/>
          </p:cNvCxnSpPr>
          <p:nvPr/>
        </p:nvCxnSpPr>
        <p:spPr>
          <a:xfrm>
            <a:off x="479842" y="4252392"/>
            <a:ext cx="53271" cy="13143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901644" y="4900910"/>
            <a:ext cx="1035861" cy="523220"/>
          </a:xfrm>
          <a:prstGeom prst="rect">
            <a:avLst/>
          </a:prstGeom>
          <a:solidFill>
            <a:schemeClr val="accent3">
              <a:lumMod val="20000"/>
              <a:lumOff val="80000"/>
            </a:schemeClr>
          </a:solidFill>
        </p:spPr>
        <p:txBody>
          <a:bodyPr wrap="none" rtlCol="0">
            <a:spAutoFit/>
          </a:bodyPr>
          <a:lstStyle/>
          <a:p>
            <a:r>
              <a:rPr lang="en-US" sz="1400" dirty="0" smtClean="0"/>
              <a:t>Name: Bess</a:t>
            </a:r>
          </a:p>
          <a:p>
            <a:r>
              <a:rPr lang="en-US" sz="1400" dirty="0" smtClean="0">
                <a:solidFill>
                  <a:srgbClr val="C00000"/>
                </a:solidFill>
              </a:rPr>
              <a:t>Age: 22</a:t>
            </a:r>
          </a:p>
        </p:txBody>
      </p:sp>
      <p:cxnSp>
        <p:nvCxnSpPr>
          <p:cNvPr id="88" name="Straight Arrow Connector 87"/>
          <p:cNvCxnSpPr>
            <a:endCxn id="69" idx="0"/>
          </p:cNvCxnSpPr>
          <p:nvPr/>
        </p:nvCxnSpPr>
        <p:spPr>
          <a:xfrm flipH="1">
            <a:off x="2419575" y="4270449"/>
            <a:ext cx="105735" cy="630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324802" y="5566712"/>
            <a:ext cx="917239" cy="523220"/>
          </a:xfrm>
          <a:prstGeom prst="rect">
            <a:avLst/>
          </a:prstGeom>
          <a:solidFill>
            <a:schemeClr val="accent3">
              <a:lumMod val="20000"/>
              <a:lumOff val="80000"/>
            </a:schemeClr>
          </a:solidFill>
        </p:spPr>
        <p:txBody>
          <a:bodyPr wrap="none" rtlCol="0">
            <a:spAutoFit/>
          </a:bodyPr>
          <a:lstStyle/>
          <a:p>
            <a:r>
              <a:rPr lang="en-US" sz="1400" dirty="0" smtClean="0"/>
              <a:t>Name: Sal</a:t>
            </a:r>
          </a:p>
          <a:p>
            <a:r>
              <a:rPr lang="en-US" sz="1400" dirty="0" smtClean="0">
                <a:solidFill>
                  <a:srgbClr val="C00000"/>
                </a:solidFill>
              </a:rPr>
              <a:t>Age: 30</a:t>
            </a:r>
          </a:p>
        </p:txBody>
      </p:sp>
      <p:cxnSp>
        <p:nvCxnSpPr>
          <p:cNvPr id="92" name="Straight Arrow Connector 91"/>
          <p:cNvCxnSpPr>
            <a:endCxn id="91" idx="0"/>
          </p:cNvCxnSpPr>
          <p:nvPr/>
        </p:nvCxnSpPr>
        <p:spPr>
          <a:xfrm flipH="1">
            <a:off x="4783422" y="4270449"/>
            <a:ext cx="142251"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1" name="Group 40"/>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6" name="TextBox 45"/>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3333638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539" y="2943193"/>
            <a:ext cx="8229600" cy="1143000"/>
          </a:xfrm>
        </p:spPr>
        <p:txBody>
          <a:bodyPr/>
          <a:lstStyle/>
          <a:p>
            <a:r>
              <a:rPr lang="en-US" dirty="0" smtClean="0"/>
              <a:t>Some finer points of B+ Trees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3988261"/>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Searching a B+ Tree</a:t>
            </a:r>
          </a:p>
        </p:txBody>
      </p:sp>
      <p:sp>
        <p:nvSpPr>
          <p:cNvPr id="81923" name="Rectangle 3"/>
          <p:cNvSpPr>
            <a:spLocks noGrp="1" noChangeArrowheads="1"/>
          </p:cNvSpPr>
          <p:nvPr>
            <p:ph type="body" idx="1"/>
          </p:nvPr>
        </p:nvSpPr>
        <p:spPr>
          <a:xfrm>
            <a:off x="838200" y="1825625"/>
            <a:ext cx="6477000" cy="4351338"/>
          </a:xfrm>
        </p:spPr>
        <p:txBody>
          <a:bodyPr>
            <a:normAutofit/>
          </a:bodyPr>
          <a:lstStyle/>
          <a:p>
            <a:r>
              <a:rPr lang="en-US" sz="3200" dirty="0" smtClean="0"/>
              <a:t>For exact </a:t>
            </a:r>
            <a:r>
              <a:rPr lang="en-US" sz="3200" dirty="0"/>
              <a:t>key values:</a:t>
            </a:r>
          </a:p>
          <a:p>
            <a:pPr lvl="1"/>
            <a:r>
              <a:rPr lang="en-US" sz="3200" dirty="0"/>
              <a:t>Start at the root</a:t>
            </a:r>
          </a:p>
          <a:p>
            <a:pPr lvl="1"/>
            <a:r>
              <a:rPr lang="en-US" sz="3200" dirty="0"/>
              <a:t>Proceed down, to the leaf</a:t>
            </a:r>
          </a:p>
          <a:p>
            <a:pPr lvl="1"/>
            <a:endParaRPr lang="en-US" sz="3200" dirty="0"/>
          </a:p>
          <a:p>
            <a:r>
              <a:rPr lang="en-US" sz="3200" dirty="0" smtClean="0"/>
              <a:t>For range </a:t>
            </a:r>
            <a:r>
              <a:rPr lang="en-US" sz="3200" dirty="0"/>
              <a:t>queries:</a:t>
            </a:r>
          </a:p>
          <a:p>
            <a:pPr lvl="1"/>
            <a:r>
              <a:rPr lang="en-US" sz="3200" dirty="0"/>
              <a:t>As above</a:t>
            </a:r>
          </a:p>
          <a:p>
            <a:pPr lvl="1"/>
            <a:r>
              <a:rPr lang="en-US" sz="3200" i="1" dirty="0"/>
              <a:t>Then sequential traversal</a:t>
            </a:r>
          </a:p>
        </p:txBody>
      </p:sp>
      <p:sp>
        <p:nvSpPr>
          <p:cNvPr id="81924" name="Text Box 4"/>
          <p:cNvSpPr txBox="1">
            <a:spLocks noChangeArrowheads="1"/>
          </p:cNvSpPr>
          <p:nvPr/>
        </p:nvSpPr>
        <p:spPr bwMode="auto">
          <a:xfrm>
            <a:off x="7706648" y="1770546"/>
            <a:ext cx="3647152"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age </a:t>
            </a:r>
            <a:r>
              <a:rPr lang="en-US" sz="3000" dirty="0">
                <a:solidFill>
                  <a:prstClr val="black"/>
                </a:solidFill>
                <a:latin typeface="Menlo" charset="0"/>
                <a:ea typeface="Menlo" charset="0"/>
                <a:cs typeface="Menlo" charset="0"/>
              </a:rPr>
              <a:t>= 25</a:t>
            </a:r>
          </a:p>
        </p:txBody>
      </p:sp>
      <p:sp>
        <p:nvSpPr>
          <p:cNvPr id="81925" name="Text Box 5"/>
          <p:cNvSpPr txBox="1">
            <a:spLocks noChangeArrowheads="1"/>
          </p:cNvSpPr>
          <p:nvPr/>
        </p:nvSpPr>
        <p:spPr bwMode="auto">
          <a:xfrm>
            <a:off x="7706648" y="3773310"/>
            <a:ext cx="387798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20 </a:t>
            </a:r>
            <a:r>
              <a:rPr lang="en-US" sz="3000" dirty="0">
                <a:solidFill>
                  <a:prstClr val="black"/>
                </a:solidFill>
                <a:latin typeface="Menlo" charset="0"/>
                <a:ea typeface="Menlo" charset="0"/>
                <a:cs typeface="Menlo" charset="0"/>
              </a:rPr>
              <a:t>&lt;= age</a:t>
            </a:r>
          </a:p>
          <a:p>
            <a:r>
              <a:rPr lang="en-US" sz="3000" dirty="0">
                <a:solidFill>
                  <a:prstClr val="black"/>
                </a:solidFill>
                <a:latin typeface="Menlo" charset="0"/>
                <a:ea typeface="Menlo" charset="0"/>
                <a:cs typeface="Menlo" charset="0"/>
              </a:rPr>
              <a:t>  </a:t>
            </a:r>
            <a:r>
              <a:rPr lang="en-US" sz="3000" dirty="0" smtClean="0">
                <a:solidFill>
                  <a:prstClr val="black"/>
                </a:solidFill>
                <a:latin typeface="Menlo" charset="0"/>
                <a:ea typeface="Menlo" charset="0"/>
                <a:cs typeface="Menlo" charset="0"/>
              </a:rPr>
              <a:t>AND  </a:t>
            </a:r>
            <a:r>
              <a:rPr lang="en-US" sz="3000" dirty="0">
                <a:solidFill>
                  <a:prstClr val="black"/>
                </a:solidFill>
                <a:latin typeface="Menlo" charset="0"/>
                <a:ea typeface="Menlo" charset="0"/>
                <a:cs typeface="Menlo" charset="0"/>
              </a:rPr>
              <a:t>age &lt;= 30</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80526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4" grpId="0" animBg="1"/>
      <p:bldP spid="8192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Exact Search Animation</a:t>
            </a:r>
            <a:endParaRPr lang="en-US" dirty="0"/>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202527"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10</a:t>
            </a:r>
            <a:endParaRPr lang="en-US" sz="1400" dirty="0"/>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20</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60</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80</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1417983"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K = 30? </a:t>
            </a:r>
          </a:p>
        </p:txBody>
      </p:sp>
      <p:sp>
        <p:nvSpPr>
          <p:cNvPr id="2" name="Smiley Face 1"/>
          <p:cNvSpPr/>
          <p:nvPr/>
        </p:nvSpPr>
        <p:spPr>
          <a:xfrm>
            <a:off x="6096000" y="1690688"/>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770174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7869E-17 -1.11111E-6 L 0.00326 0.09791 " pathEditMode="relative" rAng="0" ptsTypes="AA">
                                      <p:cBhvr>
                                        <p:cTn id="6" dur="2000" fill="hold"/>
                                        <p:tgtEl>
                                          <p:spTgt spid="2"/>
                                        </p:tgtEl>
                                        <p:attrNameLst>
                                          <p:attrName>ppt_x</p:attrName>
                                          <p:attrName>ppt_y</p:attrName>
                                        </p:attrNameLst>
                                      </p:cBhvr>
                                      <p:rCtr x="313" y="516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0326 0.09792 L -0.12891 0.15208 " pathEditMode="relative" rAng="0" ptsTypes="AA">
                                      <p:cBhvr>
                                        <p:cTn id="14" dur="2000" fill="hold"/>
                                        <p:tgtEl>
                                          <p:spTgt spid="2"/>
                                        </p:tgtEl>
                                        <p:attrNameLst>
                                          <p:attrName>ppt_x</p:attrName>
                                          <p:attrName>ppt_y</p:attrName>
                                        </p:attrNameLst>
                                      </p:cBhvr>
                                      <p:rCtr x="-6615" y="270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2891 0.15209 L -0.12891 0.25579 " pathEditMode="relative" rAng="0" ptsTypes="AA">
                                      <p:cBhvr>
                                        <p:cTn id="22" dur="2000" fill="hold"/>
                                        <p:tgtEl>
                                          <p:spTgt spid="2"/>
                                        </p:tgtEl>
                                        <p:attrNameLst>
                                          <p:attrName>ppt_x</p:attrName>
                                          <p:attrName>ppt_y</p:attrName>
                                        </p:attrNameLst>
                                      </p:cBhvr>
                                      <p:rCtr x="-39" y="50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2891 0.25579 L -0.10118 0.35486 " pathEditMode="relative" rAng="0" ptsTypes="AA">
                                      <p:cBhvr>
                                        <p:cTn id="26" dur="2000" fill="hold"/>
                                        <p:tgtEl>
                                          <p:spTgt spid="2"/>
                                        </p:tgtEl>
                                        <p:attrNameLst>
                                          <p:attrName>ppt_x</p:attrName>
                                          <p:attrName>ppt_y</p:attrName>
                                        </p:attrNameLst>
                                      </p:cBhvr>
                                      <p:rCtr x="1432" y="495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10118 0.35486 L -0.03685 0.44306 " pathEditMode="relative" rAng="0" ptsTypes="AA">
                                      <p:cBhvr>
                                        <p:cTn id="34" dur="2000" fill="hold"/>
                                        <p:tgtEl>
                                          <p:spTgt spid="2"/>
                                        </p:tgtEl>
                                        <p:attrNameLst>
                                          <p:attrName>ppt_x</p:attrName>
                                          <p:attrName>ppt_y</p:attrName>
                                        </p:attrNameLst>
                                      </p:cBhvr>
                                      <p:rCtr x="3333" y="4444"/>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3685 0.44305 L -0.00938 0.62176 " pathEditMode="relative" rAng="0" ptsTypes="AA">
                                      <p:cBhvr>
                                        <p:cTn id="42" dur="2000" fill="hold"/>
                                        <p:tgtEl>
                                          <p:spTgt spid="2"/>
                                        </p:tgtEl>
                                        <p:attrNameLst>
                                          <p:attrName>ppt_x</p:attrName>
                                          <p:attrName>ppt_y</p:attrName>
                                        </p:attrNameLst>
                                      </p:cBhvr>
                                      <p:rCtr x="1367"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51" grpId="0" animBg="1"/>
      <p:bldP spid="52" grpId="0" animBg="1"/>
      <p:bldP spid="5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Range Search Animation</a:t>
            </a:r>
            <a:endParaRPr lang="en-US" dirty="0"/>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189198"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10</a:t>
            </a:r>
            <a:endParaRPr lang="en-US" sz="1400" dirty="0"/>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20</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59</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80</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a:t>
            </a:r>
            <a:r>
              <a:rPr lang="en-US" sz="2800" smtClean="0">
                <a:latin typeface="+mj-lt"/>
              </a:rPr>
              <a:t>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1" name="TextBox 6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39952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4"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5"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6" nodeType="clickEffect">
                                  <p:stCondLst>
                                    <p:cond delay="0"/>
                                  </p:stCondLst>
                                  <p:childTnLst>
                                    <p:animRot by="10800000">
                                      <p:cBhvr>
                                        <p:cTn id="46" dur="2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2" animBg="1"/>
      <p:bldP spid="57" grpId="3" animBg="1"/>
      <p:bldP spid="57" grpId="4" animBg="1"/>
      <p:bldP spid="57" grpId="5" animBg="1"/>
      <p:bldP spid="57" grpId="6"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 Tree Design</a:t>
            </a:r>
          </a:p>
        </p:txBody>
      </p:sp>
      <p:sp>
        <p:nvSpPr>
          <p:cNvPr id="79875" name="Rectangle 3"/>
          <p:cNvSpPr>
            <a:spLocks noGrp="1" noChangeArrowheads="1"/>
          </p:cNvSpPr>
          <p:nvPr>
            <p:ph type="body" idx="1"/>
          </p:nvPr>
        </p:nvSpPr>
        <p:spPr/>
        <p:txBody>
          <a:bodyPr>
            <a:normAutofit/>
          </a:bodyPr>
          <a:lstStyle/>
          <a:p>
            <a:r>
              <a:rPr lang="en-US" dirty="0"/>
              <a:t>How large</a:t>
            </a:r>
            <a:r>
              <a:rPr lang="en-US" dirty="0" smtClean="0"/>
              <a:t> is </a:t>
            </a:r>
            <a:r>
              <a:rPr lang="en-US" b="1" i="1" dirty="0" smtClean="0"/>
              <a:t>d</a:t>
            </a:r>
            <a:r>
              <a:rPr lang="en-US" dirty="0" smtClean="0"/>
              <a:t>?</a:t>
            </a:r>
            <a:endParaRPr lang="en-US" dirty="0"/>
          </a:p>
          <a:p>
            <a:endParaRPr lang="en-US" dirty="0" smtClean="0"/>
          </a:p>
          <a:p>
            <a:r>
              <a:rPr lang="en-US" dirty="0" smtClean="0"/>
              <a:t>Example</a:t>
            </a:r>
            <a:r>
              <a:rPr lang="en-US" dirty="0"/>
              <a:t>:</a:t>
            </a:r>
          </a:p>
          <a:p>
            <a:pPr lvl="1"/>
            <a:r>
              <a:rPr lang="en-US" dirty="0"/>
              <a:t>Key size = 4 bytes</a:t>
            </a:r>
          </a:p>
          <a:p>
            <a:pPr lvl="1"/>
            <a:r>
              <a:rPr lang="en-US" dirty="0"/>
              <a:t>Pointer size = 8 bytes</a:t>
            </a:r>
          </a:p>
          <a:p>
            <a:pPr lvl="1"/>
            <a:r>
              <a:rPr lang="en-US" dirty="0"/>
              <a:t>Block size = 4096 </a:t>
            </a:r>
            <a:r>
              <a:rPr lang="en-US" dirty="0" smtClean="0"/>
              <a:t>bytes</a:t>
            </a:r>
            <a:endParaRPr lang="en-US" dirty="0"/>
          </a:p>
          <a:p>
            <a:endParaRPr lang="en-US" dirty="0" smtClean="0"/>
          </a:p>
          <a:p>
            <a:r>
              <a:rPr lang="en-US" dirty="0" smtClean="0"/>
              <a:t>We </a:t>
            </a:r>
            <a:r>
              <a:rPr lang="en-US" dirty="0"/>
              <a:t>want each </a:t>
            </a:r>
            <a:r>
              <a:rPr lang="en-US" i="1" dirty="0"/>
              <a:t>node</a:t>
            </a:r>
            <a:r>
              <a:rPr lang="en-US" dirty="0"/>
              <a:t> to fit on a single </a:t>
            </a:r>
            <a:r>
              <a:rPr lang="en-US" i="1" dirty="0" smtClean="0"/>
              <a:t>block/page</a:t>
            </a:r>
            <a:endParaRPr lang="en-US" dirty="0" smtClean="0"/>
          </a:p>
          <a:p>
            <a:pPr lvl="1"/>
            <a:r>
              <a:rPr lang="en-US" dirty="0" smtClean="0"/>
              <a:t>2d </a:t>
            </a:r>
            <a:r>
              <a:rPr lang="en-US" dirty="0"/>
              <a:t>x 4  + (2d+1) x 8  &lt;=  </a:t>
            </a:r>
            <a:r>
              <a:rPr lang="en-US" dirty="0" smtClean="0"/>
              <a:t>4096 </a:t>
            </a:r>
            <a:r>
              <a:rPr lang="en-US" dirty="0" smtClean="0">
                <a:sym typeface="Wingdings"/>
              </a:rPr>
              <a:t> </a:t>
            </a:r>
            <a:r>
              <a:rPr lang="en-US" b="1" i="1" dirty="0" smtClean="0">
                <a:sym typeface="Wingdings"/>
              </a:rPr>
              <a:t>d &lt;= 170</a:t>
            </a:r>
            <a:endParaRPr lang="en-US" b="1" i="1" dirty="0"/>
          </a:p>
        </p:txBody>
      </p:sp>
      <p:sp>
        <p:nvSpPr>
          <p:cNvPr id="13" name="TextBox 12"/>
          <p:cNvSpPr txBox="1"/>
          <p:nvPr/>
        </p:nvSpPr>
        <p:spPr>
          <a:xfrm>
            <a:off x="8046318" y="2610320"/>
            <a:ext cx="3704549"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NB: Oracle allows 64K = 2^16 byte blocks</a:t>
            </a:r>
            <a:endParaRPr lang="en-US" sz="2400" i="1" dirty="0">
              <a:latin typeface="+mj-lt"/>
            </a:endParaRPr>
          </a:p>
          <a:p>
            <a:r>
              <a:rPr lang="en-US" sz="2400" dirty="0" smtClean="0">
                <a:latin typeface="+mj-lt"/>
                <a:sym typeface="Wingdings"/>
              </a:rPr>
              <a:t> d &lt;= 2730</a:t>
            </a:r>
            <a:endParaRPr lang="en-US" sz="24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03233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7165</Words>
  <Application>Microsoft Macintosh PowerPoint</Application>
  <PresentationFormat>Custom</PresentationFormat>
  <Paragraphs>1768</Paragraphs>
  <Slides>109</Slides>
  <Notes>29</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Office Theme</vt:lpstr>
      <vt:lpstr>Lecture 12: The IO Model &amp; External Sorting</vt:lpstr>
      <vt:lpstr>Today’s Lecture</vt:lpstr>
      <vt:lpstr>1. The Buffer</vt:lpstr>
      <vt:lpstr>Transition to Mechanisms</vt:lpstr>
      <vt:lpstr>What you will learn about in this section</vt:lpstr>
      <vt:lpstr>High-level: Disk vs. Main Memory</vt:lpstr>
      <vt:lpstr>The Buffer</vt:lpstr>
      <vt:lpstr>The (Simplified) Buffer</vt:lpstr>
      <vt:lpstr>The (Simplified) Buffer</vt:lpstr>
      <vt:lpstr>The (Simplified) Buffer</vt:lpstr>
      <vt:lpstr>The (Simplified) Buffer</vt:lpstr>
      <vt:lpstr>Managing Disk: The DBMS Buffer</vt:lpstr>
      <vt:lpstr>The Buffer Manager</vt:lpstr>
      <vt:lpstr>A Simplified Filesystem Model</vt:lpstr>
      <vt:lpstr>2. External Merge Algorithm</vt:lpstr>
      <vt:lpstr>Challenge: Merging Big Files with Small Memory</vt:lpstr>
      <vt:lpstr>External Merge Algorithm</vt:lpstr>
      <vt:lpstr>Key (Simple) Idea</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We can merge lists of arbitrary  length with only 3 buffer pages.</vt:lpstr>
      <vt:lpstr>Recap: External Merge Algorithm</vt:lpstr>
      <vt:lpstr>3. External Merge Sort</vt:lpstr>
      <vt:lpstr>Why are Sort Algorithms Important?</vt:lpstr>
      <vt:lpstr>More reasons to sort…</vt:lpstr>
      <vt:lpstr>Do people care?</vt:lpstr>
      <vt:lpstr>So how do we sort big files?</vt:lpstr>
      <vt:lpstr>External Merge Sort Algorithm</vt:lpstr>
      <vt:lpstr>External Merge Sort Algorithm</vt:lpstr>
      <vt:lpstr>External Merge Sort Algorithm</vt:lpstr>
      <vt:lpstr>External Merge Sort Algorithm</vt:lpstr>
      <vt:lpstr>External Merge Sort Algorithm</vt:lpstr>
      <vt:lpstr>External Merge Sort Algorithm</vt:lpstr>
      <vt:lpstr>Calculating IO Cost</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Simplified 3-page Buffer Version</vt:lpstr>
      <vt:lpstr>External Merge Sort: Optimizations</vt:lpstr>
      <vt:lpstr>Using B+1 buffer pages to reduce # of passes</vt:lpstr>
      <vt:lpstr>Using B+1 buffer pages to reduce # of passes</vt:lpstr>
      <vt:lpstr>Repacking for even longer initial runs</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vt:lpstr>
      <vt:lpstr>Summary</vt:lpstr>
      <vt:lpstr>B+ Trees:  An IO-Aware Index Structure</vt:lpstr>
      <vt:lpstr>“If you don’t find it in the index, look very carefully through the entire catalog”</vt:lpstr>
      <vt:lpstr>Today’s Lecture</vt:lpstr>
      <vt:lpstr>What you will learn about in this section</vt:lpstr>
      <vt:lpstr>Index Motivation</vt:lpstr>
      <vt:lpstr>Index Motivation</vt:lpstr>
      <vt:lpstr>Index Motivation</vt:lpstr>
      <vt:lpstr>Further Motivation for Indexes: NoSQL!</vt:lpstr>
      <vt:lpstr>Indexes: High-level</vt:lpstr>
      <vt:lpstr>More precisely</vt:lpstr>
      <vt:lpstr>Operations on an Index</vt:lpstr>
      <vt:lpstr>Conceptual Example</vt:lpstr>
      <vt:lpstr>Conceptual Example</vt:lpstr>
      <vt:lpstr>Conceptual Example</vt:lpstr>
      <vt:lpstr>Covering Indexes</vt:lpstr>
      <vt:lpstr>High-level Categories of Index Types</vt:lpstr>
      <vt:lpstr>Activity-13.ipynb</vt:lpstr>
      <vt:lpstr>Project #2 Hint</vt:lpstr>
      <vt:lpstr>2. B+ Trees</vt:lpstr>
      <vt:lpstr>What you will learn about in this section</vt:lpstr>
      <vt:lpstr>B+ Trees</vt:lpstr>
      <vt:lpstr>B+ Tree Basics</vt:lpstr>
      <vt:lpstr>B+ Tree Basics</vt:lpstr>
      <vt:lpstr>B+ Tree Basics</vt:lpstr>
      <vt:lpstr>B+ Tree Basics</vt:lpstr>
      <vt:lpstr>B+ Tree Basics</vt:lpstr>
      <vt:lpstr>B+ Tree Basics</vt:lpstr>
      <vt:lpstr>B+ Tree Basics</vt:lpstr>
      <vt:lpstr>Some finer points of B+ Trees</vt:lpstr>
      <vt:lpstr>Searching a B+ Tree</vt:lpstr>
      <vt:lpstr>B+ Tree Exact Search Animation</vt:lpstr>
      <vt:lpstr>B+ Tree Range Search Animation</vt:lpstr>
      <vt:lpstr>B+ Tree Design</vt:lpstr>
      <vt:lpstr>B+ Tree: High Fanout = Smaller &amp; Lower IO</vt:lpstr>
      <vt:lpstr>B+ Trees in Practice</vt:lpstr>
      <vt:lpstr>Simple Cost Model for Search</vt:lpstr>
      <vt:lpstr>Simple Cost Model for Search</vt:lpstr>
      <vt:lpstr>Simple Cost Model for Search</vt:lpstr>
      <vt:lpstr>Fast Insertions &amp; Self-Balancing</vt:lpstr>
      <vt:lpstr>Clustered Indexes</vt:lpstr>
      <vt:lpstr>Clustered vs. Unclustered Index</vt:lpstr>
      <vt:lpstr>Clustered vs. Unclustered Index</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 IO-Aware Index Structure</dc:title>
  <dc:creator>Alex Ratner</dc:creator>
  <cp:lastModifiedBy>Tara Balakrishnan</cp:lastModifiedBy>
  <cp:revision>148</cp:revision>
  <dcterms:created xsi:type="dcterms:W3CDTF">2015-10-30T14:38:29Z</dcterms:created>
  <dcterms:modified xsi:type="dcterms:W3CDTF">2017-11-02T18:56:14Z</dcterms:modified>
</cp:coreProperties>
</file>