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53" d="100"/>
          <a:sy n="53" d="100"/>
        </p:scale>
        <p:origin x="7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4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9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3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2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FD18D12-C125-E05E-294C-53DEC4B2B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71C260CF-BF86-2B36-C674-8C842EC65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64EDA-C652-C630-622F-0D6120E5C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21520"/>
              </p:ext>
            </p:extLst>
          </p:nvPr>
        </p:nvGraphicFramePr>
        <p:xfrm>
          <a:off x="236375" y="1829837"/>
          <a:ext cx="11719249" cy="465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1740">
                  <a:extLst>
                    <a:ext uri="{9D8B030D-6E8A-4147-A177-3AD203B41FA5}">
                      <a16:colId xmlns:a16="http://schemas.microsoft.com/office/drawing/2014/main" val="1750189782"/>
                    </a:ext>
                  </a:extLst>
                </a:gridCol>
                <a:gridCol w="2202025">
                  <a:extLst>
                    <a:ext uri="{9D8B030D-6E8A-4147-A177-3AD203B41FA5}">
                      <a16:colId xmlns:a16="http://schemas.microsoft.com/office/drawing/2014/main" val="3839772033"/>
                    </a:ext>
                  </a:extLst>
                </a:gridCol>
                <a:gridCol w="2136710">
                  <a:extLst>
                    <a:ext uri="{9D8B030D-6E8A-4147-A177-3AD203B41FA5}">
                      <a16:colId xmlns:a16="http://schemas.microsoft.com/office/drawing/2014/main" val="620821760"/>
                    </a:ext>
                  </a:extLst>
                </a:gridCol>
                <a:gridCol w="2099388">
                  <a:extLst>
                    <a:ext uri="{9D8B030D-6E8A-4147-A177-3AD203B41FA5}">
                      <a16:colId xmlns:a16="http://schemas.microsoft.com/office/drawing/2014/main" val="3582534511"/>
                    </a:ext>
                  </a:extLst>
                </a:gridCol>
                <a:gridCol w="2099386">
                  <a:extLst>
                    <a:ext uri="{9D8B030D-6E8A-4147-A177-3AD203B41FA5}">
                      <a16:colId xmlns:a16="http://schemas.microsoft.com/office/drawing/2014/main" val="2734035256"/>
                    </a:ext>
                  </a:extLst>
                </a:gridCol>
              </a:tblGrid>
              <a:tr h="5130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Rank 1-5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MSSQL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Rank 0-5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Oracle</a:t>
                      </a:r>
                    </a:p>
                    <a:p>
                      <a:pPr algn="ctr"/>
                      <a:r>
                        <a:rPr lang="en-US" sz="1200" dirty="0"/>
                        <a:t>Rank 0-5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SQLite</a:t>
                      </a:r>
                    </a:p>
                    <a:p>
                      <a:pPr algn="ctr"/>
                      <a:r>
                        <a:rPr lang="en-US" sz="1200" dirty="0"/>
                        <a:t>Rank 0-5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MySQL</a:t>
                      </a:r>
                    </a:p>
                    <a:p>
                      <a:pPr algn="ctr"/>
                      <a:r>
                        <a:rPr lang="en-US" sz="1200" dirty="0"/>
                        <a:t>Rank 0-5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14877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Performance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22949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Easy Setup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1</a:t>
                      </a:r>
                      <a:r>
                        <a:rPr lang="en-CA" dirty="0"/>
                        <a:t>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11172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</a:t>
                      </a:r>
                      <a:r>
                        <a:rPr lang="en-CA" sz="1800" dirty="0" err="1"/>
                        <a:t>ocal</a:t>
                      </a:r>
                      <a:r>
                        <a:rPr lang="en-US" sz="1800" dirty="0"/>
                        <a:t> Machine Access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3</a:t>
                      </a:r>
                      <a:r>
                        <a:rPr lang="en-CA" dirty="0"/>
                        <a:t>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9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58462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Cross Platform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r>
                        <a:rPr lang="en-CA" dirty="0"/>
                        <a:t>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15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49830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Replication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2</a:t>
                      </a:r>
                      <a:r>
                        <a:rPr lang="en-CA" dirty="0"/>
                        <a:t>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8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8320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Low Cost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1</a:t>
                      </a:r>
                      <a:r>
                        <a:rPr lang="en-CA" dirty="0"/>
                        <a:t>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5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52436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Compatibility with Python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4</a:t>
                      </a:r>
                      <a:r>
                        <a:rPr lang="en-CA" dirty="0"/>
                        <a:t>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4717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Total -&gt;</a:t>
                      </a:r>
                      <a:endParaRPr lang="en-CA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highlight>
                            <a:srgbClr val="FFFF00"/>
                          </a:highlight>
                        </a:rP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592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DBBD9C-FCD1-71BB-CCD3-CEA2FBE1C5C7}"/>
              </a:ext>
            </a:extLst>
          </p:cNvPr>
          <p:cNvSpPr txBox="1"/>
          <p:nvPr/>
        </p:nvSpPr>
        <p:spPr>
          <a:xfrm>
            <a:off x="236375" y="439012"/>
            <a:ext cx="5422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zh-TW" altLang="en-US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altLang="zh-TW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</a:t>
            </a:r>
            <a:endParaRPr lang="en-CA" sz="6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66F8-69CA-60F3-CED2-59047EB54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EE89B0AD-827E-E7ED-3122-C5E839580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F6A79D-0467-0041-4EF4-B7741661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04737"/>
              </p:ext>
            </p:extLst>
          </p:nvPr>
        </p:nvGraphicFramePr>
        <p:xfrm>
          <a:off x="1286068" y="1821542"/>
          <a:ext cx="9619863" cy="465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1740">
                  <a:extLst>
                    <a:ext uri="{9D8B030D-6E8A-4147-A177-3AD203B41FA5}">
                      <a16:colId xmlns:a16="http://schemas.microsoft.com/office/drawing/2014/main" val="1750189782"/>
                    </a:ext>
                  </a:extLst>
                </a:gridCol>
                <a:gridCol w="2202025">
                  <a:extLst>
                    <a:ext uri="{9D8B030D-6E8A-4147-A177-3AD203B41FA5}">
                      <a16:colId xmlns:a16="http://schemas.microsoft.com/office/drawing/2014/main" val="3839772033"/>
                    </a:ext>
                  </a:extLst>
                </a:gridCol>
                <a:gridCol w="2136710">
                  <a:extLst>
                    <a:ext uri="{9D8B030D-6E8A-4147-A177-3AD203B41FA5}">
                      <a16:colId xmlns:a16="http://schemas.microsoft.com/office/drawing/2014/main" val="620821760"/>
                    </a:ext>
                  </a:extLst>
                </a:gridCol>
                <a:gridCol w="2099388">
                  <a:extLst>
                    <a:ext uri="{9D8B030D-6E8A-4147-A177-3AD203B41FA5}">
                      <a16:colId xmlns:a16="http://schemas.microsoft.com/office/drawing/2014/main" val="3582534511"/>
                    </a:ext>
                  </a:extLst>
                </a:gridCol>
              </a:tblGrid>
              <a:tr h="5130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Rank 1-5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PostgreSQL</a:t>
                      </a:r>
                    </a:p>
                    <a:p>
                      <a:pPr algn="ctr"/>
                      <a:r>
                        <a:rPr lang="en-US" sz="1200" dirty="0"/>
                        <a:t>Rank 0-5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Microsoft Access</a:t>
                      </a:r>
                    </a:p>
                    <a:p>
                      <a:pPr algn="ctr"/>
                      <a:r>
                        <a:rPr lang="en-US" sz="1200" dirty="0"/>
                        <a:t>Rank 0-5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LibreOffice Base</a:t>
                      </a:r>
                    </a:p>
                    <a:p>
                      <a:pPr algn="ctr"/>
                      <a:r>
                        <a:rPr lang="en-US" sz="1200" dirty="0"/>
                        <a:t>Rank 0-5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14877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Performance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722949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Easy Setup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4</a:t>
                      </a:r>
                      <a:r>
                        <a:rPr lang="en-CA" dirty="0"/>
                        <a:t>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8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11172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Local Machine Access 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r>
                        <a:rPr lang="en-CA" dirty="0"/>
                        <a:t>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15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58462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Cross Platform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</a:t>
                      </a:r>
                      <a:r>
                        <a:rPr lang="en-CA" dirty="0"/>
                        <a:t>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3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49830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Replication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</a:t>
                      </a:r>
                      <a:r>
                        <a:rPr lang="en-CA" dirty="0"/>
                        <a:t>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8320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Low Cost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3</a:t>
                      </a:r>
                      <a:r>
                        <a:rPr lang="en-CA" dirty="0"/>
                        <a:t>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15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52436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Compatibility with Python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dirty="0"/>
                        <a:t>)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4</a:t>
                      </a:r>
                      <a:r>
                        <a:rPr lang="en-CA" dirty="0"/>
                        <a:t>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 *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= 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4717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Total -&gt;</a:t>
                      </a:r>
                      <a:endParaRPr lang="en-CA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592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EBBF146-420F-DB33-DBBC-8D86C81D5D00}"/>
              </a:ext>
            </a:extLst>
          </p:cNvPr>
          <p:cNvSpPr txBox="1"/>
          <p:nvPr/>
        </p:nvSpPr>
        <p:spPr>
          <a:xfrm>
            <a:off x="236375" y="439012"/>
            <a:ext cx="5422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zh-TW" altLang="en-US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altLang="zh-TW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</a:t>
            </a:r>
            <a:endParaRPr lang="en-CA" sz="6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7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9C972-51C3-EAB4-F423-7335CA787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E0D6DA8F-95F2-9F24-EAE4-1E83D0796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714B07-0540-C3C3-F627-938D675FD010}"/>
              </a:ext>
            </a:extLst>
          </p:cNvPr>
          <p:cNvSpPr txBox="1"/>
          <p:nvPr/>
        </p:nvSpPr>
        <p:spPr>
          <a:xfrm>
            <a:off x="236375" y="439012"/>
            <a:ext cx="2768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3C9E3-8645-B4B8-401C-E369CC89A338}"/>
              </a:ext>
            </a:extLst>
          </p:cNvPr>
          <p:cNvSpPr txBox="1"/>
          <p:nvPr/>
        </p:nvSpPr>
        <p:spPr>
          <a:xfrm>
            <a:off x="6749142" y="1814284"/>
            <a:ext cx="4601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By comparing the databases, SQLite has the highest score.  It also has the highest score on each of the feature mentioned.</a:t>
            </a:r>
          </a:p>
          <a:p>
            <a:endParaRPr lang="en-CA" sz="2800" dirty="0"/>
          </a:p>
          <a:p>
            <a:r>
              <a:rPr lang="en-CA" sz="2800" dirty="0"/>
              <a:t>In summary, SQLite is recommended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20826233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397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Goudy Old Style</vt:lpstr>
      <vt:lpstr>Univers Light</vt:lpstr>
      <vt:lpstr>PoiseVTI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Leung Ma</dc:creator>
  <cp:lastModifiedBy>Wai Leung Ma</cp:lastModifiedBy>
  <cp:revision>9</cp:revision>
  <dcterms:created xsi:type="dcterms:W3CDTF">2024-02-15T15:04:46Z</dcterms:created>
  <dcterms:modified xsi:type="dcterms:W3CDTF">2024-02-16T03:33:31Z</dcterms:modified>
</cp:coreProperties>
</file>