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0.png" ContentType="image/png"/>
  <Override PartName="/ppt/media/image8.jpeg" ContentType="image/jpeg"/>
  <Override PartName="/ppt/media/image9.png" ContentType="image/png"/>
  <Override PartName="/ppt/media/image7.jpeg" ContentType="image/jpeg"/>
  <Override PartName="/ppt/media/image2.jpeg" ContentType="image/jpeg"/>
  <Override PartName="/ppt/media/image6.wmf" ContentType="image/x-wmf"/>
  <Override PartName="/ppt/media/image15.jpeg" ContentType="image/jpeg"/>
  <Override PartName="/ppt/media/image1.jpeg" ContentType="image/jpeg"/>
  <Override PartName="/ppt/media/image11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EA0E08D-B35A-4E1E-A355-99E7CB9FAB77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DevOps é a união de pessoas, processos e ferramentas para permitir a entrega contínua de valor aos usuários finais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9F6746C-6D5D-4AED-9F86-4C8A4CEC31B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FCAC41-19C6-4F8E-A9E9-9F4F94E1B09C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B7A1970-0ED5-4425-A759-686EBB22C16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49E929E-82F3-454D-A207-D3916AD253D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04BA947-8127-443E-B48D-FBFDF8BFB5A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7D35AF-84AB-4EF0-AB19-82E5A6400C5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1FB565C-5EF4-42B5-92F4-53AFA3CBFC9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8732A4-B4B1-450B-BA79-C46D2EEBB2A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2322C0F-D7D3-4DFB-A2FB-C76848F49B1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7" descr=""/>
          <p:cNvPicPr/>
          <p:nvPr/>
        </p:nvPicPr>
        <p:blipFill>
          <a:blip r:embed="rId2"/>
          <a:srcRect l="0" t="87251" r="0" b="0"/>
          <a:stretch/>
        </p:blipFill>
        <p:spPr>
          <a:xfrm>
            <a:off x="0" y="5985000"/>
            <a:ext cx="12178440" cy="872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00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7" descr=""/>
          <p:cNvPicPr/>
          <p:nvPr/>
        </p:nvPicPr>
        <p:blipFill>
          <a:blip r:embed="rId2"/>
          <a:srcRect l="0" t="87251" r="0" b="0"/>
          <a:stretch/>
        </p:blipFill>
        <p:spPr>
          <a:xfrm>
            <a:off x="0" y="5985000"/>
            <a:ext cx="12178440" cy="872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" descr=""/>
          <p:cNvPicPr/>
          <p:nvPr/>
        </p:nvPicPr>
        <p:blipFill>
          <a:blip r:embed="rId2"/>
          <a:srcRect l="0" t="87251" r="0" b="0"/>
          <a:stretch/>
        </p:blipFill>
        <p:spPr>
          <a:xfrm>
            <a:off x="0" y="5985000"/>
            <a:ext cx="12178440" cy="872280"/>
          </a:xfrm>
          <a:prstGeom prst="rect">
            <a:avLst/>
          </a:prstGeom>
          <a:ln>
            <a:noFill/>
          </a:ln>
        </p:spPr>
      </p:pic>
      <p:pic>
        <p:nvPicPr>
          <p:cNvPr id="79" name="Imagem 3" descr=""/>
          <p:cNvPicPr/>
          <p:nvPr/>
        </p:nvPicPr>
        <p:blipFill>
          <a:blip r:embed="rId3"/>
          <a:stretch/>
        </p:blipFill>
        <p:spPr>
          <a:xfrm>
            <a:off x="0" y="0"/>
            <a:ext cx="1217844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mailto:wmcosta@latam.stefanini.com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m 2" descr=""/>
          <p:cNvPicPr/>
          <p:nvPr/>
        </p:nvPicPr>
        <p:blipFill>
          <a:blip r:embed="rId1"/>
          <a:stretch/>
        </p:blipFill>
        <p:spPr>
          <a:xfrm>
            <a:off x="7440840" y="3315240"/>
            <a:ext cx="2606040" cy="2185560"/>
          </a:xfrm>
          <a:prstGeom prst="rect">
            <a:avLst/>
          </a:prstGeom>
          <a:ln>
            <a:noFill/>
          </a:ln>
        </p:spPr>
      </p:pic>
      <p:pic>
        <p:nvPicPr>
          <p:cNvPr id="125" name="Imagem 3" descr=""/>
          <p:cNvPicPr/>
          <p:nvPr/>
        </p:nvPicPr>
        <p:blipFill>
          <a:blip r:embed="rId2"/>
          <a:stretch/>
        </p:blipFill>
        <p:spPr>
          <a:xfrm>
            <a:off x="8089200" y="5938920"/>
            <a:ext cx="1957680" cy="419760"/>
          </a:xfrm>
          <a:prstGeom prst="rect">
            <a:avLst/>
          </a:prstGeom>
          <a:ln>
            <a:noFill/>
          </a:ln>
        </p:spPr>
      </p:pic>
      <p:pic>
        <p:nvPicPr>
          <p:cNvPr id="126" name="Imagem 5" descr=""/>
          <p:cNvPicPr/>
          <p:nvPr/>
        </p:nvPicPr>
        <p:blipFill>
          <a:blip r:embed="rId3"/>
          <a:stretch/>
        </p:blipFill>
        <p:spPr>
          <a:xfrm>
            <a:off x="0" y="0"/>
            <a:ext cx="1217844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5E2A518-4E1F-494A-88CF-05D2A3C29982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288000" y="720000"/>
            <a:ext cx="10278720" cy="85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Obrigado!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147680" y="244800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Wesley Martins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 u="sng">
                <a:solidFill>
                  <a:srgbClr val="0000ff"/>
                </a:solidFill>
                <a:uFillTx/>
                <a:latin typeface="Tahoma"/>
                <a:ea typeface="ヒラギノ角ゴ Pro W3"/>
                <a:hlinkClick r:id="rId1"/>
              </a:rPr>
              <a:t>wmcosta@latam.stefanini.com</a:t>
            </a:r>
            <a:r>
              <a:rPr b="1" lang="pt-BR" sz="24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https://wmacibnc.github.io/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m 41" descr=""/>
          <p:cNvPicPr/>
          <p:nvPr/>
        </p:nvPicPr>
        <p:blipFill>
          <a:blip r:embed="rId1"/>
          <a:stretch/>
        </p:blipFill>
        <p:spPr>
          <a:xfrm>
            <a:off x="0" y="0"/>
            <a:ext cx="12178440" cy="6857280"/>
          </a:xfrm>
          <a:prstGeom prst="rect">
            <a:avLst/>
          </a:prstGeom>
          <a:ln>
            <a:noFill/>
          </a:ln>
        </p:spPr>
      </p:pic>
      <p:sp>
        <p:nvSpPr>
          <p:cNvPr id="211" name="CustomShape 1"/>
          <p:cNvSpPr/>
          <p:nvPr/>
        </p:nvSpPr>
        <p:spPr>
          <a:xfrm>
            <a:off x="5095440" y="3234960"/>
            <a:ext cx="223200" cy="30996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5365800" y="3161520"/>
            <a:ext cx="195120" cy="38232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"/>
          <p:cNvSpPr/>
          <p:nvPr/>
        </p:nvSpPr>
        <p:spPr>
          <a:xfrm>
            <a:off x="5612760" y="3235320"/>
            <a:ext cx="281160" cy="30852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5938560" y="3101400"/>
            <a:ext cx="206640" cy="4363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5"/>
          <p:cNvSpPr/>
          <p:nvPr/>
        </p:nvSpPr>
        <p:spPr>
          <a:xfrm>
            <a:off x="6171480" y="3234960"/>
            <a:ext cx="271080" cy="30996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"/>
          <p:cNvSpPr/>
          <p:nvPr/>
        </p:nvSpPr>
        <p:spPr>
          <a:xfrm>
            <a:off x="6526800" y="3235320"/>
            <a:ext cx="282600" cy="30240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7"/>
          <p:cNvSpPr/>
          <p:nvPr/>
        </p:nvSpPr>
        <p:spPr>
          <a:xfrm>
            <a:off x="6901560" y="3241800"/>
            <a:ext cx="91080" cy="29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8"/>
          <p:cNvSpPr/>
          <p:nvPr/>
        </p:nvSpPr>
        <p:spPr>
          <a:xfrm>
            <a:off x="7082280" y="3235320"/>
            <a:ext cx="282960" cy="30240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9"/>
          <p:cNvSpPr/>
          <p:nvPr/>
        </p:nvSpPr>
        <p:spPr>
          <a:xfrm>
            <a:off x="7457400" y="3241800"/>
            <a:ext cx="91080" cy="29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0"/>
          <p:cNvSpPr/>
          <p:nvPr/>
        </p:nvSpPr>
        <p:spPr>
          <a:xfrm>
            <a:off x="5979600" y="3633120"/>
            <a:ext cx="54000" cy="871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1"/>
          <p:cNvSpPr/>
          <p:nvPr/>
        </p:nvSpPr>
        <p:spPr>
          <a:xfrm>
            <a:off x="6053040" y="3633120"/>
            <a:ext cx="63720" cy="8820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2"/>
          <p:cNvSpPr/>
          <p:nvPr/>
        </p:nvSpPr>
        <p:spPr>
          <a:xfrm>
            <a:off x="6134400" y="3633480"/>
            <a:ext cx="96480" cy="867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3"/>
          <p:cNvSpPr/>
          <p:nvPr/>
        </p:nvSpPr>
        <p:spPr>
          <a:xfrm>
            <a:off x="6251760" y="3633480"/>
            <a:ext cx="40680" cy="867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4"/>
          <p:cNvSpPr/>
          <p:nvPr/>
        </p:nvSpPr>
        <p:spPr>
          <a:xfrm>
            <a:off x="6316200" y="3633120"/>
            <a:ext cx="57240" cy="871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5"/>
          <p:cNvSpPr/>
          <p:nvPr/>
        </p:nvSpPr>
        <p:spPr>
          <a:xfrm>
            <a:off x="6395400" y="3633480"/>
            <a:ext cx="15120" cy="86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6"/>
          <p:cNvSpPr/>
          <p:nvPr/>
        </p:nvSpPr>
        <p:spPr>
          <a:xfrm>
            <a:off x="6437880" y="3633480"/>
            <a:ext cx="62640" cy="867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7"/>
          <p:cNvSpPr/>
          <p:nvPr/>
        </p:nvSpPr>
        <p:spPr>
          <a:xfrm>
            <a:off x="6523920" y="3633120"/>
            <a:ext cx="60120" cy="8820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8"/>
          <p:cNvSpPr/>
          <p:nvPr/>
        </p:nvSpPr>
        <p:spPr>
          <a:xfrm>
            <a:off x="6643800" y="3633480"/>
            <a:ext cx="62280" cy="867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9"/>
          <p:cNvSpPr/>
          <p:nvPr/>
        </p:nvSpPr>
        <p:spPr>
          <a:xfrm>
            <a:off x="6719760" y="3633120"/>
            <a:ext cx="63720" cy="8820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0"/>
          <p:cNvSpPr/>
          <p:nvPr/>
        </p:nvSpPr>
        <p:spPr>
          <a:xfrm>
            <a:off x="6807240" y="3633480"/>
            <a:ext cx="56880" cy="8784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1"/>
          <p:cNvSpPr/>
          <p:nvPr/>
        </p:nvSpPr>
        <p:spPr>
          <a:xfrm>
            <a:off x="6890760" y="3633120"/>
            <a:ext cx="56880" cy="871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2"/>
          <p:cNvSpPr/>
          <p:nvPr/>
        </p:nvSpPr>
        <p:spPr>
          <a:xfrm>
            <a:off x="7011720" y="3633120"/>
            <a:ext cx="57240" cy="8820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3"/>
          <p:cNvSpPr/>
          <p:nvPr/>
        </p:nvSpPr>
        <p:spPr>
          <a:xfrm>
            <a:off x="7092000" y="3633480"/>
            <a:ext cx="56160" cy="8784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4"/>
          <p:cNvSpPr/>
          <p:nvPr/>
        </p:nvSpPr>
        <p:spPr>
          <a:xfrm>
            <a:off x="7170120" y="3633120"/>
            <a:ext cx="48600" cy="8820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5"/>
          <p:cNvSpPr/>
          <p:nvPr/>
        </p:nvSpPr>
        <p:spPr>
          <a:xfrm>
            <a:off x="7242840" y="3633480"/>
            <a:ext cx="15120" cy="86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6"/>
          <p:cNvSpPr/>
          <p:nvPr/>
        </p:nvSpPr>
        <p:spPr>
          <a:xfrm>
            <a:off x="7284960" y="3633480"/>
            <a:ext cx="62640" cy="867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7"/>
          <p:cNvSpPr/>
          <p:nvPr/>
        </p:nvSpPr>
        <p:spPr>
          <a:xfrm>
            <a:off x="7373880" y="3633480"/>
            <a:ext cx="41760" cy="867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8"/>
          <p:cNvSpPr/>
          <p:nvPr/>
        </p:nvSpPr>
        <p:spPr>
          <a:xfrm>
            <a:off x="7434720" y="3633120"/>
            <a:ext cx="47520" cy="8820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9"/>
          <p:cNvSpPr/>
          <p:nvPr/>
        </p:nvSpPr>
        <p:spPr>
          <a:xfrm>
            <a:off x="7500960" y="3633120"/>
            <a:ext cx="47520" cy="8820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0"/>
          <p:cNvSpPr/>
          <p:nvPr/>
        </p:nvSpPr>
        <p:spPr>
          <a:xfrm>
            <a:off x="4665240" y="3249720"/>
            <a:ext cx="135000" cy="1299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1"/>
          <p:cNvSpPr/>
          <p:nvPr/>
        </p:nvSpPr>
        <p:spPr>
          <a:xfrm>
            <a:off x="4673880" y="3320640"/>
            <a:ext cx="323640" cy="34056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2"/>
          <p:cNvSpPr/>
          <p:nvPr/>
        </p:nvSpPr>
        <p:spPr>
          <a:xfrm>
            <a:off x="4645440" y="3301560"/>
            <a:ext cx="151560" cy="23400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3"/>
          <p:cNvSpPr/>
          <p:nvPr/>
        </p:nvSpPr>
        <p:spPr>
          <a:xfrm>
            <a:off x="4765320" y="3454560"/>
            <a:ext cx="249840" cy="2649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4"/>
          <p:cNvSpPr/>
          <p:nvPr/>
        </p:nvSpPr>
        <p:spPr>
          <a:xfrm>
            <a:off x="4890600" y="3579840"/>
            <a:ext cx="136080" cy="1353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m 41" descr=""/>
          <p:cNvPicPr/>
          <p:nvPr/>
        </p:nvPicPr>
        <p:blipFill>
          <a:blip r:embed="rId1"/>
          <a:stretch/>
        </p:blipFill>
        <p:spPr>
          <a:xfrm>
            <a:off x="0" y="0"/>
            <a:ext cx="12178440" cy="685728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5897520" y="2506680"/>
            <a:ext cx="5670000" cy="227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Calibri"/>
                <a:ea typeface="MS PGothic"/>
              </a:rPr>
              <a:t>Dojo – Adapter VS Bridge</a:t>
            </a:r>
            <a:endParaRPr b="0" lang="pt-BR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Calibri"/>
                <a:ea typeface="MS PGothic"/>
              </a:rPr>
              <a:t>Setembro/2018</a:t>
            </a:r>
            <a:endParaRPr b="0" lang="pt-BR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9776160" y="5952600"/>
            <a:ext cx="153000" cy="21240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9961560" y="5902200"/>
            <a:ext cx="133560" cy="26172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10130760" y="5952960"/>
            <a:ext cx="192600" cy="21132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5"/>
          <p:cNvSpPr/>
          <p:nvPr/>
        </p:nvSpPr>
        <p:spPr>
          <a:xfrm>
            <a:off x="10354320" y="5861160"/>
            <a:ext cx="141480" cy="29916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6"/>
          <p:cNvSpPr/>
          <p:nvPr/>
        </p:nvSpPr>
        <p:spPr>
          <a:xfrm>
            <a:off x="10513800" y="5952600"/>
            <a:ext cx="185760" cy="21240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7"/>
          <p:cNvSpPr/>
          <p:nvPr/>
        </p:nvSpPr>
        <p:spPr>
          <a:xfrm>
            <a:off x="10757520" y="5952960"/>
            <a:ext cx="193320" cy="20700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8"/>
          <p:cNvSpPr/>
          <p:nvPr/>
        </p:nvSpPr>
        <p:spPr>
          <a:xfrm>
            <a:off x="11014560" y="5957280"/>
            <a:ext cx="62280" cy="20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9"/>
          <p:cNvSpPr/>
          <p:nvPr/>
        </p:nvSpPr>
        <p:spPr>
          <a:xfrm>
            <a:off x="11138400" y="5952960"/>
            <a:ext cx="193680" cy="20700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0"/>
          <p:cNvSpPr/>
          <p:nvPr/>
        </p:nvSpPr>
        <p:spPr>
          <a:xfrm>
            <a:off x="11395800" y="5957280"/>
            <a:ext cx="62280" cy="20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1"/>
          <p:cNvSpPr/>
          <p:nvPr/>
        </p:nvSpPr>
        <p:spPr>
          <a:xfrm>
            <a:off x="10382400" y="6225480"/>
            <a:ext cx="36720" cy="5940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2"/>
          <p:cNvSpPr/>
          <p:nvPr/>
        </p:nvSpPr>
        <p:spPr>
          <a:xfrm>
            <a:off x="10432800" y="6225480"/>
            <a:ext cx="43560" cy="6012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3"/>
          <p:cNvSpPr/>
          <p:nvPr/>
        </p:nvSpPr>
        <p:spPr>
          <a:xfrm>
            <a:off x="10488600" y="6225840"/>
            <a:ext cx="65880" cy="5904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4"/>
          <p:cNvSpPr/>
          <p:nvPr/>
        </p:nvSpPr>
        <p:spPr>
          <a:xfrm>
            <a:off x="10568880" y="6225840"/>
            <a:ext cx="27720" cy="5904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5"/>
          <p:cNvSpPr/>
          <p:nvPr/>
        </p:nvSpPr>
        <p:spPr>
          <a:xfrm>
            <a:off x="10613160" y="6225480"/>
            <a:ext cx="39240" cy="5940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6"/>
          <p:cNvSpPr/>
          <p:nvPr/>
        </p:nvSpPr>
        <p:spPr>
          <a:xfrm>
            <a:off x="10667520" y="6225840"/>
            <a:ext cx="10080" cy="5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7"/>
          <p:cNvSpPr/>
          <p:nvPr/>
        </p:nvSpPr>
        <p:spPr>
          <a:xfrm>
            <a:off x="10696680" y="6225840"/>
            <a:ext cx="42840" cy="5904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8"/>
          <p:cNvSpPr/>
          <p:nvPr/>
        </p:nvSpPr>
        <p:spPr>
          <a:xfrm>
            <a:off x="10755720" y="6225480"/>
            <a:ext cx="41040" cy="6012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9"/>
          <p:cNvSpPr/>
          <p:nvPr/>
        </p:nvSpPr>
        <p:spPr>
          <a:xfrm>
            <a:off x="10837800" y="6225840"/>
            <a:ext cx="42480" cy="5904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0"/>
          <p:cNvSpPr/>
          <p:nvPr/>
        </p:nvSpPr>
        <p:spPr>
          <a:xfrm>
            <a:off x="10890000" y="6225480"/>
            <a:ext cx="43560" cy="6012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1"/>
          <p:cNvSpPr/>
          <p:nvPr/>
        </p:nvSpPr>
        <p:spPr>
          <a:xfrm>
            <a:off x="10949760" y="6225840"/>
            <a:ext cx="38880" cy="5976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2"/>
          <p:cNvSpPr/>
          <p:nvPr/>
        </p:nvSpPr>
        <p:spPr>
          <a:xfrm>
            <a:off x="11007000" y="6225480"/>
            <a:ext cx="38880" cy="5940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3"/>
          <p:cNvSpPr/>
          <p:nvPr/>
        </p:nvSpPr>
        <p:spPr>
          <a:xfrm>
            <a:off x="11090160" y="6225480"/>
            <a:ext cx="39240" cy="6012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4"/>
          <p:cNvSpPr/>
          <p:nvPr/>
        </p:nvSpPr>
        <p:spPr>
          <a:xfrm>
            <a:off x="11145240" y="6225840"/>
            <a:ext cx="38160" cy="5976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5"/>
          <p:cNvSpPr/>
          <p:nvPr/>
        </p:nvSpPr>
        <p:spPr>
          <a:xfrm>
            <a:off x="11198520" y="6225480"/>
            <a:ext cx="33120" cy="6012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6"/>
          <p:cNvSpPr/>
          <p:nvPr/>
        </p:nvSpPr>
        <p:spPr>
          <a:xfrm>
            <a:off x="11248560" y="6225840"/>
            <a:ext cx="10080" cy="5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7"/>
          <p:cNvSpPr/>
          <p:nvPr/>
        </p:nvSpPr>
        <p:spPr>
          <a:xfrm>
            <a:off x="11277360" y="6225840"/>
            <a:ext cx="42840" cy="5904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8"/>
          <p:cNvSpPr/>
          <p:nvPr/>
        </p:nvSpPr>
        <p:spPr>
          <a:xfrm>
            <a:off x="11338560" y="6225840"/>
            <a:ext cx="28440" cy="5904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9"/>
          <p:cNvSpPr/>
          <p:nvPr/>
        </p:nvSpPr>
        <p:spPr>
          <a:xfrm>
            <a:off x="11379960" y="6225480"/>
            <a:ext cx="32400" cy="6012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0"/>
          <p:cNvSpPr/>
          <p:nvPr/>
        </p:nvSpPr>
        <p:spPr>
          <a:xfrm>
            <a:off x="11425320" y="6225480"/>
            <a:ext cx="32400" cy="6012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1"/>
          <p:cNvSpPr/>
          <p:nvPr/>
        </p:nvSpPr>
        <p:spPr>
          <a:xfrm>
            <a:off x="9481320" y="5962680"/>
            <a:ext cx="92160" cy="8892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2"/>
          <p:cNvSpPr/>
          <p:nvPr/>
        </p:nvSpPr>
        <p:spPr>
          <a:xfrm>
            <a:off x="9487080" y="6011280"/>
            <a:ext cx="221760" cy="23328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3"/>
          <p:cNvSpPr/>
          <p:nvPr/>
        </p:nvSpPr>
        <p:spPr>
          <a:xfrm>
            <a:off x="9468000" y="5998320"/>
            <a:ext cx="103680" cy="16020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4"/>
          <p:cNvSpPr/>
          <p:nvPr/>
        </p:nvSpPr>
        <p:spPr>
          <a:xfrm>
            <a:off x="9550080" y="6103080"/>
            <a:ext cx="171000" cy="18144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5"/>
          <p:cNvSpPr/>
          <p:nvPr/>
        </p:nvSpPr>
        <p:spPr>
          <a:xfrm>
            <a:off x="9636120" y="6189120"/>
            <a:ext cx="92880" cy="9252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E7D06FF-9648-47BD-86CB-05DD05B19858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37960" y="642960"/>
            <a:ext cx="10278720" cy="85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Como vai ser realizado?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Como funciona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309600" y="2214720"/>
            <a:ext cx="8415360" cy="35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Dojo: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Não vamos avaliar você, estamos todos aqui para aprender;</a:t>
            </a:r>
            <a:endParaRPr b="0" lang="pt-BR" sz="24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A ideia é se divertir e aprender;</a:t>
            </a:r>
            <a:endParaRPr b="0" lang="pt-BR" sz="24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Qualquer momento pode ser interrompido e perguntar;</a:t>
            </a:r>
            <a:endParaRPr b="0" lang="pt-BR" sz="24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O ideal é vocês saírem daqui e pesquisar e aprender mais;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D9AAEE1-A95A-497D-B0FC-C597A77A28AA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09600" y="642960"/>
            <a:ext cx="10278720" cy="85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Padrões de Projeto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270720" y="1569600"/>
            <a:ext cx="5481000" cy="35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415080" y="139716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6"/>
          <p:cNvSpPr/>
          <p:nvPr/>
        </p:nvSpPr>
        <p:spPr>
          <a:xfrm>
            <a:off x="380880" y="1811880"/>
            <a:ext cx="11358360" cy="350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“</a:t>
            </a:r>
            <a:r>
              <a:rPr b="1" lang="pt-BR" sz="32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O padrão é uma descrição do problema e essência de sua solução, onde pode ser reutilizada em diversos casos. O padrão não é uma especificação detalhada, pode-se pensar com uma descrição de conhecimento e experiência acumulados."(SOMMERVILLE, 2013).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5E0CECE-54CE-4630-AFAD-D1A461557703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0" y="928800"/>
            <a:ext cx="12191760" cy="142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0070c0"/>
                </a:solidFill>
                <a:latin typeface="Tahoma"/>
                <a:ea typeface="MS PGothic"/>
              </a:rPr>
              <a:t>Características dos padrões de projeto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8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270720" y="1569600"/>
            <a:ext cx="5481000" cy="35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415080" y="139716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6"/>
          <p:cNvSpPr/>
          <p:nvPr/>
        </p:nvSpPr>
        <p:spPr>
          <a:xfrm>
            <a:off x="0" y="2798280"/>
            <a:ext cx="11358360" cy="252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lvl="2" marL="914400" indent="-216000">
              <a:lnSpc>
                <a:spcPct val="100000"/>
              </a:lnSpc>
              <a:buClr>
                <a:srgbClr val="bbd22a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Nome do padrão;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lvl="2" marL="914400" indent="-216000">
              <a:lnSpc>
                <a:spcPct val="100000"/>
              </a:lnSpc>
              <a:buClr>
                <a:srgbClr val="bbd22a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Problema a ser resolvido;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lvl="2" marL="914400" indent="-216000">
              <a:lnSpc>
                <a:spcPct val="100000"/>
              </a:lnSpc>
              <a:buClr>
                <a:srgbClr val="bbd22a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Solução dada pelo padrão.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0B3C3CF-7C45-4AFC-870E-9D3555C4C6D4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237960" y="642960"/>
            <a:ext cx="10278720" cy="85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Classificação dos padrões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270720" y="1569600"/>
            <a:ext cx="5481000" cy="35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415080" y="139716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6"/>
          <p:cNvSpPr/>
          <p:nvPr/>
        </p:nvSpPr>
        <p:spPr>
          <a:xfrm>
            <a:off x="380880" y="2298240"/>
            <a:ext cx="11358360" cy="252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indent="-216000">
              <a:lnSpc>
                <a:spcPct val="100000"/>
              </a:lnSpc>
              <a:buClr>
                <a:srgbClr val="bbd22a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Padrões de Criação;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bbd22a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Padrões Estruturais;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bbd22a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Padrões comportamentais.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88D5836-CBAD-4503-BC43-BDDE9DB6E0C9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09600" y="642960"/>
            <a:ext cx="10278720" cy="85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Adapter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270720" y="1569600"/>
            <a:ext cx="5481000" cy="35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415080" y="139716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6"/>
          <p:cNvSpPr/>
          <p:nvPr/>
        </p:nvSpPr>
        <p:spPr>
          <a:xfrm>
            <a:off x="237960" y="1548000"/>
            <a:ext cx="11358360" cy="1553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Padrão estrutural que converte a interface de uma classe em outra interface que os clientes esperam.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91" name="Imagem 7" descr=""/>
          <p:cNvPicPr/>
          <p:nvPr/>
        </p:nvPicPr>
        <p:blipFill>
          <a:blip r:embed="rId1"/>
          <a:stretch/>
        </p:blipFill>
        <p:spPr>
          <a:xfrm>
            <a:off x="-119160" y="3429000"/>
            <a:ext cx="5214600" cy="1856880"/>
          </a:xfrm>
          <a:prstGeom prst="rect">
            <a:avLst/>
          </a:prstGeom>
          <a:ln w="9360">
            <a:noFill/>
          </a:ln>
        </p:spPr>
      </p:pic>
      <p:pic>
        <p:nvPicPr>
          <p:cNvPr id="192" name="Imagem 9" descr=""/>
          <p:cNvPicPr/>
          <p:nvPr/>
        </p:nvPicPr>
        <p:blipFill>
          <a:blip r:embed="rId2"/>
          <a:stretch/>
        </p:blipFill>
        <p:spPr>
          <a:xfrm>
            <a:off x="6453360" y="3786120"/>
            <a:ext cx="5071680" cy="1571400"/>
          </a:xfrm>
          <a:prstGeom prst="rect">
            <a:avLst/>
          </a:prstGeom>
          <a:ln w="9360">
            <a:noFill/>
          </a:ln>
        </p:spPr>
      </p:pic>
      <p:pic>
        <p:nvPicPr>
          <p:cNvPr id="193" name="Picture 2" descr=""/>
          <p:cNvPicPr/>
          <p:nvPr/>
        </p:nvPicPr>
        <p:blipFill>
          <a:blip r:embed="rId3"/>
          <a:stretch/>
        </p:blipFill>
        <p:spPr>
          <a:xfrm>
            <a:off x="5238720" y="4000680"/>
            <a:ext cx="1142640" cy="114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97F0464-86E8-484A-A971-A216AF039E1D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09600" y="642960"/>
            <a:ext cx="10278720" cy="85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Bridge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270720" y="1569600"/>
            <a:ext cx="5481000" cy="35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415080" y="139716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"/>
          <p:cNvSpPr/>
          <p:nvPr/>
        </p:nvSpPr>
        <p:spPr>
          <a:xfrm>
            <a:off x="237960" y="1790640"/>
            <a:ext cx="11358360" cy="106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Como desacoplar uma abstração a partir da implementação, onde ambas possam variar.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200" name="Imagem 10" descr=""/>
          <p:cNvPicPr/>
          <p:nvPr/>
        </p:nvPicPr>
        <p:blipFill>
          <a:blip r:embed="rId1"/>
          <a:stretch/>
        </p:blipFill>
        <p:spPr>
          <a:xfrm>
            <a:off x="809640" y="3357720"/>
            <a:ext cx="3857400" cy="2356920"/>
          </a:xfrm>
          <a:prstGeom prst="rect">
            <a:avLst/>
          </a:prstGeom>
          <a:ln w="9360">
            <a:noFill/>
          </a:ln>
        </p:spPr>
      </p:pic>
      <p:pic>
        <p:nvPicPr>
          <p:cNvPr id="201" name="Imagem 11" descr=""/>
          <p:cNvPicPr/>
          <p:nvPr/>
        </p:nvPicPr>
        <p:blipFill>
          <a:blip r:embed="rId2"/>
          <a:stretch/>
        </p:blipFill>
        <p:spPr>
          <a:xfrm>
            <a:off x="6719760" y="3286080"/>
            <a:ext cx="4091040" cy="2477160"/>
          </a:xfrm>
          <a:prstGeom prst="rect">
            <a:avLst/>
          </a:prstGeom>
          <a:ln w="9360">
            <a:noFill/>
          </a:ln>
        </p:spPr>
      </p:pic>
      <p:pic>
        <p:nvPicPr>
          <p:cNvPr id="202" name="Picture 2" descr=""/>
          <p:cNvPicPr/>
          <p:nvPr/>
        </p:nvPicPr>
        <p:blipFill>
          <a:blip r:embed="rId3"/>
          <a:stretch/>
        </p:blipFill>
        <p:spPr>
          <a:xfrm>
            <a:off x="5238720" y="4000680"/>
            <a:ext cx="1142640" cy="114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B2C9DB5-7AAD-4AC6-B202-D99142CA7AEE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41720" y="219600"/>
            <a:ext cx="10278720" cy="85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Adapter VS Bridge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70720" y="1569600"/>
            <a:ext cx="5481000" cy="35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206" name="Table 4"/>
          <p:cNvGraphicFramePr/>
          <p:nvPr/>
        </p:nvGraphicFramePr>
        <p:xfrm>
          <a:off x="546480" y="1512000"/>
          <a:ext cx="11479680" cy="4111200"/>
        </p:xfrm>
        <a:graphic>
          <a:graphicData uri="http://schemas.openxmlformats.org/drawingml/2006/table">
            <a:tbl>
              <a:tblPr/>
              <a:tblGrid>
                <a:gridCol w="1914120"/>
                <a:gridCol w="3666240"/>
                <a:gridCol w="576000"/>
                <a:gridCol w="5323680"/>
              </a:tblGrid>
              <a:tr h="442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pt-BR" sz="24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Adapter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pt-BR" sz="24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X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pt-BR" sz="24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Bridge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305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Classificação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pt-BR" sz="1600" spc="-1" strike="noStrike">
                          <a:latin typeface="Calibri"/>
                          <a:ea typeface="Times New Roman"/>
                        </a:rPr>
                        <a:t>Estrutural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pt-BR" sz="1600" spc="-1" strike="noStrike">
                          <a:latin typeface="Calibri"/>
                          <a:ea typeface="Times New Roman"/>
                        </a:rPr>
                        <a:t>Estrutural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122256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Problema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Classes que não poderiam trabalhar juntas devido a interfaces incompatíveis, teremos o  auxílio do Adapter.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 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Como desacoplar uma abstração a partir da implementação, onde ambas possam variar. 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22256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Solução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Cria-se uma classe intermediária que servirá como interface entre as chamadas do código do cliente e o código alvo.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 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Remover os detalhes da implementação a partir da abstração.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917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Diferenças</a:t>
                      </a:r>
                      <a:endParaRPr b="1" lang="pt-BR" sz="1600" spc="-1" strike="noStrike">
                        <a:solidFill>
                          <a:srgbClr val="000000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Existe para sanar a incompatibilidade de classes que fazem trabalhos semelhantes em uma interface única.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Tem a intenção de separar a abastração da implementação, temos uma interface que varie muito de implementação.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7493</TotalTime>
  <Application>LibreOffice/6.0.3.2$Linux_X86_64 LibreOffice_project/00m0$Build-2</Application>
  <Words>291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2015-12-09T15:49:40Z</dcterms:created>
  <dc:creator>Emilio Coelho Cunha</dc:creator>
  <dc:description/>
  <dc:language>pt-BR</dc:language>
  <cp:lastModifiedBy/>
  <dcterms:modified xsi:type="dcterms:W3CDTF">2018-09-12T13:34:04Z</dcterms:modified>
  <cp:revision>305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