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80" r:id="rId8"/>
    <p:sldId id="281" r:id="rId9"/>
    <p:sldId id="282" r:id="rId10"/>
    <p:sldId id="283" r:id="rId11"/>
    <p:sldId id="284" r:id="rId12"/>
    <p:sldId id="278" r:id="rId13"/>
    <p:sldId id="27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70F101E-626B-4208-BE72-06F8918D8ADF}" type="slidenum">
              <a:rPr lang="pt-BR" sz="1400" b="0" strike="noStrike" spc="-1">
                <a:latin typeface="Times New Roman"/>
              </a:rPr>
              <a:pPr algn="r"/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8F22C8-4B5B-41CA-8F58-DC8ABB7AC4B0}" type="slidenum">
              <a:rPr lang="pt-BR" sz="1200" b="0" strike="noStrike" spc="-1">
                <a:solidFill>
                  <a:srgbClr val="000000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C3ACF-5ADD-47A7-9A53-003FE42EE50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DevOps é a união de pessoas, processos e ferramentas para permitir a entrega contínua de valor aos usuários finais</a:t>
            </a:r>
          </a:p>
        </p:txBody>
      </p:sp>
      <p:sp>
        <p:nvSpPr>
          <p:cNvPr id="3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BEB663-050F-47E7-8786-3E84559B33F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estilo do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4A87FCD-494A-4407-AABD-74FC24E8BC47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4578577-DBF7-4F5E-89C6-610504B94F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Calibri Light"/>
              </a:rPr>
              <a:t>Clique para editar estilo do título mestre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m 3"/>
          <p:cNvPicPr/>
          <p:nvPr/>
        </p:nvPicPr>
        <p:blipFill>
          <a:blip r:embed="rId15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wmcosta@latam.stefanini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2"/>
          <p:cNvPicPr/>
          <p:nvPr/>
        </p:nvPicPr>
        <p:blipFill>
          <a:blip r:embed="rId2"/>
          <a:stretch/>
        </p:blipFill>
        <p:spPr>
          <a:xfrm>
            <a:off x="7440840" y="3315240"/>
            <a:ext cx="2606400" cy="2185920"/>
          </a:xfrm>
          <a:prstGeom prst="rect">
            <a:avLst/>
          </a:prstGeom>
          <a:ln>
            <a:noFill/>
          </a:ln>
        </p:spPr>
      </p:pic>
      <p:pic>
        <p:nvPicPr>
          <p:cNvPr id="127" name="Imagem 3"/>
          <p:cNvPicPr/>
          <p:nvPr/>
        </p:nvPicPr>
        <p:blipFill>
          <a:blip r:embed="rId3"/>
          <a:stretch/>
        </p:blipFill>
        <p:spPr>
          <a:xfrm>
            <a:off x="8089200" y="5938920"/>
            <a:ext cx="1958040" cy="420120"/>
          </a:xfrm>
          <a:prstGeom prst="rect">
            <a:avLst/>
          </a:prstGeom>
          <a:ln>
            <a:noFill/>
          </a:ln>
        </p:spPr>
      </p:pic>
      <p:pic>
        <p:nvPicPr>
          <p:cNvPr id="128" name="Imagem 5"/>
          <p:cNvPicPr/>
          <p:nvPr/>
        </p:nvPicPr>
        <p:blipFill>
          <a:blip r:embed="rId4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1CE3F91-3DC0-4150-BE93-18F476CF5F46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10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88000" y="720000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>
                <a:solidFill>
                  <a:srgbClr val="0070C0"/>
                </a:solidFill>
                <a:latin typeface="Tahoma"/>
                <a:ea typeface="MS PGothic"/>
              </a:rPr>
              <a:t>Obrigado!</a:t>
            </a:r>
            <a:endParaRPr lang="pt-BR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47680" y="244800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BBD22A"/>
                </a:solidFill>
                <a:latin typeface="Tahoma"/>
                <a:ea typeface="ヒラギノ角ゴ Pro W3"/>
              </a:rPr>
              <a:t>Wesley Martins 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BBD22A"/>
                </a:solidFill>
                <a:latin typeface="Tahoma"/>
                <a:ea typeface="ヒラギノ角ゴ Pro W3"/>
                <a:hlinkClick r:id="rId3"/>
              </a:rPr>
              <a:t>wmcosta@latam.stefanini.com</a:t>
            </a:r>
            <a:r>
              <a:rPr lang="pt-BR" sz="2400" b="1" strike="noStrike" spc="-1" dirty="0">
                <a:solidFill>
                  <a:srgbClr val="BBD22A"/>
                </a:solidFill>
                <a:latin typeface="Tahoma"/>
                <a:ea typeface="ヒラギノ角ゴ Pro W3"/>
              </a:rPr>
              <a:t> 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BBD22A"/>
                </a:solidFill>
                <a:latin typeface="Tahoma"/>
                <a:ea typeface="ヒラギノ角ゴ Pro W3"/>
              </a:rPr>
              <a:t>https://wmacibnc.github.io/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1"/>
          <p:cNvPicPr/>
          <p:nvPr/>
        </p:nvPicPr>
        <p:blipFill>
          <a:blip r:embed="rId2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5095440" y="3234960"/>
            <a:ext cx="223560" cy="310320"/>
          </a:xfrm>
          <a:custGeom>
            <a:avLst/>
            <a:gdLst/>
            <a:ahLst/>
            <a:cxn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5365800" y="3161520"/>
            <a:ext cx="195480" cy="382680"/>
          </a:xfrm>
          <a:custGeom>
            <a:avLst/>
            <a:gdLst/>
            <a:ahLst/>
            <a:cxn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5612760" y="3235320"/>
            <a:ext cx="281520" cy="308880"/>
          </a:xfrm>
          <a:custGeom>
            <a:avLst/>
            <a:gdLst/>
            <a:ahLst/>
            <a:cxn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5938560" y="3101400"/>
            <a:ext cx="207000" cy="436680"/>
          </a:xfrm>
          <a:custGeom>
            <a:avLst/>
            <a:gdLst/>
            <a:ahLst/>
            <a:cxn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6171480" y="3234960"/>
            <a:ext cx="271440" cy="310320"/>
          </a:xfrm>
          <a:custGeom>
            <a:avLst/>
            <a:gdLst/>
            <a:ahLst/>
            <a:cxn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6526800" y="3235320"/>
            <a:ext cx="282960" cy="302760"/>
          </a:xfrm>
          <a:custGeom>
            <a:avLst/>
            <a:gdLst/>
            <a:ahLst/>
            <a:cxn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690156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8"/>
          <p:cNvSpPr/>
          <p:nvPr/>
        </p:nvSpPr>
        <p:spPr>
          <a:xfrm>
            <a:off x="7082280" y="3235320"/>
            <a:ext cx="283320" cy="302760"/>
          </a:xfrm>
          <a:custGeom>
            <a:avLst/>
            <a:gdLst/>
            <a:ahLst/>
            <a:cxn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745740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0"/>
          <p:cNvSpPr/>
          <p:nvPr/>
        </p:nvSpPr>
        <p:spPr>
          <a:xfrm>
            <a:off x="5979600" y="3633120"/>
            <a:ext cx="54360" cy="87480"/>
          </a:xfrm>
          <a:custGeom>
            <a:avLst/>
            <a:gdLst/>
            <a:ahLst/>
            <a:cxn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6053040" y="3633120"/>
            <a:ext cx="64080" cy="8856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2"/>
          <p:cNvSpPr/>
          <p:nvPr/>
        </p:nvSpPr>
        <p:spPr>
          <a:xfrm>
            <a:off x="6134400" y="3633480"/>
            <a:ext cx="96840" cy="87120"/>
          </a:xfrm>
          <a:custGeom>
            <a:avLst/>
            <a:gdLst/>
            <a:ahLst/>
            <a:cxn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3"/>
          <p:cNvSpPr/>
          <p:nvPr/>
        </p:nvSpPr>
        <p:spPr>
          <a:xfrm>
            <a:off x="6251760" y="3633480"/>
            <a:ext cx="41040" cy="87120"/>
          </a:xfrm>
          <a:custGeom>
            <a:avLst/>
            <a:gdLst/>
            <a:ahLst/>
            <a:cxn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4"/>
          <p:cNvSpPr/>
          <p:nvPr/>
        </p:nvSpPr>
        <p:spPr>
          <a:xfrm>
            <a:off x="6316200" y="3633120"/>
            <a:ext cx="57600" cy="87480"/>
          </a:xfrm>
          <a:custGeom>
            <a:avLst/>
            <a:gdLst/>
            <a:ahLst/>
            <a:cxn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5"/>
          <p:cNvSpPr/>
          <p:nvPr/>
        </p:nvSpPr>
        <p:spPr>
          <a:xfrm>
            <a:off x="639540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6"/>
          <p:cNvSpPr/>
          <p:nvPr/>
        </p:nvSpPr>
        <p:spPr>
          <a:xfrm>
            <a:off x="6437880" y="3633480"/>
            <a:ext cx="63000" cy="8712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7"/>
          <p:cNvSpPr/>
          <p:nvPr/>
        </p:nvSpPr>
        <p:spPr>
          <a:xfrm>
            <a:off x="6523920" y="3633120"/>
            <a:ext cx="60480" cy="88560"/>
          </a:xfrm>
          <a:custGeom>
            <a:avLst/>
            <a:gdLst/>
            <a:ahLst/>
            <a:cxn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"/>
          <p:cNvSpPr/>
          <p:nvPr/>
        </p:nvSpPr>
        <p:spPr>
          <a:xfrm>
            <a:off x="6643800" y="3633480"/>
            <a:ext cx="62640" cy="87120"/>
          </a:xfrm>
          <a:custGeom>
            <a:avLst/>
            <a:gdLst/>
            <a:ahLst/>
            <a:cxn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9"/>
          <p:cNvSpPr/>
          <p:nvPr/>
        </p:nvSpPr>
        <p:spPr>
          <a:xfrm>
            <a:off x="6719760" y="3633120"/>
            <a:ext cx="64080" cy="8856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0"/>
          <p:cNvSpPr/>
          <p:nvPr/>
        </p:nvSpPr>
        <p:spPr>
          <a:xfrm>
            <a:off x="6807240" y="3633480"/>
            <a:ext cx="57240" cy="88200"/>
          </a:xfrm>
          <a:custGeom>
            <a:avLst/>
            <a:gdLst/>
            <a:ahLst/>
            <a:cxn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1"/>
          <p:cNvSpPr/>
          <p:nvPr/>
        </p:nvSpPr>
        <p:spPr>
          <a:xfrm>
            <a:off x="6890760" y="3633120"/>
            <a:ext cx="57240" cy="87480"/>
          </a:xfrm>
          <a:custGeom>
            <a:avLst/>
            <a:gdLst/>
            <a:ahLst/>
            <a:cxn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2"/>
          <p:cNvSpPr/>
          <p:nvPr/>
        </p:nvSpPr>
        <p:spPr>
          <a:xfrm>
            <a:off x="7011720" y="3633120"/>
            <a:ext cx="57600" cy="88560"/>
          </a:xfrm>
          <a:custGeom>
            <a:avLst/>
            <a:gdLst/>
            <a:ahLst/>
            <a:cxn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3"/>
          <p:cNvSpPr/>
          <p:nvPr/>
        </p:nvSpPr>
        <p:spPr>
          <a:xfrm>
            <a:off x="7092000" y="3633480"/>
            <a:ext cx="56520" cy="88200"/>
          </a:xfrm>
          <a:custGeom>
            <a:avLst/>
            <a:gdLst/>
            <a:ahLst/>
            <a:cxn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4"/>
          <p:cNvSpPr/>
          <p:nvPr/>
        </p:nvSpPr>
        <p:spPr>
          <a:xfrm>
            <a:off x="7170120" y="3633120"/>
            <a:ext cx="48960" cy="88560"/>
          </a:xfrm>
          <a:custGeom>
            <a:avLst/>
            <a:gdLst/>
            <a:ahLst/>
            <a:cxn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5"/>
          <p:cNvSpPr/>
          <p:nvPr/>
        </p:nvSpPr>
        <p:spPr>
          <a:xfrm>
            <a:off x="724284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6"/>
          <p:cNvSpPr/>
          <p:nvPr/>
        </p:nvSpPr>
        <p:spPr>
          <a:xfrm>
            <a:off x="7284960" y="3633480"/>
            <a:ext cx="63000" cy="8712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7"/>
          <p:cNvSpPr/>
          <p:nvPr/>
        </p:nvSpPr>
        <p:spPr>
          <a:xfrm>
            <a:off x="7373880" y="3633480"/>
            <a:ext cx="42120" cy="87120"/>
          </a:xfrm>
          <a:custGeom>
            <a:avLst/>
            <a:gdLst/>
            <a:ahLst/>
            <a:cxn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8"/>
          <p:cNvSpPr/>
          <p:nvPr/>
        </p:nvSpPr>
        <p:spPr>
          <a:xfrm>
            <a:off x="7434720" y="3633120"/>
            <a:ext cx="47880" cy="8856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9"/>
          <p:cNvSpPr/>
          <p:nvPr/>
        </p:nvSpPr>
        <p:spPr>
          <a:xfrm>
            <a:off x="7500960" y="3633120"/>
            <a:ext cx="47880" cy="8856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4665240" y="3249720"/>
            <a:ext cx="135360" cy="130320"/>
          </a:xfrm>
          <a:custGeom>
            <a:avLst/>
            <a:gdLst/>
            <a:ahLst/>
            <a:cxn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1"/>
          <p:cNvSpPr/>
          <p:nvPr/>
        </p:nvSpPr>
        <p:spPr>
          <a:xfrm>
            <a:off x="4673880" y="3320640"/>
            <a:ext cx="324000" cy="340920"/>
          </a:xfrm>
          <a:custGeom>
            <a:avLst/>
            <a:gdLst/>
            <a:ahLst/>
            <a:cxn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2"/>
          <p:cNvSpPr/>
          <p:nvPr/>
        </p:nvSpPr>
        <p:spPr>
          <a:xfrm>
            <a:off x="4645440" y="3301560"/>
            <a:ext cx="151920" cy="234360"/>
          </a:xfrm>
          <a:custGeom>
            <a:avLst/>
            <a:gdLst/>
            <a:ahLst/>
            <a:cxn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3"/>
          <p:cNvSpPr/>
          <p:nvPr/>
        </p:nvSpPr>
        <p:spPr>
          <a:xfrm>
            <a:off x="4765320" y="3454560"/>
            <a:ext cx="250200" cy="265320"/>
          </a:xfrm>
          <a:custGeom>
            <a:avLst/>
            <a:gdLst/>
            <a:ahLst/>
            <a:cxn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4"/>
          <p:cNvSpPr/>
          <p:nvPr/>
        </p:nvSpPr>
        <p:spPr>
          <a:xfrm>
            <a:off x="4890600" y="3579840"/>
            <a:ext cx="136440" cy="135720"/>
          </a:xfrm>
          <a:custGeom>
            <a:avLst/>
            <a:gdLst/>
            <a:ahLst/>
            <a:cxn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m 41"/>
          <p:cNvPicPr/>
          <p:nvPr/>
        </p:nvPicPr>
        <p:blipFill>
          <a:blip r:embed="rId3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897520" y="2506680"/>
            <a:ext cx="5670360" cy="22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 algn="r">
              <a:lnSpc>
                <a:spcPct val="100000"/>
              </a:lnSpc>
            </a:pPr>
            <a:r>
              <a:rPr lang="pt-BR" sz="4000" b="1" strike="noStrike" spc="-1" dirty="0" err="1">
                <a:solidFill>
                  <a:srgbClr val="FFFFFF"/>
                </a:solidFill>
                <a:latin typeface="Calibri"/>
                <a:ea typeface="MS PGothic"/>
              </a:rPr>
              <a:t>Dojo</a:t>
            </a:r>
            <a:r>
              <a:rPr lang="pt-BR" sz="4000" b="1" strike="noStrike" spc="-1" dirty="0">
                <a:solidFill>
                  <a:srgbClr val="FFFFFF"/>
                </a:solidFill>
                <a:latin typeface="Calibri"/>
                <a:ea typeface="MS PGothic"/>
              </a:rPr>
              <a:t> – </a:t>
            </a:r>
            <a:r>
              <a:rPr lang="pt-BR" sz="4000" b="1" strike="noStrike" spc="-1" dirty="0" err="1" smtClean="0">
                <a:solidFill>
                  <a:srgbClr val="FFFFFF"/>
                </a:solidFill>
                <a:latin typeface="Calibri"/>
                <a:ea typeface="MS PGothic"/>
              </a:rPr>
              <a:t>Adapter</a:t>
            </a:r>
            <a:r>
              <a:rPr lang="pt-BR" sz="4000" b="1" strike="noStrike" spc="-1" dirty="0" smtClean="0">
                <a:solidFill>
                  <a:srgbClr val="FFFFFF"/>
                </a:solidFill>
                <a:latin typeface="Calibri"/>
                <a:ea typeface="MS PGothic"/>
              </a:rPr>
              <a:t> VS </a:t>
            </a:r>
            <a:r>
              <a:rPr lang="pt-BR" sz="4000" b="1" strike="noStrike" spc="-1" dirty="0" err="1" smtClean="0">
                <a:solidFill>
                  <a:srgbClr val="FFFFFF"/>
                </a:solidFill>
                <a:latin typeface="Calibri"/>
                <a:ea typeface="MS PGothic"/>
              </a:rPr>
              <a:t>Bridge</a:t>
            </a:r>
            <a:endParaRPr lang="pt-BR" sz="4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pt-BR" sz="4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4000" b="1" spc="-1" dirty="0" smtClean="0">
                <a:solidFill>
                  <a:srgbClr val="FFFFFF"/>
                </a:solidFill>
                <a:latin typeface="Calibri"/>
                <a:ea typeface="MS PGothic"/>
              </a:rPr>
              <a:t>Setembro</a:t>
            </a:r>
            <a:r>
              <a:rPr lang="pt-BR" sz="4000" b="1" strike="noStrike" spc="-1" dirty="0" smtClean="0">
                <a:solidFill>
                  <a:srgbClr val="FFFFFF"/>
                </a:solidFill>
                <a:latin typeface="Calibri"/>
                <a:ea typeface="MS PGothic"/>
              </a:rPr>
              <a:t>/2018</a:t>
            </a:r>
            <a:endParaRPr lang="pt-BR" sz="4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pt-BR" sz="4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776160" y="5952600"/>
            <a:ext cx="153360" cy="212760"/>
          </a:xfrm>
          <a:custGeom>
            <a:avLst/>
            <a:gdLst/>
            <a:ahLst/>
            <a:cxn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961560" y="5902200"/>
            <a:ext cx="133920" cy="262080"/>
          </a:xfrm>
          <a:custGeom>
            <a:avLst/>
            <a:gdLst/>
            <a:ahLst/>
            <a:cxn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10130760" y="5952960"/>
            <a:ext cx="192960" cy="211680"/>
          </a:xfrm>
          <a:custGeom>
            <a:avLst/>
            <a:gdLst/>
            <a:ahLst/>
            <a:cxn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354320" y="5861160"/>
            <a:ext cx="141840" cy="299520"/>
          </a:xfrm>
          <a:custGeom>
            <a:avLst/>
            <a:gdLst/>
            <a:ahLst/>
            <a:cxn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0513800" y="5952600"/>
            <a:ext cx="186120" cy="212760"/>
          </a:xfrm>
          <a:custGeom>
            <a:avLst/>
            <a:gdLst/>
            <a:ahLst/>
            <a:cxn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10757520" y="5952960"/>
            <a:ext cx="193680" cy="207360"/>
          </a:xfrm>
          <a:custGeom>
            <a:avLst/>
            <a:gdLst/>
            <a:ahLst/>
            <a:cxn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1101456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11138400" y="5952960"/>
            <a:ext cx="194040" cy="207360"/>
          </a:xfrm>
          <a:custGeom>
            <a:avLst/>
            <a:gdLst/>
            <a:ahLst/>
            <a:cxn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1139580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10382400" y="6225480"/>
            <a:ext cx="37080" cy="59760"/>
          </a:xfrm>
          <a:custGeom>
            <a:avLst/>
            <a:gdLst/>
            <a:ahLst/>
            <a:cxn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10432800" y="6225480"/>
            <a:ext cx="43920" cy="6048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10488600" y="6225840"/>
            <a:ext cx="66240" cy="59400"/>
          </a:xfrm>
          <a:custGeom>
            <a:avLst/>
            <a:gdLst/>
            <a:ahLst/>
            <a:cxn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10568880" y="6225840"/>
            <a:ext cx="28080" cy="59400"/>
          </a:xfrm>
          <a:custGeom>
            <a:avLst/>
            <a:gdLst/>
            <a:ahLst/>
            <a:cxn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613160" y="6225480"/>
            <a:ext cx="39600" cy="59760"/>
          </a:xfrm>
          <a:custGeom>
            <a:avLst/>
            <a:gdLst/>
            <a:ahLst/>
            <a:cxn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1066752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10696680" y="6225840"/>
            <a:ext cx="43200" cy="5940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0755720" y="6225480"/>
            <a:ext cx="41400" cy="60480"/>
          </a:xfrm>
          <a:custGeom>
            <a:avLst/>
            <a:gdLst/>
            <a:ahLst/>
            <a:cxn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10837800" y="6225840"/>
            <a:ext cx="42840" cy="59400"/>
          </a:xfrm>
          <a:custGeom>
            <a:avLst/>
            <a:gdLst/>
            <a:ahLst/>
            <a:cxn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10890000" y="6225480"/>
            <a:ext cx="43920" cy="6048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949760" y="6225840"/>
            <a:ext cx="39240" cy="60120"/>
          </a:xfrm>
          <a:custGeom>
            <a:avLst/>
            <a:gdLst/>
            <a:ahLst/>
            <a:cxn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11007000" y="6225480"/>
            <a:ext cx="39240" cy="59760"/>
          </a:xfrm>
          <a:custGeom>
            <a:avLst/>
            <a:gdLst/>
            <a:ahLst/>
            <a:cxn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11090160" y="6225480"/>
            <a:ext cx="39600" cy="60480"/>
          </a:xfrm>
          <a:custGeom>
            <a:avLst/>
            <a:gdLst/>
            <a:ahLst/>
            <a:cxn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1145240" y="6225840"/>
            <a:ext cx="38520" cy="60120"/>
          </a:xfrm>
          <a:custGeom>
            <a:avLst/>
            <a:gdLst/>
            <a:ahLst/>
            <a:cxn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11198520" y="6225480"/>
            <a:ext cx="33480" cy="60480"/>
          </a:xfrm>
          <a:custGeom>
            <a:avLst/>
            <a:gdLst/>
            <a:ahLst/>
            <a:cxn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6"/>
          <p:cNvSpPr/>
          <p:nvPr/>
        </p:nvSpPr>
        <p:spPr>
          <a:xfrm>
            <a:off x="1124856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7"/>
          <p:cNvSpPr/>
          <p:nvPr/>
        </p:nvSpPr>
        <p:spPr>
          <a:xfrm>
            <a:off x="11277360" y="6225840"/>
            <a:ext cx="43200" cy="5940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8"/>
          <p:cNvSpPr/>
          <p:nvPr/>
        </p:nvSpPr>
        <p:spPr>
          <a:xfrm>
            <a:off x="11338560" y="6225840"/>
            <a:ext cx="28800" cy="59400"/>
          </a:xfrm>
          <a:custGeom>
            <a:avLst/>
            <a:gdLst/>
            <a:ahLst/>
            <a:cxn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9"/>
          <p:cNvSpPr/>
          <p:nvPr/>
        </p:nvSpPr>
        <p:spPr>
          <a:xfrm>
            <a:off x="11379960" y="6225480"/>
            <a:ext cx="32760" cy="6048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0"/>
          <p:cNvSpPr/>
          <p:nvPr/>
        </p:nvSpPr>
        <p:spPr>
          <a:xfrm>
            <a:off x="11425320" y="6225480"/>
            <a:ext cx="32760" cy="6048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1"/>
          <p:cNvSpPr/>
          <p:nvPr/>
        </p:nvSpPr>
        <p:spPr>
          <a:xfrm>
            <a:off x="9481320" y="5962680"/>
            <a:ext cx="92520" cy="89280"/>
          </a:xfrm>
          <a:custGeom>
            <a:avLst/>
            <a:gdLst/>
            <a:ahLst/>
            <a:cxn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2"/>
          <p:cNvSpPr/>
          <p:nvPr/>
        </p:nvSpPr>
        <p:spPr>
          <a:xfrm>
            <a:off x="9487080" y="6011280"/>
            <a:ext cx="222120" cy="233640"/>
          </a:xfrm>
          <a:custGeom>
            <a:avLst/>
            <a:gdLst/>
            <a:ahLst/>
            <a:cxn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3"/>
          <p:cNvSpPr/>
          <p:nvPr/>
        </p:nvSpPr>
        <p:spPr>
          <a:xfrm>
            <a:off x="9468000" y="5998320"/>
            <a:ext cx="104040" cy="160560"/>
          </a:xfrm>
          <a:custGeom>
            <a:avLst/>
            <a:gdLst/>
            <a:ahLst/>
            <a:cxn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4"/>
          <p:cNvSpPr/>
          <p:nvPr/>
        </p:nvSpPr>
        <p:spPr>
          <a:xfrm>
            <a:off x="9550080" y="6103080"/>
            <a:ext cx="171360" cy="181800"/>
          </a:xfrm>
          <a:custGeom>
            <a:avLst/>
            <a:gdLst/>
            <a:ahLst/>
            <a:cxn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5"/>
          <p:cNvSpPr/>
          <p:nvPr/>
        </p:nvSpPr>
        <p:spPr>
          <a:xfrm>
            <a:off x="9636120" y="6189120"/>
            <a:ext cx="93240" cy="92880"/>
          </a:xfrm>
          <a:custGeom>
            <a:avLst/>
            <a:gdLst/>
            <a:ahLst/>
            <a:cxn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3F82EF-25B2-4220-B50F-BD59CE9E757C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>
                <a:solidFill>
                  <a:srgbClr val="0070C0"/>
                </a:solidFill>
                <a:latin typeface="Tahoma"/>
                <a:ea typeface="MS PGothic"/>
              </a:rPr>
              <a:t>Como vai ser realizado?</a:t>
            </a:r>
            <a:endParaRPr lang="pt-BR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000" b="0" strike="noStrike" spc="-1" dirty="0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BBD22A"/>
                </a:solidFill>
                <a:latin typeface="Tahoma"/>
                <a:ea typeface="ヒラギノ角ゴ Pro W3"/>
              </a:rPr>
              <a:t>Como funciona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09522" y="2214554"/>
            <a:ext cx="841572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 dirty="0" err="1">
                <a:solidFill>
                  <a:srgbClr val="000000"/>
                </a:solidFill>
                <a:latin typeface="Calibri"/>
                <a:ea typeface="Noto Sans CJK SC Regular"/>
              </a:rPr>
              <a:t>Dojo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Noto Sans CJK SC Regular"/>
              </a:rPr>
              <a:t>: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Noto Sans CJK SC Regular"/>
              </a:rPr>
              <a:t>Não vamos avaliar você, estamos todos aqui para aprender;</a:t>
            </a:r>
            <a:endParaRPr lang="pt-BR" sz="24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Noto Sans CJK SC Regular"/>
              </a:rPr>
              <a:t>A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Calibri"/>
                <a:ea typeface="Noto Sans CJK SC Regular"/>
              </a:rPr>
              <a:t>ideia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Noto Sans CJK SC Regular"/>
              </a:rPr>
              <a:t> é se divertir e aprender;</a:t>
            </a:r>
            <a:endParaRPr lang="pt-BR" sz="24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Noto Sans CJK SC Regular"/>
              </a:rPr>
              <a:t>Será em dupla;</a:t>
            </a:r>
            <a:endParaRPr lang="pt-BR" sz="24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Noto Sans CJK SC Regular"/>
              </a:rPr>
              <a:t>Qualquer momento pode ser interrompido e perguntar;</a:t>
            </a:r>
            <a:endParaRPr lang="pt-BR" sz="24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Noto Sans CJK SC Regular"/>
              </a:rPr>
              <a:t>O ideal é vocês saírem daqui e pesquisar e aprender mais;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9522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Padrões de Projeto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15200" y="13972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0960" y="2285992"/>
            <a:ext cx="1135864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“O </a:t>
            </a:r>
            <a:r>
              <a:rPr lang="pt-BR" sz="3200" b="1" spc="-1" dirty="0">
                <a:solidFill>
                  <a:srgbClr val="BBD22A"/>
                </a:solidFill>
                <a:latin typeface="Tahoma"/>
                <a:ea typeface="ヒラギノ角ゴ Pro W3"/>
              </a:rPr>
              <a:t>padrão é uma descrição do problema e essência de sua solução, onde pode ser reutilizada em diversos casos. </a:t>
            </a:r>
            <a:r>
              <a:rPr lang="pt-BR" sz="3200" b="1" spc="-1" dirty="0">
                <a:solidFill>
                  <a:srgbClr val="BBD22A"/>
                </a:solidFill>
                <a:latin typeface="Tahoma"/>
                <a:ea typeface="ヒラギノ角ゴ Pro W3"/>
              </a:rPr>
              <a:t>O padrão não é uma especificação detalhada, pode-se pensar com uma descrição de conhecimento e experiência acumulados."(SOMMERVILLE, 2013).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928670"/>
            <a:ext cx="12192000" cy="142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marL="0" lvl="1" algn="ctr"/>
            <a:r>
              <a:rPr lang="pt-BR" sz="48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Características </a:t>
            </a:r>
            <a:r>
              <a:rPr lang="pt-BR" sz="4800" b="1" spc="-1" dirty="0">
                <a:solidFill>
                  <a:srgbClr val="0070C0"/>
                </a:solidFill>
                <a:latin typeface="Tahoma"/>
                <a:ea typeface="MS PGothic"/>
              </a:rPr>
              <a:t>dos padrões de projeto</a:t>
            </a:r>
          </a:p>
          <a:p>
            <a:pPr>
              <a:lnSpc>
                <a:spcPct val="100000"/>
              </a:lnSpc>
            </a:pPr>
            <a:endParaRPr lang="pt-BR" sz="48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15200" y="13972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2786058"/>
            <a:ext cx="1135864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Nome </a:t>
            </a:r>
            <a:r>
              <a:rPr lang="pt-BR" sz="3200" b="1" spc="-1" dirty="0">
                <a:solidFill>
                  <a:srgbClr val="BBD22A"/>
                </a:solidFill>
                <a:latin typeface="Tahoma"/>
                <a:ea typeface="ヒラギノ角ゴ Pro W3"/>
              </a:rPr>
              <a:t>do padrão</a:t>
            </a: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;</a:t>
            </a:r>
          </a:p>
          <a:p>
            <a:pPr lvl="2">
              <a:buFont typeface="Arial" pitchFamily="34" charset="0"/>
              <a:buChar char="•"/>
            </a:pPr>
            <a:endParaRPr lang="pt-BR" sz="3200" b="1" spc="-1" dirty="0">
              <a:solidFill>
                <a:srgbClr val="BBD22A"/>
              </a:solidFill>
              <a:latin typeface="Tahoma"/>
              <a:ea typeface="ヒラギノ角ゴ Pro W3"/>
            </a:endParaRPr>
          </a:p>
          <a:p>
            <a:pPr lvl="2">
              <a:buFont typeface="Arial" pitchFamily="34" charset="0"/>
              <a:buChar char="•"/>
            </a:pPr>
            <a:r>
              <a:rPr lang="pt-BR" sz="3200" b="1" spc="-1" dirty="0">
                <a:solidFill>
                  <a:srgbClr val="BBD22A"/>
                </a:solidFill>
                <a:latin typeface="Tahoma"/>
                <a:ea typeface="ヒラギノ角ゴ Pro W3"/>
              </a:rPr>
              <a:t>Problema a ser </a:t>
            </a: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resolvido;</a:t>
            </a:r>
          </a:p>
          <a:p>
            <a:pPr lvl="2">
              <a:buFont typeface="Arial" pitchFamily="34" charset="0"/>
              <a:buChar char="•"/>
            </a:pPr>
            <a:endParaRPr lang="pt-BR" sz="3200" b="1" spc="-1" dirty="0">
              <a:solidFill>
                <a:srgbClr val="BBD22A"/>
              </a:solidFill>
              <a:latin typeface="Tahoma"/>
              <a:ea typeface="ヒラギノ角ゴ Pro W3"/>
            </a:endParaRPr>
          </a:p>
          <a:p>
            <a:pPr lvl="2">
              <a:buFont typeface="Arial" pitchFamily="34" charset="0"/>
              <a:buChar char="•"/>
            </a:pPr>
            <a:r>
              <a:rPr lang="pt-BR" sz="3200" b="1" spc="-1" dirty="0">
                <a:solidFill>
                  <a:srgbClr val="BBD22A"/>
                </a:solidFill>
                <a:latin typeface="Tahoma"/>
                <a:ea typeface="ヒラギノ角ゴ Pro W3"/>
              </a:rPr>
              <a:t>Solução dada pelo padrão.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38084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Classificação dos padrões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15200" y="13972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0960" y="2285992"/>
            <a:ext cx="1135864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Padrões de Criação;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pt-BR" sz="3200" b="1" spc="-1" dirty="0" smtClean="0">
              <a:solidFill>
                <a:srgbClr val="BBD22A"/>
              </a:solidFill>
              <a:latin typeface="Tahoma"/>
              <a:ea typeface="ヒラギノ角ゴ Pro W3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Padrões Estruturais;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pt-BR" sz="3200" b="1" spc="-1" dirty="0" smtClean="0">
              <a:solidFill>
                <a:srgbClr val="BBD22A"/>
              </a:solidFill>
              <a:latin typeface="Tahoma"/>
              <a:ea typeface="ヒラギノ角ゴ Pro W3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Padrões comportamentais.</a:t>
            </a:r>
            <a:endParaRPr lang="pt-BR" sz="3200" b="1" spc="-1" dirty="0">
              <a:solidFill>
                <a:srgbClr val="BBD22A"/>
              </a:solidFill>
              <a:latin typeface="Tahoma"/>
              <a:ea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9522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 err="1" smtClean="0">
                <a:solidFill>
                  <a:srgbClr val="0070C0"/>
                </a:solidFill>
                <a:latin typeface="Tahoma"/>
                <a:ea typeface="MS PGothic"/>
              </a:rPr>
              <a:t>Adapter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15200" y="13972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38084" y="1785926"/>
            <a:ext cx="113586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Padrão estrutural que converte a interface de uma classe em outra interface que os clientes esperam.</a:t>
            </a:r>
            <a:endParaRPr lang="pt-BR" sz="3200" b="1" spc="-1" dirty="0">
              <a:solidFill>
                <a:srgbClr val="BBD22A"/>
              </a:solidFill>
              <a:latin typeface="Tahoma"/>
              <a:ea typeface="ヒラギノ角ゴ Pro W3"/>
            </a:endParaRPr>
          </a:p>
        </p:txBody>
      </p:sp>
      <p:pic>
        <p:nvPicPr>
          <p:cNvPr id="8" name="Imagem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106" y="3429000"/>
            <a:ext cx="52149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3190" y="3786190"/>
            <a:ext cx="507209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 descr="Resultado de imagem para seta para direi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44" y="4000504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9522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 err="1" smtClean="0">
                <a:solidFill>
                  <a:srgbClr val="0070C0"/>
                </a:solidFill>
                <a:latin typeface="Tahoma"/>
                <a:ea typeface="MS PGothic"/>
              </a:rPr>
              <a:t>Bridge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15200" y="13972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38084" y="1785926"/>
            <a:ext cx="113586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Como desacoplar uma abstração a partir da </a:t>
            </a:r>
            <a:r>
              <a:rPr lang="pt-BR" sz="3200" b="1" spc="-1" dirty="0" err="1" smtClean="0">
                <a:solidFill>
                  <a:srgbClr val="BBD22A"/>
                </a:solidFill>
                <a:latin typeface="Tahoma"/>
                <a:ea typeface="ヒラギノ角ゴ Pro W3"/>
              </a:rPr>
              <a:t>implemen-tação</a:t>
            </a:r>
            <a:r>
              <a:rPr lang="pt-BR" sz="3200" b="1" spc="-1" dirty="0" smtClean="0">
                <a:solidFill>
                  <a:srgbClr val="BBD22A"/>
                </a:solidFill>
                <a:latin typeface="Tahoma"/>
                <a:ea typeface="ヒラギノ角ゴ Pro W3"/>
              </a:rPr>
              <a:t>, onde ambas possam variar.</a:t>
            </a:r>
            <a:endParaRPr lang="pt-BR" sz="3200" b="1" spc="-1" dirty="0">
              <a:solidFill>
                <a:srgbClr val="BBD22A"/>
              </a:solidFill>
              <a:latin typeface="Tahoma"/>
              <a:ea typeface="ヒラギノ角ゴ Pro W3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88" y="3357562"/>
            <a:ext cx="38576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9607" y="3286124"/>
            <a:ext cx="4091301" cy="247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Resultado de imagem para seta para direi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44" y="4000504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9522" y="642918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 err="1" smtClean="0">
                <a:solidFill>
                  <a:srgbClr val="0070C0"/>
                </a:solidFill>
                <a:latin typeface="Tahoma"/>
                <a:ea typeface="MS PGothic"/>
              </a:rPr>
              <a:t>Adapter</a:t>
            </a:r>
            <a:r>
              <a:rPr lang="pt-BR" sz="50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 VS </a:t>
            </a:r>
            <a:r>
              <a:rPr lang="pt-BR" sz="5000" b="1" strike="noStrike" spc="-1" dirty="0" err="1" smtClean="0">
                <a:solidFill>
                  <a:srgbClr val="0070C0"/>
                </a:solidFill>
                <a:latin typeface="Tahoma"/>
                <a:ea typeface="MS PGothic"/>
              </a:rPr>
              <a:t>Bridge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15200" y="13972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52398" y="1714488"/>
          <a:ext cx="11215766" cy="4214842"/>
        </p:xfrm>
        <a:graphic>
          <a:graphicData uri="http://schemas.openxmlformats.org/drawingml/2006/table">
            <a:tbl>
              <a:tblPr/>
              <a:tblGrid>
                <a:gridCol w="1579999"/>
                <a:gridCol w="3872110"/>
                <a:gridCol w="563013"/>
                <a:gridCol w="5200644"/>
              </a:tblGrid>
              <a:tr h="455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2000" dirty="0"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Adapter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Bridge</a:t>
                      </a:r>
                      <a:endParaRPr lang="pt-B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7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Classificação</a:t>
                      </a:r>
                      <a:endParaRPr lang="pt-B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Times New Roman"/>
                          <a:cs typeface="Calibri"/>
                        </a:rPr>
                        <a:t>Estrutural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2000"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Times New Roman"/>
                          <a:cs typeface="Calibri"/>
                        </a:rPr>
                        <a:t>Estrutural</a:t>
                      </a:r>
                      <a:endParaRPr lang="pt-B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67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Problema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Classes que não poderiam trabalhar juntas devido a interfaces incompatíveis, teremos o  auxílio do </a:t>
                      </a:r>
                      <a:r>
                        <a:rPr lang="pt-BR" sz="2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Adapter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.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Como desacoplar uma abstração a partir da implementação, onde ambas possam variar. 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Solução</a:t>
                      </a:r>
                      <a:endParaRPr lang="pt-BR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Cria-se uma classe intermediária que servirá como interface entre as chamadas do código do cliente e o código alvo.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Remover os detalhes da implementação a partir da abstração.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7480</TotalTime>
  <Words>291</Words>
  <Application>LibreOffice/5.4.2.2$Linux_X86_64 LibreOffice_project/40m0$Build-2</Application>
  <PresentationFormat>Personalizar</PresentationFormat>
  <Paragraphs>67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Emilio Coelho Cunha</dc:creator>
  <dc:description/>
  <cp:lastModifiedBy>NOTEBOOK</cp:lastModifiedBy>
  <cp:revision>301</cp:revision>
  <dcterms:created xsi:type="dcterms:W3CDTF">2015-12-09T15:49:40Z</dcterms:created>
  <dcterms:modified xsi:type="dcterms:W3CDTF">2018-09-09T22:36:49Z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