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2"/>
  </p:sldMasterIdLst>
  <p:notesMasterIdLst>
    <p:notesMasterId r:id="rId13"/>
  </p:notesMasterIdLst>
  <p:handoutMasterIdLst>
    <p:handoutMasterId r:id="rId14"/>
  </p:handoutMasterIdLst>
  <p:sldIdLst>
    <p:sldId id="269" r:id="rId3"/>
    <p:sldId id="381" r:id="rId4"/>
    <p:sldId id="382" r:id="rId5"/>
    <p:sldId id="383" r:id="rId6"/>
    <p:sldId id="379" r:id="rId7"/>
    <p:sldId id="384" r:id="rId8"/>
    <p:sldId id="385" r:id="rId9"/>
    <p:sldId id="386" r:id="rId10"/>
    <p:sldId id="387" r:id="rId11"/>
    <p:sldId id="388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E1D10"/>
    <a:srgbClr val="4D4D4D"/>
    <a:srgbClr val="B0AC00"/>
    <a:srgbClr val="D5E1E7"/>
    <a:srgbClr val="FFCC66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5" autoAdjust="0"/>
    <p:restoredTop sz="86420" autoAdjust="0"/>
  </p:normalViewPr>
  <p:slideViewPr>
    <p:cSldViewPr>
      <p:cViewPr varScale="1">
        <p:scale>
          <a:sx n="63" d="100"/>
          <a:sy n="63" d="100"/>
        </p:scale>
        <p:origin x="-139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64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8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70A45F-59B0-48F0-AEB2-3775FCDB88EB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9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C8DC2-4627-471A-905E-72FA46C2F5A3}" type="datetimeFigureOut">
              <a:rPr lang="pt-BR" smtClean="0"/>
              <a:t>05/11/2012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096CD-36DE-4456-8283-9D5B10D47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03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096CD-36DE-4456-8283-9D5B10D47CB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84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096CD-36DE-4456-8283-9D5B10D47CBF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287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096CD-36DE-4456-8283-9D5B10D47CBF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287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096CD-36DE-4456-8283-9D5B10D47CBF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28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4800600"/>
            <a:ext cx="5257800" cy="762000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5486400"/>
            <a:ext cx="4114800" cy="609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5430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838200"/>
            <a:ext cx="62293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3477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-15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3886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828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57350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97112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657350"/>
            <a:ext cx="3660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5" y="2297112"/>
            <a:ext cx="3660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38200"/>
            <a:ext cx="617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Topic Goes Here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6172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Subtopics Go Here</a:t>
            </a:r>
          </a:p>
          <a:p>
            <a:pPr lvl="1"/>
            <a:r>
              <a:rPr lang="en-US" dirty="0" smtClean="0"/>
              <a:t>A</a:t>
            </a:r>
          </a:p>
          <a:p>
            <a:pPr lvl="2"/>
            <a:r>
              <a:rPr lang="en-US" dirty="0" smtClean="0"/>
              <a:t>B</a:t>
            </a:r>
          </a:p>
          <a:p>
            <a:pPr lvl="3"/>
            <a:r>
              <a:rPr lang="en-US" dirty="0" smtClean="0"/>
              <a:t>C</a:t>
            </a:r>
          </a:p>
          <a:p>
            <a:pPr lvl="4"/>
            <a:r>
              <a:rPr lang="en-US" dirty="0" smtClean="0"/>
              <a:t>d</a:t>
            </a:r>
          </a:p>
          <a:p>
            <a:pPr lvl="2"/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dministrador</a:t>
            </a:r>
            <a:r>
              <a:rPr lang="en-US" dirty="0" smtClean="0"/>
              <a:t> de </a:t>
            </a:r>
            <a:r>
              <a:rPr lang="en-US" dirty="0" err="1" smtClean="0"/>
              <a:t>Rede</a:t>
            </a:r>
            <a:r>
              <a:rPr lang="en-US" dirty="0" smtClean="0"/>
              <a:t> Linux</a:t>
            </a:r>
            <a:endParaRPr lang="en-US" dirty="0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5486400"/>
            <a:ext cx="4800600" cy="609600"/>
          </a:xfrm>
        </p:spPr>
        <p:txBody>
          <a:bodyPr/>
          <a:lstStyle/>
          <a:p>
            <a:pPr algn="ctr"/>
            <a:r>
              <a:rPr lang="en-US" dirty="0" err="1" smtClean="0"/>
              <a:t>Profissão</a:t>
            </a:r>
            <a:r>
              <a:rPr lang="en-US" dirty="0" smtClean="0"/>
              <a:t> </a:t>
            </a:r>
            <a:r>
              <a:rPr lang="en-US" dirty="0" err="1" smtClean="0"/>
              <a:t>Futuro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6035674"/>
            <a:ext cx="1219200" cy="809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933" y="6286562"/>
            <a:ext cx="1419048" cy="4952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3" y="5426074"/>
            <a:ext cx="1057275" cy="1419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162" y="6024562"/>
            <a:ext cx="2609850" cy="80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58" y="5978524"/>
            <a:ext cx="1609725" cy="866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1524000" y="1219200"/>
            <a:ext cx="609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5E1D1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E1D10"/>
                </a:solidFill>
                <a:latin typeface="Palatino Linotype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E1D10"/>
                </a:solidFill>
                <a:latin typeface="Palatino Linotype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E1D10"/>
                </a:solidFill>
                <a:latin typeface="Palatino Linotype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E1D10"/>
                </a:solidFill>
                <a:latin typeface="Palatino Linotype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E1D10"/>
                </a:solidFill>
                <a:latin typeface="Palatino Linotype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E1D10"/>
                </a:solidFill>
                <a:latin typeface="Palatino Linotype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E1D10"/>
                </a:solidFill>
                <a:latin typeface="Palatino Linotype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E1D10"/>
                </a:solidFill>
                <a:latin typeface="Palatino Linotype" pitchFamily="18" charset="0"/>
              </a:defRPr>
            </a:lvl9pPr>
          </a:lstStyle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3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DHCP	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Host Configuration Protocol </a:t>
            </a:r>
            <a:endParaRPr lang="en-US" dirty="0" smtClean="0"/>
          </a:p>
          <a:p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r>
              <a:rPr lang="en-US" dirty="0" smtClean="0"/>
              <a:t> do </a:t>
            </a:r>
            <a:r>
              <a:rPr lang="en-US" dirty="0" err="1" smtClean="0"/>
              <a:t>Protocolo</a:t>
            </a:r>
            <a:r>
              <a:rPr lang="en-US" dirty="0" smtClean="0"/>
              <a:t> TCP/IP</a:t>
            </a:r>
          </a:p>
          <a:p>
            <a:r>
              <a:rPr lang="en-US" dirty="0" err="1" smtClean="0"/>
              <a:t>Papel</a:t>
            </a:r>
            <a:r>
              <a:rPr lang="en-US" dirty="0" smtClean="0"/>
              <a:t> Fundamental</a:t>
            </a:r>
          </a:p>
          <a:p>
            <a:pPr lvl="1"/>
            <a:r>
              <a:rPr lang="pt-BR" dirty="0" smtClean="0"/>
              <a:t>Oferecer configuração dinâmica de terminais</a:t>
            </a:r>
          </a:p>
          <a:p>
            <a:pPr lvl="1"/>
            <a:r>
              <a:rPr lang="pt-BR" dirty="0" smtClean="0"/>
              <a:t>Concessão de IPS, Mascara de Rede, Gateway, DNS, </a:t>
            </a:r>
            <a:r>
              <a:rPr lang="pt-BR" dirty="0" err="1" smtClean="0"/>
              <a:t>Wins</a:t>
            </a:r>
            <a:r>
              <a:rPr lang="pt-BR" dirty="0" smtClean="0"/>
              <a:t>, sufixo de pesquisa DNS, etc.</a:t>
            </a:r>
          </a:p>
          <a:p>
            <a:r>
              <a:rPr lang="pt-BR" dirty="0" smtClean="0"/>
              <a:t>Sucessor do BOOTP</a:t>
            </a:r>
          </a:p>
          <a:p>
            <a:pPr lvl="1"/>
            <a:r>
              <a:rPr lang="pt-BR" baseline="0" dirty="0" smtClean="0"/>
              <a:t>Carregava</a:t>
            </a:r>
            <a:r>
              <a:rPr lang="pt-BR" dirty="0" smtClean="0"/>
              <a:t> as configurações por TFTP</a:t>
            </a:r>
          </a:p>
          <a:p>
            <a:pPr lvl="1"/>
            <a:r>
              <a:rPr lang="pt-BR" dirty="0"/>
              <a:t>Em caso de erro, o cliente é responsável pela operação de </a:t>
            </a:r>
            <a:r>
              <a:rPr lang="pt-BR" dirty="0" err="1"/>
              <a:t>retry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Quando falta energia em uma rede, na ocasião de seu retorno todas as máquinas </a:t>
            </a:r>
            <a:r>
              <a:rPr lang="pt-BR" dirty="0" err="1"/>
              <a:t>re-inicializam</a:t>
            </a:r>
            <a:r>
              <a:rPr lang="pt-BR" dirty="0"/>
              <a:t> automaticamente</a:t>
            </a:r>
            <a:r>
              <a:rPr lang="pt-BR" dirty="0" smtClean="0"/>
              <a:t>.</a:t>
            </a:r>
            <a:endParaRPr lang="pt-BR" baseline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0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do DHCP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funciona?</a:t>
            </a:r>
          </a:p>
          <a:p>
            <a:pPr lvl="1"/>
            <a:r>
              <a:rPr lang="pt-BR" dirty="0" smtClean="0"/>
              <a:t>Um </a:t>
            </a:r>
            <a:r>
              <a:rPr lang="pt-BR" dirty="0"/>
              <a:t>cliente envia um pacote UDP em broadcast (destinado a todas as máquinas) com um pedido </a:t>
            </a:r>
            <a:r>
              <a:rPr lang="pt-BR" dirty="0" smtClean="0"/>
              <a:t>DHCP</a:t>
            </a:r>
          </a:p>
          <a:p>
            <a:pPr lvl="1"/>
            <a:r>
              <a:rPr lang="pt-BR" dirty="0"/>
              <a:t>Os servidores DHCP que capturarem este pacote irão responder com um pacote com configurações</a:t>
            </a:r>
            <a:endParaRPr lang="pt-BR" dirty="0" smtClean="0"/>
          </a:p>
          <a:p>
            <a:r>
              <a:rPr lang="pt-BR" dirty="0" smtClean="0"/>
              <a:t>DHCP </a:t>
            </a:r>
            <a:r>
              <a:rPr lang="pt-BR" dirty="0"/>
              <a:t>oferece três tipos de alocação de endereços IP</a:t>
            </a:r>
            <a:r>
              <a:rPr lang="pt-BR" dirty="0" smtClean="0"/>
              <a:t>:</a:t>
            </a:r>
          </a:p>
          <a:p>
            <a:pPr lvl="1"/>
            <a:r>
              <a:rPr lang="pt-BR" dirty="0"/>
              <a:t>Atribuição </a:t>
            </a:r>
            <a:r>
              <a:rPr lang="pt-BR" dirty="0" smtClean="0"/>
              <a:t>manual</a:t>
            </a:r>
          </a:p>
          <a:p>
            <a:pPr lvl="1"/>
            <a:r>
              <a:rPr lang="pt-BR" dirty="0"/>
              <a:t>Atribuição </a:t>
            </a:r>
            <a:r>
              <a:rPr lang="pt-BR" dirty="0" smtClean="0"/>
              <a:t>automática</a:t>
            </a:r>
          </a:p>
          <a:p>
            <a:pPr lvl="1"/>
            <a:r>
              <a:rPr lang="pt-BR" dirty="0"/>
              <a:t>Atribuição dinâmica </a:t>
            </a:r>
          </a:p>
        </p:txBody>
      </p:sp>
    </p:spTree>
    <p:extLst>
      <p:ext uri="{BB962C8B-B14F-4D97-AF65-F5344CB8AC3E}">
        <p14:creationId xmlns:p14="http://schemas.microsoft.com/office/powerpoint/2010/main" val="116307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DHCP na Pratica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64232"/>
            <a:ext cx="3886200" cy="4334874"/>
          </a:xfrm>
        </p:spPr>
      </p:pic>
      <p:sp>
        <p:nvSpPr>
          <p:cNvPr id="3" name="CaixaDeTexto 2"/>
          <p:cNvSpPr txBox="1"/>
          <p:nvPr/>
        </p:nvSpPr>
        <p:spPr>
          <a:xfrm>
            <a:off x="76200" y="1828800"/>
            <a:ext cx="43434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 smtClean="0">
                <a:solidFill>
                  <a:schemeClr val="bg1"/>
                </a:solidFill>
              </a:rPr>
              <a:t>1)</a:t>
            </a:r>
            <a:r>
              <a:rPr lang="pt-BR" sz="1400" dirty="0" smtClean="0">
                <a:solidFill>
                  <a:schemeClr val="bg1"/>
                </a:solidFill>
              </a:rPr>
              <a:t> Ela </a:t>
            </a:r>
            <a:r>
              <a:rPr lang="pt-BR" sz="1400" dirty="0">
                <a:solidFill>
                  <a:schemeClr val="bg1"/>
                </a:solidFill>
              </a:rPr>
              <a:t>manda </a:t>
            </a:r>
            <a:r>
              <a:rPr lang="pt-BR" sz="1400" dirty="0" smtClean="0">
                <a:solidFill>
                  <a:schemeClr val="bg1"/>
                </a:solidFill>
              </a:rPr>
              <a:t>um pacote  UDP em  broadcast  "255.255.255.255“ do tipo </a:t>
            </a:r>
            <a:r>
              <a:rPr lang="pt-BR" sz="1400" dirty="0">
                <a:solidFill>
                  <a:schemeClr val="bg1"/>
                </a:solidFill>
              </a:rPr>
              <a:t>DHCPDISCOVER, que então é transmitido para todas as maquinas da rede.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b="1" dirty="0" smtClean="0">
                <a:solidFill>
                  <a:schemeClr val="bg1"/>
                </a:solidFill>
              </a:rPr>
              <a:t>2)</a:t>
            </a:r>
            <a:r>
              <a:rPr lang="pt-BR" sz="1400" dirty="0" smtClean="0">
                <a:solidFill>
                  <a:schemeClr val="bg1"/>
                </a:solidFill>
              </a:rPr>
              <a:t> </a:t>
            </a:r>
            <a:r>
              <a:rPr lang="pt-BR" sz="1400" dirty="0">
                <a:solidFill>
                  <a:schemeClr val="bg1"/>
                </a:solidFill>
              </a:rPr>
              <a:t>O servidor DHCP por sua vez, ao receber um pacote DHCPDISCOVER, irá responder usando DHCP OFFER</a:t>
            </a:r>
            <a:r>
              <a:rPr lang="pt-BR" sz="14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pt-BR" sz="1400" b="1" dirty="0" smtClean="0">
                <a:solidFill>
                  <a:schemeClr val="bg1"/>
                </a:solidFill>
              </a:rPr>
              <a:t>3)</a:t>
            </a:r>
            <a:r>
              <a:rPr lang="pt-BR" sz="1400" dirty="0" smtClean="0">
                <a:solidFill>
                  <a:schemeClr val="bg1"/>
                </a:solidFill>
              </a:rPr>
              <a:t> </a:t>
            </a:r>
            <a:r>
              <a:rPr lang="pt-BR" sz="1400" dirty="0">
                <a:solidFill>
                  <a:schemeClr val="bg1"/>
                </a:solidFill>
              </a:rPr>
              <a:t>O Cliente recebe o DHCP OFFER e então solicita um </a:t>
            </a:r>
            <a:r>
              <a:rPr lang="pt-BR" sz="1400" dirty="0" err="1">
                <a:solidFill>
                  <a:schemeClr val="bg1"/>
                </a:solidFill>
              </a:rPr>
              <a:t>lease</a:t>
            </a:r>
            <a:r>
              <a:rPr lang="pt-BR" sz="1400" dirty="0">
                <a:solidFill>
                  <a:schemeClr val="bg1"/>
                </a:solidFill>
              </a:rPr>
              <a:t> (tempo de uso de determinado IP, como se fosse fazer um aluguel de IP) com um pacote DHCP REQUEST</a:t>
            </a:r>
            <a:r>
              <a:rPr lang="pt-BR" sz="14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pt-BR" sz="1400" b="1" dirty="0" smtClean="0">
                <a:solidFill>
                  <a:schemeClr val="bg1"/>
                </a:solidFill>
              </a:rPr>
              <a:t>4)</a:t>
            </a:r>
            <a:r>
              <a:rPr lang="pt-BR" sz="1400" dirty="0" smtClean="0">
                <a:solidFill>
                  <a:schemeClr val="bg1"/>
                </a:solidFill>
              </a:rPr>
              <a:t> </a:t>
            </a:r>
            <a:r>
              <a:rPr lang="pt-BR" sz="1400" dirty="0">
                <a:solidFill>
                  <a:schemeClr val="bg1"/>
                </a:solidFill>
              </a:rPr>
              <a:t>O DHCP ao receber o DHCP REQUEST e envia o pacote DHCP ACK (</a:t>
            </a:r>
            <a:r>
              <a:rPr lang="pt-BR" sz="1400" dirty="0" err="1">
                <a:solidFill>
                  <a:schemeClr val="bg1"/>
                </a:solidFill>
              </a:rPr>
              <a:t>acknowledgement</a:t>
            </a:r>
            <a:r>
              <a:rPr lang="pt-BR" sz="1400" dirty="0">
                <a:solidFill>
                  <a:schemeClr val="bg1"/>
                </a:solidFill>
              </a:rPr>
              <a:t> do Inglês, reconhecimento) com o valor do </a:t>
            </a:r>
            <a:r>
              <a:rPr lang="pt-BR" sz="1400" dirty="0" err="1">
                <a:solidFill>
                  <a:schemeClr val="bg1"/>
                </a:solidFill>
              </a:rPr>
              <a:t>lease</a:t>
            </a:r>
            <a:r>
              <a:rPr lang="pt-BR" sz="14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pt-BR" sz="1400" b="1" dirty="0" smtClean="0">
                <a:solidFill>
                  <a:schemeClr val="bg1"/>
                </a:solidFill>
              </a:rPr>
              <a:t>5)</a:t>
            </a:r>
            <a:r>
              <a:rPr lang="pt-BR" sz="1400" dirty="0" smtClean="0">
                <a:solidFill>
                  <a:schemeClr val="bg1"/>
                </a:solidFill>
              </a:rPr>
              <a:t> </a:t>
            </a:r>
            <a:r>
              <a:rPr lang="pt-BR" sz="1400" dirty="0">
                <a:solidFill>
                  <a:schemeClr val="bg1"/>
                </a:solidFill>
              </a:rPr>
              <a:t>Se por acaso o tempo de </a:t>
            </a:r>
            <a:r>
              <a:rPr lang="pt-BR" sz="1400" dirty="0" err="1">
                <a:solidFill>
                  <a:schemeClr val="bg1"/>
                </a:solidFill>
              </a:rPr>
              <a:t>lease</a:t>
            </a:r>
            <a:r>
              <a:rPr lang="pt-BR" sz="1400" dirty="0">
                <a:solidFill>
                  <a:schemeClr val="bg1"/>
                </a:solidFill>
              </a:rPr>
              <a:t> for baixo e o cliente ainda estiver usando o IP quando o tempo acabar, o cliente então solicita que o tempo de </a:t>
            </a:r>
            <a:r>
              <a:rPr lang="pt-BR" sz="1400" dirty="0" err="1">
                <a:solidFill>
                  <a:schemeClr val="bg1"/>
                </a:solidFill>
              </a:rPr>
              <a:t>lease</a:t>
            </a:r>
            <a:r>
              <a:rPr lang="pt-BR" sz="1400" dirty="0">
                <a:solidFill>
                  <a:schemeClr val="bg1"/>
                </a:solidFill>
              </a:rPr>
              <a:t> seja estendido</a:t>
            </a:r>
            <a:r>
              <a:rPr lang="pt-BR" sz="14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pt-BR" sz="1400" b="1" dirty="0" smtClean="0">
                <a:solidFill>
                  <a:schemeClr val="bg1"/>
                </a:solidFill>
              </a:rPr>
              <a:t>6)</a:t>
            </a:r>
            <a:r>
              <a:rPr lang="pt-BR" sz="1400" dirty="0" smtClean="0">
                <a:solidFill>
                  <a:schemeClr val="bg1"/>
                </a:solidFill>
              </a:rPr>
              <a:t> </a:t>
            </a:r>
            <a:r>
              <a:rPr lang="pt-BR" sz="1400" dirty="0">
                <a:solidFill>
                  <a:schemeClr val="bg1"/>
                </a:solidFill>
              </a:rPr>
              <a:t>O servidor DHCP envia novamente para o cliente um ACK com o prolongamento do tempo de </a:t>
            </a:r>
            <a:r>
              <a:rPr lang="pt-BR" sz="1400" dirty="0" err="1">
                <a:solidFill>
                  <a:schemeClr val="bg1"/>
                </a:solidFill>
              </a:rPr>
              <a:t>lease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048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DHCP – Exemplo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685800" y="1524000"/>
            <a:ext cx="7315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rgbClr val="000000"/>
                </a:solidFill>
              </a:rPr>
              <a:t>authoritative</a:t>
            </a:r>
            <a:r>
              <a:rPr lang="pt-BR" sz="1600" dirty="0">
                <a:solidFill>
                  <a:srgbClr val="000000"/>
                </a:solidFill>
              </a:rPr>
              <a:t>;</a:t>
            </a:r>
          </a:p>
          <a:p>
            <a:r>
              <a:rPr lang="pt-BR" sz="1600" dirty="0" err="1" smtClean="0">
                <a:solidFill>
                  <a:srgbClr val="000000"/>
                </a:solidFill>
              </a:rPr>
              <a:t>update-static-leases</a:t>
            </a:r>
            <a:r>
              <a:rPr lang="pt-BR" sz="1600" dirty="0" smtClean="0">
                <a:solidFill>
                  <a:srgbClr val="000000"/>
                </a:solidFill>
              </a:rPr>
              <a:t> </a:t>
            </a:r>
            <a:r>
              <a:rPr lang="pt-BR" sz="1600" dirty="0" err="1">
                <a:solidFill>
                  <a:srgbClr val="000000"/>
                </a:solidFill>
              </a:rPr>
              <a:t>on</a:t>
            </a:r>
            <a:r>
              <a:rPr lang="pt-BR" sz="1600" dirty="0">
                <a:solidFill>
                  <a:srgbClr val="000000"/>
                </a:solidFill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</a:rPr>
              <a:t>default-</a:t>
            </a:r>
            <a:r>
              <a:rPr lang="pt-BR" sz="1600" dirty="0" err="1">
                <a:solidFill>
                  <a:srgbClr val="000000"/>
                </a:solidFill>
              </a:rPr>
              <a:t>lease</a:t>
            </a:r>
            <a:r>
              <a:rPr lang="pt-BR" sz="1600" dirty="0">
                <a:solidFill>
                  <a:srgbClr val="000000"/>
                </a:solidFill>
              </a:rPr>
              <a:t>-time 1800;</a:t>
            </a:r>
          </a:p>
          <a:p>
            <a:r>
              <a:rPr lang="pt-BR" sz="1600" dirty="0" err="1">
                <a:solidFill>
                  <a:srgbClr val="000000"/>
                </a:solidFill>
              </a:rPr>
              <a:t>max</a:t>
            </a:r>
            <a:r>
              <a:rPr lang="pt-BR" sz="1600" dirty="0">
                <a:solidFill>
                  <a:srgbClr val="000000"/>
                </a:solidFill>
              </a:rPr>
              <a:t>-</a:t>
            </a:r>
            <a:r>
              <a:rPr lang="pt-BR" sz="1600" dirty="0" err="1">
                <a:solidFill>
                  <a:srgbClr val="000000"/>
                </a:solidFill>
              </a:rPr>
              <a:t>lease</a:t>
            </a:r>
            <a:r>
              <a:rPr lang="pt-BR" sz="1600" dirty="0">
                <a:solidFill>
                  <a:srgbClr val="000000"/>
                </a:solidFill>
              </a:rPr>
              <a:t>-time 3500;</a:t>
            </a:r>
          </a:p>
          <a:p>
            <a:r>
              <a:rPr lang="pt-BR" sz="1600" dirty="0">
                <a:solidFill>
                  <a:srgbClr val="000000"/>
                </a:solidFill>
              </a:rPr>
              <a:t>log-</a:t>
            </a:r>
            <a:r>
              <a:rPr lang="pt-BR" sz="1600" dirty="0" err="1">
                <a:solidFill>
                  <a:srgbClr val="000000"/>
                </a:solidFill>
              </a:rPr>
              <a:t>facility</a:t>
            </a:r>
            <a:r>
              <a:rPr lang="pt-BR" sz="1600" dirty="0">
                <a:solidFill>
                  <a:srgbClr val="000000"/>
                </a:solidFill>
              </a:rPr>
              <a:t> local7;</a:t>
            </a:r>
          </a:p>
          <a:p>
            <a:endParaRPr lang="pt-BR" sz="1600" dirty="0">
              <a:solidFill>
                <a:srgbClr val="000000"/>
              </a:solidFill>
            </a:endParaRPr>
          </a:p>
          <a:p>
            <a:r>
              <a:rPr lang="pt-BR" sz="1600" dirty="0" err="1">
                <a:solidFill>
                  <a:srgbClr val="000000"/>
                </a:solidFill>
              </a:rPr>
              <a:t>subnet</a:t>
            </a:r>
            <a:r>
              <a:rPr lang="pt-BR" sz="1600" dirty="0">
                <a:solidFill>
                  <a:srgbClr val="000000"/>
                </a:solidFill>
              </a:rPr>
              <a:t> 192.168.11.0 </a:t>
            </a:r>
            <a:r>
              <a:rPr lang="pt-BR" sz="1600" dirty="0" err="1">
                <a:solidFill>
                  <a:srgbClr val="000000"/>
                </a:solidFill>
              </a:rPr>
              <a:t>netmask</a:t>
            </a:r>
            <a:r>
              <a:rPr lang="pt-BR" sz="1600" dirty="0">
                <a:solidFill>
                  <a:srgbClr val="000000"/>
                </a:solidFill>
              </a:rPr>
              <a:t> 255.255.255.0 {</a:t>
            </a:r>
          </a:p>
          <a:p>
            <a:r>
              <a:rPr lang="pt-BR" sz="1600" dirty="0">
                <a:solidFill>
                  <a:srgbClr val="000000"/>
                </a:solidFill>
              </a:rPr>
              <a:t>        range 192.168.11.50 192.168.11.254;</a:t>
            </a:r>
          </a:p>
          <a:p>
            <a:r>
              <a:rPr lang="pt-BR" sz="1600" dirty="0">
                <a:solidFill>
                  <a:srgbClr val="000000"/>
                </a:solidFill>
              </a:rPr>
              <a:t>        </a:t>
            </a:r>
            <a:r>
              <a:rPr lang="pt-BR" sz="1600" dirty="0" err="1">
                <a:solidFill>
                  <a:srgbClr val="000000"/>
                </a:solidFill>
              </a:rPr>
              <a:t>option</a:t>
            </a:r>
            <a:r>
              <a:rPr lang="pt-BR" sz="1600" dirty="0">
                <a:solidFill>
                  <a:srgbClr val="000000"/>
                </a:solidFill>
              </a:rPr>
              <a:t> </a:t>
            </a:r>
            <a:r>
              <a:rPr lang="pt-BR" sz="1600" dirty="0" err="1">
                <a:solidFill>
                  <a:srgbClr val="000000"/>
                </a:solidFill>
              </a:rPr>
              <a:t>subnet-mask</a:t>
            </a:r>
            <a:r>
              <a:rPr lang="pt-BR" sz="1600" dirty="0">
                <a:solidFill>
                  <a:srgbClr val="000000"/>
                </a:solidFill>
              </a:rPr>
              <a:t> 255.255.255.0;</a:t>
            </a:r>
          </a:p>
          <a:p>
            <a:r>
              <a:rPr lang="pt-BR" sz="1600" dirty="0">
                <a:solidFill>
                  <a:srgbClr val="000000"/>
                </a:solidFill>
              </a:rPr>
              <a:t>        </a:t>
            </a:r>
            <a:r>
              <a:rPr lang="pt-BR" sz="1600" dirty="0" err="1">
                <a:solidFill>
                  <a:srgbClr val="000000"/>
                </a:solidFill>
              </a:rPr>
              <a:t>option</a:t>
            </a:r>
            <a:r>
              <a:rPr lang="pt-BR" sz="1600" dirty="0">
                <a:solidFill>
                  <a:srgbClr val="000000"/>
                </a:solidFill>
              </a:rPr>
              <a:t> </a:t>
            </a:r>
            <a:r>
              <a:rPr lang="pt-BR" sz="1600" dirty="0" err="1">
                <a:solidFill>
                  <a:srgbClr val="000000"/>
                </a:solidFill>
              </a:rPr>
              <a:t>routers</a:t>
            </a:r>
            <a:r>
              <a:rPr lang="pt-BR" sz="1600" dirty="0">
                <a:solidFill>
                  <a:srgbClr val="000000"/>
                </a:solidFill>
              </a:rPr>
              <a:t> 192.168.11.1;</a:t>
            </a:r>
          </a:p>
          <a:p>
            <a:r>
              <a:rPr lang="pt-BR" sz="1600" dirty="0">
                <a:solidFill>
                  <a:srgbClr val="000000"/>
                </a:solidFill>
              </a:rPr>
              <a:t>        </a:t>
            </a:r>
            <a:r>
              <a:rPr lang="pt-BR" sz="1600" dirty="0" err="1">
                <a:solidFill>
                  <a:srgbClr val="000000"/>
                </a:solidFill>
              </a:rPr>
              <a:t>option</a:t>
            </a:r>
            <a:r>
              <a:rPr lang="pt-BR" sz="1600" dirty="0">
                <a:solidFill>
                  <a:srgbClr val="000000"/>
                </a:solidFill>
              </a:rPr>
              <a:t> </a:t>
            </a:r>
            <a:r>
              <a:rPr lang="pt-BR" sz="1600" dirty="0" err="1">
                <a:solidFill>
                  <a:srgbClr val="000000"/>
                </a:solidFill>
              </a:rPr>
              <a:t>netbios</a:t>
            </a:r>
            <a:r>
              <a:rPr lang="pt-BR" sz="1600" dirty="0">
                <a:solidFill>
                  <a:srgbClr val="000000"/>
                </a:solidFill>
              </a:rPr>
              <a:t>-</a:t>
            </a:r>
            <a:r>
              <a:rPr lang="pt-BR" sz="1600" dirty="0" err="1">
                <a:solidFill>
                  <a:srgbClr val="000000"/>
                </a:solidFill>
              </a:rPr>
              <a:t>name</a:t>
            </a:r>
            <a:r>
              <a:rPr lang="pt-BR" sz="1600" dirty="0">
                <a:solidFill>
                  <a:srgbClr val="000000"/>
                </a:solidFill>
              </a:rPr>
              <a:t>-servers 192.168.11.5;</a:t>
            </a:r>
          </a:p>
          <a:p>
            <a:r>
              <a:rPr lang="pt-BR" sz="1600" dirty="0">
                <a:solidFill>
                  <a:srgbClr val="000000"/>
                </a:solidFill>
              </a:rPr>
              <a:t>        </a:t>
            </a:r>
            <a:r>
              <a:rPr lang="pt-BR" sz="1600" dirty="0" err="1">
                <a:solidFill>
                  <a:srgbClr val="000000"/>
                </a:solidFill>
              </a:rPr>
              <a:t>option</a:t>
            </a:r>
            <a:r>
              <a:rPr lang="pt-BR" sz="1600" dirty="0">
                <a:solidFill>
                  <a:srgbClr val="000000"/>
                </a:solidFill>
              </a:rPr>
              <a:t> </a:t>
            </a:r>
            <a:r>
              <a:rPr lang="pt-BR" sz="1600" dirty="0" err="1">
                <a:solidFill>
                  <a:srgbClr val="000000"/>
                </a:solidFill>
              </a:rPr>
              <a:t>domain-name</a:t>
            </a:r>
            <a:r>
              <a:rPr lang="pt-BR" sz="1600" dirty="0">
                <a:solidFill>
                  <a:srgbClr val="000000"/>
                </a:solidFill>
              </a:rPr>
              <a:t> "paulo.local.br";</a:t>
            </a:r>
          </a:p>
          <a:p>
            <a:r>
              <a:rPr lang="pt-BR" sz="1600" dirty="0">
                <a:solidFill>
                  <a:srgbClr val="000000"/>
                </a:solidFill>
              </a:rPr>
              <a:t>        </a:t>
            </a:r>
            <a:r>
              <a:rPr lang="pt-BR" sz="1600" dirty="0" err="1">
                <a:solidFill>
                  <a:srgbClr val="000000"/>
                </a:solidFill>
              </a:rPr>
              <a:t>option</a:t>
            </a:r>
            <a:r>
              <a:rPr lang="pt-BR" sz="1600" dirty="0">
                <a:solidFill>
                  <a:srgbClr val="000000"/>
                </a:solidFill>
              </a:rPr>
              <a:t> </a:t>
            </a:r>
            <a:r>
              <a:rPr lang="pt-BR" sz="1600" dirty="0" err="1">
                <a:solidFill>
                  <a:srgbClr val="000000"/>
                </a:solidFill>
              </a:rPr>
              <a:t>domain</a:t>
            </a:r>
            <a:r>
              <a:rPr lang="pt-BR" sz="1600" dirty="0">
                <a:solidFill>
                  <a:srgbClr val="000000"/>
                </a:solidFill>
              </a:rPr>
              <a:t>-</a:t>
            </a:r>
            <a:r>
              <a:rPr lang="pt-BR" sz="1600" dirty="0" err="1">
                <a:solidFill>
                  <a:srgbClr val="000000"/>
                </a:solidFill>
              </a:rPr>
              <a:t>name</a:t>
            </a:r>
            <a:r>
              <a:rPr lang="pt-BR" sz="1600" dirty="0">
                <a:solidFill>
                  <a:srgbClr val="000000"/>
                </a:solidFill>
              </a:rPr>
              <a:t>-servers 192.168.11.5;</a:t>
            </a:r>
          </a:p>
          <a:p>
            <a:r>
              <a:rPr lang="pt-BR" sz="1600" dirty="0">
                <a:solidFill>
                  <a:srgbClr val="000000"/>
                </a:solidFill>
              </a:rPr>
              <a:t>        </a:t>
            </a:r>
            <a:r>
              <a:rPr lang="pt-BR" sz="1600" dirty="0" err="1">
                <a:solidFill>
                  <a:srgbClr val="000000"/>
                </a:solidFill>
              </a:rPr>
              <a:t>option</a:t>
            </a:r>
            <a:r>
              <a:rPr lang="pt-BR" sz="1600" dirty="0">
                <a:solidFill>
                  <a:srgbClr val="000000"/>
                </a:solidFill>
              </a:rPr>
              <a:t> broadcast-</a:t>
            </a:r>
            <a:r>
              <a:rPr lang="pt-BR" sz="1600" dirty="0" err="1">
                <a:solidFill>
                  <a:srgbClr val="000000"/>
                </a:solidFill>
              </a:rPr>
              <a:t>address</a:t>
            </a:r>
            <a:r>
              <a:rPr lang="pt-BR" sz="1600" dirty="0">
                <a:solidFill>
                  <a:srgbClr val="000000"/>
                </a:solidFill>
              </a:rPr>
              <a:t> 192.168.11.255;</a:t>
            </a:r>
          </a:p>
          <a:p>
            <a:endParaRPr lang="pt-BR" sz="1600" dirty="0">
              <a:solidFill>
                <a:srgbClr val="000000"/>
              </a:solidFill>
            </a:endParaRPr>
          </a:p>
          <a:p>
            <a:r>
              <a:rPr lang="pt-BR" sz="1600" dirty="0" smtClean="0">
                <a:solidFill>
                  <a:srgbClr val="000000"/>
                </a:solidFill>
              </a:rPr>
              <a:t>}</a:t>
            </a:r>
            <a:endParaRPr lang="pt-BR" sz="1600" dirty="0">
              <a:solidFill>
                <a:srgbClr val="000000"/>
              </a:solidFill>
            </a:endParaRPr>
          </a:p>
          <a:p>
            <a:r>
              <a:rPr lang="pt-BR" sz="1600" dirty="0">
                <a:solidFill>
                  <a:srgbClr val="000000"/>
                </a:solidFill>
              </a:rPr>
              <a:t>host </a:t>
            </a:r>
            <a:r>
              <a:rPr lang="pt-BR" sz="1600" dirty="0" err="1">
                <a:solidFill>
                  <a:srgbClr val="000000"/>
                </a:solidFill>
              </a:rPr>
              <a:t>srvwww</a:t>
            </a:r>
            <a:r>
              <a:rPr lang="pt-BR" sz="1600" dirty="0">
                <a:solidFill>
                  <a:srgbClr val="000000"/>
                </a:solidFill>
              </a:rPr>
              <a:t> {</a:t>
            </a:r>
          </a:p>
          <a:p>
            <a:r>
              <a:rPr lang="pt-BR" sz="1600" dirty="0">
                <a:solidFill>
                  <a:srgbClr val="000000"/>
                </a:solidFill>
              </a:rPr>
              <a:t>        hardware ethernet 08:00:27:26:A5:1E;</a:t>
            </a:r>
          </a:p>
          <a:p>
            <a:r>
              <a:rPr lang="pt-BR" sz="1600" dirty="0">
                <a:solidFill>
                  <a:srgbClr val="000000"/>
                </a:solidFill>
              </a:rPr>
              <a:t>        </a:t>
            </a:r>
            <a:r>
              <a:rPr lang="pt-BR" sz="1600" dirty="0" err="1">
                <a:solidFill>
                  <a:srgbClr val="000000"/>
                </a:solidFill>
              </a:rPr>
              <a:t>fixed-address</a:t>
            </a:r>
            <a:r>
              <a:rPr lang="pt-BR" sz="1600" dirty="0">
                <a:solidFill>
                  <a:srgbClr val="000000"/>
                </a:solidFill>
              </a:rPr>
              <a:t> 192.168.11.7;</a:t>
            </a:r>
          </a:p>
          <a:p>
            <a:r>
              <a:rPr lang="pt-BR" sz="1600" dirty="0" smtClean="0">
                <a:solidFill>
                  <a:srgbClr val="000000"/>
                </a:solidFill>
              </a:rPr>
              <a:t>}</a:t>
            </a:r>
            <a:endParaRPr lang="pt-B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2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DHCP+DNS - Vantagens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Melhor aproveitamento quando usado com PDC – </a:t>
            </a:r>
            <a:r>
              <a:rPr lang="pt-BR" dirty="0" err="1" smtClean="0"/>
              <a:t>Primary</a:t>
            </a:r>
            <a:r>
              <a:rPr lang="pt-BR" dirty="0" smtClean="0"/>
              <a:t> Domain </a:t>
            </a:r>
            <a:r>
              <a:rPr lang="pt-BR" dirty="0" err="1" smtClean="0"/>
              <a:t>Controller</a:t>
            </a:r>
            <a:endParaRPr lang="pt-BR" dirty="0" smtClean="0"/>
          </a:p>
          <a:p>
            <a:r>
              <a:rPr lang="pt-BR" dirty="0" smtClean="0"/>
              <a:t>Atualizações de registros PTR</a:t>
            </a:r>
          </a:p>
          <a:p>
            <a:r>
              <a:rPr lang="pt-BR" dirty="0" smtClean="0"/>
              <a:t>Facilidade no Gerenciamento de Rede</a:t>
            </a:r>
          </a:p>
          <a:p>
            <a:r>
              <a:rPr lang="pt-BR" dirty="0" smtClean="0"/>
              <a:t>Mantem a escalabilidade</a:t>
            </a:r>
          </a:p>
          <a:p>
            <a:r>
              <a:rPr lang="pt-BR" dirty="0" smtClean="0"/>
              <a:t>Bases de dados continuamente Atualizadas.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3782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Proposto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62200"/>
            <a:ext cx="6305550" cy="2819400"/>
          </a:xfrm>
        </p:spPr>
      </p:pic>
    </p:spTree>
    <p:extLst>
      <p:ext uri="{BB962C8B-B14F-4D97-AF65-F5344CB8AC3E}">
        <p14:creationId xmlns:p14="http://schemas.microsoft.com/office/powerpoint/2010/main" val="307386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DHCP + DNS – Exemplo (DHCP)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685800" y="1524000"/>
            <a:ext cx="7543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rgbClr val="000000"/>
                </a:solidFill>
              </a:rPr>
              <a:t>key</a:t>
            </a:r>
            <a:r>
              <a:rPr lang="pt-BR" sz="1600" dirty="0">
                <a:solidFill>
                  <a:srgbClr val="000000"/>
                </a:solidFill>
              </a:rPr>
              <a:t> </a:t>
            </a:r>
            <a:r>
              <a:rPr lang="pt-BR" sz="1600" dirty="0" err="1">
                <a:solidFill>
                  <a:srgbClr val="000000"/>
                </a:solidFill>
              </a:rPr>
              <a:t>rndc-key</a:t>
            </a:r>
            <a:r>
              <a:rPr lang="pt-BR" sz="1600" dirty="0">
                <a:solidFill>
                  <a:srgbClr val="000000"/>
                </a:solidFill>
              </a:rPr>
              <a:t> {</a:t>
            </a:r>
          </a:p>
          <a:p>
            <a:r>
              <a:rPr lang="pt-BR" sz="1600" dirty="0">
                <a:solidFill>
                  <a:srgbClr val="000000"/>
                </a:solidFill>
              </a:rPr>
              <a:t>        </a:t>
            </a:r>
            <a:r>
              <a:rPr lang="pt-BR" sz="1600" dirty="0" err="1">
                <a:solidFill>
                  <a:srgbClr val="000000"/>
                </a:solidFill>
              </a:rPr>
              <a:t>algorithm</a:t>
            </a:r>
            <a:r>
              <a:rPr lang="pt-BR" sz="1600" dirty="0">
                <a:solidFill>
                  <a:srgbClr val="000000"/>
                </a:solidFill>
              </a:rPr>
              <a:t> hmac-md5;</a:t>
            </a:r>
          </a:p>
          <a:p>
            <a:r>
              <a:rPr lang="pt-BR" sz="1600" dirty="0">
                <a:solidFill>
                  <a:srgbClr val="000000"/>
                </a:solidFill>
              </a:rPr>
              <a:t>        </a:t>
            </a:r>
            <a:r>
              <a:rPr lang="pt-BR" sz="1600" dirty="0" err="1">
                <a:solidFill>
                  <a:srgbClr val="000000"/>
                </a:solidFill>
              </a:rPr>
              <a:t>secret</a:t>
            </a:r>
            <a:r>
              <a:rPr lang="pt-BR" sz="1600" dirty="0">
                <a:solidFill>
                  <a:srgbClr val="000000"/>
                </a:solidFill>
              </a:rPr>
              <a:t> y8TqriXlQJWAjWLMIMuRSA==;</a:t>
            </a:r>
          </a:p>
          <a:p>
            <a:r>
              <a:rPr lang="pt-BR" sz="1600" dirty="0">
                <a:solidFill>
                  <a:srgbClr val="000000"/>
                </a:solidFill>
              </a:rPr>
              <a:t>};</a:t>
            </a:r>
          </a:p>
          <a:p>
            <a:endParaRPr lang="pt-BR" sz="1600" dirty="0">
              <a:solidFill>
                <a:srgbClr val="000000"/>
              </a:solidFill>
            </a:endParaRPr>
          </a:p>
          <a:p>
            <a:r>
              <a:rPr lang="pt-BR" sz="1600" dirty="0" err="1" smtClean="0">
                <a:solidFill>
                  <a:srgbClr val="000000"/>
                </a:solidFill>
              </a:rPr>
              <a:t>ddns-domainname</a:t>
            </a:r>
            <a:r>
              <a:rPr lang="pt-BR" sz="1600" dirty="0" smtClean="0">
                <a:solidFill>
                  <a:srgbClr val="000000"/>
                </a:solidFill>
              </a:rPr>
              <a:t> </a:t>
            </a:r>
            <a:r>
              <a:rPr lang="pt-BR" sz="1600" dirty="0">
                <a:solidFill>
                  <a:srgbClr val="000000"/>
                </a:solidFill>
              </a:rPr>
              <a:t>"paulo.local.br";</a:t>
            </a:r>
          </a:p>
          <a:p>
            <a:r>
              <a:rPr lang="pt-BR" sz="1600" dirty="0" err="1">
                <a:solidFill>
                  <a:srgbClr val="000000"/>
                </a:solidFill>
              </a:rPr>
              <a:t>ddns-updates</a:t>
            </a:r>
            <a:r>
              <a:rPr lang="pt-BR" sz="1600" dirty="0">
                <a:solidFill>
                  <a:srgbClr val="000000"/>
                </a:solidFill>
              </a:rPr>
              <a:t> </a:t>
            </a:r>
            <a:r>
              <a:rPr lang="pt-BR" sz="1600" dirty="0" err="1">
                <a:solidFill>
                  <a:srgbClr val="000000"/>
                </a:solidFill>
              </a:rPr>
              <a:t>on</a:t>
            </a:r>
            <a:r>
              <a:rPr lang="pt-BR" sz="1600" dirty="0">
                <a:solidFill>
                  <a:srgbClr val="000000"/>
                </a:solidFill>
              </a:rPr>
              <a:t>;</a:t>
            </a:r>
          </a:p>
          <a:p>
            <a:r>
              <a:rPr lang="pt-BR" sz="1600" dirty="0" err="1">
                <a:solidFill>
                  <a:srgbClr val="000000"/>
                </a:solidFill>
              </a:rPr>
              <a:t>ddns-update-style</a:t>
            </a:r>
            <a:r>
              <a:rPr lang="pt-BR" sz="1600" dirty="0">
                <a:solidFill>
                  <a:srgbClr val="000000"/>
                </a:solidFill>
              </a:rPr>
              <a:t> interim;</a:t>
            </a:r>
          </a:p>
          <a:p>
            <a:r>
              <a:rPr lang="pt-BR" sz="1600" dirty="0" err="1">
                <a:solidFill>
                  <a:srgbClr val="000000"/>
                </a:solidFill>
              </a:rPr>
              <a:t>ddns-rev-domainname</a:t>
            </a:r>
            <a:r>
              <a:rPr lang="pt-BR" sz="1600" dirty="0">
                <a:solidFill>
                  <a:srgbClr val="000000"/>
                </a:solidFill>
              </a:rPr>
              <a:t> "11.168.192.in-addr.arpa</a:t>
            </a:r>
            <a:r>
              <a:rPr lang="pt-BR" sz="1600" dirty="0" smtClean="0">
                <a:solidFill>
                  <a:srgbClr val="000000"/>
                </a:solidFill>
              </a:rPr>
              <a:t>";</a:t>
            </a:r>
          </a:p>
          <a:p>
            <a:endParaRPr lang="pt-BR" sz="1600" dirty="0">
              <a:solidFill>
                <a:srgbClr val="000000"/>
              </a:solidFill>
            </a:endParaRPr>
          </a:p>
          <a:p>
            <a:r>
              <a:rPr lang="pt-BR" sz="1600" dirty="0" smtClean="0">
                <a:solidFill>
                  <a:srgbClr val="000000"/>
                </a:solidFill>
              </a:rPr>
              <a:t>zone </a:t>
            </a:r>
            <a:r>
              <a:rPr lang="pt-BR" sz="1600" dirty="0">
                <a:solidFill>
                  <a:srgbClr val="000000"/>
                </a:solidFill>
              </a:rPr>
              <a:t>paulo.local.br {</a:t>
            </a:r>
          </a:p>
          <a:p>
            <a:r>
              <a:rPr lang="pt-BR" sz="1600" dirty="0" smtClean="0">
                <a:solidFill>
                  <a:srgbClr val="000000"/>
                </a:solidFill>
              </a:rPr>
              <a:t>       </a:t>
            </a:r>
            <a:r>
              <a:rPr lang="pt-BR" sz="1600" dirty="0" err="1">
                <a:solidFill>
                  <a:srgbClr val="000000"/>
                </a:solidFill>
              </a:rPr>
              <a:t>primary</a:t>
            </a:r>
            <a:r>
              <a:rPr lang="pt-BR" sz="1600" dirty="0">
                <a:solidFill>
                  <a:srgbClr val="000000"/>
                </a:solidFill>
              </a:rPr>
              <a:t> 192.168.11.5;</a:t>
            </a:r>
          </a:p>
          <a:p>
            <a:r>
              <a:rPr lang="pt-BR" sz="1600" dirty="0" smtClean="0">
                <a:solidFill>
                  <a:srgbClr val="000000"/>
                </a:solidFill>
              </a:rPr>
              <a:t>       </a:t>
            </a:r>
            <a:r>
              <a:rPr lang="pt-BR" sz="1600" dirty="0" err="1">
                <a:solidFill>
                  <a:srgbClr val="000000"/>
                </a:solidFill>
              </a:rPr>
              <a:t>key</a:t>
            </a:r>
            <a:r>
              <a:rPr lang="pt-BR" sz="1600" dirty="0">
                <a:solidFill>
                  <a:srgbClr val="000000"/>
                </a:solidFill>
              </a:rPr>
              <a:t> </a:t>
            </a:r>
            <a:r>
              <a:rPr lang="pt-BR" sz="1600" dirty="0" err="1">
                <a:solidFill>
                  <a:srgbClr val="000000"/>
                </a:solidFill>
              </a:rPr>
              <a:t>rndc-key</a:t>
            </a:r>
            <a:r>
              <a:rPr lang="pt-BR" sz="1600" dirty="0">
                <a:solidFill>
                  <a:srgbClr val="000000"/>
                </a:solidFill>
              </a:rPr>
              <a:t>;</a:t>
            </a:r>
          </a:p>
          <a:p>
            <a:r>
              <a:rPr lang="pt-BR" sz="1600" dirty="0" smtClean="0">
                <a:solidFill>
                  <a:srgbClr val="000000"/>
                </a:solidFill>
              </a:rPr>
              <a:t>}</a:t>
            </a:r>
            <a:endParaRPr lang="pt-BR" sz="1600" dirty="0">
              <a:solidFill>
                <a:srgbClr val="000000"/>
              </a:solidFill>
            </a:endParaRPr>
          </a:p>
          <a:p>
            <a:r>
              <a:rPr lang="pt-BR" sz="1600" dirty="0" smtClean="0">
                <a:solidFill>
                  <a:srgbClr val="000000"/>
                </a:solidFill>
              </a:rPr>
              <a:t>zone </a:t>
            </a:r>
            <a:r>
              <a:rPr lang="pt-BR" sz="1600" dirty="0">
                <a:solidFill>
                  <a:srgbClr val="000000"/>
                </a:solidFill>
              </a:rPr>
              <a:t>11.168.192.in-addr.arpa {</a:t>
            </a:r>
          </a:p>
          <a:p>
            <a:r>
              <a:rPr lang="pt-BR" sz="1600" dirty="0" smtClean="0">
                <a:solidFill>
                  <a:srgbClr val="000000"/>
                </a:solidFill>
              </a:rPr>
              <a:t>       </a:t>
            </a:r>
            <a:r>
              <a:rPr lang="pt-BR" sz="1600" dirty="0" err="1">
                <a:solidFill>
                  <a:srgbClr val="000000"/>
                </a:solidFill>
              </a:rPr>
              <a:t>primary</a:t>
            </a:r>
            <a:r>
              <a:rPr lang="pt-BR" sz="1600" dirty="0">
                <a:solidFill>
                  <a:srgbClr val="000000"/>
                </a:solidFill>
              </a:rPr>
              <a:t> 192.168.11.5;</a:t>
            </a:r>
          </a:p>
          <a:p>
            <a:r>
              <a:rPr lang="pt-BR" sz="1600" dirty="0" smtClean="0">
                <a:solidFill>
                  <a:srgbClr val="000000"/>
                </a:solidFill>
              </a:rPr>
              <a:t>       </a:t>
            </a:r>
            <a:r>
              <a:rPr lang="pt-BR" sz="1600" dirty="0" err="1">
                <a:solidFill>
                  <a:srgbClr val="000000"/>
                </a:solidFill>
              </a:rPr>
              <a:t>key</a:t>
            </a:r>
            <a:r>
              <a:rPr lang="pt-BR" sz="1600" dirty="0">
                <a:solidFill>
                  <a:srgbClr val="000000"/>
                </a:solidFill>
              </a:rPr>
              <a:t> </a:t>
            </a:r>
            <a:r>
              <a:rPr lang="pt-BR" sz="1600" dirty="0" err="1">
                <a:solidFill>
                  <a:srgbClr val="000000"/>
                </a:solidFill>
              </a:rPr>
              <a:t>rndc-key</a:t>
            </a:r>
            <a:r>
              <a:rPr lang="pt-BR" sz="1600" dirty="0">
                <a:solidFill>
                  <a:srgbClr val="000000"/>
                </a:solidFill>
              </a:rPr>
              <a:t>;</a:t>
            </a:r>
          </a:p>
          <a:p>
            <a:r>
              <a:rPr lang="pt-BR" sz="1600" dirty="0" smtClean="0">
                <a:solidFill>
                  <a:srgbClr val="000000"/>
                </a:solidFill>
              </a:rPr>
              <a:t>}</a:t>
            </a:r>
            <a:endParaRPr lang="pt-BR" sz="1600" dirty="0">
              <a:solidFill>
                <a:srgbClr val="000000"/>
              </a:solidFill>
            </a:endParaRPr>
          </a:p>
          <a:p>
            <a:endParaRPr lang="pt-B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DHCP + DNS – Exemplo (DNS)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685800" y="1524000"/>
            <a:ext cx="7543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 smtClean="0">
                <a:solidFill>
                  <a:srgbClr val="000000"/>
                </a:solidFill>
              </a:rPr>
              <a:t>key</a:t>
            </a:r>
            <a:r>
              <a:rPr lang="pt-BR" sz="1600" dirty="0" smtClean="0">
                <a:solidFill>
                  <a:srgbClr val="000000"/>
                </a:solidFill>
              </a:rPr>
              <a:t> </a:t>
            </a:r>
            <a:r>
              <a:rPr lang="pt-BR" sz="1600" dirty="0">
                <a:solidFill>
                  <a:srgbClr val="000000"/>
                </a:solidFill>
              </a:rPr>
              <a:t>"</a:t>
            </a:r>
            <a:r>
              <a:rPr lang="pt-BR" sz="1600" dirty="0" err="1">
                <a:solidFill>
                  <a:srgbClr val="000000"/>
                </a:solidFill>
              </a:rPr>
              <a:t>rndc-key</a:t>
            </a:r>
            <a:r>
              <a:rPr lang="pt-BR" sz="1600" dirty="0">
                <a:solidFill>
                  <a:srgbClr val="000000"/>
                </a:solidFill>
              </a:rPr>
              <a:t>" {</a:t>
            </a:r>
          </a:p>
          <a:p>
            <a:r>
              <a:rPr lang="pt-BR" sz="1600" dirty="0">
                <a:solidFill>
                  <a:srgbClr val="000000"/>
                </a:solidFill>
              </a:rPr>
              <a:t>        </a:t>
            </a:r>
            <a:r>
              <a:rPr lang="pt-BR" sz="1600" dirty="0" err="1">
                <a:solidFill>
                  <a:srgbClr val="000000"/>
                </a:solidFill>
              </a:rPr>
              <a:t>algorithm</a:t>
            </a:r>
            <a:r>
              <a:rPr lang="pt-BR" sz="1600" dirty="0">
                <a:solidFill>
                  <a:srgbClr val="000000"/>
                </a:solidFill>
              </a:rPr>
              <a:t> hmac-md5;</a:t>
            </a:r>
          </a:p>
          <a:p>
            <a:r>
              <a:rPr lang="pt-BR" sz="1600" dirty="0">
                <a:solidFill>
                  <a:srgbClr val="000000"/>
                </a:solidFill>
              </a:rPr>
              <a:t>        </a:t>
            </a:r>
            <a:r>
              <a:rPr lang="pt-BR" sz="1600" dirty="0" err="1">
                <a:solidFill>
                  <a:srgbClr val="000000"/>
                </a:solidFill>
              </a:rPr>
              <a:t>secret</a:t>
            </a:r>
            <a:r>
              <a:rPr lang="pt-BR" sz="1600" dirty="0">
                <a:solidFill>
                  <a:srgbClr val="000000"/>
                </a:solidFill>
              </a:rPr>
              <a:t> "y8TqriXlQJWAjWLMIMuRSA==";</a:t>
            </a:r>
          </a:p>
          <a:p>
            <a:r>
              <a:rPr lang="pt-BR" sz="1600" dirty="0" smtClean="0">
                <a:solidFill>
                  <a:srgbClr val="000000"/>
                </a:solidFill>
              </a:rPr>
              <a:t>};</a:t>
            </a:r>
          </a:p>
          <a:p>
            <a:endParaRPr lang="pt-BR" sz="1600" dirty="0">
              <a:solidFill>
                <a:srgbClr val="000000"/>
              </a:solidFill>
            </a:endParaRPr>
          </a:p>
          <a:p>
            <a:r>
              <a:rPr lang="pt-BR" sz="1600" dirty="0" smtClean="0">
                <a:solidFill>
                  <a:srgbClr val="000000"/>
                </a:solidFill>
              </a:rPr>
              <a:t>zone </a:t>
            </a:r>
            <a:r>
              <a:rPr lang="pt-BR" sz="1600" dirty="0">
                <a:solidFill>
                  <a:srgbClr val="000000"/>
                </a:solidFill>
              </a:rPr>
              <a:t>"paulo.local.br" {</a:t>
            </a:r>
          </a:p>
          <a:p>
            <a:r>
              <a:rPr lang="pt-BR" sz="1600" dirty="0">
                <a:solidFill>
                  <a:srgbClr val="000000"/>
                </a:solidFill>
              </a:rPr>
              <a:t>        </a:t>
            </a:r>
            <a:r>
              <a:rPr lang="pt-BR" sz="1600" dirty="0" err="1">
                <a:solidFill>
                  <a:srgbClr val="000000"/>
                </a:solidFill>
              </a:rPr>
              <a:t>type</a:t>
            </a:r>
            <a:r>
              <a:rPr lang="pt-BR" sz="1600" dirty="0">
                <a:solidFill>
                  <a:srgbClr val="000000"/>
                </a:solidFill>
              </a:rPr>
              <a:t> </a:t>
            </a:r>
            <a:r>
              <a:rPr lang="pt-BR" sz="1600" dirty="0" err="1">
                <a:solidFill>
                  <a:srgbClr val="000000"/>
                </a:solidFill>
              </a:rPr>
              <a:t>master</a:t>
            </a:r>
            <a:r>
              <a:rPr lang="pt-BR" sz="1600" dirty="0">
                <a:solidFill>
                  <a:srgbClr val="000000"/>
                </a:solidFill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</a:rPr>
              <a:t>        file "/</a:t>
            </a:r>
            <a:r>
              <a:rPr lang="pt-BR" sz="1600" dirty="0" err="1">
                <a:solidFill>
                  <a:srgbClr val="000000"/>
                </a:solidFill>
              </a:rPr>
              <a:t>etc</a:t>
            </a:r>
            <a:r>
              <a:rPr lang="pt-BR" sz="1600" dirty="0">
                <a:solidFill>
                  <a:srgbClr val="000000"/>
                </a:solidFill>
              </a:rPr>
              <a:t>/</a:t>
            </a:r>
            <a:r>
              <a:rPr lang="pt-BR" sz="1600" dirty="0" err="1">
                <a:solidFill>
                  <a:srgbClr val="000000"/>
                </a:solidFill>
              </a:rPr>
              <a:t>bind</a:t>
            </a:r>
            <a:r>
              <a:rPr lang="pt-BR" sz="1600" dirty="0">
                <a:solidFill>
                  <a:srgbClr val="000000"/>
                </a:solidFill>
              </a:rPr>
              <a:t>/</a:t>
            </a:r>
            <a:r>
              <a:rPr lang="pt-BR" sz="1600" dirty="0" err="1">
                <a:solidFill>
                  <a:srgbClr val="000000"/>
                </a:solidFill>
              </a:rPr>
              <a:t>db.paulo.local.br.zone</a:t>
            </a:r>
            <a:r>
              <a:rPr lang="pt-BR" sz="1600" dirty="0">
                <a:solidFill>
                  <a:srgbClr val="000000"/>
                </a:solidFill>
              </a:rPr>
              <a:t>";</a:t>
            </a:r>
          </a:p>
          <a:p>
            <a:r>
              <a:rPr lang="pt-BR" sz="1600" dirty="0">
                <a:solidFill>
                  <a:srgbClr val="000000"/>
                </a:solidFill>
              </a:rPr>
              <a:t>        </a:t>
            </a:r>
            <a:r>
              <a:rPr lang="pt-BR" sz="1600" dirty="0" err="1">
                <a:solidFill>
                  <a:srgbClr val="000000"/>
                </a:solidFill>
              </a:rPr>
              <a:t>notify</a:t>
            </a:r>
            <a:r>
              <a:rPr lang="pt-BR" sz="1600" dirty="0">
                <a:solidFill>
                  <a:srgbClr val="000000"/>
                </a:solidFill>
              </a:rPr>
              <a:t> </a:t>
            </a:r>
            <a:r>
              <a:rPr lang="pt-BR" sz="1600" dirty="0" err="1">
                <a:solidFill>
                  <a:srgbClr val="000000"/>
                </a:solidFill>
              </a:rPr>
              <a:t>yes</a:t>
            </a:r>
            <a:r>
              <a:rPr lang="pt-BR" sz="1600" dirty="0">
                <a:solidFill>
                  <a:srgbClr val="000000"/>
                </a:solidFill>
              </a:rPr>
              <a:t>;</a:t>
            </a:r>
          </a:p>
          <a:p>
            <a:r>
              <a:rPr lang="pt-BR" sz="1600" b="1" dirty="0">
                <a:solidFill>
                  <a:srgbClr val="000000"/>
                </a:solidFill>
              </a:rPr>
              <a:t>        </a:t>
            </a:r>
            <a:r>
              <a:rPr lang="pt-BR" sz="1600" b="1" dirty="0" err="1">
                <a:solidFill>
                  <a:srgbClr val="000000"/>
                </a:solidFill>
              </a:rPr>
              <a:t>allow-update</a:t>
            </a:r>
            <a:r>
              <a:rPr lang="pt-BR" sz="1600" b="1" dirty="0">
                <a:solidFill>
                  <a:srgbClr val="000000"/>
                </a:solidFill>
              </a:rPr>
              <a:t> { </a:t>
            </a:r>
            <a:r>
              <a:rPr lang="pt-BR" sz="1600" b="1" dirty="0" err="1">
                <a:solidFill>
                  <a:srgbClr val="000000"/>
                </a:solidFill>
              </a:rPr>
              <a:t>key</a:t>
            </a:r>
            <a:r>
              <a:rPr lang="pt-BR" sz="1600" b="1" dirty="0">
                <a:solidFill>
                  <a:srgbClr val="000000"/>
                </a:solidFill>
              </a:rPr>
              <a:t> </a:t>
            </a:r>
            <a:r>
              <a:rPr lang="pt-BR" sz="1600" b="1" dirty="0" err="1">
                <a:solidFill>
                  <a:srgbClr val="000000"/>
                </a:solidFill>
              </a:rPr>
              <a:t>rndc-key</a:t>
            </a:r>
            <a:r>
              <a:rPr lang="pt-BR" sz="1600" b="1" dirty="0">
                <a:solidFill>
                  <a:srgbClr val="000000"/>
                </a:solidFill>
              </a:rPr>
              <a:t>; };</a:t>
            </a:r>
          </a:p>
          <a:p>
            <a:r>
              <a:rPr lang="pt-BR" sz="1600" dirty="0" smtClean="0">
                <a:solidFill>
                  <a:srgbClr val="000000"/>
                </a:solidFill>
              </a:rPr>
              <a:t>};</a:t>
            </a:r>
            <a:endParaRPr lang="pt-BR" sz="1600" dirty="0">
              <a:solidFill>
                <a:srgbClr val="000000"/>
              </a:solidFill>
            </a:endParaRPr>
          </a:p>
          <a:p>
            <a:endParaRPr lang="pt-BR" sz="1600" dirty="0">
              <a:solidFill>
                <a:srgbClr val="000000"/>
              </a:solidFill>
            </a:endParaRPr>
          </a:p>
          <a:p>
            <a:r>
              <a:rPr lang="pt-BR" sz="1600" dirty="0">
                <a:solidFill>
                  <a:srgbClr val="000000"/>
                </a:solidFill>
              </a:rPr>
              <a:t>zone "11.168.192.in-addr.arpa" {</a:t>
            </a:r>
          </a:p>
          <a:p>
            <a:r>
              <a:rPr lang="pt-BR" sz="1600" dirty="0">
                <a:solidFill>
                  <a:srgbClr val="000000"/>
                </a:solidFill>
              </a:rPr>
              <a:t>        </a:t>
            </a:r>
            <a:r>
              <a:rPr lang="pt-BR" sz="1600" dirty="0" err="1">
                <a:solidFill>
                  <a:srgbClr val="000000"/>
                </a:solidFill>
              </a:rPr>
              <a:t>type</a:t>
            </a:r>
            <a:r>
              <a:rPr lang="pt-BR" sz="1600" dirty="0">
                <a:solidFill>
                  <a:srgbClr val="000000"/>
                </a:solidFill>
              </a:rPr>
              <a:t> </a:t>
            </a:r>
            <a:r>
              <a:rPr lang="pt-BR" sz="1600" dirty="0" err="1">
                <a:solidFill>
                  <a:srgbClr val="000000"/>
                </a:solidFill>
              </a:rPr>
              <a:t>master</a:t>
            </a:r>
            <a:r>
              <a:rPr lang="pt-BR" sz="1600" dirty="0">
                <a:solidFill>
                  <a:srgbClr val="000000"/>
                </a:solidFill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</a:rPr>
              <a:t>        file "/</a:t>
            </a:r>
            <a:r>
              <a:rPr lang="pt-BR" sz="1600" dirty="0" err="1">
                <a:solidFill>
                  <a:srgbClr val="000000"/>
                </a:solidFill>
              </a:rPr>
              <a:t>etc</a:t>
            </a:r>
            <a:r>
              <a:rPr lang="pt-BR" sz="1600" dirty="0">
                <a:solidFill>
                  <a:srgbClr val="000000"/>
                </a:solidFill>
              </a:rPr>
              <a:t>/</a:t>
            </a:r>
            <a:r>
              <a:rPr lang="pt-BR" sz="1600" dirty="0" err="1">
                <a:solidFill>
                  <a:srgbClr val="000000"/>
                </a:solidFill>
              </a:rPr>
              <a:t>bind</a:t>
            </a:r>
            <a:r>
              <a:rPr lang="pt-BR" sz="1600" dirty="0">
                <a:solidFill>
                  <a:srgbClr val="000000"/>
                </a:solidFill>
              </a:rPr>
              <a:t>/</a:t>
            </a:r>
            <a:r>
              <a:rPr lang="pt-BR" sz="1600" dirty="0" err="1">
                <a:solidFill>
                  <a:srgbClr val="000000"/>
                </a:solidFill>
              </a:rPr>
              <a:t>db.paulo.local.br.reverse.zone</a:t>
            </a:r>
            <a:r>
              <a:rPr lang="pt-BR" sz="1600" dirty="0">
                <a:solidFill>
                  <a:srgbClr val="000000"/>
                </a:solidFill>
              </a:rPr>
              <a:t>";</a:t>
            </a:r>
          </a:p>
          <a:p>
            <a:r>
              <a:rPr lang="pt-BR" sz="1600" dirty="0">
                <a:solidFill>
                  <a:srgbClr val="000000"/>
                </a:solidFill>
              </a:rPr>
              <a:t>        </a:t>
            </a:r>
            <a:r>
              <a:rPr lang="pt-BR" sz="1600" dirty="0" err="1">
                <a:solidFill>
                  <a:srgbClr val="000000"/>
                </a:solidFill>
              </a:rPr>
              <a:t>notify</a:t>
            </a:r>
            <a:r>
              <a:rPr lang="pt-BR" sz="1600" dirty="0">
                <a:solidFill>
                  <a:srgbClr val="000000"/>
                </a:solidFill>
              </a:rPr>
              <a:t> </a:t>
            </a:r>
            <a:r>
              <a:rPr lang="pt-BR" sz="1600" dirty="0" err="1">
                <a:solidFill>
                  <a:srgbClr val="000000"/>
                </a:solidFill>
              </a:rPr>
              <a:t>yes</a:t>
            </a:r>
            <a:r>
              <a:rPr lang="pt-BR" sz="1600" dirty="0">
                <a:solidFill>
                  <a:srgbClr val="000000"/>
                </a:solidFill>
              </a:rPr>
              <a:t>;</a:t>
            </a:r>
          </a:p>
          <a:p>
            <a:r>
              <a:rPr lang="pt-BR" sz="1600" b="1" dirty="0">
                <a:solidFill>
                  <a:srgbClr val="000000"/>
                </a:solidFill>
              </a:rPr>
              <a:t>        </a:t>
            </a:r>
            <a:r>
              <a:rPr lang="pt-BR" sz="1600" b="1" dirty="0" err="1">
                <a:solidFill>
                  <a:srgbClr val="000000"/>
                </a:solidFill>
              </a:rPr>
              <a:t>allow-update</a:t>
            </a:r>
            <a:r>
              <a:rPr lang="pt-BR" sz="1600" b="1" dirty="0">
                <a:solidFill>
                  <a:srgbClr val="000000"/>
                </a:solidFill>
              </a:rPr>
              <a:t> { </a:t>
            </a:r>
            <a:r>
              <a:rPr lang="pt-BR" sz="1600" b="1" dirty="0" err="1">
                <a:solidFill>
                  <a:srgbClr val="000000"/>
                </a:solidFill>
              </a:rPr>
              <a:t>key</a:t>
            </a:r>
            <a:r>
              <a:rPr lang="pt-BR" sz="1600" b="1" dirty="0">
                <a:solidFill>
                  <a:srgbClr val="000000"/>
                </a:solidFill>
              </a:rPr>
              <a:t> </a:t>
            </a:r>
            <a:r>
              <a:rPr lang="pt-BR" sz="1600" b="1" dirty="0" err="1">
                <a:solidFill>
                  <a:srgbClr val="000000"/>
                </a:solidFill>
              </a:rPr>
              <a:t>rndc-key</a:t>
            </a:r>
            <a:r>
              <a:rPr lang="pt-BR" sz="1600" b="1" dirty="0">
                <a:solidFill>
                  <a:srgbClr val="000000"/>
                </a:solidFill>
              </a:rPr>
              <a:t>; };</a:t>
            </a:r>
          </a:p>
          <a:p>
            <a:r>
              <a:rPr lang="pt-BR" sz="1600" dirty="0" smtClean="0">
                <a:solidFill>
                  <a:srgbClr val="000000"/>
                </a:solidFill>
              </a:rPr>
              <a:t>};</a:t>
            </a:r>
            <a:endParaRPr lang="pt-BR" sz="1600" dirty="0">
              <a:solidFill>
                <a:srgbClr val="000000"/>
              </a:solidFill>
            </a:endParaRPr>
          </a:p>
          <a:p>
            <a:endParaRPr lang="pt-B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2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complete_network">
  <a:themeElements>
    <a:clrScheme name="Custom Design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Custom Design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CE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FC9B7A5-7EF4-43B6-8A79-275B5D8B30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Incomplete network design template</Template>
  <TotalTime>1004</TotalTime>
  <Words>415</Words>
  <Application>Microsoft Office PowerPoint</Application>
  <PresentationFormat>Apresentação na tela (4:3)</PresentationFormat>
  <Paragraphs>97</Paragraphs>
  <Slides>10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incomplete_network</vt:lpstr>
      <vt:lpstr>Administrador de Rede Linux</vt:lpstr>
      <vt:lpstr>Introdução ao DHCP </vt:lpstr>
      <vt:lpstr>Características do DHCP</vt:lpstr>
      <vt:lpstr>DHCP na Pratica</vt:lpstr>
      <vt:lpstr>DHCP – Exemplo</vt:lpstr>
      <vt:lpstr>DHCP+DNS - Vantagens</vt:lpstr>
      <vt:lpstr>Modelo Proposto</vt:lpstr>
      <vt:lpstr>DHCP + DNS – Exemplo (DHCP)</vt:lpstr>
      <vt:lpstr>DHCP + DNS – Exemplo (DNS)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Administrador de Rede Linux</dc:title>
  <dc:creator>Clesio Santos</dc:creator>
  <cp:lastModifiedBy>Kevelyn Larice</cp:lastModifiedBy>
  <cp:revision>77</cp:revision>
  <dcterms:created xsi:type="dcterms:W3CDTF">2012-09-17T04:24:44Z</dcterms:created>
  <dcterms:modified xsi:type="dcterms:W3CDTF">2012-11-05T16:32:14Z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TC103367989990</vt:lpwstr>
  </property>
</Properties>
</file>