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2"/>
  </p:sldMasterIdLst>
  <p:notesMasterIdLst>
    <p:notesMasterId r:id="rId11"/>
  </p:notesMasterIdLst>
  <p:handoutMasterIdLst>
    <p:handoutMasterId r:id="rId12"/>
  </p:handoutMasterIdLst>
  <p:sldIdLst>
    <p:sldId id="269" r:id="rId3"/>
    <p:sldId id="278" r:id="rId4"/>
    <p:sldId id="372" r:id="rId5"/>
    <p:sldId id="373" r:id="rId6"/>
    <p:sldId id="374" r:id="rId7"/>
    <p:sldId id="375" r:id="rId8"/>
    <p:sldId id="376" r:id="rId9"/>
    <p:sldId id="377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1D10"/>
    <a:srgbClr val="000000"/>
    <a:srgbClr val="4D4D4D"/>
    <a:srgbClr val="B0AC00"/>
    <a:srgbClr val="D5E1E7"/>
    <a:srgbClr val="FFCC66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15" autoAdjust="0"/>
    <p:restoredTop sz="86420" autoAdjust="0"/>
  </p:normalViewPr>
  <p:slideViewPr>
    <p:cSldViewPr>
      <p:cViewPr varScale="1">
        <p:scale>
          <a:sx n="63" d="100"/>
          <a:sy n="63" d="100"/>
        </p:scale>
        <p:origin x="-139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6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70A45F-59B0-48F0-AEB2-3775FCDB88EB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9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C8DC2-4627-471A-905E-72FA46C2F5A3}" type="datetimeFigureOut">
              <a:rPr lang="pt-BR" smtClean="0"/>
              <a:t>05/11/2012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096CD-36DE-4456-8283-9D5B10D47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03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096CD-36DE-4456-8283-9D5B10D47CBF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287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096CD-36DE-4456-8283-9D5B10D47CBF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287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096CD-36DE-4456-8283-9D5B10D47CBF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287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096CD-36DE-4456-8283-9D5B10D47CBF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287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096CD-36DE-4456-8283-9D5B10D47CBF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287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096CD-36DE-4456-8283-9D5B10D47CBF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28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4800600"/>
            <a:ext cx="5257800" cy="762000"/>
          </a:xfrm>
        </p:spPr>
        <p:txBody>
          <a:bodyPr/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5486400"/>
            <a:ext cx="4114800" cy="609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838200"/>
            <a:ext cx="1543050" cy="5562600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838200"/>
            <a:ext cx="6229350" cy="5562600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20000" cy="8382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7620000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20000" cy="838200"/>
          </a:xfrm>
        </p:spPr>
        <p:txBody>
          <a:bodyPr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7620000" cy="4114800"/>
          </a:xfrm>
        </p:spPr>
        <p:txBody>
          <a:bodyPr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3477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-152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8800"/>
            <a:ext cx="3886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828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38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57350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97112"/>
            <a:ext cx="3886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657350"/>
            <a:ext cx="3660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5" y="2297112"/>
            <a:ext cx="3660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838200"/>
            <a:ext cx="6172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Topic Goes Here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752600"/>
            <a:ext cx="6172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Subtopics Go Here</a:t>
            </a:r>
          </a:p>
          <a:p>
            <a:pPr lvl="1"/>
            <a:r>
              <a:rPr lang="en-US" dirty="0" smtClean="0"/>
              <a:t>A</a:t>
            </a:r>
          </a:p>
          <a:p>
            <a:pPr lvl="2"/>
            <a:r>
              <a:rPr lang="en-US" dirty="0" smtClean="0"/>
              <a:t>B</a:t>
            </a:r>
          </a:p>
          <a:p>
            <a:pPr lvl="3"/>
            <a:r>
              <a:rPr lang="en-US" dirty="0" smtClean="0"/>
              <a:t>C</a:t>
            </a:r>
          </a:p>
          <a:p>
            <a:pPr lvl="4"/>
            <a:r>
              <a:rPr lang="en-US" dirty="0" smtClean="0"/>
              <a:t>d</a:t>
            </a:r>
          </a:p>
          <a:p>
            <a:pPr lvl="2"/>
            <a:endParaRPr lang="en-US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dministrador</a:t>
            </a:r>
            <a:r>
              <a:rPr lang="en-US" dirty="0" smtClean="0"/>
              <a:t> de </a:t>
            </a:r>
            <a:r>
              <a:rPr lang="en-US" dirty="0" err="1" smtClean="0"/>
              <a:t>Rede</a:t>
            </a:r>
            <a:r>
              <a:rPr lang="en-US" dirty="0" smtClean="0"/>
              <a:t> Linux</a:t>
            </a:r>
            <a:endParaRPr lang="en-US" dirty="0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5486400"/>
            <a:ext cx="4800600" cy="609600"/>
          </a:xfrm>
        </p:spPr>
        <p:txBody>
          <a:bodyPr/>
          <a:lstStyle/>
          <a:p>
            <a:pPr algn="ctr"/>
            <a:r>
              <a:rPr lang="en-US" dirty="0" err="1" smtClean="0"/>
              <a:t>Profissão</a:t>
            </a:r>
            <a:r>
              <a:rPr lang="en-US" dirty="0" smtClean="0"/>
              <a:t> </a:t>
            </a:r>
            <a:r>
              <a:rPr lang="en-US" dirty="0" err="1" smtClean="0"/>
              <a:t>Futuro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5" y="6035674"/>
            <a:ext cx="1219200" cy="809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933" y="6286562"/>
            <a:ext cx="1419048" cy="4952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3" y="5426074"/>
            <a:ext cx="1057275" cy="1419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162" y="6024562"/>
            <a:ext cx="2609850" cy="800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658" y="5978524"/>
            <a:ext cx="1609725" cy="866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tem como objetivos principais: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844" y="1447800"/>
            <a:ext cx="4235644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886200" y="2057400"/>
            <a:ext cx="441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b="1" dirty="0">
                <a:solidFill>
                  <a:srgbClr val="5E1D10"/>
                </a:solidFill>
              </a:rPr>
              <a:t>Conservação de endereço IP e encaminhamento de </a:t>
            </a:r>
            <a:r>
              <a:rPr lang="pt-BR" b="1" dirty="0" smtClean="0">
                <a:solidFill>
                  <a:srgbClr val="5E1D10"/>
                </a:solidFill>
              </a:rPr>
              <a:t>tráfego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>
                <a:solidFill>
                  <a:srgbClr val="5E1D10"/>
                </a:solidFill>
              </a:rPr>
              <a:t>Distinção de </a:t>
            </a:r>
            <a:r>
              <a:rPr lang="pt-BR" b="1" dirty="0" smtClean="0">
                <a:solidFill>
                  <a:srgbClr val="5E1D10"/>
                </a:solidFill>
              </a:rPr>
              <a:t>rede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>
                <a:solidFill>
                  <a:srgbClr val="5E1D10"/>
                </a:solidFill>
              </a:rPr>
              <a:t>Proteção contra ataques </a:t>
            </a:r>
            <a:r>
              <a:rPr lang="pt-BR" b="1" dirty="0" err="1">
                <a:solidFill>
                  <a:srgbClr val="5E1D10"/>
                </a:solidFill>
              </a:rPr>
              <a:t>denial-of-service</a:t>
            </a:r>
            <a:r>
              <a:rPr lang="pt-BR" b="1" dirty="0">
                <a:solidFill>
                  <a:srgbClr val="5E1D10"/>
                </a:solidFill>
              </a:rPr>
              <a:t> (</a:t>
            </a:r>
            <a:r>
              <a:rPr lang="pt-BR" b="1" dirty="0" err="1">
                <a:solidFill>
                  <a:srgbClr val="5E1D10"/>
                </a:solidFill>
              </a:rPr>
              <a:t>DoS</a:t>
            </a:r>
            <a:r>
              <a:rPr lang="pt-BR" b="1" dirty="0">
                <a:solidFill>
                  <a:srgbClr val="5E1D10"/>
                </a:solidFill>
              </a:rPr>
              <a:t>) ou negação de serviços, análises e farejadores (</a:t>
            </a:r>
            <a:r>
              <a:rPr lang="pt-BR" b="1" dirty="0" err="1">
                <a:solidFill>
                  <a:srgbClr val="5E1D10"/>
                </a:solidFill>
              </a:rPr>
              <a:t>sniffers</a:t>
            </a:r>
            <a:r>
              <a:rPr lang="pt-BR" b="1" dirty="0" smtClean="0">
                <a:solidFill>
                  <a:srgbClr val="5E1D10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>
                <a:solidFill>
                  <a:srgbClr val="5E1D10"/>
                </a:solidFill>
              </a:rPr>
              <a:t>Filtragem de IP e de </a:t>
            </a:r>
            <a:r>
              <a:rPr lang="pt-BR" b="1" dirty="0" smtClean="0">
                <a:solidFill>
                  <a:srgbClr val="5E1D10"/>
                </a:solidFill>
              </a:rPr>
              <a:t>portas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>
                <a:solidFill>
                  <a:srgbClr val="5E1D10"/>
                </a:solidFill>
              </a:rPr>
              <a:t>Filtragem de </a:t>
            </a:r>
            <a:r>
              <a:rPr lang="pt-BR" b="1" dirty="0" smtClean="0">
                <a:solidFill>
                  <a:srgbClr val="5E1D10"/>
                </a:solidFill>
              </a:rPr>
              <a:t>conteúdo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>
                <a:solidFill>
                  <a:srgbClr val="5E1D10"/>
                </a:solidFill>
              </a:rPr>
              <a:t>Redirecionamento de </a:t>
            </a:r>
            <a:r>
              <a:rPr lang="pt-BR" b="1" dirty="0" smtClean="0">
                <a:solidFill>
                  <a:srgbClr val="5E1D10"/>
                </a:solidFill>
              </a:rPr>
              <a:t>pacotes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>
                <a:solidFill>
                  <a:srgbClr val="5E1D10"/>
                </a:solidFill>
              </a:rPr>
              <a:t>Autenticação e criptografia mais </a:t>
            </a:r>
            <a:r>
              <a:rPr lang="pt-BR" b="1" dirty="0" smtClean="0">
                <a:solidFill>
                  <a:srgbClr val="5E1D10"/>
                </a:solidFill>
              </a:rPr>
              <a:t>fortes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>
                <a:solidFill>
                  <a:srgbClr val="5E1D10"/>
                </a:solidFill>
              </a:rPr>
              <a:t>Autenticação e criptografia mais </a:t>
            </a:r>
            <a:r>
              <a:rPr lang="pt-BR" b="1" dirty="0" smtClean="0">
                <a:solidFill>
                  <a:srgbClr val="5E1D10"/>
                </a:solidFill>
              </a:rPr>
              <a:t>fortes</a:t>
            </a:r>
            <a:endParaRPr lang="pt-BR" b="1" i="1" dirty="0">
              <a:solidFill>
                <a:srgbClr val="5E1D1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35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Netfilter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533401" y="18288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0000"/>
                </a:solidFill>
              </a:rPr>
              <a:t>O </a:t>
            </a:r>
            <a:r>
              <a:rPr lang="pt-BR" b="1" dirty="0" err="1">
                <a:solidFill>
                  <a:srgbClr val="000000"/>
                </a:solidFill>
              </a:rPr>
              <a:t>netfilter</a:t>
            </a:r>
            <a:r>
              <a:rPr lang="pt-BR" dirty="0">
                <a:solidFill>
                  <a:srgbClr val="000000"/>
                </a:solidFill>
              </a:rPr>
              <a:t> é um módulo que fornece ao </a:t>
            </a:r>
            <a:r>
              <a:rPr lang="pt-BR" dirty="0" smtClean="0">
                <a:solidFill>
                  <a:srgbClr val="000000"/>
                </a:solidFill>
              </a:rPr>
              <a:t>sistema operacional as </a:t>
            </a:r>
            <a:r>
              <a:rPr lang="pt-BR" dirty="0">
                <a:solidFill>
                  <a:srgbClr val="000000"/>
                </a:solidFill>
              </a:rPr>
              <a:t>funções </a:t>
            </a:r>
            <a:r>
              <a:rPr lang="pt-BR" dirty="0" smtClean="0">
                <a:solidFill>
                  <a:srgbClr val="000000"/>
                </a:solidFill>
              </a:rPr>
              <a:t>de firewall, NAT e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 smtClean="0">
                <a:solidFill>
                  <a:srgbClr val="000000"/>
                </a:solidFill>
              </a:rPr>
              <a:t>LOG</a:t>
            </a:r>
            <a:r>
              <a:rPr lang="pt-BR" dirty="0">
                <a:solidFill>
                  <a:srgbClr val="000000"/>
                </a:solidFill>
              </a:rPr>
              <a:t> dos dados que trafegam </a:t>
            </a:r>
            <a:r>
              <a:rPr lang="pt-BR" dirty="0" smtClean="0">
                <a:solidFill>
                  <a:srgbClr val="000000"/>
                </a:solidFill>
              </a:rPr>
              <a:t>pela rede</a:t>
            </a:r>
            <a:r>
              <a:rPr lang="pt-BR" dirty="0" smtClean="0">
                <a:solidFill>
                  <a:srgbClr val="5E1D10"/>
                </a:solidFill>
              </a:rPr>
              <a:t>.</a:t>
            </a:r>
            <a:endParaRPr lang="pt-BR" dirty="0">
              <a:solidFill>
                <a:srgbClr val="5E1D10"/>
              </a:solidFill>
            </a:endParaRPr>
          </a:p>
        </p:txBody>
      </p:sp>
      <p:pic>
        <p:nvPicPr>
          <p:cNvPr id="2052" name="Picture 4" descr="https://encrypted-tbn3.gstatic.com/images?q=tbn:ANd9GcS3wMBp0IBw1UCoucdWpDcHjhvQGrkgs-DE_hO7Kj4oaRVKfb8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10489"/>
            <a:ext cx="5714999" cy="354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0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IPTABLES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533401" y="1828800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E1D10"/>
                </a:solidFill>
              </a:rPr>
              <a:t>O IPTABLES é uma ferramenta de edição da tabela de filtragem de pacotes, ou seja, com ele você é capaz de analisar o cabeçalho (header) e tomar decisões sobre os destinos destes pacotes. O IPTABLES não é a única solução existente para controle desta filtragem, temos ainda as antigas </a:t>
            </a:r>
            <a:r>
              <a:rPr lang="pt-BR" i="1" dirty="0" err="1">
                <a:solidFill>
                  <a:srgbClr val="5E1D10"/>
                </a:solidFill>
              </a:rPr>
              <a:t>ipfwadm</a:t>
            </a:r>
            <a:r>
              <a:rPr lang="pt-BR" dirty="0">
                <a:solidFill>
                  <a:srgbClr val="5E1D10"/>
                </a:solidFill>
              </a:rPr>
              <a:t> </a:t>
            </a:r>
            <a:r>
              <a:rPr lang="pt-BR" dirty="0" err="1">
                <a:solidFill>
                  <a:srgbClr val="5E1D10"/>
                </a:solidFill>
              </a:rPr>
              <a:t>e</a:t>
            </a:r>
            <a:r>
              <a:rPr lang="pt-BR" i="1" dirty="0" err="1">
                <a:solidFill>
                  <a:srgbClr val="5E1D10"/>
                </a:solidFill>
              </a:rPr>
              <a:t>ipchains</a:t>
            </a:r>
            <a:r>
              <a:rPr lang="pt-BR" dirty="0">
                <a:solidFill>
                  <a:srgbClr val="5E1D10"/>
                </a:solidFill>
              </a:rPr>
              <a:t>, dentre outros.</a:t>
            </a:r>
          </a:p>
        </p:txBody>
      </p:sp>
    </p:spTree>
    <p:extLst>
      <p:ext uri="{BB962C8B-B14F-4D97-AF65-F5344CB8AC3E}">
        <p14:creationId xmlns:p14="http://schemas.microsoft.com/office/powerpoint/2010/main" val="65873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IPTABLES - Tabelas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52400" y="1676400"/>
            <a:ext cx="8001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pt-BR" b="1" i="1" dirty="0" err="1">
                <a:solidFill>
                  <a:srgbClr val="5E1D10"/>
                </a:solidFill>
              </a:rPr>
              <a:t>filter</a:t>
            </a:r>
            <a:r>
              <a:rPr lang="pt-BR" b="1" dirty="0">
                <a:solidFill>
                  <a:srgbClr val="5E1D10"/>
                </a:solidFill>
              </a:rPr>
              <a:t>:</a:t>
            </a:r>
            <a:r>
              <a:rPr lang="pt-BR" dirty="0">
                <a:solidFill>
                  <a:srgbClr val="5E1D10"/>
                </a:solidFill>
              </a:rPr>
              <a:t> esta tabela é o default se não declarada em nenhuma regra, ou seja, ela permite a filtragem em regras de </a:t>
            </a:r>
            <a:r>
              <a:rPr lang="pt-BR" b="1" dirty="0">
                <a:solidFill>
                  <a:srgbClr val="5E1D10"/>
                </a:solidFill>
              </a:rPr>
              <a:t>INPUT</a:t>
            </a:r>
            <a:r>
              <a:rPr lang="pt-BR" dirty="0">
                <a:solidFill>
                  <a:srgbClr val="5E1D10"/>
                </a:solidFill>
              </a:rPr>
              <a:t> </a:t>
            </a:r>
            <a:r>
              <a:rPr lang="pt-BR" i="1" dirty="0">
                <a:solidFill>
                  <a:srgbClr val="5E1D10"/>
                </a:solidFill>
              </a:rPr>
              <a:t>(para pacotes destinado a própria máquina)</a:t>
            </a:r>
            <a:r>
              <a:rPr lang="pt-BR" dirty="0">
                <a:solidFill>
                  <a:srgbClr val="5E1D10"/>
                </a:solidFill>
              </a:rPr>
              <a:t>, </a:t>
            </a:r>
            <a:r>
              <a:rPr lang="pt-BR" b="1" dirty="0">
                <a:solidFill>
                  <a:srgbClr val="5E1D10"/>
                </a:solidFill>
              </a:rPr>
              <a:t>OUTPUT</a:t>
            </a:r>
            <a:r>
              <a:rPr lang="pt-BR" dirty="0">
                <a:solidFill>
                  <a:srgbClr val="5E1D10"/>
                </a:solidFill>
              </a:rPr>
              <a:t> </a:t>
            </a:r>
            <a:r>
              <a:rPr lang="pt-BR" i="1" dirty="0">
                <a:solidFill>
                  <a:srgbClr val="5E1D10"/>
                </a:solidFill>
              </a:rPr>
              <a:t>(para pacotes gerados localmente)</a:t>
            </a:r>
            <a:r>
              <a:rPr lang="pt-BR" dirty="0">
                <a:solidFill>
                  <a:srgbClr val="5E1D10"/>
                </a:solidFill>
              </a:rPr>
              <a:t> e </a:t>
            </a:r>
            <a:r>
              <a:rPr lang="pt-BR" b="1" dirty="0">
                <a:solidFill>
                  <a:srgbClr val="5E1D10"/>
                </a:solidFill>
              </a:rPr>
              <a:t>FORWARD</a:t>
            </a:r>
            <a:r>
              <a:rPr lang="pt-BR" dirty="0">
                <a:solidFill>
                  <a:srgbClr val="5E1D10"/>
                </a:solidFill>
              </a:rPr>
              <a:t> </a:t>
            </a:r>
            <a:r>
              <a:rPr lang="pt-BR" i="1" dirty="0">
                <a:solidFill>
                  <a:srgbClr val="5E1D10"/>
                </a:solidFill>
              </a:rPr>
              <a:t>(qualquer pacote que atravessa o firewall, oriundo de uma máquina e direcionado a outra</a:t>
            </a:r>
            <a:r>
              <a:rPr lang="pt-BR" i="1" dirty="0" smtClean="0">
                <a:solidFill>
                  <a:srgbClr val="5E1D10"/>
                </a:solidFill>
              </a:rPr>
              <a:t>).</a:t>
            </a:r>
            <a:endParaRPr lang="pt-BR" i="1" dirty="0">
              <a:solidFill>
                <a:srgbClr val="5E1D10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b="1" i="1" dirty="0" err="1">
                <a:solidFill>
                  <a:srgbClr val="5E1D10"/>
                </a:solidFill>
              </a:rPr>
              <a:t>nat</a:t>
            </a:r>
            <a:r>
              <a:rPr lang="pt-BR" b="1" dirty="0">
                <a:solidFill>
                  <a:srgbClr val="5E1D10"/>
                </a:solidFill>
              </a:rPr>
              <a:t>:</a:t>
            </a:r>
            <a:r>
              <a:rPr lang="pt-BR" dirty="0">
                <a:solidFill>
                  <a:srgbClr val="5E1D10"/>
                </a:solidFill>
              </a:rPr>
              <a:t> utilizada quando há NAT </a:t>
            </a:r>
            <a:r>
              <a:rPr lang="pt-BR" dirty="0" smtClean="0">
                <a:solidFill>
                  <a:srgbClr val="5E1D10"/>
                </a:solidFill>
              </a:rPr>
              <a:t>ou </a:t>
            </a:r>
            <a:r>
              <a:rPr lang="pt-BR" dirty="0">
                <a:solidFill>
                  <a:srgbClr val="5E1D10"/>
                </a:solidFill>
              </a:rPr>
              <a:t>quando um pacote responsável por criar uma nova conexão é encontrado, ou seja, quando a "</a:t>
            </a:r>
            <a:r>
              <a:rPr lang="pt-BR" dirty="0" err="1">
                <a:solidFill>
                  <a:srgbClr val="5E1D10"/>
                </a:solidFill>
              </a:rPr>
              <a:t>dport</a:t>
            </a:r>
            <a:r>
              <a:rPr lang="pt-BR" dirty="0">
                <a:solidFill>
                  <a:srgbClr val="5E1D10"/>
                </a:solidFill>
              </a:rPr>
              <a:t>" </a:t>
            </a:r>
            <a:r>
              <a:rPr lang="pt-BR" dirty="0" smtClean="0">
                <a:solidFill>
                  <a:srgbClr val="5E1D10"/>
                </a:solidFill>
              </a:rPr>
              <a:t>é </a:t>
            </a:r>
            <a:r>
              <a:rPr lang="pt-BR" dirty="0">
                <a:solidFill>
                  <a:srgbClr val="5E1D10"/>
                </a:solidFill>
              </a:rPr>
              <a:t>diferente dos </a:t>
            </a:r>
            <a:r>
              <a:rPr lang="pt-BR" dirty="0" err="1">
                <a:solidFill>
                  <a:srgbClr val="5E1D10"/>
                </a:solidFill>
              </a:rPr>
              <a:t>IPs</a:t>
            </a:r>
            <a:r>
              <a:rPr lang="pt-BR" dirty="0">
                <a:solidFill>
                  <a:srgbClr val="5E1D10"/>
                </a:solidFill>
              </a:rPr>
              <a:t> conhecidos. Exemplo: passagem de dados de uma rede privada para a Internet. Admite as </a:t>
            </a:r>
            <a:r>
              <a:rPr lang="pt-BR" dirty="0" err="1">
                <a:solidFill>
                  <a:srgbClr val="5E1D10"/>
                </a:solidFill>
              </a:rPr>
              <a:t>chains</a:t>
            </a:r>
            <a:r>
              <a:rPr lang="pt-BR" dirty="0">
                <a:solidFill>
                  <a:srgbClr val="5E1D10"/>
                </a:solidFill>
              </a:rPr>
              <a:t> </a:t>
            </a:r>
            <a:r>
              <a:rPr lang="pt-BR" b="1" dirty="0">
                <a:solidFill>
                  <a:srgbClr val="5E1D10"/>
                </a:solidFill>
              </a:rPr>
              <a:t>PREROUTING</a:t>
            </a:r>
            <a:r>
              <a:rPr lang="pt-BR" dirty="0">
                <a:solidFill>
                  <a:srgbClr val="5E1D10"/>
                </a:solidFill>
              </a:rPr>
              <a:t> </a:t>
            </a:r>
            <a:r>
              <a:rPr lang="pt-BR" i="1" dirty="0">
                <a:solidFill>
                  <a:srgbClr val="5E1D10"/>
                </a:solidFill>
              </a:rPr>
              <a:t>(para alterar pacotes recebidos antes do roteamento)</a:t>
            </a:r>
            <a:r>
              <a:rPr lang="pt-BR" dirty="0">
                <a:solidFill>
                  <a:srgbClr val="5E1D10"/>
                </a:solidFill>
              </a:rPr>
              <a:t>, </a:t>
            </a:r>
            <a:r>
              <a:rPr lang="pt-BR" b="1" dirty="0">
                <a:solidFill>
                  <a:srgbClr val="5E1D10"/>
                </a:solidFill>
              </a:rPr>
              <a:t>OUTPUT</a:t>
            </a:r>
            <a:r>
              <a:rPr lang="pt-BR" dirty="0">
                <a:solidFill>
                  <a:srgbClr val="5E1D10"/>
                </a:solidFill>
              </a:rPr>
              <a:t> </a:t>
            </a:r>
            <a:r>
              <a:rPr lang="pt-BR" i="1" dirty="0">
                <a:solidFill>
                  <a:srgbClr val="5E1D10"/>
                </a:solidFill>
              </a:rPr>
              <a:t>(para alterar localmente pacotes gerados antes do roteamento)</a:t>
            </a:r>
            <a:r>
              <a:rPr lang="pt-BR" dirty="0">
                <a:solidFill>
                  <a:srgbClr val="5E1D10"/>
                </a:solidFill>
              </a:rPr>
              <a:t> e </a:t>
            </a:r>
            <a:r>
              <a:rPr lang="pt-BR" b="1" dirty="0">
                <a:solidFill>
                  <a:srgbClr val="5E1D10"/>
                </a:solidFill>
              </a:rPr>
              <a:t>POSTROUTING</a:t>
            </a:r>
            <a:r>
              <a:rPr lang="pt-BR" dirty="0">
                <a:solidFill>
                  <a:srgbClr val="5E1D10"/>
                </a:solidFill>
              </a:rPr>
              <a:t> </a:t>
            </a:r>
            <a:r>
              <a:rPr lang="pt-BR" i="1" dirty="0">
                <a:solidFill>
                  <a:srgbClr val="5E1D10"/>
                </a:solidFill>
              </a:rPr>
              <a:t>(para mudar o endereço de origem das conexões para algo diferente)</a:t>
            </a:r>
            <a:r>
              <a:rPr lang="pt-BR" dirty="0">
                <a:solidFill>
                  <a:srgbClr val="5E1D10"/>
                </a:solidFill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b="1" i="1" dirty="0" err="1">
                <a:solidFill>
                  <a:srgbClr val="5E1D10"/>
                </a:solidFill>
              </a:rPr>
              <a:t>mangle</a:t>
            </a:r>
            <a:r>
              <a:rPr lang="pt-BR" b="1" dirty="0">
                <a:solidFill>
                  <a:srgbClr val="5E1D10"/>
                </a:solidFill>
              </a:rPr>
              <a:t>:</a:t>
            </a:r>
            <a:r>
              <a:rPr lang="pt-BR" dirty="0">
                <a:solidFill>
                  <a:srgbClr val="5E1D10"/>
                </a:solidFill>
              </a:rPr>
              <a:t> serve para especificar ações especiais para o tratamento do tráfego que atravessa os </a:t>
            </a:r>
            <a:r>
              <a:rPr lang="pt-BR" dirty="0" err="1">
                <a:solidFill>
                  <a:srgbClr val="5E1D10"/>
                </a:solidFill>
              </a:rPr>
              <a:t>chains</a:t>
            </a:r>
            <a:r>
              <a:rPr lang="pt-BR" dirty="0">
                <a:solidFill>
                  <a:srgbClr val="5E1D10"/>
                </a:solidFill>
              </a:rPr>
              <a:t>. Nesta tabela existem dois </a:t>
            </a:r>
            <a:r>
              <a:rPr lang="pt-BR" dirty="0" err="1">
                <a:solidFill>
                  <a:srgbClr val="5E1D10"/>
                </a:solidFill>
              </a:rPr>
              <a:t>chains</a:t>
            </a:r>
            <a:r>
              <a:rPr lang="pt-BR" dirty="0">
                <a:solidFill>
                  <a:srgbClr val="5E1D10"/>
                </a:solidFill>
              </a:rPr>
              <a:t>: PREROUTING e OUTPUT. Opções com o Tipo de Serviço (TOS) são especificadas nesta tabela para classificar e aumentar consideravelmente a velocidade de tráfego considerados em tempo real.</a:t>
            </a:r>
          </a:p>
          <a:p>
            <a:endParaRPr lang="pt-BR" dirty="0">
              <a:solidFill>
                <a:srgbClr val="5E1D1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68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IPTABLES  - Algumas regras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52400" y="1524000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>
                <a:solidFill>
                  <a:srgbClr val="5E1D10"/>
                </a:solidFill>
              </a:rPr>
              <a:t>A </a:t>
            </a:r>
            <a:r>
              <a:rPr lang="pt-BR" sz="1600" dirty="0" err="1">
                <a:solidFill>
                  <a:srgbClr val="5E1D10"/>
                </a:solidFill>
              </a:rPr>
              <a:t>flag</a:t>
            </a:r>
            <a:r>
              <a:rPr lang="pt-BR" sz="1600" dirty="0">
                <a:solidFill>
                  <a:srgbClr val="5E1D10"/>
                </a:solidFill>
              </a:rPr>
              <a:t> `-i' agora significa interface de entrada e apenas funciona nas </a:t>
            </a:r>
            <a:r>
              <a:rPr lang="pt-BR" sz="1600" dirty="0" err="1">
                <a:solidFill>
                  <a:srgbClr val="5E1D10"/>
                </a:solidFill>
              </a:rPr>
              <a:t>chains</a:t>
            </a:r>
            <a:r>
              <a:rPr lang="pt-BR" sz="1600" dirty="0">
                <a:solidFill>
                  <a:srgbClr val="5E1D10"/>
                </a:solidFill>
              </a:rPr>
              <a:t> INPUT e FORWARD. Regras nas </a:t>
            </a:r>
            <a:r>
              <a:rPr lang="pt-BR" sz="1600" dirty="0" err="1">
                <a:solidFill>
                  <a:srgbClr val="5E1D10"/>
                </a:solidFill>
              </a:rPr>
              <a:t>chains</a:t>
            </a:r>
            <a:r>
              <a:rPr lang="pt-BR" sz="1600" dirty="0">
                <a:solidFill>
                  <a:srgbClr val="5E1D10"/>
                </a:solidFill>
              </a:rPr>
              <a:t> FORWARD e OUTPUT que utilizavam `-i' devem ser alteradas para `-o'.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>
                <a:solidFill>
                  <a:srgbClr val="5E1D10"/>
                </a:solidFill>
              </a:rPr>
              <a:t>Portas TCP e UDP agora precisam ser descritas com as opções --</a:t>
            </a:r>
            <a:r>
              <a:rPr lang="pt-BR" sz="1600" dirty="0" err="1">
                <a:solidFill>
                  <a:srgbClr val="5E1D10"/>
                </a:solidFill>
              </a:rPr>
              <a:t>source-port</a:t>
            </a:r>
            <a:r>
              <a:rPr lang="pt-BR" sz="1600" dirty="0">
                <a:solidFill>
                  <a:srgbClr val="5E1D10"/>
                </a:solidFill>
              </a:rPr>
              <a:t> </a:t>
            </a:r>
            <a:r>
              <a:rPr lang="pt-BR" sz="1600" dirty="0" smtClean="0">
                <a:solidFill>
                  <a:srgbClr val="5E1D10"/>
                </a:solidFill>
              </a:rPr>
              <a:t>ou          -</a:t>
            </a:r>
            <a:r>
              <a:rPr lang="pt-BR" sz="1600" dirty="0" err="1" smtClean="0">
                <a:solidFill>
                  <a:srgbClr val="5E1D10"/>
                </a:solidFill>
              </a:rPr>
              <a:t>sport</a:t>
            </a:r>
            <a:r>
              <a:rPr lang="pt-BR" sz="1600" dirty="0" smtClean="0">
                <a:solidFill>
                  <a:srgbClr val="5E1D10"/>
                </a:solidFill>
              </a:rPr>
              <a:t> </a:t>
            </a:r>
            <a:r>
              <a:rPr lang="pt-BR" sz="1600" dirty="0">
                <a:solidFill>
                  <a:srgbClr val="5E1D10"/>
                </a:solidFill>
              </a:rPr>
              <a:t>(ou --</a:t>
            </a:r>
            <a:r>
              <a:rPr lang="pt-BR" sz="1600" dirty="0" err="1">
                <a:solidFill>
                  <a:srgbClr val="5E1D10"/>
                </a:solidFill>
              </a:rPr>
              <a:t>destination-port</a:t>
            </a:r>
            <a:r>
              <a:rPr lang="pt-BR" sz="1600" dirty="0">
                <a:solidFill>
                  <a:srgbClr val="5E1D10"/>
                </a:solidFill>
              </a:rPr>
              <a:t>/--</a:t>
            </a:r>
            <a:r>
              <a:rPr lang="pt-BR" sz="1600" dirty="0" err="1">
                <a:solidFill>
                  <a:srgbClr val="5E1D10"/>
                </a:solidFill>
              </a:rPr>
              <a:t>dport</a:t>
            </a:r>
            <a:r>
              <a:rPr lang="pt-BR" sz="1600" dirty="0">
                <a:solidFill>
                  <a:srgbClr val="5E1D10"/>
                </a:solidFill>
              </a:rPr>
              <a:t>), que devem se colocadas depois das opções `-p </a:t>
            </a:r>
            <a:r>
              <a:rPr lang="pt-BR" sz="1600" dirty="0" err="1">
                <a:solidFill>
                  <a:srgbClr val="5E1D10"/>
                </a:solidFill>
              </a:rPr>
              <a:t>tcp</a:t>
            </a:r>
            <a:r>
              <a:rPr lang="pt-BR" sz="1600" dirty="0">
                <a:solidFill>
                  <a:srgbClr val="5E1D10"/>
                </a:solidFill>
              </a:rPr>
              <a:t>' ou `-p </a:t>
            </a:r>
            <a:r>
              <a:rPr lang="pt-BR" sz="1600" dirty="0" err="1">
                <a:solidFill>
                  <a:srgbClr val="5E1D10"/>
                </a:solidFill>
              </a:rPr>
              <a:t>udp</a:t>
            </a:r>
            <a:r>
              <a:rPr lang="pt-BR" sz="1600" dirty="0">
                <a:solidFill>
                  <a:srgbClr val="5E1D10"/>
                </a:solidFill>
              </a:rPr>
              <a:t>', já que essas carregam as extensões TCP ou UDP respectivamente.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>
                <a:solidFill>
                  <a:srgbClr val="5E1D10"/>
                </a:solidFill>
              </a:rPr>
              <a:t>A </a:t>
            </a:r>
            <a:r>
              <a:rPr lang="pt-BR" sz="1600" dirty="0" err="1">
                <a:solidFill>
                  <a:srgbClr val="5E1D10"/>
                </a:solidFill>
              </a:rPr>
              <a:t>flag</a:t>
            </a:r>
            <a:r>
              <a:rPr lang="pt-BR" sz="1600" dirty="0">
                <a:solidFill>
                  <a:srgbClr val="5E1D10"/>
                </a:solidFill>
              </a:rPr>
              <a:t> TCP -y agora é --</a:t>
            </a:r>
            <a:r>
              <a:rPr lang="pt-BR" sz="1600" dirty="0" err="1">
                <a:solidFill>
                  <a:srgbClr val="5E1D10"/>
                </a:solidFill>
              </a:rPr>
              <a:t>syn</a:t>
            </a:r>
            <a:r>
              <a:rPr lang="pt-BR" sz="1600" dirty="0">
                <a:solidFill>
                  <a:srgbClr val="5E1D10"/>
                </a:solidFill>
              </a:rPr>
              <a:t>, e deve ser posicionada depois de `-p </a:t>
            </a:r>
            <a:r>
              <a:rPr lang="pt-BR" sz="1600" dirty="0" err="1">
                <a:solidFill>
                  <a:srgbClr val="5E1D10"/>
                </a:solidFill>
              </a:rPr>
              <a:t>tcp</a:t>
            </a:r>
            <a:r>
              <a:rPr lang="pt-BR" sz="1600" dirty="0">
                <a:solidFill>
                  <a:srgbClr val="5E1D10"/>
                </a:solidFill>
              </a:rPr>
              <a:t>'.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>
                <a:solidFill>
                  <a:srgbClr val="5E1D10"/>
                </a:solidFill>
              </a:rPr>
              <a:t>Finalmente o alvo DENY agora é DROP.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>
                <a:solidFill>
                  <a:srgbClr val="5E1D10"/>
                </a:solidFill>
              </a:rPr>
              <a:t>Zerar </a:t>
            </a:r>
            <a:r>
              <a:rPr lang="pt-BR" sz="1600" dirty="0" err="1">
                <a:solidFill>
                  <a:srgbClr val="5E1D10"/>
                </a:solidFill>
              </a:rPr>
              <a:t>chains</a:t>
            </a:r>
            <a:r>
              <a:rPr lang="pt-BR" sz="1600" dirty="0">
                <a:solidFill>
                  <a:srgbClr val="5E1D10"/>
                </a:solidFill>
              </a:rPr>
              <a:t> enquanto listando-as funciona.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>
                <a:solidFill>
                  <a:srgbClr val="5E1D10"/>
                </a:solidFill>
              </a:rPr>
              <a:t>Zerar </a:t>
            </a:r>
            <a:r>
              <a:rPr lang="pt-BR" sz="1600" dirty="0" err="1">
                <a:solidFill>
                  <a:srgbClr val="5E1D10"/>
                </a:solidFill>
              </a:rPr>
              <a:t>chains</a:t>
            </a:r>
            <a:r>
              <a:rPr lang="pt-BR" sz="1600" dirty="0">
                <a:solidFill>
                  <a:srgbClr val="5E1D10"/>
                </a:solidFill>
              </a:rPr>
              <a:t> padrão também apaga os contadores de suas políticas.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>
                <a:solidFill>
                  <a:srgbClr val="5E1D10"/>
                </a:solidFill>
              </a:rPr>
              <a:t>Listar as </a:t>
            </a:r>
            <a:r>
              <a:rPr lang="pt-BR" sz="1600" dirty="0" err="1">
                <a:solidFill>
                  <a:srgbClr val="5E1D10"/>
                </a:solidFill>
              </a:rPr>
              <a:t>chains</a:t>
            </a:r>
            <a:r>
              <a:rPr lang="pt-BR" sz="1600" dirty="0">
                <a:solidFill>
                  <a:srgbClr val="5E1D10"/>
                </a:solidFill>
              </a:rPr>
              <a:t> também mostra os contadores.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>
                <a:solidFill>
                  <a:srgbClr val="5E1D10"/>
                </a:solidFill>
              </a:rPr>
              <a:t>REJECT e LOG são agora alvos-extensões, ou seja, eles são módulos do KERNEL separados.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>
                <a:solidFill>
                  <a:srgbClr val="5E1D10"/>
                </a:solidFill>
              </a:rPr>
              <a:t>Nomes das </a:t>
            </a:r>
            <a:r>
              <a:rPr lang="pt-BR" sz="1600" dirty="0" err="1">
                <a:solidFill>
                  <a:srgbClr val="5E1D10"/>
                </a:solidFill>
              </a:rPr>
              <a:t>chains</a:t>
            </a:r>
            <a:r>
              <a:rPr lang="pt-BR" sz="1600" dirty="0">
                <a:solidFill>
                  <a:srgbClr val="5E1D10"/>
                </a:solidFill>
              </a:rPr>
              <a:t> podem ter até 31 caracteres.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>
                <a:solidFill>
                  <a:srgbClr val="5E1D10"/>
                </a:solidFill>
              </a:rPr>
              <a:t>MASQ agora é MASQUERADE e utiliza uma sintaxe diferente. REDIRECT, embora tenha mantido o nome, também sofreu uma mudança de sintaxe. Veja o NAT HOWTO para mais informações sobre como configurar ambos.</a:t>
            </a:r>
          </a:p>
          <a:p>
            <a:endParaRPr lang="pt-BR" sz="1600" dirty="0">
              <a:solidFill>
                <a:srgbClr val="5E1D1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1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IPTABLES  - Exemplos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52400" y="1524000"/>
            <a:ext cx="8305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5E1D10"/>
                </a:solidFill>
              </a:rPr>
              <a:t># </a:t>
            </a:r>
            <a:r>
              <a:rPr lang="pt-BR" sz="1600" dirty="0" err="1" smtClean="0">
                <a:solidFill>
                  <a:srgbClr val="5E1D10"/>
                </a:solidFill>
              </a:rPr>
              <a:t>iptables</a:t>
            </a:r>
            <a:r>
              <a:rPr lang="pt-BR" sz="1600" dirty="0" smtClean="0">
                <a:solidFill>
                  <a:srgbClr val="5E1D10"/>
                </a:solidFill>
              </a:rPr>
              <a:t> </a:t>
            </a:r>
            <a:r>
              <a:rPr lang="pt-BR" sz="1600" dirty="0">
                <a:solidFill>
                  <a:srgbClr val="5E1D10"/>
                </a:solidFill>
              </a:rPr>
              <a:t>-A INPUT -p </a:t>
            </a:r>
            <a:r>
              <a:rPr lang="pt-BR" sz="1600" dirty="0" err="1">
                <a:solidFill>
                  <a:srgbClr val="5E1D10"/>
                </a:solidFill>
              </a:rPr>
              <a:t>tcp</a:t>
            </a:r>
            <a:r>
              <a:rPr lang="pt-BR" sz="1600" dirty="0">
                <a:solidFill>
                  <a:srgbClr val="5E1D10"/>
                </a:solidFill>
              </a:rPr>
              <a:t> -</a:t>
            </a:r>
            <a:r>
              <a:rPr lang="pt-BR" sz="1600" dirty="0" err="1">
                <a:solidFill>
                  <a:srgbClr val="5E1D10"/>
                </a:solidFill>
              </a:rPr>
              <a:t>dport</a:t>
            </a:r>
            <a:r>
              <a:rPr lang="pt-BR" sz="1600" dirty="0">
                <a:solidFill>
                  <a:srgbClr val="5E1D10"/>
                </a:solidFill>
              </a:rPr>
              <a:t> 21 -j LOG -log-</a:t>
            </a:r>
            <a:r>
              <a:rPr lang="pt-BR" sz="1600" dirty="0" err="1">
                <a:solidFill>
                  <a:srgbClr val="5E1D10"/>
                </a:solidFill>
              </a:rPr>
              <a:t>prefix</a:t>
            </a:r>
            <a:r>
              <a:rPr lang="pt-BR" sz="1600" dirty="0">
                <a:solidFill>
                  <a:srgbClr val="5E1D10"/>
                </a:solidFill>
              </a:rPr>
              <a:t> “Serviço: </a:t>
            </a:r>
            <a:r>
              <a:rPr lang="pt-BR" sz="1600" dirty="0" err="1">
                <a:solidFill>
                  <a:srgbClr val="5E1D10"/>
                </a:solidFill>
              </a:rPr>
              <a:t>ftp</a:t>
            </a:r>
            <a:r>
              <a:rPr lang="pt-BR" sz="1600" dirty="0" smtClean="0">
                <a:solidFill>
                  <a:srgbClr val="5E1D10"/>
                </a:solidFill>
              </a:rPr>
              <a:t>”</a:t>
            </a:r>
          </a:p>
          <a:p>
            <a:endParaRPr lang="pt-BR" sz="1600" dirty="0">
              <a:solidFill>
                <a:srgbClr val="5E1D10"/>
              </a:solidFill>
            </a:endParaRPr>
          </a:p>
          <a:p>
            <a:r>
              <a:rPr lang="pt-BR" sz="1600" dirty="0" smtClean="0">
                <a:solidFill>
                  <a:srgbClr val="5E1D10"/>
                </a:solidFill>
              </a:rPr>
              <a:t># </a:t>
            </a:r>
            <a:r>
              <a:rPr lang="pt-BR" sz="1600" dirty="0" err="1" smtClean="0">
                <a:solidFill>
                  <a:srgbClr val="5E1D10"/>
                </a:solidFill>
              </a:rPr>
              <a:t>iptables</a:t>
            </a:r>
            <a:r>
              <a:rPr lang="pt-BR" sz="1600" dirty="0" smtClean="0">
                <a:solidFill>
                  <a:srgbClr val="5E1D10"/>
                </a:solidFill>
              </a:rPr>
              <a:t> </a:t>
            </a:r>
            <a:r>
              <a:rPr lang="pt-BR" sz="1600" dirty="0">
                <a:solidFill>
                  <a:srgbClr val="5E1D10"/>
                </a:solidFill>
              </a:rPr>
              <a:t>-A INPUT -p </a:t>
            </a:r>
            <a:r>
              <a:rPr lang="pt-BR" sz="1600" dirty="0" err="1">
                <a:solidFill>
                  <a:srgbClr val="5E1D10"/>
                </a:solidFill>
              </a:rPr>
              <a:t>icmp</a:t>
            </a:r>
            <a:r>
              <a:rPr lang="pt-BR" sz="1600" dirty="0">
                <a:solidFill>
                  <a:srgbClr val="5E1D10"/>
                </a:solidFill>
              </a:rPr>
              <a:t> -</a:t>
            </a:r>
            <a:r>
              <a:rPr lang="pt-BR" sz="1600" dirty="0" err="1">
                <a:solidFill>
                  <a:srgbClr val="5E1D10"/>
                </a:solidFill>
              </a:rPr>
              <a:t>icmp-type</a:t>
            </a:r>
            <a:r>
              <a:rPr lang="pt-BR" sz="1600" dirty="0">
                <a:solidFill>
                  <a:srgbClr val="5E1D10"/>
                </a:solidFill>
              </a:rPr>
              <a:t> </a:t>
            </a:r>
            <a:r>
              <a:rPr lang="pt-BR" sz="1600" dirty="0" err="1">
                <a:solidFill>
                  <a:srgbClr val="5E1D10"/>
                </a:solidFill>
              </a:rPr>
              <a:t>echo-request</a:t>
            </a:r>
            <a:r>
              <a:rPr lang="pt-BR" sz="1600" dirty="0">
                <a:solidFill>
                  <a:srgbClr val="5E1D10"/>
                </a:solidFill>
              </a:rPr>
              <a:t> -j </a:t>
            </a:r>
            <a:r>
              <a:rPr lang="pt-BR" sz="1600" dirty="0" smtClean="0">
                <a:solidFill>
                  <a:srgbClr val="5E1D10"/>
                </a:solidFill>
              </a:rPr>
              <a:t>DROP</a:t>
            </a:r>
          </a:p>
          <a:p>
            <a:endParaRPr lang="pt-BR" sz="1600" dirty="0">
              <a:solidFill>
                <a:srgbClr val="5E1D10"/>
              </a:solidFill>
            </a:endParaRPr>
          </a:p>
          <a:p>
            <a:r>
              <a:rPr lang="pt-BR" sz="1600" dirty="0" smtClean="0">
                <a:solidFill>
                  <a:srgbClr val="5E1D10"/>
                </a:solidFill>
              </a:rPr>
              <a:t># </a:t>
            </a:r>
            <a:r>
              <a:rPr lang="pt-BR" sz="1600" dirty="0" err="1" smtClean="0">
                <a:solidFill>
                  <a:srgbClr val="5E1D10"/>
                </a:solidFill>
              </a:rPr>
              <a:t>iptables</a:t>
            </a:r>
            <a:r>
              <a:rPr lang="pt-BR" sz="1600" dirty="0" smtClean="0">
                <a:solidFill>
                  <a:srgbClr val="5E1D10"/>
                </a:solidFill>
              </a:rPr>
              <a:t> </a:t>
            </a:r>
            <a:r>
              <a:rPr lang="pt-BR" sz="1600" dirty="0">
                <a:solidFill>
                  <a:srgbClr val="5E1D10"/>
                </a:solidFill>
              </a:rPr>
              <a:t>-t </a:t>
            </a:r>
            <a:r>
              <a:rPr lang="pt-BR" sz="1600" dirty="0" err="1">
                <a:solidFill>
                  <a:srgbClr val="5E1D10"/>
                </a:solidFill>
              </a:rPr>
              <a:t>nat</a:t>
            </a:r>
            <a:r>
              <a:rPr lang="pt-BR" sz="1600" dirty="0">
                <a:solidFill>
                  <a:srgbClr val="5E1D10"/>
                </a:solidFill>
              </a:rPr>
              <a:t> -A POSTROUTING -s $IPINT -o </a:t>
            </a:r>
            <a:r>
              <a:rPr lang="pt-BR" sz="1600" dirty="0" smtClean="0">
                <a:solidFill>
                  <a:srgbClr val="5E1D10"/>
                </a:solidFill>
              </a:rPr>
              <a:t>$EXT </a:t>
            </a:r>
            <a:r>
              <a:rPr lang="pt-BR" sz="1600" dirty="0">
                <a:solidFill>
                  <a:srgbClr val="5E1D10"/>
                </a:solidFill>
              </a:rPr>
              <a:t>-j SNAT --</a:t>
            </a:r>
            <a:r>
              <a:rPr lang="pt-BR" sz="1600" dirty="0" err="1">
                <a:solidFill>
                  <a:srgbClr val="5E1D10"/>
                </a:solidFill>
              </a:rPr>
              <a:t>to-source</a:t>
            </a:r>
            <a:r>
              <a:rPr lang="pt-BR" sz="1600" dirty="0">
                <a:solidFill>
                  <a:srgbClr val="5E1D10"/>
                </a:solidFill>
              </a:rPr>
              <a:t> $IPEXT</a:t>
            </a:r>
          </a:p>
          <a:p>
            <a:r>
              <a:rPr lang="pt-BR" sz="1600" dirty="0" smtClean="0">
                <a:solidFill>
                  <a:srgbClr val="5E1D10"/>
                </a:solidFill>
              </a:rPr>
              <a:t># </a:t>
            </a:r>
            <a:r>
              <a:rPr lang="pt-BR" sz="1600" dirty="0" err="1">
                <a:solidFill>
                  <a:srgbClr val="5E1D10"/>
                </a:solidFill>
              </a:rPr>
              <a:t>iptables</a:t>
            </a:r>
            <a:r>
              <a:rPr lang="pt-BR" sz="1600" dirty="0">
                <a:solidFill>
                  <a:srgbClr val="5E1D10"/>
                </a:solidFill>
              </a:rPr>
              <a:t> -t </a:t>
            </a:r>
            <a:r>
              <a:rPr lang="pt-BR" sz="1600" dirty="0" err="1">
                <a:solidFill>
                  <a:srgbClr val="5E1D10"/>
                </a:solidFill>
              </a:rPr>
              <a:t>nat</a:t>
            </a:r>
            <a:r>
              <a:rPr lang="pt-BR" sz="1600" dirty="0">
                <a:solidFill>
                  <a:srgbClr val="5E1D10"/>
                </a:solidFill>
              </a:rPr>
              <a:t> -A POSTROUTING -s $IPINT </a:t>
            </a:r>
            <a:r>
              <a:rPr lang="pt-BR" sz="1600" dirty="0" smtClean="0">
                <a:solidFill>
                  <a:srgbClr val="5E1D10"/>
                </a:solidFill>
              </a:rPr>
              <a:t>-</a:t>
            </a:r>
            <a:r>
              <a:rPr lang="pt-BR" sz="1600" dirty="0">
                <a:solidFill>
                  <a:srgbClr val="5E1D10"/>
                </a:solidFill>
              </a:rPr>
              <a:t>o $EXT -j MASQUERADE</a:t>
            </a:r>
          </a:p>
          <a:p>
            <a:endParaRPr lang="pt-BR" sz="1600" dirty="0">
              <a:solidFill>
                <a:srgbClr val="5E1D1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18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1524000" y="1219200"/>
            <a:ext cx="609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5E1D1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E1D10"/>
                </a:solidFill>
                <a:latin typeface="Palatino Linotype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E1D10"/>
                </a:solidFill>
                <a:latin typeface="Palatino Linotype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E1D10"/>
                </a:solidFill>
                <a:latin typeface="Palatino Linotype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E1D10"/>
                </a:solidFill>
                <a:latin typeface="Palatino Linotype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E1D10"/>
                </a:solidFill>
                <a:latin typeface="Palatino Linotype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E1D10"/>
                </a:solidFill>
                <a:latin typeface="Palatino Linotype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E1D10"/>
                </a:solidFill>
                <a:latin typeface="Palatino Linotype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E1D10"/>
                </a:solidFill>
                <a:latin typeface="Palatino Linotype" pitchFamily="18" charset="0"/>
              </a:defRPr>
            </a:lvl9pPr>
          </a:lstStyle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3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complete_network">
  <a:themeElements>
    <a:clrScheme name="Custom Design 7">
      <a:dk1>
        <a:srgbClr val="5C1F00"/>
      </a:dk1>
      <a:lt1>
        <a:srgbClr val="FFFFFF"/>
      </a:lt1>
      <a:dk2>
        <a:srgbClr val="800000"/>
      </a:dk2>
      <a:lt2>
        <a:srgbClr val="DFD293"/>
      </a:lt2>
      <a:accent1>
        <a:srgbClr val="CC3300"/>
      </a:accent1>
      <a:accent2>
        <a:srgbClr val="BE7960"/>
      </a:accent2>
      <a:accent3>
        <a:srgbClr val="C0AAAA"/>
      </a:accent3>
      <a:accent4>
        <a:srgbClr val="DADADA"/>
      </a:accent4>
      <a:accent5>
        <a:srgbClr val="E2ADAA"/>
      </a:accent5>
      <a:accent6>
        <a:srgbClr val="AC6D56"/>
      </a:accent6>
      <a:hlink>
        <a:srgbClr val="FFFF99"/>
      </a:hlink>
      <a:folHlink>
        <a:srgbClr val="D3A219"/>
      </a:folHlink>
    </a:clrScheme>
    <a:fontScheme name="Custom Design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CE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FC9B7A5-7EF4-43B6-8A79-275B5D8B30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Incomplete network design template</Template>
  <TotalTime>962</TotalTime>
  <Words>617</Words>
  <Application>Microsoft Office PowerPoint</Application>
  <PresentationFormat>Apresentação na tela (4:3)</PresentationFormat>
  <Paragraphs>44</Paragraphs>
  <Slides>8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incomplete_network</vt:lpstr>
      <vt:lpstr>Administrador de Rede Linux</vt:lpstr>
      <vt:lpstr>Redes tem como objetivos principais:</vt:lpstr>
      <vt:lpstr>Netfilter</vt:lpstr>
      <vt:lpstr>IPTABLES</vt:lpstr>
      <vt:lpstr>IPTABLES - Tabelas</vt:lpstr>
      <vt:lpstr>IPTABLES  - Algumas regras</vt:lpstr>
      <vt:lpstr>IPTABLES  - Exemplos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Administrador de Rede Linux</dc:title>
  <dc:creator>Clesio Santos</dc:creator>
  <cp:lastModifiedBy>Kevelyn Larice</cp:lastModifiedBy>
  <cp:revision>70</cp:revision>
  <dcterms:created xsi:type="dcterms:W3CDTF">2012-09-17T04:24:44Z</dcterms:created>
  <dcterms:modified xsi:type="dcterms:W3CDTF">2012-11-05T16:31:43Z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TC103367989990</vt:lpwstr>
  </property>
</Properties>
</file>