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57" r:id="rId5"/>
    <p:sldId id="259" r:id="rId6"/>
    <p:sldId id="262" r:id="rId7"/>
    <p:sldId id="260" r:id="rId8"/>
    <p:sldId id="281" r:id="rId9"/>
    <p:sldId id="280" r:id="rId10"/>
    <p:sldId id="261" r:id="rId11"/>
    <p:sldId id="282" r:id="rId12"/>
    <p:sldId id="263" r:id="rId13"/>
    <p:sldId id="264" r:id="rId14"/>
    <p:sldId id="265" r:id="rId15"/>
    <p:sldId id="266" r:id="rId16"/>
    <p:sldId id="267" r:id="rId17"/>
    <p:sldId id="268" r:id="rId18"/>
    <p:sldId id="283" r:id="rId19"/>
    <p:sldId id="269" r:id="rId20"/>
    <p:sldId id="270" r:id="rId21"/>
    <p:sldId id="278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70F101E-626B-4208-BE72-06F8918D8ADF}" type="slidenum">
              <a:rPr lang="pt-BR" sz="1400" b="0" strike="noStrike" spc="-1">
                <a:latin typeface="Times New Roman"/>
              </a:rPr>
              <a:pPr algn="r"/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8F22C8-4B5B-41CA-8F58-DC8ABB7AC4B0}" type="slidenum">
              <a:rPr lang="pt-BR" sz="1200" b="0" strike="noStrike" spc="-1">
                <a:solidFill>
                  <a:srgbClr val="000000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3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153EC6-0762-4C76-B3E1-4347AFECE2AF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83A956-D494-4BB6-8AA0-A16B682C88E4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3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C4ED70-1FD4-4D9D-9775-28C583362FFA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3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8E8A197-AE21-4FFF-91A2-281ECD932F2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B8AC75-C641-4944-83FE-FDD123C81CA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CC218C-C504-43B2-85F2-A360C5D903D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3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BBD1B0-6F26-4FBC-BD05-7B11BF2FF8F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3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CB9445-10C3-45F6-9660-6876A4298BE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DevOps é a união de pessoas, processos e ferramentas para permitir a entrega contínua de valor aos usuários finais</a:t>
            </a:r>
          </a:p>
        </p:txBody>
      </p:sp>
      <p:sp>
        <p:nvSpPr>
          <p:cNvPr id="3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ABEB663-050F-47E7-8786-3E84559B33F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3B43C2-159E-498B-9D50-72D327C36FC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DCC490-4F5D-46BF-B5C3-E511D3A3946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CC218C-C504-43B2-85F2-A360C5D903D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3B43C2-159E-498B-9D50-72D327C36FC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CC218C-C504-43B2-85F2-A360C5D903D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2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0FC5ED-ADD1-4AF9-98FA-B5EBAD1813D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2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E0FC5ED-ADD1-4AF9-98FA-B5EBAD1813D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pt-BR" sz="2000" b="0" strike="noStrike" spc="-1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</a:p>
        </p:txBody>
      </p:sp>
      <p:sp>
        <p:nvSpPr>
          <p:cNvPr id="3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E45EC9-2D1B-466E-9CEF-7CE8987A308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567040" y="4055400"/>
            <a:ext cx="614736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/>
          <p:cNvPicPr/>
          <p:nvPr/>
        </p:nvPicPr>
        <p:blipFill>
          <a:blip r:embed="rId14"/>
          <a:srcRect t="87262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estilo do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966960" y="636336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4A87FCD-494A-4407-AABD-74FC24E8BC47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7"/>
          <p:cNvPicPr/>
          <p:nvPr/>
        </p:nvPicPr>
        <p:blipFill>
          <a:blip r:embed="rId14"/>
          <a:srcRect t="87262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966960" y="636336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4578577-DBF7-4F5E-89C6-610504B94F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7"/>
          <p:cNvPicPr/>
          <p:nvPr/>
        </p:nvPicPr>
        <p:blipFill>
          <a:blip r:embed="rId14"/>
          <a:srcRect t="87262"/>
          <a:stretch/>
        </p:blipFill>
        <p:spPr>
          <a:xfrm>
            <a:off x="0" y="5985000"/>
            <a:ext cx="12178800" cy="8726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36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Calibri Light"/>
              </a:rPr>
              <a:t>Clique para editar estilo do título mestre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Imagem 3"/>
          <p:cNvPicPr/>
          <p:nvPr/>
        </p:nvPicPr>
        <p:blipFill>
          <a:blip r:embed="rId15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wmcosta@latam.stefanini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2"/>
          <p:cNvPicPr/>
          <p:nvPr/>
        </p:nvPicPr>
        <p:blipFill>
          <a:blip r:embed="rId2"/>
          <a:stretch/>
        </p:blipFill>
        <p:spPr>
          <a:xfrm>
            <a:off x="7440840" y="3315240"/>
            <a:ext cx="2606400" cy="2185920"/>
          </a:xfrm>
          <a:prstGeom prst="rect">
            <a:avLst/>
          </a:prstGeom>
          <a:ln>
            <a:noFill/>
          </a:ln>
        </p:spPr>
      </p:pic>
      <p:pic>
        <p:nvPicPr>
          <p:cNvPr id="127" name="Imagem 3"/>
          <p:cNvPicPr/>
          <p:nvPr/>
        </p:nvPicPr>
        <p:blipFill>
          <a:blip r:embed="rId3"/>
          <a:stretch/>
        </p:blipFill>
        <p:spPr>
          <a:xfrm>
            <a:off x="8089200" y="5938920"/>
            <a:ext cx="1958040" cy="420120"/>
          </a:xfrm>
          <a:prstGeom prst="rect">
            <a:avLst/>
          </a:prstGeom>
          <a:ln>
            <a:noFill/>
          </a:ln>
        </p:spPr>
      </p:pic>
      <p:pic>
        <p:nvPicPr>
          <p:cNvPr id="128" name="Imagem 5"/>
          <p:cNvPicPr/>
          <p:nvPr/>
        </p:nvPicPr>
        <p:blipFill>
          <a:blip r:embed="rId4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82FDD44-D594-4D2C-8DD5-BD5FA25FFC13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10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62800" y="504000"/>
            <a:ext cx="11619678" cy="578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/>
            <a:r>
              <a:rPr lang="pt-BR" sz="5000" b="1" spc="-1" dirty="0" smtClean="0">
                <a:solidFill>
                  <a:srgbClr val="0070C0"/>
                </a:solidFill>
                <a:latin typeface="Tahoma"/>
                <a:ea typeface="MS PGothic"/>
              </a:rPr>
              <a:t>Como </a:t>
            </a: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é possível simular o ambiente de produção no ambiente de testes?</a:t>
            </a:r>
            <a:endParaRPr lang="pt-BR" sz="5000" b="1" spc="-1" dirty="0">
              <a:solidFill>
                <a:srgbClr val="0070C0"/>
              </a:solidFill>
              <a:latin typeface="Tahoma"/>
              <a:ea typeface="MS PGothic"/>
            </a:endParaRPr>
          </a:p>
          <a:p>
            <a:pPr algn="ctr">
              <a:lnSpc>
                <a:spcPct val="100000"/>
              </a:lnSpc>
            </a:pPr>
            <a:endParaRPr lang="pt-BR" sz="5000" b="0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5C7425D-59BF-4AB6-9BEE-B60A54361746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452530" y="142852"/>
            <a:ext cx="9001188" cy="6357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7A77A32-0D93-4A66-A5F1-D0BB7BDB7D51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62800" y="504000"/>
            <a:ext cx="11762554" cy="54253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/>
            <a:r>
              <a:rPr lang="pt-BR" sz="5000" b="1" spc="-1" dirty="0" smtClean="0">
                <a:solidFill>
                  <a:srgbClr val="0070C0"/>
                </a:solidFill>
                <a:latin typeface="Tahoma"/>
                <a:ea typeface="MS PGothic"/>
              </a:rPr>
              <a:t>Como </a:t>
            </a: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automatizar o processo de entrega com </a:t>
            </a:r>
            <a:r>
              <a:rPr lang="pt-BR" sz="5000" b="1" spc="-1" dirty="0" err="1">
                <a:solidFill>
                  <a:srgbClr val="0070C0"/>
                </a:solidFill>
                <a:latin typeface="Tahoma"/>
                <a:ea typeface="MS PGothic"/>
              </a:rPr>
              <a:t>Pipeline</a:t>
            </a: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 e como o </a:t>
            </a:r>
            <a:r>
              <a:rPr lang="pt-BR" sz="5000" b="1" spc="-1" dirty="0" err="1">
                <a:solidFill>
                  <a:srgbClr val="0070C0"/>
                </a:solidFill>
                <a:latin typeface="Tahoma"/>
                <a:ea typeface="MS PGothic"/>
              </a:rPr>
              <a:t>Jenkins</a:t>
            </a: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 pode auxiliar na automação de testes?</a:t>
            </a:r>
          </a:p>
          <a:p>
            <a:pPr>
              <a:lnSpc>
                <a:spcPct val="100000"/>
              </a:lnSpc>
            </a:pPr>
            <a:endParaRPr lang="pt-BR" sz="5000" b="0" strike="noStrike" spc="-1" dirty="0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095472" y="4929198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AB67541-756B-43CE-AA4D-453F8D62F892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13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480" y="214290"/>
            <a:ext cx="557216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8F79FE1-A37D-4A2B-8F32-26FEA6E39B48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14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0960" y="857232"/>
            <a:ext cx="11501518" cy="449663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pt-BR" sz="5000" b="1" spc="-1" dirty="0" smtClean="0">
                <a:solidFill>
                  <a:srgbClr val="0070C0"/>
                </a:solidFill>
                <a:latin typeface="Tahoma"/>
                <a:ea typeface="MS PGothic"/>
              </a:rPr>
              <a:t>Como</a:t>
            </a:r>
            <a:r>
              <a:rPr lang="pt-BR" sz="5400" b="1" dirty="0" smtClean="0"/>
              <a:t> </a:t>
            </a: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utilizar o </a:t>
            </a:r>
            <a:r>
              <a:rPr lang="pt-BR" sz="5000" b="1" spc="-1" dirty="0" err="1">
                <a:solidFill>
                  <a:srgbClr val="0070C0"/>
                </a:solidFill>
                <a:latin typeface="Tahoma"/>
                <a:ea typeface="MS PGothic"/>
              </a:rPr>
              <a:t>Git</a:t>
            </a: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 </a:t>
            </a:r>
            <a:r>
              <a:rPr lang="pt-BR" sz="5000" b="1" spc="-1" dirty="0" err="1">
                <a:solidFill>
                  <a:srgbClr val="0070C0"/>
                </a:solidFill>
                <a:latin typeface="Tahoma"/>
                <a:ea typeface="MS PGothic"/>
              </a:rPr>
              <a:t>Flow</a:t>
            </a: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 na Garantia da Qualidade?</a:t>
            </a:r>
            <a:endParaRPr lang="pt-BR" sz="5000" b="1" spc="-1" dirty="0">
              <a:solidFill>
                <a:srgbClr val="0070C0"/>
              </a:solidFill>
              <a:latin typeface="Tahoma"/>
              <a:ea typeface="MS PGothic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B20C4E6-57B1-4500-934E-3B80CDD4E57B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15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640000" y="650160"/>
            <a:ext cx="2863080" cy="50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endParaRPr lang="pt-BR" sz="5000" b="0" strike="noStrike" spc="-1" dirty="0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5" descr="Imagem relacionada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95274" y="500042"/>
            <a:ext cx="11215766" cy="557216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38150" y="428604"/>
            <a:ext cx="1238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spc="-1" dirty="0" smtClean="0">
                <a:solidFill>
                  <a:srgbClr val="0070C0"/>
                </a:solidFill>
                <a:latin typeface="Tahoma"/>
                <a:ea typeface="MS PGothic"/>
              </a:rPr>
              <a:t> </a:t>
            </a:r>
            <a:r>
              <a:rPr lang="pt-BR" b="1" spc="-1" dirty="0" err="1" smtClean="0">
                <a:solidFill>
                  <a:srgbClr val="0070C0"/>
                </a:solidFill>
                <a:latin typeface="Tahoma"/>
                <a:ea typeface="MS PGothic"/>
              </a:rPr>
              <a:t>Hotfix</a:t>
            </a:r>
            <a:endParaRPr lang="pt-BR" b="1" spc="-1" dirty="0" smtClean="0">
              <a:solidFill>
                <a:srgbClr val="0070C0"/>
              </a:solidFill>
              <a:latin typeface="Tahoma"/>
              <a:ea typeface="MS PGothic"/>
            </a:endParaRPr>
          </a:p>
          <a:p>
            <a:pPr>
              <a:buFont typeface="Arial" pitchFamily="34" charset="0"/>
              <a:buChar char="•"/>
            </a:pPr>
            <a:r>
              <a:rPr lang="pt-BR" b="1" spc="-1" dirty="0" smtClean="0">
                <a:solidFill>
                  <a:srgbClr val="0070C0"/>
                </a:solidFill>
                <a:latin typeface="Tahoma"/>
                <a:ea typeface="MS PGothic"/>
              </a:rPr>
              <a:t> Release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EBB4FC7-819F-4167-9D68-F06F61474728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16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7" name="Imagem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12" y="357166"/>
            <a:ext cx="10930014" cy="557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84701F8-0323-4D03-B156-D857560A0086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Imagem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398" y="285728"/>
            <a:ext cx="1135864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8786AAC-7868-4FC0-B34C-932BAB8C9933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Imagem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22" y="214290"/>
            <a:ext cx="11215765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1CE3F91-3DC0-4150-BE93-18F476CF5F46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88000" y="720000"/>
            <a:ext cx="10279080" cy="85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>
                <a:solidFill>
                  <a:srgbClr val="0070C0"/>
                </a:solidFill>
                <a:latin typeface="Tahoma"/>
                <a:ea typeface="MS PGothic"/>
              </a:rPr>
              <a:t>Obrigado!</a:t>
            </a:r>
            <a:endParaRPr lang="pt-BR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0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147680" y="244800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300" b="1" strike="noStrike" spc="-1">
                <a:solidFill>
                  <a:srgbClr val="BBD22A"/>
                </a:solidFill>
                <a:latin typeface="Tahoma"/>
                <a:ea typeface="ヒラギノ角ゴ Pro W3"/>
              </a:rPr>
              <a:t>Wesley Martins 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00" b="1" strike="noStrike" spc="-1">
                <a:solidFill>
                  <a:srgbClr val="BBD22A"/>
                </a:solidFill>
                <a:latin typeface="Tahoma"/>
                <a:ea typeface="ヒラギノ角ゴ Pro W3"/>
                <a:hlinkClick r:id="rId3"/>
              </a:rPr>
              <a:t>wmcosta@latam.stefanini.com</a:t>
            </a:r>
            <a:r>
              <a:rPr lang="pt-BR" sz="1300" b="1" strike="noStrike" spc="-1">
                <a:solidFill>
                  <a:srgbClr val="BBD22A"/>
                </a:solidFill>
                <a:latin typeface="Tahoma"/>
                <a:ea typeface="ヒラギノ角ゴ Pro W3"/>
              </a:rPr>
              <a:t> 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00" b="1" strike="noStrike" spc="-1">
                <a:solidFill>
                  <a:srgbClr val="BBD22A"/>
                </a:solidFill>
                <a:latin typeface="Tahoma"/>
                <a:ea typeface="ヒラギノ角ゴ Pro W3"/>
              </a:rPr>
              <a:t>https://wmacibnc.github.io/</a:t>
            </a:r>
            <a:endParaRPr lang="pt-BR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m 41"/>
          <p:cNvPicPr/>
          <p:nvPr/>
        </p:nvPicPr>
        <p:blipFill>
          <a:blip r:embed="rId3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5897520" y="2506680"/>
            <a:ext cx="5670360" cy="22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 algn="r"/>
            <a:r>
              <a:rPr lang="pt-BR" sz="4000" b="1" strike="noStrike" spc="-1" dirty="0" err="1" smtClean="0">
                <a:solidFill>
                  <a:srgbClr val="FFFFFF"/>
                </a:solidFill>
                <a:latin typeface="Calibri"/>
                <a:ea typeface="MS PGothic"/>
              </a:rPr>
              <a:t>Dojo</a:t>
            </a:r>
            <a:r>
              <a:rPr lang="pt-BR" sz="4000" b="1" strike="noStrike" spc="-1" dirty="0" smtClean="0">
                <a:solidFill>
                  <a:srgbClr val="FFFFFF"/>
                </a:solidFill>
                <a:latin typeface="Calibri"/>
                <a:ea typeface="MS PGothic"/>
              </a:rPr>
              <a:t> </a:t>
            </a:r>
            <a:r>
              <a:rPr lang="pt-BR" sz="4000" b="1" spc="-1" dirty="0">
                <a:solidFill>
                  <a:srgbClr val="FFFFFF"/>
                </a:solidFill>
                <a:latin typeface="Calibri"/>
                <a:ea typeface="MS PGothic"/>
              </a:rPr>
              <a:t>– </a:t>
            </a:r>
            <a:r>
              <a:rPr lang="pt-BR" sz="4000" b="1" spc="-1" dirty="0" err="1">
                <a:solidFill>
                  <a:srgbClr val="FFFFFF"/>
                </a:solidFill>
                <a:latin typeface="Calibri"/>
                <a:ea typeface="MS PGothic"/>
              </a:rPr>
              <a:t>DevOps</a:t>
            </a:r>
            <a:r>
              <a:rPr lang="pt-BR" sz="4000" b="1" spc="-1" dirty="0">
                <a:solidFill>
                  <a:srgbClr val="FFFFFF"/>
                </a:solidFill>
                <a:latin typeface="Calibri"/>
                <a:ea typeface="MS PGothic"/>
              </a:rPr>
              <a:t> – </a:t>
            </a:r>
            <a:r>
              <a:rPr lang="pt-BR" sz="4000" b="1" spc="-1" dirty="0" err="1">
                <a:solidFill>
                  <a:srgbClr val="FFFFFF"/>
                </a:solidFill>
                <a:latin typeface="Calibri"/>
                <a:ea typeface="MS PGothic"/>
              </a:rPr>
              <a:t>Quality</a:t>
            </a:r>
            <a:r>
              <a:rPr lang="pt-BR" sz="4000" b="1" spc="-1" dirty="0">
                <a:solidFill>
                  <a:srgbClr val="FFFFFF"/>
                </a:solidFill>
                <a:latin typeface="Calibri"/>
                <a:ea typeface="MS PGothic"/>
              </a:rPr>
              <a:t> </a:t>
            </a:r>
            <a:r>
              <a:rPr lang="pt-BR" sz="4000" b="1" spc="-1" dirty="0" err="1">
                <a:solidFill>
                  <a:srgbClr val="FFFFFF"/>
                </a:solidFill>
                <a:latin typeface="Calibri"/>
                <a:ea typeface="MS PGothic"/>
              </a:rPr>
              <a:t>Assurance</a:t>
            </a:r>
            <a:r>
              <a:rPr lang="pt-BR" sz="4000" b="1" spc="-1" dirty="0">
                <a:solidFill>
                  <a:srgbClr val="FFFFFF"/>
                </a:solidFill>
                <a:latin typeface="Calibri"/>
                <a:ea typeface="MS PGothic"/>
              </a:rPr>
              <a:t> - QA</a:t>
            </a:r>
          </a:p>
          <a:p>
            <a:pPr algn="r">
              <a:lnSpc>
                <a:spcPct val="100000"/>
              </a:lnSpc>
            </a:pPr>
            <a:endParaRPr lang="pt-BR" sz="4000" b="0" strike="noStrike" spc="-1" dirty="0" smtClean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pt-BR" sz="4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4000" b="1" spc="-1" dirty="0" smtClean="0">
                <a:solidFill>
                  <a:srgbClr val="FFFFFF"/>
                </a:solidFill>
                <a:latin typeface="Calibri"/>
                <a:ea typeface="MS PGothic"/>
              </a:rPr>
              <a:t>Setembro</a:t>
            </a:r>
            <a:r>
              <a:rPr lang="pt-BR" sz="4000" b="1" strike="noStrike" spc="-1" dirty="0" smtClean="0">
                <a:solidFill>
                  <a:srgbClr val="FFFFFF"/>
                </a:solidFill>
                <a:latin typeface="Calibri"/>
                <a:ea typeface="MS PGothic"/>
              </a:rPr>
              <a:t>/2018</a:t>
            </a:r>
            <a:endParaRPr lang="pt-BR" sz="4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endParaRPr lang="pt-BR" sz="40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776160" y="5952600"/>
            <a:ext cx="153360" cy="212760"/>
          </a:xfrm>
          <a:custGeom>
            <a:avLst/>
            <a:gdLst/>
            <a:ahLst/>
            <a:cxn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961560" y="5902200"/>
            <a:ext cx="133920" cy="262080"/>
          </a:xfrm>
          <a:custGeom>
            <a:avLst/>
            <a:gdLst/>
            <a:ahLst/>
            <a:cxn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10130760" y="5952960"/>
            <a:ext cx="192960" cy="211680"/>
          </a:xfrm>
          <a:custGeom>
            <a:avLst/>
            <a:gdLst/>
            <a:ahLst/>
            <a:cxn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354320" y="5861160"/>
            <a:ext cx="141840" cy="299520"/>
          </a:xfrm>
          <a:custGeom>
            <a:avLst/>
            <a:gdLst/>
            <a:ahLst/>
            <a:cxn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10513800" y="5952600"/>
            <a:ext cx="186120" cy="212760"/>
          </a:xfrm>
          <a:custGeom>
            <a:avLst/>
            <a:gdLst/>
            <a:ahLst/>
            <a:cxn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10757520" y="5952960"/>
            <a:ext cx="193680" cy="207360"/>
          </a:xfrm>
          <a:custGeom>
            <a:avLst/>
            <a:gdLst/>
            <a:ahLst/>
            <a:cxn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11014560" y="5957280"/>
            <a:ext cx="62640" cy="20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11138400" y="5952960"/>
            <a:ext cx="194040" cy="207360"/>
          </a:xfrm>
          <a:custGeom>
            <a:avLst/>
            <a:gdLst/>
            <a:ahLst/>
            <a:cxn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11395800" y="5957280"/>
            <a:ext cx="62640" cy="203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10382400" y="6225480"/>
            <a:ext cx="37080" cy="59760"/>
          </a:xfrm>
          <a:custGeom>
            <a:avLst/>
            <a:gdLst/>
            <a:ahLst/>
            <a:cxn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10432800" y="6225480"/>
            <a:ext cx="43920" cy="6048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10488600" y="6225840"/>
            <a:ext cx="66240" cy="59400"/>
          </a:xfrm>
          <a:custGeom>
            <a:avLst/>
            <a:gdLst/>
            <a:ahLst/>
            <a:cxn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10568880" y="6225840"/>
            <a:ext cx="28080" cy="59400"/>
          </a:xfrm>
          <a:custGeom>
            <a:avLst/>
            <a:gdLst/>
            <a:ahLst/>
            <a:cxn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0613160" y="6225480"/>
            <a:ext cx="39600" cy="59760"/>
          </a:xfrm>
          <a:custGeom>
            <a:avLst/>
            <a:gdLst/>
            <a:ahLst/>
            <a:cxn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10667520" y="6225840"/>
            <a:ext cx="10440" cy="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10696680" y="6225840"/>
            <a:ext cx="43200" cy="5940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10755720" y="6225480"/>
            <a:ext cx="41400" cy="60480"/>
          </a:xfrm>
          <a:custGeom>
            <a:avLst/>
            <a:gdLst/>
            <a:ahLst/>
            <a:cxn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10837800" y="6225840"/>
            <a:ext cx="42840" cy="59400"/>
          </a:xfrm>
          <a:custGeom>
            <a:avLst/>
            <a:gdLst/>
            <a:ahLst/>
            <a:cxn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10890000" y="6225480"/>
            <a:ext cx="43920" cy="6048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10949760" y="6225840"/>
            <a:ext cx="39240" cy="60120"/>
          </a:xfrm>
          <a:custGeom>
            <a:avLst/>
            <a:gdLst/>
            <a:ahLst/>
            <a:cxn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11007000" y="6225480"/>
            <a:ext cx="39240" cy="59760"/>
          </a:xfrm>
          <a:custGeom>
            <a:avLst/>
            <a:gdLst/>
            <a:ahLst/>
            <a:cxn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11090160" y="6225480"/>
            <a:ext cx="39600" cy="60480"/>
          </a:xfrm>
          <a:custGeom>
            <a:avLst/>
            <a:gdLst/>
            <a:ahLst/>
            <a:cxn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11145240" y="6225840"/>
            <a:ext cx="38520" cy="60120"/>
          </a:xfrm>
          <a:custGeom>
            <a:avLst/>
            <a:gdLst/>
            <a:ahLst/>
            <a:cxn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11198520" y="6225480"/>
            <a:ext cx="33480" cy="60480"/>
          </a:xfrm>
          <a:custGeom>
            <a:avLst/>
            <a:gdLst/>
            <a:ahLst/>
            <a:cxn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6"/>
          <p:cNvSpPr/>
          <p:nvPr/>
        </p:nvSpPr>
        <p:spPr>
          <a:xfrm>
            <a:off x="11248560" y="6225840"/>
            <a:ext cx="10440" cy="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7"/>
          <p:cNvSpPr/>
          <p:nvPr/>
        </p:nvSpPr>
        <p:spPr>
          <a:xfrm>
            <a:off x="11277360" y="6225840"/>
            <a:ext cx="43200" cy="5940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8"/>
          <p:cNvSpPr/>
          <p:nvPr/>
        </p:nvSpPr>
        <p:spPr>
          <a:xfrm>
            <a:off x="11338560" y="6225840"/>
            <a:ext cx="28800" cy="59400"/>
          </a:xfrm>
          <a:custGeom>
            <a:avLst/>
            <a:gdLst/>
            <a:ahLst/>
            <a:cxn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9"/>
          <p:cNvSpPr/>
          <p:nvPr/>
        </p:nvSpPr>
        <p:spPr>
          <a:xfrm>
            <a:off x="11379960" y="6225480"/>
            <a:ext cx="32760" cy="6048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0"/>
          <p:cNvSpPr/>
          <p:nvPr/>
        </p:nvSpPr>
        <p:spPr>
          <a:xfrm>
            <a:off x="11425320" y="6225480"/>
            <a:ext cx="32760" cy="6048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1"/>
          <p:cNvSpPr/>
          <p:nvPr/>
        </p:nvSpPr>
        <p:spPr>
          <a:xfrm>
            <a:off x="9481320" y="5962680"/>
            <a:ext cx="92520" cy="89280"/>
          </a:xfrm>
          <a:custGeom>
            <a:avLst/>
            <a:gdLst/>
            <a:ahLst/>
            <a:cxn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2"/>
          <p:cNvSpPr/>
          <p:nvPr/>
        </p:nvSpPr>
        <p:spPr>
          <a:xfrm>
            <a:off x="9487080" y="6011280"/>
            <a:ext cx="222120" cy="233640"/>
          </a:xfrm>
          <a:custGeom>
            <a:avLst/>
            <a:gdLst/>
            <a:ahLst/>
            <a:cxn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3"/>
          <p:cNvSpPr/>
          <p:nvPr/>
        </p:nvSpPr>
        <p:spPr>
          <a:xfrm>
            <a:off x="9468000" y="5998320"/>
            <a:ext cx="104040" cy="160560"/>
          </a:xfrm>
          <a:custGeom>
            <a:avLst/>
            <a:gdLst/>
            <a:ahLst/>
            <a:cxn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4"/>
          <p:cNvSpPr/>
          <p:nvPr/>
        </p:nvSpPr>
        <p:spPr>
          <a:xfrm>
            <a:off x="9550080" y="6103080"/>
            <a:ext cx="171360" cy="181800"/>
          </a:xfrm>
          <a:custGeom>
            <a:avLst/>
            <a:gdLst/>
            <a:ahLst/>
            <a:cxn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5"/>
          <p:cNvSpPr/>
          <p:nvPr/>
        </p:nvSpPr>
        <p:spPr>
          <a:xfrm>
            <a:off x="9636120" y="6189120"/>
            <a:ext cx="93240" cy="92880"/>
          </a:xfrm>
          <a:custGeom>
            <a:avLst/>
            <a:gdLst/>
            <a:ahLst/>
            <a:cxn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m 41"/>
          <p:cNvPicPr/>
          <p:nvPr/>
        </p:nvPicPr>
        <p:blipFill>
          <a:blip r:embed="rId2"/>
          <a:stretch/>
        </p:blipFill>
        <p:spPr>
          <a:xfrm>
            <a:off x="0" y="0"/>
            <a:ext cx="12178800" cy="6857640"/>
          </a:xfrm>
          <a:prstGeom prst="rect">
            <a:avLst/>
          </a:prstGeom>
          <a:ln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5095440" y="3234960"/>
            <a:ext cx="223560" cy="310320"/>
          </a:xfrm>
          <a:custGeom>
            <a:avLst/>
            <a:gdLst/>
            <a:ahLst/>
            <a:cxn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5365800" y="3161520"/>
            <a:ext cx="195480" cy="382680"/>
          </a:xfrm>
          <a:custGeom>
            <a:avLst/>
            <a:gdLst/>
            <a:ahLst/>
            <a:cxn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5612760" y="3235320"/>
            <a:ext cx="281520" cy="308880"/>
          </a:xfrm>
          <a:custGeom>
            <a:avLst/>
            <a:gdLst/>
            <a:ahLst/>
            <a:cxn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4"/>
          <p:cNvSpPr/>
          <p:nvPr/>
        </p:nvSpPr>
        <p:spPr>
          <a:xfrm>
            <a:off x="5938560" y="3101400"/>
            <a:ext cx="207000" cy="436680"/>
          </a:xfrm>
          <a:custGeom>
            <a:avLst/>
            <a:gdLst/>
            <a:ahLst/>
            <a:cxn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5"/>
          <p:cNvSpPr/>
          <p:nvPr/>
        </p:nvSpPr>
        <p:spPr>
          <a:xfrm>
            <a:off x="6171480" y="3234960"/>
            <a:ext cx="271440" cy="310320"/>
          </a:xfrm>
          <a:custGeom>
            <a:avLst/>
            <a:gdLst/>
            <a:ahLst/>
            <a:cxn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6"/>
          <p:cNvSpPr/>
          <p:nvPr/>
        </p:nvSpPr>
        <p:spPr>
          <a:xfrm>
            <a:off x="6526800" y="3235320"/>
            <a:ext cx="282960" cy="302760"/>
          </a:xfrm>
          <a:custGeom>
            <a:avLst/>
            <a:gdLst/>
            <a:ahLst/>
            <a:cxn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7"/>
          <p:cNvSpPr/>
          <p:nvPr/>
        </p:nvSpPr>
        <p:spPr>
          <a:xfrm>
            <a:off x="6901560" y="3241800"/>
            <a:ext cx="91440" cy="29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8"/>
          <p:cNvSpPr/>
          <p:nvPr/>
        </p:nvSpPr>
        <p:spPr>
          <a:xfrm>
            <a:off x="7082280" y="3235320"/>
            <a:ext cx="283320" cy="302760"/>
          </a:xfrm>
          <a:custGeom>
            <a:avLst/>
            <a:gdLst/>
            <a:ahLst/>
            <a:cxn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9"/>
          <p:cNvSpPr/>
          <p:nvPr/>
        </p:nvSpPr>
        <p:spPr>
          <a:xfrm>
            <a:off x="7457400" y="3241800"/>
            <a:ext cx="91440" cy="29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0"/>
          <p:cNvSpPr/>
          <p:nvPr/>
        </p:nvSpPr>
        <p:spPr>
          <a:xfrm>
            <a:off x="5979600" y="3633120"/>
            <a:ext cx="54360" cy="87480"/>
          </a:xfrm>
          <a:custGeom>
            <a:avLst/>
            <a:gdLst/>
            <a:ahLst/>
            <a:cxn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1"/>
          <p:cNvSpPr/>
          <p:nvPr/>
        </p:nvSpPr>
        <p:spPr>
          <a:xfrm>
            <a:off x="6053040" y="3633120"/>
            <a:ext cx="64080" cy="8856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2"/>
          <p:cNvSpPr/>
          <p:nvPr/>
        </p:nvSpPr>
        <p:spPr>
          <a:xfrm>
            <a:off x="6134400" y="3633480"/>
            <a:ext cx="96840" cy="87120"/>
          </a:xfrm>
          <a:custGeom>
            <a:avLst/>
            <a:gdLst/>
            <a:ahLst/>
            <a:cxn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3"/>
          <p:cNvSpPr/>
          <p:nvPr/>
        </p:nvSpPr>
        <p:spPr>
          <a:xfrm>
            <a:off x="6251760" y="3633480"/>
            <a:ext cx="41040" cy="87120"/>
          </a:xfrm>
          <a:custGeom>
            <a:avLst/>
            <a:gdLst/>
            <a:ahLst/>
            <a:cxn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4"/>
          <p:cNvSpPr/>
          <p:nvPr/>
        </p:nvSpPr>
        <p:spPr>
          <a:xfrm>
            <a:off x="6316200" y="3633120"/>
            <a:ext cx="57600" cy="87480"/>
          </a:xfrm>
          <a:custGeom>
            <a:avLst/>
            <a:gdLst/>
            <a:ahLst/>
            <a:cxn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5"/>
          <p:cNvSpPr/>
          <p:nvPr/>
        </p:nvSpPr>
        <p:spPr>
          <a:xfrm>
            <a:off x="6395400" y="3633480"/>
            <a:ext cx="15480" cy="8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6"/>
          <p:cNvSpPr/>
          <p:nvPr/>
        </p:nvSpPr>
        <p:spPr>
          <a:xfrm>
            <a:off x="6437880" y="3633480"/>
            <a:ext cx="63000" cy="8712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7"/>
          <p:cNvSpPr/>
          <p:nvPr/>
        </p:nvSpPr>
        <p:spPr>
          <a:xfrm>
            <a:off x="6523920" y="3633120"/>
            <a:ext cx="60480" cy="88560"/>
          </a:xfrm>
          <a:custGeom>
            <a:avLst/>
            <a:gdLst/>
            <a:ahLst/>
            <a:cxn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8"/>
          <p:cNvSpPr/>
          <p:nvPr/>
        </p:nvSpPr>
        <p:spPr>
          <a:xfrm>
            <a:off x="6643800" y="3633480"/>
            <a:ext cx="62640" cy="87120"/>
          </a:xfrm>
          <a:custGeom>
            <a:avLst/>
            <a:gdLst/>
            <a:ahLst/>
            <a:cxn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9"/>
          <p:cNvSpPr/>
          <p:nvPr/>
        </p:nvSpPr>
        <p:spPr>
          <a:xfrm>
            <a:off x="6719760" y="3633120"/>
            <a:ext cx="64080" cy="88560"/>
          </a:xfrm>
          <a:custGeom>
            <a:avLst/>
            <a:gdLst/>
            <a:ahLst/>
            <a:cxn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0"/>
          <p:cNvSpPr/>
          <p:nvPr/>
        </p:nvSpPr>
        <p:spPr>
          <a:xfrm>
            <a:off x="6807240" y="3633480"/>
            <a:ext cx="57240" cy="88200"/>
          </a:xfrm>
          <a:custGeom>
            <a:avLst/>
            <a:gdLst/>
            <a:ahLst/>
            <a:cxn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1"/>
          <p:cNvSpPr/>
          <p:nvPr/>
        </p:nvSpPr>
        <p:spPr>
          <a:xfrm>
            <a:off x="6890760" y="3633120"/>
            <a:ext cx="57240" cy="87480"/>
          </a:xfrm>
          <a:custGeom>
            <a:avLst/>
            <a:gdLst/>
            <a:ahLst/>
            <a:cxn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2"/>
          <p:cNvSpPr/>
          <p:nvPr/>
        </p:nvSpPr>
        <p:spPr>
          <a:xfrm>
            <a:off x="7011720" y="3633120"/>
            <a:ext cx="57600" cy="88560"/>
          </a:xfrm>
          <a:custGeom>
            <a:avLst/>
            <a:gdLst/>
            <a:ahLst/>
            <a:cxn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3"/>
          <p:cNvSpPr/>
          <p:nvPr/>
        </p:nvSpPr>
        <p:spPr>
          <a:xfrm>
            <a:off x="7092000" y="3633480"/>
            <a:ext cx="56520" cy="88200"/>
          </a:xfrm>
          <a:custGeom>
            <a:avLst/>
            <a:gdLst/>
            <a:ahLst/>
            <a:cxn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4"/>
          <p:cNvSpPr/>
          <p:nvPr/>
        </p:nvSpPr>
        <p:spPr>
          <a:xfrm>
            <a:off x="7170120" y="3633120"/>
            <a:ext cx="48960" cy="88560"/>
          </a:xfrm>
          <a:custGeom>
            <a:avLst/>
            <a:gdLst/>
            <a:ahLst/>
            <a:cxn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5"/>
          <p:cNvSpPr/>
          <p:nvPr/>
        </p:nvSpPr>
        <p:spPr>
          <a:xfrm>
            <a:off x="7242840" y="3633480"/>
            <a:ext cx="15480" cy="8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6"/>
          <p:cNvSpPr/>
          <p:nvPr/>
        </p:nvSpPr>
        <p:spPr>
          <a:xfrm>
            <a:off x="7284960" y="3633480"/>
            <a:ext cx="63000" cy="87120"/>
          </a:xfrm>
          <a:custGeom>
            <a:avLst/>
            <a:gdLst/>
            <a:ahLst/>
            <a:cxn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7"/>
          <p:cNvSpPr/>
          <p:nvPr/>
        </p:nvSpPr>
        <p:spPr>
          <a:xfrm>
            <a:off x="7373880" y="3633480"/>
            <a:ext cx="42120" cy="87120"/>
          </a:xfrm>
          <a:custGeom>
            <a:avLst/>
            <a:gdLst/>
            <a:ahLst/>
            <a:cxn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8"/>
          <p:cNvSpPr/>
          <p:nvPr/>
        </p:nvSpPr>
        <p:spPr>
          <a:xfrm>
            <a:off x="7434720" y="3633120"/>
            <a:ext cx="47880" cy="8856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9"/>
          <p:cNvSpPr/>
          <p:nvPr/>
        </p:nvSpPr>
        <p:spPr>
          <a:xfrm>
            <a:off x="7500960" y="3633120"/>
            <a:ext cx="47880" cy="88560"/>
          </a:xfrm>
          <a:custGeom>
            <a:avLst/>
            <a:gdLst/>
            <a:ahLst/>
            <a:cxn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0"/>
          <p:cNvSpPr/>
          <p:nvPr/>
        </p:nvSpPr>
        <p:spPr>
          <a:xfrm>
            <a:off x="4665240" y="3249720"/>
            <a:ext cx="135360" cy="130320"/>
          </a:xfrm>
          <a:custGeom>
            <a:avLst/>
            <a:gdLst/>
            <a:ahLst/>
            <a:cxn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31"/>
          <p:cNvSpPr/>
          <p:nvPr/>
        </p:nvSpPr>
        <p:spPr>
          <a:xfrm>
            <a:off x="4673880" y="3320640"/>
            <a:ext cx="324000" cy="340920"/>
          </a:xfrm>
          <a:custGeom>
            <a:avLst/>
            <a:gdLst/>
            <a:ahLst/>
            <a:cxn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2"/>
          <p:cNvSpPr/>
          <p:nvPr/>
        </p:nvSpPr>
        <p:spPr>
          <a:xfrm>
            <a:off x="4645440" y="3301560"/>
            <a:ext cx="151920" cy="234360"/>
          </a:xfrm>
          <a:custGeom>
            <a:avLst/>
            <a:gdLst/>
            <a:ahLst/>
            <a:cxn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3"/>
          <p:cNvSpPr/>
          <p:nvPr/>
        </p:nvSpPr>
        <p:spPr>
          <a:xfrm>
            <a:off x="4765320" y="3454560"/>
            <a:ext cx="250200" cy="265320"/>
          </a:xfrm>
          <a:custGeom>
            <a:avLst/>
            <a:gdLst/>
            <a:ahLst/>
            <a:cxn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34"/>
          <p:cNvSpPr/>
          <p:nvPr/>
        </p:nvSpPr>
        <p:spPr>
          <a:xfrm>
            <a:off x="4890600" y="3579840"/>
            <a:ext cx="136440" cy="135720"/>
          </a:xfrm>
          <a:custGeom>
            <a:avLst/>
            <a:gdLst/>
            <a:ahLst/>
            <a:cxn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11E37A6-0941-4E35-BCD3-490C918F1D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2398" y="500042"/>
            <a:ext cx="11430080" cy="571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/>
            <a:r>
              <a:rPr lang="pt-BR" sz="5000" b="1" spc="-1" dirty="0" smtClean="0">
                <a:solidFill>
                  <a:srgbClr val="0070C0"/>
                </a:solidFill>
                <a:latin typeface="Tahoma"/>
                <a:ea typeface="MS PGothic"/>
              </a:rPr>
              <a:t>Quais </a:t>
            </a: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são os testes que podemos efetuar para que um código seja integrado em ambiente de produção com qualidade? </a:t>
            </a:r>
            <a:r>
              <a:rPr lang="pt-BR" sz="5000" b="1" spc="-1" dirty="0">
                <a:solidFill>
                  <a:srgbClr val="0070C0"/>
                </a:solidFill>
                <a:latin typeface="Tahoma"/>
                <a:ea typeface="MS PGothic"/>
              </a:rPr>
              <a:t>Frameworks e Ferramentas.</a:t>
            </a:r>
          </a:p>
          <a:p>
            <a:pPr algn="ctr">
              <a:lnSpc>
                <a:spcPct val="100000"/>
              </a:lnSpc>
            </a:pPr>
            <a:endParaRPr lang="pt-BR" sz="50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270720" y="1569600"/>
            <a:ext cx="548136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9661FE5-6568-425D-BD84-C2B8A32BCE17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14314" y="569706"/>
            <a:ext cx="12668296" cy="9304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>
              <a:lnSpc>
                <a:spcPct val="100000"/>
              </a:lnSpc>
            </a:pPr>
            <a:r>
              <a:rPr lang="pt-BR" sz="5000" b="1" strike="noStrike" spc="-1" dirty="0" smtClean="0">
                <a:solidFill>
                  <a:srgbClr val="0070C0"/>
                </a:solidFill>
                <a:latin typeface="Tahoma"/>
                <a:ea typeface="MS PGothic"/>
              </a:rPr>
              <a:t>História </a:t>
            </a:r>
            <a:r>
              <a:rPr lang="pt-BR" sz="5000" b="1" strike="noStrike" spc="-1" dirty="0">
                <a:solidFill>
                  <a:srgbClr val="0070C0"/>
                </a:solidFill>
                <a:latin typeface="Tahoma"/>
                <a:ea typeface="MS PGothic"/>
              </a:rPr>
              <a:t>do </a:t>
            </a:r>
            <a:r>
              <a:rPr lang="pt-BR" sz="5000" b="1" strike="noStrike" spc="-1" dirty="0" smtClean="0">
                <a:solidFill>
                  <a:srgbClr val="0070C0"/>
                </a:solidFill>
                <a:latin typeface="Tahoma"/>
                <a:ea typeface="MS PGothic"/>
              </a:rPr>
              <a:t>Usuário  </a:t>
            </a:r>
            <a:r>
              <a:rPr lang="pt-BR" sz="4400" b="1" strike="noStrike" spc="-1" dirty="0" smtClean="0">
                <a:solidFill>
                  <a:srgbClr val="0070C0"/>
                </a:solidFill>
                <a:latin typeface="Tahoma"/>
                <a:ea typeface="MS PGothic"/>
              </a:rPr>
              <a:t>#Consulta Projeto</a:t>
            </a:r>
            <a:endParaRPr lang="pt-BR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000" b="0" strike="noStrike" spc="-1" dirty="0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Imagem 185"/>
          <p:cNvPicPr/>
          <p:nvPr/>
        </p:nvPicPr>
        <p:blipFill>
          <a:blip r:embed="rId3"/>
          <a:stretch/>
        </p:blipFill>
        <p:spPr>
          <a:xfrm>
            <a:off x="1666844" y="1000108"/>
            <a:ext cx="9215502" cy="521497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EBB4FC7-819F-4167-9D68-F06F61474728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428604"/>
            <a:ext cx="12192120" cy="143719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/>
            <a:r>
              <a:rPr lang="pt-BR" sz="4400" b="1" spc="-1" dirty="0" smtClean="0">
                <a:solidFill>
                  <a:srgbClr val="0070C0"/>
                </a:solidFill>
                <a:latin typeface="Tahoma"/>
                <a:ea typeface="MS PGothic"/>
              </a:rPr>
              <a:t>BDD - Desenvolvimento </a:t>
            </a:r>
            <a:r>
              <a:rPr lang="pt-BR" sz="4400" b="1" spc="-1" dirty="0">
                <a:solidFill>
                  <a:srgbClr val="0070C0"/>
                </a:solidFill>
                <a:latin typeface="Tahoma"/>
                <a:ea typeface="MS PGothic"/>
              </a:rPr>
              <a:t>guiado por </a:t>
            </a:r>
            <a:r>
              <a:rPr lang="pt-BR" sz="4400" b="1" spc="-1" dirty="0" smtClean="0">
                <a:solidFill>
                  <a:srgbClr val="0070C0"/>
                </a:solidFill>
                <a:latin typeface="Tahoma"/>
                <a:ea typeface="MS PGothic"/>
              </a:rPr>
              <a:t>comportamento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7" name="Imagem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092" y="1928802"/>
            <a:ext cx="9140231" cy="400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11E37A6-0941-4E35-BCD3-490C918F1D0D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2398" y="500042"/>
            <a:ext cx="11430080" cy="8572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/>
            <a:r>
              <a:rPr lang="pt-BR" sz="5000" b="1" spc="-1" dirty="0" smtClean="0">
                <a:solidFill>
                  <a:srgbClr val="0070C0"/>
                </a:solidFill>
                <a:latin typeface="Tahoma"/>
                <a:ea typeface="MS PGothic"/>
              </a:rPr>
              <a:t>TDD – Testes para guiar o desenvolvimento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270720" y="1569600"/>
            <a:ext cx="548136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881158" y="1785926"/>
            <a:ext cx="7891504" cy="4695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EBB4FC7-819F-4167-9D68-F06F61474728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-120" y="1071546"/>
            <a:ext cx="12192120" cy="10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70C0"/>
                </a:solidFill>
                <a:latin typeface="Tahoma"/>
                <a:ea typeface="MS PGothic"/>
              </a:rPr>
              <a:t>Teste Unitário X Teste Integração?</a:t>
            </a:r>
            <a:endParaRPr lang="pt-BR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400" b="0" strike="noStrike" spc="-1" dirty="0">
              <a:latin typeface="Arial"/>
            </a:endParaRPr>
          </a:p>
        </p:txBody>
      </p:sp>
      <p:pic>
        <p:nvPicPr>
          <p:cNvPr id="176" name="Imagem 175"/>
          <p:cNvPicPr/>
          <p:nvPr/>
        </p:nvPicPr>
        <p:blipFill>
          <a:blip r:embed="rId3"/>
          <a:stretch/>
        </p:blipFill>
        <p:spPr>
          <a:xfrm>
            <a:off x="432000" y="2304000"/>
            <a:ext cx="5211000" cy="2645640"/>
          </a:xfrm>
          <a:prstGeom prst="rect">
            <a:avLst/>
          </a:prstGeom>
          <a:ln>
            <a:noFill/>
          </a:ln>
        </p:spPr>
      </p:pic>
      <p:pic>
        <p:nvPicPr>
          <p:cNvPr id="177" name="Imagem 176"/>
          <p:cNvPicPr/>
          <p:nvPr/>
        </p:nvPicPr>
        <p:blipFill>
          <a:blip r:embed="rId4"/>
          <a:stretch/>
        </p:blipFill>
        <p:spPr>
          <a:xfrm>
            <a:off x="6480000" y="2088000"/>
            <a:ext cx="5193360" cy="309600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5616000" y="3456000"/>
            <a:ext cx="504000" cy="74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70C0"/>
                </a:solidFill>
                <a:latin typeface="Tahoma"/>
                <a:ea typeface="MS PGothic"/>
              </a:rPr>
              <a:t>X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69C7F2A-7C27-4CE7-ACA0-FE384E3F9264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38084" y="642918"/>
            <a:ext cx="11715832" cy="121048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pt-BR" sz="5000" b="1" strike="noStrike" spc="-1" dirty="0" smtClean="0">
                <a:solidFill>
                  <a:srgbClr val="0070C0"/>
                </a:solidFill>
                <a:latin typeface="Tahoma"/>
                <a:ea typeface="MS PGothic"/>
              </a:rPr>
              <a:t>Testes Exploratórios ???</a:t>
            </a:r>
            <a:endParaRPr lang="pt-BR" sz="5000" b="0" strike="noStrike" spc="-1" dirty="0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2643182"/>
            <a:ext cx="7320946" cy="233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66960" y="636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69C7F2A-7C27-4CE7-ACA0-FE384E3F9264}" type="slidenum">
              <a:rPr lang="pt-BR" sz="1200" b="1" strike="noStrike" spc="-1">
                <a:solidFill>
                  <a:srgbClr val="002060"/>
                </a:solidFill>
                <a:latin typeface="Calibri"/>
              </a:rPr>
              <a:pPr>
                <a:lnSpc>
                  <a:spcPct val="100000"/>
                </a:lnSpc>
              </a:pPr>
              <a:t>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62800" y="1244880"/>
            <a:ext cx="20203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66646" y="285728"/>
            <a:ext cx="11787270" cy="121048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pt-BR" sz="5000" b="1" strike="noStrike" spc="-1" dirty="0" smtClean="0">
                <a:solidFill>
                  <a:srgbClr val="0070C0"/>
                </a:solidFill>
                <a:latin typeface="Tahoma"/>
                <a:ea typeface="MS PGothic"/>
              </a:rPr>
              <a:t>Testes de Performance</a:t>
            </a:r>
            <a:endParaRPr lang="pt-BR" sz="5000" b="0" strike="noStrike" spc="-1" dirty="0">
              <a:latin typeface="Arial"/>
            </a:endParaRPr>
          </a:p>
        </p:txBody>
      </p:sp>
      <p:pic>
        <p:nvPicPr>
          <p:cNvPr id="7" name="Imagem 6" descr="Resultado de imagem para relatorio jmeter explicaÃ§Ã£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26" y="1428736"/>
            <a:ext cx="1057282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7484</TotalTime>
  <Words>417</Words>
  <Application>LibreOffice/5.4.2.2$Linux_X86_64 LibreOffice_project/40m0$Build-2</Application>
  <PresentationFormat>Personalizar</PresentationFormat>
  <Paragraphs>68</Paragraphs>
  <Slides>20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Emilio Coelho Cunha</dc:creator>
  <dc:description/>
  <cp:lastModifiedBy>NOTEBOOK</cp:lastModifiedBy>
  <cp:revision>298</cp:revision>
  <dcterms:created xsi:type="dcterms:W3CDTF">2015-12-09T15:49:40Z</dcterms:created>
  <dcterms:modified xsi:type="dcterms:W3CDTF">2018-09-20T01:30:38Z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