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2.jpeg" ContentType="image/jpeg"/>
  <Override PartName="/ppt/media/image6.wmf" ContentType="image/x-wmf"/>
  <Override PartName="/ppt/media/image15.gif" ContentType="image/gif"/>
  <Override PartName="/ppt/media/image5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4CB9CAF-7E09-4590-AE9F-57991E30ECFD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6ADC4CC-1C0C-46CD-8C94-CAD204A3489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4DFD609-AC82-46DF-BA1D-2CCC2B356D1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106451-0E53-489B-BCEC-5B5151B5F47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149CF4-F87D-4836-A66E-F7F77273EA4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9CE3CA1-FE15-44C3-896F-ABF3AA385A1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E630745-C683-40DD-80C8-EF6AFB5F972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F7B88E8-0651-4275-907F-EB151671210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C112B1D-2255-45C0-90A1-D9DF085CD2B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61507B-B9D4-4F11-9C08-FA1AEAA8D40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DevOps é a união de pessoas, processos e ferramentas para permitir a entrega contínua de valor aos usuários finais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3BB8F94-4BF9-40D8-8B47-FCEBBD4D165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1C0536A-0FBB-462D-81AF-424CCAE734F7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D699DA5-C09A-4B47-BC17-676F0D7F493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D8E3471-556D-4DB6-A339-516F5B39C9F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8ED76C-6CB4-4ADB-9D0F-86DBC53B47B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52331E-6E5F-4DAF-8E37-07BD3DCBC77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2FBC47-6F4F-4711-9A63-D6929E66532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C5CE32E-0436-4C97-8AA4-79AE0A08FEA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D8B40A6-893D-45DE-8AA0-DBB728C6494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7" descr=""/>
          <p:cNvPicPr/>
          <p:nvPr/>
        </p:nvPicPr>
        <p:blipFill>
          <a:blip r:embed="rId2"/>
          <a:srcRect l="0" t="87237" r="0" b="0"/>
          <a:stretch/>
        </p:blipFill>
        <p:spPr>
          <a:xfrm>
            <a:off x="0" y="5985000"/>
            <a:ext cx="12178080" cy="871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7" descr=""/>
          <p:cNvPicPr/>
          <p:nvPr/>
        </p:nvPicPr>
        <p:blipFill>
          <a:blip r:embed="rId2"/>
          <a:srcRect l="0" t="87237" r="0" b="0"/>
          <a:stretch/>
        </p:blipFill>
        <p:spPr>
          <a:xfrm>
            <a:off x="0" y="5985000"/>
            <a:ext cx="12178080" cy="871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" descr=""/>
          <p:cNvPicPr/>
          <p:nvPr/>
        </p:nvPicPr>
        <p:blipFill>
          <a:blip r:embed="rId2"/>
          <a:srcRect l="0" t="87237" r="0" b="0"/>
          <a:stretch/>
        </p:blipFill>
        <p:spPr>
          <a:xfrm>
            <a:off x="0" y="5985000"/>
            <a:ext cx="12178080" cy="871920"/>
          </a:xfrm>
          <a:prstGeom prst="rect">
            <a:avLst/>
          </a:prstGeom>
          <a:ln>
            <a:noFill/>
          </a:ln>
        </p:spPr>
      </p:pic>
      <p:pic>
        <p:nvPicPr>
          <p:cNvPr id="79" name="Imagem 3" descr=""/>
          <p:cNvPicPr/>
          <p:nvPr/>
        </p:nvPicPr>
        <p:blipFill>
          <a:blip r:embed="rId3"/>
          <a:stretch/>
        </p:blipFill>
        <p:spPr>
          <a:xfrm>
            <a:off x="0" y="0"/>
            <a:ext cx="12178080" cy="685692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mailto:wmcosta@latam.stefanini.com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m 2" descr=""/>
          <p:cNvPicPr/>
          <p:nvPr/>
        </p:nvPicPr>
        <p:blipFill>
          <a:blip r:embed="rId1"/>
          <a:stretch/>
        </p:blipFill>
        <p:spPr>
          <a:xfrm>
            <a:off x="7440840" y="3315240"/>
            <a:ext cx="2605680" cy="2185200"/>
          </a:xfrm>
          <a:prstGeom prst="rect">
            <a:avLst/>
          </a:prstGeom>
          <a:ln>
            <a:noFill/>
          </a:ln>
        </p:spPr>
      </p:pic>
      <p:pic>
        <p:nvPicPr>
          <p:cNvPr id="125" name="Imagem 3" descr=""/>
          <p:cNvPicPr/>
          <p:nvPr/>
        </p:nvPicPr>
        <p:blipFill>
          <a:blip r:embed="rId2"/>
          <a:stretch/>
        </p:blipFill>
        <p:spPr>
          <a:xfrm>
            <a:off x="8089200" y="5938920"/>
            <a:ext cx="1957320" cy="419400"/>
          </a:xfrm>
          <a:prstGeom prst="rect">
            <a:avLst/>
          </a:prstGeom>
          <a:ln>
            <a:noFill/>
          </a:ln>
        </p:spPr>
      </p:pic>
      <p:pic>
        <p:nvPicPr>
          <p:cNvPr id="126" name="Imagem 5" descr=""/>
          <p:cNvPicPr/>
          <p:nvPr/>
        </p:nvPicPr>
        <p:blipFill>
          <a:blip r:embed="rId3"/>
          <a:stretch/>
        </p:blipFill>
        <p:spPr>
          <a:xfrm>
            <a:off x="0" y="0"/>
            <a:ext cx="1217808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60133B2-2255-4925-9942-3A56157FCA9A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62800" y="504000"/>
            <a:ext cx="11619000" cy="578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Como é possível simular o ambiente de produção no ambiente de testes?</a:t>
            </a:r>
            <a:endParaRPr b="0" lang="pt-BR" sz="5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262800" y="1244880"/>
            <a:ext cx="201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34B79E8-0516-4C65-8E33-EF30F800F8B1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62800" y="1244880"/>
            <a:ext cx="201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Imagem 5" descr=""/>
          <p:cNvPicPr/>
          <p:nvPr/>
        </p:nvPicPr>
        <p:blipFill>
          <a:blip r:embed="rId1"/>
          <a:stretch/>
        </p:blipFill>
        <p:spPr>
          <a:xfrm>
            <a:off x="1452600" y="142920"/>
            <a:ext cx="9000360" cy="635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48C98CA-02EC-4885-9582-6F48C7971E56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62800" y="504000"/>
            <a:ext cx="11761920" cy="542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Como automatizar o processo de entrega com Pipeline e como o Jenkins pode auxiliar na automação de testes?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2095560" y="4929120"/>
            <a:ext cx="201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042FFF8-6F51-4833-B4B8-F2C9579A1FCF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262800" y="1244880"/>
            <a:ext cx="201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Imagem 5" descr=""/>
          <p:cNvPicPr/>
          <p:nvPr/>
        </p:nvPicPr>
        <p:blipFill>
          <a:blip r:embed="rId1"/>
          <a:stretch/>
        </p:blipFill>
        <p:spPr>
          <a:xfrm>
            <a:off x="3238560" y="214200"/>
            <a:ext cx="5571360" cy="6071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5B9332A-9B19-418F-853A-EB3639C76993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80880" y="857160"/>
            <a:ext cx="11500920" cy="449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Como</a:t>
            </a:r>
            <a:r>
              <a:rPr b="1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utilizar o Git Flow na Garantia da Qualidade?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262800" y="1244880"/>
            <a:ext cx="201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3D136F3-93AB-439C-8066-0C78372C8FD4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640000" y="650160"/>
            <a:ext cx="2862360" cy="50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262800" y="1244880"/>
            <a:ext cx="201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Imagem 5" descr=""/>
          <p:cNvPicPr/>
          <p:nvPr/>
        </p:nvPicPr>
        <p:blipFill>
          <a:blip r:embed="rId1"/>
          <a:stretch/>
        </p:blipFill>
        <p:spPr>
          <a:xfrm>
            <a:off x="595440" y="500040"/>
            <a:ext cx="11215080" cy="5571360"/>
          </a:xfrm>
          <a:prstGeom prst="rect">
            <a:avLst/>
          </a:prstGeom>
          <a:ln>
            <a:noFill/>
          </a:ln>
        </p:spPr>
      </p:pic>
      <p:sp>
        <p:nvSpPr>
          <p:cNvPr id="211" name="CustomShape 4"/>
          <p:cNvSpPr/>
          <p:nvPr/>
        </p:nvSpPr>
        <p:spPr>
          <a:xfrm>
            <a:off x="682200" y="428760"/>
            <a:ext cx="1349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56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70c0"/>
                </a:solidFill>
                <a:latin typeface="Tahoma"/>
                <a:ea typeface="MS PGothic"/>
              </a:rPr>
              <a:t> </a:t>
            </a:r>
            <a:r>
              <a:rPr b="1" lang="pt-BR" sz="1800" spc="-1" strike="noStrike">
                <a:solidFill>
                  <a:srgbClr val="0070c0"/>
                </a:solidFill>
                <a:latin typeface="Tahoma"/>
                <a:ea typeface="MS PGothic"/>
              </a:rPr>
              <a:t>Hotfix</a:t>
            </a:r>
            <a:endParaRPr b="0" lang="pt-B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70c0"/>
                </a:solidFill>
                <a:latin typeface="Tahoma"/>
                <a:ea typeface="MS PGothic"/>
              </a:rPr>
              <a:t> </a:t>
            </a:r>
            <a:r>
              <a:rPr b="1" lang="pt-BR" sz="1800" spc="-1" strike="noStrike">
                <a:solidFill>
                  <a:srgbClr val="0070c0"/>
                </a:solidFill>
                <a:latin typeface="Tahoma"/>
                <a:ea typeface="MS PGothic"/>
              </a:rPr>
              <a:t>Release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28D4680-E2C0-4866-9676-9DF60185225D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13" name="Imagem 6" descr=""/>
          <p:cNvPicPr/>
          <p:nvPr/>
        </p:nvPicPr>
        <p:blipFill>
          <a:blip r:embed="rId1"/>
          <a:stretch/>
        </p:blipFill>
        <p:spPr>
          <a:xfrm>
            <a:off x="666720" y="357120"/>
            <a:ext cx="10929240" cy="5571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E6ABAA6-9F99-4737-83CF-02239E6D3B2A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262800" y="1244880"/>
            <a:ext cx="201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Imagem 6" descr=""/>
          <p:cNvPicPr/>
          <p:nvPr/>
        </p:nvPicPr>
        <p:blipFill>
          <a:blip r:embed="rId1"/>
          <a:stretch/>
        </p:blipFill>
        <p:spPr>
          <a:xfrm>
            <a:off x="452520" y="285840"/>
            <a:ext cx="11358000" cy="5571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7AFFBBB-C2C8-439B-A5B0-58A603226DC7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62800" y="1244880"/>
            <a:ext cx="201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Imagem 6" descr=""/>
          <p:cNvPicPr/>
          <p:nvPr/>
        </p:nvPicPr>
        <p:blipFill>
          <a:blip r:embed="rId1"/>
          <a:stretch/>
        </p:blipFill>
        <p:spPr>
          <a:xfrm>
            <a:off x="309600" y="214200"/>
            <a:ext cx="11215080" cy="5714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B5307E8-B2DE-4618-A888-89C762252157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288000" y="720000"/>
            <a:ext cx="10278360" cy="85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Obrigado!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147680" y="2448000"/>
            <a:ext cx="201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3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Wesley Martins 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300" spc="-1" strike="noStrike" u="sng">
                <a:solidFill>
                  <a:srgbClr val="0000ff"/>
                </a:solidFill>
                <a:uFillTx/>
                <a:latin typeface="Tahoma"/>
                <a:ea typeface="ヒラギノ角ゴ Pro W3"/>
                <a:hlinkClick r:id="rId1"/>
              </a:rPr>
              <a:t>wmcosta@latam.stefanini.com</a:t>
            </a:r>
            <a:r>
              <a:rPr b="1" lang="pt-BR" sz="13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 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3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https://wmacibnc.github.io/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m 41" descr=""/>
          <p:cNvPicPr/>
          <p:nvPr/>
        </p:nvPicPr>
        <p:blipFill>
          <a:blip r:embed="rId1"/>
          <a:stretch/>
        </p:blipFill>
        <p:spPr>
          <a:xfrm>
            <a:off x="0" y="0"/>
            <a:ext cx="12178080" cy="685692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032000" y="2506680"/>
            <a:ext cx="7535160" cy="227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Calibri"/>
                <a:ea typeface="MS PGothic"/>
              </a:rPr>
              <a:t>Dojo – DevOps – Quality Assurance - QA</a:t>
            </a:r>
            <a:endParaRPr b="0" lang="pt-BR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Calibri"/>
                <a:ea typeface="MS PGothic"/>
              </a:rPr>
              <a:t>Setembro/2018</a:t>
            </a:r>
            <a:endParaRPr b="0" lang="pt-BR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9776160" y="595260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9961560" y="590220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10130760" y="595296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5"/>
          <p:cNvSpPr/>
          <p:nvPr/>
        </p:nvSpPr>
        <p:spPr>
          <a:xfrm>
            <a:off x="10354320" y="5861160"/>
            <a:ext cx="141120" cy="29880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6"/>
          <p:cNvSpPr/>
          <p:nvPr/>
        </p:nvSpPr>
        <p:spPr>
          <a:xfrm>
            <a:off x="10513800" y="5952600"/>
            <a:ext cx="18540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7"/>
          <p:cNvSpPr/>
          <p:nvPr/>
        </p:nvSpPr>
        <p:spPr>
          <a:xfrm>
            <a:off x="10757520" y="595296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8"/>
          <p:cNvSpPr/>
          <p:nvPr/>
        </p:nvSpPr>
        <p:spPr>
          <a:xfrm>
            <a:off x="11014560" y="595728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9"/>
          <p:cNvSpPr/>
          <p:nvPr/>
        </p:nvSpPr>
        <p:spPr>
          <a:xfrm>
            <a:off x="11138400" y="595296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0"/>
          <p:cNvSpPr/>
          <p:nvPr/>
        </p:nvSpPr>
        <p:spPr>
          <a:xfrm>
            <a:off x="11395800" y="595728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1"/>
          <p:cNvSpPr/>
          <p:nvPr/>
        </p:nvSpPr>
        <p:spPr>
          <a:xfrm>
            <a:off x="10382400" y="622548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2"/>
          <p:cNvSpPr/>
          <p:nvPr/>
        </p:nvSpPr>
        <p:spPr>
          <a:xfrm>
            <a:off x="10432800" y="622548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3"/>
          <p:cNvSpPr/>
          <p:nvPr/>
        </p:nvSpPr>
        <p:spPr>
          <a:xfrm>
            <a:off x="10488600" y="622584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4"/>
          <p:cNvSpPr/>
          <p:nvPr/>
        </p:nvSpPr>
        <p:spPr>
          <a:xfrm>
            <a:off x="10568880" y="6225840"/>
            <a:ext cx="2736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5"/>
          <p:cNvSpPr/>
          <p:nvPr/>
        </p:nvSpPr>
        <p:spPr>
          <a:xfrm>
            <a:off x="10613160" y="622548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6"/>
          <p:cNvSpPr/>
          <p:nvPr/>
        </p:nvSpPr>
        <p:spPr>
          <a:xfrm>
            <a:off x="10667520" y="622584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7"/>
          <p:cNvSpPr/>
          <p:nvPr/>
        </p:nvSpPr>
        <p:spPr>
          <a:xfrm>
            <a:off x="10696680" y="622584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8"/>
          <p:cNvSpPr/>
          <p:nvPr/>
        </p:nvSpPr>
        <p:spPr>
          <a:xfrm>
            <a:off x="10755720" y="622548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9"/>
          <p:cNvSpPr/>
          <p:nvPr/>
        </p:nvSpPr>
        <p:spPr>
          <a:xfrm>
            <a:off x="10837800" y="622584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0"/>
          <p:cNvSpPr/>
          <p:nvPr/>
        </p:nvSpPr>
        <p:spPr>
          <a:xfrm>
            <a:off x="10890000" y="622548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1"/>
          <p:cNvSpPr/>
          <p:nvPr/>
        </p:nvSpPr>
        <p:spPr>
          <a:xfrm>
            <a:off x="10949760" y="6225840"/>
            <a:ext cx="3852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2"/>
          <p:cNvSpPr/>
          <p:nvPr/>
        </p:nvSpPr>
        <p:spPr>
          <a:xfrm>
            <a:off x="11007000" y="6225480"/>
            <a:ext cx="3852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3"/>
          <p:cNvSpPr/>
          <p:nvPr/>
        </p:nvSpPr>
        <p:spPr>
          <a:xfrm>
            <a:off x="11090160" y="622548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4"/>
          <p:cNvSpPr/>
          <p:nvPr/>
        </p:nvSpPr>
        <p:spPr>
          <a:xfrm>
            <a:off x="11145240" y="622584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5"/>
          <p:cNvSpPr/>
          <p:nvPr/>
        </p:nvSpPr>
        <p:spPr>
          <a:xfrm>
            <a:off x="11198520" y="622548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6"/>
          <p:cNvSpPr/>
          <p:nvPr/>
        </p:nvSpPr>
        <p:spPr>
          <a:xfrm>
            <a:off x="11248560" y="622584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7"/>
          <p:cNvSpPr/>
          <p:nvPr/>
        </p:nvSpPr>
        <p:spPr>
          <a:xfrm>
            <a:off x="11277360" y="622584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8"/>
          <p:cNvSpPr/>
          <p:nvPr/>
        </p:nvSpPr>
        <p:spPr>
          <a:xfrm>
            <a:off x="11338560" y="622584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9"/>
          <p:cNvSpPr/>
          <p:nvPr/>
        </p:nvSpPr>
        <p:spPr>
          <a:xfrm>
            <a:off x="11379960" y="622548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0"/>
          <p:cNvSpPr/>
          <p:nvPr/>
        </p:nvSpPr>
        <p:spPr>
          <a:xfrm>
            <a:off x="11425320" y="622548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1"/>
          <p:cNvSpPr/>
          <p:nvPr/>
        </p:nvSpPr>
        <p:spPr>
          <a:xfrm>
            <a:off x="9481320" y="596268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2"/>
          <p:cNvSpPr/>
          <p:nvPr/>
        </p:nvSpPr>
        <p:spPr>
          <a:xfrm>
            <a:off x="9487080" y="601128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3"/>
          <p:cNvSpPr/>
          <p:nvPr/>
        </p:nvSpPr>
        <p:spPr>
          <a:xfrm>
            <a:off x="9468000" y="599832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4"/>
          <p:cNvSpPr/>
          <p:nvPr/>
        </p:nvSpPr>
        <p:spPr>
          <a:xfrm>
            <a:off x="9550080" y="610308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5"/>
          <p:cNvSpPr/>
          <p:nvPr/>
        </p:nvSpPr>
        <p:spPr>
          <a:xfrm>
            <a:off x="9636120" y="618912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m 41" descr=""/>
          <p:cNvPicPr/>
          <p:nvPr/>
        </p:nvPicPr>
        <p:blipFill>
          <a:blip r:embed="rId1"/>
          <a:stretch/>
        </p:blipFill>
        <p:spPr>
          <a:xfrm>
            <a:off x="0" y="0"/>
            <a:ext cx="12178080" cy="685692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5095440" y="3234960"/>
            <a:ext cx="222840" cy="30960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"/>
          <p:cNvSpPr/>
          <p:nvPr/>
        </p:nvSpPr>
        <p:spPr>
          <a:xfrm>
            <a:off x="5365800" y="3161520"/>
            <a:ext cx="194760" cy="3819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5612760" y="3235320"/>
            <a:ext cx="280800" cy="3081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"/>
          <p:cNvSpPr/>
          <p:nvPr/>
        </p:nvSpPr>
        <p:spPr>
          <a:xfrm>
            <a:off x="5938560" y="3101400"/>
            <a:ext cx="206280" cy="43596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"/>
          <p:cNvSpPr/>
          <p:nvPr/>
        </p:nvSpPr>
        <p:spPr>
          <a:xfrm>
            <a:off x="6171480" y="3234960"/>
            <a:ext cx="270720" cy="30960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6"/>
          <p:cNvSpPr/>
          <p:nvPr/>
        </p:nvSpPr>
        <p:spPr>
          <a:xfrm>
            <a:off x="6526800" y="3235320"/>
            <a:ext cx="282240" cy="3020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7"/>
          <p:cNvSpPr/>
          <p:nvPr/>
        </p:nvSpPr>
        <p:spPr>
          <a:xfrm>
            <a:off x="6901560" y="3241800"/>
            <a:ext cx="90720" cy="29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8"/>
          <p:cNvSpPr/>
          <p:nvPr/>
        </p:nvSpPr>
        <p:spPr>
          <a:xfrm>
            <a:off x="7082280" y="3235320"/>
            <a:ext cx="282600" cy="3020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9"/>
          <p:cNvSpPr/>
          <p:nvPr/>
        </p:nvSpPr>
        <p:spPr>
          <a:xfrm>
            <a:off x="7457400" y="3241800"/>
            <a:ext cx="90720" cy="29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0"/>
          <p:cNvSpPr/>
          <p:nvPr/>
        </p:nvSpPr>
        <p:spPr>
          <a:xfrm>
            <a:off x="5979600" y="3633120"/>
            <a:ext cx="53640" cy="8676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1"/>
          <p:cNvSpPr/>
          <p:nvPr/>
        </p:nvSpPr>
        <p:spPr>
          <a:xfrm>
            <a:off x="6053040" y="3633120"/>
            <a:ext cx="63360" cy="878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2"/>
          <p:cNvSpPr/>
          <p:nvPr/>
        </p:nvSpPr>
        <p:spPr>
          <a:xfrm>
            <a:off x="6134400" y="3633480"/>
            <a:ext cx="96120" cy="8640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3"/>
          <p:cNvSpPr/>
          <p:nvPr/>
        </p:nvSpPr>
        <p:spPr>
          <a:xfrm>
            <a:off x="6251760" y="3633480"/>
            <a:ext cx="40320" cy="8640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4"/>
          <p:cNvSpPr/>
          <p:nvPr/>
        </p:nvSpPr>
        <p:spPr>
          <a:xfrm>
            <a:off x="6316200" y="3633120"/>
            <a:ext cx="56880" cy="8676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5"/>
          <p:cNvSpPr/>
          <p:nvPr/>
        </p:nvSpPr>
        <p:spPr>
          <a:xfrm>
            <a:off x="6395400" y="3633480"/>
            <a:ext cx="14760" cy="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6"/>
          <p:cNvSpPr/>
          <p:nvPr/>
        </p:nvSpPr>
        <p:spPr>
          <a:xfrm>
            <a:off x="6437880" y="3633480"/>
            <a:ext cx="62280" cy="8640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7"/>
          <p:cNvSpPr/>
          <p:nvPr/>
        </p:nvSpPr>
        <p:spPr>
          <a:xfrm>
            <a:off x="6523920" y="3633120"/>
            <a:ext cx="59760" cy="878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8"/>
          <p:cNvSpPr/>
          <p:nvPr/>
        </p:nvSpPr>
        <p:spPr>
          <a:xfrm>
            <a:off x="6643800" y="3633480"/>
            <a:ext cx="61920" cy="8640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9"/>
          <p:cNvSpPr/>
          <p:nvPr/>
        </p:nvSpPr>
        <p:spPr>
          <a:xfrm>
            <a:off x="6719760" y="3633120"/>
            <a:ext cx="63360" cy="878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0"/>
          <p:cNvSpPr/>
          <p:nvPr/>
        </p:nvSpPr>
        <p:spPr>
          <a:xfrm>
            <a:off x="6807240" y="3633480"/>
            <a:ext cx="56520" cy="874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1"/>
          <p:cNvSpPr/>
          <p:nvPr/>
        </p:nvSpPr>
        <p:spPr>
          <a:xfrm>
            <a:off x="6890760" y="3633120"/>
            <a:ext cx="56520" cy="8676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2"/>
          <p:cNvSpPr/>
          <p:nvPr/>
        </p:nvSpPr>
        <p:spPr>
          <a:xfrm>
            <a:off x="7011720" y="3633120"/>
            <a:ext cx="56880" cy="878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3"/>
          <p:cNvSpPr/>
          <p:nvPr/>
        </p:nvSpPr>
        <p:spPr>
          <a:xfrm>
            <a:off x="7092000" y="3633480"/>
            <a:ext cx="55800" cy="874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4"/>
          <p:cNvSpPr/>
          <p:nvPr/>
        </p:nvSpPr>
        <p:spPr>
          <a:xfrm>
            <a:off x="7170120" y="3633120"/>
            <a:ext cx="48240" cy="878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5"/>
          <p:cNvSpPr/>
          <p:nvPr/>
        </p:nvSpPr>
        <p:spPr>
          <a:xfrm>
            <a:off x="7242840" y="3633480"/>
            <a:ext cx="14760" cy="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6"/>
          <p:cNvSpPr/>
          <p:nvPr/>
        </p:nvSpPr>
        <p:spPr>
          <a:xfrm>
            <a:off x="7284960" y="3633480"/>
            <a:ext cx="62280" cy="8640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7"/>
          <p:cNvSpPr/>
          <p:nvPr/>
        </p:nvSpPr>
        <p:spPr>
          <a:xfrm>
            <a:off x="7373880" y="3633480"/>
            <a:ext cx="41400" cy="8640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8"/>
          <p:cNvSpPr/>
          <p:nvPr/>
        </p:nvSpPr>
        <p:spPr>
          <a:xfrm>
            <a:off x="7434720" y="3633120"/>
            <a:ext cx="47160" cy="878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9"/>
          <p:cNvSpPr/>
          <p:nvPr/>
        </p:nvSpPr>
        <p:spPr>
          <a:xfrm>
            <a:off x="7500960" y="3633120"/>
            <a:ext cx="47160" cy="878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0"/>
          <p:cNvSpPr/>
          <p:nvPr/>
        </p:nvSpPr>
        <p:spPr>
          <a:xfrm>
            <a:off x="4665240" y="3249720"/>
            <a:ext cx="134640" cy="12960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1"/>
          <p:cNvSpPr/>
          <p:nvPr/>
        </p:nvSpPr>
        <p:spPr>
          <a:xfrm>
            <a:off x="4673880" y="3320640"/>
            <a:ext cx="323280" cy="340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2"/>
          <p:cNvSpPr/>
          <p:nvPr/>
        </p:nvSpPr>
        <p:spPr>
          <a:xfrm>
            <a:off x="4645440" y="3301560"/>
            <a:ext cx="151200" cy="2336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3"/>
          <p:cNvSpPr/>
          <p:nvPr/>
        </p:nvSpPr>
        <p:spPr>
          <a:xfrm>
            <a:off x="4765320" y="3454560"/>
            <a:ext cx="249480" cy="26460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4"/>
          <p:cNvSpPr/>
          <p:nvPr/>
        </p:nvSpPr>
        <p:spPr>
          <a:xfrm>
            <a:off x="4890600" y="3579840"/>
            <a:ext cx="135720" cy="13500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FB1F166-EE63-4C87-989D-AA78DAA24CA1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2520" y="500040"/>
            <a:ext cx="11429280" cy="571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Quais são os testes que podemos efetuar para que um código seja integrado em ambiente de produção com qualidade? Frameworks e Ferramentas.</a:t>
            </a:r>
            <a:endParaRPr b="0" lang="pt-BR" sz="5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262800" y="1244880"/>
            <a:ext cx="201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270720" y="1569600"/>
            <a:ext cx="5480640" cy="350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72AEACF-4015-4B18-A713-A9E55C68FCC2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14200" y="569880"/>
            <a:ext cx="12667680" cy="92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História do Usuário  </a:t>
            </a:r>
            <a:r>
              <a:rPr b="1" lang="pt-BR" sz="2800" spc="-1" strike="noStrike">
                <a:solidFill>
                  <a:srgbClr val="0070c0"/>
                </a:solidFill>
                <a:latin typeface="Tahoma"/>
                <a:ea typeface="MS PGothic"/>
              </a:rPr>
              <a:t>#Consulta Projeto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262800" y="1244880"/>
            <a:ext cx="201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Imagem 185" descr=""/>
          <p:cNvPicPr/>
          <p:nvPr/>
        </p:nvPicPr>
        <p:blipFill>
          <a:blip r:embed="rId1"/>
          <a:stretch/>
        </p:blipFill>
        <p:spPr>
          <a:xfrm>
            <a:off x="1666800" y="1252080"/>
            <a:ext cx="9214920" cy="521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D79ECB2-E1EB-4290-92F1-58375CEA63B5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428760"/>
            <a:ext cx="12191400" cy="143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Tahoma"/>
                <a:ea typeface="MS PGothic"/>
              </a:rPr>
              <a:t>BDD - Desenvolvimento guiado por comportamento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73" name="Imagem 6" descr=""/>
          <p:cNvPicPr/>
          <p:nvPr/>
        </p:nvPicPr>
        <p:blipFill>
          <a:blip r:embed="rId1"/>
          <a:stretch/>
        </p:blipFill>
        <p:spPr>
          <a:xfrm>
            <a:off x="1380960" y="1928880"/>
            <a:ext cx="9139680" cy="3999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76CA732-7D9B-4593-8C8B-AA217F481F77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52520" y="500040"/>
            <a:ext cx="1142928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TDD – Testes para guiar o desenvolvimento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262800" y="1244880"/>
            <a:ext cx="201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270720" y="1569600"/>
            <a:ext cx="5480640" cy="350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8" name="Imagem 5" descr=""/>
          <p:cNvPicPr/>
          <p:nvPr/>
        </p:nvPicPr>
        <p:blipFill>
          <a:blip r:embed="rId1"/>
          <a:stretch/>
        </p:blipFill>
        <p:spPr>
          <a:xfrm>
            <a:off x="1881000" y="1785960"/>
            <a:ext cx="7890840" cy="469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96062AB-1BF0-4768-8DE8-4D8B0E87BA99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0" y="1071720"/>
            <a:ext cx="12191400" cy="10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Tahoma"/>
                <a:ea typeface="MS PGothic"/>
              </a:rPr>
              <a:t>Teste Unitário X Teste Integração?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400" spc="-1" strike="noStrike">
              <a:latin typeface="Arial"/>
            </a:endParaRPr>
          </a:p>
        </p:txBody>
      </p:sp>
      <p:pic>
        <p:nvPicPr>
          <p:cNvPr id="181" name="Imagem 175" descr=""/>
          <p:cNvPicPr/>
          <p:nvPr/>
        </p:nvPicPr>
        <p:blipFill>
          <a:blip r:embed="rId1"/>
          <a:stretch/>
        </p:blipFill>
        <p:spPr>
          <a:xfrm>
            <a:off x="432000" y="2304000"/>
            <a:ext cx="5210280" cy="2644920"/>
          </a:xfrm>
          <a:prstGeom prst="rect">
            <a:avLst/>
          </a:prstGeom>
          <a:ln>
            <a:noFill/>
          </a:ln>
        </p:spPr>
      </p:pic>
      <p:pic>
        <p:nvPicPr>
          <p:cNvPr id="182" name="Imagem 176" descr=""/>
          <p:cNvPicPr/>
          <p:nvPr/>
        </p:nvPicPr>
        <p:blipFill>
          <a:blip r:embed="rId2"/>
          <a:stretch/>
        </p:blipFill>
        <p:spPr>
          <a:xfrm>
            <a:off x="6480000" y="2088000"/>
            <a:ext cx="5192640" cy="3095280"/>
          </a:xfrm>
          <a:prstGeom prst="rect">
            <a:avLst/>
          </a:prstGeom>
          <a:ln>
            <a:noFill/>
          </a:ln>
        </p:spPr>
      </p:pic>
      <p:sp>
        <p:nvSpPr>
          <p:cNvPr id="183" name="CustomShape 3"/>
          <p:cNvSpPr/>
          <p:nvPr/>
        </p:nvSpPr>
        <p:spPr>
          <a:xfrm>
            <a:off x="5616000" y="3456000"/>
            <a:ext cx="50328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Tahoma"/>
                <a:ea typeface="MS PGothic"/>
              </a:rPr>
              <a:t>X</a:t>
            </a:r>
            <a:endParaRPr b="0" lang="pt-BR" sz="4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D39E077-C15D-4A29-8773-6FC9F12E1995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237960" y="642960"/>
            <a:ext cx="11715120" cy="12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Testes Exploratórios ???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62800" y="1244880"/>
            <a:ext cx="201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Picture 2" descr=""/>
          <p:cNvPicPr/>
          <p:nvPr/>
        </p:nvPicPr>
        <p:blipFill>
          <a:blip r:embed="rId1"/>
          <a:stretch/>
        </p:blipFill>
        <p:spPr>
          <a:xfrm>
            <a:off x="2309760" y="2643120"/>
            <a:ext cx="7320240" cy="2332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966960" y="63633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0517E92-B2C0-4937-B20D-8D5A0BDF7FF0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62800" y="1244880"/>
            <a:ext cx="201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166680" y="285840"/>
            <a:ext cx="11786400" cy="12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Testes de Performance</a:t>
            </a:r>
            <a:endParaRPr b="0" lang="pt-BR" sz="5000" spc="-1" strike="noStrike">
              <a:latin typeface="Arial"/>
            </a:endParaRPr>
          </a:p>
        </p:txBody>
      </p:sp>
      <p:pic>
        <p:nvPicPr>
          <p:cNvPr id="191" name="Imagem 6" descr=""/>
          <p:cNvPicPr/>
          <p:nvPr/>
        </p:nvPicPr>
        <p:blipFill>
          <a:blip r:embed="rId1"/>
          <a:stretch/>
        </p:blipFill>
        <p:spPr>
          <a:xfrm>
            <a:off x="880920" y="1428840"/>
            <a:ext cx="10572120" cy="4571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7487</TotalTime>
  <Application>LibreOffice/6.0.3.2$Linux_X86_64 LibreOffice_project/00m0$Build-2</Application>
  <Words>417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2015-12-09T15:49:40Z</dcterms:created>
  <dc:creator>Emilio Coelho Cunha</dc:creator>
  <dc:description/>
  <dc:language>pt-BR</dc:language>
  <cp:lastModifiedBy/>
  <dcterms:modified xsi:type="dcterms:W3CDTF">2018-09-26T11:25:10Z</dcterms:modified>
  <cp:revision>300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