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122"/>
  </p:notesMasterIdLst>
  <p:handoutMasterIdLst>
    <p:handoutMasterId r:id="rId123"/>
  </p:handoutMasterIdLst>
  <p:sldIdLst>
    <p:sldId id="271" r:id="rId2"/>
    <p:sldId id="256" r:id="rId3"/>
    <p:sldId id="257" r:id="rId4"/>
    <p:sldId id="258" r:id="rId5"/>
    <p:sldId id="259" r:id="rId6"/>
    <p:sldId id="273" r:id="rId7"/>
    <p:sldId id="260" r:id="rId8"/>
    <p:sldId id="261" r:id="rId9"/>
    <p:sldId id="262" r:id="rId10"/>
    <p:sldId id="263" r:id="rId11"/>
    <p:sldId id="264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81" r:id="rId20"/>
    <p:sldId id="282" r:id="rId21"/>
    <p:sldId id="283" r:id="rId22"/>
    <p:sldId id="284" r:id="rId23"/>
    <p:sldId id="285" r:id="rId24"/>
    <p:sldId id="286" r:id="rId25"/>
    <p:sldId id="287" r:id="rId26"/>
    <p:sldId id="288" r:id="rId27"/>
    <p:sldId id="289" r:id="rId28"/>
    <p:sldId id="290" r:id="rId29"/>
    <p:sldId id="291" r:id="rId30"/>
    <p:sldId id="292" r:id="rId31"/>
    <p:sldId id="293" r:id="rId32"/>
    <p:sldId id="294" r:id="rId33"/>
    <p:sldId id="308" r:id="rId34"/>
    <p:sldId id="295" r:id="rId35"/>
    <p:sldId id="296" r:id="rId36"/>
    <p:sldId id="297" r:id="rId37"/>
    <p:sldId id="298" r:id="rId38"/>
    <p:sldId id="299" r:id="rId39"/>
    <p:sldId id="300" r:id="rId40"/>
    <p:sldId id="301" r:id="rId41"/>
    <p:sldId id="302" r:id="rId42"/>
    <p:sldId id="303" r:id="rId43"/>
    <p:sldId id="304" r:id="rId44"/>
    <p:sldId id="305" r:id="rId45"/>
    <p:sldId id="306" r:id="rId46"/>
    <p:sldId id="307" r:id="rId47"/>
    <p:sldId id="310" r:id="rId48"/>
    <p:sldId id="309" r:id="rId49"/>
    <p:sldId id="311" r:id="rId50"/>
    <p:sldId id="312" r:id="rId51"/>
    <p:sldId id="313" r:id="rId52"/>
    <p:sldId id="314" r:id="rId53"/>
    <p:sldId id="315" r:id="rId54"/>
    <p:sldId id="316" r:id="rId55"/>
    <p:sldId id="317" r:id="rId56"/>
    <p:sldId id="318" r:id="rId57"/>
    <p:sldId id="319" r:id="rId58"/>
    <p:sldId id="320" r:id="rId59"/>
    <p:sldId id="321" r:id="rId60"/>
    <p:sldId id="322" r:id="rId61"/>
    <p:sldId id="323" r:id="rId62"/>
    <p:sldId id="324" r:id="rId63"/>
    <p:sldId id="325" r:id="rId64"/>
    <p:sldId id="326" r:id="rId65"/>
    <p:sldId id="327" r:id="rId66"/>
    <p:sldId id="328" r:id="rId67"/>
    <p:sldId id="329" r:id="rId68"/>
    <p:sldId id="330" r:id="rId69"/>
    <p:sldId id="331" r:id="rId70"/>
    <p:sldId id="332" r:id="rId71"/>
    <p:sldId id="333" r:id="rId72"/>
    <p:sldId id="334" r:id="rId73"/>
    <p:sldId id="335" r:id="rId74"/>
    <p:sldId id="337" r:id="rId75"/>
    <p:sldId id="336" r:id="rId76"/>
    <p:sldId id="338" r:id="rId77"/>
    <p:sldId id="339" r:id="rId78"/>
    <p:sldId id="340" r:id="rId79"/>
    <p:sldId id="341" r:id="rId80"/>
    <p:sldId id="342" r:id="rId81"/>
    <p:sldId id="343" r:id="rId82"/>
    <p:sldId id="344" r:id="rId83"/>
    <p:sldId id="345" r:id="rId84"/>
    <p:sldId id="346" r:id="rId85"/>
    <p:sldId id="347" r:id="rId86"/>
    <p:sldId id="348" r:id="rId87"/>
    <p:sldId id="349" r:id="rId88"/>
    <p:sldId id="350" r:id="rId89"/>
    <p:sldId id="351" r:id="rId90"/>
    <p:sldId id="353" r:id="rId91"/>
    <p:sldId id="352" r:id="rId92"/>
    <p:sldId id="354" r:id="rId93"/>
    <p:sldId id="355" r:id="rId94"/>
    <p:sldId id="356" r:id="rId95"/>
    <p:sldId id="357" r:id="rId96"/>
    <p:sldId id="358" r:id="rId97"/>
    <p:sldId id="359" r:id="rId98"/>
    <p:sldId id="361" r:id="rId99"/>
    <p:sldId id="363" r:id="rId100"/>
    <p:sldId id="360" r:id="rId101"/>
    <p:sldId id="362" r:id="rId102"/>
    <p:sldId id="364" r:id="rId103"/>
    <p:sldId id="365" r:id="rId104"/>
    <p:sldId id="366" r:id="rId105"/>
    <p:sldId id="367" r:id="rId106"/>
    <p:sldId id="368" r:id="rId107"/>
    <p:sldId id="369" r:id="rId108"/>
    <p:sldId id="370" r:id="rId109"/>
    <p:sldId id="372" r:id="rId110"/>
    <p:sldId id="373" r:id="rId111"/>
    <p:sldId id="374" r:id="rId112"/>
    <p:sldId id="375" r:id="rId113"/>
    <p:sldId id="371" r:id="rId114"/>
    <p:sldId id="376" r:id="rId115"/>
    <p:sldId id="377" r:id="rId116"/>
    <p:sldId id="378" r:id="rId117"/>
    <p:sldId id="379" r:id="rId118"/>
    <p:sldId id="380" r:id="rId119"/>
    <p:sldId id="381" r:id="rId120"/>
    <p:sldId id="382" r:id="rId121"/>
  </p:sldIdLst>
  <p:sldSz cx="6858000" cy="9906000" type="A4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97" userDrawn="1">
          <p15:clr>
            <a:srgbClr val="A4A3A4"/>
          </p15:clr>
        </p15:guide>
        <p15:guide id="2" pos="218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  <a:srgbClr val="009051"/>
    <a:srgbClr val="942093"/>
    <a:srgbClr val="941651"/>
    <a:srgbClr val="941100"/>
    <a:srgbClr val="945200"/>
    <a:srgbClr val="929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86"/>
  </p:normalViewPr>
  <p:slideViewPr>
    <p:cSldViewPr snapToGrid="0" snapToObjects="1" showGuides="1">
      <p:cViewPr>
        <p:scale>
          <a:sx n="85" d="100"/>
          <a:sy n="85" d="100"/>
        </p:scale>
        <p:origin x="2912" y="-376"/>
      </p:cViewPr>
      <p:guideLst>
        <p:guide orient="horz" pos="3097"/>
        <p:guide pos="218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120" Type="http://schemas.openxmlformats.org/officeDocument/2006/relationships/slide" Target="slides/slide119.xml"/><Relationship Id="rId121" Type="http://schemas.openxmlformats.org/officeDocument/2006/relationships/slide" Target="slides/slide120.xml"/><Relationship Id="rId122" Type="http://schemas.openxmlformats.org/officeDocument/2006/relationships/notesMaster" Target="notesMasters/notesMaster1.xml"/><Relationship Id="rId123" Type="http://schemas.openxmlformats.org/officeDocument/2006/relationships/handoutMaster" Target="handoutMasters/handoutMaster1.xml"/><Relationship Id="rId124" Type="http://schemas.openxmlformats.org/officeDocument/2006/relationships/presProps" Target="presProps.xml"/><Relationship Id="rId125" Type="http://schemas.openxmlformats.org/officeDocument/2006/relationships/viewProps" Target="viewProps.xml"/><Relationship Id="rId126" Type="http://schemas.openxmlformats.org/officeDocument/2006/relationships/theme" Target="theme/theme1.xml"/><Relationship Id="rId127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90" Type="http://schemas.openxmlformats.org/officeDocument/2006/relationships/slide" Target="slides/slide89.xml"/><Relationship Id="rId91" Type="http://schemas.openxmlformats.org/officeDocument/2006/relationships/slide" Target="slides/slide90.xml"/><Relationship Id="rId92" Type="http://schemas.openxmlformats.org/officeDocument/2006/relationships/slide" Target="slides/slide91.xml"/><Relationship Id="rId93" Type="http://schemas.openxmlformats.org/officeDocument/2006/relationships/slide" Target="slides/slide92.xml"/><Relationship Id="rId94" Type="http://schemas.openxmlformats.org/officeDocument/2006/relationships/slide" Target="slides/slide93.xml"/><Relationship Id="rId95" Type="http://schemas.openxmlformats.org/officeDocument/2006/relationships/slide" Target="slides/slide94.xml"/><Relationship Id="rId96" Type="http://schemas.openxmlformats.org/officeDocument/2006/relationships/slide" Target="slides/slide95.xml"/><Relationship Id="rId101" Type="http://schemas.openxmlformats.org/officeDocument/2006/relationships/slide" Target="slides/slide100.xml"/><Relationship Id="rId102" Type="http://schemas.openxmlformats.org/officeDocument/2006/relationships/slide" Target="slides/slide101.xml"/><Relationship Id="rId103" Type="http://schemas.openxmlformats.org/officeDocument/2006/relationships/slide" Target="slides/slide102.xml"/><Relationship Id="rId104" Type="http://schemas.openxmlformats.org/officeDocument/2006/relationships/slide" Target="slides/slide103.xml"/><Relationship Id="rId105" Type="http://schemas.openxmlformats.org/officeDocument/2006/relationships/slide" Target="slides/slide104.xml"/><Relationship Id="rId106" Type="http://schemas.openxmlformats.org/officeDocument/2006/relationships/slide" Target="slides/slide105.xml"/><Relationship Id="rId107" Type="http://schemas.openxmlformats.org/officeDocument/2006/relationships/slide" Target="slides/slide106.xml"/><Relationship Id="rId108" Type="http://schemas.openxmlformats.org/officeDocument/2006/relationships/slide" Target="slides/slide107.xml"/><Relationship Id="rId109" Type="http://schemas.openxmlformats.org/officeDocument/2006/relationships/slide" Target="slides/slide108.xml"/><Relationship Id="rId97" Type="http://schemas.openxmlformats.org/officeDocument/2006/relationships/slide" Target="slides/slide96.xml"/><Relationship Id="rId98" Type="http://schemas.openxmlformats.org/officeDocument/2006/relationships/slide" Target="slides/slide97.xml"/><Relationship Id="rId99" Type="http://schemas.openxmlformats.org/officeDocument/2006/relationships/slide" Target="slides/slide98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00" Type="http://schemas.openxmlformats.org/officeDocument/2006/relationships/slide" Target="slides/slide99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110" Type="http://schemas.openxmlformats.org/officeDocument/2006/relationships/slide" Target="slides/slide109.xml"/><Relationship Id="rId111" Type="http://schemas.openxmlformats.org/officeDocument/2006/relationships/slide" Target="slides/slide110.xml"/><Relationship Id="rId112" Type="http://schemas.openxmlformats.org/officeDocument/2006/relationships/slide" Target="slides/slide111.xml"/><Relationship Id="rId113" Type="http://schemas.openxmlformats.org/officeDocument/2006/relationships/slide" Target="slides/slide112.xml"/><Relationship Id="rId114" Type="http://schemas.openxmlformats.org/officeDocument/2006/relationships/slide" Target="slides/slide113.xml"/><Relationship Id="rId115" Type="http://schemas.openxmlformats.org/officeDocument/2006/relationships/slide" Target="slides/slide114.xml"/><Relationship Id="rId116" Type="http://schemas.openxmlformats.org/officeDocument/2006/relationships/slide" Target="slides/slide115.xml"/><Relationship Id="rId117" Type="http://schemas.openxmlformats.org/officeDocument/2006/relationships/slide" Target="slides/slide116.xml"/><Relationship Id="rId118" Type="http://schemas.openxmlformats.org/officeDocument/2006/relationships/slide" Target="slides/slide117.xml"/><Relationship Id="rId119" Type="http://schemas.openxmlformats.org/officeDocument/2006/relationships/slide" Target="slides/slide1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pt-BR" smtClean="0"/>
              <a:t>Curso de Python - Curso em Vídeo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274439-50EE-5440-80D6-053C3359BC9C}" type="datetimeFigureOut">
              <a:rPr lang="pt-BR" smtClean="0"/>
              <a:t>02/10/2020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pt-BR" smtClean="0"/>
              <a:t>Página</a:t>
            </a: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31E0B6-D056-024E-964A-DAE4CC3B80ED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5843763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pt-BR" smtClean="0"/>
              <a:t>Curso de Python - Curso em Vídeo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C63956-174B-F64F-9C07-2C62A690EFEE}" type="datetimeFigureOut">
              <a:rPr lang="pt-BR" smtClean="0"/>
              <a:t>02/10/2020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pt-BR" smtClean="0"/>
              <a:t>Página</a:t>
            </a: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CDBAB1-023F-E94B-8FE2-4BABD0E5DD1D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027103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pt-BR" smtClean="0"/>
              <a:t>Curso de Python - Curso em Vídeo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Página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DBAB1-023F-E94B-8FE2-4BABD0E5DD1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33325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CDBAB1-023F-E94B-8FE2-4BABD0E5DD1D}" type="slidenum">
              <a:rPr lang="pt-BR" smtClean="0"/>
              <a:t>2</a:t>
            </a:fld>
            <a:endParaRPr lang="pt-BR"/>
          </a:p>
        </p:txBody>
      </p:sp>
      <p:sp>
        <p:nvSpPr>
          <p:cNvPr id="5" name="Espaço Reservado para Cabeçalho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pt-BR" smtClean="0"/>
              <a:t>Curso de Python - Curso em Vídeo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pt-BR" smtClean="0"/>
              <a:t>Página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38948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pt-BR" smtClean="0"/>
              <a:t>Curso de Python - Curso em Vídeo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Página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DBAB1-023F-E94B-8FE2-4BABD0E5DD1D}" type="slidenum">
              <a:rPr lang="pt-BR" smtClean="0"/>
              <a:t>33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756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pt-BR" smtClean="0"/>
              <a:t>Curso de Python - Curso em Vídeo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Página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DBAB1-023F-E94B-8FE2-4BABD0E5DD1D}" type="slidenum">
              <a:rPr lang="pt-BR" smtClean="0"/>
              <a:t>74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9595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97240" y="1158877"/>
            <a:ext cx="4213886" cy="3670956"/>
          </a:xfrm>
        </p:spPr>
        <p:txBody>
          <a:bodyPr bIns="0" anchor="b">
            <a:normAutofit/>
          </a:bodyPr>
          <a:lstStyle>
            <a:lvl1pPr algn="l">
              <a:defRPr sz="4050"/>
            </a:lvl1pPr>
          </a:lstStyle>
          <a:p>
            <a:r>
              <a:rPr lang="pt-BR" smtClean="0"/>
              <a:t>Clique para editar estilo do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7240" y="5100630"/>
            <a:ext cx="4213886" cy="1412119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200" b="0" cap="all" baseline="0">
                <a:solidFill>
                  <a:schemeClr val="tx1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7E894-9087-244A-8A7F-CC76C86A3012}" type="datetime1">
              <a:rPr lang="pt-BR" smtClean="0"/>
              <a:t>02/10/2020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97239" y="475668"/>
            <a:ext cx="2314719" cy="446624"/>
          </a:xfrm>
        </p:spPr>
        <p:txBody>
          <a:bodyPr/>
          <a:lstStyle/>
          <a:p>
            <a:r>
              <a:rPr lang="pt-BR" smtClean="0"/>
              <a:t>Página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6028" y="1154072"/>
            <a:ext cx="601504" cy="727390"/>
          </a:xfrm>
        </p:spPr>
        <p:txBody>
          <a:bodyPr/>
          <a:lstStyle/>
          <a:p>
            <a:fld id="{D6A162FE-1878-134D-BB9F-84D721735F7A}" type="slidenum">
              <a:rPr lang="pt-BR" smtClean="0"/>
              <a:t>‹n.º›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797240" y="5096783"/>
            <a:ext cx="421388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2298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082619" y="2668016"/>
            <a:ext cx="4928507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estilo do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A119B-9E93-4E44-9BE1-6E66240C5C10}" type="datetime1">
              <a:rPr lang="pt-BR" smtClean="0"/>
              <a:t>02/10/2020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Página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162FE-1878-134D-BB9F-84D721735F7A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4561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88522" y="1154074"/>
            <a:ext cx="827270" cy="673095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 smtClean="0"/>
              <a:t>Clique para editar estilo do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82619" y="1154074"/>
            <a:ext cx="3975821" cy="6730951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76CE3-044E-2C45-97BE-5512C8C2E6E2}" type="datetime1">
              <a:rPr lang="pt-BR" smtClean="0"/>
              <a:t>02/10/2020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Página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162FE-1878-134D-BB9F-84D721735F7A}" type="slidenum">
              <a:rPr lang="pt-BR" smtClean="0"/>
              <a:t>‹n.º›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5188521" y="1154074"/>
            <a:ext cx="0" cy="6730951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1613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estilo do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625A4-21F4-8348-9EA1-3213036C194B}" type="datetime1">
              <a:rPr lang="pt-BR" smtClean="0"/>
              <a:t>02/10/2020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Página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162FE-1878-134D-BB9F-84D721735F7A}" type="slidenum">
              <a:rPr lang="pt-BR" smtClean="0"/>
              <a:t>‹n.º›</a:t>
            </a:fld>
            <a:endParaRPr lang="pt-BR"/>
          </a:p>
        </p:txBody>
      </p:sp>
      <p:cxnSp>
        <p:nvCxnSpPr>
          <p:cNvPr id="33" name="Straight Connector 32"/>
          <p:cNvCxnSpPr/>
          <p:nvPr/>
        </p:nvCxnSpPr>
        <p:spPr>
          <a:xfrm>
            <a:off x="1082619" y="2668016"/>
            <a:ext cx="4928507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9153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2618" y="2536632"/>
            <a:ext cx="4212752" cy="2727039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pt-BR" smtClean="0"/>
              <a:t>Clique para editar estilo do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2619" y="5497839"/>
            <a:ext cx="4212752" cy="1463120"/>
          </a:xfrm>
        </p:spPr>
        <p:txBody>
          <a:bodyPr tIns="91440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51147-D8B8-8244-8854-928501410F0A}" type="datetime1">
              <a:rPr lang="pt-BR" smtClean="0"/>
              <a:t>02/10/2020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Página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162FE-1878-134D-BB9F-84D721735F7A}" type="slidenum">
              <a:rPr lang="pt-BR" smtClean="0"/>
              <a:t>‹n.º›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082618" y="5496089"/>
            <a:ext cx="421275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180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2619" y="1162620"/>
            <a:ext cx="4928507" cy="1530107"/>
          </a:xfrm>
        </p:spPr>
        <p:txBody>
          <a:bodyPr/>
          <a:lstStyle/>
          <a:p>
            <a:r>
              <a:rPr lang="pt-BR" smtClean="0"/>
              <a:t>Clique para editar estilo do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82618" y="2909019"/>
            <a:ext cx="2344403" cy="4965364"/>
          </a:xfrm>
        </p:spPr>
        <p:txBody>
          <a:bodyPr/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66887" y="2909019"/>
            <a:ext cx="2344239" cy="4965363"/>
          </a:xfrm>
        </p:spPr>
        <p:txBody>
          <a:bodyPr/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B32FE-8D8B-7544-99B4-993AABF3F9BD}" type="datetime1">
              <a:rPr lang="pt-BR" smtClean="0"/>
              <a:t>02/10/2020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Página</a:t>
            </a:r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162FE-1878-134D-BB9F-84D721735F7A}" type="slidenum">
              <a:rPr lang="pt-BR" smtClean="0"/>
              <a:t>‹n.º›</a:t>
            </a:fld>
            <a:endParaRPr lang="pt-BR"/>
          </a:p>
        </p:txBody>
      </p:sp>
      <p:cxnSp>
        <p:nvCxnSpPr>
          <p:cNvPr id="33" name="Straight Connector 32"/>
          <p:cNvCxnSpPr/>
          <p:nvPr/>
        </p:nvCxnSpPr>
        <p:spPr>
          <a:xfrm>
            <a:off x="1082619" y="2668016"/>
            <a:ext cx="4928507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8435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082619" y="2668016"/>
            <a:ext cx="4928507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2618" y="1161571"/>
            <a:ext cx="4928508" cy="1525794"/>
          </a:xfrm>
        </p:spPr>
        <p:txBody>
          <a:bodyPr/>
          <a:lstStyle/>
          <a:p>
            <a:r>
              <a:rPr lang="pt-BR" smtClean="0"/>
              <a:t>Clique para editar estilo do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2618" y="2917129"/>
            <a:ext cx="2344325" cy="1158362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650" b="0" cap="all" baseline="0">
                <a:solidFill>
                  <a:schemeClr val="accent1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pt-BR" smtClean="0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2618" y="4079502"/>
            <a:ext cx="2344325" cy="3819771"/>
          </a:xfrm>
        </p:spPr>
        <p:txBody>
          <a:bodyPr/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66887" y="2922118"/>
            <a:ext cx="2344239" cy="115878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650" b="0" cap="all" baseline="0">
                <a:solidFill>
                  <a:schemeClr val="accent1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pt-BR" smtClean="0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66887" y="4075488"/>
            <a:ext cx="2344239" cy="3809536"/>
          </a:xfrm>
        </p:spPr>
        <p:txBody>
          <a:bodyPr/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27DE0-02B5-BD42-8BE0-1985C8F546BB}" type="datetime1">
              <a:rPr lang="pt-BR" smtClean="0"/>
              <a:t>02/10/2020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Página</a:t>
            </a:r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162FE-1878-134D-BB9F-84D721735F7A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575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082619" y="2668016"/>
            <a:ext cx="4928507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estilo do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B0615-23FB-A640-9B04-1A23D5077E59}" type="datetime1">
              <a:rPr lang="pt-BR" smtClean="0"/>
              <a:t>02/10/2020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Página</a:t>
            </a:r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162FE-1878-134D-BB9F-84D721735F7A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524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CB680-863E-644A-B051-C6D8BA3F4389}" type="datetime1">
              <a:rPr lang="pt-BR" smtClean="0"/>
              <a:t>02/10/2020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Página</a:t>
            </a:r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162FE-1878-134D-BB9F-84D721735F7A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0620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9281" y="1154073"/>
            <a:ext cx="1819463" cy="3245836"/>
          </a:xfrm>
        </p:spPr>
        <p:txBody>
          <a:bodyPr anchor="b">
            <a:normAutofit/>
          </a:bodyPr>
          <a:lstStyle>
            <a:lvl1pPr algn="l">
              <a:defRPr sz="1800"/>
            </a:lvl1pPr>
          </a:lstStyle>
          <a:p>
            <a:r>
              <a:rPr lang="pt-BR" smtClean="0"/>
              <a:t>Clique para editar estilo do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9992" y="1154074"/>
            <a:ext cx="2871134" cy="6729415"/>
          </a:xfrm>
        </p:spPr>
        <p:txBody>
          <a:bodyPr anchor="ctr"/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9282" y="4630156"/>
            <a:ext cx="1820527" cy="3247373"/>
          </a:xfrm>
        </p:spPr>
        <p:txBody>
          <a:bodyPr>
            <a:normAutofit/>
          </a:bodyPr>
          <a:lstStyle>
            <a:lvl1pPr marL="0" indent="0" algn="l">
              <a:buNone/>
              <a:defRPr sz="12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pt-BR" smtClean="0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DDF82-A27C-8C46-ADC0-3B4B0E61EC93}" type="datetime1">
              <a:rPr lang="pt-BR" smtClean="0"/>
              <a:t>02/10/2020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Página</a:t>
            </a:r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162FE-1878-134D-BB9F-84D721735F7A}" type="slidenum">
              <a:rPr lang="pt-BR" smtClean="0"/>
              <a:t>‹n.º›</a:t>
            </a:fld>
            <a:endParaRPr lang="pt-BR"/>
          </a:p>
        </p:txBody>
      </p:sp>
      <p:cxnSp>
        <p:nvCxnSpPr>
          <p:cNvPr id="17" name="Straight Connector 16"/>
          <p:cNvCxnSpPr/>
          <p:nvPr/>
        </p:nvCxnSpPr>
        <p:spPr>
          <a:xfrm>
            <a:off x="1081311" y="4630154"/>
            <a:ext cx="1817457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387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3747376" y="696470"/>
            <a:ext cx="2633540" cy="7437590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3112" y="1631519"/>
            <a:ext cx="2433701" cy="2644177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pt-BR" smtClean="0"/>
              <a:t>Clique para editar estilo do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30096" y="1621452"/>
            <a:ext cx="1676249" cy="5584695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pt-BR" smtClean="0"/>
              <a:t>Arraste a imagem para o espaço reservado ou clique no ícone para adicionar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2619" y="4544211"/>
            <a:ext cx="2430215" cy="2894294"/>
          </a:xfrm>
        </p:spPr>
        <p:txBody>
          <a:bodyPr>
            <a:normAutofit/>
          </a:bodyPr>
          <a:lstStyle>
            <a:lvl1pPr marL="0" indent="0" algn="l">
              <a:buNone/>
              <a:defRPr sz="135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pt-BR" smtClean="0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77498" y="7900905"/>
            <a:ext cx="2439315" cy="462400"/>
          </a:xfrm>
        </p:spPr>
        <p:txBody>
          <a:bodyPr/>
          <a:lstStyle>
            <a:lvl1pPr algn="l">
              <a:defRPr/>
            </a:lvl1pPr>
          </a:lstStyle>
          <a:p>
            <a:fld id="{9826EF87-980D-2540-B431-ADA0A22D2F4A}" type="datetime1">
              <a:rPr lang="pt-BR" smtClean="0"/>
              <a:t>02/10/2020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78148" y="460260"/>
            <a:ext cx="2438665" cy="463567"/>
          </a:xfrm>
        </p:spPr>
        <p:txBody>
          <a:bodyPr/>
          <a:lstStyle/>
          <a:p>
            <a:r>
              <a:rPr lang="pt-BR" smtClean="0"/>
              <a:t>Página</a:t>
            </a:r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162FE-1878-134D-BB9F-84D721735F7A}" type="slidenum">
              <a:rPr lang="pt-BR" smtClean="0"/>
              <a:t>‹n.º›</a:t>
            </a:fld>
            <a:endParaRPr lang="pt-BR"/>
          </a:p>
        </p:txBody>
      </p:sp>
      <p:cxnSp>
        <p:nvCxnSpPr>
          <p:cNvPr id="31" name="Straight Connector 30"/>
          <p:cNvCxnSpPr/>
          <p:nvPr/>
        </p:nvCxnSpPr>
        <p:spPr>
          <a:xfrm>
            <a:off x="1080961" y="4540763"/>
            <a:ext cx="243151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5860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911616"/>
            <a:ext cx="6858000" cy="589264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8804255"/>
            <a:ext cx="6858001" cy="1119050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8812739"/>
            <a:ext cx="6858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82619" y="1162085"/>
            <a:ext cx="4928507" cy="15155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/>
              <a:t>Clique para editar estilo do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2619" y="2911615"/>
            <a:ext cx="4928507" cy="49842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234907" y="477202"/>
            <a:ext cx="1776219" cy="4466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14B34A-D629-C742-9310-09ED8A5272A7}" type="datetime1">
              <a:rPr lang="pt-BR" smtClean="0"/>
              <a:t>02/10/2020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2618" y="475668"/>
            <a:ext cx="3025503" cy="4466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 smtClean="0"/>
              <a:t>Página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5794" y="1154072"/>
            <a:ext cx="596810" cy="727390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100">
                <a:solidFill>
                  <a:schemeClr val="accent1"/>
                </a:solidFill>
              </a:defRPr>
            </a:lvl1pPr>
          </a:lstStyle>
          <a:p>
            <a:fld id="{D6A162FE-1878-134D-BB9F-84D721735F7A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4020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dt="0"/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sz="24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171450" indent="-171450" algn="l" defTabSz="514350" rtl="0" eaLnBrk="1" latinLnBrk="0" hangingPunct="1">
        <a:lnSpc>
          <a:spcPct val="120000"/>
        </a:lnSpc>
        <a:spcBef>
          <a:spcPts val="75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5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14350" indent="-171450" algn="l" defTabSz="51435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857250" indent="-171450" algn="l" defTabSz="51435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200150" indent="-171450" algn="l" defTabSz="51435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05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543050" indent="-171450" algn="l" defTabSz="51435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962604" y="1702168"/>
            <a:ext cx="4974439" cy="47705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5400" b="1" i="1" dirty="0" smtClean="0">
                <a:solidFill>
                  <a:srgbClr val="945200"/>
                </a:solidFill>
                <a:latin typeface="Apple Chancery" charset="0"/>
                <a:ea typeface="Apple Chancery" charset="0"/>
                <a:cs typeface="Apple Chancery" charset="0"/>
              </a:rPr>
              <a:t>Curso de Python</a:t>
            </a:r>
          </a:p>
          <a:p>
            <a:endParaRPr lang="pt-BR" sz="5400" b="1" dirty="0" smtClean="0">
              <a:solidFill>
                <a:srgbClr val="945200"/>
              </a:solidFill>
              <a:latin typeface="Apple Chancery" charset="0"/>
              <a:ea typeface="Apple Chancery" charset="0"/>
              <a:cs typeface="Apple Chancery" charset="0"/>
            </a:endParaRPr>
          </a:p>
          <a:p>
            <a:pPr algn="ctr"/>
            <a:r>
              <a:rPr lang="pt-BR" sz="4400" b="1" dirty="0" smtClean="0">
                <a:solidFill>
                  <a:schemeClr val="accent6">
                    <a:lumMod val="75000"/>
                  </a:schemeClr>
                </a:solidFill>
                <a:latin typeface="Apple Chancery" charset="0"/>
                <a:ea typeface="Apple Chancery" charset="0"/>
                <a:cs typeface="Apple Chancery" charset="0"/>
              </a:rPr>
              <a:t>(Curso em Vídeo)</a:t>
            </a:r>
          </a:p>
          <a:p>
            <a:endParaRPr lang="pt-BR" sz="5400" b="1" dirty="0" smtClean="0">
              <a:solidFill>
                <a:schemeClr val="accent6">
                  <a:lumMod val="75000"/>
                </a:schemeClr>
              </a:solidFill>
              <a:latin typeface="Apple Chancery" charset="0"/>
              <a:ea typeface="Apple Chancery" charset="0"/>
              <a:cs typeface="Apple Chancery" charset="0"/>
            </a:endParaRPr>
          </a:p>
          <a:p>
            <a:endParaRPr lang="pt-BR" sz="5400" b="1" dirty="0">
              <a:solidFill>
                <a:schemeClr val="accent6">
                  <a:lumMod val="75000"/>
                </a:schemeClr>
              </a:solidFill>
              <a:latin typeface="Apple Chancery" charset="0"/>
              <a:ea typeface="Apple Chancery" charset="0"/>
              <a:cs typeface="Apple Chancery" charset="0"/>
            </a:endParaRPr>
          </a:p>
          <a:p>
            <a:pPr algn="ctr"/>
            <a:r>
              <a:rPr lang="pt-BR" sz="4400" b="1" dirty="0" smtClean="0">
                <a:solidFill>
                  <a:schemeClr val="accent6">
                    <a:lumMod val="75000"/>
                  </a:schemeClr>
                </a:solidFill>
                <a:latin typeface="Apple Chancery" charset="0"/>
                <a:ea typeface="Apple Chancery" charset="0"/>
                <a:cs typeface="Apple Chancery" charset="0"/>
              </a:rPr>
              <a:t>PARTE 1</a:t>
            </a:r>
            <a:endParaRPr lang="pt-BR" sz="4400" b="1" dirty="0">
              <a:solidFill>
                <a:schemeClr val="accent6">
                  <a:lumMod val="75000"/>
                </a:schemeClr>
              </a:solidFill>
              <a:latin typeface="Apple Chancery" charset="0"/>
              <a:ea typeface="Apple Chancery" charset="0"/>
              <a:cs typeface="Apple Chancery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99604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1298298" y="285981"/>
            <a:ext cx="45608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b="1" smtClean="0">
                <a:solidFill>
                  <a:srgbClr val="945200"/>
                </a:solidFill>
                <a:latin typeface="Apple Chancery" charset="0"/>
                <a:ea typeface="Apple Chancery" charset="0"/>
                <a:cs typeface="Apple Chancery" charset="0"/>
              </a:rPr>
              <a:t>Curso de Python - Curso em Vídeo</a:t>
            </a:r>
            <a:endParaRPr lang="pt-BR" sz="2400" b="1">
              <a:solidFill>
                <a:srgbClr val="945200"/>
              </a:solidFill>
              <a:latin typeface="Apple Chancery" charset="0"/>
              <a:ea typeface="Apple Chancery" charset="0"/>
              <a:cs typeface="Apple Chancery" charset="0"/>
            </a:endParaRPr>
          </a:p>
        </p:txBody>
      </p:sp>
      <p:sp useBgFill="1">
        <p:nvSpPr>
          <p:cNvPr id="8" name="Retângulo 7"/>
          <p:cNvSpPr/>
          <p:nvPr/>
        </p:nvSpPr>
        <p:spPr>
          <a:xfrm>
            <a:off x="214313" y="888995"/>
            <a:ext cx="6429374" cy="7694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300" b="1" i="1" dirty="0" smtClean="0">
                <a:solidFill>
                  <a:srgbClr val="0432FF"/>
                </a:solidFill>
                <a:effectLst/>
                <a:latin typeface="Arial" charset="0"/>
                <a:ea typeface="Arial" charset="0"/>
                <a:cs typeface="Arial" charset="0"/>
              </a:rPr>
              <a:t># Desafio 10 – Conversor de Moedas:</a:t>
            </a:r>
          </a:p>
          <a:p>
            <a:endParaRPr lang="pt-BR" sz="1300" b="0" dirty="0" smtClean="0">
              <a:effectLst/>
              <a:latin typeface="Arial" charset="0"/>
              <a:ea typeface="Arial" charset="0"/>
              <a:cs typeface="Arial" charset="0"/>
            </a:endParaRPr>
          </a:p>
          <a:p>
            <a:r>
              <a:rPr lang="pt-BR" sz="1300" b="0" i="1" dirty="0" smtClean="0">
                <a:effectLst/>
                <a:latin typeface="Arial" charset="0"/>
                <a:ea typeface="Arial" charset="0"/>
                <a:cs typeface="Arial" charset="0"/>
              </a:rPr>
              <a:t># Crie um programa que leia quanto dinheiro uma pessoa tem na carteira e mostre quantos</a:t>
            </a:r>
            <a:endParaRPr lang="pt-BR" sz="1300" b="0" dirty="0" smtClean="0">
              <a:effectLst/>
              <a:latin typeface="Arial" charset="0"/>
              <a:ea typeface="Arial" charset="0"/>
              <a:cs typeface="Arial" charset="0"/>
            </a:endParaRPr>
          </a:p>
          <a:p>
            <a:r>
              <a:rPr lang="pt-BR" sz="1300" b="0" i="1" dirty="0" smtClean="0">
                <a:effectLst/>
                <a:latin typeface="Arial" charset="0"/>
                <a:ea typeface="Arial" charset="0"/>
                <a:cs typeface="Arial" charset="0"/>
              </a:rPr>
              <a:t># dólares ela pode comprar (US$ 1 = </a:t>
            </a:r>
            <a:r>
              <a:rPr lang="pt-BR" sz="1300" b="0" i="1" dirty="0" err="1" smtClean="0">
                <a:effectLst/>
                <a:latin typeface="Arial" charset="0"/>
                <a:ea typeface="Arial" charset="0"/>
                <a:cs typeface="Arial" charset="0"/>
              </a:rPr>
              <a:t>R</a:t>
            </a:r>
            <a:r>
              <a:rPr lang="pt-BR" sz="1300" b="0" i="1" dirty="0" smtClean="0">
                <a:effectLst/>
                <a:latin typeface="Arial" charset="0"/>
                <a:ea typeface="Arial" charset="0"/>
                <a:cs typeface="Arial" charset="0"/>
              </a:rPr>
              <a:t>$ 3.27).</a:t>
            </a:r>
            <a:endParaRPr lang="pt-BR" sz="1300" b="0" dirty="0" smtClean="0">
              <a:effectLst/>
              <a:latin typeface="Arial" charset="0"/>
              <a:ea typeface="Arial" charset="0"/>
              <a:cs typeface="Arial" charset="0"/>
            </a:endParaRPr>
          </a:p>
          <a:p>
            <a:r>
              <a:rPr lang="pt-BR" sz="1300" b="0" dirty="0" smtClean="0">
                <a:effectLst/>
                <a:latin typeface="Arial" charset="0"/>
                <a:ea typeface="Arial" charset="0"/>
                <a:cs typeface="Arial" charset="0"/>
              </a:rPr>
              <a:t/>
            </a:r>
            <a:br>
              <a:rPr lang="pt-BR" sz="1300" b="0" dirty="0" smtClean="0">
                <a:effectLst/>
                <a:latin typeface="Arial" charset="0"/>
                <a:ea typeface="Arial" charset="0"/>
                <a:cs typeface="Arial" charset="0"/>
              </a:rPr>
            </a:br>
            <a:r>
              <a:rPr lang="pt-BR" sz="1300" b="0" dirty="0" smtClean="0">
                <a:effectLst/>
                <a:latin typeface="Arial" charset="0"/>
                <a:ea typeface="Arial" charset="0"/>
                <a:cs typeface="Arial" charset="0"/>
              </a:rPr>
              <a:t>carteira = </a:t>
            </a:r>
            <a:r>
              <a:rPr lang="pt-BR" sz="1300" b="0" dirty="0" err="1" smtClean="0">
                <a:effectLst/>
                <a:latin typeface="Arial" charset="0"/>
                <a:ea typeface="Arial" charset="0"/>
                <a:cs typeface="Arial" charset="0"/>
              </a:rPr>
              <a:t>float</a:t>
            </a:r>
            <a:r>
              <a:rPr lang="pt-BR" sz="1300" b="0" dirty="0" smtClean="0">
                <a:effectLst/>
                <a:latin typeface="Arial" charset="0"/>
                <a:ea typeface="Arial" charset="0"/>
                <a:cs typeface="Arial" charset="0"/>
              </a:rPr>
              <a:t>(input('Quanto dinheiro você tem na carteira? '))</a:t>
            </a:r>
          </a:p>
          <a:p>
            <a:r>
              <a:rPr lang="pt-BR" sz="1300" b="0" dirty="0" err="1" smtClean="0">
                <a:effectLst/>
                <a:latin typeface="Arial" charset="0"/>
                <a:ea typeface="Arial" charset="0"/>
                <a:cs typeface="Arial" charset="0"/>
              </a:rPr>
              <a:t>tipo_moeda</a:t>
            </a:r>
            <a:r>
              <a:rPr lang="pt-BR" sz="1300" b="0" dirty="0" smtClean="0">
                <a:effectLst/>
                <a:latin typeface="Arial" charset="0"/>
                <a:ea typeface="Arial" charset="0"/>
                <a:cs typeface="Arial" charset="0"/>
              </a:rPr>
              <a:t> = </a:t>
            </a:r>
            <a:r>
              <a:rPr lang="pt-BR" sz="1300" b="0" dirty="0" err="1" smtClean="0">
                <a:effectLst/>
                <a:latin typeface="Arial" charset="0"/>
                <a:ea typeface="Arial" charset="0"/>
                <a:cs typeface="Arial" charset="0"/>
              </a:rPr>
              <a:t>str</a:t>
            </a:r>
            <a:r>
              <a:rPr lang="pt-BR" sz="1300" b="0" dirty="0" smtClean="0">
                <a:effectLst/>
                <a:latin typeface="Arial" charset="0"/>
                <a:ea typeface="Arial" charset="0"/>
                <a:cs typeface="Arial" charset="0"/>
              </a:rPr>
              <a:t>(input('Qual a moeda que tem na carteira (</a:t>
            </a:r>
            <a:r>
              <a:rPr lang="pt-BR" sz="1300" b="0" dirty="0" err="1" smtClean="0">
                <a:effectLst/>
                <a:latin typeface="Arial" charset="0"/>
                <a:ea typeface="Arial" charset="0"/>
                <a:cs typeface="Arial" charset="0"/>
              </a:rPr>
              <a:t>R</a:t>
            </a:r>
            <a:r>
              <a:rPr lang="pt-BR" sz="1300" b="0" dirty="0" smtClean="0">
                <a:effectLst/>
                <a:latin typeface="Arial" charset="0"/>
                <a:ea typeface="Arial" charset="0"/>
                <a:cs typeface="Arial" charset="0"/>
              </a:rPr>
              <a:t>, US, EUR)? '))</a:t>
            </a:r>
          </a:p>
          <a:p>
            <a:r>
              <a:rPr lang="pt-BR" sz="1300" b="0" i="1" dirty="0" err="1" smtClean="0">
                <a:effectLst/>
                <a:latin typeface="Arial" charset="0"/>
                <a:ea typeface="Arial" charset="0"/>
                <a:cs typeface="Arial" charset="0"/>
              </a:rPr>
              <a:t>if</a:t>
            </a:r>
            <a:r>
              <a:rPr lang="pt-BR" sz="1300" b="0" dirty="0" smtClean="0">
                <a:effectLst/>
                <a:latin typeface="Arial" charset="0"/>
                <a:ea typeface="Arial" charset="0"/>
                <a:cs typeface="Arial" charset="0"/>
              </a:rPr>
              <a:t> (</a:t>
            </a:r>
            <a:r>
              <a:rPr lang="pt-BR" sz="1300" b="0" dirty="0" err="1" smtClean="0">
                <a:effectLst/>
                <a:latin typeface="Arial" charset="0"/>
                <a:ea typeface="Arial" charset="0"/>
                <a:cs typeface="Arial" charset="0"/>
              </a:rPr>
              <a:t>tipo_moeda</a:t>
            </a:r>
            <a:r>
              <a:rPr lang="pt-BR" sz="1300" b="0" dirty="0" smtClean="0">
                <a:effectLst/>
                <a:latin typeface="Arial" charset="0"/>
                <a:ea typeface="Arial" charset="0"/>
                <a:cs typeface="Arial" charset="0"/>
              </a:rPr>
              <a:t> == '</a:t>
            </a:r>
            <a:r>
              <a:rPr lang="pt-BR" sz="1300" b="0" dirty="0" err="1" smtClean="0">
                <a:effectLst/>
                <a:latin typeface="Arial" charset="0"/>
                <a:ea typeface="Arial" charset="0"/>
                <a:cs typeface="Arial" charset="0"/>
              </a:rPr>
              <a:t>R</a:t>
            </a:r>
            <a:r>
              <a:rPr lang="pt-BR" sz="1300" b="0" dirty="0" smtClean="0">
                <a:effectLst/>
                <a:latin typeface="Arial" charset="0"/>
                <a:ea typeface="Arial" charset="0"/>
                <a:cs typeface="Arial" charset="0"/>
              </a:rPr>
              <a:t>'):</a:t>
            </a:r>
          </a:p>
          <a:p>
            <a:r>
              <a:rPr lang="pt-BR" sz="1300" b="0" dirty="0" smtClean="0">
                <a:effectLst/>
                <a:latin typeface="Arial" charset="0"/>
                <a:ea typeface="Arial" charset="0"/>
                <a:cs typeface="Arial" charset="0"/>
              </a:rPr>
              <a:t>    </a:t>
            </a:r>
            <a:r>
              <a:rPr lang="pt-BR" sz="1300" b="0" dirty="0" err="1" smtClean="0">
                <a:effectLst/>
                <a:latin typeface="Arial" charset="0"/>
                <a:ea typeface="Arial" charset="0"/>
                <a:cs typeface="Arial" charset="0"/>
              </a:rPr>
              <a:t>moeda_destino</a:t>
            </a:r>
            <a:r>
              <a:rPr lang="pt-BR" sz="1300" b="0" dirty="0" smtClean="0">
                <a:effectLst/>
                <a:latin typeface="Arial" charset="0"/>
                <a:ea typeface="Arial" charset="0"/>
                <a:cs typeface="Arial" charset="0"/>
              </a:rPr>
              <a:t> </a:t>
            </a:r>
            <a:r>
              <a:rPr lang="pt-BR" sz="1300" b="0" dirty="0" smtClean="0">
                <a:effectLst/>
                <a:latin typeface="Arial" charset="0"/>
                <a:ea typeface="Arial" charset="0"/>
                <a:cs typeface="Arial" charset="0"/>
              </a:rPr>
              <a:t>= input('Qual moeda de destino quer converter? (US, EUR)? ')</a:t>
            </a:r>
          </a:p>
          <a:p>
            <a:r>
              <a:rPr lang="pt-BR" sz="1300" b="0" i="1" dirty="0" err="1" smtClean="0">
                <a:effectLst/>
                <a:latin typeface="Arial" charset="0"/>
                <a:ea typeface="Arial" charset="0"/>
                <a:cs typeface="Arial" charset="0"/>
              </a:rPr>
              <a:t>if</a:t>
            </a:r>
            <a:r>
              <a:rPr lang="pt-BR" sz="1300" b="0" dirty="0" smtClean="0">
                <a:effectLst/>
                <a:latin typeface="Arial" charset="0"/>
                <a:ea typeface="Arial" charset="0"/>
                <a:cs typeface="Arial" charset="0"/>
              </a:rPr>
              <a:t> (</a:t>
            </a:r>
            <a:r>
              <a:rPr lang="pt-BR" sz="1300" b="0" dirty="0" err="1" smtClean="0">
                <a:effectLst/>
                <a:latin typeface="Arial" charset="0"/>
                <a:ea typeface="Arial" charset="0"/>
                <a:cs typeface="Arial" charset="0"/>
              </a:rPr>
              <a:t>moeda_destino</a:t>
            </a:r>
            <a:r>
              <a:rPr lang="pt-BR" sz="1300" b="0" dirty="0" smtClean="0">
                <a:effectLst/>
                <a:latin typeface="Arial" charset="0"/>
                <a:ea typeface="Arial" charset="0"/>
                <a:cs typeface="Arial" charset="0"/>
              </a:rPr>
              <a:t> == 'US'):</a:t>
            </a:r>
          </a:p>
          <a:p>
            <a:r>
              <a:rPr lang="pt-BR" sz="1300" b="0" dirty="0" smtClean="0">
                <a:effectLst/>
                <a:latin typeface="Arial" charset="0"/>
                <a:ea typeface="Arial" charset="0"/>
                <a:cs typeface="Arial" charset="0"/>
              </a:rPr>
              <a:t>    </a:t>
            </a:r>
            <a:r>
              <a:rPr lang="pt-BR" sz="1300" b="0" dirty="0" err="1" smtClean="0">
                <a:effectLst/>
                <a:latin typeface="Arial" charset="0"/>
                <a:ea typeface="Arial" charset="0"/>
                <a:cs typeface="Arial" charset="0"/>
              </a:rPr>
              <a:t>dolar</a:t>
            </a:r>
            <a:r>
              <a:rPr lang="pt-BR" sz="1300" b="0" dirty="0" smtClean="0">
                <a:effectLst/>
                <a:latin typeface="Arial" charset="0"/>
                <a:ea typeface="Arial" charset="0"/>
                <a:cs typeface="Arial" charset="0"/>
              </a:rPr>
              <a:t> </a:t>
            </a:r>
            <a:r>
              <a:rPr lang="pt-BR" sz="1300" b="0" dirty="0" smtClean="0">
                <a:effectLst/>
                <a:latin typeface="Arial" charset="0"/>
                <a:ea typeface="Arial" charset="0"/>
                <a:cs typeface="Arial" charset="0"/>
              </a:rPr>
              <a:t>= carteira / 5.61</a:t>
            </a:r>
          </a:p>
          <a:p>
            <a:r>
              <a:rPr lang="pt-BR" sz="1300" b="0" smtClean="0">
                <a:effectLst/>
                <a:latin typeface="Arial" charset="0"/>
                <a:ea typeface="Arial" charset="0"/>
                <a:cs typeface="Arial" charset="0"/>
              </a:rPr>
              <a:t>    print</a:t>
            </a:r>
            <a:r>
              <a:rPr lang="pt-BR" sz="1300" b="0" dirty="0" smtClean="0">
                <a:effectLst/>
                <a:latin typeface="Arial" charset="0"/>
                <a:ea typeface="Arial" charset="0"/>
                <a:cs typeface="Arial" charset="0"/>
              </a:rPr>
              <a:t>('O valor de sua carteira de {}$ {:.2f} equivale a {}$ {:.2f}.'.</a:t>
            </a:r>
            <a:r>
              <a:rPr lang="pt-BR" sz="1300" b="0" dirty="0" err="1" smtClean="0">
                <a:effectLst/>
                <a:latin typeface="Arial" charset="0"/>
                <a:ea typeface="Arial" charset="0"/>
                <a:cs typeface="Arial" charset="0"/>
              </a:rPr>
              <a:t>format</a:t>
            </a:r>
            <a:r>
              <a:rPr lang="pt-BR" sz="1300" b="0" dirty="0" smtClean="0">
                <a:effectLst/>
                <a:latin typeface="Arial" charset="0"/>
                <a:ea typeface="Arial" charset="0"/>
                <a:cs typeface="Arial" charset="0"/>
              </a:rPr>
              <a:t>(</a:t>
            </a:r>
          </a:p>
          <a:p>
            <a:r>
              <a:rPr lang="pt-BR" sz="1300" b="0" dirty="0" err="1" smtClean="0">
                <a:effectLst/>
                <a:latin typeface="Arial" charset="0"/>
                <a:ea typeface="Arial" charset="0"/>
                <a:cs typeface="Arial" charset="0"/>
              </a:rPr>
              <a:t>tipo_moeda</a:t>
            </a:r>
            <a:r>
              <a:rPr lang="pt-BR" sz="1300" b="0" dirty="0" smtClean="0">
                <a:effectLst/>
                <a:latin typeface="Arial" charset="0"/>
                <a:ea typeface="Arial" charset="0"/>
                <a:cs typeface="Arial" charset="0"/>
              </a:rPr>
              <a:t>, carteira, </a:t>
            </a:r>
            <a:r>
              <a:rPr lang="pt-BR" sz="1300" b="0" dirty="0" err="1" smtClean="0">
                <a:effectLst/>
                <a:latin typeface="Arial" charset="0"/>
                <a:ea typeface="Arial" charset="0"/>
                <a:cs typeface="Arial" charset="0"/>
              </a:rPr>
              <a:t>moeda_destino</a:t>
            </a:r>
            <a:r>
              <a:rPr lang="pt-BR" sz="1300" b="0" dirty="0" smtClean="0">
                <a:effectLst/>
                <a:latin typeface="Arial" charset="0"/>
                <a:ea typeface="Arial" charset="0"/>
                <a:cs typeface="Arial" charset="0"/>
              </a:rPr>
              <a:t>, </a:t>
            </a:r>
            <a:r>
              <a:rPr lang="pt-BR" sz="1300" b="0" dirty="0" err="1" smtClean="0">
                <a:effectLst/>
                <a:latin typeface="Arial" charset="0"/>
                <a:ea typeface="Arial" charset="0"/>
                <a:cs typeface="Arial" charset="0"/>
              </a:rPr>
              <a:t>dolar</a:t>
            </a:r>
            <a:r>
              <a:rPr lang="pt-BR" sz="1300" b="0" dirty="0" smtClean="0">
                <a:effectLst/>
                <a:latin typeface="Arial" charset="0"/>
                <a:ea typeface="Arial" charset="0"/>
                <a:cs typeface="Arial" charset="0"/>
              </a:rPr>
              <a:t>))</a:t>
            </a:r>
          </a:p>
          <a:p>
            <a:r>
              <a:rPr lang="pt-BR" sz="1300" b="0" i="1" dirty="0" err="1" smtClean="0">
                <a:effectLst/>
                <a:latin typeface="Arial" charset="0"/>
                <a:ea typeface="Arial" charset="0"/>
                <a:cs typeface="Arial" charset="0"/>
              </a:rPr>
              <a:t>elif</a:t>
            </a:r>
            <a:r>
              <a:rPr lang="pt-BR" sz="1300" b="0" dirty="0" smtClean="0">
                <a:effectLst/>
                <a:latin typeface="Arial" charset="0"/>
                <a:ea typeface="Arial" charset="0"/>
                <a:cs typeface="Arial" charset="0"/>
              </a:rPr>
              <a:t> (</a:t>
            </a:r>
            <a:r>
              <a:rPr lang="pt-BR" sz="1300" b="0" dirty="0" err="1" smtClean="0">
                <a:effectLst/>
                <a:latin typeface="Arial" charset="0"/>
                <a:ea typeface="Arial" charset="0"/>
                <a:cs typeface="Arial" charset="0"/>
              </a:rPr>
              <a:t>moeda_destino</a:t>
            </a:r>
            <a:r>
              <a:rPr lang="pt-BR" sz="1300" b="0" dirty="0" smtClean="0">
                <a:effectLst/>
                <a:latin typeface="Arial" charset="0"/>
                <a:ea typeface="Arial" charset="0"/>
                <a:cs typeface="Arial" charset="0"/>
              </a:rPr>
              <a:t> == 'EUR'):</a:t>
            </a:r>
          </a:p>
          <a:p>
            <a:r>
              <a:rPr lang="pt-BR" sz="1300" b="0" dirty="0" smtClean="0">
                <a:effectLst/>
                <a:latin typeface="Arial" charset="0"/>
                <a:ea typeface="Arial" charset="0"/>
                <a:cs typeface="Arial" charset="0"/>
              </a:rPr>
              <a:t>euro = carteira / 6.62</a:t>
            </a:r>
          </a:p>
          <a:p>
            <a:r>
              <a:rPr lang="pt-BR" sz="1300" b="0" dirty="0" err="1" smtClean="0">
                <a:effectLst/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300" b="0" dirty="0" smtClean="0">
                <a:effectLst/>
                <a:latin typeface="Arial" charset="0"/>
                <a:ea typeface="Arial" charset="0"/>
                <a:cs typeface="Arial" charset="0"/>
              </a:rPr>
              <a:t>('O valor de sua carteira {}$ {:.2f} equivale a {}$ {:.2f}.'.</a:t>
            </a:r>
            <a:r>
              <a:rPr lang="pt-BR" sz="1300" b="0" dirty="0" err="1" smtClean="0">
                <a:effectLst/>
                <a:latin typeface="Arial" charset="0"/>
                <a:ea typeface="Arial" charset="0"/>
                <a:cs typeface="Arial" charset="0"/>
              </a:rPr>
              <a:t>format</a:t>
            </a:r>
            <a:r>
              <a:rPr lang="pt-BR" sz="1300" b="0" dirty="0" smtClean="0">
                <a:effectLst/>
                <a:latin typeface="Arial" charset="0"/>
                <a:ea typeface="Arial" charset="0"/>
                <a:cs typeface="Arial" charset="0"/>
              </a:rPr>
              <a:t>(</a:t>
            </a:r>
          </a:p>
          <a:p>
            <a:r>
              <a:rPr lang="pt-BR" sz="1300" b="0" dirty="0" err="1" smtClean="0">
                <a:effectLst/>
                <a:latin typeface="Arial" charset="0"/>
                <a:ea typeface="Arial" charset="0"/>
                <a:cs typeface="Arial" charset="0"/>
              </a:rPr>
              <a:t>tipo_moeda</a:t>
            </a:r>
            <a:r>
              <a:rPr lang="pt-BR" sz="1300" b="0" dirty="0" smtClean="0">
                <a:effectLst/>
                <a:latin typeface="Arial" charset="0"/>
                <a:ea typeface="Arial" charset="0"/>
                <a:cs typeface="Arial" charset="0"/>
              </a:rPr>
              <a:t>, carteira, </a:t>
            </a:r>
            <a:r>
              <a:rPr lang="pt-BR" sz="1300" b="0" dirty="0" err="1" smtClean="0">
                <a:effectLst/>
                <a:latin typeface="Arial" charset="0"/>
                <a:ea typeface="Arial" charset="0"/>
                <a:cs typeface="Arial" charset="0"/>
              </a:rPr>
              <a:t>moeda_destino</a:t>
            </a:r>
            <a:r>
              <a:rPr lang="pt-BR" sz="1300" b="0" dirty="0" smtClean="0">
                <a:effectLst/>
                <a:latin typeface="Arial" charset="0"/>
                <a:ea typeface="Arial" charset="0"/>
                <a:cs typeface="Arial" charset="0"/>
              </a:rPr>
              <a:t>, euro))</a:t>
            </a:r>
          </a:p>
          <a:p>
            <a:r>
              <a:rPr lang="pt-BR" sz="1300" b="0" i="1" dirty="0" err="1" smtClean="0">
                <a:effectLst/>
                <a:latin typeface="Arial" charset="0"/>
                <a:ea typeface="Arial" charset="0"/>
                <a:cs typeface="Arial" charset="0"/>
              </a:rPr>
              <a:t>elif</a:t>
            </a:r>
            <a:r>
              <a:rPr lang="pt-BR" sz="1300" b="0" dirty="0" smtClean="0">
                <a:effectLst/>
                <a:latin typeface="Arial" charset="0"/>
                <a:ea typeface="Arial" charset="0"/>
                <a:cs typeface="Arial" charset="0"/>
              </a:rPr>
              <a:t> (</a:t>
            </a:r>
            <a:r>
              <a:rPr lang="pt-BR" sz="1300" b="0" dirty="0" err="1" smtClean="0">
                <a:effectLst/>
                <a:latin typeface="Arial" charset="0"/>
                <a:ea typeface="Arial" charset="0"/>
                <a:cs typeface="Arial" charset="0"/>
              </a:rPr>
              <a:t>tipo_moeda</a:t>
            </a:r>
            <a:r>
              <a:rPr lang="pt-BR" sz="1300" b="0" dirty="0" smtClean="0">
                <a:effectLst/>
                <a:latin typeface="Arial" charset="0"/>
                <a:ea typeface="Arial" charset="0"/>
                <a:cs typeface="Arial" charset="0"/>
              </a:rPr>
              <a:t> == 'US'):</a:t>
            </a:r>
          </a:p>
          <a:p>
            <a:r>
              <a:rPr lang="pt-BR" sz="1300" b="0" dirty="0" err="1" smtClean="0">
                <a:effectLst/>
                <a:latin typeface="Arial" charset="0"/>
                <a:ea typeface="Arial" charset="0"/>
                <a:cs typeface="Arial" charset="0"/>
              </a:rPr>
              <a:t>moeda_destino</a:t>
            </a:r>
            <a:r>
              <a:rPr lang="pt-BR" sz="1300" b="0" dirty="0" smtClean="0">
                <a:effectLst/>
                <a:latin typeface="Arial" charset="0"/>
                <a:ea typeface="Arial" charset="0"/>
                <a:cs typeface="Arial" charset="0"/>
              </a:rPr>
              <a:t> = input('Qual moeda de destino quer converter? (</a:t>
            </a:r>
            <a:r>
              <a:rPr lang="pt-BR" sz="1300" b="0" dirty="0" err="1" smtClean="0">
                <a:effectLst/>
                <a:latin typeface="Arial" charset="0"/>
                <a:ea typeface="Arial" charset="0"/>
                <a:cs typeface="Arial" charset="0"/>
              </a:rPr>
              <a:t>R</a:t>
            </a:r>
            <a:r>
              <a:rPr lang="pt-BR" sz="1300" b="0" dirty="0" smtClean="0">
                <a:effectLst/>
                <a:latin typeface="Arial" charset="0"/>
                <a:ea typeface="Arial" charset="0"/>
                <a:cs typeface="Arial" charset="0"/>
              </a:rPr>
              <a:t>, EUR)? ')</a:t>
            </a:r>
          </a:p>
          <a:p>
            <a:r>
              <a:rPr lang="pt-BR" sz="1300" b="0" i="1" dirty="0" err="1" smtClean="0">
                <a:effectLst/>
                <a:latin typeface="Arial" charset="0"/>
                <a:ea typeface="Arial" charset="0"/>
                <a:cs typeface="Arial" charset="0"/>
              </a:rPr>
              <a:t>if</a:t>
            </a:r>
            <a:r>
              <a:rPr lang="pt-BR" sz="1300" b="0" dirty="0" smtClean="0">
                <a:effectLst/>
                <a:latin typeface="Arial" charset="0"/>
                <a:ea typeface="Arial" charset="0"/>
                <a:cs typeface="Arial" charset="0"/>
              </a:rPr>
              <a:t> (</a:t>
            </a:r>
            <a:r>
              <a:rPr lang="pt-BR" sz="1300" b="0" dirty="0" err="1" smtClean="0">
                <a:effectLst/>
                <a:latin typeface="Arial" charset="0"/>
                <a:ea typeface="Arial" charset="0"/>
                <a:cs typeface="Arial" charset="0"/>
              </a:rPr>
              <a:t>moeda_destino</a:t>
            </a:r>
            <a:r>
              <a:rPr lang="pt-BR" sz="1300" b="0" dirty="0" smtClean="0">
                <a:effectLst/>
                <a:latin typeface="Arial" charset="0"/>
                <a:ea typeface="Arial" charset="0"/>
                <a:cs typeface="Arial" charset="0"/>
              </a:rPr>
              <a:t> == '</a:t>
            </a:r>
            <a:r>
              <a:rPr lang="pt-BR" sz="1300" b="0" dirty="0" err="1" smtClean="0">
                <a:effectLst/>
                <a:latin typeface="Arial" charset="0"/>
                <a:ea typeface="Arial" charset="0"/>
                <a:cs typeface="Arial" charset="0"/>
              </a:rPr>
              <a:t>R</a:t>
            </a:r>
            <a:r>
              <a:rPr lang="pt-BR" sz="1300" b="0" dirty="0" smtClean="0">
                <a:effectLst/>
                <a:latin typeface="Arial" charset="0"/>
                <a:ea typeface="Arial" charset="0"/>
                <a:cs typeface="Arial" charset="0"/>
              </a:rPr>
              <a:t>'):</a:t>
            </a:r>
          </a:p>
          <a:p>
            <a:r>
              <a:rPr lang="pt-BR" sz="1300" b="0" dirty="0" smtClean="0">
                <a:effectLst/>
                <a:latin typeface="Arial" charset="0"/>
                <a:ea typeface="Arial" charset="0"/>
                <a:cs typeface="Arial" charset="0"/>
              </a:rPr>
              <a:t>real = carteira / 0.18</a:t>
            </a:r>
          </a:p>
          <a:p>
            <a:r>
              <a:rPr lang="pt-BR" sz="1300" b="0" dirty="0" err="1" smtClean="0">
                <a:effectLst/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300" b="0" dirty="0" smtClean="0">
                <a:effectLst/>
                <a:latin typeface="Arial" charset="0"/>
                <a:ea typeface="Arial" charset="0"/>
                <a:cs typeface="Arial" charset="0"/>
              </a:rPr>
              <a:t>('O valor de sua carteira {}$ {:.2f} equivale a {}$ {:.2f}.'.</a:t>
            </a:r>
            <a:r>
              <a:rPr lang="pt-BR" sz="1300" b="0" dirty="0" err="1" smtClean="0">
                <a:effectLst/>
                <a:latin typeface="Arial" charset="0"/>
                <a:ea typeface="Arial" charset="0"/>
                <a:cs typeface="Arial" charset="0"/>
              </a:rPr>
              <a:t>format</a:t>
            </a:r>
            <a:r>
              <a:rPr lang="pt-BR" sz="1300" b="0" dirty="0" smtClean="0">
                <a:effectLst/>
                <a:latin typeface="Arial" charset="0"/>
                <a:ea typeface="Arial" charset="0"/>
                <a:cs typeface="Arial" charset="0"/>
              </a:rPr>
              <a:t>(</a:t>
            </a:r>
          </a:p>
          <a:p>
            <a:r>
              <a:rPr lang="pt-BR" sz="1300" b="0" dirty="0" err="1" smtClean="0">
                <a:effectLst/>
                <a:latin typeface="Arial" charset="0"/>
                <a:ea typeface="Arial" charset="0"/>
                <a:cs typeface="Arial" charset="0"/>
              </a:rPr>
              <a:t>tipo_moeda</a:t>
            </a:r>
            <a:r>
              <a:rPr lang="pt-BR" sz="1300" b="0" dirty="0" smtClean="0">
                <a:effectLst/>
                <a:latin typeface="Arial" charset="0"/>
                <a:ea typeface="Arial" charset="0"/>
                <a:cs typeface="Arial" charset="0"/>
              </a:rPr>
              <a:t>, carteira, </a:t>
            </a:r>
            <a:r>
              <a:rPr lang="pt-BR" sz="1300" b="0" dirty="0" err="1" smtClean="0">
                <a:effectLst/>
                <a:latin typeface="Arial" charset="0"/>
                <a:ea typeface="Arial" charset="0"/>
                <a:cs typeface="Arial" charset="0"/>
              </a:rPr>
              <a:t>moeda_destino</a:t>
            </a:r>
            <a:r>
              <a:rPr lang="pt-BR" sz="1300" b="0" dirty="0" smtClean="0">
                <a:effectLst/>
                <a:latin typeface="Arial" charset="0"/>
                <a:ea typeface="Arial" charset="0"/>
                <a:cs typeface="Arial" charset="0"/>
              </a:rPr>
              <a:t>, real))</a:t>
            </a:r>
          </a:p>
          <a:p>
            <a:r>
              <a:rPr lang="pt-BR" sz="1300" b="0" i="1" dirty="0" err="1" smtClean="0">
                <a:effectLst/>
                <a:latin typeface="Arial" charset="0"/>
                <a:ea typeface="Arial" charset="0"/>
                <a:cs typeface="Arial" charset="0"/>
              </a:rPr>
              <a:t>elif</a:t>
            </a:r>
            <a:r>
              <a:rPr lang="pt-BR" sz="1300" b="0" dirty="0" smtClean="0">
                <a:effectLst/>
                <a:latin typeface="Arial" charset="0"/>
                <a:ea typeface="Arial" charset="0"/>
                <a:cs typeface="Arial" charset="0"/>
              </a:rPr>
              <a:t> (</a:t>
            </a:r>
            <a:r>
              <a:rPr lang="pt-BR" sz="1300" b="0" dirty="0" err="1" smtClean="0">
                <a:effectLst/>
                <a:latin typeface="Arial" charset="0"/>
                <a:ea typeface="Arial" charset="0"/>
                <a:cs typeface="Arial" charset="0"/>
              </a:rPr>
              <a:t>moeda_destino</a:t>
            </a:r>
            <a:r>
              <a:rPr lang="pt-BR" sz="1300" b="0" dirty="0" smtClean="0">
                <a:effectLst/>
                <a:latin typeface="Arial" charset="0"/>
                <a:ea typeface="Arial" charset="0"/>
                <a:cs typeface="Arial" charset="0"/>
              </a:rPr>
              <a:t> == 'EUR'):</a:t>
            </a:r>
          </a:p>
          <a:p>
            <a:r>
              <a:rPr lang="pt-BR" sz="1300" b="0" dirty="0" smtClean="0">
                <a:effectLst/>
                <a:latin typeface="Arial" charset="0"/>
                <a:ea typeface="Arial" charset="0"/>
                <a:cs typeface="Arial" charset="0"/>
              </a:rPr>
              <a:t>euro = carteira / 1.18</a:t>
            </a:r>
          </a:p>
          <a:p>
            <a:r>
              <a:rPr lang="pt-BR" sz="1300" b="0" dirty="0" err="1" smtClean="0">
                <a:effectLst/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300" b="0" dirty="0" smtClean="0">
                <a:effectLst/>
                <a:latin typeface="Arial" charset="0"/>
                <a:ea typeface="Arial" charset="0"/>
                <a:cs typeface="Arial" charset="0"/>
              </a:rPr>
              <a:t>('O valor de sua carteira {}$ {:.2f} equivale a {}$ {:.2f}.'.</a:t>
            </a:r>
            <a:r>
              <a:rPr lang="pt-BR" sz="1300" b="0" dirty="0" err="1" smtClean="0">
                <a:effectLst/>
                <a:latin typeface="Arial" charset="0"/>
                <a:ea typeface="Arial" charset="0"/>
                <a:cs typeface="Arial" charset="0"/>
              </a:rPr>
              <a:t>format</a:t>
            </a:r>
            <a:r>
              <a:rPr lang="pt-BR" sz="1300" b="0" dirty="0" smtClean="0">
                <a:effectLst/>
                <a:latin typeface="Arial" charset="0"/>
                <a:ea typeface="Arial" charset="0"/>
                <a:cs typeface="Arial" charset="0"/>
              </a:rPr>
              <a:t>(</a:t>
            </a:r>
          </a:p>
          <a:p>
            <a:r>
              <a:rPr lang="pt-BR" sz="1300" b="0" dirty="0" err="1" smtClean="0">
                <a:effectLst/>
                <a:latin typeface="Arial" charset="0"/>
                <a:ea typeface="Arial" charset="0"/>
                <a:cs typeface="Arial" charset="0"/>
              </a:rPr>
              <a:t>tipo_moeda</a:t>
            </a:r>
            <a:r>
              <a:rPr lang="pt-BR" sz="1300" b="0" dirty="0" smtClean="0">
                <a:effectLst/>
                <a:latin typeface="Arial" charset="0"/>
                <a:ea typeface="Arial" charset="0"/>
                <a:cs typeface="Arial" charset="0"/>
              </a:rPr>
              <a:t>, carteira, </a:t>
            </a:r>
            <a:r>
              <a:rPr lang="pt-BR" sz="1300" b="0" dirty="0" err="1" smtClean="0">
                <a:effectLst/>
                <a:latin typeface="Arial" charset="0"/>
                <a:ea typeface="Arial" charset="0"/>
                <a:cs typeface="Arial" charset="0"/>
              </a:rPr>
              <a:t>moeda_destino</a:t>
            </a:r>
            <a:r>
              <a:rPr lang="pt-BR" sz="1300" b="0" dirty="0" smtClean="0">
                <a:effectLst/>
                <a:latin typeface="Arial" charset="0"/>
                <a:ea typeface="Arial" charset="0"/>
                <a:cs typeface="Arial" charset="0"/>
              </a:rPr>
              <a:t>, euro))</a:t>
            </a:r>
          </a:p>
          <a:p>
            <a:r>
              <a:rPr lang="pt-BR" sz="1300" b="0" i="1" dirty="0" err="1" smtClean="0">
                <a:effectLst/>
                <a:latin typeface="Arial" charset="0"/>
                <a:ea typeface="Arial" charset="0"/>
                <a:cs typeface="Arial" charset="0"/>
              </a:rPr>
              <a:t>elif</a:t>
            </a:r>
            <a:r>
              <a:rPr lang="pt-BR" sz="1300" b="0" dirty="0" smtClean="0">
                <a:effectLst/>
                <a:latin typeface="Arial" charset="0"/>
                <a:ea typeface="Arial" charset="0"/>
                <a:cs typeface="Arial" charset="0"/>
              </a:rPr>
              <a:t> (</a:t>
            </a:r>
            <a:r>
              <a:rPr lang="pt-BR" sz="1300" b="0" dirty="0" err="1" smtClean="0">
                <a:effectLst/>
                <a:latin typeface="Arial" charset="0"/>
                <a:ea typeface="Arial" charset="0"/>
                <a:cs typeface="Arial" charset="0"/>
              </a:rPr>
              <a:t>tipo_moeda</a:t>
            </a:r>
            <a:r>
              <a:rPr lang="pt-BR" sz="1300" b="0" dirty="0" smtClean="0">
                <a:effectLst/>
                <a:latin typeface="Arial" charset="0"/>
                <a:ea typeface="Arial" charset="0"/>
                <a:cs typeface="Arial" charset="0"/>
              </a:rPr>
              <a:t> == 'EUR'):</a:t>
            </a:r>
          </a:p>
          <a:p>
            <a:r>
              <a:rPr lang="pt-BR" sz="1300" b="0" dirty="0" err="1" smtClean="0">
                <a:effectLst/>
                <a:latin typeface="Arial" charset="0"/>
                <a:ea typeface="Arial" charset="0"/>
                <a:cs typeface="Arial" charset="0"/>
              </a:rPr>
              <a:t>moeda_destino</a:t>
            </a:r>
            <a:r>
              <a:rPr lang="pt-BR" sz="1300" b="0" dirty="0" smtClean="0">
                <a:effectLst/>
                <a:latin typeface="Arial" charset="0"/>
                <a:ea typeface="Arial" charset="0"/>
                <a:cs typeface="Arial" charset="0"/>
              </a:rPr>
              <a:t> = input('Qual moeda de destino quer converter? (</a:t>
            </a:r>
            <a:r>
              <a:rPr lang="pt-BR" sz="1300" b="0" dirty="0" err="1" smtClean="0">
                <a:effectLst/>
                <a:latin typeface="Arial" charset="0"/>
                <a:ea typeface="Arial" charset="0"/>
                <a:cs typeface="Arial" charset="0"/>
              </a:rPr>
              <a:t>R</a:t>
            </a:r>
            <a:r>
              <a:rPr lang="pt-BR" sz="1300" b="0" dirty="0" smtClean="0">
                <a:effectLst/>
                <a:latin typeface="Arial" charset="0"/>
                <a:ea typeface="Arial" charset="0"/>
                <a:cs typeface="Arial" charset="0"/>
              </a:rPr>
              <a:t>, US)? ')</a:t>
            </a:r>
          </a:p>
          <a:p>
            <a:r>
              <a:rPr lang="pt-BR" sz="1300" b="0" i="1" dirty="0" err="1" smtClean="0">
                <a:effectLst/>
                <a:latin typeface="Arial" charset="0"/>
                <a:ea typeface="Arial" charset="0"/>
                <a:cs typeface="Arial" charset="0"/>
              </a:rPr>
              <a:t>if</a:t>
            </a:r>
            <a:r>
              <a:rPr lang="pt-BR" sz="1300" b="0" dirty="0" smtClean="0">
                <a:effectLst/>
                <a:latin typeface="Arial" charset="0"/>
                <a:ea typeface="Arial" charset="0"/>
                <a:cs typeface="Arial" charset="0"/>
              </a:rPr>
              <a:t> (</a:t>
            </a:r>
            <a:r>
              <a:rPr lang="pt-BR" sz="1300" b="0" dirty="0" err="1" smtClean="0">
                <a:effectLst/>
                <a:latin typeface="Arial" charset="0"/>
                <a:ea typeface="Arial" charset="0"/>
                <a:cs typeface="Arial" charset="0"/>
              </a:rPr>
              <a:t>moeda_destino</a:t>
            </a:r>
            <a:r>
              <a:rPr lang="pt-BR" sz="1300" b="0" dirty="0" smtClean="0">
                <a:effectLst/>
                <a:latin typeface="Arial" charset="0"/>
                <a:ea typeface="Arial" charset="0"/>
                <a:cs typeface="Arial" charset="0"/>
              </a:rPr>
              <a:t> == '</a:t>
            </a:r>
            <a:r>
              <a:rPr lang="pt-BR" sz="1300" b="0" dirty="0" err="1" smtClean="0">
                <a:effectLst/>
                <a:latin typeface="Arial" charset="0"/>
                <a:ea typeface="Arial" charset="0"/>
                <a:cs typeface="Arial" charset="0"/>
              </a:rPr>
              <a:t>R</a:t>
            </a:r>
            <a:r>
              <a:rPr lang="pt-BR" sz="1300" b="0" dirty="0" smtClean="0">
                <a:effectLst/>
                <a:latin typeface="Arial" charset="0"/>
                <a:ea typeface="Arial" charset="0"/>
                <a:cs typeface="Arial" charset="0"/>
              </a:rPr>
              <a:t>'):</a:t>
            </a:r>
          </a:p>
          <a:p>
            <a:r>
              <a:rPr lang="pt-BR" sz="1300" b="0" dirty="0" smtClean="0">
                <a:effectLst/>
                <a:latin typeface="Arial" charset="0"/>
                <a:ea typeface="Arial" charset="0"/>
                <a:cs typeface="Arial" charset="0"/>
              </a:rPr>
              <a:t>real = carteira / 0.15</a:t>
            </a:r>
          </a:p>
          <a:p>
            <a:r>
              <a:rPr lang="pt-BR" sz="1300" b="0" dirty="0" err="1" smtClean="0">
                <a:effectLst/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300" b="0" dirty="0" smtClean="0">
                <a:effectLst/>
                <a:latin typeface="Arial" charset="0"/>
                <a:ea typeface="Arial" charset="0"/>
                <a:cs typeface="Arial" charset="0"/>
              </a:rPr>
              <a:t>('O valor de sua carteira {}$ {:.2f} equivale a {}$ {:.2f}.'.</a:t>
            </a:r>
            <a:r>
              <a:rPr lang="pt-BR" sz="1300" b="0" dirty="0" err="1" smtClean="0">
                <a:effectLst/>
                <a:latin typeface="Arial" charset="0"/>
                <a:ea typeface="Arial" charset="0"/>
                <a:cs typeface="Arial" charset="0"/>
              </a:rPr>
              <a:t>format</a:t>
            </a:r>
            <a:r>
              <a:rPr lang="pt-BR" sz="1300" b="0" dirty="0" smtClean="0">
                <a:effectLst/>
                <a:latin typeface="Arial" charset="0"/>
                <a:ea typeface="Arial" charset="0"/>
                <a:cs typeface="Arial" charset="0"/>
              </a:rPr>
              <a:t>(</a:t>
            </a:r>
          </a:p>
          <a:p>
            <a:r>
              <a:rPr lang="pt-BR" sz="1300" b="0" dirty="0" err="1" smtClean="0">
                <a:effectLst/>
                <a:latin typeface="Arial" charset="0"/>
                <a:ea typeface="Arial" charset="0"/>
                <a:cs typeface="Arial" charset="0"/>
              </a:rPr>
              <a:t>tipo_moeda</a:t>
            </a:r>
            <a:r>
              <a:rPr lang="pt-BR" sz="1300" b="0" dirty="0" smtClean="0">
                <a:effectLst/>
                <a:latin typeface="Arial" charset="0"/>
                <a:ea typeface="Arial" charset="0"/>
                <a:cs typeface="Arial" charset="0"/>
              </a:rPr>
              <a:t>, carteira, </a:t>
            </a:r>
            <a:r>
              <a:rPr lang="pt-BR" sz="1300" b="0" dirty="0" err="1" smtClean="0">
                <a:effectLst/>
                <a:latin typeface="Arial" charset="0"/>
                <a:ea typeface="Arial" charset="0"/>
                <a:cs typeface="Arial" charset="0"/>
              </a:rPr>
              <a:t>moeda_destino</a:t>
            </a:r>
            <a:r>
              <a:rPr lang="pt-BR" sz="1300" b="0" dirty="0" smtClean="0">
                <a:effectLst/>
                <a:latin typeface="Arial" charset="0"/>
                <a:ea typeface="Arial" charset="0"/>
                <a:cs typeface="Arial" charset="0"/>
              </a:rPr>
              <a:t>, real))</a:t>
            </a:r>
          </a:p>
          <a:p>
            <a:r>
              <a:rPr lang="pt-BR" sz="1300" b="0" i="1" dirty="0" err="1" smtClean="0">
                <a:effectLst/>
                <a:latin typeface="Arial" charset="0"/>
                <a:ea typeface="Arial" charset="0"/>
                <a:cs typeface="Arial" charset="0"/>
              </a:rPr>
              <a:t>elif</a:t>
            </a:r>
            <a:r>
              <a:rPr lang="pt-BR" sz="1300" b="0" dirty="0" smtClean="0">
                <a:effectLst/>
                <a:latin typeface="Arial" charset="0"/>
                <a:ea typeface="Arial" charset="0"/>
                <a:cs typeface="Arial" charset="0"/>
              </a:rPr>
              <a:t> (</a:t>
            </a:r>
            <a:r>
              <a:rPr lang="pt-BR" sz="1300" b="0" dirty="0" err="1" smtClean="0">
                <a:effectLst/>
                <a:latin typeface="Arial" charset="0"/>
                <a:ea typeface="Arial" charset="0"/>
                <a:cs typeface="Arial" charset="0"/>
              </a:rPr>
              <a:t>moeda_destino</a:t>
            </a:r>
            <a:r>
              <a:rPr lang="pt-BR" sz="1300" b="0" dirty="0" smtClean="0">
                <a:effectLst/>
                <a:latin typeface="Arial" charset="0"/>
                <a:ea typeface="Arial" charset="0"/>
                <a:cs typeface="Arial" charset="0"/>
              </a:rPr>
              <a:t> == 'US'):</a:t>
            </a:r>
          </a:p>
          <a:p>
            <a:r>
              <a:rPr lang="pt-BR" sz="1300" b="0" dirty="0" err="1" smtClean="0">
                <a:effectLst/>
                <a:latin typeface="Arial" charset="0"/>
                <a:ea typeface="Arial" charset="0"/>
                <a:cs typeface="Arial" charset="0"/>
              </a:rPr>
              <a:t>dolar</a:t>
            </a:r>
            <a:r>
              <a:rPr lang="pt-BR" sz="1300" b="0" dirty="0" smtClean="0">
                <a:effectLst/>
                <a:latin typeface="Arial" charset="0"/>
                <a:ea typeface="Arial" charset="0"/>
                <a:cs typeface="Arial" charset="0"/>
              </a:rPr>
              <a:t> = carteira / 0.85</a:t>
            </a:r>
          </a:p>
          <a:p>
            <a:r>
              <a:rPr lang="pt-BR" sz="1300" b="0" dirty="0" err="1" smtClean="0">
                <a:effectLst/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300" b="0" dirty="0" smtClean="0">
                <a:effectLst/>
                <a:latin typeface="Arial" charset="0"/>
                <a:ea typeface="Arial" charset="0"/>
                <a:cs typeface="Arial" charset="0"/>
              </a:rPr>
              <a:t>('O valor de sua carteira {}$ {:.2f} equivale a {}$ {:.2f}.'.</a:t>
            </a:r>
            <a:r>
              <a:rPr lang="pt-BR" sz="1300" b="0" dirty="0" err="1" smtClean="0">
                <a:effectLst/>
                <a:latin typeface="Arial" charset="0"/>
                <a:ea typeface="Arial" charset="0"/>
                <a:cs typeface="Arial" charset="0"/>
              </a:rPr>
              <a:t>format</a:t>
            </a:r>
            <a:r>
              <a:rPr lang="pt-BR" sz="1300" b="0" dirty="0" smtClean="0">
                <a:effectLst/>
                <a:latin typeface="Arial" charset="0"/>
                <a:ea typeface="Arial" charset="0"/>
                <a:cs typeface="Arial" charset="0"/>
              </a:rPr>
              <a:t>(</a:t>
            </a:r>
          </a:p>
          <a:p>
            <a:r>
              <a:rPr lang="pt-BR" sz="1300" b="0" dirty="0" err="1" smtClean="0">
                <a:effectLst/>
                <a:latin typeface="Arial" charset="0"/>
                <a:ea typeface="Arial" charset="0"/>
                <a:cs typeface="Arial" charset="0"/>
              </a:rPr>
              <a:t>tipo_moeda</a:t>
            </a:r>
            <a:r>
              <a:rPr lang="pt-BR" sz="1300" b="0" dirty="0" smtClean="0">
                <a:effectLst/>
                <a:latin typeface="Arial" charset="0"/>
                <a:ea typeface="Arial" charset="0"/>
                <a:cs typeface="Arial" charset="0"/>
              </a:rPr>
              <a:t>, carteira, </a:t>
            </a:r>
            <a:r>
              <a:rPr lang="pt-BR" sz="1300" b="0" dirty="0" err="1" smtClean="0">
                <a:effectLst/>
                <a:latin typeface="Arial" charset="0"/>
                <a:ea typeface="Arial" charset="0"/>
                <a:cs typeface="Arial" charset="0"/>
              </a:rPr>
              <a:t>moeda_destino</a:t>
            </a:r>
            <a:r>
              <a:rPr lang="pt-BR" sz="1300" b="0" dirty="0" smtClean="0">
                <a:effectLst/>
                <a:latin typeface="Arial" charset="0"/>
                <a:ea typeface="Arial" charset="0"/>
                <a:cs typeface="Arial" charset="0"/>
              </a:rPr>
              <a:t>, </a:t>
            </a:r>
            <a:r>
              <a:rPr lang="pt-BR" sz="1300" b="0" dirty="0" err="1" smtClean="0">
                <a:effectLst/>
                <a:latin typeface="Arial" charset="0"/>
                <a:ea typeface="Arial" charset="0"/>
                <a:cs typeface="Arial" charset="0"/>
              </a:rPr>
              <a:t>dolar</a:t>
            </a:r>
            <a:r>
              <a:rPr lang="pt-BR" sz="1300" b="0" dirty="0" smtClean="0">
                <a:effectLst/>
                <a:latin typeface="Arial" charset="0"/>
                <a:ea typeface="Arial" charset="0"/>
                <a:cs typeface="Arial" charset="0"/>
              </a:rPr>
              <a:t>))</a:t>
            </a:r>
            <a:endParaRPr lang="pt-BR" sz="1300" b="0" dirty="0"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1" name="Espaço Reservado para Rodapé 10"/>
          <p:cNvSpPr txBox="1">
            <a:spLocks/>
          </p:cNvSpPr>
          <p:nvPr/>
        </p:nvSpPr>
        <p:spPr>
          <a:xfrm>
            <a:off x="5768825" y="8435643"/>
            <a:ext cx="726505" cy="4466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l" defTabSz="914400" rtl="0" eaLnBrk="1" latinLnBrk="0" hangingPunct="1">
              <a:defRPr sz="7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20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Página</a:t>
            </a:r>
            <a:endParaRPr lang="pt-BR" sz="1200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" name="Espaço Reservado para Número de Slide 11"/>
          <p:cNvSpPr txBox="1">
            <a:spLocks/>
          </p:cNvSpPr>
          <p:nvPr/>
        </p:nvSpPr>
        <p:spPr>
          <a:xfrm>
            <a:off x="6361260" y="8533253"/>
            <a:ext cx="368724" cy="26969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pt-BR"/>
            </a:defPPr>
            <a:lvl1pPr marL="0" algn="r" defTabSz="914400" rtl="0" eaLnBrk="1" latinLnBrk="0" hangingPunct="1">
              <a:defRPr sz="21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20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10</a:t>
            </a:r>
            <a:endParaRPr lang="pt-BR" sz="1200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753097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1298298" y="285981"/>
            <a:ext cx="45608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b="1" smtClean="0">
                <a:solidFill>
                  <a:srgbClr val="945200"/>
                </a:solidFill>
                <a:latin typeface="Apple Chancery" charset="0"/>
                <a:ea typeface="Apple Chancery" charset="0"/>
                <a:cs typeface="Apple Chancery" charset="0"/>
              </a:rPr>
              <a:t>Curso de Python - Curso em Vídeo</a:t>
            </a:r>
            <a:endParaRPr lang="pt-BR" sz="2400" b="1">
              <a:solidFill>
                <a:srgbClr val="945200"/>
              </a:solidFill>
              <a:latin typeface="Apple Chancery" charset="0"/>
              <a:ea typeface="Apple Chancery" charset="0"/>
              <a:cs typeface="Apple Chancery" charset="0"/>
            </a:endParaRPr>
          </a:p>
        </p:txBody>
      </p:sp>
      <p:sp>
        <p:nvSpPr>
          <p:cNvPr id="13" name="Espaço Reservado para Rodapé 10"/>
          <p:cNvSpPr txBox="1">
            <a:spLocks/>
          </p:cNvSpPr>
          <p:nvPr/>
        </p:nvSpPr>
        <p:spPr>
          <a:xfrm>
            <a:off x="5768825" y="8435643"/>
            <a:ext cx="726505" cy="4466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l" defTabSz="914400" rtl="0" eaLnBrk="1" latinLnBrk="0" hangingPunct="1">
              <a:defRPr sz="7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20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Página</a:t>
            </a:r>
            <a:endParaRPr lang="pt-BR" sz="1200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4" name="Espaço Reservado para Número de Slide 11"/>
          <p:cNvSpPr txBox="1">
            <a:spLocks/>
          </p:cNvSpPr>
          <p:nvPr/>
        </p:nvSpPr>
        <p:spPr>
          <a:xfrm>
            <a:off x="6361260" y="8533253"/>
            <a:ext cx="368724" cy="26969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pt-BR"/>
            </a:defPPr>
            <a:lvl1pPr marL="0" algn="r" defTabSz="914400" rtl="0" eaLnBrk="1" latinLnBrk="0" hangingPunct="1">
              <a:defRPr sz="21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2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98</a:t>
            </a:r>
            <a:endParaRPr lang="pt-BR" sz="1200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 useBgFill="1">
        <p:nvSpPr>
          <p:cNvPr id="2" name="Retângulo 1"/>
          <p:cNvSpPr/>
          <p:nvPr/>
        </p:nvSpPr>
        <p:spPr>
          <a:xfrm>
            <a:off x="575478" y="1012944"/>
            <a:ext cx="5780069" cy="75713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i="1" dirty="0">
                <a:solidFill>
                  <a:srgbClr val="0432FF"/>
                </a:solidFill>
                <a:latin typeface="Arial" charset="0"/>
                <a:ea typeface="Arial" charset="0"/>
                <a:cs typeface="Arial" charset="0"/>
              </a:rPr>
              <a:t># Desafio </a:t>
            </a:r>
            <a:r>
              <a:rPr lang="pt-BR" b="1" i="1" dirty="0" smtClean="0">
                <a:solidFill>
                  <a:srgbClr val="0432FF"/>
                </a:solidFill>
                <a:latin typeface="Arial" charset="0"/>
                <a:ea typeface="Arial" charset="0"/>
                <a:cs typeface="Arial" charset="0"/>
              </a:rPr>
              <a:t>90 – Dicionário em Python:</a:t>
            </a:r>
          </a:p>
          <a:p>
            <a:endParaRPr lang="pt-BR" dirty="0">
              <a:latin typeface="Arial" charset="0"/>
              <a:ea typeface="Arial" charset="0"/>
              <a:cs typeface="Arial" charset="0"/>
            </a:endParaRPr>
          </a:p>
          <a:p>
            <a:r>
              <a:rPr lang="pt-BR" i="1" dirty="0">
                <a:latin typeface="Arial" charset="0"/>
                <a:ea typeface="Arial" charset="0"/>
                <a:cs typeface="Arial" charset="0"/>
              </a:rPr>
              <a:t># Faça um programa que leia nome e média de um aluno, guardando</a:t>
            </a:r>
            <a:endParaRPr lang="pt-BR" dirty="0">
              <a:latin typeface="Arial" charset="0"/>
              <a:ea typeface="Arial" charset="0"/>
              <a:cs typeface="Arial" charset="0"/>
            </a:endParaRPr>
          </a:p>
          <a:p>
            <a:r>
              <a:rPr lang="pt-BR" i="1" dirty="0">
                <a:latin typeface="Arial" charset="0"/>
                <a:ea typeface="Arial" charset="0"/>
                <a:cs typeface="Arial" charset="0"/>
              </a:rPr>
              <a:t># também a situação em um dicionário. No final, mostre o conteúdo</a:t>
            </a:r>
            <a:endParaRPr lang="pt-BR" dirty="0">
              <a:latin typeface="Arial" charset="0"/>
              <a:ea typeface="Arial" charset="0"/>
              <a:cs typeface="Arial" charset="0"/>
            </a:endParaRPr>
          </a:p>
          <a:p>
            <a:r>
              <a:rPr lang="pt-BR" i="1" dirty="0">
                <a:latin typeface="Arial" charset="0"/>
                <a:ea typeface="Arial" charset="0"/>
                <a:cs typeface="Arial" charset="0"/>
              </a:rPr>
              <a:t># da estrutura na tela.</a:t>
            </a:r>
            <a:endParaRPr lang="pt-BR" dirty="0">
              <a:latin typeface="Arial" charset="0"/>
              <a:ea typeface="Arial" charset="0"/>
              <a:cs typeface="Arial" charset="0"/>
            </a:endParaRPr>
          </a:p>
          <a:p>
            <a:endParaRPr lang="pt-BR" dirty="0" smtClean="0">
              <a:latin typeface="Arial" charset="0"/>
              <a:ea typeface="Arial" charset="0"/>
              <a:cs typeface="Arial" charset="0"/>
            </a:endParaRPr>
          </a:p>
          <a:p>
            <a:r>
              <a:rPr lang="pt-BR" dirty="0" smtClean="0">
                <a:latin typeface="Arial" charset="0"/>
                <a:ea typeface="Arial" charset="0"/>
                <a:cs typeface="Arial" charset="0"/>
              </a:rPr>
              <a:t>cadastro </a:t>
            </a:r>
            <a:r>
              <a:rPr lang="pt-BR" dirty="0">
                <a:latin typeface="Arial" charset="0"/>
                <a:ea typeface="Arial" charset="0"/>
                <a:cs typeface="Arial" charset="0"/>
              </a:rPr>
              <a:t>= </a:t>
            </a:r>
            <a:r>
              <a:rPr lang="pt-BR" dirty="0" err="1">
                <a:latin typeface="Arial" charset="0"/>
                <a:ea typeface="Arial" charset="0"/>
                <a:cs typeface="Arial" charset="0"/>
              </a:rPr>
              <a:t>dict</a:t>
            </a:r>
            <a:r>
              <a:rPr lang="pt-BR" dirty="0">
                <a:latin typeface="Arial" charset="0"/>
                <a:ea typeface="Arial" charset="0"/>
                <a:cs typeface="Arial" charset="0"/>
              </a:rPr>
              <a:t>()</a:t>
            </a:r>
          </a:p>
          <a:p>
            <a:r>
              <a:rPr lang="pt-BR" dirty="0">
                <a:latin typeface="Arial" charset="0"/>
                <a:ea typeface="Arial" charset="0"/>
                <a:cs typeface="Arial" charset="0"/>
              </a:rPr>
              <a:t>cadastro['aluno'] = </a:t>
            </a:r>
            <a:r>
              <a:rPr lang="pt-BR" dirty="0" err="1">
                <a:latin typeface="Arial" charset="0"/>
                <a:ea typeface="Arial" charset="0"/>
                <a:cs typeface="Arial" charset="0"/>
              </a:rPr>
              <a:t>str</a:t>
            </a:r>
            <a:r>
              <a:rPr lang="pt-BR" dirty="0">
                <a:latin typeface="Arial" charset="0"/>
                <a:ea typeface="Arial" charset="0"/>
                <a:cs typeface="Arial" charset="0"/>
              </a:rPr>
              <a:t>(input('Digite o nome do aluno: ')).</a:t>
            </a:r>
            <a:r>
              <a:rPr lang="pt-BR" dirty="0" err="1">
                <a:latin typeface="Arial" charset="0"/>
                <a:ea typeface="Arial" charset="0"/>
                <a:cs typeface="Arial" charset="0"/>
              </a:rPr>
              <a:t>strip</a:t>
            </a:r>
            <a:r>
              <a:rPr lang="pt-BR" dirty="0">
                <a:latin typeface="Arial" charset="0"/>
                <a:ea typeface="Arial" charset="0"/>
                <a:cs typeface="Arial" charset="0"/>
              </a:rPr>
              <a:t>().capitalize()</a:t>
            </a:r>
          </a:p>
          <a:p>
            <a:r>
              <a:rPr lang="pt-BR" dirty="0">
                <a:latin typeface="Arial" charset="0"/>
                <a:ea typeface="Arial" charset="0"/>
                <a:cs typeface="Arial" charset="0"/>
              </a:rPr>
              <a:t>cadastro['média'] = </a:t>
            </a:r>
            <a:r>
              <a:rPr lang="pt-BR" dirty="0" err="1">
                <a:latin typeface="Arial" charset="0"/>
                <a:ea typeface="Arial" charset="0"/>
                <a:cs typeface="Arial" charset="0"/>
              </a:rPr>
              <a:t>float</a:t>
            </a:r>
            <a:r>
              <a:rPr lang="pt-BR" dirty="0">
                <a:latin typeface="Arial" charset="0"/>
                <a:ea typeface="Arial" charset="0"/>
                <a:cs typeface="Arial" charset="0"/>
              </a:rPr>
              <a:t>(input('Digite a média do aluno: '))</a:t>
            </a:r>
          </a:p>
          <a:p>
            <a:r>
              <a:rPr lang="pt-BR" dirty="0">
                <a:latin typeface="Arial" charset="0"/>
                <a:ea typeface="Arial" charset="0"/>
                <a:cs typeface="Arial" charset="0"/>
              </a:rPr>
              <a:t/>
            </a:r>
            <a:br>
              <a:rPr lang="pt-BR" dirty="0">
                <a:latin typeface="Arial" charset="0"/>
                <a:ea typeface="Arial" charset="0"/>
                <a:cs typeface="Arial" charset="0"/>
              </a:rPr>
            </a:br>
            <a:r>
              <a:rPr lang="pt-BR" dirty="0" err="1"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dirty="0">
                <a:latin typeface="Arial" charset="0"/>
                <a:ea typeface="Arial" charset="0"/>
                <a:cs typeface="Arial" charset="0"/>
              </a:rPr>
              <a:t>('-~'*30)</a:t>
            </a:r>
          </a:p>
          <a:p>
            <a:r>
              <a:rPr lang="pt-BR" dirty="0" err="1"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dirty="0">
                <a:latin typeface="Arial" charset="0"/>
                <a:ea typeface="Arial" charset="0"/>
                <a:cs typeface="Arial" charset="0"/>
              </a:rPr>
              <a:t>(</a:t>
            </a:r>
            <a:r>
              <a:rPr lang="pt-BR" dirty="0" err="1">
                <a:latin typeface="Arial" charset="0"/>
                <a:ea typeface="Arial" charset="0"/>
                <a:cs typeface="Arial" charset="0"/>
              </a:rPr>
              <a:t>f'Seu</a:t>
            </a:r>
            <a:r>
              <a:rPr lang="pt-BR" dirty="0">
                <a:latin typeface="Arial" charset="0"/>
                <a:ea typeface="Arial" charset="0"/>
                <a:cs typeface="Arial" charset="0"/>
              </a:rPr>
              <a:t> nome é {cadastro["aluno"]}.')</a:t>
            </a:r>
          </a:p>
          <a:p>
            <a:r>
              <a:rPr lang="pt-BR" dirty="0" err="1"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dirty="0">
                <a:latin typeface="Arial" charset="0"/>
                <a:ea typeface="Arial" charset="0"/>
                <a:cs typeface="Arial" charset="0"/>
              </a:rPr>
              <a:t>(</a:t>
            </a:r>
            <a:r>
              <a:rPr lang="pt-BR" dirty="0" err="1">
                <a:latin typeface="Arial" charset="0"/>
                <a:ea typeface="Arial" charset="0"/>
                <a:cs typeface="Arial" charset="0"/>
              </a:rPr>
              <a:t>f'Sua</a:t>
            </a:r>
            <a:r>
              <a:rPr lang="pt-BR" dirty="0">
                <a:latin typeface="Arial" charset="0"/>
                <a:ea typeface="Arial" charset="0"/>
                <a:cs typeface="Arial" charset="0"/>
              </a:rPr>
              <a:t> média foi {cadastro["média"]:.1f}.')</a:t>
            </a:r>
          </a:p>
          <a:p>
            <a:r>
              <a:rPr lang="pt-BR" i="1" dirty="0" err="1">
                <a:latin typeface="Arial" charset="0"/>
                <a:ea typeface="Arial" charset="0"/>
                <a:cs typeface="Arial" charset="0"/>
              </a:rPr>
              <a:t>if</a:t>
            </a:r>
            <a:r>
              <a:rPr lang="pt-BR" dirty="0">
                <a:latin typeface="Arial" charset="0"/>
                <a:ea typeface="Arial" charset="0"/>
                <a:cs typeface="Arial" charset="0"/>
              </a:rPr>
              <a:t> cadastro['média'] &lt; 5:</a:t>
            </a:r>
          </a:p>
          <a:p>
            <a:r>
              <a:rPr lang="pt-BR" dirty="0">
                <a:latin typeface="Arial" charset="0"/>
                <a:ea typeface="Arial" charset="0"/>
                <a:cs typeface="Arial" charset="0"/>
              </a:rPr>
              <a:t>cadastro['situação'] = 'Reprovado'</a:t>
            </a:r>
          </a:p>
          <a:p>
            <a:r>
              <a:rPr lang="pt-BR" dirty="0" err="1"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dirty="0">
                <a:latin typeface="Arial" charset="0"/>
                <a:ea typeface="Arial" charset="0"/>
                <a:cs typeface="Arial" charset="0"/>
              </a:rPr>
              <a:t>(</a:t>
            </a:r>
          </a:p>
          <a:p>
            <a:r>
              <a:rPr lang="pt-BR" dirty="0" err="1">
                <a:latin typeface="Arial" charset="0"/>
                <a:ea typeface="Arial" charset="0"/>
                <a:cs typeface="Arial" charset="0"/>
              </a:rPr>
              <a:t>f'O</a:t>
            </a:r>
            <a:r>
              <a:rPr lang="pt-BR" dirty="0">
                <a:latin typeface="Arial" charset="0"/>
                <a:ea typeface="Arial" charset="0"/>
                <a:cs typeface="Arial" charset="0"/>
              </a:rPr>
              <a:t> {cadastro["aluno"]} foi \033[7;31m{cadastro["situação"]}!\033[m')</a:t>
            </a:r>
          </a:p>
          <a:p>
            <a:r>
              <a:rPr lang="pt-BR" i="1" dirty="0" err="1">
                <a:latin typeface="Arial" charset="0"/>
                <a:ea typeface="Arial" charset="0"/>
                <a:cs typeface="Arial" charset="0"/>
              </a:rPr>
              <a:t>elif</a:t>
            </a:r>
            <a:r>
              <a:rPr lang="pt-BR" dirty="0">
                <a:latin typeface="Arial" charset="0"/>
                <a:ea typeface="Arial" charset="0"/>
                <a:cs typeface="Arial" charset="0"/>
              </a:rPr>
              <a:t> cadastro['média'] &lt; 7:</a:t>
            </a:r>
          </a:p>
          <a:p>
            <a:r>
              <a:rPr lang="pt-BR" dirty="0">
                <a:latin typeface="Arial" charset="0"/>
                <a:ea typeface="Arial" charset="0"/>
                <a:cs typeface="Arial" charset="0"/>
              </a:rPr>
              <a:t>cadastro['situação'] = 'Recuperação'</a:t>
            </a:r>
          </a:p>
          <a:p>
            <a:r>
              <a:rPr lang="pt-BR" dirty="0" err="1"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dirty="0">
                <a:latin typeface="Arial" charset="0"/>
                <a:ea typeface="Arial" charset="0"/>
                <a:cs typeface="Arial" charset="0"/>
              </a:rPr>
              <a:t>(</a:t>
            </a:r>
          </a:p>
          <a:p>
            <a:r>
              <a:rPr lang="pt-BR" dirty="0" err="1">
                <a:latin typeface="Arial" charset="0"/>
                <a:ea typeface="Arial" charset="0"/>
                <a:cs typeface="Arial" charset="0"/>
              </a:rPr>
              <a:t>f'O</a:t>
            </a:r>
            <a:r>
              <a:rPr lang="pt-BR" dirty="0">
                <a:latin typeface="Arial" charset="0"/>
                <a:ea typeface="Arial" charset="0"/>
                <a:cs typeface="Arial" charset="0"/>
              </a:rPr>
              <a:t> {cadastro["aluno"]} ficou em \033[7;33;41m{cadastro["situação"]}!\033[m</a:t>
            </a:r>
            <a:r>
              <a:rPr lang="pt-BR" dirty="0" smtClean="0">
                <a:latin typeface="Arial" charset="0"/>
                <a:ea typeface="Arial" charset="0"/>
                <a:cs typeface="Arial" charset="0"/>
              </a:rPr>
              <a:t>')</a:t>
            </a:r>
            <a:endParaRPr lang="pt-BR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0327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1298298" y="285981"/>
            <a:ext cx="45608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b="1" smtClean="0">
                <a:solidFill>
                  <a:srgbClr val="945200"/>
                </a:solidFill>
                <a:latin typeface="Apple Chancery" charset="0"/>
                <a:ea typeface="Apple Chancery" charset="0"/>
                <a:cs typeface="Apple Chancery" charset="0"/>
              </a:rPr>
              <a:t>Curso de Python - Curso em Vídeo</a:t>
            </a:r>
            <a:endParaRPr lang="pt-BR" sz="2400" b="1">
              <a:solidFill>
                <a:srgbClr val="945200"/>
              </a:solidFill>
              <a:latin typeface="Apple Chancery" charset="0"/>
              <a:ea typeface="Apple Chancery" charset="0"/>
              <a:cs typeface="Apple Chancery" charset="0"/>
            </a:endParaRPr>
          </a:p>
        </p:txBody>
      </p:sp>
      <p:sp>
        <p:nvSpPr>
          <p:cNvPr id="13" name="Espaço Reservado para Rodapé 10"/>
          <p:cNvSpPr txBox="1">
            <a:spLocks/>
          </p:cNvSpPr>
          <p:nvPr/>
        </p:nvSpPr>
        <p:spPr>
          <a:xfrm>
            <a:off x="5768825" y="8435643"/>
            <a:ext cx="726505" cy="4466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l" defTabSz="914400" rtl="0" eaLnBrk="1" latinLnBrk="0" hangingPunct="1">
              <a:defRPr sz="7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20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Página</a:t>
            </a:r>
            <a:endParaRPr lang="pt-BR" sz="1200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4" name="Espaço Reservado para Número de Slide 11"/>
          <p:cNvSpPr txBox="1">
            <a:spLocks/>
          </p:cNvSpPr>
          <p:nvPr/>
        </p:nvSpPr>
        <p:spPr>
          <a:xfrm>
            <a:off x="6307473" y="8533253"/>
            <a:ext cx="496740" cy="34901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pt-BR"/>
            </a:defPPr>
            <a:lvl1pPr marL="0" algn="r" defTabSz="914400" rtl="0" eaLnBrk="1" latinLnBrk="0" hangingPunct="1">
              <a:defRPr sz="21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20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100</a:t>
            </a:r>
            <a:endParaRPr lang="pt-BR" sz="1200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 useBgFill="1">
        <p:nvSpPr>
          <p:cNvPr id="5" name="Retângulo 4"/>
          <p:cNvSpPr/>
          <p:nvPr/>
        </p:nvSpPr>
        <p:spPr>
          <a:xfrm>
            <a:off x="575478" y="1012944"/>
            <a:ext cx="5780069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i="1" dirty="0">
                <a:solidFill>
                  <a:srgbClr val="0432FF"/>
                </a:solidFill>
                <a:latin typeface="Arial" charset="0"/>
                <a:ea typeface="Arial" charset="0"/>
                <a:cs typeface="Arial" charset="0"/>
              </a:rPr>
              <a:t># Desafio </a:t>
            </a:r>
            <a:r>
              <a:rPr lang="pt-BR" b="1" i="1" dirty="0" smtClean="0">
                <a:solidFill>
                  <a:srgbClr val="0432FF"/>
                </a:solidFill>
                <a:latin typeface="Arial" charset="0"/>
                <a:ea typeface="Arial" charset="0"/>
                <a:cs typeface="Arial" charset="0"/>
              </a:rPr>
              <a:t>90 – Dicionário em Python:</a:t>
            </a:r>
          </a:p>
          <a:p>
            <a:endParaRPr lang="pt-BR" dirty="0">
              <a:latin typeface="Arial" charset="0"/>
              <a:ea typeface="Arial" charset="0"/>
              <a:cs typeface="Arial" charset="0"/>
            </a:endParaRPr>
          </a:p>
          <a:p>
            <a:r>
              <a:rPr lang="pt-BR" i="1" dirty="0">
                <a:latin typeface="Arial" charset="0"/>
                <a:ea typeface="Arial" charset="0"/>
                <a:cs typeface="Arial" charset="0"/>
              </a:rPr>
              <a:t># Faça um programa que leia nome e média de um aluno, guardando</a:t>
            </a:r>
            <a:endParaRPr lang="pt-BR" dirty="0">
              <a:latin typeface="Arial" charset="0"/>
              <a:ea typeface="Arial" charset="0"/>
              <a:cs typeface="Arial" charset="0"/>
            </a:endParaRPr>
          </a:p>
          <a:p>
            <a:r>
              <a:rPr lang="pt-BR" i="1" dirty="0">
                <a:latin typeface="Arial" charset="0"/>
                <a:ea typeface="Arial" charset="0"/>
                <a:cs typeface="Arial" charset="0"/>
              </a:rPr>
              <a:t># também a situação em um dicionário. No final, mostre o conteúdo</a:t>
            </a:r>
            <a:endParaRPr lang="pt-BR" dirty="0">
              <a:latin typeface="Arial" charset="0"/>
              <a:ea typeface="Arial" charset="0"/>
              <a:cs typeface="Arial" charset="0"/>
            </a:endParaRPr>
          </a:p>
          <a:p>
            <a:r>
              <a:rPr lang="pt-BR" i="1" dirty="0">
                <a:latin typeface="Arial" charset="0"/>
                <a:ea typeface="Arial" charset="0"/>
                <a:cs typeface="Arial" charset="0"/>
              </a:rPr>
              <a:t># da estrutura na tela.</a:t>
            </a:r>
            <a:endParaRPr lang="pt-BR" dirty="0">
              <a:latin typeface="Arial" charset="0"/>
              <a:ea typeface="Arial" charset="0"/>
              <a:cs typeface="Arial" charset="0"/>
            </a:endParaRPr>
          </a:p>
          <a:p>
            <a:endParaRPr lang="pt-BR" i="1" dirty="0" smtClean="0">
              <a:latin typeface="Arial" charset="0"/>
              <a:ea typeface="Arial" charset="0"/>
              <a:cs typeface="Arial" charset="0"/>
            </a:endParaRPr>
          </a:p>
          <a:p>
            <a:r>
              <a:rPr lang="pt-BR" i="1" dirty="0" err="1" smtClean="0">
                <a:latin typeface="Arial" charset="0"/>
                <a:ea typeface="Arial" charset="0"/>
                <a:cs typeface="Arial" charset="0"/>
              </a:rPr>
              <a:t>else</a:t>
            </a:r>
            <a:r>
              <a:rPr lang="pt-BR" dirty="0">
                <a:latin typeface="Arial" charset="0"/>
                <a:ea typeface="Arial" charset="0"/>
                <a:cs typeface="Arial" charset="0"/>
              </a:rPr>
              <a:t>:</a:t>
            </a:r>
          </a:p>
          <a:p>
            <a:r>
              <a:rPr lang="pt-BR" dirty="0">
                <a:latin typeface="Arial" charset="0"/>
                <a:ea typeface="Arial" charset="0"/>
                <a:cs typeface="Arial" charset="0"/>
              </a:rPr>
              <a:t>cadastro['situação'] = 'Aprovado'</a:t>
            </a:r>
          </a:p>
          <a:p>
            <a:r>
              <a:rPr lang="pt-BR" dirty="0" err="1"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dirty="0">
                <a:latin typeface="Arial" charset="0"/>
                <a:ea typeface="Arial" charset="0"/>
                <a:cs typeface="Arial" charset="0"/>
              </a:rPr>
              <a:t>(</a:t>
            </a:r>
          </a:p>
          <a:p>
            <a:r>
              <a:rPr lang="pt-BR" dirty="0" err="1">
                <a:latin typeface="Arial" charset="0"/>
                <a:ea typeface="Arial" charset="0"/>
                <a:cs typeface="Arial" charset="0"/>
              </a:rPr>
              <a:t>f'PARABÉNS</a:t>
            </a:r>
            <a:r>
              <a:rPr lang="pt-BR" dirty="0">
                <a:latin typeface="Arial" charset="0"/>
                <a:ea typeface="Arial" charset="0"/>
                <a:cs typeface="Arial" charset="0"/>
              </a:rPr>
              <a:t> {cadastro["aluno"]} você está \033[7;32m{cadastro["situação"]}!\033[m')</a:t>
            </a:r>
          </a:p>
          <a:p>
            <a:r>
              <a:rPr lang="pt-BR" dirty="0" err="1"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dirty="0">
                <a:latin typeface="Arial" charset="0"/>
                <a:ea typeface="Arial" charset="0"/>
                <a:cs typeface="Arial" charset="0"/>
              </a:rPr>
              <a:t>(cadastro)</a:t>
            </a:r>
          </a:p>
          <a:p>
            <a:r>
              <a:rPr lang="pt-BR" dirty="0" err="1"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dirty="0">
                <a:latin typeface="Arial" charset="0"/>
                <a:ea typeface="Arial" charset="0"/>
                <a:cs typeface="Arial" charset="0"/>
              </a:rPr>
              <a:t>(</a:t>
            </a:r>
            <a:r>
              <a:rPr lang="pt-BR" dirty="0" err="1">
                <a:latin typeface="Arial" charset="0"/>
                <a:ea typeface="Arial" charset="0"/>
                <a:cs typeface="Arial" charset="0"/>
              </a:rPr>
              <a:t>cadastro.items</a:t>
            </a:r>
            <a:r>
              <a:rPr lang="pt-BR" dirty="0">
                <a:latin typeface="Arial" charset="0"/>
                <a:ea typeface="Arial" charset="0"/>
                <a:cs typeface="Arial" charset="0"/>
              </a:rPr>
              <a:t>()) </a:t>
            </a:r>
            <a:r>
              <a:rPr lang="pt-BR" i="1" dirty="0">
                <a:latin typeface="Arial" charset="0"/>
                <a:ea typeface="Arial" charset="0"/>
                <a:cs typeface="Arial" charset="0"/>
              </a:rPr>
              <a:t># mostra a chave e o valor.</a:t>
            </a:r>
            <a:endParaRPr lang="pt-BR" dirty="0">
              <a:latin typeface="Arial" charset="0"/>
              <a:ea typeface="Arial" charset="0"/>
              <a:cs typeface="Arial" charset="0"/>
            </a:endParaRPr>
          </a:p>
          <a:p>
            <a:r>
              <a:rPr lang="pt-BR" dirty="0" err="1"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dirty="0">
                <a:latin typeface="Arial" charset="0"/>
                <a:ea typeface="Arial" charset="0"/>
                <a:cs typeface="Arial" charset="0"/>
              </a:rPr>
              <a:t>(</a:t>
            </a:r>
            <a:r>
              <a:rPr lang="pt-BR" dirty="0" err="1">
                <a:latin typeface="Arial" charset="0"/>
                <a:ea typeface="Arial" charset="0"/>
                <a:cs typeface="Arial" charset="0"/>
              </a:rPr>
              <a:t>cadastro.values</a:t>
            </a:r>
            <a:r>
              <a:rPr lang="pt-BR" dirty="0">
                <a:latin typeface="Arial" charset="0"/>
                <a:ea typeface="Arial" charset="0"/>
                <a:cs typeface="Arial" charset="0"/>
              </a:rPr>
              <a:t>()) </a:t>
            </a:r>
            <a:r>
              <a:rPr lang="pt-BR" i="1" dirty="0">
                <a:latin typeface="Arial" charset="0"/>
                <a:ea typeface="Arial" charset="0"/>
                <a:cs typeface="Arial" charset="0"/>
              </a:rPr>
              <a:t># mostra somente o valor.</a:t>
            </a:r>
            <a:endParaRPr lang="pt-BR" dirty="0">
              <a:latin typeface="Arial" charset="0"/>
              <a:ea typeface="Arial" charset="0"/>
              <a:cs typeface="Arial" charset="0"/>
            </a:endParaRPr>
          </a:p>
          <a:p>
            <a:r>
              <a:rPr lang="pt-BR" dirty="0" err="1"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dirty="0">
                <a:latin typeface="Arial" charset="0"/>
                <a:ea typeface="Arial" charset="0"/>
                <a:cs typeface="Arial" charset="0"/>
              </a:rPr>
              <a:t>(</a:t>
            </a:r>
            <a:r>
              <a:rPr lang="pt-BR" dirty="0" err="1">
                <a:latin typeface="Arial" charset="0"/>
                <a:ea typeface="Arial" charset="0"/>
                <a:cs typeface="Arial" charset="0"/>
              </a:rPr>
              <a:t>cadastro.keys</a:t>
            </a:r>
            <a:r>
              <a:rPr lang="pt-BR" dirty="0">
                <a:latin typeface="Arial" charset="0"/>
                <a:ea typeface="Arial" charset="0"/>
                <a:cs typeface="Arial" charset="0"/>
              </a:rPr>
              <a:t>()) </a:t>
            </a:r>
            <a:r>
              <a:rPr lang="pt-BR" i="1" dirty="0">
                <a:latin typeface="Arial" charset="0"/>
                <a:ea typeface="Arial" charset="0"/>
                <a:cs typeface="Arial" charset="0"/>
              </a:rPr>
              <a:t># mostra somente a chave.</a:t>
            </a:r>
            <a:endParaRPr lang="pt-BR" dirty="0">
              <a:latin typeface="Arial" charset="0"/>
              <a:ea typeface="Arial" charset="0"/>
              <a:cs typeface="Arial" charset="0"/>
            </a:endParaRPr>
          </a:p>
          <a:p>
            <a:r>
              <a:rPr lang="pt-BR" dirty="0" err="1"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dirty="0">
                <a:latin typeface="Arial" charset="0"/>
                <a:ea typeface="Arial" charset="0"/>
                <a:cs typeface="Arial" charset="0"/>
              </a:rPr>
              <a:t>()</a:t>
            </a:r>
          </a:p>
          <a:p>
            <a:r>
              <a:rPr lang="pt-BR" i="1" dirty="0">
                <a:latin typeface="Arial" charset="0"/>
                <a:ea typeface="Arial" charset="0"/>
                <a:cs typeface="Arial" charset="0"/>
              </a:rPr>
              <a:t># Maneira do professor:</a:t>
            </a:r>
            <a:endParaRPr lang="pt-BR" dirty="0">
              <a:latin typeface="Arial" charset="0"/>
              <a:ea typeface="Arial" charset="0"/>
              <a:cs typeface="Arial" charset="0"/>
            </a:endParaRPr>
          </a:p>
          <a:p>
            <a:r>
              <a:rPr lang="pt-BR" i="1" dirty="0">
                <a:latin typeface="Arial" charset="0"/>
                <a:ea typeface="Arial" charset="0"/>
                <a:cs typeface="Arial" charset="0"/>
              </a:rPr>
              <a:t>for</a:t>
            </a:r>
            <a:r>
              <a:rPr lang="pt-BR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pt-BR" dirty="0" err="1">
                <a:latin typeface="Arial" charset="0"/>
                <a:ea typeface="Arial" charset="0"/>
                <a:cs typeface="Arial" charset="0"/>
              </a:rPr>
              <a:t>k</a:t>
            </a:r>
            <a:r>
              <a:rPr lang="pt-BR" dirty="0">
                <a:latin typeface="Arial" charset="0"/>
                <a:ea typeface="Arial" charset="0"/>
                <a:cs typeface="Arial" charset="0"/>
              </a:rPr>
              <a:t>, </a:t>
            </a:r>
            <a:r>
              <a:rPr lang="pt-BR" dirty="0" err="1">
                <a:latin typeface="Arial" charset="0"/>
                <a:ea typeface="Arial" charset="0"/>
                <a:cs typeface="Arial" charset="0"/>
              </a:rPr>
              <a:t>v</a:t>
            </a:r>
            <a:r>
              <a:rPr lang="pt-BR" dirty="0">
                <a:latin typeface="Arial" charset="0"/>
                <a:ea typeface="Arial" charset="0"/>
                <a:cs typeface="Arial" charset="0"/>
              </a:rPr>
              <a:t> in </a:t>
            </a:r>
            <a:r>
              <a:rPr lang="pt-BR" dirty="0" err="1">
                <a:latin typeface="Arial" charset="0"/>
                <a:ea typeface="Arial" charset="0"/>
                <a:cs typeface="Arial" charset="0"/>
              </a:rPr>
              <a:t>cadastro.items</a:t>
            </a:r>
            <a:r>
              <a:rPr lang="pt-BR" dirty="0">
                <a:latin typeface="Arial" charset="0"/>
                <a:ea typeface="Arial" charset="0"/>
                <a:cs typeface="Arial" charset="0"/>
              </a:rPr>
              <a:t>(): </a:t>
            </a:r>
            <a:r>
              <a:rPr lang="pt-BR" i="1" dirty="0">
                <a:latin typeface="Arial" charset="0"/>
                <a:ea typeface="Arial" charset="0"/>
                <a:cs typeface="Arial" charset="0"/>
              </a:rPr>
              <a:t># {</a:t>
            </a:r>
            <a:r>
              <a:rPr lang="pt-BR" i="1" dirty="0" err="1">
                <a:latin typeface="Arial" charset="0"/>
                <a:ea typeface="Arial" charset="0"/>
                <a:cs typeface="Arial" charset="0"/>
              </a:rPr>
              <a:t>k</a:t>
            </a:r>
            <a:r>
              <a:rPr lang="pt-BR" i="1" dirty="0">
                <a:latin typeface="Arial" charset="0"/>
                <a:ea typeface="Arial" charset="0"/>
                <a:cs typeface="Arial" charset="0"/>
              </a:rPr>
              <a:t>} é a chave e {</a:t>
            </a:r>
            <a:r>
              <a:rPr lang="pt-BR" i="1" dirty="0" err="1">
                <a:latin typeface="Arial" charset="0"/>
                <a:ea typeface="Arial" charset="0"/>
                <a:cs typeface="Arial" charset="0"/>
              </a:rPr>
              <a:t>v</a:t>
            </a:r>
            <a:r>
              <a:rPr lang="pt-BR" i="1" dirty="0">
                <a:latin typeface="Arial" charset="0"/>
                <a:ea typeface="Arial" charset="0"/>
                <a:cs typeface="Arial" charset="0"/>
              </a:rPr>
              <a:t>} é o valor.</a:t>
            </a:r>
            <a:endParaRPr lang="pt-BR" dirty="0">
              <a:latin typeface="Arial" charset="0"/>
              <a:ea typeface="Arial" charset="0"/>
              <a:cs typeface="Arial" charset="0"/>
            </a:endParaRPr>
          </a:p>
          <a:p>
            <a:r>
              <a:rPr lang="pt-BR" dirty="0" err="1"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dirty="0">
                <a:latin typeface="Arial" charset="0"/>
                <a:ea typeface="Arial" charset="0"/>
                <a:cs typeface="Arial" charset="0"/>
              </a:rPr>
              <a:t>(</a:t>
            </a:r>
            <a:r>
              <a:rPr lang="pt-BR" dirty="0" err="1">
                <a:latin typeface="Arial" charset="0"/>
                <a:ea typeface="Arial" charset="0"/>
                <a:cs typeface="Arial" charset="0"/>
              </a:rPr>
              <a:t>f</a:t>
            </a:r>
            <a:r>
              <a:rPr lang="pt-BR" dirty="0">
                <a:latin typeface="Arial" charset="0"/>
                <a:ea typeface="Arial" charset="0"/>
                <a:cs typeface="Arial" charset="0"/>
              </a:rPr>
              <a:t>' - {</a:t>
            </a:r>
            <a:r>
              <a:rPr lang="pt-BR" dirty="0" err="1">
                <a:latin typeface="Arial" charset="0"/>
                <a:ea typeface="Arial" charset="0"/>
                <a:cs typeface="Arial" charset="0"/>
              </a:rPr>
              <a:t>k</a:t>
            </a:r>
            <a:r>
              <a:rPr lang="pt-BR" dirty="0">
                <a:latin typeface="Arial" charset="0"/>
                <a:ea typeface="Arial" charset="0"/>
                <a:cs typeface="Arial" charset="0"/>
              </a:rPr>
              <a:t>} é igual a {</a:t>
            </a:r>
            <a:r>
              <a:rPr lang="pt-BR" dirty="0" err="1">
                <a:latin typeface="Arial" charset="0"/>
                <a:ea typeface="Arial" charset="0"/>
                <a:cs typeface="Arial" charset="0"/>
              </a:rPr>
              <a:t>v</a:t>
            </a:r>
            <a:r>
              <a:rPr lang="pt-BR" dirty="0" smtClean="0">
                <a:latin typeface="Arial" charset="0"/>
                <a:ea typeface="Arial" charset="0"/>
                <a:cs typeface="Arial" charset="0"/>
              </a:rPr>
              <a:t>}')</a:t>
            </a:r>
            <a:endParaRPr lang="pt-BR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9557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1298298" y="285981"/>
            <a:ext cx="45608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b="1" smtClean="0">
                <a:solidFill>
                  <a:srgbClr val="945200"/>
                </a:solidFill>
                <a:latin typeface="Apple Chancery" charset="0"/>
                <a:ea typeface="Apple Chancery" charset="0"/>
                <a:cs typeface="Apple Chancery" charset="0"/>
              </a:rPr>
              <a:t>Curso de Python - Curso em Vídeo</a:t>
            </a:r>
            <a:endParaRPr lang="pt-BR" sz="2400" b="1">
              <a:solidFill>
                <a:srgbClr val="945200"/>
              </a:solidFill>
              <a:latin typeface="Apple Chancery" charset="0"/>
              <a:ea typeface="Apple Chancery" charset="0"/>
              <a:cs typeface="Apple Chancery" charset="0"/>
            </a:endParaRPr>
          </a:p>
        </p:txBody>
      </p:sp>
      <p:sp>
        <p:nvSpPr>
          <p:cNvPr id="13" name="Espaço Reservado para Rodapé 10"/>
          <p:cNvSpPr txBox="1">
            <a:spLocks/>
          </p:cNvSpPr>
          <p:nvPr/>
        </p:nvSpPr>
        <p:spPr>
          <a:xfrm>
            <a:off x="5768825" y="8435643"/>
            <a:ext cx="726505" cy="4466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l" defTabSz="914400" rtl="0" eaLnBrk="1" latinLnBrk="0" hangingPunct="1">
              <a:defRPr sz="7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20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Página</a:t>
            </a:r>
            <a:endParaRPr lang="pt-BR" sz="1200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4" name="Espaço Reservado para Número de Slide 11"/>
          <p:cNvSpPr txBox="1">
            <a:spLocks/>
          </p:cNvSpPr>
          <p:nvPr/>
        </p:nvSpPr>
        <p:spPr>
          <a:xfrm>
            <a:off x="6307473" y="8533253"/>
            <a:ext cx="496740" cy="34901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pt-BR"/>
            </a:defPPr>
            <a:lvl1pPr marL="0" algn="r" defTabSz="914400" rtl="0" eaLnBrk="1" latinLnBrk="0" hangingPunct="1">
              <a:defRPr sz="21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2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102</a:t>
            </a:r>
            <a:endParaRPr lang="pt-BR" sz="1200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 useBgFill="1">
        <p:nvSpPr>
          <p:cNvPr id="2" name="Retângulo 1"/>
          <p:cNvSpPr/>
          <p:nvPr/>
        </p:nvSpPr>
        <p:spPr>
          <a:xfrm>
            <a:off x="356001" y="1044519"/>
            <a:ext cx="5951472" cy="70942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300" b="1" i="1" dirty="0">
                <a:solidFill>
                  <a:srgbClr val="0432FF"/>
                </a:solidFill>
                <a:latin typeface="Arial" charset="0"/>
                <a:ea typeface="Arial" charset="0"/>
                <a:cs typeface="Arial" charset="0"/>
              </a:rPr>
              <a:t># Desafio </a:t>
            </a:r>
            <a:r>
              <a:rPr lang="pt-BR" sz="1300" b="1" i="1" dirty="0" smtClean="0">
                <a:solidFill>
                  <a:srgbClr val="0432FF"/>
                </a:solidFill>
                <a:latin typeface="Arial" charset="0"/>
                <a:ea typeface="Arial" charset="0"/>
                <a:cs typeface="Arial" charset="0"/>
              </a:rPr>
              <a:t>91 – Jogo de dados em Python:</a:t>
            </a:r>
          </a:p>
          <a:p>
            <a:endParaRPr lang="pt-BR" sz="1300" dirty="0">
              <a:latin typeface="Arial" charset="0"/>
              <a:ea typeface="Arial" charset="0"/>
              <a:cs typeface="Arial" charset="0"/>
            </a:endParaRPr>
          </a:p>
          <a:p>
            <a:r>
              <a:rPr lang="pt-BR" sz="1300" i="1" dirty="0">
                <a:latin typeface="Arial" charset="0"/>
                <a:ea typeface="Arial" charset="0"/>
                <a:cs typeface="Arial" charset="0"/>
              </a:rPr>
              <a:t># Crie um programa onde 4 jogadores joguem um dado e tenham resultados</a:t>
            </a:r>
            <a:endParaRPr lang="pt-BR" sz="1300" dirty="0">
              <a:latin typeface="Arial" charset="0"/>
              <a:ea typeface="Arial" charset="0"/>
              <a:cs typeface="Arial" charset="0"/>
            </a:endParaRPr>
          </a:p>
          <a:p>
            <a:r>
              <a:rPr lang="pt-BR" sz="1300" i="1" dirty="0">
                <a:latin typeface="Arial" charset="0"/>
                <a:ea typeface="Arial" charset="0"/>
                <a:cs typeface="Arial" charset="0"/>
              </a:rPr>
              <a:t># aleatórios. Guardem esses resultados em um dicionário em Python. No</a:t>
            </a:r>
            <a:endParaRPr lang="pt-BR" sz="1300" dirty="0">
              <a:latin typeface="Arial" charset="0"/>
              <a:ea typeface="Arial" charset="0"/>
              <a:cs typeface="Arial" charset="0"/>
            </a:endParaRPr>
          </a:p>
          <a:p>
            <a:r>
              <a:rPr lang="pt-BR" sz="1300" i="1" dirty="0">
                <a:latin typeface="Arial" charset="0"/>
                <a:ea typeface="Arial" charset="0"/>
                <a:cs typeface="Arial" charset="0"/>
              </a:rPr>
              <a:t># final, coloquem este dicionário em ordem, sabendo que o vencedor tirou</a:t>
            </a:r>
            <a:endParaRPr lang="pt-BR" sz="1300" dirty="0">
              <a:latin typeface="Arial" charset="0"/>
              <a:ea typeface="Arial" charset="0"/>
              <a:cs typeface="Arial" charset="0"/>
            </a:endParaRPr>
          </a:p>
          <a:p>
            <a:r>
              <a:rPr lang="pt-BR" sz="1300" i="1" dirty="0">
                <a:latin typeface="Arial" charset="0"/>
                <a:ea typeface="Arial" charset="0"/>
                <a:cs typeface="Arial" charset="0"/>
              </a:rPr>
              <a:t># o maior número no dado.</a:t>
            </a:r>
            <a:endParaRPr lang="pt-BR" sz="1300" dirty="0">
              <a:latin typeface="Arial" charset="0"/>
              <a:ea typeface="Arial" charset="0"/>
              <a:cs typeface="Arial" charset="0"/>
            </a:endParaRPr>
          </a:p>
          <a:p>
            <a:r>
              <a:rPr lang="pt-BR" sz="1300" dirty="0">
                <a:latin typeface="Arial" charset="0"/>
                <a:ea typeface="Arial" charset="0"/>
                <a:cs typeface="Arial" charset="0"/>
              </a:rPr>
              <a:t/>
            </a:r>
            <a:br>
              <a:rPr lang="pt-BR" sz="1300" dirty="0">
                <a:latin typeface="Arial" charset="0"/>
                <a:ea typeface="Arial" charset="0"/>
                <a:cs typeface="Arial" charset="0"/>
              </a:rPr>
            </a:br>
            <a:r>
              <a:rPr lang="pt-BR" sz="1300" i="1" dirty="0" err="1">
                <a:latin typeface="Arial" charset="0"/>
                <a:ea typeface="Arial" charset="0"/>
                <a:cs typeface="Arial" charset="0"/>
              </a:rPr>
              <a:t>from</a:t>
            </a:r>
            <a:r>
              <a:rPr lang="pt-BR" sz="13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pt-BR" sz="1300" dirty="0" err="1">
                <a:latin typeface="Arial" charset="0"/>
                <a:ea typeface="Arial" charset="0"/>
                <a:cs typeface="Arial" charset="0"/>
              </a:rPr>
              <a:t>random</a:t>
            </a:r>
            <a:r>
              <a:rPr lang="pt-BR" sz="13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pt-BR" sz="1300" i="1" dirty="0" err="1">
                <a:latin typeface="Arial" charset="0"/>
                <a:ea typeface="Arial" charset="0"/>
                <a:cs typeface="Arial" charset="0"/>
              </a:rPr>
              <a:t>import</a:t>
            </a:r>
            <a:r>
              <a:rPr lang="pt-BR" sz="13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pt-BR" sz="1300" dirty="0" err="1">
                <a:latin typeface="Arial" charset="0"/>
                <a:ea typeface="Arial" charset="0"/>
                <a:cs typeface="Arial" charset="0"/>
              </a:rPr>
              <a:t>randint</a:t>
            </a:r>
            <a:endParaRPr lang="pt-BR" sz="1300" dirty="0">
              <a:latin typeface="Arial" charset="0"/>
              <a:ea typeface="Arial" charset="0"/>
              <a:cs typeface="Arial" charset="0"/>
            </a:endParaRPr>
          </a:p>
          <a:p>
            <a:r>
              <a:rPr lang="pt-BR" sz="1300" i="1" dirty="0" err="1">
                <a:latin typeface="Arial" charset="0"/>
                <a:ea typeface="Arial" charset="0"/>
                <a:cs typeface="Arial" charset="0"/>
              </a:rPr>
              <a:t>from</a:t>
            </a:r>
            <a:r>
              <a:rPr lang="pt-BR" sz="1300" dirty="0">
                <a:latin typeface="Arial" charset="0"/>
                <a:ea typeface="Arial" charset="0"/>
                <a:cs typeface="Arial" charset="0"/>
              </a:rPr>
              <a:t> time </a:t>
            </a:r>
            <a:r>
              <a:rPr lang="pt-BR" sz="1300" i="1" dirty="0" err="1">
                <a:latin typeface="Arial" charset="0"/>
                <a:ea typeface="Arial" charset="0"/>
                <a:cs typeface="Arial" charset="0"/>
              </a:rPr>
              <a:t>import</a:t>
            </a:r>
            <a:r>
              <a:rPr lang="pt-BR" sz="13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pt-BR" sz="1300" dirty="0" err="1">
                <a:latin typeface="Arial" charset="0"/>
                <a:ea typeface="Arial" charset="0"/>
                <a:cs typeface="Arial" charset="0"/>
              </a:rPr>
              <a:t>sleep</a:t>
            </a:r>
            <a:endParaRPr lang="pt-BR" sz="1300" dirty="0">
              <a:latin typeface="Arial" charset="0"/>
              <a:ea typeface="Arial" charset="0"/>
              <a:cs typeface="Arial" charset="0"/>
            </a:endParaRPr>
          </a:p>
          <a:p>
            <a:r>
              <a:rPr lang="pt-BR" sz="1300" i="1" dirty="0" err="1">
                <a:latin typeface="Arial" charset="0"/>
                <a:ea typeface="Arial" charset="0"/>
                <a:cs typeface="Arial" charset="0"/>
              </a:rPr>
              <a:t>from</a:t>
            </a:r>
            <a:r>
              <a:rPr lang="pt-BR" sz="13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pt-BR" sz="1300" dirty="0" err="1">
                <a:latin typeface="Arial" charset="0"/>
                <a:ea typeface="Arial" charset="0"/>
                <a:cs typeface="Arial" charset="0"/>
              </a:rPr>
              <a:t>operator</a:t>
            </a:r>
            <a:r>
              <a:rPr lang="pt-BR" sz="13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pt-BR" sz="1300" i="1" dirty="0" err="1">
                <a:latin typeface="Arial" charset="0"/>
                <a:ea typeface="Arial" charset="0"/>
                <a:cs typeface="Arial" charset="0"/>
              </a:rPr>
              <a:t>import</a:t>
            </a:r>
            <a:r>
              <a:rPr lang="pt-BR" sz="13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pt-BR" sz="1300" dirty="0" err="1">
                <a:latin typeface="Arial" charset="0"/>
                <a:ea typeface="Arial" charset="0"/>
                <a:cs typeface="Arial" charset="0"/>
              </a:rPr>
              <a:t>itemgetter</a:t>
            </a:r>
            <a:endParaRPr lang="pt-BR" sz="1300" dirty="0">
              <a:latin typeface="Arial" charset="0"/>
              <a:ea typeface="Arial" charset="0"/>
              <a:cs typeface="Arial" charset="0"/>
            </a:endParaRPr>
          </a:p>
          <a:p>
            <a:r>
              <a:rPr lang="pt-BR" sz="1300" dirty="0">
                <a:latin typeface="Arial" charset="0"/>
                <a:ea typeface="Arial" charset="0"/>
                <a:cs typeface="Arial" charset="0"/>
              </a:rPr>
              <a:t/>
            </a:r>
            <a:br>
              <a:rPr lang="pt-BR" sz="1300" dirty="0">
                <a:latin typeface="Arial" charset="0"/>
                <a:ea typeface="Arial" charset="0"/>
                <a:cs typeface="Arial" charset="0"/>
              </a:rPr>
            </a:br>
            <a:r>
              <a:rPr lang="pt-BR" sz="1300" dirty="0">
                <a:latin typeface="Arial" charset="0"/>
                <a:ea typeface="Arial" charset="0"/>
                <a:cs typeface="Arial" charset="0"/>
              </a:rPr>
              <a:t>jogadas = </a:t>
            </a:r>
            <a:r>
              <a:rPr lang="pt-BR" sz="1300" dirty="0" err="1">
                <a:latin typeface="Arial" charset="0"/>
                <a:ea typeface="Arial" charset="0"/>
                <a:cs typeface="Arial" charset="0"/>
              </a:rPr>
              <a:t>dict</a:t>
            </a:r>
            <a:r>
              <a:rPr lang="pt-BR" sz="1300" dirty="0">
                <a:latin typeface="Arial" charset="0"/>
                <a:ea typeface="Arial" charset="0"/>
                <a:cs typeface="Arial" charset="0"/>
              </a:rPr>
              <a:t>()</a:t>
            </a:r>
          </a:p>
          <a:p>
            <a:r>
              <a:rPr lang="pt-BR" sz="1300" dirty="0">
                <a:latin typeface="Arial" charset="0"/>
                <a:ea typeface="Arial" charset="0"/>
                <a:cs typeface="Arial" charset="0"/>
              </a:rPr>
              <a:t>jogadas = {'jogador1': </a:t>
            </a:r>
            <a:r>
              <a:rPr lang="pt-BR" sz="1300" dirty="0" err="1">
                <a:latin typeface="Arial" charset="0"/>
                <a:ea typeface="Arial" charset="0"/>
                <a:cs typeface="Arial" charset="0"/>
              </a:rPr>
              <a:t>randint</a:t>
            </a:r>
            <a:r>
              <a:rPr lang="pt-BR" sz="1300" dirty="0">
                <a:latin typeface="Arial" charset="0"/>
                <a:ea typeface="Arial" charset="0"/>
                <a:cs typeface="Arial" charset="0"/>
              </a:rPr>
              <a:t>(1, 6), 'jogador2': </a:t>
            </a:r>
            <a:r>
              <a:rPr lang="pt-BR" sz="1300" dirty="0" err="1">
                <a:latin typeface="Arial" charset="0"/>
                <a:ea typeface="Arial" charset="0"/>
                <a:cs typeface="Arial" charset="0"/>
              </a:rPr>
              <a:t>randint</a:t>
            </a:r>
            <a:r>
              <a:rPr lang="pt-BR" sz="1300" dirty="0">
                <a:latin typeface="Arial" charset="0"/>
                <a:ea typeface="Arial" charset="0"/>
                <a:cs typeface="Arial" charset="0"/>
              </a:rPr>
              <a:t>(</a:t>
            </a:r>
          </a:p>
          <a:p>
            <a:r>
              <a:rPr lang="pt-BR" sz="1300" dirty="0">
                <a:latin typeface="Arial" charset="0"/>
                <a:ea typeface="Arial" charset="0"/>
                <a:cs typeface="Arial" charset="0"/>
              </a:rPr>
              <a:t>1, 6), 'jogador3': </a:t>
            </a:r>
            <a:r>
              <a:rPr lang="pt-BR" sz="1300" dirty="0" err="1">
                <a:latin typeface="Arial" charset="0"/>
                <a:ea typeface="Arial" charset="0"/>
                <a:cs typeface="Arial" charset="0"/>
              </a:rPr>
              <a:t>randint</a:t>
            </a:r>
            <a:r>
              <a:rPr lang="pt-BR" sz="1300" dirty="0">
                <a:latin typeface="Arial" charset="0"/>
                <a:ea typeface="Arial" charset="0"/>
                <a:cs typeface="Arial" charset="0"/>
              </a:rPr>
              <a:t>(1, 6), 'jogador4': </a:t>
            </a:r>
            <a:r>
              <a:rPr lang="pt-BR" sz="1300" dirty="0" err="1">
                <a:latin typeface="Arial" charset="0"/>
                <a:ea typeface="Arial" charset="0"/>
                <a:cs typeface="Arial" charset="0"/>
              </a:rPr>
              <a:t>randint</a:t>
            </a:r>
            <a:r>
              <a:rPr lang="pt-BR" sz="1300" dirty="0">
                <a:latin typeface="Arial" charset="0"/>
                <a:ea typeface="Arial" charset="0"/>
                <a:cs typeface="Arial" charset="0"/>
              </a:rPr>
              <a:t>(1, 6)}</a:t>
            </a:r>
          </a:p>
          <a:p>
            <a:r>
              <a:rPr lang="pt-BR" sz="1300" dirty="0">
                <a:latin typeface="Arial" charset="0"/>
                <a:ea typeface="Arial" charset="0"/>
                <a:cs typeface="Arial" charset="0"/>
              </a:rPr>
              <a:t/>
            </a:r>
            <a:br>
              <a:rPr lang="pt-BR" sz="1300" dirty="0">
                <a:latin typeface="Arial" charset="0"/>
                <a:ea typeface="Arial" charset="0"/>
                <a:cs typeface="Arial" charset="0"/>
              </a:rPr>
            </a:br>
            <a:r>
              <a:rPr lang="pt-BR" sz="1300" dirty="0" err="1"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300" dirty="0">
                <a:latin typeface="Arial" charset="0"/>
                <a:ea typeface="Arial" charset="0"/>
                <a:cs typeface="Arial" charset="0"/>
              </a:rPr>
              <a:t>('-~'*9)</a:t>
            </a:r>
          </a:p>
          <a:p>
            <a:r>
              <a:rPr lang="pt-BR" sz="1300" dirty="0" err="1"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300" dirty="0">
                <a:latin typeface="Arial" charset="0"/>
                <a:ea typeface="Arial" charset="0"/>
                <a:cs typeface="Arial" charset="0"/>
              </a:rPr>
              <a:t>('Valores sorteados')</a:t>
            </a:r>
          </a:p>
          <a:p>
            <a:r>
              <a:rPr lang="pt-BR" sz="1300" dirty="0" err="1"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300" dirty="0">
                <a:latin typeface="Arial" charset="0"/>
                <a:ea typeface="Arial" charset="0"/>
                <a:cs typeface="Arial" charset="0"/>
              </a:rPr>
              <a:t>('-~'*9)</a:t>
            </a:r>
          </a:p>
          <a:p>
            <a:r>
              <a:rPr lang="pt-BR" sz="1300" dirty="0">
                <a:latin typeface="Arial" charset="0"/>
                <a:ea typeface="Arial" charset="0"/>
                <a:cs typeface="Arial" charset="0"/>
              </a:rPr>
              <a:t/>
            </a:r>
            <a:br>
              <a:rPr lang="pt-BR" sz="1300" dirty="0">
                <a:latin typeface="Arial" charset="0"/>
                <a:ea typeface="Arial" charset="0"/>
                <a:cs typeface="Arial" charset="0"/>
              </a:rPr>
            </a:br>
            <a:r>
              <a:rPr lang="pt-BR" sz="1300" i="1" dirty="0">
                <a:latin typeface="Arial" charset="0"/>
                <a:ea typeface="Arial" charset="0"/>
                <a:cs typeface="Arial" charset="0"/>
              </a:rPr>
              <a:t># </a:t>
            </a:r>
            <a:r>
              <a:rPr lang="pt-BR" sz="1300" i="1" dirty="0" err="1">
                <a:latin typeface="Arial" charset="0"/>
                <a:ea typeface="Arial" charset="0"/>
                <a:cs typeface="Arial" charset="0"/>
              </a:rPr>
              <a:t>intemgetter</a:t>
            </a:r>
            <a:r>
              <a:rPr lang="pt-BR" sz="1300" i="1" dirty="0">
                <a:latin typeface="Arial" charset="0"/>
                <a:ea typeface="Arial" charset="0"/>
                <a:cs typeface="Arial" charset="0"/>
              </a:rPr>
              <a:t>(1), ordena pelo valor e </a:t>
            </a:r>
            <a:r>
              <a:rPr lang="pt-BR" sz="1300" i="1" dirty="0" err="1">
                <a:latin typeface="Arial" charset="0"/>
                <a:ea typeface="Arial" charset="0"/>
                <a:cs typeface="Arial" charset="0"/>
              </a:rPr>
              <a:t>itemgetter</a:t>
            </a:r>
            <a:r>
              <a:rPr lang="pt-BR" sz="1300" i="1" dirty="0">
                <a:latin typeface="Arial" charset="0"/>
                <a:ea typeface="Arial" charset="0"/>
                <a:cs typeface="Arial" charset="0"/>
              </a:rPr>
              <a:t>(0), pela chave.</a:t>
            </a:r>
            <a:endParaRPr lang="pt-BR" sz="1300" dirty="0">
              <a:latin typeface="Arial" charset="0"/>
              <a:ea typeface="Arial" charset="0"/>
              <a:cs typeface="Arial" charset="0"/>
            </a:endParaRPr>
          </a:p>
          <a:p>
            <a:r>
              <a:rPr lang="pt-BR" sz="1300" i="1" dirty="0">
                <a:latin typeface="Arial" charset="0"/>
                <a:ea typeface="Arial" charset="0"/>
                <a:cs typeface="Arial" charset="0"/>
              </a:rPr>
              <a:t># FORA DE ORDEM:</a:t>
            </a:r>
            <a:endParaRPr lang="pt-BR" sz="1300" dirty="0">
              <a:latin typeface="Arial" charset="0"/>
              <a:ea typeface="Arial" charset="0"/>
              <a:cs typeface="Arial" charset="0"/>
            </a:endParaRPr>
          </a:p>
          <a:p>
            <a:r>
              <a:rPr lang="pt-BR" sz="1300" i="1" dirty="0">
                <a:latin typeface="Arial" charset="0"/>
                <a:ea typeface="Arial" charset="0"/>
                <a:cs typeface="Arial" charset="0"/>
              </a:rPr>
              <a:t>for</a:t>
            </a:r>
            <a:r>
              <a:rPr lang="pt-BR" sz="13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pt-BR" sz="1300" dirty="0" err="1">
                <a:latin typeface="Arial" charset="0"/>
                <a:ea typeface="Arial" charset="0"/>
                <a:cs typeface="Arial" charset="0"/>
              </a:rPr>
              <a:t>k</a:t>
            </a:r>
            <a:r>
              <a:rPr lang="pt-BR" sz="1300" dirty="0">
                <a:latin typeface="Arial" charset="0"/>
                <a:ea typeface="Arial" charset="0"/>
                <a:cs typeface="Arial" charset="0"/>
              </a:rPr>
              <a:t>, </a:t>
            </a:r>
            <a:r>
              <a:rPr lang="pt-BR" sz="1300" dirty="0" err="1">
                <a:latin typeface="Arial" charset="0"/>
                <a:ea typeface="Arial" charset="0"/>
                <a:cs typeface="Arial" charset="0"/>
              </a:rPr>
              <a:t>v</a:t>
            </a:r>
            <a:r>
              <a:rPr lang="pt-BR" sz="1300" dirty="0">
                <a:latin typeface="Arial" charset="0"/>
                <a:ea typeface="Arial" charset="0"/>
                <a:cs typeface="Arial" charset="0"/>
              </a:rPr>
              <a:t> in </a:t>
            </a:r>
            <a:r>
              <a:rPr lang="pt-BR" sz="1300" dirty="0" err="1">
                <a:latin typeface="Arial" charset="0"/>
                <a:ea typeface="Arial" charset="0"/>
                <a:cs typeface="Arial" charset="0"/>
              </a:rPr>
              <a:t>jogadas.items</a:t>
            </a:r>
            <a:r>
              <a:rPr lang="pt-BR" sz="1300" dirty="0">
                <a:latin typeface="Arial" charset="0"/>
                <a:ea typeface="Arial" charset="0"/>
                <a:cs typeface="Arial" charset="0"/>
              </a:rPr>
              <a:t>():</a:t>
            </a:r>
          </a:p>
          <a:p>
            <a:r>
              <a:rPr lang="pt-BR" sz="1300" dirty="0" err="1"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300" dirty="0">
                <a:latin typeface="Arial" charset="0"/>
                <a:ea typeface="Arial" charset="0"/>
                <a:cs typeface="Arial" charset="0"/>
              </a:rPr>
              <a:t>(</a:t>
            </a:r>
            <a:r>
              <a:rPr lang="pt-BR" sz="1300" dirty="0" err="1">
                <a:latin typeface="Arial" charset="0"/>
                <a:ea typeface="Arial" charset="0"/>
                <a:cs typeface="Arial" charset="0"/>
              </a:rPr>
              <a:t>f'O</a:t>
            </a:r>
            <a:r>
              <a:rPr lang="pt-BR" sz="1300" dirty="0">
                <a:latin typeface="Arial" charset="0"/>
                <a:ea typeface="Arial" charset="0"/>
                <a:cs typeface="Arial" charset="0"/>
              </a:rPr>
              <a:t> {</a:t>
            </a:r>
            <a:r>
              <a:rPr lang="pt-BR" sz="1300" dirty="0" err="1">
                <a:latin typeface="Arial" charset="0"/>
                <a:ea typeface="Arial" charset="0"/>
                <a:cs typeface="Arial" charset="0"/>
              </a:rPr>
              <a:t>k</a:t>
            </a:r>
            <a:r>
              <a:rPr lang="pt-BR" sz="1300" dirty="0">
                <a:latin typeface="Arial" charset="0"/>
                <a:ea typeface="Arial" charset="0"/>
                <a:cs typeface="Arial" charset="0"/>
              </a:rPr>
              <a:t>} tirou {</a:t>
            </a:r>
            <a:r>
              <a:rPr lang="pt-BR" sz="1300" dirty="0" err="1">
                <a:latin typeface="Arial" charset="0"/>
                <a:ea typeface="Arial" charset="0"/>
                <a:cs typeface="Arial" charset="0"/>
              </a:rPr>
              <a:t>v</a:t>
            </a:r>
            <a:r>
              <a:rPr lang="pt-BR" sz="1300" dirty="0">
                <a:latin typeface="Arial" charset="0"/>
                <a:ea typeface="Arial" charset="0"/>
                <a:cs typeface="Arial" charset="0"/>
              </a:rPr>
              <a:t>} no dado!')</a:t>
            </a:r>
          </a:p>
          <a:p>
            <a:r>
              <a:rPr lang="pt-BR" sz="1300" dirty="0">
                <a:latin typeface="Arial" charset="0"/>
                <a:ea typeface="Arial" charset="0"/>
                <a:cs typeface="Arial" charset="0"/>
              </a:rPr>
              <a:t/>
            </a:r>
            <a:br>
              <a:rPr lang="pt-BR" sz="1300" dirty="0">
                <a:latin typeface="Arial" charset="0"/>
                <a:ea typeface="Arial" charset="0"/>
                <a:cs typeface="Arial" charset="0"/>
              </a:rPr>
            </a:br>
            <a:r>
              <a:rPr lang="pt-BR" sz="1300" i="1" dirty="0">
                <a:latin typeface="Arial" charset="0"/>
                <a:ea typeface="Arial" charset="0"/>
                <a:cs typeface="Arial" charset="0"/>
              </a:rPr>
              <a:t># Ordenando o dicionário.</a:t>
            </a:r>
            <a:endParaRPr lang="pt-BR" sz="1300" dirty="0">
              <a:latin typeface="Arial" charset="0"/>
              <a:ea typeface="Arial" charset="0"/>
              <a:cs typeface="Arial" charset="0"/>
            </a:endParaRPr>
          </a:p>
          <a:p>
            <a:r>
              <a:rPr lang="pt-BR" sz="1300" dirty="0" err="1"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300" dirty="0">
                <a:latin typeface="Arial" charset="0"/>
                <a:ea typeface="Arial" charset="0"/>
                <a:cs typeface="Arial" charset="0"/>
              </a:rPr>
              <a:t>('-~'*11)</a:t>
            </a:r>
          </a:p>
          <a:p>
            <a:r>
              <a:rPr lang="pt-BR" sz="1300" dirty="0" err="1"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300" dirty="0">
                <a:latin typeface="Arial" charset="0"/>
                <a:ea typeface="Arial" charset="0"/>
                <a:cs typeface="Arial" charset="0"/>
              </a:rPr>
              <a:t>('RANKING DOS JOGADORES')</a:t>
            </a:r>
          </a:p>
          <a:p>
            <a:r>
              <a:rPr lang="pt-BR" sz="1300" dirty="0" err="1"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300" dirty="0">
                <a:latin typeface="Arial" charset="0"/>
                <a:ea typeface="Arial" charset="0"/>
                <a:cs typeface="Arial" charset="0"/>
              </a:rPr>
              <a:t>('-~'*11)</a:t>
            </a:r>
          </a:p>
          <a:p>
            <a:r>
              <a:rPr lang="pt-BR" sz="1300" dirty="0">
                <a:latin typeface="Arial" charset="0"/>
                <a:ea typeface="Arial" charset="0"/>
                <a:cs typeface="Arial" charset="0"/>
              </a:rPr>
              <a:t>ranking = </a:t>
            </a:r>
            <a:r>
              <a:rPr lang="pt-BR" sz="1300" dirty="0" err="1">
                <a:latin typeface="Arial" charset="0"/>
                <a:ea typeface="Arial" charset="0"/>
                <a:cs typeface="Arial" charset="0"/>
              </a:rPr>
              <a:t>list</a:t>
            </a:r>
            <a:r>
              <a:rPr lang="pt-BR" sz="1300" dirty="0">
                <a:latin typeface="Arial" charset="0"/>
                <a:ea typeface="Arial" charset="0"/>
                <a:cs typeface="Arial" charset="0"/>
              </a:rPr>
              <a:t>()</a:t>
            </a:r>
          </a:p>
          <a:p>
            <a:r>
              <a:rPr lang="pt-BR" sz="1300" dirty="0">
                <a:latin typeface="Arial" charset="0"/>
                <a:ea typeface="Arial" charset="0"/>
                <a:cs typeface="Arial" charset="0"/>
              </a:rPr>
              <a:t>ranking = </a:t>
            </a:r>
            <a:r>
              <a:rPr lang="pt-BR" sz="1300" dirty="0" err="1">
                <a:latin typeface="Arial" charset="0"/>
                <a:ea typeface="Arial" charset="0"/>
                <a:cs typeface="Arial" charset="0"/>
              </a:rPr>
              <a:t>sorted</a:t>
            </a:r>
            <a:r>
              <a:rPr lang="pt-BR" sz="1300" dirty="0">
                <a:latin typeface="Arial" charset="0"/>
                <a:ea typeface="Arial" charset="0"/>
                <a:cs typeface="Arial" charset="0"/>
              </a:rPr>
              <a:t>(</a:t>
            </a:r>
            <a:r>
              <a:rPr lang="pt-BR" sz="1300" dirty="0" err="1">
                <a:latin typeface="Arial" charset="0"/>
                <a:ea typeface="Arial" charset="0"/>
                <a:cs typeface="Arial" charset="0"/>
              </a:rPr>
              <a:t>jogadas.items</a:t>
            </a:r>
            <a:r>
              <a:rPr lang="pt-BR" sz="1300" dirty="0">
                <a:latin typeface="Arial" charset="0"/>
                <a:ea typeface="Arial" charset="0"/>
                <a:cs typeface="Arial" charset="0"/>
              </a:rPr>
              <a:t>(), </a:t>
            </a:r>
            <a:r>
              <a:rPr lang="pt-BR" sz="1300" dirty="0" err="1">
                <a:latin typeface="Arial" charset="0"/>
                <a:ea typeface="Arial" charset="0"/>
                <a:cs typeface="Arial" charset="0"/>
              </a:rPr>
              <a:t>key</a:t>
            </a:r>
            <a:r>
              <a:rPr lang="pt-BR" sz="1300" dirty="0">
                <a:latin typeface="Arial" charset="0"/>
                <a:ea typeface="Arial" charset="0"/>
                <a:cs typeface="Arial" charset="0"/>
              </a:rPr>
              <a:t>=</a:t>
            </a:r>
            <a:r>
              <a:rPr lang="pt-BR" sz="1300" dirty="0" err="1">
                <a:latin typeface="Arial" charset="0"/>
                <a:ea typeface="Arial" charset="0"/>
                <a:cs typeface="Arial" charset="0"/>
              </a:rPr>
              <a:t>itemgetter</a:t>
            </a:r>
            <a:r>
              <a:rPr lang="pt-BR" sz="1300" dirty="0">
                <a:latin typeface="Arial" charset="0"/>
                <a:ea typeface="Arial" charset="0"/>
                <a:cs typeface="Arial" charset="0"/>
              </a:rPr>
              <a:t>(1), reverse=</a:t>
            </a:r>
            <a:r>
              <a:rPr lang="pt-BR" sz="1300" dirty="0" err="1">
                <a:latin typeface="Arial" charset="0"/>
                <a:ea typeface="Arial" charset="0"/>
                <a:cs typeface="Arial" charset="0"/>
              </a:rPr>
              <a:t>True</a:t>
            </a:r>
            <a:r>
              <a:rPr lang="pt-BR" sz="1300" dirty="0">
                <a:latin typeface="Arial" charset="0"/>
                <a:ea typeface="Arial" charset="0"/>
                <a:cs typeface="Arial" charset="0"/>
              </a:rPr>
              <a:t>)</a:t>
            </a:r>
          </a:p>
          <a:p>
            <a:r>
              <a:rPr lang="pt-BR" sz="1300" dirty="0" err="1">
                <a:latin typeface="Arial" charset="0"/>
                <a:ea typeface="Arial" charset="0"/>
                <a:cs typeface="Arial" charset="0"/>
              </a:rPr>
              <a:t>sleep</a:t>
            </a:r>
            <a:r>
              <a:rPr lang="pt-BR" sz="1300" dirty="0">
                <a:latin typeface="Arial" charset="0"/>
                <a:ea typeface="Arial" charset="0"/>
                <a:cs typeface="Arial" charset="0"/>
              </a:rPr>
              <a:t>(1)</a:t>
            </a:r>
          </a:p>
          <a:p>
            <a:r>
              <a:rPr lang="pt-BR" sz="1300" i="1" dirty="0">
                <a:latin typeface="Arial" charset="0"/>
                <a:ea typeface="Arial" charset="0"/>
                <a:cs typeface="Arial" charset="0"/>
              </a:rPr>
              <a:t># </a:t>
            </a:r>
            <a:r>
              <a:rPr lang="pt-BR" sz="1300" i="1" dirty="0" err="1"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300" i="1" dirty="0">
                <a:latin typeface="Arial" charset="0"/>
                <a:ea typeface="Arial" charset="0"/>
                <a:cs typeface="Arial" charset="0"/>
              </a:rPr>
              <a:t>(ranking)</a:t>
            </a:r>
            <a:endParaRPr lang="pt-BR" sz="1300" dirty="0">
              <a:latin typeface="Arial" charset="0"/>
              <a:ea typeface="Arial" charset="0"/>
              <a:cs typeface="Arial" charset="0"/>
            </a:endParaRPr>
          </a:p>
          <a:p>
            <a:r>
              <a:rPr lang="pt-BR" sz="1300" i="1" dirty="0">
                <a:latin typeface="Arial" charset="0"/>
                <a:ea typeface="Arial" charset="0"/>
                <a:cs typeface="Arial" charset="0"/>
              </a:rPr>
              <a:t>for</a:t>
            </a:r>
            <a:r>
              <a:rPr lang="pt-BR" sz="13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pt-BR" sz="1300" dirty="0" err="1">
                <a:latin typeface="Arial" charset="0"/>
                <a:ea typeface="Arial" charset="0"/>
                <a:cs typeface="Arial" charset="0"/>
              </a:rPr>
              <a:t>i</a:t>
            </a:r>
            <a:r>
              <a:rPr lang="pt-BR" sz="1300" dirty="0">
                <a:latin typeface="Arial" charset="0"/>
                <a:ea typeface="Arial" charset="0"/>
                <a:cs typeface="Arial" charset="0"/>
              </a:rPr>
              <a:t>, </a:t>
            </a:r>
            <a:r>
              <a:rPr lang="pt-BR" sz="1300" dirty="0" err="1">
                <a:latin typeface="Arial" charset="0"/>
                <a:ea typeface="Arial" charset="0"/>
                <a:cs typeface="Arial" charset="0"/>
              </a:rPr>
              <a:t>v</a:t>
            </a:r>
            <a:r>
              <a:rPr lang="pt-BR" sz="1300" dirty="0">
                <a:latin typeface="Arial" charset="0"/>
                <a:ea typeface="Arial" charset="0"/>
                <a:cs typeface="Arial" charset="0"/>
              </a:rPr>
              <a:t> in </a:t>
            </a:r>
            <a:r>
              <a:rPr lang="pt-BR" sz="1300" dirty="0" err="1">
                <a:latin typeface="Arial" charset="0"/>
                <a:ea typeface="Arial" charset="0"/>
                <a:cs typeface="Arial" charset="0"/>
              </a:rPr>
              <a:t>enumerate</a:t>
            </a:r>
            <a:r>
              <a:rPr lang="pt-BR" sz="1300" dirty="0">
                <a:latin typeface="Arial" charset="0"/>
                <a:ea typeface="Arial" charset="0"/>
                <a:cs typeface="Arial" charset="0"/>
              </a:rPr>
              <a:t>(ranking):</a:t>
            </a:r>
          </a:p>
          <a:p>
            <a:r>
              <a:rPr lang="pt-BR" sz="1300" dirty="0" err="1"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300" dirty="0">
                <a:latin typeface="Arial" charset="0"/>
                <a:ea typeface="Arial" charset="0"/>
                <a:cs typeface="Arial" charset="0"/>
              </a:rPr>
              <a:t>(</a:t>
            </a:r>
            <a:r>
              <a:rPr lang="pt-BR" sz="1300" dirty="0" err="1">
                <a:latin typeface="Arial" charset="0"/>
                <a:ea typeface="Arial" charset="0"/>
                <a:cs typeface="Arial" charset="0"/>
              </a:rPr>
              <a:t>f</a:t>
            </a:r>
            <a:r>
              <a:rPr lang="pt-BR" sz="1300" dirty="0">
                <a:latin typeface="Arial" charset="0"/>
                <a:ea typeface="Arial" charset="0"/>
                <a:cs typeface="Arial" charset="0"/>
              </a:rPr>
              <a:t>'{i+1}</a:t>
            </a:r>
            <a:r>
              <a:rPr lang="pt-BR" sz="1300" dirty="0" err="1">
                <a:latin typeface="Arial" charset="0"/>
                <a:ea typeface="Arial" charset="0"/>
                <a:cs typeface="Arial" charset="0"/>
              </a:rPr>
              <a:t>°</a:t>
            </a:r>
            <a:r>
              <a:rPr lang="pt-BR" sz="1300" dirty="0">
                <a:latin typeface="Arial" charset="0"/>
                <a:ea typeface="Arial" charset="0"/>
                <a:cs typeface="Arial" charset="0"/>
              </a:rPr>
              <a:t> lugar: {</a:t>
            </a:r>
            <a:r>
              <a:rPr lang="pt-BR" sz="1300" dirty="0" err="1">
                <a:latin typeface="Arial" charset="0"/>
                <a:ea typeface="Arial" charset="0"/>
                <a:cs typeface="Arial" charset="0"/>
              </a:rPr>
              <a:t>v</a:t>
            </a:r>
            <a:r>
              <a:rPr lang="pt-BR" sz="1300" dirty="0">
                <a:latin typeface="Arial" charset="0"/>
                <a:ea typeface="Arial" charset="0"/>
                <a:cs typeface="Arial" charset="0"/>
              </a:rPr>
              <a:t>[0]} com {</a:t>
            </a:r>
            <a:r>
              <a:rPr lang="pt-BR" sz="1300" dirty="0" err="1">
                <a:latin typeface="Arial" charset="0"/>
                <a:ea typeface="Arial" charset="0"/>
                <a:cs typeface="Arial" charset="0"/>
              </a:rPr>
              <a:t>v</a:t>
            </a:r>
            <a:r>
              <a:rPr lang="pt-BR" sz="1300" dirty="0">
                <a:latin typeface="Arial" charset="0"/>
                <a:ea typeface="Arial" charset="0"/>
                <a:cs typeface="Arial" charset="0"/>
              </a:rPr>
              <a:t>[1]}')</a:t>
            </a:r>
          </a:p>
          <a:p>
            <a:r>
              <a:rPr lang="pt-BR" sz="1300" dirty="0" err="1">
                <a:latin typeface="Arial" charset="0"/>
                <a:ea typeface="Arial" charset="0"/>
                <a:cs typeface="Arial" charset="0"/>
              </a:rPr>
              <a:t>sleep</a:t>
            </a:r>
            <a:r>
              <a:rPr lang="pt-BR" sz="1300" dirty="0">
                <a:latin typeface="Arial" charset="0"/>
                <a:ea typeface="Arial" charset="0"/>
                <a:cs typeface="Arial" charset="0"/>
              </a:rPr>
              <a:t>(1</a:t>
            </a:r>
            <a:r>
              <a:rPr lang="pt-BR" sz="1300" dirty="0" smtClean="0">
                <a:latin typeface="Arial" charset="0"/>
                <a:ea typeface="Arial" charset="0"/>
                <a:cs typeface="Arial" charset="0"/>
              </a:rPr>
              <a:t>)</a:t>
            </a:r>
            <a:endParaRPr lang="pt-BR" sz="1300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8484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1298298" y="285981"/>
            <a:ext cx="45608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b="1" smtClean="0">
                <a:solidFill>
                  <a:srgbClr val="945200"/>
                </a:solidFill>
                <a:latin typeface="Apple Chancery" charset="0"/>
                <a:ea typeface="Apple Chancery" charset="0"/>
                <a:cs typeface="Apple Chancery" charset="0"/>
              </a:rPr>
              <a:t>Curso de Python - Curso em Vídeo</a:t>
            </a:r>
            <a:endParaRPr lang="pt-BR" sz="2400" b="1">
              <a:solidFill>
                <a:srgbClr val="945200"/>
              </a:solidFill>
              <a:latin typeface="Apple Chancery" charset="0"/>
              <a:ea typeface="Apple Chancery" charset="0"/>
              <a:cs typeface="Apple Chancery" charset="0"/>
            </a:endParaRPr>
          </a:p>
        </p:txBody>
      </p:sp>
      <p:sp>
        <p:nvSpPr>
          <p:cNvPr id="13" name="Espaço Reservado para Rodapé 10"/>
          <p:cNvSpPr txBox="1">
            <a:spLocks/>
          </p:cNvSpPr>
          <p:nvPr/>
        </p:nvSpPr>
        <p:spPr>
          <a:xfrm>
            <a:off x="5768825" y="8435643"/>
            <a:ext cx="726505" cy="4466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l" defTabSz="914400" rtl="0" eaLnBrk="1" latinLnBrk="0" hangingPunct="1">
              <a:defRPr sz="7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20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Página</a:t>
            </a:r>
            <a:endParaRPr lang="pt-BR" sz="1200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4" name="Espaço Reservado para Número de Slide 11"/>
          <p:cNvSpPr txBox="1">
            <a:spLocks/>
          </p:cNvSpPr>
          <p:nvPr/>
        </p:nvSpPr>
        <p:spPr>
          <a:xfrm>
            <a:off x="6307473" y="8533253"/>
            <a:ext cx="496740" cy="34901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pt-BR"/>
            </a:defPPr>
            <a:lvl1pPr marL="0" algn="r" defTabSz="914400" rtl="0" eaLnBrk="1" latinLnBrk="0" hangingPunct="1">
              <a:defRPr sz="21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2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103</a:t>
            </a:r>
            <a:endParaRPr lang="pt-BR" sz="1200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519286" y="1016587"/>
            <a:ext cx="5892453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b="1" i="1" dirty="0">
                <a:solidFill>
                  <a:srgbClr val="0432FF"/>
                </a:solidFill>
                <a:latin typeface="Arial" charset="0"/>
                <a:ea typeface="Arial" charset="0"/>
                <a:cs typeface="Arial" charset="0"/>
              </a:rPr>
              <a:t># Desafio </a:t>
            </a:r>
            <a:r>
              <a:rPr lang="pt-BR" sz="1400" b="1" i="1" dirty="0" smtClean="0">
                <a:solidFill>
                  <a:srgbClr val="0432FF"/>
                </a:solidFill>
                <a:latin typeface="Arial" charset="0"/>
                <a:ea typeface="Arial" charset="0"/>
                <a:cs typeface="Arial" charset="0"/>
              </a:rPr>
              <a:t>92 – Cadastro de Trabalhador:</a:t>
            </a:r>
          </a:p>
          <a:p>
            <a:endParaRPr lang="pt-BR" sz="1400" dirty="0">
              <a:latin typeface="Arial" charset="0"/>
              <a:ea typeface="Arial" charset="0"/>
              <a:cs typeface="Arial" charset="0"/>
            </a:endParaRPr>
          </a:p>
          <a:p>
            <a:r>
              <a:rPr lang="pt-BR" sz="1400" i="1" dirty="0">
                <a:latin typeface="Arial" charset="0"/>
                <a:ea typeface="Arial" charset="0"/>
                <a:cs typeface="Arial" charset="0"/>
              </a:rPr>
              <a:t># Crie um programa que leia nome, ano de nascimento e carteira de</a:t>
            </a:r>
            <a:endParaRPr lang="pt-BR" sz="1400" dirty="0">
              <a:latin typeface="Arial" charset="0"/>
              <a:ea typeface="Arial" charset="0"/>
              <a:cs typeface="Arial" charset="0"/>
            </a:endParaRPr>
          </a:p>
          <a:p>
            <a:r>
              <a:rPr lang="pt-BR" sz="1400" i="1" dirty="0">
                <a:latin typeface="Arial" charset="0"/>
                <a:ea typeface="Arial" charset="0"/>
                <a:cs typeface="Arial" charset="0"/>
              </a:rPr>
              <a:t># trabalho e cadastre-os (com idade) em um dicionário. Se por acaso</a:t>
            </a:r>
            <a:endParaRPr lang="pt-BR" sz="1400" dirty="0">
              <a:latin typeface="Arial" charset="0"/>
              <a:ea typeface="Arial" charset="0"/>
              <a:cs typeface="Arial" charset="0"/>
            </a:endParaRPr>
          </a:p>
          <a:p>
            <a:r>
              <a:rPr lang="pt-BR" sz="1400" i="1" dirty="0">
                <a:latin typeface="Arial" charset="0"/>
                <a:ea typeface="Arial" charset="0"/>
                <a:cs typeface="Arial" charset="0"/>
              </a:rPr>
              <a:t># a CTPS for diferente de ZERO, o dicionário receberá também o ano</a:t>
            </a:r>
            <a:endParaRPr lang="pt-BR" sz="1400" dirty="0">
              <a:latin typeface="Arial" charset="0"/>
              <a:ea typeface="Arial" charset="0"/>
              <a:cs typeface="Arial" charset="0"/>
            </a:endParaRPr>
          </a:p>
          <a:p>
            <a:r>
              <a:rPr lang="pt-BR" sz="1400" i="1" dirty="0">
                <a:latin typeface="Arial" charset="0"/>
                <a:ea typeface="Arial" charset="0"/>
                <a:cs typeface="Arial" charset="0"/>
              </a:rPr>
              <a:t># de contratação e o salário. Calcule e acrescente, além da idade,</a:t>
            </a:r>
            <a:endParaRPr lang="pt-BR" sz="1400" dirty="0">
              <a:latin typeface="Arial" charset="0"/>
              <a:ea typeface="Arial" charset="0"/>
              <a:cs typeface="Arial" charset="0"/>
            </a:endParaRPr>
          </a:p>
          <a:p>
            <a:r>
              <a:rPr lang="pt-BR" sz="1400" i="1" dirty="0">
                <a:latin typeface="Arial" charset="0"/>
                <a:ea typeface="Arial" charset="0"/>
                <a:cs typeface="Arial" charset="0"/>
              </a:rPr>
              <a:t># com quantos anos a pessoa vai se aposentar.</a:t>
            </a:r>
            <a:endParaRPr lang="pt-BR" sz="1400" dirty="0">
              <a:latin typeface="Arial" charset="0"/>
              <a:ea typeface="Arial" charset="0"/>
              <a:cs typeface="Arial" charset="0"/>
            </a:endParaRPr>
          </a:p>
          <a:p>
            <a:r>
              <a:rPr lang="pt-BR" sz="1400" dirty="0">
                <a:latin typeface="Arial" charset="0"/>
                <a:ea typeface="Arial" charset="0"/>
                <a:cs typeface="Arial" charset="0"/>
              </a:rPr>
              <a:t/>
            </a:r>
            <a:br>
              <a:rPr lang="pt-BR" sz="1400" dirty="0">
                <a:latin typeface="Arial" charset="0"/>
                <a:ea typeface="Arial" charset="0"/>
                <a:cs typeface="Arial" charset="0"/>
              </a:rPr>
            </a:br>
            <a:r>
              <a:rPr lang="pt-BR" sz="1400" i="1" dirty="0" err="1">
                <a:latin typeface="Arial" charset="0"/>
                <a:ea typeface="Arial" charset="0"/>
                <a:cs typeface="Arial" charset="0"/>
              </a:rPr>
              <a:t>from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datetime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pt-BR" sz="1400" i="1" dirty="0" err="1">
                <a:latin typeface="Arial" charset="0"/>
                <a:ea typeface="Arial" charset="0"/>
                <a:cs typeface="Arial" charset="0"/>
              </a:rPr>
              <a:t>import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datetime</a:t>
            </a:r>
            <a:endParaRPr lang="pt-BR" sz="1400" dirty="0">
              <a:latin typeface="Arial" charset="0"/>
              <a:ea typeface="Arial" charset="0"/>
              <a:cs typeface="Arial" charset="0"/>
            </a:endParaRPr>
          </a:p>
          <a:p>
            <a:r>
              <a:rPr lang="pt-BR" sz="1400" dirty="0">
                <a:latin typeface="Arial" charset="0"/>
                <a:ea typeface="Arial" charset="0"/>
                <a:cs typeface="Arial" charset="0"/>
              </a:rPr>
              <a:t/>
            </a:r>
            <a:br>
              <a:rPr lang="pt-BR" sz="1400" dirty="0">
                <a:latin typeface="Arial" charset="0"/>
                <a:ea typeface="Arial" charset="0"/>
                <a:cs typeface="Arial" charset="0"/>
              </a:rPr>
            </a:b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cadastro = 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dict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()</a:t>
            </a:r>
          </a:p>
          <a:p>
            <a:r>
              <a:rPr lang="pt-BR" sz="1400" dirty="0">
                <a:latin typeface="Arial" charset="0"/>
                <a:ea typeface="Arial" charset="0"/>
                <a:cs typeface="Arial" charset="0"/>
              </a:rPr>
              <a:t>cadastro['nome'] = 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str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(input('Digite o nome: ')).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strip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().capitalize()</a:t>
            </a:r>
          </a:p>
          <a:p>
            <a:r>
              <a:rPr lang="pt-BR" sz="1400" dirty="0">
                <a:latin typeface="Arial" charset="0"/>
                <a:ea typeface="Arial" charset="0"/>
                <a:cs typeface="Arial" charset="0"/>
              </a:rPr>
              <a:t>cadastro['ano de nascimento'] = 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int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(input('Digite o ano de nascimento: '))</a:t>
            </a:r>
          </a:p>
          <a:p>
            <a:r>
              <a:rPr lang="pt-BR" sz="1400" dirty="0">
                <a:latin typeface="Arial" charset="0"/>
                <a:ea typeface="Arial" charset="0"/>
                <a:cs typeface="Arial" charset="0"/>
              </a:rPr>
              <a:t>cadastro['carteira de trabalho'] = 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int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(</a:t>
            </a:r>
          </a:p>
          <a:p>
            <a:r>
              <a:rPr lang="pt-BR" sz="1400" dirty="0">
                <a:latin typeface="Arial" charset="0"/>
                <a:ea typeface="Arial" charset="0"/>
                <a:cs typeface="Arial" charset="0"/>
              </a:rPr>
              <a:t>input('Digite o número da Carteira de Trabalho [0 =&gt; não tem]: '))</a:t>
            </a:r>
          </a:p>
          <a:p>
            <a:r>
              <a:rPr lang="pt-BR" sz="1400" i="1" dirty="0" err="1">
                <a:latin typeface="Arial" charset="0"/>
                <a:ea typeface="Arial" charset="0"/>
                <a:cs typeface="Arial" charset="0"/>
              </a:rPr>
              <a:t>if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 cadastro['carteira de trabalho'] != 0:</a:t>
            </a:r>
          </a:p>
          <a:p>
            <a:r>
              <a:rPr lang="pt-BR" sz="1400" dirty="0">
                <a:latin typeface="Arial" charset="0"/>
                <a:ea typeface="Arial" charset="0"/>
                <a:cs typeface="Arial" charset="0"/>
              </a:rPr>
              <a:t>cadastro['Ano de Contratação'] = 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int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(</a:t>
            </a:r>
          </a:p>
          <a:p>
            <a:r>
              <a:rPr lang="pt-BR" sz="1400" dirty="0">
                <a:latin typeface="Arial" charset="0"/>
                <a:ea typeface="Arial" charset="0"/>
                <a:cs typeface="Arial" charset="0"/>
              </a:rPr>
              <a:t>input('Digite o ano de contratação: '))</a:t>
            </a:r>
          </a:p>
          <a:p>
            <a:r>
              <a:rPr lang="pt-BR" sz="1400" dirty="0">
                <a:latin typeface="Arial" charset="0"/>
                <a:ea typeface="Arial" charset="0"/>
                <a:cs typeface="Arial" charset="0"/>
              </a:rPr>
              <a:t>cadastro['Salário'] = 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float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(input('Digite o salário €'))</a:t>
            </a:r>
          </a:p>
          <a:p>
            <a:r>
              <a:rPr lang="pt-BR" sz="1400" i="1" dirty="0">
                <a:latin typeface="Arial" charset="0"/>
                <a:ea typeface="Arial" charset="0"/>
                <a:cs typeface="Arial" charset="0"/>
              </a:rPr>
              <a:t># Outra maneira de pegar a data atual.</a:t>
            </a:r>
            <a:endParaRPr lang="pt-BR" sz="1400" dirty="0">
              <a:latin typeface="Arial" charset="0"/>
              <a:ea typeface="Arial" charset="0"/>
              <a:cs typeface="Arial" charset="0"/>
            </a:endParaRPr>
          </a:p>
          <a:p>
            <a:r>
              <a:rPr lang="pt-BR" sz="1400" i="1" dirty="0">
                <a:latin typeface="Arial" charset="0"/>
                <a:ea typeface="Arial" charset="0"/>
                <a:cs typeface="Arial" charset="0"/>
              </a:rPr>
              <a:t># </a:t>
            </a:r>
            <a:r>
              <a:rPr lang="pt-BR" sz="1400" i="1" dirty="0" err="1">
                <a:latin typeface="Arial" charset="0"/>
                <a:ea typeface="Arial" charset="0"/>
                <a:cs typeface="Arial" charset="0"/>
              </a:rPr>
              <a:t>anoatual</a:t>
            </a:r>
            <a:r>
              <a:rPr lang="pt-BR" sz="1400" i="1" dirty="0">
                <a:latin typeface="Arial" charset="0"/>
                <a:ea typeface="Arial" charset="0"/>
                <a:cs typeface="Arial" charset="0"/>
              </a:rPr>
              <a:t> = </a:t>
            </a:r>
            <a:r>
              <a:rPr lang="pt-BR" sz="1400" i="1" dirty="0" err="1">
                <a:latin typeface="Arial" charset="0"/>
                <a:ea typeface="Arial" charset="0"/>
                <a:cs typeface="Arial" charset="0"/>
              </a:rPr>
              <a:t>int</a:t>
            </a:r>
            <a:r>
              <a:rPr lang="pt-BR" sz="1400" i="1" dirty="0">
                <a:latin typeface="Arial" charset="0"/>
                <a:ea typeface="Arial" charset="0"/>
                <a:cs typeface="Arial" charset="0"/>
              </a:rPr>
              <a:t>(</a:t>
            </a:r>
            <a:r>
              <a:rPr lang="pt-BR" sz="1400" i="1" dirty="0" err="1">
                <a:latin typeface="Arial" charset="0"/>
                <a:ea typeface="Arial" charset="0"/>
                <a:cs typeface="Arial" charset="0"/>
              </a:rPr>
              <a:t>datetime.now</a:t>
            </a:r>
            <a:r>
              <a:rPr lang="pt-BR" sz="1400" i="1" dirty="0">
                <a:latin typeface="Arial" charset="0"/>
                <a:ea typeface="Arial" charset="0"/>
                <a:cs typeface="Arial" charset="0"/>
              </a:rPr>
              <a:t>().</a:t>
            </a:r>
            <a:r>
              <a:rPr lang="pt-BR" sz="1400" i="1" dirty="0" err="1">
                <a:latin typeface="Arial" charset="0"/>
                <a:ea typeface="Arial" charset="0"/>
                <a:cs typeface="Arial" charset="0"/>
              </a:rPr>
              <a:t>strftime</a:t>
            </a:r>
            <a:r>
              <a:rPr lang="pt-BR" sz="1400" i="1" dirty="0">
                <a:latin typeface="Arial" charset="0"/>
                <a:ea typeface="Arial" charset="0"/>
                <a:cs typeface="Arial" charset="0"/>
              </a:rPr>
              <a:t>('%</a:t>
            </a:r>
            <a:r>
              <a:rPr lang="pt-BR" sz="1400" i="1" dirty="0" err="1">
                <a:latin typeface="Arial" charset="0"/>
                <a:ea typeface="Arial" charset="0"/>
                <a:cs typeface="Arial" charset="0"/>
              </a:rPr>
              <a:t>Y</a:t>
            </a:r>
            <a:r>
              <a:rPr lang="pt-BR" sz="1400" i="1" dirty="0">
                <a:latin typeface="Arial" charset="0"/>
                <a:ea typeface="Arial" charset="0"/>
                <a:cs typeface="Arial" charset="0"/>
              </a:rPr>
              <a:t>'))</a:t>
            </a:r>
            <a:endParaRPr lang="pt-BR" sz="1400" dirty="0">
              <a:latin typeface="Arial" charset="0"/>
              <a:ea typeface="Arial" charset="0"/>
              <a:cs typeface="Arial" charset="0"/>
            </a:endParaRPr>
          </a:p>
          <a:p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anoatual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 = 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int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(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datetime.now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().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year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)</a:t>
            </a:r>
          </a:p>
          <a:p>
            <a:r>
              <a:rPr lang="pt-BR" sz="1400" dirty="0">
                <a:latin typeface="Arial" charset="0"/>
                <a:ea typeface="Arial" charset="0"/>
                <a:cs typeface="Arial" charset="0"/>
              </a:rPr>
              <a:t>cadastro['idade'] = 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anoatual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 - cadastro['ano de nascimento']</a:t>
            </a:r>
          </a:p>
          <a:p>
            <a:r>
              <a:rPr lang="pt-BR" sz="1400" dirty="0">
                <a:latin typeface="Arial" charset="0"/>
                <a:ea typeface="Arial" charset="0"/>
                <a:cs typeface="Arial" charset="0"/>
              </a:rPr>
              <a:t>cadastro['aposentadoria'] = (</a:t>
            </a:r>
          </a:p>
          <a:p>
            <a:r>
              <a:rPr lang="pt-BR" sz="1400" dirty="0">
                <a:latin typeface="Arial" charset="0"/>
                <a:ea typeface="Arial" charset="0"/>
                <a:cs typeface="Arial" charset="0"/>
              </a:rPr>
              <a:t>cadastro['Ano de Contratação'] + 35) - cadastro['ano de nascimento']</a:t>
            </a:r>
          </a:p>
          <a:p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('-~'*30)</a:t>
            </a:r>
          </a:p>
          <a:p>
            <a:r>
              <a:rPr lang="pt-BR" sz="1400" i="1" dirty="0">
                <a:latin typeface="Arial" charset="0"/>
                <a:ea typeface="Arial" charset="0"/>
                <a:cs typeface="Arial" charset="0"/>
              </a:rPr>
              <a:t>for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k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, 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v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 in 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cadastro.items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():</a:t>
            </a:r>
          </a:p>
          <a:p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(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f'O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(a) seu(sua) {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k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} é {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v</a:t>
            </a:r>
            <a:r>
              <a:rPr lang="pt-BR" sz="1400" dirty="0" smtClean="0">
                <a:latin typeface="Arial" charset="0"/>
                <a:ea typeface="Arial" charset="0"/>
                <a:cs typeface="Arial" charset="0"/>
              </a:rPr>
              <a:t>};')</a:t>
            </a:r>
            <a:endParaRPr lang="pt-BR" sz="1400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7876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1298298" y="285981"/>
            <a:ext cx="45608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b="1" smtClean="0">
                <a:solidFill>
                  <a:srgbClr val="945200"/>
                </a:solidFill>
                <a:latin typeface="Apple Chancery" charset="0"/>
                <a:ea typeface="Apple Chancery" charset="0"/>
                <a:cs typeface="Apple Chancery" charset="0"/>
              </a:rPr>
              <a:t>Curso de Python - Curso em Vídeo</a:t>
            </a:r>
            <a:endParaRPr lang="pt-BR" sz="2400" b="1">
              <a:solidFill>
                <a:srgbClr val="945200"/>
              </a:solidFill>
              <a:latin typeface="Apple Chancery" charset="0"/>
              <a:ea typeface="Apple Chancery" charset="0"/>
              <a:cs typeface="Apple Chancery" charset="0"/>
            </a:endParaRPr>
          </a:p>
        </p:txBody>
      </p:sp>
      <p:sp>
        <p:nvSpPr>
          <p:cNvPr id="13" name="Espaço Reservado para Rodapé 10"/>
          <p:cNvSpPr txBox="1">
            <a:spLocks/>
          </p:cNvSpPr>
          <p:nvPr/>
        </p:nvSpPr>
        <p:spPr>
          <a:xfrm>
            <a:off x="5768825" y="8435643"/>
            <a:ext cx="726505" cy="4466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l" defTabSz="914400" rtl="0" eaLnBrk="1" latinLnBrk="0" hangingPunct="1">
              <a:defRPr sz="7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20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Página</a:t>
            </a:r>
            <a:endParaRPr lang="pt-BR" sz="1200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4" name="Espaço Reservado para Número de Slide 11"/>
          <p:cNvSpPr txBox="1">
            <a:spLocks/>
          </p:cNvSpPr>
          <p:nvPr/>
        </p:nvSpPr>
        <p:spPr>
          <a:xfrm>
            <a:off x="6307473" y="8533253"/>
            <a:ext cx="496740" cy="34901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pt-BR"/>
            </a:defPPr>
            <a:lvl1pPr marL="0" algn="r" defTabSz="914400" rtl="0" eaLnBrk="1" latinLnBrk="0" hangingPunct="1">
              <a:defRPr sz="21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2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104</a:t>
            </a:r>
            <a:endParaRPr lang="pt-BR" sz="1200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 useBgFill="1">
        <p:nvSpPr>
          <p:cNvPr id="2" name="Retângulo 1"/>
          <p:cNvSpPr/>
          <p:nvPr/>
        </p:nvSpPr>
        <p:spPr>
          <a:xfrm>
            <a:off x="564110" y="1171631"/>
            <a:ext cx="5802806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b="1" i="1" dirty="0">
                <a:solidFill>
                  <a:srgbClr val="0432FF"/>
                </a:solidFill>
                <a:latin typeface="Arial" charset="0"/>
                <a:ea typeface="Arial" charset="0"/>
                <a:cs typeface="Arial" charset="0"/>
              </a:rPr>
              <a:t># Desafio </a:t>
            </a:r>
            <a:r>
              <a:rPr lang="pt-BR" sz="1400" b="1" i="1" dirty="0" smtClean="0">
                <a:solidFill>
                  <a:srgbClr val="0432FF"/>
                </a:solidFill>
                <a:latin typeface="Arial" charset="0"/>
                <a:ea typeface="Arial" charset="0"/>
                <a:cs typeface="Arial" charset="0"/>
              </a:rPr>
              <a:t>93 – Cadastro de Jogador de Futebol:</a:t>
            </a:r>
          </a:p>
          <a:p>
            <a:endParaRPr lang="pt-BR" sz="1400" dirty="0">
              <a:latin typeface="Arial" charset="0"/>
              <a:ea typeface="Arial" charset="0"/>
              <a:cs typeface="Arial" charset="0"/>
            </a:endParaRPr>
          </a:p>
          <a:p>
            <a:r>
              <a:rPr lang="pt-BR" sz="1400" i="1" dirty="0">
                <a:latin typeface="Arial" charset="0"/>
                <a:ea typeface="Arial" charset="0"/>
                <a:cs typeface="Arial" charset="0"/>
              </a:rPr>
              <a:t># Crie um programa que gerencie o aproveitamento de um </a:t>
            </a:r>
            <a:r>
              <a:rPr lang="pt-BR" sz="1400" i="1" dirty="0" err="1">
                <a:latin typeface="Arial" charset="0"/>
                <a:ea typeface="Arial" charset="0"/>
                <a:cs typeface="Arial" charset="0"/>
              </a:rPr>
              <a:t>jogodor</a:t>
            </a:r>
            <a:r>
              <a:rPr lang="pt-BR" sz="1400" i="1" dirty="0">
                <a:latin typeface="Arial" charset="0"/>
                <a:ea typeface="Arial" charset="0"/>
                <a:cs typeface="Arial" charset="0"/>
              </a:rPr>
              <a:t> de</a:t>
            </a:r>
            <a:endParaRPr lang="pt-BR" sz="1400" dirty="0">
              <a:latin typeface="Arial" charset="0"/>
              <a:ea typeface="Arial" charset="0"/>
              <a:cs typeface="Arial" charset="0"/>
            </a:endParaRPr>
          </a:p>
          <a:p>
            <a:r>
              <a:rPr lang="pt-BR" sz="1400" i="1" dirty="0">
                <a:latin typeface="Arial" charset="0"/>
                <a:ea typeface="Arial" charset="0"/>
                <a:cs typeface="Arial" charset="0"/>
              </a:rPr>
              <a:t># futebol. O programa vai ler o nome do jogador e quantas partidas</a:t>
            </a:r>
            <a:endParaRPr lang="pt-BR" sz="1400" dirty="0">
              <a:latin typeface="Arial" charset="0"/>
              <a:ea typeface="Arial" charset="0"/>
              <a:cs typeface="Arial" charset="0"/>
            </a:endParaRPr>
          </a:p>
          <a:p>
            <a:r>
              <a:rPr lang="pt-BR" sz="1400" i="1" dirty="0">
                <a:latin typeface="Arial" charset="0"/>
                <a:ea typeface="Arial" charset="0"/>
                <a:cs typeface="Arial" charset="0"/>
              </a:rPr>
              <a:t># ele jogou. Depois vai ler a quantidade de gols feitos em cada partida.</a:t>
            </a:r>
            <a:endParaRPr lang="pt-BR" sz="1400" dirty="0">
              <a:latin typeface="Arial" charset="0"/>
              <a:ea typeface="Arial" charset="0"/>
              <a:cs typeface="Arial" charset="0"/>
            </a:endParaRPr>
          </a:p>
          <a:p>
            <a:r>
              <a:rPr lang="pt-BR" sz="1400" i="1" dirty="0">
                <a:latin typeface="Arial" charset="0"/>
                <a:ea typeface="Arial" charset="0"/>
                <a:cs typeface="Arial" charset="0"/>
              </a:rPr>
              <a:t># No final, tudo isso será guardado em um dicionário, incluindo o total</a:t>
            </a:r>
            <a:endParaRPr lang="pt-BR" sz="1400" dirty="0">
              <a:latin typeface="Arial" charset="0"/>
              <a:ea typeface="Arial" charset="0"/>
              <a:cs typeface="Arial" charset="0"/>
            </a:endParaRPr>
          </a:p>
          <a:p>
            <a:r>
              <a:rPr lang="pt-BR" sz="1400" i="1" dirty="0">
                <a:latin typeface="Arial" charset="0"/>
                <a:ea typeface="Arial" charset="0"/>
                <a:cs typeface="Arial" charset="0"/>
              </a:rPr>
              <a:t># de gols feitos durante o campeonato.</a:t>
            </a:r>
            <a:endParaRPr lang="pt-BR" sz="1400" dirty="0">
              <a:latin typeface="Arial" charset="0"/>
              <a:ea typeface="Arial" charset="0"/>
              <a:cs typeface="Arial" charset="0"/>
            </a:endParaRPr>
          </a:p>
          <a:p>
            <a:r>
              <a:rPr lang="pt-BR" sz="1400" dirty="0">
                <a:latin typeface="Arial" charset="0"/>
                <a:ea typeface="Arial" charset="0"/>
                <a:cs typeface="Arial" charset="0"/>
              </a:rPr>
              <a:t/>
            </a:r>
            <a:br>
              <a:rPr lang="pt-BR" sz="1400" dirty="0">
                <a:latin typeface="Arial" charset="0"/>
                <a:ea typeface="Arial" charset="0"/>
                <a:cs typeface="Arial" charset="0"/>
              </a:rPr>
            </a:b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dados = 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dict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()</a:t>
            </a:r>
          </a:p>
          <a:p>
            <a:r>
              <a:rPr lang="pt-BR" sz="1400" dirty="0">
                <a:latin typeface="Arial" charset="0"/>
                <a:ea typeface="Arial" charset="0"/>
                <a:cs typeface="Arial" charset="0"/>
              </a:rPr>
              <a:t>gols = []</a:t>
            </a:r>
          </a:p>
          <a:p>
            <a:r>
              <a:rPr lang="pt-BR" sz="1400" dirty="0">
                <a:latin typeface="Arial" charset="0"/>
                <a:ea typeface="Arial" charset="0"/>
                <a:cs typeface="Arial" charset="0"/>
              </a:rPr>
              <a:t>dados['jogador'] = 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str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(</a:t>
            </a:r>
          </a:p>
          <a:p>
            <a:r>
              <a:rPr lang="pt-BR" sz="1400" dirty="0">
                <a:latin typeface="Arial" charset="0"/>
                <a:ea typeface="Arial" charset="0"/>
                <a:cs typeface="Arial" charset="0"/>
              </a:rPr>
              <a:t>input('Digite o nome do jogador: ')).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strip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().capitalize()</a:t>
            </a:r>
          </a:p>
          <a:p>
            <a:r>
              <a:rPr lang="pt-BR" sz="1400" dirty="0">
                <a:latin typeface="Arial" charset="0"/>
                <a:ea typeface="Arial" charset="0"/>
                <a:cs typeface="Arial" charset="0"/>
              </a:rPr>
              <a:t>partidas = 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int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(</a:t>
            </a:r>
          </a:p>
          <a:p>
            <a:r>
              <a:rPr lang="pt-BR" sz="1400" dirty="0">
                <a:latin typeface="Arial" charset="0"/>
                <a:ea typeface="Arial" charset="0"/>
                <a:cs typeface="Arial" charset="0"/>
              </a:rPr>
              <a:t>input(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f'Digite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 quantas partidas {dados["jogador"]} jogou? '))</a:t>
            </a:r>
          </a:p>
          <a:p>
            <a:r>
              <a:rPr lang="pt-BR" sz="1400" i="1" dirty="0">
                <a:latin typeface="Arial" charset="0"/>
                <a:ea typeface="Arial" charset="0"/>
                <a:cs typeface="Arial" charset="0"/>
              </a:rPr>
              <a:t>for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p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 in range(1, partidas+1):</a:t>
            </a:r>
          </a:p>
          <a:p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gols.append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(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int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(input(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f'Quantos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 gols na partida {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p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}? ')))</a:t>
            </a:r>
          </a:p>
          <a:p>
            <a:r>
              <a:rPr lang="pt-BR" sz="1400" dirty="0">
                <a:latin typeface="Arial" charset="0"/>
                <a:ea typeface="Arial" charset="0"/>
                <a:cs typeface="Arial" charset="0"/>
              </a:rPr>
              <a:t>dados['gols'] = gols</a:t>
            </a:r>
          </a:p>
          <a:p>
            <a:r>
              <a:rPr lang="pt-BR" sz="1400" dirty="0">
                <a:latin typeface="Arial" charset="0"/>
                <a:ea typeface="Arial" charset="0"/>
                <a:cs typeface="Arial" charset="0"/>
              </a:rPr>
              <a:t>dados['total'] = sum(gols)</a:t>
            </a:r>
          </a:p>
          <a:p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('-~'*30)</a:t>
            </a:r>
          </a:p>
          <a:p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(dados)</a:t>
            </a:r>
          </a:p>
          <a:p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('-~'*30)</a:t>
            </a:r>
          </a:p>
          <a:p>
            <a:r>
              <a:rPr lang="pt-BR" sz="1400" i="1" dirty="0">
                <a:latin typeface="Arial" charset="0"/>
                <a:ea typeface="Arial" charset="0"/>
                <a:cs typeface="Arial" charset="0"/>
              </a:rPr>
              <a:t>for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k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, 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v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 in 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dados.items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():</a:t>
            </a:r>
          </a:p>
          <a:p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(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f'O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 campo {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k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} tem o valor {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v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}')</a:t>
            </a:r>
          </a:p>
          <a:p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('-~'*30)</a:t>
            </a:r>
          </a:p>
          <a:p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(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f'O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 jogador {dados["jogador"]} jogou {partidas} partidas.')</a:t>
            </a:r>
          </a:p>
          <a:p>
            <a:r>
              <a:rPr lang="pt-BR" sz="1400" i="1" dirty="0">
                <a:latin typeface="Arial" charset="0"/>
                <a:ea typeface="Arial" charset="0"/>
                <a:cs typeface="Arial" charset="0"/>
              </a:rPr>
              <a:t>for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i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, 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g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 in 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enumerate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(dados['gols']):</a:t>
            </a:r>
          </a:p>
          <a:p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(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f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' =&gt; Na {i+1}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ª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 partida, fez {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g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} gols')</a:t>
            </a:r>
          </a:p>
          <a:p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(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f'Foi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 um total de {dados["total"]} gols</a:t>
            </a:r>
            <a:r>
              <a:rPr lang="pt-BR" sz="1400" dirty="0" smtClean="0">
                <a:latin typeface="Arial" charset="0"/>
                <a:ea typeface="Arial" charset="0"/>
                <a:cs typeface="Arial" charset="0"/>
              </a:rPr>
              <a:t>.')</a:t>
            </a:r>
            <a:endParaRPr lang="pt-BR" sz="1400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9280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1298298" y="285981"/>
            <a:ext cx="45608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b="1" smtClean="0">
                <a:solidFill>
                  <a:srgbClr val="945200"/>
                </a:solidFill>
                <a:latin typeface="Apple Chancery" charset="0"/>
                <a:ea typeface="Apple Chancery" charset="0"/>
                <a:cs typeface="Apple Chancery" charset="0"/>
              </a:rPr>
              <a:t>Curso de Python - Curso em Vídeo</a:t>
            </a:r>
            <a:endParaRPr lang="pt-BR" sz="2400" b="1">
              <a:solidFill>
                <a:srgbClr val="945200"/>
              </a:solidFill>
              <a:latin typeface="Apple Chancery" charset="0"/>
              <a:ea typeface="Apple Chancery" charset="0"/>
              <a:cs typeface="Apple Chancery" charset="0"/>
            </a:endParaRPr>
          </a:p>
        </p:txBody>
      </p:sp>
      <p:sp>
        <p:nvSpPr>
          <p:cNvPr id="13" name="Espaço Reservado para Rodapé 10"/>
          <p:cNvSpPr txBox="1">
            <a:spLocks/>
          </p:cNvSpPr>
          <p:nvPr/>
        </p:nvSpPr>
        <p:spPr>
          <a:xfrm>
            <a:off x="5768825" y="8435643"/>
            <a:ext cx="726505" cy="4466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l" defTabSz="914400" rtl="0" eaLnBrk="1" latinLnBrk="0" hangingPunct="1">
              <a:defRPr sz="7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20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Página</a:t>
            </a:r>
            <a:endParaRPr lang="pt-BR" sz="1200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4" name="Espaço Reservado para Número de Slide 11"/>
          <p:cNvSpPr txBox="1">
            <a:spLocks/>
          </p:cNvSpPr>
          <p:nvPr/>
        </p:nvSpPr>
        <p:spPr>
          <a:xfrm>
            <a:off x="6307473" y="8533253"/>
            <a:ext cx="496740" cy="34901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pt-BR"/>
            </a:defPPr>
            <a:lvl1pPr marL="0" algn="r" defTabSz="914400" rtl="0" eaLnBrk="1" latinLnBrk="0" hangingPunct="1">
              <a:defRPr sz="21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2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105</a:t>
            </a:r>
            <a:endParaRPr lang="pt-BR" sz="1200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 useBgFill="1">
        <p:nvSpPr>
          <p:cNvPr id="2" name="Retângulo 1"/>
          <p:cNvSpPr/>
          <p:nvPr/>
        </p:nvSpPr>
        <p:spPr>
          <a:xfrm>
            <a:off x="527498" y="992385"/>
            <a:ext cx="5967832" cy="76328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b="1" i="1" dirty="0">
                <a:solidFill>
                  <a:srgbClr val="0432FF"/>
                </a:solidFill>
                <a:latin typeface="Arial" charset="0"/>
                <a:ea typeface="Arial" charset="0"/>
                <a:cs typeface="Arial" charset="0"/>
              </a:rPr>
              <a:t># Desafio </a:t>
            </a:r>
            <a:r>
              <a:rPr lang="pt-BR" sz="1400" b="1" i="1" dirty="0" smtClean="0">
                <a:solidFill>
                  <a:srgbClr val="0432FF"/>
                </a:solidFill>
                <a:latin typeface="Arial" charset="0"/>
                <a:ea typeface="Arial" charset="0"/>
                <a:cs typeface="Arial" charset="0"/>
              </a:rPr>
              <a:t>94 – Unindo Dicionários e Listas:</a:t>
            </a:r>
          </a:p>
          <a:p>
            <a:endParaRPr lang="pt-BR" sz="1400" dirty="0">
              <a:latin typeface="Arial" charset="0"/>
              <a:ea typeface="Arial" charset="0"/>
              <a:cs typeface="Arial" charset="0"/>
            </a:endParaRPr>
          </a:p>
          <a:p>
            <a:r>
              <a:rPr lang="pt-BR" sz="1400" i="1" dirty="0">
                <a:latin typeface="Arial" charset="0"/>
                <a:ea typeface="Arial" charset="0"/>
                <a:cs typeface="Arial" charset="0"/>
              </a:rPr>
              <a:t># Crie um programa que leia nome, sexo e idade de várias pessoas,</a:t>
            </a:r>
            <a:endParaRPr lang="pt-BR" sz="1400" dirty="0">
              <a:latin typeface="Arial" charset="0"/>
              <a:ea typeface="Arial" charset="0"/>
              <a:cs typeface="Arial" charset="0"/>
            </a:endParaRPr>
          </a:p>
          <a:p>
            <a:r>
              <a:rPr lang="pt-BR" sz="1400" i="1" dirty="0">
                <a:latin typeface="Arial" charset="0"/>
                <a:ea typeface="Arial" charset="0"/>
                <a:cs typeface="Arial" charset="0"/>
              </a:rPr>
              <a:t># guardando os dados de cada pessoa em um dicionário e todos os</a:t>
            </a:r>
            <a:endParaRPr lang="pt-BR" sz="1400" dirty="0">
              <a:latin typeface="Arial" charset="0"/>
              <a:ea typeface="Arial" charset="0"/>
              <a:cs typeface="Arial" charset="0"/>
            </a:endParaRPr>
          </a:p>
          <a:p>
            <a:r>
              <a:rPr lang="pt-BR" sz="1400" i="1" dirty="0">
                <a:latin typeface="Arial" charset="0"/>
                <a:ea typeface="Arial" charset="0"/>
                <a:cs typeface="Arial" charset="0"/>
              </a:rPr>
              <a:t># dicionários em uma lista. No final, mostre:</a:t>
            </a:r>
            <a:endParaRPr lang="pt-BR" sz="1400" dirty="0">
              <a:latin typeface="Arial" charset="0"/>
              <a:ea typeface="Arial" charset="0"/>
              <a:cs typeface="Arial" charset="0"/>
            </a:endParaRPr>
          </a:p>
          <a:p>
            <a:r>
              <a:rPr lang="pt-BR" sz="1400" i="1" dirty="0">
                <a:latin typeface="Arial" charset="0"/>
                <a:ea typeface="Arial" charset="0"/>
                <a:cs typeface="Arial" charset="0"/>
              </a:rPr>
              <a:t># A) Quantas pessoa foram cadastradas;</a:t>
            </a:r>
            <a:endParaRPr lang="pt-BR" sz="1400" dirty="0">
              <a:latin typeface="Arial" charset="0"/>
              <a:ea typeface="Arial" charset="0"/>
              <a:cs typeface="Arial" charset="0"/>
            </a:endParaRPr>
          </a:p>
          <a:p>
            <a:r>
              <a:rPr lang="pt-BR" sz="1400" i="1" dirty="0">
                <a:latin typeface="Arial" charset="0"/>
                <a:ea typeface="Arial" charset="0"/>
                <a:cs typeface="Arial" charset="0"/>
              </a:rPr>
              <a:t># </a:t>
            </a:r>
            <a:r>
              <a:rPr lang="pt-BR" sz="1400" i="1" dirty="0" err="1">
                <a:latin typeface="Arial" charset="0"/>
                <a:ea typeface="Arial" charset="0"/>
                <a:cs typeface="Arial" charset="0"/>
              </a:rPr>
              <a:t>B</a:t>
            </a:r>
            <a:r>
              <a:rPr lang="pt-BR" sz="1400" i="1" dirty="0">
                <a:latin typeface="Arial" charset="0"/>
                <a:ea typeface="Arial" charset="0"/>
                <a:cs typeface="Arial" charset="0"/>
              </a:rPr>
              <a:t>) A média de idade;</a:t>
            </a:r>
            <a:endParaRPr lang="pt-BR" sz="1400" dirty="0">
              <a:latin typeface="Arial" charset="0"/>
              <a:ea typeface="Arial" charset="0"/>
              <a:cs typeface="Arial" charset="0"/>
            </a:endParaRPr>
          </a:p>
          <a:p>
            <a:r>
              <a:rPr lang="pt-BR" sz="1400" i="1" dirty="0">
                <a:latin typeface="Arial" charset="0"/>
                <a:ea typeface="Arial" charset="0"/>
                <a:cs typeface="Arial" charset="0"/>
              </a:rPr>
              <a:t># C) Uma lista com as mulheres;</a:t>
            </a:r>
            <a:endParaRPr lang="pt-BR" sz="1400" dirty="0">
              <a:latin typeface="Arial" charset="0"/>
              <a:ea typeface="Arial" charset="0"/>
              <a:cs typeface="Arial" charset="0"/>
            </a:endParaRPr>
          </a:p>
          <a:p>
            <a:r>
              <a:rPr lang="pt-BR" sz="1400" i="1" dirty="0">
                <a:latin typeface="Arial" charset="0"/>
                <a:ea typeface="Arial" charset="0"/>
                <a:cs typeface="Arial" charset="0"/>
              </a:rPr>
              <a:t># </a:t>
            </a:r>
            <a:r>
              <a:rPr lang="pt-BR" sz="1400" i="1" dirty="0" err="1">
                <a:latin typeface="Arial" charset="0"/>
                <a:ea typeface="Arial" charset="0"/>
                <a:cs typeface="Arial" charset="0"/>
              </a:rPr>
              <a:t>D</a:t>
            </a:r>
            <a:r>
              <a:rPr lang="pt-BR" sz="1400" i="1" dirty="0">
                <a:latin typeface="Arial" charset="0"/>
                <a:ea typeface="Arial" charset="0"/>
                <a:cs typeface="Arial" charset="0"/>
              </a:rPr>
              <a:t>) Uma lista de pessoas com idade acima da média.</a:t>
            </a:r>
            <a:endParaRPr lang="pt-BR" sz="1400" dirty="0">
              <a:latin typeface="Arial" charset="0"/>
              <a:ea typeface="Arial" charset="0"/>
              <a:cs typeface="Arial" charset="0"/>
            </a:endParaRPr>
          </a:p>
          <a:p>
            <a:r>
              <a:rPr lang="pt-BR" sz="1400" dirty="0">
                <a:latin typeface="Arial" charset="0"/>
                <a:ea typeface="Arial" charset="0"/>
                <a:cs typeface="Arial" charset="0"/>
              </a:rPr>
              <a:t/>
            </a:r>
            <a:br>
              <a:rPr lang="pt-BR" sz="1400" dirty="0">
                <a:latin typeface="Arial" charset="0"/>
                <a:ea typeface="Arial" charset="0"/>
                <a:cs typeface="Arial" charset="0"/>
              </a:rPr>
            </a:b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dados = 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dict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()</a:t>
            </a:r>
          </a:p>
          <a:p>
            <a:r>
              <a:rPr lang="pt-BR" sz="1400" dirty="0">
                <a:latin typeface="Arial" charset="0"/>
                <a:ea typeface="Arial" charset="0"/>
                <a:cs typeface="Arial" charset="0"/>
              </a:rPr>
              <a:t>cadastro = 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list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()</a:t>
            </a:r>
          </a:p>
          <a:p>
            <a:r>
              <a:rPr lang="pt-BR" sz="1400" dirty="0">
                <a:latin typeface="Arial" charset="0"/>
                <a:ea typeface="Arial" charset="0"/>
                <a:cs typeface="Arial" charset="0"/>
              </a:rPr>
              <a:t>soma = 0</a:t>
            </a:r>
          </a:p>
          <a:p>
            <a:r>
              <a:rPr lang="pt-BR" sz="1400" dirty="0">
                <a:latin typeface="Arial" charset="0"/>
                <a:ea typeface="Arial" charset="0"/>
                <a:cs typeface="Arial" charset="0"/>
              </a:rPr>
              <a:t>média = 0</a:t>
            </a:r>
          </a:p>
          <a:p>
            <a:r>
              <a:rPr lang="pt-BR" sz="1400" i="1" dirty="0" err="1">
                <a:latin typeface="Arial" charset="0"/>
                <a:ea typeface="Arial" charset="0"/>
                <a:cs typeface="Arial" charset="0"/>
              </a:rPr>
              <a:t>while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True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:</a:t>
            </a:r>
          </a:p>
          <a:p>
            <a:r>
              <a:rPr lang="pt-BR" sz="1400" dirty="0">
                <a:latin typeface="Arial" charset="0"/>
                <a:ea typeface="Arial" charset="0"/>
                <a:cs typeface="Arial" charset="0"/>
              </a:rPr>
              <a:t>dados['nome'] = 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str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(input('Digite o seu nome: ')).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strip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().capitalize()</a:t>
            </a:r>
          </a:p>
          <a:p>
            <a:r>
              <a:rPr lang="pt-BR" sz="1400" dirty="0">
                <a:latin typeface="Arial" charset="0"/>
                <a:ea typeface="Arial" charset="0"/>
                <a:cs typeface="Arial" charset="0"/>
              </a:rPr>
              <a:t>dados['sexo'] = 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str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(input('Digite o seu sexo [M/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F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]: ')).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strip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().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upper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()[0]</a:t>
            </a:r>
          </a:p>
          <a:p>
            <a:r>
              <a:rPr lang="pt-BR" sz="1400" i="1" dirty="0" err="1">
                <a:latin typeface="Arial" charset="0"/>
                <a:ea typeface="Arial" charset="0"/>
                <a:cs typeface="Arial" charset="0"/>
              </a:rPr>
              <a:t>while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 dados['sexo'] 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not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 in '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MmFf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':</a:t>
            </a:r>
          </a:p>
          <a:p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('ERRO! Por favor digite novamente M ou F.')</a:t>
            </a:r>
          </a:p>
          <a:p>
            <a:r>
              <a:rPr lang="pt-BR" sz="1400" dirty="0">
                <a:latin typeface="Arial" charset="0"/>
                <a:ea typeface="Arial" charset="0"/>
                <a:cs typeface="Arial" charset="0"/>
              </a:rPr>
              <a:t>dados['sexo'] = 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str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(</a:t>
            </a:r>
          </a:p>
          <a:p>
            <a:r>
              <a:rPr lang="pt-BR" sz="1400" dirty="0">
                <a:latin typeface="Arial" charset="0"/>
                <a:ea typeface="Arial" charset="0"/>
                <a:cs typeface="Arial" charset="0"/>
              </a:rPr>
              <a:t>input('Digite o seu sexo [M/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F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]: ')).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strip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().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upper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()[0]</a:t>
            </a:r>
          </a:p>
          <a:p>
            <a:r>
              <a:rPr lang="pt-BR" sz="1400" i="1" dirty="0" err="1">
                <a:latin typeface="Arial" charset="0"/>
                <a:ea typeface="Arial" charset="0"/>
                <a:cs typeface="Arial" charset="0"/>
              </a:rPr>
              <a:t>if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 dados['sexo'] in '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MmFf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':</a:t>
            </a:r>
          </a:p>
          <a:p>
            <a:r>
              <a:rPr lang="pt-BR" sz="1400" i="1" dirty="0">
                <a:latin typeface="Arial" charset="0"/>
                <a:ea typeface="Arial" charset="0"/>
                <a:cs typeface="Arial" charset="0"/>
              </a:rPr>
              <a:t>break</a:t>
            </a:r>
            <a:endParaRPr lang="pt-BR" sz="1400" dirty="0">
              <a:latin typeface="Arial" charset="0"/>
              <a:ea typeface="Arial" charset="0"/>
              <a:cs typeface="Arial" charset="0"/>
            </a:endParaRPr>
          </a:p>
          <a:p>
            <a:r>
              <a:rPr lang="pt-BR" sz="1400" dirty="0">
                <a:latin typeface="Arial" charset="0"/>
                <a:ea typeface="Arial" charset="0"/>
                <a:cs typeface="Arial" charset="0"/>
              </a:rPr>
              <a:t>dados['idade'] = 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int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(input('Digite a sua idade: '))</a:t>
            </a:r>
          </a:p>
          <a:p>
            <a:r>
              <a:rPr lang="pt-BR" sz="1400" dirty="0">
                <a:latin typeface="Arial" charset="0"/>
                <a:ea typeface="Arial" charset="0"/>
                <a:cs typeface="Arial" charset="0"/>
              </a:rPr>
              <a:t>soma += dados['idade']</a:t>
            </a:r>
          </a:p>
          <a:p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cadastro.append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(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dados.copy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())</a:t>
            </a:r>
          </a:p>
          <a:p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dados.clear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()</a:t>
            </a:r>
          </a:p>
          <a:p>
            <a:r>
              <a:rPr lang="pt-BR" sz="1400" dirty="0">
                <a:latin typeface="Arial" charset="0"/>
                <a:ea typeface="Arial" charset="0"/>
                <a:cs typeface="Arial" charset="0"/>
              </a:rPr>
              <a:t>decisão = 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str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(input('Quer continuar? [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S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/N] ')).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strip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().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upper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()</a:t>
            </a:r>
          </a:p>
          <a:p>
            <a:r>
              <a:rPr lang="pt-BR" sz="1400" i="1" dirty="0" err="1">
                <a:latin typeface="Arial" charset="0"/>
                <a:ea typeface="Arial" charset="0"/>
                <a:cs typeface="Arial" charset="0"/>
              </a:rPr>
              <a:t>while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 decisão 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not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 in '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SsNn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':</a:t>
            </a:r>
          </a:p>
          <a:p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('ERRO! Por favor digite 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S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 =&gt; Sim ou N =&gt; Não.')</a:t>
            </a:r>
          </a:p>
          <a:p>
            <a:r>
              <a:rPr lang="pt-BR" sz="1400" dirty="0">
                <a:latin typeface="Arial" charset="0"/>
                <a:ea typeface="Arial" charset="0"/>
                <a:cs typeface="Arial" charset="0"/>
              </a:rPr>
              <a:t>decisão = 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str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(input('Quer continuar? [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S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/N] ')).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strip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().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upper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()</a:t>
            </a:r>
          </a:p>
          <a:p>
            <a:r>
              <a:rPr lang="pt-BR" sz="1400" i="1" dirty="0" err="1">
                <a:latin typeface="Arial" charset="0"/>
                <a:ea typeface="Arial" charset="0"/>
                <a:cs typeface="Arial" charset="0"/>
              </a:rPr>
              <a:t>if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 decisão in '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Ss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':</a:t>
            </a:r>
          </a:p>
          <a:p>
            <a:r>
              <a:rPr lang="pt-BR" sz="1400" i="1" dirty="0">
                <a:latin typeface="Arial" charset="0"/>
                <a:ea typeface="Arial" charset="0"/>
                <a:cs typeface="Arial" charset="0"/>
              </a:rPr>
              <a:t>break</a:t>
            </a:r>
            <a:endParaRPr lang="pt-BR" sz="1400" dirty="0">
              <a:latin typeface="Arial" charset="0"/>
              <a:ea typeface="Arial" charset="0"/>
              <a:cs typeface="Arial" charset="0"/>
            </a:endParaRPr>
          </a:p>
          <a:p>
            <a:r>
              <a:rPr lang="pt-BR" sz="1400" i="1" dirty="0" err="1">
                <a:latin typeface="Arial" charset="0"/>
                <a:ea typeface="Arial" charset="0"/>
                <a:cs typeface="Arial" charset="0"/>
              </a:rPr>
              <a:t>if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 decisão in '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Nn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':</a:t>
            </a:r>
          </a:p>
          <a:p>
            <a:r>
              <a:rPr lang="pt-BR" sz="1400" i="1" dirty="0" smtClean="0">
                <a:latin typeface="Arial" charset="0"/>
                <a:ea typeface="Arial" charset="0"/>
                <a:cs typeface="Arial" charset="0"/>
              </a:rPr>
              <a:t>break</a:t>
            </a:r>
            <a:endParaRPr lang="pt-BR" sz="1400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472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1298298" y="285981"/>
            <a:ext cx="45608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b="1" smtClean="0">
                <a:solidFill>
                  <a:srgbClr val="945200"/>
                </a:solidFill>
                <a:latin typeface="Apple Chancery" charset="0"/>
                <a:ea typeface="Apple Chancery" charset="0"/>
                <a:cs typeface="Apple Chancery" charset="0"/>
              </a:rPr>
              <a:t>Curso de Python - Curso em Vídeo</a:t>
            </a:r>
            <a:endParaRPr lang="pt-BR" sz="2400" b="1">
              <a:solidFill>
                <a:srgbClr val="945200"/>
              </a:solidFill>
              <a:latin typeface="Apple Chancery" charset="0"/>
              <a:ea typeface="Apple Chancery" charset="0"/>
              <a:cs typeface="Apple Chancery" charset="0"/>
            </a:endParaRPr>
          </a:p>
        </p:txBody>
      </p:sp>
      <p:sp>
        <p:nvSpPr>
          <p:cNvPr id="13" name="Espaço Reservado para Rodapé 10"/>
          <p:cNvSpPr txBox="1">
            <a:spLocks/>
          </p:cNvSpPr>
          <p:nvPr/>
        </p:nvSpPr>
        <p:spPr>
          <a:xfrm>
            <a:off x="5768825" y="8435643"/>
            <a:ext cx="726505" cy="4466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l" defTabSz="914400" rtl="0" eaLnBrk="1" latinLnBrk="0" hangingPunct="1">
              <a:defRPr sz="7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20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Página</a:t>
            </a:r>
            <a:endParaRPr lang="pt-BR" sz="1200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4" name="Espaço Reservado para Número de Slide 11"/>
          <p:cNvSpPr txBox="1">
            <a:spLocks/>
          </p:cNvSpPr>
          <p:nvPr/>
        </p:nvSpPr>
        <p:spPr>
          <a:xfrm>
            <a:off x="6307473" y="8533253"/>
            <a:ext cx="496740" cy="34901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pt-BR"/>
            </a:defPPr>
            <a:lvl1pPr marL="0" algn="r" defTabSz="914400" rtl="0" eaLnBrk="1" latinLnBrk="0" hangingPunct="1">
              <a:defRPr sz="21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2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106</a:t>
            </a:r>
            <a:endParaRPr lang="pt-BR" sz="1200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 useBgFill="1">
        <p:nvSpPr>
          <p:cNvPr id="5" name="Retângulo 4"/>
          <p:cNvSpPr/>
          <p:nvPr/>
        </p:nvSpPr>
        <p:spPr>
          <a:xfrm>
            <a:off x="527498" y="992385"/>
            <a:ext cx="5967832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b="1" i="1" dirty="0">
                <a:solidFill>
                  <a:srgbClr val="0432FF"/>
                </a:solidFill>
                <a:latin typeface="Arial" charset="0"/>
                <a:ea typeface="Arial" charset="0"/>
                <a:cs typeface="Arial" charset="0"/>
              </a:rPr>
              <a:t># Desafio </a:t>
            </a:r>
            <a:r>
              <a:rPr lang="pt-BR" sz="1400" b="1" i="1" dirty="0" smtClean="0">
                <a:solidFill>
                  <a:srgbClr val="0432FF"/>
                </a:solidFill>
                <a:latin typeface="Arial" charset="0"/>
                <a:ea typeface="Arial" charset="0"/>
                <a:cs typeface="Arial" charset="0"/>
              </a:rPr>
              <a:t>94 – Unindo Dicionários e Listas:</a:t>
            </a:r>
          </a:p>
          <a:p>
            <a:endParaRPr lang="pt-BR" sz="1400" dirty="0">
              <a:latin typeface="Arial" charset="0"/>
              <a:ea typeface="Arial" charset="0"/>
              <a:cs typeface="Arial" charset="0"/>
            </a:endParaRPr>
          </a:p>
          <a:p>
            <a:r>
              <a:rPr lang="pt-BR" sz="1400" i="1" dirty="0">
                <a:latin typeface="Arial" charset="0"/>
                <a:ea typeface="Arial" charset="0"/>
                <a:cs typeface="Arial" charset="0"/>
              </a:rPr>
              <a:t># Crie um programa que leia nome, sexo e idade de várias pessoas,</a:t>
            </a:r>
            <a:endParaRPr lang="pt-BR" sz="1400" dirty="0">
              <a:latin typeface="Arial" charset="0"/>
              <a:ea typeface="Arial" charset="0"/>
              <a:cs typeface="Arial" charset="0"/>
            </a:endParaRPr>
          </a:p>
          <a:p>
            <a:r>
              <a:rPr lang="pt-BR" sz="1400" i="1" dirty="0">
                <a:latin typeface="Arial" charset="0"/>
                <a:ea typeface="Arial" charset="0"/>
                <a:cs typeface="Arial" charset="0"/>
              </a:rPr>
              <a:t># guardando os dados de cada pessoa em um dicionário e todos os</a:t>
            </a:r>
            <a:endParaRPr lang="pt-BR" sz="1400" dirty="0">
              <a:latin typeface="Arial" charset="0"/>
              <a:ea typeface="Arial" charset="0"/>
              <a:cs typeface="Arial" charset="0"/>
            </a:endParaRPr>
          </a:p>
          <a:p>
            <a:r>
              <a:rPr lang="pt-BR" sz="1400" i="1" dirty="0">
                <a:latin typeface="Arial" charset="0"/>
                <a:ea typeface="Arial" charset="0"/>
                <a:cs typeface="Arial" charset="0"/>
              </a:rPr>
              <a:t># dicionários em uma lista. No final, mostre:</a:t>
            </a:r>
            <a:endParaRPr lang="pt-BR" sz="1400" dirty="0">
              <a:latin typeface="Arial" charset="0"/>
              <a:ea typeface="Arial" charset="0"/>
              <a:cs typeface="Arial" charset="0"/>
            </a:endParaRPr>
          </a:p>
          <a:p>
            <a:r>
              <a:rPr lang="pt-BR" sz="1400" i="1" dirty="0">
                <a:latin typeface="Arial" charset="0"/>
                <a:ea typeface="Arial" charset="0"/>
                <a:cs typeface="Arial" charset="0"/>
              </a:rPr>
              <a:t># A) Quantas pessoa foram cadastradas;</a:t>
            </a:r>
            <a:endParaRPr lang="pt-BR" sz="1400" dirty="0">
              <a:latin typeface="Arial" charset="0"/>
              <a:ea typeface="Arial" charset="0"/>
              <a:cs typeface="Arial" charset="0"/>
            </a:endParaRPr>
          </a:p>
          <a:p>
            <a:r>
              <a:rPr lang="pt-BR" sz="1400" i="1" dirty="0">
                <a:latin typeface="Arial" charset="0"/>
                <a:ea typeface="Arial" charset="0"/>
                <a:cs typeface="Arial" charset="0"/>
              </a:rPr>
              <a:t># </a:t>
            </a:r>
            <a:r>
              <a:rPr lang="pt-BR" sz="1400" i="1" dirty="0" err="1">
                <a:latin typeface="Arial" charset="0"/>
                <a:ea typeface="Arial" charset="0"/>
                <a:cs typeface="Arial" charset="0"/>
              </a:rPr>
              <a:t>B</a:t>
            </a:r>
            <a:r>
              <a:rPr lang="pt-BR" sz="1400" i="1" dirty="0">
                <a:latin typeface="Arial" charset="0"/>
                <a:ea typeface="Arial" charset="0"/>
                <a:cs typeface="Arial" charset="0"/>
              </a:rPr>
              <a:t>) A média de idade;</a:t>
            </a:r>
            <a:endParaRPr lang="pt-BR" sz="1400" dirty="0">
              <a:latin typeface="Arial" charset="0"/>
              <a:ea typeface="Arial" charset="0"/>
              <a:cs typeface="Arial" charset="0"/>
            </a:endParaRPr>
          </a:p>
          <a:p>
            <a:r>
              <a:rPr lang="pt-BR" sz="1400" i="1" dirty="0">
                <a:latin typeface="Arial" charset="0"/>
                <a:ea typeface="Arial" charset="0"/>
                <a:cs typeface="Arial" charset="0"/>
              </a:rPr>
              <a:t># C) Uma lista com as mulheres;</a:t>
            </a:r>
            <a:endParaRPr lang="pt-BR" sz="1400" dirty="0">
              <a:latin typeface="Arial" charset="0"/>
              <a:ea typeface="Arial" charset="0"/>
              <a:cs typeface="Arial" charset="0"/>
            </a:endParaRPr>
          </a:p>
          <a:p>
            <a:r>
              <a:rPr lang="pt-BR" sz="1400" i="1" dirty="0">
                <a:latin typeface="Arial" charset="0"/>
                <a:ea typeface="Arial" charset="0"/>
                <a:cs typeface="Arial" charset="0"/>
              </a:rPr>
              <a:t># </a:t>
            </a:r>
            <a:r>
              <a:rPr lang="pt-BR" sz="1400" i="1" dirty="0" err="1">
                <a:latin typeface="Arial" charset="0"/>
                <a:ea typeface="Arial" charset="0"/>
                <a:cs typeface="Arial" charset="0"/>
              </a:rPr>
              <a:t>D</a:t>
            </a:r>
            <a:r>
              <a:rPr lang="pt-BR" sz="1400" i="1" dirty="0">
                <a:latin typeface="Arial" charset="0"/>
                <a:ea typeface="Arial" charset="0"/>
                <a:cs typeface="Arial" charset="0"/>
              </a:rPr>
              <a:t>) Uma lista de pessoas com idade acima da média.</a:t>
            </a:r>
            <a:endParaRPr lang="pt-BR" sz="1400" dirty="0">
              <a:latin typeface="Arial" charset="0"/>
              <a:ea typeface="Arial" charset="0"/>
              <a:cs typeface="Arial" charset="0"/>
            </a:endParaRPr>
          </a:p>
          <a:p>
            <a:r>
              <a:rPr lang="pt-BR" sz="1400" dirty="0">
                <a:latin typeface="Arial" charset="0"/>
                <a:ea typeface="Arial" charset="0"/>
                <a:cs typeface="Arial" charset="0"/>
              </a:rPr>
              <a:t/>
            </a:r>
            <a:br>
              <a:rPr lang="pt-BR" sz="1400" dirty="0">
                <a:latin typeface="Arial" charset="0"/>
                <a:ea typeface="Arial" charset="0"/>
                <a:cs typeface="Arial" charset="0"/>
              </a:rPr>
            </a:br>
            <a:r>
              <a:rPr lang="pt-BR" sz="1400" i="1" dirty="0" smtClean="0">
                <a:latin typeface="Arial" charset="0"/>
                <a:ea typeface="Arial" charset="0"/>
                <a:cs typeface="Arial" charset="0"/>
              </a:rPr>
              <a:t># </a:t>
            </a:r>
            <a:r>
              <a:rPr lang="pt-BR" sz="1400" i="1" dirty="0">
                <a:latin typeface="Arial" charset="0"/>
                <a:ea typeface="Arial" charset="0"/>
                <a:cs typeface="Arial" charset="0"/>
              </a:rPr>
              <a:t>ANÁLISE DOS RESULTADOS:</a:t>
            </a:r>
            <a:endParaRPr lang="pt-BR" sz="1400" dirty="0">
              <a:latin typeface="Arial" charset="0"/>
              <a:ea typeface="Arial" charset="0"/>
              <a:cs typeface="Arial" charset="0"/>
            </a:endParaRPr>
          </a:p>
          <a:p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('-~'*30)</a:t>
            </a:r>
          </a:p>
          <a:p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(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f'A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) Ao todo temos {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len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(cadastro)} pessoas cadastradas.')</a:t>
            </a:r>
          </a:p>
          <a:p>
            <a:r>
              <a:rPr lang="pt-BR" sz="1400" dirty="0">
                <a:latin typeface="Arial" charset="0"/>
                <a:ea typeface="Arial" charset="0"/>
                <a:cs typeface="Arial" charset="0"/>
              </a:rPr>
              <a:t>média = soma / 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len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(cadastro)</a:t>
            </a:r>
          </a:p>
          <a:p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(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f'B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) A média de idade é de {média:5.2f} anos.')</a:t>
            </a:r>
          </a:p>
          <a:p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(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f'C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) As mulheres cadastradas foram: ', 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end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='')</a:t>
            </a:r>
          </a:p>
          <a:p>
            <a:r>
              <a:rPr lang="pt-BR" sz="1400" i="1" dirty="0">
                <a:latin typeface="Arial" charset="0"/>
                <a:ea typeface="Arial" charset="0"/>
                <a:cs typeface="Arial" charset="0"/>
              </a:rPr>
              <a:t>for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p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 in cadastro:</a:t>
            </a:r>
          </a:p>
          <a:p>
            <a:r>
              <a:rPr lang="pt-BR" sz="1400" i="1" dirty="0" err="1">
                <a:latin typeface="Arial" charset="0"/>
                <a:ea typeface="Arial" charset="0"/>
                <a:cs typeface="Arial" charset="0"/>
              </a:rPr>
              <a:t>if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p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['sexo'] in 'Ff':</a:t>
            </a:r>
          </a:p>
          <a:p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(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f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'{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p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["nome"]} ', 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end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='')</a:t>
            </a:r>
          </a:p>
          <a:p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()</a:t>
            </a:r>
          </a:p>
          <a:p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(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f'D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) Lista das pessoas que estão acima da média de idade: ')</a:t>
            </a:r>
          </a:p>
          <a:p>
            <a:r>
              <a:rPr lang="pt-BR" sz="1400" i="1" dirty="0">
                <a:latin typeface="Arial" charset="0"/>
                <a:ea typeface="Arial" charset="0"/>
                <a:cs typeface="Arial" charset="0"/>
              </a:rPr>
              <a:t>for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p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 in cadastro:</a:t>
            </a:r>
          </a:p>
          <a:p>
            <a:r>
              <a:rPr lang="pt-BR" sz="1400" i="1" dirty="0" err="1">
                <a:latin typeface="Arial" charset="0"/>
                <a:ea typeface="Arial" charset="0"/>
                <a:cs typeface="Arial" charset="0"/>
              </a:rPr>
              <a:t>if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p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['idade'] &gt;= média:</a:t>
            </a:r>
          </a:p>
          <a:p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(' ', 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end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='')</a:t>
            </a:r>
          </a:p>
          <a:p>
            <a:r>
              <a:rPr lang="pt-BR" sz="1400" i="1" dirty="0">
                <a:latin typeface="Arial" charset="0"/>
                <a:ea typeface="Arial" charset="0"/>
                <a:cs typeface="Arial" charset="0"/>
              </a:rPr>
              <a:t>for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k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, 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v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 in 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p.items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():</a:t>
            </a:r>
          </a:p>
          <a:p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(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f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'{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k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} =&gt; {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v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}; ', 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end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='')</a:t>
            </a:r>
          </a:p>
          <a:p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()</a:t>
            </a:r>
          </a:p>
          <a:p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('&lt;&lt; ENCERRADO </a:t>
            </a:r>
            <a:r>
              <a:rPr lang="pt-BR" sz="1400" dirty="0" smtClean="0">
                <a:latin typeface="Arial" charset="0"/>
                <a:ea typeface="Arial" charset="0"/>
                <a:cs typeface="Arial" charset="0"/>
              </a:rPr>
              <a:t>&gt;&gt;')</a:t>
            </a:r>
            <a:endParaRPr lang="pt-BR" sz="1400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5647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1298298" y="285981"/>
            <a:ext cx="45608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b="1" smtClean="0">
                <a:solidFill>
                  <a:srgbClr val="945200"/>
                </a:solidFill>
                <a:latin typeface="Apple Chancery" charset="0"/>
                <a:ea typeface="Apple Chancery" charset="0"/>
                <a:cs typeface="Apple Chancery" charset="0"/>
              </a:rPr>
              <a:t>Curso de Python - Curso em Vídeo</a:t>
            </a:r>
            <a:endParaRPr lang="pt-BR" sz="2400" b="1">
              <a:solidFill>
                <a:srgbClr val="945200"/>
              </a:solidFill>
              <a:latin typeface="Apple Chancery" charset="0"/>
              <a:ea typeface="Apple Chancery" charset="0"/>
              <a:cs typeface="Apple Chancery" charset="0"/>
            </a:endParaRPr>
          </a:p>
        </p:txBody>
      </p:sp>
      <p:sp>
        <p:nvSpPr>
          <p:cNvPr id="13" name="Espaço Reservado para Rodapé 10"/>
          <p:cNvSpPr txBox="1">
            <a:spLocks/>
          </p:cNvSpPr>
          <p:nvPr/>
        </p:nvSpPr>
        <p:spPr>
          <a:xfrm>
            <a:off x="5768825" y="8435643"/>
            <a:ext cx="726505" cy="4466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l" defTabSz="914400" rtl="0" eaLnBrk="1" latinLnBrk="0" hangingPunct="1">
              <a:defRPr sz="7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20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Página</a:t>
            </a:r>
            <a:endParaRPr lang="pt-BR" sz="1200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4" name="Espaço Reservado para Número de Slide 11"/>
          <p:cNvSpPr txBox="1">
            <a:spLocks/>
          </p:cNvSpPr>
          <p:nvPr/>
        </p:nvSpPr>
        <p:spPr>
          <a:xfrm>
            <a:off x="6307473" y="8533253"/>
            <a:ext cx="496740" cy="34901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pt-BR"/>
            </a:defPPr>
            <a:lvl1pPr marL="0" algn="r" defTabSz="914400" rtl="0" eaLnBrk="1" latinLnBrk="0" hangingPunct="1">
              <a:defRPr sz="21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2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107</a:t>
            </a:r>
            <a:endParaRPr lang="pt-BR" sz="1200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 useBgFill="1">
        <p:nvSpPr>
          <p:cNvPr id="2" name="Retângulo 1"/>
          <p:cNvSpPr/>
          <p:nvPr/>
        </p:nvSpPr>
        <p:spPr>
          <a:xfrm>
            <a:off x="462583" y="936405"/>
            <a:ext cx="6232293" cy="67710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b="1" i="1" dirty="0">
                <a:solidFill>
                  <a:srgbClr val="0432FF"/>
                </a:solidFill>
                <a:latin typeface="Arial" charset="0"/>
                <a:ea typeface="Arial" charset="0"/>
                <a:cs typeface="Arial" charset="0"/>
              </a:rPr>
              <a:t># Desafio </a:t>
            </a:r>
            <a:r>
              <a:rPr lang="pt-BR" sz="1400" b="1" i="1" dirty="0" smtClean="0">
                <a:solidFill>
                  <a:srgbClr val="0432FF"/>
                </a:solidFill>
                <a:latin typeface="Arial" charset="0"/>
                <a:ea typeface="Arial" charset="0"/>
                <a:cs typeface="Arial" charset="0"/>
              </a:rPr>
              <a:t>95</a:t>
            </a:r>
            <a:r>
              <a:rPr lang="pt-BR" sz="1400" b="1" i="1" dirty="0">
                <a:solidFill>
                  <a:srgbClr val="0432FF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pt-BR" sz="1400" b="1" i="1" dirty="0" smtClean="0">
                <a:solidFill>
                  <a:srgbClr val="0432FF"/>
                </a:solidFill>
                <a:latin typeface="Arial" charset="0"/>
                <a:ea typeface="Arial" charset="0"/>
                <a:cs typeface="Arial" charset="0"/>
              </a:rPr>
              <a:t>– Aprimorando os Dicionários:</a:t>
            </a:r>
          </a:p>
          <a:p>
            <a:endParaRPr lang="pt-BR" sz="1400" dirty="0">
              <a:latin typeface="Arial" charset="0"/>
              <a:ea typeface="Arial" charset="0"/>
              <a:cs typeface="Arial" charset="0"/>
            </a:endParaRPr>
          </a:p>
          <a:p>
            <a:r>
              <a:rPr lang="pt-BR" sz="1400" i="1" dirty="0">
                <a:latin typeface="Arial" charset="0"/>
                <a:ea typeface="Arial" charset="0"/>
                <a:cs typeface="Arial" charset="0"/>
              </a:rPr>
              <a:t># Aprimore o desafio 93 para que ele funcione com vários</a:t>
            </a:r>
            <a:endParaRPr lang="pt-BR" sz="1400" dirty="0">
              <a:latin typeface="Arial" charset="0"/>
              <a:ea typeface="Arial" charset="0"/>
              <a:cs typeface="Arial" charset="0"/>
            </a:endParaRPr>
          </a:p>
          <a:p>
            <a:r>
              <a:rPr lang="pt-BR" sz="1400" i="1" dirty="0">
                <a:latin typeface="Arial" charset="0"/>
                <a:ea typeface="Arial" charset="0"/>
                <a:cs typeface="Arial" charset="0"/>
              </a:rPr>
              <a:t># jogadores, incluindo um sistema de visualização de</a:t>
            </a:r>
            <a:endParaRPr lang="pt-BR" sz="1400" dirty="0">
              <a:latin typeface="Arial" charset="0"/>
              <a:ea typeface="Arial" charset="0"/>
              <a:cs typeface="Arial" charset="0"/>
            </a:endParaRPr>
          </a:p>
          <a:p>
            <a:r>
              <a:rPr lang="pt-BR" sz="1400" i="1" dirty="0">
                <a:latin typeface="Arial" charset="0"/>
                <a:ea typeface="Arial" charset="0"/>
                <a:cs typeface="Arial" charset="0"/>
              </a:rPr>
              <a:t># detalhes do aproveitamento de cada jogador.</a:t>
            </a:r>
            <a:endParaRPr lang="pt-BR" sz="1400" dirty="0">
              <a:latin typeface="Arial" charset="0"/>
              <a:ea typeface="Arial" charset="0"/>
              <a:cs typeface="Arial" charset="0"/>
            </a:endParaRPr>
          </a:p>
          <a:p>
            <a:r>
              <a:rPr lang="pt-BR" sz="1400" dirty="0">
                <a:latin typeface="Arial" charset="0"/>
                <a:ea typeface="Arial" charset="0"/>
                <a:cs typeface="Arial" charset="0"/>
              </a:rPr>
              <a:t/>
            </a:r>
            <a:br>
              <a:rPr lang="pt-BR" sz="1400" dirty="0">
                <a:latin typeface="Arial" charset="0"/>
                <a:ea typeface="Arial" charset="0"/>
                <a:cs typeface="Arial" charset="0"/>
              </a:rPr>
            </a:b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dados = 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dict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()</a:t>
            </a:r>
          </a:p>
          <a:p>
            <a:r>
              <a:rPr lang="pt-BR" sz="1400" dirty="0">
                <a:latin typeface="Arial" charset="0"/>
                <a:ea typeface="Arial" charset="0"/>
                <a:cs typeface="Arial" charset="0"/>
              </a:rPr>
              <a:t>gols = []</a:t>
            </a:r>
          </a:p>
          <a:p>
            <a:r>
              <a:rPr lang="pt-BR" sz="1400" dirty="0">
                <a:latin typeface="Arial" charset="0"/>
                <a:ea typeface="Arial" charset="0"/>
                <a:cs typeface="Arial" charset="0"/>
              </a:rPr>
              <a:t>time = []</a:t>
            </a:r>
          </a:p>
          <a:p>
            <a:r>
              <a:rPr lang="pt-BR" sz="1400" dirty="0">
                <a:latin typeface="Arial" charset="0"/>
                <a:ea typeface="Arial" charset="0"/>
                <a:cs typeface="Arial" charset="0"/>
              </a:rPr>
              <a:t>total = 0</a:t>
            </a:r>
          </a:p>
          <a:p>
            <a:r>
              <a:rPr lang="pt-BR" sz="1400" i="1" dirty="0" err="1">
                <a:latin typeface="Arial" charset="0"/>
                <a:ea typeface="Arial" charset="0"/>
                <a:cs typeface="Arial" charset="0"/>
              </a:rPr>
              <a:t>while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True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:</a:t>
            </a:r>
          </a:p>
          <a:p>
            <a:r>
              <a:rPr lang="pt-BR" sz="1400" dirty="0">
                <a:latin typeface="Arial" charset="0"/>
                <a:ea typeface="Arial" charset="0"/>
                <a:cs typeface="Arial" charset="0"/>
              </a:rPr>
              <a:t>dados['jogador'] = 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str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(</a:t>
            </a:r>
          </a:p>
          <a:p>
            <a:r>
              <a:rPr lang="pt-BR" sz="1400" dirty="0">
                <a:latin typeface="Arial" charset="0"/>
                <a:ea typeface="Arial" charset="0"/>
                <a:cs typeface="Arial" charset="0"/>
              </a:rPr>
              <a:t>input('Digite o nome do jogador: ')).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strip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().capitalize()</a:t>
            </a:r>
          </a:p>
          <a:p>
            <a:r>
              <a:rPr lang="pt-BR" sz="1400" dirty="0">
                <a:latin typeface="Arial" charset="0"/>
                <a:ea typeface="Arial" charset="0"/>
                <a:cs typeface="Arial" charset="0"/>
              </a:rPr>
              <a:t>partidas = 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int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(</a:t>
            </a:r>
          </a:p>
          <a:p>
            <a:r>
              <a:rPr lang="pt-BR" sz="1400" dirty="0">
                <a:latin typeface="Arial" charset="0"/>
                <a:ea typeface="Arial" charset="0"/>
                <a:cs typeface="Arial" charset="0"/>
              </a:rPr>
              <a:t>input(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f'Digite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 quantas partidas {dados["jogador"]} jogou? '))</a:t>
            </a:r>
          </a:p>
          <a:p>
            <a:r>
              <a:rPr lang="pt-BR" sz="1400" dirty="0">
                <a:latin typeface="Arial" charset="0"/>
                <a:ea typeface="Arial" charset="0"/>
                <a:cs typeface="Arial" charset="0"/>
              </a:rPr>
              <a:t/>
            </a:r>
            <a:br>
              <a:rPr lang="pt-BR" sz="1400" dirty="0">
                <a:latin typeface="Arial" charset="0"/>
                <a:ea typeface="Arial" charset="0"/>
                <a:cs typeface="Arial" charset="0"/>
              </a:rPr>
            </a:br>
            <a:r>
              <a:rPr lang="pt-BR" sz="1400" i="1" dirty="0">
                <a:latin typeface="Arial" charset="0"/>
                <a:ea typeface="Arial" charset="0"/>
                <a:cs typeface="Arial" charset="0"/>
              </a:rPr>
              <a:t>for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p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 in range(1, partidas+1):</a:t>
            </a:r>
          </a:p>
          <a:p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gols.append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(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int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(input(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f'Quantos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 gols na partida {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p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}? ')))</a:t>
            </a:r>
          </a:p>
          <a:p>
            <a:r>
              <a:rPr lang="pt-BR" sz="1400" dirty="0">
                <a:latin typeface="Arial" charset="0"/>
                <a:ea typeface="Arial" charset="0"/>
                <a:cs typeface="Arial" charset="0"/>
              </a:rPr>
              <a:t>total = sum(gols)</a:t>
            </a:r>
          </a:p>
          <a:p>
            <a:r>
              <a:rPr lang="pt-BR" sz="1400" dirty="0">
                <a:latin typeface="Arial" charset="0"/>
                <a:ea typeface="Arial" charset="0"/>
                <a:cs typeface="Arial" charset="0"/>
              </a:rPr>
              <a:t>dados['gols'] = 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gols.copy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()</a:t>
            </a:r>
          </a:p>
          <a:p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gols.clear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()</a:t>
            </a:r>
          </a:p>
          <a:p>
            <a:r>
              <a:rPr lang="pt-BR" sz="1400" dirty="0">
                <a:latin typeface="Arial" charset="0"/>
                <a:ea typeface="Arial" charset="0"/>
                <a:cs typeface="Arial" charset="0"/>
              </a:rPr>
              <a:t>dados['total'] = total</a:t>
            </a:r>
          </a:p>
          <a:p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time.append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(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dados.copy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())</a:t>
            </a:r>
          </a:p>
          <a:p>
            <a:r>
              <a:rPr lang="pt-BR" sz="1400" dirty="0">
                <a:latin typeface="Arial" charset="0"/>
                <a:ea typeface="Arial" charset="0"/>
                <a:cs typeface="Arial" charset="0"/>
              </a:rPr>
              <a:t>decisão = 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str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(input('Quer continuar? [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S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/N] ')).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strip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().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upper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()[0]</a:t>
            </a:r>
          </a:p>
          <a:p>
            <a:r>
              <a:rPr lang="pt-BR" sz="1400" i="1" dirty="0" err="1">
                <a:latin typeface="Arial" charset="0"/>
                <a:ea typeface="Arial" charset="0"/>
                <a:cs typeface="Arial" charset="0"/>
              </a:rPr>
              <a:t>while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 decisão 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not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 in '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SsNn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':</a:t>
            </a:r>
          </a:p>
          <a:p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('ERRO! Por favor digite 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S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 =&gt; Sim ou N =&gt; Não.')</a:t>
            </a:r>
          </a:p>
          <a:p>
            <a:r>
              <a:rPr lang="pt-BR" sz="1400" dirty="0">
                <a:latin typeface="Arial" charset="0"/>
                <a:ea typeface="Arial" charset="0"/>
                <a:cs typeface="Arial" charset="0"/>
              </a:rPr>
              <a:t>decisão = 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str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(input('Quer continuar? [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S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/N] ')).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strip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().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upper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()[0]</a:t>
            </a:r>
          </a:p>
          <a:p>
            <a:r>
              <a:rPr lang="pt-BR" sz="1400" i="1" dirty="0" err="1">
                <a:latin typeface="Arial" charset="0"/>
                <a:ea typeface="Arial" charset="0"/>
                <a:cs typeface="Arial" charset="0"/>
              </a:rPr>
              <a:t>if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 decisão in '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Ss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':</a:t>
            </a:r>
          </a:p>
          <a:p>
            <a:r>
              <a:rPr lang="pt-BR" sz="1400" i="1" dirty="0">
                <a:latin typeface="Arial" charset="0"/>
                <a:ea typeface="Arial" charset="0"/>
                <a:cs typeface="Arial" charset="0"/>
              </a:rPr>
              <a:t>break</a:t>
            </a:r>
            <a:endParaRPr lang="pt-BR" sz="1400" dirty="0">
              <a:latin typeface="Arial" charset="0"/>
              <a:ea typeface="Arial" charset="0"/>
              <a:cs typeface="Arial" charset="0"/>
            </a:endParaRPr>
          </a:p>
          <a:p>
            <a:r>
              <a:rPr lang="pt-BR" sz="1400" i="1" dirty="0" err="1">
                <a:latin typeface="Arial" charset="0"/>
                <a:ea typeface="Arial" charset="0"/>
                <a:cs typeface="Arial" charset="0"/>
              </a:rPr>
              <a:t>if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 decisão in '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Nn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':</a:t>
            </a:r>
          </a:p>
          <a:p>
            <a:r>
              <a:rPr lang="pt-BR" sz="1400" i="1" dirty="0" smtClean="0">
                <a:latin typeface="Arial" charset="0"/>
                <a:ea typeface="Arial" charset="0"/>
                <a:cs typeface="Arial" charset="0"/>
              </a:rPr>
              <a:t>break</a:t>
            </a:r>
            <a:endParaRPr lang="pt-BR" sz="1400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1438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1298298" y="285981"/>
            <a:ext cx="45608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b="1" smtClean="0">
                <a:solidFill>
                  <a:srgbClr val="945200"/>
                </a:solidFill>
                <a:latin typeface="Apple Chancery" charset="0"/>
                <a:ea typeface="Apple Chancery" charset="0"/>
                <a:cs typeface="Apple Chancery" charset="0"/>
              </a:rPr>
              <a:t>Curso de Python - Curso em Vídeo</a:t>
            </a:r>
            <a:endParaRPr lang="pt-BR" sz="2400" b="1">
              <a:solidFill>
                <a:srgbClr val="945200"/>
              </a:solidFill>
              <a:latin typeface="Apple Chancery" charset="0"/>
              <a:ea typeface="Apple Chancery" charset="0"/>
              <a:cs typeface="Apple Chancery" charset="0"/>
            </a:endParaRPr>
          </a:p>
        </p:txBody>
      </p:sp>
      <p:sp>
        <p:nvSpPr>
          <p:cNvPr id="13" name="Espaço Reservado para Rodapé 10"/>
          <p:cNvSpPr txBox="1">
            <a:spLocks/>
          </p:cNvSpPr>
          <p:nvPr/>
        </p:nvSpPr>
        <p:spPr>
          <a:xfrm>
            <a:off x="5768825" y="8435643"/>
            <a:ext cx="726505" cy="4466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l" defTabSz="914400" rtl="0" eaLnBrk="1" latinLnBrk="0" hangingPunct="1">
              <a:defRPr sz="7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20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Página</a:t>
            </a:r>
            <a:endParaRPr lang="pt-BR" sz="1200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4" name="Espaço Reservado para Número de Slide 11"/>
          <p:cNvSpPr txBox="1">
            <a:spLocks/>
          </p:cNvSpPr>
          <p:nvPr/>
        </p:nvSpPr>
        <p:spPr>
          <a:xfrm>
            <a:off x="6307473" y="8533253"/>
            <a:ext cx="496740" cy="34901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pt-BR"/>
            </a:defPPr>
            <a:lvl1pPr marL="0" algn="r" defTabSz="914400" rtl="0" eaLnBrk="1" latinLnBrk="0" hangingPunct="1">
              <a:defRPr sz="21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2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108</a:t>
            </a:r>
            <a:endParaRPr lang="pt-BR" sz="1200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 useBgFill="1">
        <p:nvSpPr>
          <p:cNvPr id="5" name="Retângulo 4"/>
          <p:cNvSpPr/>
          <p:nvPr/>
        </p:nvSpPr>
        <p:spPr>
          <a:xfrm>
            <a:off x="462583" y="936405"/>
            <a:ext cx="6232293" cy="74174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b="1" i="1" dirty="0">
                <a:solidFill>
                  <a:srgbClr val="0432FF"/>
                </a:solidFill>
                <a:latin typeface="Arial" charset="0"/>
                <a:ea typeface="Arial" charset="0"/>
                <a:cs typeface="Arial" charset="0"/>
              </a:rPr>
              <a:t># Desafio </a:t>
            </a:r>
            <a:r>
              <a:rPr lang="pt-BR" sz="1400" b="1" i="1" dirty="0" smtClean="0">
                <a:solidFill>
                  <a:srgbClr val="0432FF"/>
                </a:solidFill>
                <a:latin typeface="Arial" charset="0"/>
                <a:ea typeface="Arial" charset="0"/>
                <a:cs typeface="Arial" charset="0"/>
              </a:rPr>
              <a:t>95</a:t>
            </a:r>
            <a:r>
              <a:rPr lang="pt-BR" sz="1400" b="1" i="1" dirty="0">
                <a:solidFill>
                  <a:srgbClr val="0432FF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pt-BR" sz="1400" b="1" i="1" dirty="0" smtClean="0">
                <a:solidFill>
                  <a:srgbClr val="0432FF"/>
                </a:solidFill>
                <a:latin typeface="Arial" charset="0"/>
                <a:ea typeface="Arial" charset="0"/>
                <a:cs typeface="Arial" charset="0"/>
              </a:rPr>
              <a:t>– Aprimorando os Dicionários:</a:t>
            </a:r>
          </a:p>
          <a:p>
            <a:endParaRPr lang="pt-BR" sz="1400" dirty="0">
              <a:latin typeface="Arial" charset="0"/>
              <a:ea typeface="Arial" charset="0"/>
              <a:cs typeface="Arial" charset="0"/>
            </a:endParaRPr>
          </a:p>
          <a:p>
            <a:r>
              <a:rPr lang="pt-BR" sz="1400" i="1" dirty="0">
                <a:latin typeface="Arial" charset="0"/>
                <a:ea typeface="Arial" charset="0"/>
                <a:cs typeface="Arial" charset="0"/>
              </a:rPr>
              <a:t># Aprimore o desafio 93 para que ele funcione com vários</a:t>
            </a:r>
            <a:endParaRPr lang="pt-BR" sz="1400" dirty="0">
              <a:latin typeface="Arial" charset="0"/>
              <a:ea typeface="Arial" charset="0"/>
              <a:cs typeface="Arial" charset="0"/>
            </a:endParaRPr>
          </a:p>
          <a:p>
            <a:r>
              <a:rPr lang="pt-BR" sz="1400" i="1" dirty="0">
                <a:latin typeface="Arial" charset="0"/>
                <a:ea typeface="Arial" charset="0"/>
                <a:cs typeface="Arial" charset="0"/>
              </a:rPr>
              <a:t># jogadores, incluindo um sistema de visualização de</a:t>
            </a:r>
            <a:endParaRPr lang="pt-BR" sz="1400" dirty="0">
              <a:latin typeface="Arial" charset="0"/>
              <a:ea typeface="Arial" charset="0"/>
              <a:cs typeface="Arial" charset="0"/>
            </a:endParaRPr>
          </a:p>
          <a:p>
            <a:r>
              <a:rPr lang="pt-BR" sz="1400" i="1" dirty="0">
                <a:latin typeface="Arial" charset="0"/>
                <a:ea typeface="Arial" charset="0"/>
                <a:cs typeface="Arial" charset="0"/>
              </a:rPr>
              <a:t># detalhes do aproveitamento de cada jogador.</a:t>
            </a:r>
            <a:endParaRPr lang="pt-BR" sz="1400" dirty="0">
              <a:latin typeface="Arial" charset="0"/>
              <a:ea typeface="Arial" charset="0"/>
              <a:cs typeface="Arial" charset="0"/>
            </a:endParaRPr>
          </a:p>
          <a:p>
            <a:r>
              <a:rPr lang="pt-BR" sz="1400" dirty="0">
                <a:latin typeface="Arial" charset="0"/>
                <a:ea typeface="Arial" charset="0"/>
                <a:cs typeface="Arial" charset="0"/>
              </a:rPr>
              <a:t/>
            </a:r>
            <a:br>
              <a:rPr lang="pt-BR" sz="1400" dirty="0">
                <a:latin typeface="Arial" charset="0"/>
                <a:ea typeface="Arial" charset="0"/>
                <a:cs typeface="Arial" charset="0"/>
              </a:rPr>
            </a:br>
            <a:r>
              <a:rPr lang="pt-BR" sz="1400" i="1" dirty="0" smtClean="0">
                <a:latin typeface="Arial" charset="0"/>
                <a:ea typeface="Arial" charset="0"/>
                <a:cs typeface="Arial" charset="0"/>
              </a:rPr>
              <a:t># </a:t>
            </a:r>
            <a:r>
              <a:rPr lang="pt-BR" sz="1400" i="1" dirty="0">
                <a:latin typeface="Arial" charset="0"/>
                <a:ea typeface="Arial" charset="0"/>
                <a:cs typeface="Arial" charset="0"/>
              </a:rPr>
              <a:t>VALIDAÇÃO E APRESENTAÇÃO DOS DADOS:</a:t>
            </a:r>
            <a:endParaRPr lang="pt-BR" sz="1400" dirty="0">
              <a:latin typeface="Arial" charset="0"/>
              <a:ea typeface="Arial" charset="0"/>
              <a:cs typeface="Arial" charset="0"/>
            </a:endParaRPr>
          </a:p>
          <a:p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('-~'*20)</a:t>
            </a:r>
          </a:p>
          <a:p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('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Cod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 ', 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end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='')</a:t>
            </a:r>
          </a:p>
          <a:p>
            <a:r>
              <a:rPr lang="pt-BR" sz="1400" i="1" dirty="0">
                <a:latin typeface="Arial" charset="0"/>
                <a:ea typeface="Arial" charset="0"/>
                <a:cs typeface="Arial" charset="0"/>
              </a:rPr>
              <a:t>for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i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 in 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dados.keys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():</a:t>
            </a:r>
          </a:p>
          <a:p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(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f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'{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i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:&lt;15}', 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end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='')</a:t>
            </a:r>
          </a:p>
          <a:p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()</a:t>
            </a:r>
          </a:p>
          <a:p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('-~'*20)</a:t>
            </a:r>
          </a:p>
          <a:p>
            <a:r>
              <a:rPr lang="pt-BR" sz="1400" i="1" dirty="0">
                <a:latin typeface="Arial" charset="0"/>
                <a:ea typeface="Arial" charset="0"/>
                <a:cs typeface="Arial" charset="0"/>
              </a:rPr>
              <a:t>for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k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, 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v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 in 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enumerate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(time):</a:t>
            </a:r>
          </a:p>
          <a:p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(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f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'{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k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:^5}', 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end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='')</a:t>
            </a:r>
          </a:p>
          <a:p>
            <a:r>
              <a:rPr lang="pt-BR" sz="1400" i="1" dirty="0">
                <a:latin typeface="Arial" charset="0"/>
                <a:ea typeface="Arial" charset="0"/>
                <a:cs typeface="Arial" charset="0"/>
              </a:rPr>
              <a:t>for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d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 in 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v.values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():</a:t>
            </a:r>
          </a:p>
          <a:p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(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f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'{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str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(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d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):&lt;15}', 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end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='')</a:t>
            </a:r>
          </a:p>
          <a:p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()</a:t>
            </a:r>
          </a:p>
          <a:p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('-~'*20)</a:t>
            </a:r>
          </a:p>
          <a:p>
            <a:r>
              <a:rPr lang="pt-BR" sz="1400" dirty="0">
                <a:latin typeface="Arial" charset="0"/>
                <a:ea typeface="Arial" charset="0"/>
                <a:cs typeface="Arial" charset="0"/>
              </a:rPr>
              <a:t/>
            </a:r>
            <a:br>
              <a:rPr lang="pt-BR" sz="1400" dirty="0">
                <a:latin typeface="Arial" charset="0"/>
                <a:ea typeface="Arial" charset="0"/>
                <a:cs typeface="Arial" charset="0"/>
              </a:rPr>
            </a:br>
            <a:r>
              <a:rPr lang="pt-BR" sz="1400" i="1" dirty="0" err="1">
                <a:latin typeface="Arial" charset="0"/>
                <a:ea typeface="Arial" charset="0"/>
                <a:cs typeface="Arial" charset="0"/>
              </a:rPr>
              <a:t>while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True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:</a:t>
            </a:r>
          </a:p>
          <a:p>
            <a:r>
              <a:rPr lang="pt-BR" sz="1400" dirty="0">
                <a:latin typeface="Arial" charset="0"/>
                <a:ea typeface="Arial" charset="0"/>
                <a:cs typeface="Arial" charset="0"/>
              </a:rPr>
              <a:t>mostrar = 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int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(input('Mostrar dados de qual jogador? (9999 para parar) '))</a:t>
            </a:r>
          </a:p>
          <a:p>
            <a:r>
              <a:rPr lang="pt-BR" sz="1400" i="1" dirty="0" err="1">
                <a:latin typeface="Arial" charset="0"/>
                <a:ea typeface="Arial" charset="0"/>
                <a:cs typeface="Arial" charset="0"/>
              </a:rPr>
              <a:t>if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 mostrar == 999:</a:t>
            </a:r>
          </a:p>
          <a:p>
            <a:r>
              <a:rPr lang="pt-BR" sz="1400" i="1" dirty="0">
                <a:latin typeface="Arial" charset="0"/>
                <a:ea typeface="Arial" charset="0"/>
                <a:cs typeface="Arial" charset="0"/>
              </a:rPr>
              <a:t>break</a:t>
            </a:r>
            <a:endParaRPr lang="pt-BR" sz="1400" dirty="0">
              <a:latin typeface="Arial" charset="0"/>
              <a:ea typeface="Arial" charset="0"/>
              <a:cs typeface="Arial" charset="0"/>
            </a:endParaRPr>
          </a:p>
          <a:p>
            <a:r>
              <a:rPr lang="pt-BR" sz="1400" i="1" dirty="0" err="1">
                <a:latin typeface="Arial" charset="0"/>
                <a:ea typeface="Arial" charset="0"/>
                <a:cs typeface="Arial" charset="0"/>
              </a:rPr>
              <a:t>if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 mostrar &gt;= 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len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(time):</a:t>
            </a:r>
          </a:p>
          <a:p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(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f'ERRO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! Não existe jogador com o código {mostrar}!')</a:t>
            </a:r>
          </a:p>
          <a:p>
            <a:r>
              <a:rPr lang="pt-BR" sz="1400" i="1" dirty="0" err="1">
                <a:latin typeface="Arial" charset="0"/>
                <a:ea typeface="Arial" charset="0"/>
                <a:cs typeface="Arial" charset="0"/>
              </a:rPr>
              <a:t>else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:</a:t>
            </a:r>
          </a:p>
          <a:p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(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f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' -- LEVANTAMENTO DO JOGADOR {time[mostrar]["jogador"]}')</a:t>
            </a:r>
          </a:p>
          <a:p>
            <a:r>
              <a:rPr lang="pt-BR" sz="1400" i="1" dirty="0">
                <a:latin typeface="Arial" charset="0"/>
                <a:ea typeface="Arial" charset="0"/>
                <a:cs typeface="Arial" charset="0"/>
              </a:rPr>
              <a:t>for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i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, 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g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 in 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enumerate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(time[mostrar]["gols"]):</a:t>
            </a:r>
          </a:p>
          <a:p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(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f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' No jogo {i+1} fez {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g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} gols.')</a:t>
            </a:r>
          </a:p>
          <a:p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('-'*40)</a:t>
            </a:r>
          </a:p>
          <a:p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()</a:t>
            </a:r>
          </a:p>
          <a:p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('&lt;&lt; VOLTE SEMPRE &gt;&gt;')</a:t>
            </a:r>
          </a:p>
          <a:p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400" dirty="0" smtClean="0">
                <a:latin typeface="Arial" charset="0"/>
                <a:ea typeface="Arial" charset="0"/>
                <a:cs typeface="Arial" charset="0"/>
              </a:rPr>
              <a:t>()</a:t>
            </a:r>
            <a:endParaRPr lang="pt-BR" sz="1400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2349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1298298" y="285981"/>
            <a:ext cx="45608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b="1" smtClean="0">
                <a:solidFill>
                  <a:srgbClr val="945200"/>
                </a:solidFill>
                <a:latin typeface="Apple Chancery" charset="0"/>
                <a:ea typeface="Apple Chancery" charset="0"/>
                <a:cs typeface="Apple Chancery" charset="0"/>
              </a:rPr>
              <a:t>Curso de Python - Curso em Vídeo</a:t>
            </a:r>
            <a:endParaRPr lang="pt-BR" sz="2400" b="1">
              <a:solidFill>
                <a:srgbClr val="945200"/>
              </a:solidFill>
              <a:latin typeface="Apple Chancery" charset="0"/>
              <a:ea typeface="Apple Chancery" charset="0"/>
              <a:cs typeface="Apple Chancery" charset="0"/>
            </a:endParaRPr>
          </a:p>
        </p:txBody>
      </p:sp>
      <p:sp>
        <p:nvSpPr>
          <p:cNvPr id="13" name="Espaço Reservado para Rodapé 10"/>
          <p:cNvSpPr txBox="1">
            <a:spLocks/>
          </p:cNvSpPr>
          <p:nvPr/>
        </p:nvSpPr>
        <p:spPr>
          <a:xfrm>
            <a:off x="5768825" y="8435643"/>
            <a:ext cx="726505" cy="4466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l" defTabSz="914400" rtl="0" eaLnBrk="1" latinLnBrk="0" hangingPunct="1">
              <a:defRPr sz="7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20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Página</a:t>
            </a:r>
            <a:endParaRPr lang="pt-BR" sz="1200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4" name="Espaço Reservado para Número de Slide 11"/>
          <p:cNvSpPr txBox="1">
            <a:spLocks/>
          </p:cNvSpPr>
          <p:nvPr/>
        </p:nvSpPr>
        <p:spPr>
          <a:xfrm>
            <a:off x="6307473" y="8533253"/>
            <a:ext cx="496740" cy="34901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pt-BR"/>
            </a:defPPr>
            <a:lvl1pPr marL="0" algn="r" defTabSz="914400" rtl="0" eaLnBrk="1" latinLnBrk="0" hangingPunct="1">
              <a:defRPr sz="21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2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110</a:t>
            </a:r>
            <a:endParaRPr lang="pt-BR" sz="1200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 useBgFill="1">
        <p:nvSpPr>
          <p:cNvPr id="2" name="Retângulo 1"/>
          <p:cNvSpPr/>
          <p:nvPr/>
        </p:nvSpPr>
        <p:spPr>
          <a:xfrm>
            <a:off x="543858" y="965048"/>
            <a:ext cx="5951472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b="1" dirty="0" smtClean="0">
                <a:solidFill>
                  <a:srgbClr val="009051"/>
                </a:solidFill>
                <a:latin typeface="Arial" charset="0"/>
                <a:ea typeface="Arial" charset="0"/>
                <a:cs typeface="Arial" charset="0"/>
              </a:rPr>
              <a:t>AULA 20 – Funções (Parte 1):</a:t>
            </a:r>
          </a:p>
          <a:p>
            <a:endParaRPr lang="pt-BR" sz="1400" dirty="0" smtClean="0">
              <a:latin typeface="Arial" charset="0"/>
              <a:ea typeface="Arial" charset="0"/>
              <a:cs typeface="Arial" charset="0"/>
            </a:endParaRPr>
          </a:p>
          <a:p>
            <a:r>
              <a:rPr lang="pt-BR" sz="1400" dirty="0" err="1" smtClean="0">
                <a:latin typeface="Arial" charset="0"/>
                <a:ea typeface="Arial" charset="0"/>
                <a:cs typeface="Arial" charset="0"/>
              </a:rPr>
              <a:t>def</a:t>
            </a:r>
            <a:r>
              <a:rPr lang="pt-BR" sz="14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lin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():</a:t>
            </a:r>
          </a:p>
          <a:p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('-'*30)</a:t>
            </a:r>
          </a:p>
          <a:p>
            <a:r>
              <a:rPr lang="pt-BR" sz="1400" dirty="0">
                <a:latin typeface="Arial" charset="0"/>
                <a:ea typeface="Arial" charset="0"/>
                <a:cs typeface="Arial" charset="0"/>
              </a:rPr>
              <a:t/>
            </a:r>
            <a:br>
              <a:rPr lang="pt-BR" sz="1400" dirty="0">
                <a:latin typeface="Arial" charset="0"/>
                <a:ea typeface="Arial" charset="0"/>
                <a:cs typeface="Arial" charset="0"/>
              </a:rPr>
            </a:br>
            <a:r>
              <a:rPr lang="pt-BR" sz="1400" dirty="0">
                <a:latin typeface="Arial" charset="0"/>
                <a:ea typeface="Arial" charset="0"/>
                <a:cs typeface="Arial" charset="0"/>
              </a:rPr>
              <a:t/>
            </a:r>
            <a:br>
              <a:rPr lang="pt-BR" sz="1400" dirty="0">
                <a:latin typeface="Arial" charset="0"/>
                <a:ea typeface="Arial" charset="0"/>
                <a:cs typeface="Arial" charset="0"/>
              </a:rPr>
            </a:b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('-'*30)</a:t>
            </a:r>
          </a:p>
          <a:p>
            <a:r>
              <a:rPr lang="pt-BR" sz="1400" dirty="0">
                <a:latin typeface="Arial" charset="0"/>
                <a:ea typeface="Arial" charset="0"/>
                <a:cs typeface="Arial" charset="0"/>
              </a:rPr>
              <a:t/>
            </a:r>
            <a:br>
              <a:rPr lang="pt-BR" sz="1400" dirty="0">
                <a:latin typeface="Arial" charset="0"/>
                <a:ea typeface="Arial" charset="0"/>
                <a:cs typeface="Arial" charset="0"/>
              </a:rPr>
            </a:b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# PROGRAMA PRINCIPAL</a:t>
            </a:r>
          </a:p>
          <a:p>
            <a:r>
              <a:rPr lang="pt-BR" sz="1400" dirty="0">
                <a:latin typeface="Arial" charset="0"/>
                <a:ea typeface="Arial" charset="0"/>
                <a:cs typeface="Arial" charset="0"/>
              </a:rPr>
              <a:t>título(' CURSO EM VÍDEO ')</a:t>
            </a:r>
          </a:p>
          <a:p>
            <a:r>
              <a:rPr lang="pt-BR" sz="1400" dirty="0">
                <a:latin typeface="Arial" charset="0"/>
                <a:ea typeface="Arial" charset="0"/>
                <a:cs typeface="Arial" charset="0"/>
              </a:rPr>
              <a:t/>
            </a:r>
            <a:br>
              <a:rPr lang="pt-BR" sz="1400" dirty="0">
                <a:latin typeface="Arial" charset="0"/>
                <a:ea typeface="Arial" charset="0"/>
                <a:cs typeface="Arial" charset="0"/>
              </a:rPr>
            </a:b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título(' APRENDA PYTHON ')</a:t>
            </a:r>
          </a:p>
          <a:p>
            <a:r>
              <a:rPr lang="pt-BR" sz="1400" dirty="0">
                <a:latin typeface="Arial" charset="0"/>
                <a:ea typeface="Arial" charset="0"/>
                <a:cs typeface="Arial" charset="0"/>
              </a:rPr>
              <a:t>título(' GUSTAVO GUANABARA ')</a:t>
            </a:r>
          </a:p>
          <a:p>
            <a:r>
              <a:rPr lang="pt-BR" sz="1400" dirty="0">
                <a:latin typeface="Arial" charset="0"/>
                <a:ea typeface="Arial" charset="0"/>
                <a:cs typeface="Arial" charset="0"/>
              </a:rPr>
              <a:t># PROGRAMA PRINCIPAL (Entre a "DEF" e o programa principal devemos deixar duas linha.)</a:t>
            </a:r>
          </a:p>
          <a:p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lin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()</a:t>
            </a:r>
          </a:p>
          <a:p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(' CURSO EM VÍDEO ')</a:t>
            </a:r>
          </a:p>
          <a:p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lin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()</a:t>
            </a:r>
          </a:p>
          <a:p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lin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()</a:t>
            </a:r>
          </a:p>
          <a:p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(' APRENDA PYTHON ')</a:t>
            </a:r>
          </a:p>
          <a:p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lin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()</a:t>
            </a:r>
          </a:p>
          <a:p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lin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()</a:t>
            </a:r>
          </a:p>
          <a:p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(' GUSTAVO GUANABARA ')</a:t>
            </a:r>
          </a:p>
          <a:p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lin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()</a:t>
            </a:r>
          </a:p>
          <a:p>
            <a:r>
              <a:rPr lang="pt-BR" sz="1400" dirty="0">
                <a:latin typeface="Arial" charset="0"/>
                <a:ea typeface="Arial" charset="0"/>
                <a:cs typeface="Arial" charset="0"/>
              </a:rPr>
              <a:t/>
            </a:r>
            <a:br>
              <a:rPr lang="pt-BR" sz="1400" dirty="0">
                <a:latin typeface="Arial" charset="0"/>
                <a:ea typeface="Arial" charset="0"/>
                <a:cs typeface="Arial" charset="0"/>
              </a:rPr>
            </a:b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def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 título(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txt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):</a:t>
            </a:r>
          </a:p>
          <a:p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('-'*30)</a:t>
            </a:r>
          </a:p>
          <a:p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(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txt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)</a:t>
            </a:r>
          </a:p>
          <a:p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('-'*30</a:t>
            </a:r>
            <a:r>
              <a:rPr lang="pt-BR" sz="1400" dirty="0" smtClean="0">
                <a:latin typeface="Arial" charset="0"/>
                <a:ea typeface="Arial" charset="0"/>
                <a:cs typeface="Arial" charset="0"/>
              </a:rPr>
              <a:t>)</a:t>
            </a:r>
            <a:endParaRPr lang="pt-BR" sz="1400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6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1298298" y="285981"/>
            <a:ext cx="45608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b="1" smtClean="0">
                <a:solidFill>
                  <a:srgbClr val="945200"/>
                </a:solidFill>
                <a:latin typeface="Apple Chancery" charset="0"/>
                <a:ea typeface="Apple Chancery" charset="0"/>
                <a:cs typeface="Apple Chancery" charset="0"/>
              </a:rPr>
              <a:t>Curso de Python - Curso em Vídeo</a:t>
            </a:r>
            <a:endParaRPr lang="pt-BR" sz="2400" b="1">
              <a:solidFill>
                <a:srgbClr val="945200"/>
              </a:solidFill>
              <a:latin typeface="Apple Chancery" charset="0"/>
              <a:ea typeface="Apple Chancery" charset="0"/>
              <a:cs typeface="Apple Chancery" charset="0"/>
            </a:endParaRPr>
          </a:p>
        </p:txBody>
      </p:sp>
      <p:sp useBgFill="1">
        <p:nvSpPr>
          <p:cNvPr id="8" name="Retângulo 7"/>
          <p:cNvSpPr/>
          <p:nvPr/>
        </p:nvSpPr>
        <p:spPr>
          <a:xfrm>
            <a:off x="345842" y="909235"/>
            <a:ext cx="6166316" cy="30931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300" b="1" i="1" dirty="0" smtClean="0">
                <a:solidFill>
                  <a:srgbClr val="0432FF"/>
                </a:solidFill>
                <a:effectLst/>
                <a:latin typeface="Arial" charset="0"/>
                <a:ea typeface="Arial" charset="0"/>
                <a:cs typeface="Arial" charset="0"/>
              </a:rPr>
              <a:t># Desafio 11 – Pintando Parede:</a:t>
            </a:r>
          </a:p>
          <a:p>
            <a:endParaRPr lang="pt-BR" sz="1300" b="0" dirty="0" smtClean="0">
              <a:effectLst/>
              <a:latin typeface="Arial" charset="0"/>
              <a:ea typeface="Arial" charset="0"/>
              <a:cs typeface="Arial" charset="0"/>
            </a:endParaRPr>
          </a:p>
          <a:p>
            <a:r>
              <a:rPr lang="pt-BR" sz="1300" b="0" i="1" dirty="0" smtClean="0">
                <a:effectLst/>
                <a:latin typeface="Arial" charset="0"/>
                <a:ea typeface="Arial" charset="0"/>
                <a:cs typeface="Arial" charset="0"/>
              </a:rPr>
              <a:t># Faça um programa que leia a largura e altura de uma parede em metros, calcule a sua</a:t>
            </a:r>
            <a:endParaRPr lang="pt-BR" sz="1300" b="0" dirty="0" smtClean="0">
              <a:effectLst/>
              <a:latin typeface="Arial" charset="0"/>
              <a:ea typeface="Arial" charset="0"/>
              <a:cs typeface="Arial" charset="0"/>
            </a:endParaRPr>
          </a:p>
          <a:p>
            <a:r>
              <a:rPr lang="pt-BR" sz="1300" b="0" i="1" dirty="0" smtClean="0">
                <a:effectLst/>
                <a:latin typeface="Arial" charset="0"/>
                <a:ea typeface="Arial" charset="0"/>
                <a:cs typeface="Arial" charset="0"/>
              </a:rPr>
              <a:t># área e a quantidade de tinta necessária para pintá-la, sabendo que cada litro de tinta</a:t>
            </a:r>
            <a:endParaRPr lang="pt-BR" sz="1300" b="0" dirty="0" smtClean="0">
              <a:effectLst/>
              <a:latin typeface="Arial" charset="0"/>
              <a:ea typeface="Arial" charset="0"/>
              <a:cs typeface="Arial" charset="0"/>
            </a:endParaRPr>
          </a:p>
          <a:p>
            <a:r>
              <a:rPr lang="pt-BR" sz="1300" b="0" i="1" dirty="0" smtClean="0">
                <a:effectLst/>
                <a:latin typeface="Arial" charset="0"/>
                <a:ea typeface="Arial" charset="0"/>
                <a:cs typeface="Arial" charset="0"/>
              </a:rPr>
              <a:t># pinta uma área de 2m2.</a:t>
            </a:r>
            <a:endParaRPr lang="pt-BR" sz="1300" b="0" dirty="0" smtClean="0">
              <a:effectLst/>
              <a:latin typeface="Arial" charset="0"/>
              <a:ea typeface="Arial" charset="0"/>
              <a:cs typeface="Arial" charset="0"/>
            </a:endParaRPr>
          </a:p>
          <a:p>
            <a:r>
              <a:rPr lang="pt-BR" sz="1300" b="0" dirty="0" smtClean="0">
                <a:effectLst/>
                <a:latin typeface="Arial" charset="0"/>
                <a:ea typeface="Arial" charset="0"/>
                <a:cs typeface="Arial" charset="0"/>
              </a:rPr>
              <a:t/>
            </a:r>
            <a:br>
              <a:rPr lang="pt-BR" sz="1300" b="0" dirty="0" smtClean="0">
                <a:effectLst/>
                <a:latin typeface="Arial" charset="0"/>
                <a:ea typeface="Arial" charset="0"/>
                <a:cs typeface="Arial" charset="0"/>
              </a:rPr>
            </a:br>
            <a:r>
              <a:rPr lang="pt-BR" sz="1300" b="0" dirty="0" err="1" smtClean="0">
                <a:effectLst/>
                <a:latin typeface="Arial" charset="0"/>
                <a:ea typeface="Arial" charset="0"/>
                <a:cs typeface="Arial" charset="0"/>
              </a:rPr>
              <a:t>larg</a:t>
            </a:r>
            <a:r>
              <a:rPr lang="pt-BR" sz="1300" b="0" dirty="0" smtClean="0">
                <a:effectLst/>
                <a:latin typeface="Arial" charset="0"/>
                <a:ea typeface="Arial" charset="0"/>
                <a:cs typeface="Arial" charset="0"/>
              </a:rPr>
              <a:t> = </a:t>
            </a:r>
            <a:r>
              <a:rPr lang="pt-BR" sz="1300" b="0" dirty="0" err="1" smtClean="0">
                <a:effectLst/>
                <a:latin typeface="Arial" charset="0"/>
                <a:ea typeface="Arial" charset="0"/>
                <a:cs typeface="Arial" charset="0"/>
              </a:rPr>
              <a:t>float</a:t>
            </a:r>
            <a:r>
              <a:rPr lang="pt-BR" sz="1300" b="0" dirty="0" smtClean="0">
                <a:effectLst/>
                <a:latin typeface="Arial" charset="0"/>
                <a:ea typeface="Arial" charset="0"/>
                <a:cs typeface="Arial" charset="0"/>
              </a:rPr>
              <a:t>(input('Digite a largura da parede: '))</a:t>
            </a:r>
          </a:p>
          <a:p>
            <a:r>
              <a:rPr lang="pt-BR" sz="1300" b="0" dirty="0" err="1" smtClean="0">
                <a:effectLst/>
                <a:latin typeface="Arial" charset="0"/>
                <a:ea typeface="Arial" charset="0"/>
                <a:cs typeface="Arial" charset="0"/>
              </a:rPr>
              <a:t>alt</a:t>
            </a:r>
            <a:r>
              <a:rPr lang="pt-BR" sz="1300" b="0" dirty="0" smtClean="0">
                <a:effectLst/>
                <a:latin typeface="Arial" charset="0"/>
                <a:ea typeface="Arial" charset="0"/>
                <a:cs typeface="Arial" charset="0"/>
              </a:rPr>
              <a:t> = </a:t>
            </a:r>
            <a:r>
              <a:rPr lang="pt-BR" sz="1300" b="0" dirty="0" err="1" smtClean="0">
                <a:effectLst/>
                <a:latin typeface="Arial" charset="0"/>
                <a:ea typeface="Arial" charset="0"/>
                <a:cs typeface="Arial" charset="0"/>
              </a:rPr>
              <a:t>float</a:t>
            </a:r>
            <a:r>
              <a:rPr lang="pt-BR" sz="1300" b="0" dirty="0" smtClean="0">
                <a:effectLst/>
                <a:latin typeface="Arial" charset="0"/>
                <a:ea typeface="Arial" charset="0"/>
                <a:cs typeface="Arial" charset="0"/>
              </a:rPr>
              <a:t>(input('Digite a altura da parede: '))</a:t>
            </a:r>
          </a:p>
          <a:p>
            <a:r>
              <a:rPr lang="pt-BR" sz="1300" b="0" dirty="0" smtClean="0">
                <a:effectLst/>
                <a:latin typeface="Arial" charset="0"/>
                <a:ea typeface="Arial" charset="0"/>
                <a:cs typeface="Arial" charset="0"/>
              </a:rPr>
              <a:t>área = </a:t>
            </a:r>
            <a:r>
              <a:rPr lang="pt-BR" sz="1300" b="0" dirty="0" err="1" smtClean="0">
                <a:effectLst/>
                <a:latin typeface="Arial" charset="0"/>
                <a:ea typeface="Arial" charset="0"/>
                <a:cs typeface="Arial" charset="0"/>
              </a:rPr>
              <a:t>larg</a:t>
            </a:r>
            <a:r>
              <a:rPr lang="pt-BR" sz="1300" b="0" dirty="0" smtClean="0">
                <a:effectLst/>
                <a:latin typeface="Arial" charset="0"/>
                <a:ea typeface="Arial" charset="0"/>
                <a:cs typeface="Arial" charset="0"/>
              </a:rPr>
              <a:t> * </a:t>
            </a:r>
            <a:r>
              <a:rPr lang="pt-BR" sz="1300" b="0" dirty="0" err="1" smtClean="0">
                <a:effectLst/>
                <a:latin typeface="Arial" charset="0"/>
                <a:ea typeface="Arial" charset="0"/>
                <a:cs typeface="Arial" charset="0"/>
              </a:rPr>
              <a:t>alt</a:t>
            </a:r>
            <a:endParaRPr lang="pt-BR" sz="1300" b="0" dirty="0" smtClean="0">
              <a:effectLst/>
              <a:latin typeface="Arial" charset="0"/>
              <a:ea typeface="Arial" charset="0"/>
              <a:cs typeface="Arial" charset="0"/>
            </a:endParaRPr>
          </a:p>
          <a:p>
            <a:r>
              <a:rPr lang="pt-BR" sz="1300" b="0" dirty="0" err="1" smtClean="0">
                <a:effectLst/>
                <a:latin typeface="Arial" charset="0"/>
                <a:ea typeface="Arial" charset="0"/>
                <a:cs typeface="Arial" charset="0"/>
              </a:rPr>
              <a:t>lt_tinta</a:t>
            </a:r>
            <a:r>
              <a:rPr lang="pt-BR" sz="1300" b="0" dirty="0" smtClean="0">
                <a:effectLst/>
                <a:latin typeface="Arial" charset="0"/>
                <a:ea typeface="Arial" charset="0"/>
                <a:cs typeface="Arial" charset="0"/>
              </a:rPr>
              <a:t> = área / 2 </a:t>
            </a:r>
            <a:r>
              <a:rPr lang="pt-BR" sz="1300" b="0" i="1" dirty="0" smtClean="0">
                <a:effectLst/>
                <a:latin typeface="Arial" charset="0"/>
                <a:ea typeface="Arial" charset="0"/>
                <a:cs typeface="Arial" charset="0"/>
              </a:rPr>
              <a:t># 2m2 por litro</a:t>
            </a:r>
            <a:endParaRPr lang="pt-BR" sz="1300" b="0" dirty="0" smtClean="0">
              <a:effectLst/>
              <a:latin typeface="Arial" charset="0"/>
              <a:ea typeface="Arial" charset="0"/>
              <a:cs typeface="Arial" charset="0"/>
            </a:endParaRPr>
          </a:p>
          <a:p>
            <a:r>
              <a:rPr lang="pt-BR" sz="1300" b="0" dirty="0" err="1" smtClean="0">
                <a:effectLst/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300" b="0" dirty="0" smtClean="0">
                <a:effectLst/>
                <a:latin typeface="Arial" charset="0"/>
                <a:ea typeface="Arial" charset="0"/>
                <a:cs typeface="Arial" charset="0"/>
              </a:rPr>
              <a:t>(' A sua parede tem a dimensão de {:.2f} m </a:t>
            </a:r>
            <a:r>
              <a:rPr lang="pt-BR" sz="1300" b="0" dirty="0" err="1" smtClean="0">
                <a:effectLst/>
                <a:latin typeface="Arial" charset="0"/>
                <a:ea typeface="Arial" charset="0"/>
                <a:cs typeface="Arial" charset="0"/>
              </a:rPr>
              <a:t>X</a:t>
            </a:r>
            <a:r>
              <a:rPr lang="pt-BR" sz="1300" b="0" dirty="0" smtClean="0">
                <a:effectLst/>
                <a:latin typeface="Arial" charset="0"/>
                <a:ea typeface="Arial" charset="0"/>
                <a:cs typeface="Arial" charset="0"/>
              </a:rPr>
              <a:t> {:.2F} m e\</a:t>
            </a:r>
            <a:r>
              <a:rPr lang="pt-BR" sz="1300" b="0" dirty="0" err="1" smtClean="0">
                <a:effectLst/>
                <a:latin typeface="Arial" charset="0"/>
                <a:ea typeface="Arial" charset="0"/>
                <a:cs typeface="Arial" charset="0"/>
              </a:rPr>
              <a:t>n</a:t>
            </a:r>
            <a:r>
              <a:rPr lang="pt-BR" sz="1300" b="0" dirty="0" smtClean="0">
                <a:effectLst/>
                <a:latin typeface="Arial" charset="0"/>
                <a:ea typeface="Arial" charset="0"/>
                <a:cs typeface="Arial" charset="0"/>
              </a:rPr>
              <a:t> a área total é de {:.2f} m2, sendo assim\</a:t>
            </a:r>
            <a:r>
              <a:rPr lang="pt-BR" sz="1300" b="0" dirty="0" err="1" smtClean="0">
                <a:effectLst/>
                <a:latin typeface="Arial" charset="0"/>
                <a:ea typeface="Arial" charset="0"/>
                <a:cs typeface="Arial" charset="0"/>
              </a:rPr>
              <a:t>n</a:t>
            </a:r>
            <a:r>
              <a:rPr lang="pt-BR" sz="1300" b="0" dirty="0" smtClean="0">
                <a:effectLst/>
                <a:latin typeface="Arial" charset="0"/>
                <a:ea typeface="Arial" charset="0"/>
                <a:cs typeface="Arial" charset="0"/>
              </a:rPr>
              <a:t> você precisa de {:.1f} litros de tinta.'.</a:t>
            </a:r>
            <a:r>
              <a:rPr lang="pt-BR" sz="1300" b="0" dirty="0" err="1" smtClean="0">
                <a:effectLst/>
                <a:latin typeface="Arial" charset="0"/>
                <a:ea typeface="Arial" charset="0"/>
                <a:cs typeface="Arial" charset="0"/>
              </a:rPr>
              <a:t>format</a:t>
            </a:r>
            <a:r>
              <a:rPr lang="pt-BR" sz="1300" b="0" dirty="0" smtClean="0">
                <a:effectLst/>
                <a:latin typeface="Arial" charset="0"/>
                <a:ea typeface="Arial" charset="0"/>
                <a:cs typeface="Arial" charset="0"/>
              </a:rPr>
              <a:t>(</a:t>
            </a:r>
          </a:p>
          <a:p>
            <a:r>
              <a:rPr lang="pt-BR" sz="1300" b="0" dirty="0" err="1" smtClean="0">
                <a:effectLst/>
                <a:latin typeface="Arial" charset="0"/>
                <a:ea typeface="Arial" charset="0"/>
                <a:cs typeface="Arial" charset="0"/>
              </a:rPr>
              <a:t>larg</a:t>
            </a:r>
            <a:r>
              <a:rPr lang="pt-BR" sz="1300" b="0" dirty="0" smtClean="0">
                <a:effectLst/>
                <a:latin typeface="Arial" charset="0"/>
                <a:ea typeface="Arial" charset="0"/>
                <a:cs typeface="Arial" charset="0"/>
              </a:rPr>
              <a:t>, </a:t>
            </a:r>
            <a:r>
              <a:rPr lang="pt-BR" sz="1300" b="0" dirty="0" err="1" smtClean="0">
                <a:effectLst/>
                <a:latin typeface="Arial" charset="0"/>
                <a:ea typeface="Arial" charset="0"/>
                <a:cs typeface="Arial" charset="0"/>
              </a:rPr>
              <a:t>alt</a:t>
            </a:r>
            <a:r>
              <a:rPr lang="pt-BR" sz="1300" b="0" dirty="0" smtClean="0">
                <a:effectLst/>
                <a:latin typeface="Arial" charset="0"/>
                <a:ea typeface="Arial" charset="0"/>
                <a:cs typeface="Arial" charset="0"/>
              </a:rPr>
              <a:t>, área, </a:t>
            </a:r>
            <a:r>
              <a:rPr lang="pt-BR" sz="1300" b="0" dirty="0" err="1" smtClean="0">
                <a:effectLst/>
                <a:latin typeface="Arial" charset="0"/>
                <a:ea typeface="Arial" charset="0"/>
                <a:cs typeface="Arial" charset="0"/>
              </a:rPr>
              <a:t>lt_tinta</a:t>
            </a:r>
            <a:r>
              <a:rPr lang="pt-BR" sz="1300" b="0" dirty="0" smtClean="0">
                <a:effectLst/>
                <a:latin typeface="Arial" charset="0"/>
                <a:ea typeface="Arial" charset="0"/>
                <a:cs typeface="Arial" charset="0"/>
              </a:rPr>
              <a:t>))</a:t>
            </a:r>
            <a:endParaRPr lang="pt-BR" sz="1300" b="0" dirty="0"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329014" y="4163978"/>
            <a:ext cx="6166316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300" b="1" i="1" dirty="0" smtClean="0">
                <a:solidFill>
                  <a:srgbClr val="0432FF"/>
                </a:solidFill>
                <a:effectLst/>
                <a:latin typeface="Arial" charset="0"/>
                <a:ea typeface="Arial" charset="0"/>
                <a:cs typeface="Arial" charset="0"/>
              </a:rPr>
              <a:t># Desafio 12 – Calculando Descontos:</a:t>
            </a:r>
          </a:p>
          <a:p>
            <a:endParaRPr lang="pt-BR" sz="1300" b="0" dirty="0" smtClean="0">
              <a:effectLst/>
              <a:latin typeface="Arial" charset="0"/>
              <a:ea typeface="Arial" charset="0"/>
              <a:cs typeface="Arial" charset="0"/>
            </a:endParaRPr>
          </a:p>
          <a:p>
            <a:r>
              <a:rPr lang="pt-BR" sz="1300" b="0" i="1" dirty="0" smtClean="0">
                <a:effectLst/>
                <a:latin typeface="Arial" charset="0"/>
                <a:ea typeface="Arial" charset="0"/>
                <a:cs typeface="Arial" charset="0"/>
              </a:rPr>
              <a:t># Faça um </a:t>
            </a:r>
            <a:r>
              <a:rPr lang="pt-BR" sz="1300" b="0" i="1" dirty="0" err="1" smtClean="0">
                <a:effectLst/>
                <a:latin typeface="Arial" charset="0"/>
                <a:ea typeface="Arial" charset="0"/>
                <a:cs typeface="Arial" charset="0"/>
              </a:rPr>
              <a:t>algorítmo</a:t>
            </a:r>
            <a:r>
              <a:rPr lang="pt-BR" sz="1300" b="0" i="1" dirty="0" smtClean="0">
                <a:effectLst/>
                <a:latin typeface="Arial" charset="0"/>
                <a:ea typeface="Arial" charset="0"/>
                <a:cs typeface="Arial" charset="0"/>
              </a:rPr>
              <a:t> que leia o preço de um produto e mostre seu novo preço, com 5% de desconto.</a:t>
            </a:r>
            <a:endParaRPr lang="pt-BR" sz="1300" b="0" dirty="0" smtClean="0">
              <a:effectLst/>
              <a:latin typeface="Arial" charset="0"/>
              <a:ea typeface="Arial" charset="0"/>
              <a:cs typeface="Arial" charset="0"/>
            </a:endParaRPr>
          </a:p>
          <a:p>
            <a:r>
              <a:rPr lang="pt-BR" sz="1300" b="0" dirty="0" smtClean="0">
                <a:effectLst/>
                <a:latin typeface="Arial" charset="0"/>
                <a:ea typeface="Arial" charset="0"/>
                <a:cs typeface="Arial" charset="0"/>
              </a:rPr>
              <a:t/>
            </a:r>
            <a:br>
              <a:rPr lang="pt-BR" sz="1300" b="0" dirty="0" smtClean="0">
                <a:effectLst/>
                <a:latin typeface="Arial" charset="0"/>
                <a:ea typeface="Arial" charset="0"/>
                <a:cs typeface="Arial" charset="0"/>
              </a:rPr>
            </a:br>
            <a:r>
              <a:rPr lang="pt-BR" sz="1300" b="0" dirty="0" smtClean="0">
                <a:effectLst/>
                <a:latin typeface="Arial" charset="0"/>
                <a:ea typeface="Arial" charset="0"/>
                <a:cs typeface="Arial" charset="0"/>
              </a:rPr>
              <a:t>preço = </a:t>
            </a:r>
            <a:r>
              <a:rPr lang="pt-BR" sz="1300" b="0" dirty="0" err="1" smtClean="0">
                <a:effectLst/>
                <a:latin typeface="Arial" charset="0"/>
                <a:ea typeface="Arial" charset="0"/>
                <a:cs typeface="Arial" charset="0"/>
              </a:rPr>
              <a:t>float</a:t>
            </a:r>
            <a:r>
              <a:rPr lang="pt-BR" sz="1300" b="0" dirty="0" smtClean="0">
                <a:effectLst/>
                <a:latin typeface="Arial" charset="0"/>
                <a:ea typeface="Arial" charset="0"/>
                <a:cs typeface="Arial" charset="0"/>
              </a:rPr>
              <a:t>(input('Digite o preço do produto: </a:t>
            </a:r>
            <a:r>
              <a:rPr lang="pt-BR" sz="1300" b="0" dirty="0" err="1" smtClean="0">
                <a:effectLst/>
                <a:latin typeface="Arial" charset="0"/>
                <a:ea typeface="Arial" charset="0"/>
                <a:cs typeface="Arial" charset="0"/>
              </a:rPr>
              <a:t>R</a:t>
            </a:r>
            <a:r>
              <a:rPr lang="pt-BR" sz="1300" b="0" dirty="0" smtClean="0">
                <a:effectLst/>
                <a:latin typeface="Arial" charset="0"/>
                <a:ea typeface="Arial" charset="0"/>
                <a:cs typeface="Arial" charset="0"/>
              </a:rPr>
              <a:t>$ '))</a:t>
            </a:r>
          </a:p>
          <a:p>
            <a:r>
              <a:rPr lang="pt-BR" sz="1300" b="0" dirty="0" err="1" smtClean="0">
                <a:effectLst/>
                <a:latin typeface="Arial" charset="0"/>
                <a:ea typeface="Arial" charset="0"/>
                <a:cs typeface="Arial" charset="0"/>
              </a:rPr>
              <a:t>novo_preço</a:t>
            </a:r>
            <a:r>
              <a:rPr lang="pt-BR" sz="1300" b="0" dirty="0" smtClean="0">
                <a:effectLst/>
                <a:latin typeface="Arial" charset="0"/>
                <a:ea typeface="Arial" charset="0"/>
                <a:cs typeface="Arial" charset="0"/>
              </a:rPr>
              <a:t> = preço * 0.95</a:t>
            </a:r>
          </a:p>
          <a:p>
            <a:r>
              <a:rPr lang="pt-BR" sz="1300" b="0" dirty="0" err="1" smtClean="0">
                <a:effectLst/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300" b="0" dirty="0" smtClean="0">
                <a:effectLst/>
                <a:latin typeface="Arial" charset="0"/>
                <a:ea typeface="Arial" charset="0"/>
                <a:cs typeface="Arial" charset="0"/>
              </a:rPr>
              <a:t>('O produto que custava </a:t>
            </a:r>
            <a:r>
              <a:rPr lang="pt-BR" sz="1300" b="0" dirty="0" err="1" smtClean="0">
                <a:effectLst/>
                <a:latin typeface="Arial" charset="0"/>
                <a:ea typeface="Arial" charset="0"/>
                <a:cs typeface="Arial" charset="0"/>
              </a:rPr>
              <a:t>R</a:t>
            </a:r>
            <a:r>
              <a:rPr lang="pt-BR" sz="1300" b="0" dirty="0" smtClean="0">
                <a:effectLst/>
                <a:latin typeface="Arial" charset="0"/>
                <a:ea typeface="Arial" charset="0"/>
                <a:cs typeface="Arial" charset="0"/>
              </a:rPr>
              <a:t>$ {:.2f}, na promoção com desconto de 5% custará </a:t>
            </a:r>
            <a:r>
              <a:rPr lang="pt-BR" sz="1300" b="0" dirty="0" err="1" smtClean="0">
                <a:effectLst/>
                <a:latin typeface="Arial" charset="0"/>
                <a:ea typeface="Arial" charset="0"/>
                <a:cs typeface="Arial" charset="0"/>
              </a:rPr>
              <a:t>R</a:t>
            </a:r>
            <a:r>
              <a:rPr lang="pt-BR" sz="1300" b="0" dirty="0" smtClean="0">
                <a:effectLst/>
                <a:latin typeface="Arial" charset="0"/>
                <a:ea typeface="Arial" charset="0"/>
                <a:cs typeface="Arial" charset="0"/>
              </a:rPr>
              <a:t>$ {:.2f}'.</a:t>
            </a:r>
            <a:r>
              <a:rPr lang="pt-BR" sz="1300" b="0" dirty="0" err="1" smtClean="0">
                <a:effectLst/>
                <a:latin typeface="Arial" charset="0"/>
                <a:ea typeface="Arial" charset="0"/>
                <a:cs typeface="Arial" charset="0"/>
              </a:rPr>
              <a:t>format</a:t>
            </a:r>
            <a:r>
              <a:rPr lang="pt-BR" sz="1300" b="0" dirty="0" smtClean="0">
                <a:effectLst/>
                <a:latin typeface="Arial" charset="0"/>
                <a:ea typeface="Arial" charset="0"/>
                <a:cs typeface="Arial" charset="0"/>
              </a:rPr>
              <a:t>(</a:t>
            </a:r>
          </a:p>
          <a:p>
            <a:r>
              <a:rPr lang="pt-BR" sz="1300" b="0" dirty="0" smtClean="0">
                <a:effectLst/>
                <a:latin typeface="Arial" charset="0"/>
                <a:ea typeface="Arial" charset="0"/>
                <a:cs typeface="Arial" charset="0"/>
              </a:rPr>
              <a:t>preço, </a:t>
            </a:r>
            <a:r>
              <a:rPr lang="pt-BR" sz="1300" b="0" dirty="0" err="1" smtClean="0">
                <a:effectLst/>
                <a:latin typeface="Arial" charset="0"/>
                <a:ea typeface="Arial" charset="0"/>
                <a:cs typeface="Arial" charset="0"/>
              </a:rPr>
              <a:t>novo_preço</a:t>
            </a:r>
            <a:r>
              <a:rPr lang="pt-BR" sz="1300" b="0" dirty="0" smtClean="0">
                <a:effectLst/>
                <a:latin typeface="Arial" charset="0"/>
                <a:ea typeface="Arial" charset="0"/>
                <a:cs typeface="Arial" charset="0"/>
              </a:rPr>
              <a:t>))</a:t>
            </a:r>
            <a:endParaRPr lang="pt-BR" sz="1300" b="0" dirty="0"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329014" y="6418448"/>
            <a:ext cx="5957887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300" b="1" i="1" dirty="0" smtClean="0">
                <a:solidFill>
                  <a:srgbClr val="0432FF"/>
                </a:solidFill>
                <a:effectLst/>
                <a:latin typeface="Arial" charset="0"/>
                <a:ea typeface="Arial" charset="0"/>
                <a:cs typeface="Arial" charset="0"/>
              </a:rPr>
              <a:t># Desafio 13 – Reajuste Salarial:</a:t>
            </a:r>
          </a:p>
          <a:p>
            <a:endParaRPr lang="pt-BR" sz="1300" b="0" dirty="0" smtClean="0">
              <a:effectLst/>
              <a:latin typeface="Arial" charset="0"/>
              <a:ea typeface="Arial" charset="0"/>
              <a:cs typeface="Arial" charset="0"/>
            </a:endParaRPr>
          </a:p>
          <a:p>
            <a:r>
              <a:rPr lang="pt-BR" sz="1300" b="0" i="1" dirty="0" smtClean="0">
                <a:effectLst/>
                <a:latin typeface="Arial" charset="0"/>
                <a:ea typeface="Arial" charset="0"/>
                <a:cs typeface="Arial" charset="0"/>
              </a:rPr>
              <a:t># Faça um </a:t>
            </a:r>
            <a:r>
              <a:rPr lang="pt-BR" sz="1300" b="0" i="1" dirty="0" err="1" smtClean="0">
                <a:effectLst/>
                <a:latin typeface="Arial" charset="0"/>
                <a:ea typeface="Arial" charset="0"/>
                <a:cs typeface="Arial" charset="0"/>
              </a:rPr>
              <a:t>algorítmo</a:t>
            </a:r>
            <a:r>
              <a:rPr lang="pt-BR" sz="1300" b="0" i="1" dirty="0" smtClean="0">
                <a:effectLst/>
                <a:latin typeface="Arial" charset="0"/>
                <a:ea typeface="Arial" charset="0"/>
                <a:cs typeface="Arial" charset="0"/>
              </a:rPr>
              <a:t> que leia o salário de um funcionário e mostre seu novo salário, com 15% de aumento.</a:t>
            </a:r>
            <a:endParaRPr lang="pt-BR" sz="1300" b="0" dirty="0" smtClean="0">
              <a:effectLst/>
              <a:latin typeface="Arial" charset="0"/>
              <a:ea typeface="Arial" charset="0"/>
              <a:cs typeface="Arial" charset="0"/>
            </a:endParaRPr>
          </a:p>
          <a:p>
            <a:r>
              <a:rPr lang="pt-BR" sz="1300" b="0" dirty="0" smtClean="0">
                <a:effectLst/>
                <a:latin typeface="Arial" charset="0"/>
                <a:ea typeface="Arial" charset="0"/>
                <a:cs typeface="Arial" charset="0"/>
              </a:rPr>
              <a:t/>
            </a:r>
            <a:br>
              <a:rPr lang="pt-BR" sz="1300" b="0" dirty="0" smtClean="0">
                <a:effectLst/>
                <a:latin typeface="Arial" charset="0"/>
                <a:ea typeface="Arial" charset="0"/>
                <a:cs typeface="Arial" charset="0"/>
              </a:rPr>
            </a:br>
            <a:r>
              <a:rPr lang="pt-BR" sz="1300" b="0" dirty="0" smtClean="0">
                <a:effectLst/>
                <a:latin typeface="Arial" charset="0"/>
                <a:ea typeface="Arial" charset="0"/>
                <a:cs typeface="Arial" charset="0"/>
              </a:rPr>
              <a:t>salário = </a:t>
            </a:r>
            <a:r>
              <a:rPr lang="pt-BR" sz="1300" b="0" dirty="0" err="1" smtClean="0">
                <a:effectLst/>
                <a:latin typeface="Arial" charset="0"/>
                <a:ea typeface="Arial" charset="0"/>
                <a:cs typeface="Arial" charset="0"/>
              </a:rPr>
              <a:t>float</a:t>
            </a:r>
            <a:r>
              <a:rPr lang="pt-BR" sz="1300" b="0" dirty="0" smtClean="0">
                <a:effectLst/>
                <a:latin typeface="Arial" charset="0"/>
                <a:ea typeface="Arial" charset="0"/>
                <a:cs typeface="Arial" charset="0"/>
              </a:rPr>
              <a:t>(input('Digite o seu salário atual: </a:t>
            </a:r>
            <a:r>
              <a:rPr lang="pt-BR" sz="1300" b="0" dirty="0" err="1" smtClean="0">
                <a:effectLst/>
                <a:latin typeface="Arial" charset="0"/>
                <a:ea typeface="Arial" charset="0"/>
                <a:cs typeface="Arial" charset="0"/>
              </a:rPr>
              <a:t>R</a:t>
            </a:r>
            <a:r>
              <a:rPr lang="pt-BR" sz="1300" b="0" dirty="0" smtClean="0">
                <a:effectLst/>
                <a:latin typeface="Arial" charset="0"/>
                <a:ea typeface="Arial" charset="0"/>
                <a:cs typeface="Arial" charset="0"/>
              </a:rPr>
              <a:t>$ '))</a:t>
            </a:r>
          </a:p>
          <a:p>
            <a:r>
              <a:rPr lang="pt-BR" sz="1300" b="0" dirty="0" err="1" smtClean="0">
                <a:effectLst/>
                <a:latin typeface="Arial" charset="0"/>
                <a:ea typeface="Arial" charset="0"/>
                <a:cs typeface="Arial" charset="0"/>
              </a:rPr>
              <a:t>novo_salário</a:t>
            </a:r>
            <a:r>
              <a:rPr lang="pt-BR" sz="1300" b="0" dirty="0" smtClean="0">
                <a:effectLst/>
                <a:latin typeface="Arial" charset="0"/>
                <a:ea typeface="Arial" charset="0"/>
                <a:cs typeface="Arial" charset="0"/>
              </a:rPr>
              <a:t> = salário * 1.15</a:t>
            </a:r>
          </a:p>
          <a:p>
            <a:r>
              <a:rPr lang="pt-BR" sz="1300" b="0" dirty="0" err="1" smtClean="0">
                <a:effectLst/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300" b="0" dirty="0" smtClean="0">
                <a:effectLst/>
                <a:latin typeface="Arial" charset="0"/>
                <a:ea typeface="Arial" charset="0"/>
                <a:cs typeface="Arial" charset="0"/>
              </a:rPr>
              <a:t>('Um funcionário que ganha um salário de </a:t>
            </a:r>
            <a:r>
              <a:rPr lang="pt-BR" sz="1300" b="0" dirty="0" err="1" smtClean="0">
                <a:effectLst/>
                <a:latin typeface="Arial" charset="0"/>
                <a:ea typeface="Arial" charset="0"/>
                <a:cs typeface="Arial" charset="0"/>
              </a:rPr>
              <a:t>R</a:t>
            </a:r>
            <a:r>
              <a:rPr lang="pt-BR" sz="1300" b="0" dirty="0" smtClean="0">
                <a:effectLst/>
                <a:latin typeface="Arial" charset="0"/>
                <a:ea typeface="Arial" charset="0"/>
                <a:cs typeface="Arial" charset="0"/>
              </a:rPr>
              <a:t>$ {:.2f}, com acrescido de 15% irá ganhar </a:t>
            </a:r>
            <a:r>
              <a:rPr lang="pt-BR" sz="1300" b="0" dirty="0" err="1" smtClean="0">
                <a:effectLst/>
                <a:latin typeface="Arial" charset="0"/>
                <a:ea typeface="Arial" charset="0"/>
                <a:cs typeface="Arial" charset="0"/>
              </a:rPr>
              <a:t>R</a:t>
            </a:r>
            <a:r>
              <a:rPr lang="pt-BR" sz="1300" b="0" dirty="0" smtClean="0">
                <a:effectLst/>
                <a:latin typeface="Arial" charset="0"/>
                <a:ea typeface="Arial" charset="0"/>
                <a:cs typeface="Arial" charset="0"/>
              </a:rPr>
              <a:t>$ {:.2f}'.</a:t>
            </a:r>
            <a:r>
              <a:rPr lang="pt-BR" sz="1300" b="0" dirty="0" err="1" smtClean="0">
                <a:effectLst/>
                <a:latin typeface="Arial" charset="0"/>
                <a:ea typeface="Arial" charset="0"/>
                <a:cs typeface="Arial" charset="0"/>
              </a:rPr>
              <a:t>format</a:t>
            </a:r>
            <a:r>
              <a:rPr lang="pt-BR" sz="1300" b="0" dirty="0" smtClean="0">
                <a:effectLst/>
                <a:latin typeface="Arial" charset="0"/>
                <a:ea typeface="Arial" charset="0"/>
                <a:cs typeface="Arial" charset="0"/>
              </a:rPr>
              <a:t>(</a:t>
            </a:r>
          </a:p>
          <a:p>
            <a:r>
              <a:rPr lang="pt-BR" sz="1300" b="0" dirty="0" smtClean="0">
                <a:effectLst/>
                <a:latin typeface="Arial" charset="0"/>
                <a:ea typeface="Arial" charset="0"/>
                <a:cs typeface="Arial" charset="0"/>
              </a:rPr>
              <a:t>salário, </a:t>
            </a:r>
            <a:r>
              <a:rPr lang="pt-BR" sz="1300" b="0" dirty="0" err="1" smtClean="0">
                <a:effectLst/>
                <a:latin typeface="Arial" charset="0"/>
                <a:ea typeface="Arial" charset="0"/>
                <a:cs typeface="Arial" charset="0"/>
              </a:rPr>
              <a:t>novo_salário</a:t>
            </a:r>
            <a:r>
              <a:rPr lang="pt-BR" sz="1300" b="0" dirty="0" smtClean="0">
                <a:effectLst/>
                <a:latin typeface="Arial" charset="0"/>
                <a:ea typeface="Arial" charset="0"/>
                <a:cs typeface="Arial" charset="0"/>
              </a:rPr>
              <a:t>))</a:t>
            </a:r>
            <a:endParaRPr lang="pt-BR" sz="1300" b="0" dirty="0"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" name="Espaço Reservado para Rodapé 10"/>
          <p:cNvSpPr txBox="1">
            <a:spLocks/>
          </p:cNvSpPr>
          <p:nvPr/>
        </p:nvSpPr>
        <p:spPr>
          <a:xfrm>
            <a:off x="5768825" y="8435643"/>
            <a:ext cx="726505" cy="4466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l" defTabSz="914400" rtl="0" eaLnBrk="1" latinLnBrk="0" hangingPunct="1">
              <a:defRPr sz="7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20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Página</a:t>
            </a:r>
            <a:endParaRPr lang="pt-BR" sz="1200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4" name="Espaço Reservado para Número de Slide 11"/>
          <p:cNvSpPr txBox="1">
            <a:spLocks/>
          </p:cNvSpPr>
          <p:nvPr/>
        </p:nvSpPr>
        <p:spPr>
          <a:xfrm>
            <a:off x="6361260" y="8533253"/>
            <a:ext cx="368724" cy="26969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pt-BR"/>
            </a:defPPr>
            <a:lvl1pPr marL="0" algn="r" defTabSz="914400" rtl="0" eaLnBrk="1" latinLnBrk="0" hangingPunct="1">
              <a:defRPr sz="21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2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11</a:t>
            </a:r>
            <a:endParaRPr lang="pt-BR" sz="1200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5791151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1298298" y="285981"/>
            <a:ext cx="45608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b="1" smtClean="0">
                <a:solidFill>
                  <a:srgbClr val="945200"/>
                </a:solidFill>
                <a:latin typeface="Apple Chancery" charset="0"/>
                <a:ea typeface="Apple Chancery" charset="0"/>
                <a:cs typeface="Apple Chancery" charset="0"/>
              </a:rPr>
              <a:t>Curso de Python - Curso em Vídeo</a:t>
            </a:r>
            <a:endParaRPr lang="pt-BR" sz="2400" b="1">
              <a:solidFill>
                <a:srgbClr val="945200"/>
              </a:solidFill>
              <a:latin typeface="Apple Chancery" charset="0"/>
              <a:ea typeface="Apple Chancery" charset="0"/>
              <a:cs typeface="Apple Chancery" charset="0"/>
            </a:endParaRPr>
          </a:p>
        </p:txBody>
      </p:sp>
      <p:sp>
        <p:nvSpPr>
          <p:cNvPr id="13" name="Espaço Reservado para Rodapé 10"/>
          <p:cNvSpPr txBox="1">
            <a:spLocks/>
          </p:cNvSpPr>
          <p:nvPr/>
        </p:nvSpPr>
        <p:spPr>
          <a:xfrm>
            <a:off x="5768825" y="8435643"/>
            <a:ext cx="726505" cy="4466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l" defTabSz="914400" rtl="0" eaLnBrk="1" latinLnBrk="0" hangingPunct="1">
              <a:defRPr sz="7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20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Página</a:t>
            </a:r>
            <a:endParaRPr lang="pt-BR" sz="1200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4" name="Espaço Reservado para Número de Slide 11"/>
          <p:cNvSpPr txBox="1">
            <a:spLocks/>
          </p:cNvSpPr>
          <p:nvPr/>
        </p:nvSpPr>
        <p:spPr>
          <a:xfrm>
            <a:off x="6307473" y="8533253"/>
            <a:ext cx="496740" cy="34901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pt-BR"/>
            </a:defPPr>
            <a:lvl1pPr marL="0" algn="r" defTabSz="914400" rtl="0" eaLnBrk="1" latinLnBrk="0" hangingPunct="1">
              <a:defRPr sz="21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2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111</a:t>
            </a:r>
            <a:endParaRPr lang="pt-BR" sz="1200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 useBgFill="1">
        <p:nvSpPr>
          <p:cNvPr id="5" name="Retângulo 4"/>
          <p:cNvSpPr/>
          <p:nvPr/>
        </p:nvSpPr>
        <p:spPr>
          <a:xfrm>
            <a:off x="543858" y="965048"/>
            <a:ext cx="5951472" cy="72019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b="1" dirty="0" smtClean="0">
                <a:solidFill>
                  <a:srgbClr val="009051"/>
                </a:solidFill>
                <a:latin typeface="Arial" charset="0"/>
                <a:ea typeface="Arial" charset="0"/>
                <a:cs typeface="Arial" charset="0"/>
              </a:rPr>
              <a:t>AULA 20 – Funções (Parte 1):</a:t>
            </a:r>
          </a:p>
          <a:p>
            <a:endParaRPr lang="pt-BR" sz="1400" dirty="0" smtClean="0">
              <a:latin typeface="Arial" charset="0"/>
              <a:ea typeface="Arial" charset="0"/>
              <a:cs typeface="Arial" charset="0"/>
            </a:endParaRPr>
          </a:p>
          <a:p>
            <a:r>
              <a:rPr lang="pt-BR" sz="1400" dirty="0" smtClean="0">
                <a:latin typeface="Arial" charset="0"/>
                <a:ea typeface="Arial" charset="0"/>
                <a:cs typeface="Arial" charset="0"/>
              </a:rPr>
              <a:t># 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PROGRAMA PRINCIPAL</a:t>
            </a:r>
          </a:p>
          <a:p>
            <a:r>
              <a:rPr lang="pt-BR" sz="1400" dirty="0">
                <a:latin typeface="Arial" charset="0"/>
                <a:ea typeface="Arial" charset="0"/>
                <a:cs typeface="Arial" charset="0"/>
              </a:rPr>
              <a:t>título(' CURSO EM VÍDEO ')</a:t>
            </a:r>
          </a:p>
          <a:p>
            <a:r>
              <a:rPr lang="pt-BR" sz="1400" dirty="0">
                <a:latin typeface="Arial" charset="0"/>
                <a:ea typeface="Arial" charset="0"/>
                <a:cs typeface="Arial" charset="0"/>
              </a:rPr>
              <a:t>título(' APRENDA PYTHON ')</a:t>
            </a:r>
          </a:p>
          <a:p>
            <a:r>
              <a:rPr lang="pt-BR" sz="1400" dirty="0">
                <a:latin typeface="Arial" charset="0"/>
                <a:ea typeface="Arial" charset="0"/>
                <a:cs typeface="Arial" charset="0"/>
              </a:rPr>
              <a:t>título(' GUSTAVO GUANABARA ')</a:t>
            </a:r>
          </a:p>
          <a:p>
            <a:r>
              <a:rPr lang="pt-BR" sz="1400" dirty="0">
                <a:latin typeface="Arial" charset="0"/>
                <a:ea typeface="Arial" charset="0"/>
                <a:cs typeface="Arial" charset="0"/>
              </a:rPr>
              <a:t/>
            </a:r>
            <a:br>
              <a:rPr lang="pt-BR" sz="1400" dirty="0">
                <a:latin typeface="Arial" charset="0"/>
                <a:ea typeface="Arial" charset="0"/>
                <a:cs typeface="Arial" charset="0"/>
              </a:rPr>
            </a:b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# Maneira comum de somar.</a:t>
            </a:r>
          </a:p>
          <a:p>
            <a:r>
              <a:rPr lang="pt-BR" sz="1400" dirty="0">
                <a:latin typeface="Arial" charset="0"/>
                <a:ea typeface="Arial" charset="0"/>
                <a:cs typeface="Arial" charset="0"/>
              </a:rPr>
              <a:t>a = 4</a:t>
            </a:r>
          </a:p>
          <a:p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b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 = 5</a:t>
            </a:r>
          </a:p>
          <a:p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s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 = a + 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b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 # =&gt; soma(4, 5)</a:t>
            </a:r>
          </a:p>
          <a:p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(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s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)</a:t>
            </a:r>
          </a:p>
          <a:p>
            <a:r>
              <a:rPr lang="pt-BR" sz="1400" dirty="0">
                <a:latin typeface="Arial" charset="0"/>
                <a:ea typeface="Arial" charset="0"/>
                <a:cs typeface="Arial" charset="0"/>
              </a:rPr>
              <a:t/>
            </a:r>
            <a:br>
              <a:rPr lang="pt-BR" sz="1400" dirty="0">
                <a:latin typeface="Arial" charset="0"/>
                <a:ea typeface="Arial" charset="0"/>
                <a:cs typeface="Arial" charset="0"/>
              </a:rPr>
            </a:b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a = 8</a:t>
            </a:r>
          </a:p>
          <a:p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b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 = 9</a:t>
            </a:r>
          </a:p>
          <a:p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s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 = a + 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b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 # =&gt; soma(8, 9)</a:t>
            </a:r>
          </a:p>
          <a:p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(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s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)</a:t>
            </a:r>
          </a:p>
          <a:p>
            <a:r>
              <a:rPr lang="pt-BR" sz="1400" dirty="0">
                <a:latin typeface="Arial" charset="0"/>
                <a:ea typeface="Arial" charset="0"/>
                <a:cs typeface="Arial" charset="0"/>
              </a:rPr>
              <a:t/>
            </a:r>
            <a:br>
              <a:rPr lang="pt-BR" sz="1400" dirty="0">
                <a:latin typeface="Arial" charset="0"/>
                <a:ea typeface="Arial" charset="0"/>
                <a:cs typeface="Arial" charset="0"/>
              </a:rPr>
            </a:b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a = 2</a:t>
            </a:r>
          </a:p>
          <a:p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b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 = 1</a:t>
            </a:r>
          </a:p>
          <a:p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s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 = a + 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b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 # =&gt; soma(2, 1)</a:t>
            </a:r>
          </a:p>
          <a:p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(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s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)</a:t>
            </a:r>
          </a:p>
          <a:p>
            <a:r>
              <a:rPr lang="pt-BR" sz="1400" dirty="0">
                <a:latin typeface="Arial" charset="0"/>
                <a:ea typeface="Arial" charset="0"/>
                <a:cs typeface="Arial" charset="0"/>
              </a:rPr>
              <a:t/>
            </a:r>
            <a:br>
              <a:rPr lang="pt-BR" sz="1400" dirty="0">
                <a:latin typeface="Arial" charset="0"/>
                <a:ea typeface="Arial" charset="0"/>
                <a:cs typeface="Arial" charset="0"/>
              </a:rPr>
            </a:b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# DEFINIÇÃO DE FUNÇÃO SOMA.</a:t>
            </a:r>
          </a:p>
          <a:p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def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 soma(a, 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b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):</a:t>
            </a:r>
          </a:p>
          <a:p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s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 = a + 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b</a:t>
            </a:r>
            <a:endParaRPr lang="pt-BR" sz="1400" dirty="0">
              <a:latin typeface="Arial" charset="0"/>
              <a:ea typeface="Arial" charset="0"/>
              <a:cs typeface="Arial" charset="0"/>
            </a:endParaRPr>
          </a:p>
          <a:p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(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s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)</a:t>
            </a:r>
          </a:p>
          <a:p>
            <a:r>
              <a:rPr lang="pt-BR" sz="1400" dirty="0">
                <a:latin typeface="Arial" charset="0"/>
                <a:ea typeface="Arial" charset="0"/>
                <a:cs typeface="Arial" charset="0"/>
              </a:rPr>
              <a:t/>
            </a:r>
            <a:br>
              <a:rPr lang="pt-BR" sz="1400" dirty="0">
                <a:latin typeface="Arial" charset="0"/>
                <a:ea typeface="Arial" charset="0"/>
                <a:cs typeface="Arial" charset="0"/>
              </a:rPr>
            </a:br>
            <a:r>
              <a:rPr lang="pt-BR" sz="1400" dirty="0">
                <a:latin typeface="Arial" charset="0"/>
                <a:ea typeface="Arial" charset="0"/>
                <a:cs typeface="Arial" charset="0"/>
              </a:rPr>
              <a:t/>
            </a:r>
            <a:br>
              <a:rPr lang="pt-BR" sz="1400" dirty="0">
                <a:latin typeface="Arial" charset="0"/>
                <a:ea typeface="Arial" charset="0"/>
                <a:cs typeface="Arial" charset="0"/>
              </a:rPr>
            </a:b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# PROGRAMA PRINCIPAL</a:t>
            </a:r>
          </a:p>
          <a:p>
            <a:r>
              <a:rPr lang="pt-BR" sz="1400" dirty="0">
                <a:latin typeface="Arial" charset="0"/>
                <a:ea typeface="Arial" charset="0"/>
                <a:cs typeface="Arial" charset="0"/>
              </a:rPr>
              <a:t>soma(4, 5)</a:t>
            </a:r>
          </a:p>
          <a:p>
            <a:r>
              <a:rPr lang="pt-BR" sz="1400" dirty="0">
                <a:latin typeface="Arial" charset="0"/>
                <a:ea typeface="Arial" charset="0"/>
                <a:cs typeface="Arial" charset="0"/>
              </a:rPr>
              <a:t>soma(8, 9)</a:t>
            </a:r>
          </a:p>
          <a:p>
            <a:r>
              <a:rPr lang="pt-BR" sz="1400" dirty="0">
                <a:latin typeface="Arial" charset="0"/>
                <a:ea typeface="Arial" charset="0"/>
                <a:cs typeface="Arial" charset="0"/>
              </a:rPr>
              <a:t>soma(2, 1</a:t>
            </a:r>
            <a:r>
              <a:rPr lang="pt-BR" sz="1400" dirty="0" smtClean="0">
                <a:latin typeface="Arial" charset="0"/>
                <a:ea typeface="Arial" charset="0"/>
                <a:cs typeface="Arial" charset="0"/>
              </a:rPr>
              <a:t>)</a:t>
            </a:r>
            <a:endParaRPr lang="pt-BR" sz="1400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8397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1298298" y="285981"/>
            <a:ext cx="45608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b="1" smtClean="0">
                <a:solidFill>
                  <a:srgbClr val="945200"/>
                </a:solidFill>
                <a:latin typeface="Apple Chancery" charset="0"/>
                <a:ea typeface="Apple Chancery" charset="0"/>
                <a:cs typeface="Apple Chancery" charset="0"/>
              </a:rPr>
              <a:t>Curso de Python - Curso em Vídeo</a:t>
            </a:r>
            <a:endParaRPr lang="pt-BR" sz="2400" b="1">
              <a:solidFill>
                <a:srgbClr val="945200"/>
              </a:solidFill>
              <a:latin typeface="Apple Chancery" charset="0"/>
              <a:ea typeface="Apple Chancery" charset="0"/>
              <a:cs typeface="Apple Chancery" charset="0"/>
            </a:endParaRPr>
          </a:p>
        </p:txBody>
      </p:sp>
      <p:sp>
        <p:nvSpPr>
          <p:cNvPr id="13" name="Espaço Reservado para Rodapé 10"/>
          <p:cNvSpPr txBox="1">
            <a:spLocks/>
          </p:cNvSpPr>
          <p:nvPr/>
        </p:nvSpPr>
        <p:spPr>
          <a:xfrm>
            <a:off x="5768825" y="8435643"/>
            <a:ext cx="726505" cy="4466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l" defTabSz="914400" rtl="0" eaLnBrk="1" latinLnBrk="0" hangingPunct="1">
              <a:defRPr sz="7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20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Página</a:t>
            </a:r>
            <a:endParaRPr lang="pt-BR" sz="1200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4" name="Espaço Reservado para Número de Slide 11"/>
          <p:cNvSpPr txBox="1">
            <a:spLocks/>
          </p:cNvSpPr>
          <p:nvPr/>
        </p:nvSpPr>
        <p:spPr>
          <a:xfrm>
            <a:off x="6307473" y="8533253"/>
            <a:ext cx="496740" cy="34901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pt-BR"/>
            </a:defPPr>
            <a:lvl1pPr marL="0" algn="r" defTabSz="914400" rtl="0" eaLnBrk="1" latinLnBrk="0" hangingPunct="1">
              <a:defRPr sz="21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2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112</a:t>
            </a:r>
            <a:endParaRPr lang="pt-BR" sz="1200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 useBgFill="1">
        <p:nvSpPr>
          <p:cNvPr id="5" name="Retângulo 4"/>
          <p:cNvSpPr/>
          <p:nvPr/>
        </p:nvSpPr>
        <p:spPr>
          <a:xfrm>
            <a:off x="543858" y="965048"/>
            <a:ext cx="5951472" cy="74174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b="1" dirty="0" smtClean="0">
                <a:solidFill>
                  <a:srgbClr val="009051"/>
                </a:solidFill>
                <a:latin typeface="Arial" charset="0"/>
                <a:ea typeface="Arial" charset="0"/>
                <a:cs typeface="Arial" charset="0"/>
              </a:rPr>
              <a:t>AULA 20 – Funções (Parte 1):</a:t>
            </a:r>
          </a:p>
          <a:p>
            <a:endParaRPr lang="pt-BR" sz="1400" dirty="0" smtClean="0">
              <a:latin typeface="Arial" charset="0"/>
              <a:ea typeface="Arial" charset="0"/>
              <a:cs typeface="Arial" charset="0"/>
            </a:endParaRPr>
          </a:p>
          <a:p>
            <a:r>
              <a:rPr lang="pt-BR" sz="1400" dirty="0" smtClean="0">
                <a:latin typeface="Arial" charset="0"/>
                <a:ea typeface="Arial" charset="0"/>
                <a:cs typeface="Arial" charset="0"/>
              </a:rPr>
              <a:t># 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PODEMOS ESPECIFICAR OS PARÂMETROS:</a:t>
            </a:r>
          </a:p>
          <a:p>
            <a:r>
              <a:rPr lang="pt-BR" sz="1400" dirty="0">
                <a:latin typeface="Arial" charset="0"/>
                <a:ea typeface="Arial" charset="0"/>
                <a:cs typeface="Arial" charset="0"/>
              </a:rPr>
              <a:t>soma(a=4, 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b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=3)</a:t>
            </a:r>
          </a:p>
          <a:p>
            <a:r>
              <a:rPr lang="pt-BR" sz="1400" dirty="0">
                <a:latin typeface="Arial" charset="0"/>
                <a:ea typeface="Arial" charset="0"/>
                <a:cs typeface="Arial" charset="0"/>
              </a:rPr>
              <a:t>soma(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b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=6, a=1)</a:t>
            </a:r>
          </a:p>
          <a:p>
            <a:r>
              <a:rPr lang="pt-BR" sz="1400" dirty="0">
                <a:latin typeface="Arial" charset="0"/>
                <a:ea typeface="Arial" charset="0"/>
                <a:cs typeface="Arial" charset="0"/>
              </a:rPr>
              <a:t/>
            </a:r>
            <a:br>
              <a:rPr lang="pt-BR" sz="1400" dirty="0">
                <a:latin typeface="Arial" charset="0"/>
                <a:ea typeface="Arial" charset="0"/>
                <a:cs typeface="Arial" charset="0"/>
              </a:rPr>
            </a:b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------------------------------------</a:t>
            </a:r>
          </a:p>
          <a:p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def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 soma(a, 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b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):</a:t>
            </a:r>
          </a:p>
          <a:p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(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f'A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 = {a} e 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B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 = {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b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}')</a:t>
            </a:r>
          </a:p>
          <a:p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s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 = a + 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b</a:t>
            </a:r>
            <a:endParaRPr lang="pt-BR" sz="1400" dirty="0">
              <a:latin typeface="Arial" charset="0"/>
              <a:ea typeface="Arial" charset="0"/>
              <a:cs typeface="Arial" charset="0"/>
            </a:endParaRPr>
          </a:p>
          <a:p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(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f'A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 soma A + 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B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 = {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s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}')</a:t>
            </a:r>
          </a:p>
          <a:p>
            <a:r>
              <a:rPr lang="pt-BR" sz="1400" dirty="0">
                <a:latin typeface="Arial" charset="0"/>
                <a:ea typeface="Arial" charset="0"/>
                <a:cs typeface="Arial" charset="0"/>
              </a:rPr>
              <a:t/>
            </a:r>
            <a:br>
              <a:rPr lang="pt-BR" sz="1400" dirty="0">
                <a:latin typeface="Arial" charset="0"/>
                <a:ea typeface="Arial" charset="0"/>
                <a:cs typeface="Arial" charset="0"/>
              </a:rPr>
            </a:br>
            <a:r>
              <a:rPr lang="pt-BR" sz="1400" dirty="0">
                <a:latin typeface="Arial" charset="0"/>
                <a:ea typeface="Arial" charset="0"/>
                <a:cs typeface="Arial" charset="0"/>
              </a:rPr>
              <a:t/>
            </a:r>
            <a:br>
              <a:rPr lang="pt-BR" sz="1400" dirty="0">
                <a:latin typeface="Arial" charset="0"/>
                <a:ea typeface="Arial" charset="0"/>
                <a:cs typeface="Arial" charset="0"/>
              </a:rPr>
            </a:b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# PROGRAMA PRINCIPAL</a:t>
            </a:r>
          </a:p>
          <a:p>
            <a:r>
              <a:rPr lang="pt-BR" sz="1400" dirty="0">
                <a:latin typeface="Arial" charset="0"/>
                <a:ea typeface="Arial" charset="0"/>
                <a:cs typeface="Arial" charset="0"/>
              </a:rPr>
              <a:t>soma(4, 5)</a:t>
            </a:r>
          </a:p>
          <a:p>
            <a:r>
              <a:rPr lang="pt-BR" sz="1400" dirty="0">
                <a:latin typeface="Arial" charset="0"/>
                <a:ea typeface="Arial" charset="0"/>
                <a:cs typeface="Arial" charset="0"/>
              </a:rPr>
              <a:t>soma(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b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=4, a=5)</a:t>
            </a:r>
          </a:p>
          <a:p>
            <a:r>
              <a:rPr lang="pt-BR" sz="1400" dirty="0">
                <a:latin typeface="Arial" charset="0"/>
                <a:ea typeface="Arial" charset="0"/>
                <a:cs typeface="Arial" charset="0"/>
              </a:rPr>
              <a:t/>
            </a:r>
            <a:br>
              <a:rPr lang="pt-BR" sz="1400" dirty="0">
                <a:latin typeface="Arial" charset="0"/>
                <a:ea typeface="Arial" charset="0"/>
                <a:cs typeface="Arial" charset="0"/>
              </a:rPr>
            </a:b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# São colocados os valores dentro de uma TUPLA.</a:t>
            </a:r>
          </a:p>
          <a:p>
            <a:r>
              <a:rPr lang="pt-BR" sz="1400" dirty="0">
                <a:latin typeface="Arial" charset="0"/>
                <a:ea typeface="Arial" charset="0"/>
                <a:cs typeface="Arial" charset="0"/>
              </a:rPr>
              <a:t/>
            </a:r>
            <a:br>
              <a:rPr lang="pt-BR" sz="1400" dirty="0">
                <a:latin typeface="Arial" charset="0"/>
                <a:ea typeface="Arial" charset="0"/>
                <a:cs typeface="Arial" charset="0"/>
              </a:rPr>
            </a:br>
            <a:r>
              <a:rPr lang="pt-BR" sz="1400" dirty="0">
                <a:latin typeface="Arial" charset="0"/>
                <a:ea typeface="Arial" charset="0"/>
                <a:cs typeface="Arial" charset="0"/>
              </a:rPr>
              <a:t/>
            </a:r>
            <a:br>
              <a:rPr lang="pt-BR" sz="1400" dirty="0">
                <a:latin typeface="Arial" charset="0"/>
                <a:ea typeface="Arial" charset="0"/>
                <a:cs typeface="Arial" charset="0"/>
              </a:rPr>
            </a:b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def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 contador(*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núm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):</a:t>
            </a:r>
          </a:p>
          <a:p>
            <a:r>
              <a:rPr lang="pt-BR" sz="1400" dirty="0">
                <a:latin typeface="Arial" charset="0"/>
                <a:ea typeface="Arial" charset="0"/>
                <a:cs typeface="Arial" charset="0"/>
              </a:rPr>
              <a:t>for valor in 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núm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:</a:t>
            </a:r>
          </a:p>
          <a:p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(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f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'{valor} ', 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end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='')</a:t>
            </a:r>
          </a:p>
          <a:p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('FIM!')</a:t>
            </a:r>
          </a:p>
          <a:p>
            <a:r>
              <a:rPr lang="pt-BR" sz="1400" dirty="0">
                <a:latin typeface="Arial" charset="0"/>
                <a:ea typeface="Arial" charset="0"/>
                <a:cs typeface="Arial" charset="0"/>
              </a:rPr>
              <a:t># 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(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type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(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núm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))</a:t>
            </a:r>
          </a:p>
          <a:p>
            <a:r>
              <a:rPr lang="pt-BR" sz="1400" dirty="0">
                <a:latin typeface="Arial" charset="0"/>
                <a:ea typeface="Arial" charset="0"/>
                <a:cs typeface="Arial" charset="0"/>
              </a:rPr>
              <a:t/>
            </a:r>
            <a:br>
              <a:rPr lang="pt-BR" sz="1400" dirty="0">
                <a:latin typeface="Arial" charset="0"/>
                <a:ea typeface="Arial" charset="0"/>
                <a:cs typeface="Arial" charset="0"/>
              </a:rPr>
            </a:br>
            <a:r>
              <a:rPr lang="pt-BR" sz="1400" dirty="0">
                <a:latin typeface="Arial" charset="0"/>
                <a:ea typeface="Arial" charset="0"/>
                <a:cs typeface="Arial" charset="0"/>
              </a:rPr>
              <a:t/>
            </a:r>
            <a:br>
              <a:rPr lang="pt-BR" sz="1400" dirty="0">
                <a:latin typeface="Arial" charset="0"/>
                <a:ea typeface="Arial" charset="0"/>
                <a:cs typeface="Arial" charset="0"/>
              </a:rPr>
            </a:b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contador(2, 1, 7)</a:t>
            </a:r>
          </a:p>
          <a:p>
            <a:r>
              <a:rPr lang="pt-BR" sz="1400" dirty="0">
                <a:latin typeface="Arial" charset="0"/>
                <a:ea typeface="Arial" charset="0"/>
                <a:cs typeface="Arial" charset="0"/>
              </a:rPr>
              <a:t>contador(8, 0)</a:t>
            </a:r>
          </a:p>
          <a:p>
            <a:r>
              <a:rPr lang="pt-BR" sz="1400" dirty="0">
                <a:latin typeface="Arial" charset="0"/>
                <a:ea typeface="Arial" charset="0"/>
                <a:cs typeface="Arial" charset="0"/>
              </a:rPr>
              <a:t>contador(4, 4, 7, 6, 2)</a:t>
            </a:r>
          </a:p>
          <a:p>
            <a:r>
              <a:rPr lang="pt-BR" sz="1400" dirty="0">
                <a:latin typeface="Arial" charset="0"/>
                <a:ea typeface="Arial" charset="0"/>
                <a:cs typeface="Arial" charset="0"/>
              </a:rPr>
              <a:t/>
            </a:r>
            <a:br>
              <a:rPr lang="pt-BR" sz="1400" dirty="0">
                <a:latin typeface="Arial" charset="0"/>
                <a:ea typeface="Arial" charset="0"/>
                <a:cs typeface="Arial" charset="0"/>
              </a:rPr>
            </a:b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# (2, 1, 7) &lt;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class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 '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tuple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'&gt;</a:t>
            </a:r>
          </a:p>
          <a:p>
            <a:r>
              <a:rPr lang="pt-BR" sz="1400" dirty="0">
                <a:latin typeface="Arial" charset="0"/>
                <a:ea typeface="Arial" charset="0"/>
                <a:cs typeface="Arial" charset="0"/>
              </a:rPr>
              <a:t># (8, 0) &lt;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class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 '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tuple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'&gt;</a:t>
            </a:r>
          </a:p>
          <a:p>
            <a:r>
              <a:rPr lang="pt-BR" sz="1400" dirty="0">
                <a:latin typeface="Arial" charset="0"/>
                <a:ea typeface="Arial" charset="0"/>
                <a:cs typeface="Arial" charset="0"/>
              </a:rPr>
              <a:t># (4, 4, 7, 6, 2) &lt;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class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 '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tuple</a:t>
            </a:r>
            <a:r>
              <a:rPr lang="pt-BR" sz="1400" dirty="0" smtClean="0">
                <a:latin typeface="Arial" charset="0"/>
                <a:ea typeface="Arial" charset="0"/>
                <a:cs typeface="Arial" charset="0"/>
              </a:rPr>
              <a:t>'&gt;</a:t>
            </a:r>
            <a:endParaRPr lang="pt-BR" sz="1400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8693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1298298" y="285981"/>
            <a:ext cx="45608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b="1" smtClean="0">
                <a:solidFill>
                  <a:srgbClr val="945200"/>
                </a:solidFill>
                <a:latin typeface="Apple Chancery" charset="0"/>
                <a:ea typeface="Apple Chancery" charset="0"/>
                <a:cs typeface="Apple Chancery" charset="0"/>
              </a:rPr>
              <a:t>Curso de Python - Curso em Vídeo</a:t>
            </a:r>
            <a:endParaRPr lang="pt-BR" sz="2400" b="1">
              <a:solidFill>
                <a:srgbClr val="945200"/>
              </a:solidFill>
              <a:latin typeface="Apple Chancery" charset="0"/>
              <a:ea typeface="Apple Chancery" charset="0"/>
              <a:cs typeface="Apple Chancery" charset="0"/>
            </a:endParaRPr>
          </a:p>
        </p:txBody>
      </p:sp>
      <p:sp>
        <p:nvSpPr>
          <p:cNvPr id="13" name="Espaço Reservado para Rodapé 10"/>
          <p:cNvSpPr txBox="1">
            <a:spLocks/>
          </p:cNvSpPr>
          <p:nvPr/>
        </p:nvSpPr>
        <p:spPr>
          <a:xfrm>
            <a:off x="5768825" y="8435643"/>
            <a:ext cx="726505" cy="4466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l" defTabSz="914400" rtl="0" eaLnBrk="1" latinLnBrk="0" hangingPunct="1">
              <a:defRPr sz="7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20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Página</a:t>
            </a:r>
            <a:endParaRPr lang="pt-BR" sz="1200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4" name="Espaço Reservado para Número de Slide 11"/>
          <p:cNvSpPr txBox="1">
            <a:spLocks/>
          </p:cNvSpPr>
          <p:nvPr/>
        </p:nvSpPr>
        <p:spPr>
          <a:xfrm>
            <a:off x="6307473" y="8533253"/>
            <a:ext cx="496740" cy="34901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pt-BR"/>
            </a:defPPr>
            <a:lvl1pPr marL="0" algn="r" defTabSz="914400" rtl="0" eaLnBrk="1" latinLnBrk="0" hangingPunct="1">
              <a:defRPr sz="21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2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113</a:t>
            </a:r>
            <a:endParaRPr lang="pt-BR" sz="1200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 useBgFill="1">
        <p:nvSpPr>
          <p:cNvPr id="5" name="Retângulo 4"/>
          <p:cNvSpPr/>
          <p:nvPr/>
        </p:nvSpPr>
        <p:spPr>
          <a:xfrm>
            <a:off x="543858" y="965048"/>
            <a:ext cx="5951472" cy="72943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300" b="1" dirty="0" smtClean="0">
                <a:solidFill>
                  <a:srgbClr val="009051"/>
                </a:solidFill>
                <a:latin typeface="Arial" charset="0"/>
                <a:ea typeface="Arial" charset="0"/>
                <a:cs typeface="Arial" charset="0"/>
              </a:rPr>
              <a:t>AULA 20 – Funções (Parte 1):</a:t>
            </a:r>
          </a:p>
          <a:p>
            <a:r>
              <a:rPr lang="pt-BR" sz="1300" dirty="0">
                <a:latin typeface="Arial" charset="0"/>
                <a:ea typeface="Arial" charset="0"/>
                <a:cs typeface="Arial" charset="0"/>
              </a:rPr>
              <a:t/>
            </a:r>
            <a:br>
              <a:rPr lang="pt-BR" sz="1300" dirty="0">
                <a:latin typeface="Arial" charset="0"/>
                <a:ea typeface="Arial" charset="0"/>
                <a:cs typeface="Arial" charset="0"/>
              </a:rPr>
            </a:br>
            <a:r>
              <a:rPr lang="pt-BR" sz="1300" dirty="0" err="1">
                <a:latin typeface="Arial" charset="0"/>
                <a:ea typeface="Arial" charset="0"/>
                <a:cs typeface="Arial" charset="0"/>
              </a:rPr>
              <a:t>def</a:t>
            </a:r>
            <a:r>
              <a:rPr lang="pt-BR" sz="1300" dirty="0">
                <a:latin typeface="Arial" charset="0"/>
                <a:ea typeface="Arial" charset="0"/>
                <a:cs typeface="Arial" charset="0"/>
              </a:rPr>
              <a:t> contador(*</a:t>
            </a:r>
            <a:r>
              <a:rPr lang="pt-BR" sz="1300" dirty="0" err="1">
                <a:latin typeface="Arial" charset="0"/>
                <a:ea typeface="Arial" charset="0"/>
                <a:cs typeface="Arial" charset="0"/>
              </a:rPr>
              <a:t>núm</a:t>
            </a:r>
            <a:r>
              <a:rPr lang="pt-BR" sz="1300" dirty="0">
                <a:latin typeface="Arial" charset="0"/>
                <a:ea typeface="Arial" charset="0"/>
                <a:cs typeface="Arial" charset="0"/>
              </a:rPr>
              <a:t>):</a:t>
            </a:r>
          </a:p>
          <a:p>
            <a:r>
              <a:rPr lang="pt-BR" sz="1300" dirty="0" err="1">
                <a:latin typeface="Arial" charset="0"/>
                <a:ea typeface="Arial" charset="0"/>
                <a:cs typeface="Arial" charset="0"/>
              </a:rPr>
              <a:t>tam</a:t>
            </a:r>
            <a:r>
              <a:rPr lang="pt-BR" sz="1300" dirty="0">
                <a:latin typeface="Arial" charset="0"/>
                <a:ea typeface="Arial" charset="0"/>
                <a:cs typeface="Arial" charset="0"/>
              </a:rPr>
              <a:t> = </a:t>
            </a:r>
            <a:r>
              <a:rPr lang="pt-BR" sz="1300" dirty="0" err="1">
                <a:latin typeface="Arial" charset="0"/>
                <a:ea typeface="Arial" charset="0"/>
                <a:cs typeface="Arial" charset="0"/>
              </a:rPr>
              <a:t>len</a:t>
            </a:r>
            <a:r>
              <a:rPr lang="pt-BR" sz="1300" dirty="0">
                <a:latin typeface="Arial" charset="0"/>
                <a:ea typeface="Arial" charset="0"/>
                <a:cs typeface="Arial" charset="0"/>
              </a:rPr>
              <a:t>(</a:t>
            </a:r>
            <a:r>
              <a:rPr lang="pt-BR" sz="1300" dirty="0" err="1">
                <a:latin typeface="Arial" charset="0"/>
                <a:ea typeface="Arial" charset="0"/>
                <a:cs typeface="Arial" charset="0"/>
              </a:rPr>
              <a:t>núm</a:t>
            </a:r>
            <a:r>
              <a:rPr lang="pt-BR" sz="1300" dirty="0">
                <a:latin typeface="Arial" charset="0"/>
                <a:ea typeface="Arial" charset="0"/>
                <a:cs typeface="Arial" charset="0"/>
              </a:rPr>
              <a:t>)</a:t>
            </a:r>
          </a:p>
          <a:p>
            <a:r>
              <a:rPr lang="pt-BR" sz="1300" dirty="0" err="1"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300" dirty="0">
                <a:latin typeface="Arial" charset="0"/>
                <a:ea typeface="Arial" charset="0"/>
                <a:cs typeface="Arial" charset="0"/>
              </a:rPr>
              <a:t>(</a:t>
            </a:r>
            <a:r>
              <a:rPr lang="pt-BR" sz="1300" dirty="0" err="1">
                <a:latin typeface="Arial" charset="0"/>
                <a:ea typeface="Arial" charset="0"/>
                <a:cs typeface="Arial" charset="0"/>
              </a:rPr>
              <a:t>f'Recebi</a:t>
            </a:r>
            <a:r>
              <a:rPr lang="pt-BR" sz="1300" dirty="0">
                <a:latin typeface="Arial" charset="0"/>
                <a:ea typeface="Arial" charset="0"/>
                <a:cs typeface="Arial" charset="0"/>
              </a:rPr>
              <a:t> os valores {</a:t>
            </a:r>
            <a:r>
              <a:rPr lang="pt-BR" sz="1300" dirty="0" err="1">
                <a:latin typeface="Arial" charset="0"/>
                <a:ea typeface="Arial" charset="0"/>
                <a:cs typeface="Arial" charset="0"/>
              </a:rPr>
              <a:t>núm</a:t>
            </a:r>
            <a:r>
              <a:rPr lang="pt-BR" sz="1300" dirty="0">
                <a:latin typeface="Arial" charset="0"/>
                <a:ea typeface="Arial" charset="0"/>
                <a:cs typeface="Arial" charset="0"/>
              </a:rPr>
              <a:t>} e são ao todo {</a:t>
            </a:r>
            <a:r>
              <a:rPr lang="pt-BR" sz="1300" dirty="0" err="1">
                <a:latin typeface="Arial" charset="0"/>
                <a:ea typeface="Arial" charset="0"/>
                <a:cs typeface="Arial" charset="0"/>
              </a:rPr>
              <a:t>tam</a:t>
            </a:r>
            <a:r>
              <a:rPr lang="pt-BR" sz="1300" dirty="0">
                <a:latin typeface="Arial" charset="0"/>
                <a:ea typeface="Arial" charset="0"/>
                <a:cs typeface="Arial" charset="0"/>
              </a:rPr>
              <a:t>} números.')</a:t>
            </a:r>
          </a:p>
          <a:p>
            <a:r>
              <a:rPr lang="pt-BR" sz="1300" dirty="0">
                <a:latin typeface="Arial" charset="0"/>
                <a:ea typeface="Arial" charset="0"/>
                <a:cs typeface="Arial" charset="0"/>
              </a:rPr>
              <a:t/>
            </a:r>
            <a:br>
              <a:rPr lang="pt-BR" sz="1300" dirty="0">
                <a:latin typeface="Arial" charset="0"/>
                <a:ea typeface="Arial" charset="0"/>
                <a:cs typeface="Arial" charset="0"/>
              </a:rPr>
            </a:br>
            <a:r>
              <a:rPr lang="pt-BR" sz="1300" dirty="0">
                <a:latin typeface="Arial" charset="0"/>
                <a:ea typeface="Arial" charset="0"/>
                <a:cs typeface="Arial" charset="0"/>
              </a:rPr>
              <a:t/>
            </a:r>
            <a:br>
              <a:rPr lang="pt-BR" sz="1300" dirty="0">
                <a:latin typeface="Arial" charset="0"/>
                <a:ea typeface="Arial" charset="0"/>
                <a:cs typeface="Arial" charset="0"/>
              </a:rPr>
            </a:br>
            <a:r>
              <a:rPr lang="pt-BR" sz="1300" dirty="0">
                <a:latin typeface="Arial" charset="0"/>
                <a:ea typeface="Arial" charset="0"/>
                <a:cs typeface="Arial" charset="0"/>
              </a:rPr>
              <a:t>contador(2, 1, 7)</a:t>
            </a:r>
          </a:p>
          <a:p>
            <a:r>
              <a:rPr lang="pt-BR" sz="1300" dirty="0">
                <a:latin typeface="Arial" charset="0"/>
                <a:ea typeface="Arial" charset="0"/>
                <a:cs typeface="Arial" charset="0"/>
              </a:rPr>
              <a:t>contador(8, 0)</a:t>
            </a:r>
          </a:p>
          <a:p>
            <a:r>
              <a:rPr lang="pt-BR" sz="1300" dirty="0">
                <a:latin typeface="Arial" charset="0"/>
                <a:ea typeface="Arial" charset="0"/>
                <a:cs typeface="Arial" charset="0"/>
              </a:rPr>
              <a:t>contador(4, 4, 7, 6, 2)</a:t>
            </a:r>
          </a:p>
          <a:p>
            <a:r>
              <a:rPr lang="pt-BR" sz="1300" dirty="0">
                <a:latin typeface="Arial" charset="0"/>
                <a:ea typeface="Arial" charset="0"/>
                <a:cs typeface="Arial" charset="0"/>
              </a:rPr>
              <a:t/>
            </a:r>
            <a:br>
              <a:rPr lang="pt-BR" sz="1300" dirty="0">
                <a:latin typeface="Arial" charset="0"/>
                <a:ea typeface="Arial" charset="0"/>
                <a:cs typeface="Arial" charset="0"/>
              </a:rPr>
            </a:br>
            <a:r>
              <a:rPr lang="pt-BR" sz="1300" dirty="0">
                <a:latin typeface="Arial" charset="0"/>
                <a:ea typeface="Arial" charset="0"/>
                <a:cs typeface="Arial" charset="0"/>
              </a:rPr>
              <a:t># TRABALHANDO COM LISTAS.</a:t>
            </a:r>
          </a:p>
          <a:p>
            <a:r>
              <a:rPr lang="pt-BR" sz="1300" dirty="0">
                <a:latin typeface="Arial" charset="0"/>
                <a:ea typeface="Arial" charset="0"/>
                <a:cs typeface="Arial" charset="0"/>
              </a:rPr>
              <a:t/>
            </a:r>
            <a:br>
              <a:rPr lang="pt-BR" sz="1300" dirty="0">
                <a:latin typeface="Arial" charset="0"/>
                <a:ea typeface="Arial" charset="0"/>
                <a:cs typeface="Arial" charset="0"/>
              </a:rPr>
            </a:br>
            <a:r>
              <a:rPr lang="pt-BR" sz="1300" dirty="0">
                <a:latin typeface="Arial" charset="0"/>
                <a:ea typeface="Arial" charset="0"/>
                <a:cs typeface="Arial" charset="0"/>
              </a:rPr>
              <a:t/>
            </a:r>
            <a:br>
              <a:rPr lang="pt-BR" sz="1300" dirty="0">
                <a:latin typeface="Arial" charset="0"/>
                <a:ea typeface="Arial" charset="0"/>
                <a:cs typeface="Arial" charset="0"/>
              </a:rPr>
            </a:br>
            <a:r>
              <a:rPr lang="pt-BR" sz="1300" dirty="0" err="1">
                <a:latin typeface="Arial" charset="0"/>
                <a:ea typeface="Arial" charset="0"/>
                <a:cs typeface="Arial" charset="0"/>
              </a:rPr>
              <a:t>def</a:t>
            </a:r>
            <a:r>
              <a:rPr lang="pt-BR" sz="1300" dirty="0">
                <a:latin typeface="Arial" charset="0"/>
                <a:ea typeface="Arial" charset="0"/>
                <a:cs typeface="Arial" charset="0"/>
              </a:rPr>
              <a:t> dobra(</a:t>
            </a:r>
            <a:r>
              <a:rPr lang="pt-BR" sz="1300" dirty="0" err="1">
                <a:latin typeface="Arial" charset="0"/>
                <a:ea typeface="Arial" charset="0"/>
                <a:cs typeface="Arial" charset="0"/>
              </a:rPr>
              <a:t>lst</a:t>
            </a:r>
            <a:r>
              <a:rPr lang="pt-BR" sz="1300" dirty="0">
                <a:latin typeface="Arial" charset="0"/>
                <a:ea typeface="Arial" charset="0"/>
                <a:cs typeface="Arial" charset="0"/>
              </a:rPr>
              <a:t>):</a:t>
            </a:r>
          </a:p>
          <a:p>
            <a:r>
              <a:rPr lang="pt-BR" sz="1300" dirty="0" err="1">
                <a:latin typeface="Arial" charset="0"/>
                <a:ea typeface="Arial" charset="0"/>
                <a:cs typeface="Arial" charset="0"/>
              </a:rPr>
              <a:t>pos</a:t>
            </a:r>
            <a:r>
              <a:rPr lang="pt-BR" sz="1300" dirty="0">
                <a:latin typeface="Arial" charset="0"/>
                <a:ea typeface="Arial" charset="0"/>
                <a:cs typeface="Arial" charset="0"/>
              </a:rPr>
              <a:t> = 0</a:t>
            </a:r>
          </a:p>
          <a:p>
            <a:r>
              <a:rPr lang="pt-BR" sz="1300" dirty="0" err="1">
                <a:latin typeface="Arial" charset="0"/>
                <a:ea typeface="Arial" charset="0"/>
                <a:cs typeface="Arial" charset="0"/>
              </a:rPr>
              <a:t>while</a:t>
            </a:r>
            <a:r>
              <a:rPr lang="pt-BR" sz="13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pt-BR" sz="1300" dirty="0" err="1">
                <a:latin typeface="Arial" charset="0"/>
                <a:ea typeface="Arial" charset="0"/>
                <a:cs typeface="Arial" charset="0"/>
              </a:rPr>
              <a:t>pos</a:t>
            </a:r>
            <a:r>
              <a:rPr lang="pt-BR" sz="1300" dirty="0">
                <a:latin typeface="Arial" charset="0"/>
                <a:ea typeface="Arial" charset="0"/>
                <a:cs typeface="Arial" charset="0"/>
              </a:rPr>
              <a:t> &lt; </a:t>
            </a:r>
            <a:r>
              <a:rPr lang="pt-BR" sz="1300" dirty="0" err="1">
                <a:latin typeface="Arial" charset="0"/>
                <a:ea typeface="Arial" charset="0"/>
                <a:cs typeface="Arial" charset="0"/>
              </a:rPr>
              <a:t>len</a:t>
            </a:r>
            <a:r>
              <a:rPr lang="pt-BR" sz="1300" dirty="0">
                <a:latin typeface="Arial" charset="0"/>
                <a:ea typeface="Arial" charset="0"/>
                <a:cs typeface="Arial" charset="0"/>
              </a:rPr>
              <a:t>(</a:t>
            </a:r>
            <a:r>
              <a:rPr lang="pt-BR" sz="1300" dirty="0" err="1">
                <a:latin typeface="Arial" charset="0"/>
                <a:ea typeface="Arial" charset="0"/>
                <a:cs typeface="Arial" charset="0"/>
              </a:rPr>
              <a:t>lst</a:t>
            </a:r>
            <a:r>
              <a:rPr lang="pt-BR" sz="1300" dirty="0">
                <a:latin typeface="Arial" charset="0"/>
                <a:ea typeface="Arial" charset="0"/>
                <a:cs typeface="Arial" charset="0"/>
              </a:rPr>
              <a:t>):</a:t>
            </a:r>
          </a:p>
          <a:p>
            <a:r>
              <a:rPr lang="pt-BR" sz="1300" dirty="0" err="1">
                <a:latin typeface="Arial" charset="0"/>
                <a:ea typeface="Arial" charset="0"/>
                <a:cs typeface="Arial" charset="0"/>
              </a:rPr>
              <a:t>lst</a:t>
            </a:r>
            <a:r>
              <a:rPr lang="pt-BR" sz="1300" dirty="0">
                <a:latin typeface="Arial" charset="0"/>
                <a:ea typeface="Arial" charset="0"/>
                <a:cs typeface="Arial" charset="0"/>
              </a:rPr>
              <a:t>[</a:t>
            </a:r>
            <a:r>
              <a:rPr lang="pt-BR" sz="1300" dirty="0" err="1">
                <a:latin typeface="Arial" charset="0"/>
                <a:ea typeface="Arial" charset="0"/>
                <a:cs typeface="Arial" charset="0"/>
              </a:rPr>
              <a:t>pos</a:t>
            </a:r>
            <a:r>
              <a:rPr lang="pt-BR" sz="1300" dirty="0">
                <a:latin typeface="Arial" charset="0"/>
                <a:ea typeface="Arial" charset="0"/>
                <a:cs typeface="Arial" charset="0"/>
              </a:rPr>
              <a:t>] *= 2</a:t>
            </a:r>
          </a:p>
          <a:p>
            <a:r>
              <a:rPr lang="pt-BR" sz="1300" dirty="0" err="1">
                <a:latin typeface="Arial" charset="0"/>
                <a:ea typeface="Arial" charset="0"/>
                <a:cs typeface="Arial" charset="0"/>
              </a:rPr>
              <a:t>pos</a:t>
            </a:r>
            <a:r>
              <a:rPr lang="pt-BR" sz="1300" dirty="0">
                <a:latin typeface="Arial" charset="0"/>
                <a:ea typeface="Arial" charset="0"/>
                <a:cs typeface="Arial" charset="0"/>
              </a:rPr>
              <a:t> += 1</a:t>
            </a:r>
          </a:p>
          <a:p>
            <a:r>
              <a:rPr lang="pt-BR" sz="1300" dirty="0">
                <a:latin typeface="Arial" charset="0"/>
                <a:ea typeface="Arial" charset="0"/>
                <a:cs typeface="Arial" charset="0"/>
              </a:rPr>
              <a:t/>
            </a:r>
            <a:br>
              <a:rPr lang="pt-BR" sz="1300" dirty="0">
                <a:latin typeface="Arial" charset="0"/>
                <a:ea typeface="Arial" charset="0"/>
                <a:cs typeface="Arial" charset="0"/>
              </a:rPr>
            </a:br>
            <a:r>
              <a:rPr lang="pt-BR" sz="1300" dirty="0">
                <a:latin typeface="Arial" charset="0"/>
                <a:ea typeface="Arial" charset="0"/>
                <a:cs typeface="Arial" charset="0"/>
              </a:rPr>
              <a:t/>
            </a:r>
            <a:br>
              <a:rPr lang="pt-BR" sz="1300" dirty="0">
                <a:latin typeface="Arial" charset="0"/>
                <a:ea typeface="Arial" charset="0"/>
                <a:cs typeface="Arial" charset="0"/>
              </a:rPr>
            </a:br>
            <a:r>
              <a:rPr lang="pt-BR" sz="1300" dirty="0">
                <a:latin typeface="Arial" charset="0"/>
                <a:ea typeface="Arial" charset="0"/>
                <a:cs typeface="Arial" charset="0"/>
              </a:rPr>
              <a:t>valores = [7, 2, 5, 0, 4]</a:t>
            </a:r>
          </a:p>
          <a:p>
            <a:r>
              <a:rPr lang="pt-BR" sz="1300" dirty="0">
                <a:latin typeface="Arial" charset="0"/>
                <a:ea typeface="Arial" charset="0"/>
                <a:cs typeface="Arial" charset="0"/>
              </a:rPr>
              <a:t>dobra(valores)</a:t>
            </a:r>
          </a:p>
          <a:p>
            <a:r>
              <a:rPr lang="pt-BR" sz="1300" dirty="0" err="1"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300" dirty="0">
                <a:latin typeface="Arial" charset="0"/>
                <a:ea typeface="Arial" charset="0"/>
                <a:cs typeface="Arial" charset="0"/>
              </a:rPr>
              <a:t>(valores)</a:t>
            </a:r>
          </a:p>
          <a:p>
            <a:r>
              <a:rPr lang="pt-BR" sz="1300" dirty="0">
                <a:latin typeface="Arial" charset="0"/>
                <a:ea typeface="Arial" charset="0"/>
                <a:cs typeface="Arial" charset="0"/>
              </a:rPr>
              <a:t/>
            </a:r>
            <a:br>
              <a:rPr lang="pt-BR" sz="1300" dirty="0">
                <a:latin typeface="Arial" charset="0"/>
                <a:ea typeface="Arial" charset="0"/>
                <a:cs typeface="Arial" charset="0"/>
              </a:rPr>
            </a:br>
            <a:r>
              <a:rPr lang="pt-BR" sz="1300" dirty="0">
                <a:latin typeface="Arial" charset="0"/>
                <a:ea typeface="Arial" charset="0"/>
                <a:cs typeface="Arial" charset="0"/>
              </a:rPr>
              <a:t>------------------------------</a:t>
            </a:r>
          </a:p>
          <a:p>
            <a:r>
              <a:rPr lang="pt-BR" sz="1300" dirty="0">
                <a:latin typeface="Arial" charset="0"/>
                <a:ea typeface="Arial" charset="0"/>
                <a:cs typeface="Arial" charset="0"/>
              </a:rPr>
              <a:t/>
            </a:r>
            <a:br>
              <a:rPr lang="pt-BR" sz="1300" dirty="0">
                <a:latin typeface="Arial" charset="0"/>
                <a:ea typeface="Arial" charset="0"/>
                <a:cs typeface="Arial" charset="0"/>
              </a:rPr>
            </a:br>
            <a:r>
              <a:rPr lang="pt-BR" sz="1300" dirty="0" err="1">
                <a:latin typeface="Arial" charset="0"/>
                <a:ea typeface="Arial" charset="0"/>
                <a:cs typeface="Arial" charset="0"/>
              </a:rPr>
              <a:t>def</a:t>
            </a:r>
            <a:r>
              <a:rPr lang="pt-BR" sz="1300" dirty="0">
                <a:latin typeface="Arial" charset="0"/>
                <a:ea typeface="Arial" charset="0"/>
                <a:cs typeface="Arial" charset="0"/>
              </a:rPr>
              <a:t> soma(* valores):</a:t>
            </a:r>
          </a:p>
          <a:p>
            <a:r>
              <a:rPr lang="pt-BR" sz="1300" dirty="0" err="1">
                <a:latin typeface="Arial" charset="0"/>
                <a:ea typeface="Arial" charset="0"/>
                <a:cs typeface="Arial" charset="0"/>
              </a:rPr>
              <a:t>s</a:t>
            </a:r>
            <a:r>
              <a:rPr lang="pt-BR" sz="1300" dirty="0">
                <a:latin typeface="Arial" charset="0"/>
                <a:ea typeface="Arial" charset="0"/>
                <a:cs typeface="Arial" charset="0"/>
              </a:rPr>
              <a:t> = 0</a:t>
            </a:r>
          </a:p>
          <a:p>
            <a:r>
              <a:rPr lang="pt-BR" sz="1300" dirty="0">
                <a:latin typeface="Arial" charset="0"/>
                <a:ea typeface="Arial" charset="0"/>
                <a:cs typeface="Arial" charset="0"/>
              </a:rPr>
              <a:t>for num in valores:</a:t>
            </a:r>
          </a:p>
          <a:p>
            <a:r>
              <a:rPr lang="pt-BR" sz="1300" dirty="0" err="1">
                <a:latin typeface="Arial" charset="0"/>
                <a:ea typeface="Arial" charset="0"/>
                <a:cs typeface="Arial" charset="0"/>
              </a:rPr>
              <a:t>s</a:t>
            </a:r>
            <a:r>
              <a:rPr lang="pt-BR" sz="1300" dirty="0">
                <a:latin typeface="Arial" charset="0"/>
                <a:ea typeface="Arial" charset="0"/>
                <a:cs typeface="Arial" charset="0"/>
              </a:rPr>
              <a:t> += num</a:t>
            </a:r>
          </a:p>
          <a:p>
            <a:r>
              <a:rPr lang="pt-BR" sz="1300" dirty="0" err="1"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300" dirty="0">
                <a:latin typeface="Arial" charset="0"/>
                <a:ea typeface="Arial" charset="0"/>
                <a:cs typeface="Arial" charset="0"/>
              </a:rPr>
              <a:t>(</a:t>
            </a:r>
            <a:r>
              <a:rPr lang="pt-BR" sz="1300" dirty="0" err="1">
                <a:latin typeface="Arial" charset="0"/>
                <a:ea typeface="Arial" charset="0"/>
                <a:cs typeface="Arial" charset="0"/>
              </a:rPr>
              <a:t>f'Somando</a:t>
            </a:r>
            <a:r>
              <a:rPr lang="pt-BR" sz="1300" dirty="0">
                <a:latin typeface="Arial" charset="0"/>
                <a:ea typeface="Arial" charset="0"/>
                <a:cs typeface="Arial" charset="0"/>
              </a:rPr>
              <a:t> os valores {valores} temos {</a:t>
            </a:r>
            <a:r>
              <a:rPr lang="pt-BR" sz="1300" dirty="0" err="1">
                <a:latin typeface="Arial" charset="0"/>
                <a:ea typeface="Arial" charset="0"/>
                <a:cs typeface="Arial" charset="0"/>
              </a:rPr>
              <a:t>s</a:t>
            </a:r>
            <a:r>
              <a:rPr lang="pt-BR" sz="1300" dirty="0">
                <a:latin typeface="Arial" charset="0"/>
                <a:ea typeface="Arial" charset="0"/>
                <a:cs typeface="Arial" charset="0"/>
              </a:rPr>
              <a:t>}.')</a:t>
            </a:r>
          </a:p>
          <a:p>
            <a:r>
              <a:rPr lang="pt-BR" sz="1300" dirty="0">
                <a:latin typeface="Arial" charset="0"/>
                <a:ea typeface="Arial" charset="0"/>
                <a:cs typeface="Arial" charset="0"/>
              </a:rPr>
              <a:t/>
            </a:r>
            <a:br>
              <a:rPr lang="pt-BR" sz="1300" dirty="0">
                <a:latin typeface="Arial" charset="0"/>
                <a:ea typeface="Arial" charset="0"/>
                <a:cs typeface="Arial" charset="0"/>
              </a:rPr>
            </a:br>
            <a:r>
              <a:rPr lang="pt-BR" sz="1300" dirty="0">
                <a:latin typeface="Arial" charset="0"/>
                <a:ea typeface="Arial" charset="0"/>
                <a:cs typeface="Arial" charset="0"/>
              </a:rPr>
              <a:t/>
            </a:r>
            <a:br>
              <a:rPr lang="pt-BR" sz="1300" dirty="0">
                <a:latin typeface="Arial" charset="0"/>
                <a:ea typeface="Arial" charset="0"/>
                <a:cs typeface="Arial" charset="0"/>
              </a:rPr>
            </a:br>
            <a:r>
              <a:rPr lang="pt-BR" sz="1300" dirty="0">
                <a:latin typeface="Arial" charset="0"/>
                <a:ea typeface="Arial" charset="0"/>
                <a:cs typeface="Arial" charset="0"/>
              </a:rPr>
              <a:t>soma(5, 2)</a:t>
            </a:r>
          </a:p>
          <a:p>
            <a:r>
              <a:rPr lang="pt-BR" sz="1300" dirty="0">
                <a:latin typeface="Arial" charset="0"/>
                <a:ea typeface="Arial" charset="0"/>
                <a:cs typeface="Arial" charset="0"/>
              </a:rPr>
              <a:t>soma(2, 9, 4</a:t>
            </a:r>
            <a:r>
              <a:rPr lang="pt-BR" sz="1300" dirty="0" smtClean="0">
                <a:latin typeface="Arial" charset="0"/>
                <a:ea typeface="Arial" charset="0"/>
                <a:cs typeface="Arial" charset="0"/>
              </a:rPr>
              <a:t>)</a:t>
            </a:r>
            <a:endParaRPr lang="pt-BR" sz="1300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3352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1298298" y="285981"/>
            <a:ext cx="45608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b="1" smtClean="0">
                <a:solidFill>
                  <a:srgbClr val="945200"/>
                </a:solidFill>
                <a:latin typeface="Apple Chancery" charset="0"/>
                <a:ea typeface="Apple Chancery" charset="0"/>
                <a:cs typeface="Apple Chancery" charset="0"/>
              </a:rPr>
              <a:t>Curso de Python - Curso em Vídeo</a:t>
            </a:r>
            <a:endParaRPr lang="pt-BR" sz="2400" b="1">
              <a:solidFill>
                <a:srgbClr val="945200"/>
              </a:solidFill>
              <a:latin typeface="Apple Chancery" charset="0"/>
              <a:ea typeface="Apple Chancery" charset="0"/>
              <a:cs typeface="Apple Chancery" charset="0"/>
            </a:endParaRPr>
          </a:p>
        </p:txBody>
      </p:sp>
      <p:sp>
        <p:nvSpPr>
          <p:cNvPr id="13" name="Espaço Reservado para Rodapé 10"/>
          <p:cNvSpPr txBox="1">
            <a:spLocks/>
          </p:cNvSpPr>
          <p:nvPr/>
        </p:nvSpPr>
        <p:spPr>
          <a:xfrm>
            <a:off x="5768825" y="8435643"/>
            <a:ext cx="726505" cy="4466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l" defTabSz="914400" rtl="0" eaLnBrk="1" latinLnBrk="0" hangingPunct="1">
              <a:defRPr sz="7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20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Página</a:t>
            </a:r>
            <a:endParaRPr lang="pt-BR" sz="1200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4" name="Espaço Reservado para Número de Slide 11"/>
          <p:cNvSpPr txBox="1">
            <a:spLocks/>
          </p:cNvSpPr>
          <p:nvPr/>
        </p:nvSpPr>
        <p:spPr>
          <a:xfrm>
            <a:off x="6307473" y="8533253"/>
            <a:ext cx="496740" cy="34901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pt-BR"/>
            </a:defPPr>
            <a:lvl1pPr marL="0" algn="r" defTabSz="914400" rtl="0" eaLnBrk="1" latinLnBrk="0" hangingPunct="1">
              <a:defRPr sz="21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2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109</a:t>
            </a:r>
            <a:endParaRPr lang="pt-BR" sz="1200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 useBgFill="1">
        <p:nvSpPr>
          <p:cNvPr id="2" name="Retângulo 1"/>
          <p:cNvSpPr/>
          <p:nvPr/>
        </p:nvSpPr>
        <p:spPr>
          <a:xfrm>
            <a:off x="540525" y="1058464"/>
            <a:ext cx="5766948" cy="42934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300" b="1" i="1" dirty="0">
                <a:solidFill>
                  <a:srgbClr val="0432FF"/>
                </a:solidFill>
                <a:latin typeface="Arial" charset="0"/>
                <a:ea typeface="Arial" charset="0"/>
                <a:cs typeface="Arial" charset="0"/>
              </a:rPr>
              <a:t># Desafio </a:t>
            </a:r>
            <a:r>
              <a:rPr lang="pt-BR" sz="1300" b="1" i="1" dirty="0" smtClean="0">
                <a:solidFill>
                  <a:srgbClr val="0432FF"/>
                </a:solidFill>
                <a:latin typeface="Arial" charset="0"/>
                <a:ea typeface="Arial" charset="0"/>
                <a:cs typeface="Arial" charset="0"/>
              </a:rPr>
              <a:t>96 – Função que Calcula área:</a:t>
            </a:r>
          </a:p>
          <a:p>
            <a:endParaRPr lang="pt-BR" sz="1300" dirty="0">
              <a:latin typeface="Arial" charset="0"/>
              <a:ea typeface="Arial" charset="0"/>
              <a:cs typeface="Arial" charset="0"/>
            </a:endParaRPr>
          </a:p>
          <a:p>
            <a:r>
              <a:rPr lang="pt-BR" sz="1300" i="1" dirty="0">
                <a:latin typeface="Arial" charset="0"/>
                <a:ea typeface="Arial" charset="0"/>
                <a:cs typeface="Arial" charset="0"/>
              </a:rPr>
              <a:t># Faça um programa que tenha uma FUNÇÃO chamada área(),</a:t>
            </a:r>
            <a:endParaRPr lang="pt-BR" sz="1300" dirty="0">
              <a:latin typeface="Arial" charset="0"/>
              <a:ea typeface="Arial" charset="0"/>
              <a:cs typeface="Arial" charset="0"/>
            </a:endParaRPr>
          </a:p>
          <a:p>
            <a:r>
              <a:rPr lang="pt-BR" sz="1300" i="1" dirty="0">
                <a:latin typeface="Arial" charset="0"/>
                <a:ea typeface="Arial" charset="0"/>
                <a:cs typeface="Arial" charset="0"/>
              </a:rPr>
              <a:t># que receba as dimensões de um terreno retangular(largura e</a:t>
            </a:r>
            <a:endParaRPr lang="pt-BR" sz="1300" dirty="0">
              <a:latin typeface="Arial" charset="0"/>
              <a:ea typeface="Arial" charset="0"/>
              <a:cs typeface="Arial" charset="0"/>
            </a:endParaRPr>
          </a:p>
          <a:p>
            <a:r>
              <a:rPr lang="pt-BR" sz="1300" i="1" dirty="0">
                <a:latin typeface="Arial" charset="0"/>
                <a:ea typeface="Arial" charset="0"/>
                <a:cs typeface="Arial" charset="0"/>
              </a:rPr>
              <a:t># comprimento) e mostre a área do terreno.</a:t>
            </a:r>
            <a:endParaRPr lang="pt-BR" sz="1300" dirty="0">
              <a:latin typeface="Arial" charset="0"/>
              <a:ea typeface="Arial" charset="0"/>
              <a:cs typeface="Arial" charset="0"/>
            </a:endParaRPr>
          </a:p>
          <a:p>
            <a:r>
              <a:rPr lang="pt-BR" sz="1300" dirty="0">
                <a:latin typeface="Arial" charset="0"/>
                <a:ea typeface="Arial" charset="0"/>
                <a:cs typeface="Arial" charset="0"/>
              </a:rPr>
              <a:t/>
            </a:r>
            <a:br>
              <a:rPr lang="pt-BR" sz="1300" dirty="0">
                <a:latin typeface="Arial" charset="0"/>
                <a:ea typeface="Arial" charset="0"/>
                <a:cs typeface="Arial" charset="0"/>
              </a:rPr>
            </a:br>
            <a:r>
              <a:rPr lang="pt-BR" sz="1300" dirty="0" err="1">
                <a:latin typeface="Arial" charset="0"/>
                <a:ea typeface="Arial" charset="0"/>
                <a:cs typeface="Arial" charset="0"/>
              </a:rPr>
              <a:t>def</a:t>
            </a:r>
            <a:r>
              <a:rPr lang="pt-BR" sz="1300" dirty="0">
                <a:latin typeface="Arial" charset="0"/>
                <a:ea typeface="Arial" charset="0"/>
                <a:cs typeface="Arial" charset="0"/>
              </a:rPr>
              <a:t> cabeçalho():</a:t>
            </a:r>
          </a:p>
          <a:p>
            <a:r>
              <a:rPr lang="pt-BR" sz="1300" dirty="0" err="1"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300" dirty="0">
                <a:latin typeface="Arial" charset="0"/>
                <a:ea typeface="Arial" charset="0"/>
                <a:cs typeface="Arial" charset="0"/>
              </a:rPr>
              <a:t>('-'*30)</a:t>
            </a:r>
          </a:p>
          <a:p>
            <a:r>
              <a:rPr lang="pt-BR" sz="1300" dirty="0" err="1"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300" dirty="0">
                <a:latin typeface="Arial" charset="0"/>
                <a:ea typeface="Arial" charset="0"/>
                <a:cs typeface="Arial" charset="0"/>
              </a:rPr>
              <a:t>(' CONTROLE DE TERRENOS ')</a:t>
            </a:r>
          </a:p>
          <a:p>
            <a:r>
              <a:rPr lang="pt-BR" sz="1300" dirty="0" err="1"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300" dirty="0">
                <a:latin typeface="Arial" charset="0"/>
                <a:ea typeface="Arial" charset="0"/>
                <a:cs typeface="Arial" charset="0"/>
              </a:rPr>
              <a:t>('-'*30)</a:t>
            </a:r>
          </a:p>
          <a:p>
            <a:r>
              <a:rPr lang="pt-BR" sz="1300" dirty="0">
                <a:latin typeface="Arial" charset="0"/>
                <a:ea typeface="Arial" charset="0"/>
                <a:cs typeface="Arial" charset="0"/>
              </a:rPr>
              <a:t/>
            </a:r>
            <a:br>
              <a:rPr lang="pt-BR" sz="1300" dirty="0">
                <a:latin typeface="Arial" charset="0"/>
                <a:ea typeface="Arial" charset="0"/>
                <a:cs typeface="Arial" charset="0"/>
              </a:rPr>
            </a:br>
            <a:r>
              <a:rPr lang="pt-BR" sz="1300" dirty="0">
                <a:latin typeface="Arial" charset="0"/>
                <a:ea typeface="Arial" charset="0"/>
                <a:cs typeface="Arial" charset="0"/>
              </a:rPr>
              <a:t/>
            </a:r>
            <a:br>
              <a:rPr lang="pt-BR" sz="1300" dirty="0">
                <a:latin typeface="Arial" charset="0"/>
                <a:ea typeface="Arial" charset="0"/>
                <a:cs typeface="Arial" charset="0"/>
              </a:rPr>
            </a:br>
            <a:r>
              <a:rPr lang="pt-BR" sz="1300" dirty="0" err="1">
                <a:latin typeface="Arial" charset="0"/>
                <a:ea typeface="Arial" charset="0"/>
                <a:cs typeface="Arial" charset="0"/>
              </a:rPr>
              <a:t>def</a:t>
            </a:r>
            <a:r>
              <a:rPr lang="pt-BR" sz="1300" dirty="0">
                <a:latin typeface="Arial" charset="0"/>
                <a:ea typeface="Arial" charset="0"/>
                <a:cs typeface="Arial" charset="0"/>
              </a:rPr>
              <a:t> área(l, </a:t>
            </a:r>
            <a:r>
              <a:rPr lang="pt-BR" sz="1300" dirty="0" err="1">
                <a:latin typeface="Arial" charset="0"/>
                <a:ea typeface="Arial" charset="0"/>
                <a:cs typeface="Arial" charset="0"/>
              </a:rPr>
              <a:t>c</a:t>
            </a:r>
            <a:r>
              <a:rPr lang="pt-BR" sz="1300" dirty="0">
                <a:latin typeface="Arial" charset="0"/>
                <a:ea typeface="Arial" charset="0"/>
                <a:cs typeface="Arial" charset="0"/>
              </a:rPr>
              <a:t>):</a:t>
            </a:r>
          </a:p>
          <a:p>
            <a:r>
              <a:rPr lang="pt-BR" sz="1300" dirty="0">
                <a:latin typeface="Arial" charset="0"/>
                <a:ea typeface="Arial" charset="0"/>
                <a:cs typeface="Arial" charset="0"/>
              </a:rPr>
              <a:t>área = l * </a:t>
            </a:r>
            <a:r>
              <a:rPr lang="pt-BR" sz="1300" dirty="0" err="1">
                <a:latin typeface="Arial" charset="0"/>
                <a:ea typeface="Arial" charset="0"/>
                <a:cs typeface="Arial" charset="0"/>
              </a:rPr>
              <a:t>c</a:t>
            </a:r>
            <a:endParaRPr lang="pt-BR" sz="1300" dirty="0">
              <a:latin typeface="Arial" charset="0"/>
              <a:ea typeface="Arial" charset="0"/>
              <a:cs typeface="Arial" charset="0"/>
            </a:endParaRPr>
          </a:p>
          <a:p>
            <a:r>
              <a:rPr lang="pt-BR" sz="1300" dirty="0" err="1"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300" dirty="0">
                <a:latin typeface="Arial" charset="0"/>
                <a:ea typeface="Arial" charset="0"/>
                <a:cs typeface="Arial" charset="0"/>
              </a:rPr>
              <a:t>(</a:t>
            </a:r>
            <a:r>
              <a:rPr lang="pt-BR" sz="1300" dirty="0" err="1">
                <a:latin typeface="Arial" charset="0"/>
                <a:ea typeface="Arial" charset="0"/>
                <a:cs typeface="Arial" charset="0"/>
              </a:rPr>
              <a:t>f'A</a:t>
            </a:r>
            <a:r>
              <a:rPr lang="pt-BR" sz="1300" dirty="0">
                <a:latin typeface="Arial" charset="0"/>
                <a:ea typeface="Arial" charset="0"/>
                <a:cs typeface="Arial" charset="0"/>
              </a:rPr>
              <a:t> largura é {l} (m) e o comprimento é {</a:t>
            </a:r>
            <a:r>
              <a:rPr lang="pt-BR" sz="1300" dirty="0" err="1">
                <a:latin typeface="Arial" charset="0"/>
                <a:ea typeface="Arial" charset="0"/>
                <a:cs typeface="Arial" charset="0"/>
              </a:rPr>
              <a:t>c</a:t>
            </a:r>
            <a:r>
              <a:rPr lang="pt-BR" sz="1300" dirty="0">
                <a:latin typeface="Arial" charset="0"/>
                <a:ea typeface="Arial" charset="0"/>
                <a:cs typeface="Arial" charset="0"/>
              </a:rPr>
              <a:t>} (m): ')</a:t>
            </a:r>
          </a:p>
          <a:p>
            <a:r>
              <a:rPr lang="pt-BR" sz="1300" dirty="0" err="1"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300" dirty="0">
                <a:latin typeface="Arial" charset="0"/>
                <a:ea typeface="Arial" charset="0"/>
                <a:cs typeface="Arial" charset="0"/>
              </a:rPr>
              <a:t>(</a:t>
            </a:r>
            <a:r>
              <a:rPr lang="pt-BR" sz="1300" dirty="0" err="1">
                <a:latin typeface="Arial" charset="0"/>
                <a:ea typeface="Arial" charset="0"/>
                <a:cs typeface="Arial" charset="0"/>
              </a:rPr>
              <a:t>f'Com</a:t>
            </a:r>
            <a:r>
              <a:rPr lang="pt-BR" sz="1300" dirty="0">
                <a:latin typeface="Arial" charset="0"/>
                <a:ea typeface="Arial" charset="0"/>
                <a:cs typeface="Arial" charset="0"/>
              </a:rPr>
              <a:t> as medidas fornecidas a área é {área}m2.')</a:t>
            </a:r>
          </a:p>
          <a:p>
            <a:r>
              <a:rPr lang="pt-BR" sz="1300" dirty="0">
                <a:latin typeface="Arial" charset="0"/>
                <a:ea typeface="Arial" charset="0"/>
                <a:cs typeface="Arial" charset="0"/>
              </a:rPr>
              <a:t/>
            </a:r>
            <a:br>
              <a:rPr lang="pt-BR" sz="1300" dirty="0">
                <a:latin typeface="Arial" charset="0"/>
                <a:ea typeface="Arial" charset="0"/>
                <a:cs typeface="Arial" charset="0"/>
              </a:rPr>
            </a:br>
            <a:r>
              <a:rPr lang="pt-BR" sz="1300" dirty="0">
                <a:latin typeface="Arial" charset="0"/>
                <a:ea typeface="Arial" charset="0"/>
                <a:cs typeface="Arial" charset="0"/>
              </a:rPr>
              <a:t/>
            </a:r>
            <a:br>
              <a:rPr lang="pt-BR" sz="1300" dirty="0">
                <a:latin typeface="Arial" charset="0"/>
                <a:ea typeface="Arial" charset="0"/>
                <a:cs typeface="Arial" charset="0"/>
              </a:rPr>
            </a:br>
            <a:r>
              <a:rPr lang="pt-BR" sz="1300" dirty="0">
                <a:latin typeface="Arial" charset="0"/>
                <a:ea typeface="Arial" charset="0"/>
                <a:cs typeface="Arial" charset="0"/>
              </a:rPr>
              <a:t>cabeçalho()</a:t>
            </a:r>
          </a:p>
          <a:p>
            <a:r>
              <a:rPr lang="pt-BR" sz="1300" dirty="0">
                <a:latin typeface="Arial" charset="0"/>
                <a:ea typeface="Arial" charset="0"/>
                <a:cs typeface="Arial" charset="0"/>
              </a:rPr>
              <a:t>área(l=</a:t>
            </a:r>
            <a:r>
              <a:rPr lang="pt-BR" sz="1300" dirty="0" err="1">
                <a:latin typeface="Arial" charset="0"/>
                <a:ea typeface="Arial" charset="0"/>
                <a:cs typeface="Arial" charset="0"/>
              </a:rPr>
              <a:t>float</a:t>
            </a:r>
            <a:r>
              <a:rPr lang="pt-BR" sz="1300" dirty="0">
                <a:latin typeface="Arial" charset="0"/>
                <a:ea typeface="Arial" charset="0"/>
                <a:cs typeface="Arial" charset="0"/>
              </a:rPr>
              <a:t>(input('Digite a largura do terreno: ')),</a:t>
            </a:r>
          </a:p>
          <a:p>
            <a:r>
              <a:rPr lang="pt-BR" sz="1300" dirty="0" err="1">
                <a:latin typeface="Arial" charset="0"/>
                <a:ea typeface="Arial" charset="0"/>
                <a:cs typeface="Arial" charset="0"/>
              </a:rPr>
              <a:t>c</a:t>
            </a:r>
            <a:r>
              <a:rPr lang="pt-BR" sz="1300" dirty="0">
                <a:latin typeface="Arial" charset="0"/>
                <a:ea typeface="Arial" charset="0"/>
                <a:cs typeface="Arial" charset="0"/>
              </a:rPr>
              <a:t>=</a:t>
            </a:r>
            <a:r>
              <a:rPr lang="pt-BR" sz="1300" dirty="0" err="1">
                <a:latin typeface="Arial" charset="0"/>
                <a:ea typeface="Arial" charset="0"/>
                <a:cs typeface="Arial" charset="0"/>
              </a:rPr>
              <a:t>float</a:t>
            </a:r>
            <a:r>
              <a:rPr lang="pt-BR" sz="1300" dirty="0">
                <a:latin typeface="Arial" charset="0"/>
                <a:ea typeface="Arial" charset="0"/>
                <a:cs typeface="Arial" charset="0"/>
              </a:rPr>
              <a:t>(input('Digite o comprimento do terreno: ')))</a:t>
            </a:r>
            <a:endParaRPr lang="pt-BR" sz="1300" b="0" dirty="0"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540525" y="5493738"/>
            <a:ext cx="5954805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300" b="1" i="1" dirty="0">
                <a:solidFill>
                  <a:srgbClr val="0432FF"/>
                </a:solidFill>
                <a:latin typeface="Arial" charset="0"/>
                <a:ea typeface="Arial" charset="0"/>
                <a:cs typeface="Arial" charset="0"/>
              </a:rPr>
              <a:t># Desafio </a:t>
            </a:r>
            <a:r>
              <a:rPr lang="pt-BR" sz="1300" b="1" i="1" dirty="0" smtClean="0">
                <a:solidFill>
                  <a:srgbClr val="0432FF"/>
                </a:solidFill>
                <a:latin typeface="Arial" charset="0"/>
                <a:ea typeface="Arial" charset="0"/>
                <a:cs typeface="Arial" charset="0"/>
              </a:rPr>
              <a:t>97 – Um Print especial:</a:t>
            </a:r>
          </a:p>
          <a:p>
            <a:endParaRPr lang="pt-BR" sz="1300" dirty="0">
              <a:latin typeface="Arial" charset="0"/>
              <a:ea typeface="Arial" charset="0"/>
              <a:cs typeface="Arial" charset="0"/>
            </a:endParaRPr>
          </a:p>
          <a:p>
            <a:r>
              <a:rPr lang="pt-BR" sz="1300" i="1" dirty="0">
                <a:latin typeface="Arial" charset="0"/>
                <a:ea typeface="Arial" charset="0"/>
                <a:cs typeface="Arial" charset="0"/>
              </a:rPr>
              <a:t># Faça um programa que tenha uma função chamada escreva(),</a:t>
            </a:r>
            <a:endParaRPr lang="pt-BR" sz="1300" dirty="0">
              <a:latin typeface="Arial" charset="0"/>
              <a:ea typeface="Arial" charset="0"/>
              <a:cs typeface="Arial" charset="0"/>
            </a:endParaRPr>
          </a:p>
          <a:p>
            <a:r>
              <a:rPr lang="pt-BR" sz="1300" i="1" dirty="0">
                <a:latin typeface="Arial" charset="0"/>
                <a:ea typeface="Arial" charset="0"/>
                <a:cs typeface="Arial" charset="0"/>
              </a:rPr>
              <a:t># que receba um texto qualquer como parâmetro e mostre uma</a:t>
            </a:r>
            <a:endParaRPr lang="pt-BR" sz="1300" dirty="0">
              <a:latin typeface="Arial" charset="0"/>
              <a:ea typeface="Arial" charset="0"/>
              <a:cs typeface="Arial" charset="0"/>
            </a:endParaRPr>
          </a:p>
          <a:p>
            <a:r>
              <a:rPr lang="pt-BR" sz="1300" i="1" dirty="0">
                <a:latin typeface="Arial" charset="0"/>
                <a:ea typeface="Arial" charset="0"/>
                <a:cs typeface="Arial" charset="0"/>
              </a:rPr>
              <a:t># mensagem com tamanho adaptável.</a:t>
            </a:r>
            <a:endParaRPr lang="pt-BR" sz="1300" dirty="0">
              <a:latin typeface="Arial" charset="0"/>
              <a:ea typeface="Arial" charset="0"/>
              <a:cs typeface="Arial" charset="0"/>
            </a:endParaRPr>
          </a:p>
          <a:p>
            <a:r>
              <a:rPr lang="pt-BR" sz="1300" dirty="0" err="1">
                <a:latin typeface="Arial" charset="0"/>
                <a:ea typeface="Arial" charset="0"/>
                <a:cs typeface="Arial" charset="0"/>
              </a:rPr>
              <a:t>def</a:t>
            </a:r>
            <a:r>
              <a:rPr lang="pt-BR" sz="1300" dirty="0">
                <a:latin typeface="Arial" charset="0"/>
                <a:ea typeface="Arial" charset="0"/>
                <a:cs typeface="Arial" charset="0"/>
              </a:rPr>
              <a:t> escreva(</a:t>
            </a:r>
            <a:r>
              <a:rPr lang="pt-BR" sz="1300" dirty="0" err="1">
                <a:latin typeface="Arial" charset="0"/>
                <a:ea typeface="Arial" charset="0"/>
                <a:cs typeface="Arial" charset="0"/>
              </a:rPr>
              <a:t>msg</a:t>
            </a:r>
            <a:r>
              <a:rPr lang="pt-BR" sz="1300" dirty="0">
                <a:latin typeface="Arial" charset="0"/>
                <a:ea typeface="Arial" charset="0"/>
                <a:cs typeface="Arial" charset="0"/>
              </a:rPr>
              <a:t>):</a:t>
            </a:r>
          </a:p>
          <a:p>
            <a:r>
              <a:rPr lang="pt-BR" sz="1300" dirty="0" err="1"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300" dirty="0">
                <a:latin typeface="Arial" charset="0"/>
                <a:ea typeface="Arial" charset="0"/>
                <a:cs typeface="Arial" charset="0"/>
              </a:rPr>
              <a:t>('~'*(</a:t>
            </a:r>
            <a:r>
              <a:rPr lang="pt-BR" sz="1300" dirty="0" err="1">
                <a:latin typeface="Arial" charset="0"/>
                <a:ea typeface="Arial" charset="0"/>
                <a:cs typeface="Arial" charset="0"/>
              </a:rPr>
              <a:t>len</a:t>
            </a:r>
            <a:r>
              <a:rPr lang="pt-BR" sz="1300" dirty="0">
                <a:latin typeface="Arial" charset="0"/>
                <a:ea typeface="Arial" charset="0"/>
                <a:cs typeface="Arial" charset="0"/>
              </a:rPr>
              <a:t>(</a:t>
            </a:r>
            <a:r>
              <a:rPr lang="pt-BR" sz="1300" dirty="0" err="1">
                <a:latin typeface="Arial" charset="0"/>
                <a:ea typeface="Arial" charset="0"/>
                <a:cs typeface="Arial" charset="0"/>
              </a:rPr>
              <a:t>msg</a:t>
            </a:r>
            <a:r>
              <a:rPr lang="pt-BR" sz="1300" dirty="0">
                <a:latin typeface="Arial" charset="0"/>
                <a:ea typeface="Arial" charset="0"/>
                <a:cs typeface="Arial" charset="0"/>
              </a:rPr>
              <a:t>) + 4))</a:t>
            </a:r>
          </a:p>
          <a:p>
            <a:r>
              <a:rPr lang="pt-BR" sz="1300" dirty="0" err="1"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300" dirty="0">
                <a:latin typeface="Arial" charset="0"/>
                <a:ea typeface="Arial" charset="0"/>
                <a:cs typeface="Arial" charset="0"/>
              </a:rPr>
              <a:t>(</a:t>
            </a:r>
            <a:r>
              <a:rPr lang="pt-BR" sz="1300" dirty="0" err="1">
                <a:latin typeface="Arial" charset="0"/>
                <a:ea typeface="Arial" charset="0"/>
                <a:cs typeface="Arial" charset="0"/>
              </a:rPr>
              <a:t>f</a:t>
            </a:r>
            <a:r>
              <a:rPr lang="pt-BR" sz="1300" dirty="0">
                <a:latin typeface="Arial" charset="0"/>
                <a:ea typeface="Arial" charset="0"/>
                <a:cs typeface="Arial" charset="0"/>
              </a:rPr>
              <a:t>' {</a:t>
            </a:r>
            <a:r>
              <a:rPr lang="pt-BR" sz="1300" dirty="0" err="1">
                <a:latin typeface="Arial" charset="0"/>
                <a:ea typeface="Arial" charset="0"/>
                <a:cs typeface="Arial" charset="0"/>
              </a:rPr>
              <a:t>msg</a:t>
            </a:r>
            <a:r>
              <a:rPr lang="pt-BR" sz="1300" dirty="0">
                <a:latin typeface="Arial" charset="0"/>
                <a:ea typeface="Arial" charset="0"/>
                <a:cs typeface="Arial" charset="0"/>
              </a:rPr>
              <a:t>}')</a:t>
            </a:r>
          </a:p>
          <a:p>
            <a:r>
              <a:rPr lang="pt-BR" sz="1300" dirty="0" err="1"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300" dirty="0">
                <a:latin typeface="Arial" charset="0"/>
                <a:ea typeface="Arial" charset="0"/>
                <a:cs typeface="Arial" charset="0"/>
              </a:rPr>
              <a:t>('~'*(</a:t>
            </a:r>
            <a:r>
              <a:rPr lang="pt-BR" sz="1300" dirty="0" err="1">
                <a:latin typeface="Arial" charset="0"/>
                <a:ea typeface="Arial" charset="0"/>
                <a:cs typeface="Arial" charset="0"/>
              </a:rPr>
              <a:t>len</a:t>
            </a:r>
            <a:r>
              <a:rPr lang="pt-BR" sz="1300" dirty="0">
                <a:latin typeface="Arial" charset="0"/>
                <a:ea typeface="Arial" charset="0"/>
                <a:cs typeface="Arial" charset="0"/>
              </a:rPr>
              <a:t>(</a:t>
            </a:r>
            <a:r>
              <a:rPr lang="pt-BR" sz="1300" dirty="0" err="1">
                <a:latin typeface="Arial" charset="0"/>
                <a:ea typeface="Arial" charset="0"/>
                <a:cs typeface="Arial" charset="0"/>
              </a:rPr>
              <a:t>msg</a:t>
            </a:r>
            <a:r>
              <a:rPr lang="pt-BR" sz="1300" dirty="0">
                <a:latin typeface="Arial" charset="0"/>
                <a:ea typeface="Arial" charset="0"/>
                <a:cs typeface="Arial" charset="0"/>
              </a:rPr>
              <a:t>) + 4))</a:t>
            </a:r>
          </a:p>
          <a:p>
            <a:r>
              <a:rPr lang="pt-BR" sz="1300" dirty="0">
                <a:latin typeface="Arial" charset="0"/>
                <a:ea typeface="Arial" charset="0"/>
                <a:cs typeface="Arial" charset="0"/>
              </a:rPr>
              <a:t/>
            </a:r>
            <a:br>
              <a:rPr lang="pt-BR" sz="1300" dirty="0">
                <a:latin typeface="Arial" charset="0"/>
                <a:ea typeface="Arial" charset="0"/>
                <a:cs typeface="Arial" charset="0"/>
              </a:rPr>
            </a:br>
            <a:r>
              <a:rPr lang="pt-BR" sz="1300" dirty="0">
                <a:latin typeface="Arial" charset="0"/>
                <a:ea typeface="Arial" charset="0"/>
                <a:cs typeface="Arial" charset="0"/>
              </a:rPr>
              <a:t/>
            </a:r>
            <a:br>
              <a:rPr lang="pt-BR" sz="1300" dirty="0">
                <a:latin typeface="Arial" charset="0"/>
                <a:ea typeface="Arial" charset="0"/>
                <a:cs typeface="Arial" charset="0"/>
              </a:rPr>
            </a:br>
            <a:r>
              <a:rPr lang="pt-BR" sz="1300" dirty="0">
                <a:latin typeface="Arial" charset="0"/>
                <a:ea typeface="Arial" charset="0"/>
                <a:cs typeface="Arial" charset="0"/>
              </a:rPr>
              <a:t>escreva('Gustavo Guanabara')</a:t>
            </a:r>
          </a:p>
          <a:p>
            <a:r>
              <a:rPr lang="pt-BR" sz="1300" dirty="0">
                <a:latin typeface="Arial" charset="0"/>
                <a:ea typeface="Arial" charset="0"/>
                <a:cs typeface="Arial" charset="0"/>
              </a:rPr>
              <a:t>escreva('Curso de Python no </a:t>
            </a:r>
            <a:r>
              <a:rPr lang="pt-BR" sz="1300" dirty="0" err="1">
                <a:latin typeface="Arial" charset="0"/>
                <a:ea typeface="Arial" charset="0"/>
                <a:cs typeface="Arial" charset="0"/>
              </a:rPr>
              <a:t>youtube</a:t>
            </a:r>
            <a:r>
              <a:rPr lang="pt-BR" sz="1300" dirty="0">
                <a:latin typeface="Arial" charset="0"/>
                <a:ea typeface="Arial" charset="0"/>
                <a:cs typeface="Arial" charset="0"/>
              </a:rPr>
              <a:t>')</a:t>
            </a:r>
          </a:p>
          <a:p>
            <a:r>
              <a:rPr lang="pt-BR" sz="1300" dirty="0">
                <a:latin typeface="Arial" charset="0"/>
                <a:ea typeface="Arial" charset="0"/>
                <a:cs typeface="Arial" charset="0"/>
              </a:rPr>
              <a:t>escreva('</a:t>
            </a:r>
            <a:r>
              <a:rPr lang="pt-BR" sz="1300" dirty="0" err="1">
                <a:latin typeface="Arial" charset="0"/>
                <a:ea typeface="Arial" charset="0"/>
                <a:cs typeface="Arial" charset="0"/>
              </a:rPr>
              <a:t>CeV</a:t>
            </a:r>
            <a:r>
              <a:rPr lang="pt-BR" sz="1300" dirty="0">
                <a:latin typeface="Arial" charset="0"/>
                <a:ea typeface="Arial" charset="0"/>
                <a:cs typeface="Arial" charset="0"/>
              </a:rPr>
              <a:t>')</a:t>
            </a:r>
            <a:endParaRPr lang="pt-BR" sz="1300" b="0" dirty="0">
              <a:effectLst/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2716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1298298" y="285981"/>
            <a:ext cx="45608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b="1" smtClean="0">
                <a:solidFill>
                  <a:srgbClr val="945200"/>
                </a:solidFill>
                <a:latin typeface="Apple Chancery" charset="0"/>
                <a:ea typeface="Apple Chancery" charset="0"/>
                <a:cs typeface="Apple Chancery" charset="0"/>
              </a:rPr>
              <a:t>Curso de Python - Curso em Vídeo</a:t>
            </a:r>
            <a:endParaRPr lang="pt-BR" sz="2400" b="1">
              <a:solidFill>
                <a:srgbClr val="945200"/>
              </a:solidFill>
              <a:latin typeface="Apple Chancery" charset="0"/>
              <a:ea typeface="Apple Chancery" charset="0"/>
              <a:cs typeface="Apple Chancery" charset="0"/>
            </a:endParaRPr>
          </a:p>
        </p:txBody>
      </p:sp>
      <p:sp>
        <p:nvSpPr>
          <p:cNvPr id="13" name="Espaço Reservado para Rodapé 10"/>
          <p:cNvSpPr txBox="1">
            <a:spLocks/>
          </p:cNvSpPr>
          <p:nvPr/>
        </p:nvSpPr>
        <p:spPr>
          <a:xfrm>
            <a:off x="5768825" y="8435643"/>
            <a:ext cx="726505" cy="4466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l" defTabSz="914400" rtl="0" eaLnBrk="1" latinLnBrk="0" hangingPunct="1">
              <a:defRPr sz="7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20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Página</a:t>
            </a:r>
            <a:endParaRPr lang="pt-BR" sz="1200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4" name="Espaço Reservado para Número de Slide 11"/>
          <p:cNvSpPr txBox="1">
            <a:spLocks/>
          </p:cNvSpPr>
          <p:nvPr/>
        </p:nvSpPr>
        <p:spPr>
          <a:xfrm>
            <a:off x="6307473" y="8533253"/>
            <a:ext cx="496740" cy="34901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pt-BR"/>
            </a:defPPr>
            <a:lvl1pPr marL="0" algn="r" defTabSz="914400" rtl="0" eaLnBrk="1" latinLnBrk="0" hangingPunct="1">
              <a:defRPr sz="21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2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114</a:t>
            </a:r>
            <a:endParaRPr lang="pt-BR" sz="1200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 useBgFill="1">
        <p:nvSpPr>
          <p:cNvPr id="2" name="Retângulo 1"/>
          <p:cNvSpPr/>
          <p:nvPr/>
        </p:nvSpPr>
        <p:spPr>
          <a:xfrm>
            <a:off x="575818" y="972149"/>
            <a:ext cx="5556259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b="1" i="1" dirty="0">
                <a:solidFill>
                  <a:srgbClr val="0432FF"/>
                </a:solidFill>
                <a:latin typeface="Arial" charset="0"/>
                <a:ea typeface="Arial" charset="0"/>
                <a:cs typeface="Arial" charset="0"/>
              </a:rPr>
              <a:t># Desafio </a:t>
            </a:r>
            <a:r>
              <a:rPr lang="pt-BR" sz="1400" b="1" i="1" dirty="0" smtClean="0">
                <a:solidFill>
                  <a:srgbClr val="0432FF"/>
                </a:solidFill>
                <a:latin typeface="Arial" charset="0"/>
                <a:ea typeface="Arial" charset="0"/>
                <a:cs typeface="Arial" charset="0"/>
              </a:rPr>
              <a:t>98 – Função Contador:</a:t>
            </a:r>
          </a:p>
          <a:p>
            <a:endParaRPr lang="pt-BR" sz="1400" dirty="0">
              <a:latin typeface="Arial" charset="0"/>
              <a:ea typeface="Arial" charset="0"/>
              <a:cs typeface="Arial" charset="0"/>
            </a:endParaRPr>
          </a:p>
          <a:p>
            <a:r>
              <a:rPr lang="pt-BR" sz="1400" i="1" dirty="0">
                <a:latin typeface="Arial" charset="0"/>
                <a:ea typeface="Arial" charset="0"/>
                <a:cs typeface="Arial" charset="0"/>
              </a:rPr>
              <a:t># Faça um programa que tenha uma função chamada contador(), que</a:t>
            </a:r>
            <a:endParaRPr lang="pt-BR" sz="1400" dirty="0">
              <a:latin typeface="Arial" charset="0"/>
              <a:ea typeface="Arial" charset="0"/>
              <a:cs typeface="Arial" charset="0"/>
            </a:endParaRPr>
          </a:p>
          <a:p>
            <a:r>
              <a:rPr lang="pt-BR" sz="1400" i="1" dirty="0">
                <a:latin typeface="Arial" charset="0"/>
                <a:ea typeface="Arial" charset="0"/>
                <a:cs typeface="Arial" charset="0"/>
              </a:rPr>
              <a:t># receba três parâmetros: início, fim e passo. Seu programa tem</a:t>
            </a:r>
            <a:endParaRPr lang="pt-BR" sz="1400" dirty="0">
              <a:latin typeface="Arial" charset="0"/>
              <a:ea typeface="Arial" charset="0"/>
              <a:cs typeface="Arial" charset="0"/>
            </a:endParaRPr>
          </a:p>
          <a:p>
            <a:r>
              <a:rPr lang="pt-BR" sz="1400" i="1" dirty="0">
                <a:latin typeface="Arial" charset="0"/>
                <a:ea typeface="Arial" charset="0"/>
                <a:cs typeface="Arial" charset="0"/>
              </a:rPr>
              <a:t># que realizar três contagens através da função criada:</a:t>
            </a:r>
            <a:endParaRPr lang="pt-BR" sz="1400" dirty="0">
              <a:latin typeface="Arial" charset="0"/>
              <a:ea typeface="Arial" charset="0"/>
              <a:cs typeface="Arial" charset="0"/>
            </a:endParaRPr>
          </a:p>
          <a:p>
            <a:r>
              <a:rPr lang="pt-BR" sz="1400" i="1" dirty="0">
                <a:latin typeface="Arial" charset="0"/>
                <a:ea typeface="Arial" charset="0"/>
                <a:cs typeface="Arial" charset="0"/>
              </a:rPr>
              <a:t># A) de 1 até 10, de 1 em 1;</a:t>
            </a:r>
            <a:endParaRPr lang="pt-BR" sz="1400" dirty="0">
              <a:latin typeface="Arial" charset="0"/>
              <a:ea typeface="Arial" charset="0"/>
              <a:cs typeface="Arial" charset="0"/>
            </a:endParaRPr>
          </a:p>
          <a:p>
            <a:r>
              <a:rPr lang="pt-BR" sz="1400" i="1" dirty="0">
                <a:latin typeface="Arial" charset="0"/>
                <a:ea typeface="Arial" charset="0"/>
                <a:cs typeface="Arial" charset="0"/>
              </a:rPr>
              <a:t># </a:t>
            </a:r>
            <a:r>
              <a:rPr lang="pt-BR" sz="1400" i="1" dirty="0" err="1">
                <a:latin typeface="Arial" charset="0"/>
                <a:ea typeface="Arial" charset="0"/>
                <a:cs typeface="Arial" charset="0"/>
              </a:rPr>
              <a:t>B</a:t>
            </a:r>
            <a:r>
              <a:rPr lang="pt-BR" sz="1400" i="1" dirty="0">
                <a:latin typeface="Arial" charset="0"/>
                <a:ea typeface="Arial" charset="0"/>
                <a:cs typeface="Arial" charset="0"/>
              </a:rPr>
              <a:t>) de 10 até 0, de 2 em 2</a:t>
            </a:r>
            <a:endParaRPr lang="pt-BR" sz="1400" dirty="0">
              <a:latin typeface="Arial" charset="0"/>
              <a:ea typeface="Arial" charset="0"/>
              <a:cs typeface="Arial" charset="0"/>
            </a:endParaRPr>
          </a:p>
          <a:p>
            <a:r>
              <a:rPr lang="pt-BR" sz="1400" i="1" dirty="0">
                <a:latin typeface="Arial" charset="0"/>
                <a:ea typeface="Arial" charset="0"/>
                <a:cs typeface="Arial" charset="0"/>
              </a:rPr>
              <a:t># C) uma contagem personalizada.</a:t>
            </a:r>
            <a:endParaRPr lang="pt-BR" sz="1400" dirty="0">
              <a:latin typeface="Arial" charset="0"/>
              <a:ea typeface="Arial" charset="0"/>
              <a:cs typeface="Arial" charset="0"/>
            </a:endParaRPr>
          </a:p>
          <a:p>
            <a:r>
              <a:rPr lang="pt-BR" sz="1400" dirty="0">
                <a:latin typeface="Arial" charset="0"/>
                <a:ea typeface="Arial" charset="0"/>
                <a:cs typeface="Arial" charset="0"/>
              </a:rPr>
              <a:t/>
            </a:r>
            <a:br>
              <a:rPr lang="pt-BR" sz="1400" dirty="0">
                <a:latin typeface="Arial" charset="0"/>
                <a:ea typeface="Arial" charset="0"/>
                <a:cs typeface="Arial" charset="0"/>
              </a:rPr>
            </a:br>
            <a:r>
              <a:rPr lang="pt-BR" sz="1400" i="1" dirty="0" err="1">
                <a:latin typeface="Arial" charset="0"/>
                <a:ea typeface="Arial" charset="0"/>
                <a:cs typeface="Arial" charset="0"/>
              </a:rPr>
              <a:t>from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ast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pt-BR" sz="1400" i="1" dirty="0" err="1">
                <a:latin typeface="Arial" charset="0"/>
                <a:ea typeface="Arial" charset="0"/>
                <a:cs typeface="Arial" charset="0"/>
              </a:rPr>
              <a:t>import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 parse</a:t>
            </a:r>
          </a:p>
          <a:p>
            <a:r>
              <a:rPr lang="pt-BR" sz="1400" i="1" dirty="0" err="1">
                <a:latin typeface="Arial" charset="0"/>
                <a:ea typeface="Arial" charset="0"/>
                <a:cs typeface="Arial" charset="0"/>
              </a:rPr>
              <a:t>from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 time </a:t>
            </a:r>
            <a:r>
              <a:rPr lang="pt-BR" sz="1400" i="1" dirty="0" err="1">
                <a:latin typeface="Arial" charset="0"/>
                <a:ea typeface="Arial" charset="0"/>
                <a:cs typeface="Arial" charset="0"/>
              </a:rPr>
              <a:t>import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sleep</a:t>
            </a:r>
            <a:endParaRPr lang="pt-BR" sz="1400" dirty="0">
              <a:latin typeface="Arial" charset="0"/>
              <a:ea typeface="Arial" charset="0"/>
              <a:cs typeface="Arial" charset="0"/>
            </a:endParaRPr>
          </a:p>
          <a:p>
            <a:r>
              <a:rPr lang="pt-BR" sz="1400" dirty="0">
                <a:latin typeface="Arial" charset="0"/>
                <a:ea typeface="Arial" charset="0"/>
                <a:cs typeface="Arial" charset="0"/>
              </a:rPr>
              <a:t/>
            </a:r>
            <a:br>
              <a:rPr lang="pt-BR" sz="1400" dirty="0">
                <a:latin typeface="Arial" charset="0"/>
                <a:ea typeface="Arial" charset="0"/>
                <a:cs typeface="Arial" charset="0"/>
              </a:rPr>
            </a:br>
            <a:r>
              <a:rPr lang="pt-BR" sz="1400" dirty="0">
                <a:latin typeface="Arial" charset="0"/>
                <a:ea typeface="Arial" charset="0"/>
                <a:cs typeface="Arial" charset="0"/>
              </a:rPr>
              <a:t/>
            </a:r>
            <a:br>
              <a:rPr lang="pt-BR" sz="1400" dirty="0">
                <a:latin typeface="Arial" charset="0"/>
                <a:ea typeface="Arial" charset="0"/>
                <a:cs typeface="Arial" charset="0"/>
              </a:rPr>
            </a:b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def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 contador(início, fim, passo):</a:t>
            </a:r>
          </a:p>
          <a:p>
            <a:r>
              <a:rPr lang="pt-BR" sz="1400" i="1" dirty="0" err="1">
                <a:latin typeface="Arial" charset="0"/>
                <a:ea typeface="Arial" charset="0"/>
                <a:cs typeface="Arial" charset="0"/>
              </a:rPr>
              <a:t>if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 passo &lt; 0:</a:t>
            </a:r>
          </a:p>
          <a:p>
            <a:r>
              <a:rPr lang="pt-BR" sz="1400" dirty="0">
                <a:latin typeface="Arial" charset="0"/>
                <a:ea typeface="Arial" charset="0"/>
                <a:cs typeface="Arial" charset="0"/>
              </a:rPr>
              <a:t>passo *= -1</a:t>
            </a:r>
          </a:p>
          <a:p>
            <a:r>
              <a:rPr lang="pt-BR" sz="1400" i="1" dirty="0" err="1">
                <a:latin typeface="Arial" charset="0"/>
                <a:ea typeface="Arial" charset="0"/>
                <a:cs typeface="Arial" charset="0"/>
              </a:rPr>
              <a:t>if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 passo == 0:</a:t>
            </a:r>
          </a:p>
          <a:p>
            <a:r>
              <a:rPr lang="pt-BR" sz="1400" dirty="0">
                <a:latin typeface="Arial" charset="0"/>
                <a:ea typeface="Arial" charset="0"/>
                <a:cs typeface="Arial" charset="0"/>
              </a:rPr>
              <a:t>passo = 1</a:t>
            </a:r>
          </a:p>
          <a:p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('-='*15)</a:t>
            </a:r>
          </a:p>
          <a:p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(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f'Contagem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 de {início} até {fim} de {passo} em {passo}')</a:t>
            </a:r>
          </a:p>
          <a:p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('-='*15)</a:t>
            </a:r>
          </a:p>
          <a:p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sleep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(2.5</a:t>
            </a:r>
            <a:r>
              <a:rPr lang="pt-BR" sz="1400" dirty="0" smtClean="0">
                <a:latin typeface="Arial" charset="0"/>
                <a:ea typeface="Arial" charset="0"/>
                <a:cs typeface="Arial" charset="0"/>
              </a:rPr>
              <a:t>)</a:t>
            </a:r>
            <a:endParaRPr lang="pt-BR" sz="1400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9504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1298298" y="285981"/>
            <a:ext cx="45608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b="1" smtClean="0">
                <a:solidFill>
                  <a:srgbClr val="945200"/>
                </a:solidFill>
                <a:latin typeface="Apple Chancery" charset="0"/>
                <a:ea typeface="Apple Chancery" charset="0"/>
                <a:cs typeface="Apple Chancery" charset="0"/>
              </a:rPr>
              <a:t>Curso de Python - Curso em Vídeo</a:t>
            </a:r>
            <a:endParaRPr lang="pt-BR" sz="2400" b="1">
              <a:solidFill>
                <a:srgbClr val="945200"/>
              </a:solidFill>
              <a:latin typeface="Apple Chancery" charset="0"/>
              <a:ea typeface="Apple Chancery" charset="0"/>
              <a:cs typeface="Apple Chancery" charset="0"/>
            </a:endParaRPr>
          </a:p>
        </p:txBody>
      </p:sp>
      <p:sp>
        <p:nvSpPr>
          <p:cNvPr id="13" name="Espaço Reservado para Rodapé 10"/>
          <p:cNvSpPr txBox="1">
            <a:spLocks/>
          </p:cNvSpPr>
          <p:nvPr/>
        </p:nvSpPr>
        <p:spPr>
          <a:xfrm>
            <a:off x="5768825" y="8435643"/>
            <a:ext cx="726505" cy="4466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l" defTabSz="914400" rtl="0" eaLnBrk="1" latinLnBrk="0" hangingPunct="1">
              <a:defRPr sz="7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20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Página</a:t>
            </a:r>
            <a:endParaRPr lang="pt-BR" sz="1200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4" name="Espaço Reservado para Número de Slide 11"/>
          <p:cNvSpPr txBox="1">
            <a:spLocks/>
          </p:cNvSpPr>
          <p:nvPr/>
        </p:nvSpPr>
        <p:spPr>
          <a:xfrm>
            <a:off x="6307473" y="8533253"/>
            <a:ext cx="496740" cy="34901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pt-BR"/>
            </a:defPPr>
            <a:lvl1pPr marL="0" algn="r" defTabSz="914400" rtl="0" eaLnBrk="1" latinLnBrk="0" hangingPunct="1">
              <a:defRPr sz="21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2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115</a:t>
            </a:r>
            <a:endParaRPr lang="pt-BR" sz="1200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 useBgFill="1">
        <p:nvSpPr>
          <p:cNvPr id="5" name="Retângulo 4"/>
          <p:cNvSpPr/>
          <p:nvPr/>
        </p:nvSpPr>
        <p:spPr>
          <a:xfrm>
            <a:off x="575818" y="972149"/>
            <a:ext cx="5556259" cy="76328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b="1" i="1" dirty="0">
                <a:solidFill>
                  <a:srgbClr val="0432FF"/>
                </a:solidFill>
                <a:latin typeface="Arial" charset="0"/>
                <a:ea typeface="Arial" charset="0"/>
                <a:cs typeface="Arial" charset="0"/>
              </a:rPr>
              <a:t># Desafio </a:t>
            </a:r>
            <a:r>
              <a:rPr lang="pt-BR" sz="1400" b="1" i="1" dirty="0" smtClean="0">
                <a:solidFill>
                  <a:srgbClr val="0432FF"/>
                </a:solidFill>
                <a:latin typeface="Arial" charset="0"/>
                <a:ea typeface="Arial" charset="0"/>
                <a:cs typeface="Arial" charset="0"/>
              </a:rPr>
              <a:t>98 – Função Contador:</a:t>
            </a:r>
          </a:p>
          <a:p>
            <a:endParaRPr lang="pt-BR" sz="1400" dirty="0">
              <a:latin typeface="Arial" charset="0"/>
              <a:ea typeface="Arial" charset="0"/>
              <a:cs typeface="Arial" charset="0"/>
            </a:endParaRPr>
          </a:p>
          <a:p>
            <a:r>
              <a:rPr lang="pt-BR" sz="1400" i="1" dirty="0">
                <a:latin typeface="Arial" charset="0"/>
                <a:ea typeface="Arial" charset="0"/>
                <a:cs typeface="Arial" charset="0"/>
              </a:rPr>
              <a:t># Faça um programa que tenha uma função chamada contador(), que</a:t>
            </a:r>
            <a:endParaRPr lang="pt-BR" sz="1400" dirty="0">
              <a:latin typeface="Arial" charset="0"/>
              <a:ea typeface="Arial" charset="0"/>
              <a:cs typeface="Arial" charset="0"/>
            </a:endParaRPr>
          </a:p>
          <a:p>
            <a:r>
              <a:rPr lang="pt-BR" sz="1400" i="1" dirty="0">
                <a:latin typeface="Arial" charset="0"/>
                <a:ea typeface="Arial" charset="0"/>
                <a:cs typeface="Arial" charset="0"/>
              </a:rPr>
              <a:t># receba três parâmetros: início, fim e passo. Seu programa tem</a:t>
            </a:r>
            <a:endParaRPr lang="pt-BR" sz="1400" dirty="0">
              <a:latin typeface="Arial" charset="0"/>
              <a:ea typeface="Arial" charset="0"/>
              <a:cs typeface="Arial" charset="0"/>
            </a:endParaRPr>
          </a:p>
          <a:p>
            <a:r>
              <a:rPr lang="pt-BR" sz="1400" i="1" dirty="0">
                <a:latin typeface="Arial" charset="0"/>
                <a:ea typeface="Arial" charset="0"/>
                <a:cs typeface="Arial" charset="0"/>
              </a:rPr>
              <a:t># que realizar três contagens através da função criada:</a:t>
            </a:r>
            <a:endParaRPr lang="pt-BR" sz="1400" dirty="0">
              <a:latin typeface="Arial" charset="0"/>
              <a:ea typeface="Arial" charset="0"/>
              <a:cs typeface="Arial" charset="0"/>
            </a:endParaRPr>
          </a:p>
          <a:p>
            <a:r>
              <a:rPr lang="pt-BR" sz="1400" i="1" dirty="0">
                <a:latin typeface="Arial" charset="0"/>
                <a:ea typeface="Arial" charset="0"/>
                <a:cs typeface="Arial" charset="0"/>
              </a:rPr>
              <a:t># A) de 1 até 10, de 1 em 1;</a:t>
            </a:r>
            <a:endParaRPr lang="pt-BR" sz="1400" dirty="0">
              <a:latin typeface="Arial" charset="0"/>
              <a:ea typeface="Arial" charset="0"/>
              <a:cs typeface="Arial" charset="0"/>
            </a:endParaRPr>
          </a:p>
          <a:p>
            <a:r>
              <a:rPr lang="pt-BR" sz="1400" i="1" dirty="0">
                <a:latin typeface="Arial" charset="0"/>
                <a:ea typeface="Arial" charset="0"/>
                <a:cs typeface="Arial" charset="0"/>
              </a:rPr>
              <a:t># </a:t>
            </a:r>
            <a:r>
              <a:rPr lang="pt-BR" sz="1400" i="1" dirty="0" err="1">
                <a:latin typeface="Arial" charset="0"/>
                <a:ea typeface="Arial" charset="0"/>
                <a:cs typeface="Arial" charset="0"/>
              </a:rPr>
              <a:t>B</a:t>
            </a:r>
            <a:r>
              <a:rPr lang="pt-BR" sz="1400" i="1" dirty="0">
                <a:latin typeface="Arial" charset="0"/>
                <a:ea typeface="Arial" charset="0"/>
                <a:cs typeface="Arial" charset="0"/>
              </a:rPr>
              <a:t>) de 10 até 0, de 2 em 2</a:t>
            </a:r>
            <a:endParaRPr lang="pt-BR" sz="1400" dirty="0">
              <a:latin typeface="Arial" charset="0"/>
              <a:ea typeface="Arial" charset="0"/>
              <a:cs typeface="Arial" charset="0"/>
            </a:endParaRPr>
          </a:p>
          <a:p>
            <a:r>
              <a:rPr lang="pt-BR" sz="1400" i="1" dirty="0">
                <a:latin typeface="Arial" charset="0"/>
                <a:ea typeface="Arial" charset="0"/>
                <a:cs typeface="Arial" charset="0"/>
              </a:rPr>
              <a:t># C) uma contagem personalizada.</a:t>
            </a:r>
            <a:endParaRPr lang="pt-BR" sz="1400" dirty="0">
              <a:latin typeface="Arial" charset="0"/>
              <a:ea typeface="Arial" charset="0"/>
              <a:cs typeface="Arial" charset="0"/>
            </a:endParaRPr>
          </a:p>
          <a:p>
            <a:r>
              <a:rPr lang="pt-BR" sz="1400" dirty="0">
                <a:latin typeface="Arial" charset="0"/>
                <a:ea typeface="Arial" charset="0"/>
                <a:cs typeface="Arial" charset="0"/>
              </a:rPr>
              <a:t/>
            </a:r>
            <a:br>
              <a:rPr lang="pt-BR" sz="1400" dirty="0">
                <a:latin typeface="Arial" charset="0"/>
                <a:ea typeface="Arial" charset="0"/>
                <a:cs typeface="Arial" charset="0"/>
              </a:rPr>
            </a:br>
            <a:r>
              <a:rPr lang="pt-BR" sz="1400" i="1" dirty="0" err="1">
                <a:latin typeface="Arial" charset="0"/>
                <a:ea typeface="Arial" charset="0"/>
                <a:cs typeface="Arial" charset="0"/>
              </a:rPr>
              <a:t>if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 início &lt; fim:</a:t>
            </a:r>
          </a:p>
          <a:p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cont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 = início</a:t>
            </a:r>
          </a:p>
          <a:p>
            <a:r>
              <a:rPr lang="pt-BR" sz="1400" i="1" dirty="0" err="1">
                <a:latin typeface="Arial" charset="0"/>
                <a:ea typeface="Arial" charset="0"/>
                <a:cs typeface="Arial" charset="0"/>
              </a:rPr>
              <a:t>while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cont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 &lt;= fim:</a:t>
            </a:r>
          </a:p>
          <a:p>
            <a:r>
              <a:rPr lang="pt-BR" sz="1400" i="1" dirty="0">
                <a:latin typeface="Arial" charset="0"/>
                <a:ea typeface="Arial" charset="0"/>
                <a:cs typeface="Arial" charset="0"/>
              </a:rPr>
              <a:t># A função flush não liga o buffer de tela. Não espera o comando terminar totalmente.</a:t>
            </a:r>
            <a:endParaRPr lang="pt-BR" sz="1400" dirty="0">
              <a:latin typeface="Arial" charset="0"/>
              <a:ea typeface="Arial" charset="0"/>
              <a:cs typeface="Arial" charset="0"/>
            </a:endParaRPr>
          </a:p>
          <a:p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(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f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'{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cont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} ', 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end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='', flush=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True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)</a:t>
            </a:r>
          </a:p>
          <a:p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cont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 += passo</a:t>
            </a:r>
          </a:p>
          <a:p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sleep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(0.5)</a:t>
            </a:r>
          </a:p>
          <a:p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('FIM')</a:t>
            </a:r>
          </a:p>
          <a:p>
            <a:r>
              <a:rPr lang="pt-BR" sz="1400" i="1" dirty="0" err="1">
                <a:latin typeface="Arial" charset="0"/>
                <a:ea typeface="Arial" charset="0"/>
                <a:cs typeface="Arial" charset="0"/>
              </a:rPr>
              <a:t>else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:</a:t>
            </a:r>
          </a:p>
          <a:p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cont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 = início</a:t>
            </a:r>
          </a:p>
          <a:p>
            <a:r>
              <a:rPr lang="pt-BR" sz="1400" i="1" dirty="0" err="1">
                <a:latin typeface="Arial" charset="0"/>
                <a:ea typeface="Arial" charset="0"/>
                <a:cs typeface="Arial" charset="0"/>
              </a:rPr>
              <a:t>while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cont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 &gt;= fim:</a:t>
            </a:r>
          </a:p>
          <a:p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(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f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'{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cont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} ', 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end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='', flush=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True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)</a:t>
            </a:r>
          </a:p>
          <a:p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cont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 -= passo</a:t>
            </a:r>
          </a:p>
          <a:p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sleep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(0.5)</a:t>
            </a:r>
          </a:p>
          <a:p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('FIM!')</a:t>
            </a:r>
          </a:p>
          <a:p>
            <a:r>
              <a:rPr lang="pt-BR" sz="1400" dirty="0">
                <a:latin typeface="Arial" charset="0"/>
                <a:ea typeface="Arial" charset="0"/>
                <a:cs typeface="Arial" charset="0"/>
              </a:rPr>
              <a:t/>
            </a:r>
            <a:br>
              <a:rPr lang="pt-BR" sz="1400" dirty="0">
                <a:latin typeface="Arial" charset="0"/>
                <a:ea typeface="Arial" charset="0"/>
                <a:cs typeface="Arial" charset="0"/>
              </a:rPr>
            </a:br>
            <a:r>
              <a:rPr lang="pt-BR" sz="1400" dirty="0">
                <a:latin typeface="Arial" charset="0"/>
                <a:ea typeface="Arial" charset="0"/>
                <a:cs typeface="Arial" charset="0"/>
              </a:rPr>
              <a:t/>
            </a:r>
            <a:br>
              <a:rPr lang="pt-BR" sz="1400" dirty="0">
                <a:latin typeface="Arial" charset="0"/>
                <a:ea typeface="Arial" charset="0"/>
                <a:cs typeface="Arial" charset="0"/>
              </a:rPr>
            </a:br>
            <a:r>
              <a:rPr lang="pt-BR" sz="1400" i="1" dirty="0">
                <a:latin typeface="Arial" charset="0"/>
                <a:ea typeface="Arial" charset="0"/>
                <a:cs typeface="Arial" charset="0"/>
              </a:rPr>
              <a:t># PROGRAMA PRINCIPAL</a:t>
            </a:r>
            <a:endParaRPr lang="pt-BR" sz="1400" dirty="0">
              <a:latin typeface="Arial" charset="0"/>
              <a:ea typeface="Arial" charset="0"/>
              <a:cs typeface="Arial" charset="0"/>
            </a:endParaRPr>
          </a:p>
          <a:p>
            <a:r>
              <a:rPr lang="pt-BR" sz="1400" dirty="0">
                <a:latin typeface="Arial" charset="0"/>
                <a:ea typeface="Arial" charset="0"/>
                <a:cs typeface="Arial" charset="0"/>
              </a:rPr>
              <a:t>contador(1, 10, 1)</a:t>
            </a:r>
          </a:p>
          <a:p>
            <a:r>
              <a:rPr lang="pt-BR" sz="1400" dirty="0">
                <a:latin typeface="Arial" charset="0"/>
                <a:ea typeface="Arial" charset="0"/>
                <a:cs typeface="Arial" charset="0"/>
              </a:rPr>
              <a:t>contador(10, 0, 2)</a:t>
            </a:r>
          </a:p>
          <a:p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('Agora é a sua vez de personalizar a contagem!')</a:t>
            </a:r>
          </a:p>
          <a:p>
            <a:r>
              <a:rPr lang="pt-BR" sz="1400" dirty="0">
                <a:latin typeface="Arial" charset="0"/>
                <a:ea typeface="Arial" charset="0"/>
                <a:cs typeface="Arial" charset="0"/>
              </a:rPr>
              <a:t>contador(início=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int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(input('Início: ')), fim=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int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(</a:t>
            </a:r>
          </a:p>
          <a:p>
            <a:r>
              <a:rPr lang="pt-BR" sz="1400" dirty="0">
                <a:latin typeface="Arial" charset="0"/>
                <a:ea typeface="Arial" charset="0"/>
                <a:cs typeface="Arial" charset="0"/>
              </a:rPr>
              <a:t>input('Fim: ')), passo=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int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(input('Passo: </a:t>
            </a:r>
            <a:r>
              <a:rPr lang="pt-BR" sz="1400" dirty="0" smtClean="0">
                <a:latin typeface="Arial" charset="0"/>
                <a:ea typeface="Arial" charset="0"/>
                <a:cs typeface="Arial" charset="0"/>
              </a:rPr>
              <a:t>')))</a:t>
            </a:r>
            <a:endParaRPr lang="pt-BR" sz="1400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4599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1298298" y="285981"/>
            <a:ext cx="45608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b="1" smtClean="0">
                <a:solidFill>
                  <a:srgbClr val="945200"/>
                </a:solidFill>
                <a:latin typeface="Apple Chancery" charset="0"/>
                <a:ea typeface="Apple Chancery" charset="0"/>
                <a:cs typeface="Apple Chancery" charset="0"/>
              </a:rPr>
              <a:t>Curso de Python - Curso em Vídeo</a:t>
            </a:r>
            <a:endParaRPr lang="pt-BR" sz="2400" b="1">
              <a:solidFill>
                <a:srgbClr val="945200"/>
              </a:solidFill>
              <a:latin typeface="Apple Chancery" charset="0"/>
              <a:ea typeface="Apple Chancery" charset="0"/>
              <a:cs typeface="Apple Chancery" charset="0"/>
            </a:endParaRPr>
          </a:p>
        </p:txBody>
      </p:sp>
      <p:sp>
        <p:nvSpPr>
          <p:cNvPr id="13" name="Espaço Reservado para Rodapé 10"/>
          <p:cNvSpPr txBox="1">
            <a:spLocks/>
          </p:cNvSpPr>
          <p:nvPr/>
        </p:nvSpPr>
        <p:spPr>
          <a:xfrm>
            <a:off x="5768825" y="8435643"/>
            <a:ext cx="726505" cy="4466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l" defTabSz="914400" rtl="0" eaLnBrk="1" latinLnBrk="0" hangingPunct="1">
              <a:defRPr sz="7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20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Página</a:t>
            </a:r>
            <a:endParaRPr lang="pt-BR" sz="1200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4" name="Espaço Reservado para Número de Slide 11"/>
          <p:cNvSpPr txBox="1">
            <a:spLocks/>
          </p:cNvSpPr>
          <p:nvPr/>
        </p:nvSpPr>
        <p:spPr>
          <a:xfrm>
            <a:off x="6307473" y="8533253"/>
            <a:ext cx="496740" cy="34901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pt-BR"/>
            </a:defPPr>
            <a:lvl1pPr marL="0" algn="r" defTabSz="914400" rtl="0" eaLnBrk="1" latinLnBrk="0" hangingPunct="1">
              <a:defRPr sz="21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2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116</a:t>
            </a:r>
            <a:endParaRPr lang="pt-BR" sz="1200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 useBgFill="1">
        <p:nvSpPr>
          <p:cNvPr id="2" name="Retângulo 1"/>
          <p:cNvSpPr/>
          <p:nvPr/>
        </p:nvSpPr>
        <p:spPr>
          <a:xfrm>
            <a:off x="528251" y="1098380"/>
            <a:ext cx="5874524" cy="72019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b="1" i="1" dirty="0">
                <a:solidFill>
                  <a:srgbClr val="0432FF"/>
                </a:solidFill>
                <a:latin typeface="Arial" charset="0"/>
                <a:ea typeface="Arial" charset="0"/>
                <a:cs typeface="Arial" charset="0"/>
              </a:rPr>
              <a:t># </a:t>
            </a:r>
            <a:r>
              <a:rPr lang="pt-BR" sz="1400" b="1" i="1" dirty="0" smtClean="0">
                <a:solidFill>
                  <a:srgbClr val="0432FF"/>
                </a:solidFill>
                <a:latin typeface="Arial" charset="0"/>
                <a:ea typeface="Arial" charset="0"/>
                <a:cs typeface="Arial" charset="0"/>
              </a:rPr>
              <a:t>Desafio 99 – Função que Descobre o Maior:</a:t>
            </a:r>
          </a:p>
          <a:p>
            <a:endParaRPr lang="pt-BR" sz="1400" dirty="0">
              <a:latin typeface="Arial" charset="0"/>
              <a:ea typeface="Arial" charset="0"/>
              <a:cs typeface="Arial" charset="0"/>
            </a:endParaRPr>
          </a:p>
          <a:p>
            <a:r>
              <a:rPr lang="pt-BR" sz="1400" i="1" dirty="0">
                <a:latin typeface="Arial" charset="0"/>
                <a:ea typeface="Arial" charset="0"/>
                <a:cs typeface="Arial" charset="0"/>
              </a:rPr>
              <a:t># Faça um programa que tenha uma função chamada maior(), que</a:t>
            </a:r>
            <a:endParaRPr lang="pt-BR" sz="1400" dirty="0">
              <a:latin typeface="Arial" charset="0"/>
              <a:ea typeface="Arial" charset="0"/>
              <a:cs typeface="Arial" charset="0"/>
            </a:endParaRPr>
          </a:p>
          <a:p>
            <a:r>
              <a:rPr lang="pt-BR" sz="1400" i="1" dirty="0">
                <a:latin typeface="Arial" charset="0"/>
                <a:ea typeface="Arial" charset="0"/>
                <a:cs typeface="Arial" charset="0"/>
              </a:rPr>
              <a:t># receba vários parâmetros com valores inteiros. Seu programa</a:t>
            </a:r>
            <a:endParaRPr lang="pt-BR" sz="1400" dirty="0">
              <a:latin typeface="Arial" charset="0"/>
              <a:ea typeface="Arial" charset="0"/>
              <a:cs typeface="Arial" charset="0"/>
            </a:endParaRPr>
          </a:p>
          <a:p>
            <a:r>
              <a:rPr lang="pt-BR" sz="1400" i="1" dirty="0">
                <a:latin typeface="Arial" charset="0"/>
                <a:ea typeface="Arial" charset="0"/>
                <a:cs typeface="Arial" charset="0"/>
              </a:rPr>
              <a:t># tem que analisar todos os valores e dizer qual deles é o maior.</a:t>
            </a:r>
            <a:endParaRPr lang="pt-BR" sz="1400" dirty="0">
              <a:latin typeface="Arial" charset="0"/>
              <a:ea typeface="Arial" charset="0"/>
              <a:cs typeface="Arial" charset="0"/>
            </a:endParaRPr>
          </a:p>
          <a:p>
            <a:r>
              <a:rPr lang="pt-BR" sz="1400" dirty="0">
                <a:latin typeface="Arial" charset="0"/>
                <a:ea typeface="Arial" charset="0"/>
                <a:cs typeface="Arial" charset="0"/>
              </a:rPr>
              <a:t/>
            </a:r>
            <a:br>
              <a:rPr lang="pt-BR" sz="1400" dirty="0">
                <a:latin typeface="Arial" charset="0"/>
                <a:ea typeface="Arial" charset="0"/>
                <a:cs typeface="Arial" charset="0"/>
              </a:rPr>
            </a:br>
            <a:r>
              <a:rPr lang="pt-BR" sz="1400" i="1" dirty="0" err="1">
                <a:latin typeface="Arial" charset="0"/>
                <a:ea typeface="Arial" charset="0"/>
                <a:cs typeface="Arial" charset="0"/>
              </a:rPr>
              <a:t>from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 time </a:t>
            </a:r>
            <a:r>
              <a:rPr lang="pt-BR" sz="1400" i="1" dirty="0" err="1">
                <a:latin typeface="Arial" charset="0"/>
                <a:ea typeface="Arial" charset="0"/>
                <a:cs typeface="Arial" charset="0"/>
              </a:rPr>
              <a:t>import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sleep</a:t>
            </a:r>
            <a:endParaRPr lang="pt-BR" sz="1400" dirty="0">
              <a:latin typeface="Arial" charset="0"/>
              <a:ea typeface="Arial" charset="0"/>
              <a:cs typeface="Arial" charset="0"/>
            </a:endParaRPr>
          </a:p>
          <a:p>
            <a:r>
              <a:rPr lang="pt-BR" sz="1400" dirty="0">
                <a:latin typeface="Arial" charset="0"/>
                <a:ea typeface="Arial" charset="0"/>
                <a:cs typeface="Arial" charset="0"/>
              </a:rPr>
              <a:t/>
            </a:r>
            <a:br>
              <a:rPr lang="pt-BR" sz="1400" dirty="0">
                <a:latin typeface="Arial" charset="0"/>
                <a:ea typeface="Arial" charset="0"/>
                <a:cs typeface="Arial" charset="0"/>
              </a:rPr>
            </a:br>
            <a:r>
              <a:rPr lang="pt-BR" sz="1400" dirty="0">
                <a:latin typeface="Arial" charset="0"/>
                <a:ea typeface="Arial" charset="0"/>
                <a:cs typeface="Arial" charset="0"/>
              </a:rPr>
              <a:t/>
            </a:r>
            <a:br>
              <a:rPr lang="pt-BR" sz="1400" dirty="0">
                <a:latin typeface="Arial" charset="0"/>
                <a:ea typeface="Arial" charset="0"/>
                <a:cs typeface="Arial" charset="0"/>
              </a:rPr>
            </a:b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def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 maior(*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núm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):</a:t>
            </a:r>
          </a:p>
          <a:p>
            <a:r>
              <a:rPr lang="pt-BR" sz="1400" dirty="0">
                <a:latin typeface="Arial" charset="0"/>
                <a:ea typeface="Arial" charset="0"/>
                <a:cs typeface="Arial" charset="0"/>
              </a:rPr>
              <a:t>maior = 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cont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 = 0</a:t>
            </a:r>
          </a:p>
          <a:p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('^-'*30)</a:t>
            </a:r>
          </a:p>
          <a:p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()</a:t>
            </a:r>
          </a:p>
          <a:p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('Analisando os valores passados...')</a:t>
            </a:r>
          </a:p>
          <a:p>
            <a:r>
              <a:rPr lang="pt-BR" sz="1400" i="1" dirty="0">
                <a:latin typeface="Arial" charset="0"/>
                <a:ea typeface="Arial" charset="0"/>
                <a:cs typeface="Arial" charset="0"/>
              </a:rPr>
              <a:t>for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 valor in 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núm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:</a:t>
            </a:r>
          </a:p>
          <a:p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(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f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'{valor} ', 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end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='')</a:t>
            </a:r>
          </a:p>
          <a:p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sleep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(0.3)</a:t>
            </a:r>
          </a:p>
          <a:p>
            <a:r>
              <a:rPr lang="pt-BR" sz="1400" i="1" dirty="0" err="1">
                <a:latin typeface="Arial" charset="0"/>
                <a:ea typeface="Arial" charset="0"/>
                <a:cs typeface="Arial" charset="0"/>
              </a:rPr>
              <a:t>if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cont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 == 0:</a:t>
            </a:r>
          </a:p>
          <a:p>
            <a:r>
              <a:rPr lang="pt-BR" sz="1400" dirty="0">
                <a:latin typeface="Arial" charset="0"/>
                <a:ea typeface="Arial" charset="0"/>
                <a:cs typeface="Arial" charset="0"/>
              </a:rPr>
              <a:t>maior = valor</a:t>
            </a:r>
          </a:p>
          <a:p>
            <a:r>
              <a:rPr lang="pt-BR" sz="1400" i="1" dirty="0" err="1">
                <a:latin typeface="Arial" charset="0"/>
                <a:ea typeface="Arial" charset="0"/>
                <a:cs typeface="Arial" charset="0"/>
              </a:rPr>
              <a:t>else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:</a:t>
            </a:r>
          </a:p>
          <a:p>
            <a:r>
              <a:rPr lang="pt-BR" sz="1400" i="1" dirty="0" err="1">
                <a:latin typeface="Arial" charset="0"/>
                <a:ea typeface="Arial" charset="0"/>
                <a:cs typeface="Arial" charset="0"/>
              </a:rPr>
              <a:t>if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 valor &gt; maior:</a:t>
            </a:r>
          </a:p>
          <a:p>
            <a:r>
              <a:rPr lang="pt-BR" sz="1400" dirty="0">
                <a:latin typeface="Arial" charset="0"/>
                <a:ea typeface="Arial" charset="0"/>
                <a:cs typeface="Arial" charset="0"/>
              </a:rPr>
              <a:t>maior = valor</a:t>
            </a:r>
          </a:p>
          <a:p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cont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 += 1</a:t>
            </a:r>
          </a:p>
          <a:p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(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f'Foram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 informados {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cont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} valores.')</a:t>
            </a:r>
          </a:p>
          <a:p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(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f'O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 maior valor analisado é {maior}.')</a:t>
            </a:r>
          </a:p>
          <a:p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()</a:t>
            </a:r>
          </a:p>
          <a:p>
            <a:r>
              <a:rPr lang="pt-BR" sz="1400" dirty="0">
                <a:latin typeface="Arial" charset="0"/>
                <a:ea typeface="Arial" charset="0"/>
                <a:cs typeface="Arial" charset="0"/>
              </a:rPr>
              <a:t/>
            </a:r>
            <a:br>
              <a:rPr lang="pt-BR" sz="1400" dirty="0">
                <a:latin typeface="Arial" charset="0"/>
                <a:ea typeface="Arial" charset="0"/>
                <a:cs typeface="Arial" charset="0"/>
              </a:rPr>
            </a:br>
            <a:r>
              <a:rPr lang="pt-BR" sz="1400" dirty="0">
                <a:latin typeface="Arial" charset="0"/>
                <a:ea typeface="Arial" charset="0"/>
                <a:cs typeface="Arial" charset="0"/>
              </a:rPr>
              <a:t/>
            </a:r>
            <a:br>
              <a:rPr lang="pt-BR" sz="1400" dirty="0">
                <a:latin typeface="Arial" charset="0"/>
                <a:ea typeface="Arial" charset="0"/>
                <a:cs typeface="Arial" charset="0"/>
              </a:rPr>
            </a:b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maior(2, 9, 4, 5, 7, 1)</a:t>
            </a:r>
          </a:p>
          <a:p>
            <a:r>
              <a:rPr lang="pt-BR" sz="1400" dirty="0">
                <a:latin typeface="Arial" charset="0"/>
                <a:ea typeface="Arial" charset="0"/>
                <a:cs typeface="Arial" charset="0"/>
              </a:rPr>
              <a:t>maior(4, 7, 0)</a:t>
            </a:r>
          </a:p>
          <a:p>
            <a:r>
              <a:rPr lang="pt-BR" sz="1400" dirty="0">
                <a:latin typeface="Arial" charset="0"/>
                <a:ea typeface="Arial" charset="0"/>
                <a:cs typeface="Arial" charset="0"/>
              </a:rPr>
              <a:t>maior(1, 2)</a:t>
            </a:r>
          </a:p>
          <a:p>
            <a:r>
              <a:rPr lang="pt-BR" sz="1400" dirty="0">
                <a:latin typeface="Arial" charset="0"/>
                <a:ea typeface="Arial" charset="0"/>
                <a:cs typeface="Arial" charset="0"/>
              </a:rPr>
              <a:t>maior(6)</a:t>
            </a:r>
          </a:p>
          <a:p>
            <a:r>
              <a:rPr lang="pt-BR" sz="1400" dirty="0">
                <a:latin typeface="Arial" charset="0"/>
                <a:ea typeface="Arial" charset="0"/>
                <a:cs typeface="Arial" charset="0"/>
              </a:rPr>
              <a:t>maior(0</a:t>
            </a:r>
            <a:r>
              <a:rPr lang="pt-BR" sz="1400" dirty="0" smtClean="0">
                <a:latin typeface="Arial" charset="0"/>
                <a:ea typeface="Arial" charset="0"/>
                <a:cs typeface="Arial" charset="0"/>
              </a:rPr>
              <a:t>)</a:t>
            </a:r>
            <a:endParaRPr lang="pt-BR" sz="1400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6153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1298298" y="285981"/>
            <a:ext cx="45608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b="1" smtClean="0">
                <a:solidFill>
                  <a:srgbClr val="945200"/>
                </a:solidFill>
                <a:latin typeface="Apple Chancery" charset="0"/>
                <a:ea typeface="Apple Chancery" charset="0"/>
                <a:cs typeface="Apple Chancery" charset="0"/>
              </a:rPr>
              <a:t>Curso de Python - Curso em Vídeo</a:t>
            </a:r>
            <a:endParaRPr lang="pt-BR" sz="2400" b="1">
              <a:solidFill>
                <a:srgbClr val="945200"/>
              </a:solidFill>
              <a:latin typeface="Apple Chancery" charset="0"/>
              <a:ea typeface="Apple Chancery" charset="0"/>
              <a:cs typeface="Apple Chancery" charset="0"/>
            </a:endParaRPr>
          </a:p>
        </p:txBody>
      </p:sp>
      <p:sp>
        <p:nvSpPr>
          <p:cNvPr id="13" name="Espaço Reservado para Rodapé 10"/>
          <p:cNvSpPr txBox="1">
            <a:spLocks/>
          </p:cNvSpPr>
          <p:nvPr/>
        </p:nvSpPr>
        <p:spPr>
          <a:xfrm>
            <a:off x="5768825" y="8435643"/>
            <a:ext cx="726505" cy="4466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l" defTabSz="914400" rtl="0" eaLnBrk="1" latinLnBrk="0" hangingPunct="1">
              <a:defRPr sz="7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20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Página</a:t>
            </a:r>
            <a:endParaRPr lang="pt-BR" sz="1200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4" name="Espaço Reservado para Número de Slide 11"/>
          <p:cNvSpPr txBox="1">
            <a:spLocks/>
          </p:cNvSpPr>
          <p:nvPr/>
        </p:nvSpPr>
        <p:spPr>
          <a:xfrm>
            <a:off x="6307473" y="8533253"/>
            <a:ext cx="496740" cy="34901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pt-BR"/>
            </a:defPPr>
            <a:lvl1pPr marL="0" algn="r" defTabSz="914400" rtl="0" eaLnBrk="1" latinLnBrk="0" hangingPunct="1">
              <a:defRPr sz="21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2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117</a:t>
            </a:r>
            <a:endParaRPr lang="pt-BR" sz="1200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9991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1298298" y="285981"/>
            <a:ext cx="45608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b="1" smtClean="0">
                <a:solidFill>
                  <a:srgbClr val="945200"/>
                </a:solidFill>
                <a:latin typeface="Apple Chancery" charset="0"/>
                <a:ea typeface="Apple Chancery" charset="0"/>
                <a:cs typeface="Apple Chancery" charset="0"/>
              </a:rPr>
              <a:t>Curso de Python - Curso em Vídeo</a:t>
            </a:r>
            <a:endParaRPr lang="pt-BR" sz="2400" b="1">
              <a:solidFill>
                <a:srgbClr val="945200"/>
              </a:solidFill>
              <a:latin typeface="Apple Chancery" charset="0"/>
              <a:ea typeface="Apple Chancery" charset="0"/>
              <a:cs typeface="Apple Chancery" charset="0"/>
            </a:endParaRPr>
          </a:p>
        </p:txBody>
      </p:sp>
      <p:sp>
        <p:nvSpPr>
          <p:cNvPr id="13" name="Espaço Reservado para Rodapé 10"/>
          <p:cNvSpPr txBox="1">
            <a:spLocks/>
          </p:cNvSpPr>
          <p:nvPr/>
        </p:nvSpPr>
        <p:spPr>
          <a:xfrm>
            <a:off x="5768825" y="8435643"/>
            <a:ext cx="726505" cy="4466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l" defTabSz="914400" rtl="0" eaLnBrk="1" latinLnBrk="0" hangingPunct="1">
              <a:defRPr sz="7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20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Página</a:t>
            </a:r>
            <a:endParaRPr lang="pt-BR" sz="1200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4" name="Espaço Reservado para Número de Slide 11"/>
          <p:cNvSpPr txBox="1">
            <a:spLocks/>
          </p:cNvSpPr>
          <p:nvPr/>
        </p:nvSpPr>
        <p:spPr>
          <a:xfrm>
            <a:off x="6307473" y="8533253"/>
            <a:ext cx="496740" cy="34901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pt-BR"/>
            </a:defPPr>
            <a:lvl1pPr marL="0" algn="r" defTabSz="914400" rtl="0" eaLnBrk="1" latinLnBrk="0" hangingPunct="1">
              <a:defRPr sz="21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2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118</a:t>
            </a:r>
            <a:endParaRPr lang="pt-BR" sz="1200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2592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1298298" y="285981"/>
            <a:ext cx="45608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b="1" smtClean="0">
                <a:solidFill>
                  <a:srgbClr val="945200"/>
                </a:solidFill>
                <a:latin typeface="Apple Chancery" charset="0"/>
                <a:ea typeface="Apple Chancery" charset="0"/>
                <a:cs typeface="Apple Chancery" charset="0"/>
              </a:rPr>
              <a:t>Curso de Python - Curso em Vídeo</a:t>
            </a:r>
            <a:endParaRPr lang="pt-BR" sz="2400" b="1">
              <a:solidFill>
                <a:srgbClr val="945200"/>
              </a:solidFill>
              <a:latin typeface="Apple Chancery" charset="0"/>
              <a:ea typeface="Apple Chancery" charset="0"/>
              <a:cs typeface="Apple Chancery" charset="0"/>
            </a:endParaRPr>
          </a:p>
        </p:txBody>
      </p:sp>
      <p:sp>
        <p:nvSpPr>
          <p:cNvPr id="13" name="Espaço Reservado para Rodapé 10"/>
          <p:cNvSpPr txBox="1">
            <a:spLocks/>
          </p:cNvSpPr>
          <p:nvPr/>
        </p:nvSpPr>
        <p:spPr>
          <a:xfrm>
            <a:off x="5768825" y="8435643"/>
            <a:ext cx="726505" cy="4466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l" defTabSz="914400" rtl="0" eaLnBrk="1" latinLnBrk="0" hangingPunct="1">
              <a:defRPr sz="7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20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Página</a:t>
            </a:r>
            <a:endParaRPr lang="pt-BR" sz="1200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4" name="Espaço Reservado para Número de Slide 11"/>
          <p:cNvSpPr txBox="1">
            <a:spLocks/>
          </p:cNvSpPr>
          <p:nvPr/>
        </p:nvSpPr>
        <p:spPr>
          <a:xfrm>
            <a:off x="6307473" y="8533253"/>
            <a:ext cx="496740" cy="34901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pt-BR"/>
            </a:defPPr>
            <a:lvl1pPr marL="0" algn="r" defTabSz="914400" rtl="0" eaLnBrk="1" latinLnBrk="0" hangingPunct="1">
              <a:defRPr sz="21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2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119</a:t>
            </a:r>
            <a:endParaRPr lang="pt-BR" sz="1200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44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1298298" y="285981"/>
            <a:ext cx="45608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b="1" smtClean="0">
                <a:solidFill>
                  <a:srgbClr val="945200"/>
                </a:solidFill>
                <a:latin typeface="Apple Chancery" charset="0"/>
                <a:ea typeface="Apple Chancery" charset="0"/>
                <a:cs typeface="Apple Chancery" charset="0"/>
              </a:rPr>
              <a:t>Curso de Python - Curso em Vídeo</a:t>
            </a:r>
            <a:endParaRPr lang="pt-BR" sz="2400" b="1">
              <a:solidFill>
                <a:srgbClr val="945200"/>
              </a:solidFill>
              <a:latin typeface="Apple Chancery" charset="0"/>
              <a:ea typeface="Apple Chancery" charset="0"/>
              <a:cs typeface="Apple Chancery" charset="0"/>
            </a:endParaRPr>
          </a:p>
        </p:txBody>
      </p:sp>
      <p:sp>
        <p:nvSpPr>
          <p:cNvPr id="13" name="Espaço Reservado para Rodapé 10"/>
          <p:cNvSpPr txBox="1">
            <a:spLocks/>
          </p:cNvSpPr>
          <p:nvPr/>
        </p:nvSpPr>
        <p:spPr>
          <a:xfrm>
            <a:off x="5768825" y="8435643"/>
            <a:ext cx="726505" cy="4466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l" defTabSz="914400" rtl="0" eaLnBrk="1" latinLnBrk="0" hangingPunct="1">
              <a:defRPr sz="7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20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Página</a:t>
            </a:r>
            <a:endParaRPr lang="pt-BR" sz="1200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4" name="Espaço Reservado para Número de Slide 11"/>
          <p:cNvSpPr txBox="1">
            <a:spLocks/>
          </p:cNvSpPr>
          <p:nvPr/>
        </p:nvSpPr>
        <p:spPr>
          <a:xfrm>
            <a:off x="6361260" y="8533253"/>
            <a:ext cx="368724" cy="26969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pt-BR"/>
            </a:defPPr>
            <a:lvl1pPr marL="0" algn="r" defTabSz="914400" rtl="0" eaLnBrk="1" latinLnBrk="0" hangingPunct="1">
              <a:defRPr sz="21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2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12</a:t>
            </a:r>
            <a:endParaRPr lang="pt-BR" sz="1200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 useBgFill="1">
        <p:nvSpPr>
          <p:cNvPr id="2" name="Retângulo 1"/>
          <p:cNvSpPr/>
          <p:nvPr/>
        </p:nvSpPr>
        <p:spPr>
          <a:xfrm>
            <a:off x="185970" y="1010329"/>
            <a:ext cx="6359652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b="1" i="1" dirty="0" smtClean="0">
                <a:solidFill>
                  <a:srgbClr val="0432FF"/>
                </a:solidFill>
                <a:effectLst/>
                <a:latin typeface="Arial" charset="0"/>
                <a:ea typeface="Arial" charset="0"/>
                <a:cs typeface="Arial" charset="0"/>
              </a:rPr>
              <a:t># Desafio 14 – Conversor de Temperatura:</a:t>
            </a:r>
          </a:p>
          <a:p>
            <a:endParaRPr lang="pt-BR" sz="1400" b="1" dirty="0" smtClean="0">
              <a:solidFill>
                <a:srgbClr val="0432FF"/>
              </a:solidFill>
              <a:effectLst/>
              <a:latin typeface="Arial" charset="0"/>
              <a:ea typeface="Arial" charset="0"/>
              <a:cs typeface="Arial" charset="0"/>
            </a:endParaRPr>
          </a:p>
          <a:p>
            <a:r>
              <a:rPr lang="pt-BR" sz="1400" b="0" i="1" dirty="0" smtClean="0">
                <a:effectLst/>
                <a:latin typeface="Arial" charset="0"/>
                <a:ea typeface="Arial" charset="0"/>
                <a:cs typeface="Arial" charset="0"/>
              </a:rPr>
              <a:t># Escreva um programa que converta uma temperatura digitada em graus Celsius e converta para graus Fahrenheit.</a:t>
            </a:r>
            <a:endParaRPr lang="pt-BR" sz="1400" b="0" dirty="0" smtClean="0">
              <a:effectLst/>
              <a:latin typeface="Arial" charset="0"/>
              <a:ea typeface="Arial" charset="0"/>
              <a:cs typeface="Arial" charset="0"/>
            </a:endParaRPr>
          </a:p>
          <a:p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/>
            </a:r>
            <a:b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</a:br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temp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 = </a:t>
            </a:r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int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(input('Digite a temperatura: '))</a:t>
            </a:r>
          </a:p>
          <a:p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tipo = </a:t>
            </a:r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str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(input(</a:t>
            </a:r>
          </a:p>
          <a:p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'Digite o tipo da temperatura de origem: C (Celsius) ou </a:t>
            </a:r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F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 (Fahrenheit): ')).</a:t>
            </a:r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upper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().</a:t>
            </a:r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strip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()</a:t>
            </a:r>
          </a:p>
          <a:p>
            <a:r>
              <a:rPr lang="pt-BR" sz="1400" b="0" i="1" dirty="0" err="1" smtClean="0">
                <a:effectLst/>
                <a:latin typeface="Arial" charset="0"/>
                <a:ea typeface="Arial" charset="0"/>
                <a:cs typeface="Arial" charset="0"/>
              </a:rPr>
              <a:t>if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 tipo == 'C':</a:t>
            </a:r>
          </a:p>
          <a:p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tempf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 = (</a:t>
            </a:r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temp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 * (9 / 5)) + 32</a:t>
            </a:r>
          </a:p>
          <a:p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('A temperatura digitada em {:.1f} C é igual a {:.1f} </a:t>
            </a:r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F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'.</a:t>
            </a:r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format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(</a:t>
            </a:r>
          </a:p>
          <a:p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temp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, </a:t>
            </a:r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tempf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))</a:t>
            </a:r>
          </a:p>
          <a:p>
            <a:r>
              <a:rPr lang="pt-BR" sz="1400" b="0" i="1" dirty="0" err="1" smtClean="0">
                <a:effectLst/>
                <a:latin typeface="Arial" charset="0"/>
                <a:ea typeface="Arial" charset="0"/>
                <a:cs typeface="Arial" charset="0"/>
              </a:rPr>
              <a:t>if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 tipo == '</a:t>
            </a:r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F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':</a:t>
            </a:r>
          </a:p>
          <a:p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tempc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 = (</a:t>
            </a:r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temp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 - 32) / (9 / 5)</a:t>
            </a:r>
          </a:p>
          <a:p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('A temperatura digitada em {:.1f} </a:t>
            </a:r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F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 é igual a {:.1f} C'.</a:t>
            </a:r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format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(</a:t>
            </a:r>
          </a:p>
          <a:p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temp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, </a:t>
            </a:r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tempc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))</a:t>
            </a:r>
          </a:p>
        </p:txBody>
      </p:sp>
      <p:sp>
        <p:nvSpPr>
          <p:cNvPr id="3" name="Retângulo 2"/>
          <p:cNvSpPr/>
          <p:nvPr/>
        </p:nvSpPr>
        <p:spPr>
          <a:xfrm>
            <a:off x="185970" y="5027886"/>
            <a:ext cx="635965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b="1" i="1" dirty="0" smtClean="0">
                <a:solidFill>
                  <a:srgbClr val="0432FF"/>
                </a:solidFill>
                <a:effectLst/>
                <a:latin typeface="Arial" charset="0"/>
                <a:ea typeface="Arial" charset="0"/>
                <a:cs typeface="Arial" charset="0"/>
              </a:rPr>
              <a:t># Desafio 15 – Aluguel de Carros:</a:t>
            </a:r>
          </a:p>
          <a:p>
            <a:endParaRPr lang="pt-BR" sz="1400" b="0" dirty="0" smtClean="0">
              <a:effectLst/>
              <a:latin typeface="Arial" charset="0"/>
              <a:ea typeface="Arial" charset="0"/>
              <a:cs typeface="Arial" charset="0"/>
            </a:endParaRPr>
          </a:p>
          <a:p>
            <a:r>
              <a:rPr lang="pt-BR" sz="1400" b="0" i="1" dirty="0" smtClean="0">
                <a:effectLst/>
                <a:latin typeface="Arial" charset="0"/>
                <a:ea typeface="Arial" charset="0"/>
                <a:cs typeface="Arial" charset="0"/>
              </a:rPr>
              <a:t># Escreva um programa que pergunte a quantidade de Km percorridos por</a:t>
            </a:r>
            <a:endParaRPr lang="pt-BR" sz="1400" b="0" dirty="0" smtClean="0">
              <a:effectLst/>
              <a:latin typeface="Arial" charset="0"/>
              <a:ea typeface="Arial" charset="0"/>
              <a:cs typeface="Arial" charset="0"/>
            </a:endParaRPr>
          </a:p>
          <a:p>
            <a:r>
              <a:rPr lang="pt-BR" sz="1400" b="0" i="1" dirty="0" smtClean="0">
                <a:effectLst/>
                <a:latin typeface="Arial" charset="0"/>
                <a:ea typeface="Arial" charset="0"/>
                <a:cs typeface="Arial" charset="0"/>
              </a:rPr>
              <a:t># um carro alugado e a quantidade de dias pelos quais ele foi alugado.</a:t>
            </a:r>
            <a:endParaRPr lang="pt-BR" sz="1400" b="0" dirty="0" smtClean="0">
              <a:effectLst/>
              <a:latin typeface="Arial" charset="0"/>
              <a:ea typeface="Arial" charset="0"/>
              <a:cs typeface="Arial" charset="0"/>
            </a:endParaRPr>
          </a:p>
          <a:p>
            <a:r>
              <a:rPr lang="pt-BR" sz="1400" b="0" i="1" dirty="0" smtClean="0">
                <a:effectLst/>
                <a:latin typeface="Arial" charset="0"/>
                <a:ea typeface="Arial" charset="0"/>
                <a:cs typeface="Arial" charset="0"/>
              </a:rPr>
              <a:t># Calcule o preço a pagar, sabendo que o carro custa </a:t>
            </a:r>
            <a:r>
              <a:rPr lang="pt-BR" sz="1400" b="0" i="1" dirty="0" err="1" smtClean="0">
                <a:effectLst/>
                <a:latin typeface="Arial" charset="0"/>
                <a:ea typeface="Arial" charset="0"/>
                <a:cs typeface="Arial" charset="0"/>
              </a:rPr>
              <a:t>R</a:t>
            </a:r>
            <a:r>
              <a:rPr lang="pt-BR" sz="1400" b="0" i="1" dirty="0" smtClean="0">
                <a:effectLst/>
                <a:latin typeface="Arial" charset="0"/>
                <a:ea typeface="Arial" charset="0"/>
                <a:cs typeface="Arial" charset="0"/>
              </a:rPr>
              <a:t>$ 60 por dia e</a:t>
            </a:r>
            <a:endParaRPr lang="pt-BR" sz="1400" b="0" dirty="0" smtClean="0">
              <a:effectLst/>
              <a:latin typeface="Arial" charset="0"/>
              <a:ea typeface="Arial" charset="0"/>
              <a:cs typeface="Arial" charset="0"/>
            </a:endParaRPr>
          </a:p>
          <a:p>
            <a:r>
              <a:rPr lang="pt-BR" sz="1400" b="0" i="1" dirty="0" smtClean="0">
                <a:effectLst/>
                <a:latin typeface="Arial" charset="0"/>
                <a:ea typeface="Arial" charset="0"/>
                <a:cs typeface="Arial" charset="0"/>
              </a:rPr>
              <a:t># </a:t>
            </a:r>
            <a:r>
              <a:rPr lang="pt-BR" sz="1400" b="0" i="1" dirty="0" err="1" smtClean="0">
                <a:effectLst/>
                <a:latin typeface="Arial" charset="0"/>
                <a:ea typeface="Arial" charset="0"/>
                <a:cs typeface="Arial" charset="0"/>
              </a:rPr>
              <a:t>R</a:t>
            </a:r>
            <a:r>
              <a:rPr lang="pt-BR" sz="1400" b="0" i="1" dirty="0" smtClean="0">
                <a:effectLst/>
                <a:latin typeface="Arial" charset="0"/>
                <a:ea typeface="Arial" charset="0"/>
                <a:cs typeface="Arial" charset="0"/>
              </a:rPr>
              <a:t>$ 0.15 por Km rodado.</a:t>
            </a:r>
            <a:endParaRPr lang="pt-BR" sz="1400" b="0" dirty="0" smtClean="0">
              <a:effectLst/>
              <a:latin typeface="Arial" charset="0"/>
              <a:ea typeface="Arial" charset="0"/>
              <a:cs typeface="Arial" charset="0"/>
            </a:endParaRPr>
          </a:p>
          <a:p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/>
            </a:r>
            <a:b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</a:b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km = </a:t>
            </a:r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float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(input('Digite quantos </a:t>
            </a:r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Kms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 você percorreu (Km): '))</a:t>
            </a:r>
          </a:p>
          <a:p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dias = </a:t>
            </a:r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int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(input('Digite quantos dias alugou o carro (dias): '))</a:t>
            </a:r>
          </a:p>
          <a:p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preco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 = (60 * dias) + (km * 0.15)</a:t>
            </a:r>
          </a:p>
          <a:p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('Você utilizou o carro por {} dias e o valor total a pagar é de </a:t>
            </a:r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R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$ {:.2f}.'.</a:t>
            </a:r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format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(dias, </a:t>
            </a:r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preco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1201344145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1298298" y="285981"/>
            <a:ext cx="45608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b="1" smtClean="0">
                <a:solidFill>
                  <a:srgbClr val="945200"/>
                </a:solidFill>
                <a:latin typeface="Apple Chancery" charset="0"/>
                <a:ea typeface="Apple Chancery" charset="0"/>
                <a:cs typeface="Apple Chancery" charset="0"/>
              </a:rPr>
              <a:t>Curso de Python - Curso em Vídeo</a:t>
            </a:r>
            <a:endParaRPr lang="pt-BR" sz="2400" b="1">
              <a:solidFill>
                <a:srgbClr val="945200"/>
              </a:solidFill>
              <a:latin typeface="Apple Chancery" charset="0"/>
              <a:ea typeface="Apple Chancery" charset="0"/>
              <a:cs typeface="Apple Chancery" charset="0"/>
            </a:endParaRPr>
          </a:p>
        </p:txBody>
      </p:sp>
      <p:sp>
        <p:nvSpPr>
          <p:cNvPr id="13" name="Espaço Reservado para Rodapé 10"/>
          <p:cNvSpPr txBox="1">
            <a:spLocks/>
          </p:cNvSpPr>
          <p:nvPr/>
        </p:nvSpPr>
        <p:spPr>
          <a:xfrm>
            <a:off x="5768825" y="8435643"/>
            <a:ext cx="726505" cy="4466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l" defTabSz="914400" rtl="0" eaLnBrk="1" latinLnBrk="0" hangingPunct="1">
              <a:defRPr sz="7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20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Página</a:t>
            </a:r>
            <a:endParaRPr lang="pt-BR" sz="1200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4" name="Espaço Reservado para Número de Slide 11"/>
          <p:cNvSpPr txBox="1">
            <a:spLocks/>
          </p:cNvSpPr>
          <p:nvPr/>
        </p:nvSpPr>
        <p:spPr>
          <a:xfrm>
            <a:off x="6307473" y="8533253"/>
            <a:ext cx="496740" cy="34901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pt-BR"/>
            </a:defPPr>
            <a:lvl1pPr marL="0" algn="r" defTabSz="914400" rtl="0" eaLnBrk="1" latinLnBrk="0" hangingPunct="1">
              <a:defRPr sz="21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2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120</a:t>
            </a:r>
            <a:endParaRPr lang="pt-BR" sz="1200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5246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1298298" y="285981"/>
            <a:ext cx="45608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b="1" smtClean="0">
                <a:solidFill>
                  <a:srgbClr val="945200"/>
                </a:solidFill>
                <a:latin typeface="Apple Chancery" charset="0"/>
                <a:ea typeface="Apple Chancery" charset="0"/>
                <a:cs typeface="Apple Chancery" charset="0"/>
              </a:rPr>
              <a:t>Curso de Python - Curso em Vídeo</a:t>
            </a:r>
            <a:endParaRPr lang="pt-BR" sz="2400" b="1">
              <a:solidFill>
                <a:srgbClr val="945200"/>
              </a:solidFill>
              <a:latin typeface="Apple Chancery" charset="0"/>
              <a:ea typeface="Apple Chancery" charset="0"/>
              <a:cs typeface="Apple Chancery" charset="0"/>
            </a:endParaRPr>
          </a:p>
        </p:txBody>
      </p:sp>
      <p:sp>
        <p:nvSpPr>
          <p:cNvPr id="13" name="Espaço Reservado para Rodapé 10"/>
          <p:cNvSpPr txBox="1">
            <a:spLocks/>
          </p:cNvSpPr>
          <p:nvPr/>
        </p:nvSpPr>
        <p:spPr>
          <a:xfrm>
            <a:off x="5768825" y="8435643"/>
            <a:ext cx="726505" cy="4466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l" defTabSz="914400" rtl="0" eaLnBrk="1" latinLnBrk="0" hangingPunct="1">
              <a:defRPr sz="7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20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Página</a:t>
            </a:r>
            <a:endParaRPr lang="pt-BR" sz="1200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4" name="Espaço Reservado para Número de Slide 11"/>
          <p:cNvSpPr txBox="1">
            <a:spLocks/>
          </p:cNvSpPr>
          <p:nvPr/>
        </p:nvSpPr>
        <p:spPr>
          <a:xfrm>
            <a:off x="6361260" y="8533253"/>
            <a:ext cx="368724" cy="26969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pt-BR"/>
            </a:defPPr>
            <a:lvl1pPr marL="0" algn="r" defTabSz="914400" rtl="0" eaLnBrk="1" latinLnBrk="0" hangingPunct="1">
              <a:defRPr sz="21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2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13</a:t>
            </a:r>
            <a:endParaRPr lang="pt-BR" sz="1200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 useBgFill="1">
        <p:nvSpPr>
          <p:cNvPr id="2" name="Retângulo 1"/>
          <p:cNvSpPr/>
          <p:nvPr/>
        </p:nvSpPr>
        <p:spPr>
          <a:xfrm>
            <a:off x="297142" y="1014990"/>
            <a:ext cx="6263716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b="1" dirty="0" smtClean="0">
                <a:solidFill>
                  <a:srgbClr val="009051"/>
                </a:solidFill>
                <a:effectLst/>
                <a:latin typeface="Arial" charset="0"/>
                <a:ea typeface="Arial" charset="0"/>
                <a:cs typeface="Arial" charset="0"/>
              </a:rPr>
              <a:t>AULA 8 – Utilizando Módulos:</a:t>
            </a:r>
          </a:p>
          <a:p>
            <a:endParaRPr lang="pt-BR" sz="1400" b="0" dirty="0" smtClean="0">
              <a:effectLst/>
              <a:latin typeface="Arial" charset="0"/>
              <a:ea typeface="Arial" charset="0"/>
              <a:cs typeface="Arial" charset="0"/>
            </a:endParaRPr>
          </a:p>
          <a:p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from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 </a:t>
            </a:r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math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 </a:t>
            </a:r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import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 </a:t>
            </a:r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sqrt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, </a:t>
            </a:r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floor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 # Para importar um funcionalidade específica.</a:t>
            </a:r>
          </a:p>
          <a:p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# Quando importamos as funcionalidade de "</a:t>
            </a:r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math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", serão inseridas todas as novas opções.</a:t>
            </a:r>
          </a:p>
          <a:p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# </a:t>
            </a:r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import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 </a:t>
            </a:r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math</a:t>
            </a:r>
            <a:endParaRPr lang="pt-BR" sz="1400" b="0" dirty="0" smtClean="0">
              <a:effectLst/>
              <a:latin typeface="Arial" charset="0"/>
              <a:ea typeface="Arial" charset="0"/>
              <a:cs typeface="Arial" charset="0"/>
            </a:endParaRPr>
          </a:p>
          <a:p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num = </a:t>
            </a:r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int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(input('Digite um número: '))</a:t>
            </a:r>
          </a:p>
          <a:p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raiz = </a:t>
            </a:r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sqrt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(num)</a:t>
            </a:r>
          </a:p>
          <a:p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# raiz = </a:t>
            </a:r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math.sqrt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(num) - Somente usamos esta forma quando importamos todas as funcionalidades.</a:t>
            </a:r>
          </a:p>
          <a:p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# </a:t>
            </a:r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('A raiz de {} é igual a {}'.</a:t>
            </a:r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format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(num, </a:t>
            </a:r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math.floor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(raiz))) - Somente com todas as funcionalidades.</a:t>
            </a:r>
          </a:p>
          <a:p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('A raiz de {} é igual a {}'.</a:t>
            </a:r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format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(num, </a:t>
            </a:r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floor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(raiz)))</a:t>
            </a:r>
          </a:p>
          <a:p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('A raiz de {} é igual a {:.2f}'.</a:t>
            </a:r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format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(num, raiz))</a:t>
            </a:r>
          </a:p>
          <a:p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/>
            </a:r>
            <a:b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</a:b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Biblioteca </a:t>
            </a:r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Random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:</a:t>
            </a:r>
          </a:p>
          <a:p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/>
            </a:r>
            <a:b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</a:br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import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 </a:t>
            </a:r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random</a:t>
            </a:r>
            <a:endParaRPr lang="pt-BR" sz="1400" b="0" dirty="0" smtClean="0">
              <a:effectLst/>
              <a:latin typeface="Arial" charset="0"/>
              <a:ea typeface="Arial" charset="0"/>
              <a:cs typeface="Arial" charset="0"/>
            </a:endParaRPr>
          </a:p>
          <a:p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# num = </a:t>
            </a:r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random.random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() - gera um número aleatório entre 0 e 1.</a:t>
            </a:r>
          </a:p>
          <a:p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num = </a:t>
            </a:r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random.randint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(1, 10) # gera um número aleatório entre 1 e 10.</a:t>
            </a:r>
          </a:p>
          <a:p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(num)</a:t>
            </a:r>
          </a:p>
          <a:p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/>
            </a:r>
            <a:b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</a:b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Importando </a:t>
            </a:r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Emoji's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 (</a:t>
            </a:r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https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://</a:t>
            </a:r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pypi.org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/</a:t>
            </a:r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search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/?</a:t>
            </a:r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q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=</a:t>
            </a:r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emoji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):</a:t>
            </a:r>
          </a:p>
          <a:p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/>
            </a:r>
            <a:b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</a:br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import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 </a:t>
            </a:r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emoji</a:t>
            </a:r>
            <a:endParaRPr lang="pt-BR" sz="1400" b="0" dirty="0" smtClean="0">
              <a:effectLst/>
              <a:latin typeface="Arial" charset="0"/>
              <a:ea typeface="Arial" charset="0"/>
              <a:cs typeface="Arial" charset="0"/>
            </a:endParaRPr>
          </a:p>
          <a:p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(</a:t>
            </a:r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emoji.emojize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("</a:t>
            </a:r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Ola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 Mundo :</a:t>
            </a:r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globe_with_meridians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:", </a:t>
            </a:r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use_aliases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=</a:t>
            </a:r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True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348779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1298298" y="285981"/>
            <a:ext cx="45608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b="1" smtClean="0">
                <a:solidFill>
                  <a:srgbClr val="945200"/>
                </a:solidFill>
                <a:latin typeface="Apple Chancery" charset="0"/>
                <a:ea typeface="Apple Chancery" charset="0"/>
                <a:cs typeface="Apple Chancery" charset="0"/>
              </a:rPr>
              <a:t>Curso de Python - Curso em Vídeo</a:t>
            </a:r>
            <a:endParaRPr lang="pt-BR" sz="2400" b="1">
              <a:solidFill>
                <a:srgbClr val="945200"/>
              </a:solidFill>
              <a:latin typeface="Apple Chancery" charset="0"/>
              <a:ea typeface="Apple Chancery" charset="0"/>
              <a:cs typeface="Apple Chancery" charset="0"/>
            </a:endParaRPr>
          </a:p>
        </p:txBody>
      </p:sp>
      <p:sp>
        <p:nvSpPr>
          <p:cNvPr id="13" name="Espaço Reservado para Rodapé 10"/>
          <p:cNvSpPr txBox="1">
            <a:spLocks/>
          </p:cNvSpPr>
          <p:nvPr/>
        </p:nvSpPr>
        <p:spPr>
          <a:xfrm>
            <a:off x="5768825" y="8435643"/>
            <a:ext cx="726505" cy="4466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l" defTabSz="914400" rtl="0" eaLnBrk="1" latinLnBrk="0" hangingPunct="1">
              <a:defRPr sz="7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20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Página</a:t>
            </a:r>
            <a:endParaRPr lang="pt-BR" sz="1200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4" name="Espaço Reservado para Número de Slide 11"/>
          <p:cNvSpPr txBox="1">
            <a:spLocks/>
          </p:cNvSpPr>
          <p:nvPr/>
        </p:nvSpPr>
        <p:spPr>
          <a:xfrm>
            <a:off x="6361260" y="8533253"/>
            <a:ext cx="368724" cy="26969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pt-BR"/>
            </a:defPPr>
            <a:lvl1pPr marL="0" algn="r" defTabSz="914400" rtl="0" eaLnBrk="1" latinLnBrk="0" hangingPunct="1">
              <a:defRPr sz="21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2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14</a:t>
            </a:r>
            <a:endParaRPr lang="pt-BR" sz="1200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 useBgFill="1">
        <p:nvSpPr>
          <p:cNvPr id="2" name="Retângulo 1"/>
          <p:cNvSpPr/>
          <p:nvPr/>
        </p:nvSpPr>
        <p:spPr>
          <a:xfrm>
            <a:off x="297180" y="1011436"/>
            <a:ext cx="6198150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b="1" i="1" dirty="0" smtClean="0">
                <a:solidFill>
                  <a:srgbClr val="0432FF"/>
                </a:solidFill>
                <a:effectLst/>
                <a:latin typeface="Arial" charset="0"/>
                <a:ea typeface="Arial" charset="0"/>
                <a:cs typeface="Arial" charset="0"/>
              </a:rPr>
              <a:t># Desafio 16 – Quebrando um Número:</a:t>
            </a:r>
          </a:p>
          <a:p>
            <a:endParaRPr lang="pt-BR" sz="1400" b="0" dirty="0" smtClean="0">
              <a:effectLst/>
              <a:latin typeface="Arial" charset="0"/>
              <a:ea typeface="Arial" charset="0"/>
              <a:cs typeface="Arial" charset="0"/>
            </a:endParaRPr>
          </a:p>
          <a:p>
            <a:r>
              <a:rPr lang="pt-BR" sz="1400" b="0" i="1" dirty="0" smtClean="0">
                <a:effectLst/>
                <a:latin typeface="Arial" charset="0"/>
                <a:ea typeface="Arial" charset="0"/>
                <a:cs typeface="Arial" charset="0"/>
              </a:rPr>
              <a:t># Crie um programa que leia um número Real qualquer pelo teclado e mostre na tela</a:t>
            </a:r>
            <a:endParaRPr lang="pt-BR" sz="1400" b="0" dirty="0" smtClean="0">
              <a:effectLst/>
              <a:latin typeface="Arial" charset="0"/>
              <a:ea typeface="Arial" charset="0"/>
              <a:cs typeface="Arial" charset="0"/>
            </a:endParaRPr>
          </a:p>
          <a:p>
            <a:r>
              <a:rPr lang="pt-BR" sz="1400" b="0" i="1" dirty="0" smtClean="0">
                <a:effectLst/>
                <a:latin typeface="Arial" charset="0"/>
                <a:ea typeface="Arial" charset="0"/>
                <a:cs typeface="Arial" charset="0"/>
              </a:rPr>
              <a:t># a sua porção Inteira.</a:t>
            </a:r>
            <a:endParaRPr lang="pt-BR" sz="1400" b="0" dirty="0" smtClean="0">
              <a:effectLst/>
              <a:latin typeface="Arial" charset="0"/>
              <a:ea typeface="Arial" charset="0"/>
              <a:cs typeface="Arial" charset="0"/>
            </a:endParaRPr>
          </a:p>
          <a:p>
            <a:r>
              <a:rPr lang="pt-BR" sz="1400" b="0" i="1" dirty="0" smtClean="0">
                <a:effectLst/>
                <a:latin typeface="Arial" charset="0"/>
                <a:ea typeface="Arial" charset="0"/>
                <a:cs typeface="Arial" charset="0"/>
              </a:rPr>
              <a:t># Ex.: Digite um número: 6.127. O número 6.127 tem a parte inteira 6.</a:t>
            </a:r>
            <a:endParaRPr lang="pt-BR" sz="1400" b="0" dirty="0" smtClean="0">
              <a:effectLst/>
              <a:latin typeface="Arial" charset="0"/>
              <a:ea typeface="Arial" charset="0"/>
              <a:cs typeface="Arial" charset="0"/>
            </a:endParaRPr>
          </a:p>
          <a:p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/>
            </a:r>
            <a:b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</a:br>
            <a:r>
              <a:rPr lang="pt-BR" sz="1400" b="0" i="1" dirty="0" smtClean="0">
                <a:effectLst/>
                <a:latin typeface="Arial" charset="0"/>
                <a:ea typeface="Arial" charset="0"/>
                <a:cs typeface="Arial" charset="0"/>
              </a:rPr>
              <a:t># 1) Opção:</a:t>
            </a:r>
            <a:endParaRPr lang="pt-BR" sz="1400" b="0" dirty="0" smtClean="0">
              <a:effectLst/>
              <a:latin typeface="Arial" charset="0"/>
              <a:ea typeface="Arial" charset="0"/>
              <a:cs typeface="Arial" charset="0"/>
            </a:endParaRPr>
          </a:p>
          <a:p>
            <a:r>
              <a:rPr lang="pt-BR" sz="1400" b="0" i="1" dirty="0" err="1" smtClean="0">
                <a:effectLst/>
                <a:latin typeface="Arial" charset="0"/>
                <a:ea typeface="Arial" charset="0"/>
                <a:cs typeface="Arial" charset="0"/>
              </a:rPr>
              <a:t>import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 </a:t>
            </a:r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math</a:t>
            </a:r>
            <a:endParaRPr lang="pt-BR" sz="1400" b="0" dirty="0" smtClean="0">
              <a:effectLst/>
              <a:latin typeface="Arial" charset="0"/>
              <a:ea typeface="Arial" charset="0"/>
              <a:cs typeface="Arial" charset="0"/>
            </a:endParaRPr>
          </a:p>
          <a:p>
            <a:r>
              <a:rPr lang="pt-BR" sz="1400" b="0" i="1" dirty="0" err="1" smtClean="0">
                <a:effectLst/>
                <a:latin typeface="Arial" charset="0"/>
                <a:ea typeface="Arial" charset="0"/>
                <a:cs typeface="Arial" charset="0"/>
              </a:rPr>
              <a:t>from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 </a:t>
            </a:r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math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 </a:t>
            </a:r>
            <a:r>
              <a:rPr lang="pt-BR" sz="1400" b="0" i="1" dirty="0" err="1" smtClean="0">
                <a:effectLst/>
                <a:latin typeface="Arial" charset="0"/>
                <a:ea typeface="Arial" charset="0"/>
                <a:cs typeface="Arial" charset="0"/>
              </a:rPr>
              <a:t>import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 </a:t>
            </a:r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trunc</a:t>
            </a:r>
            <a:endParaRPr lang="pt-BR" sz="1400" b="0" dirty="0" smtClean="0">
              <a:effectLst/>
              <a:latin typeface="Arial" charset="0"/>
              <a:ea typeface="Arial" charset="0"/>
              <a:cs typeface="Arial" charset="0"/>
            </a:endParaRPr>
          </a:p>
          <a:p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número = </a:t>
            </a:r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float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(input('Digite um número: '))</a:t>
            </a:r>
          </a:p>
          <a:p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('O número {}, tem a parte Inteira {}'.</a:t>
            </a:r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format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(número, </a:t>
            </a:r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trunc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(número)))</a:t>
            </a:r>
          </a:p>
          <a:p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/>
            </a:r>
            <a:b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</a:br>
            <a:r>
              <a:rPr lang="pt-BR" sz="1400" b="0" i="1" dirty="0" smtClean="0">
                <a:effectLst/>
                <a:latin typeface="Arial" charset="0"/>
                <a:ea typeface="Arial" charset="0"/>
                <a:cs typeface="Arial" charset="0"/>
              </a:rPr>
              <a:t># 2) Opção:</a:t>
            </a:r>
            <a:endParaRPr lang="pt-BR" sz="1400" b="0" dirty="0" smtClean="0">
              <a:effectLst/>
              <a:latin typeface="Arial" charset="0"/>
              <a:ea typeface="Arial" charset="0"/>
              <a:cs typeface="Arial" charset="0"/>
            </a:endParaRPr>
          </a:p>
          <a:p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número = </a:t>
            </a:r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float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(input('Digite um número: '))</a:t>
            </a:r>
          </a:p>
          <a:p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('O número {}, tem a parte Inteira {}'.</a:t>
            </a:r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format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(número, </a:t>
            </a:r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math.trunc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(número)))</a:t>
            </a:r>
          </a:p>
          <a:p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/>
            </a:r>
            <a:b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</a:br>
            <a:r>
              <a:rPr lang="pt-BR" sz="1400" b="0" i="1" dirty="0" smtClean="0">
                <a:effectLst/>
                <a:latin typeface="Arial" charset="0"/>
                <a:ea typeface="Arial" charset="0"/>
                <a:cs typeface="Arial" charset="0"/>
              </a:rPr>
              <a:t># 3) Opção:</a:t>
            </a:r>
            <a:endParaRPr lang="pt-BR" sz="1400" b="0" dirty="0" smtClean="0">
              <a:effectLst/>
              <a:latin typeface="Arial" charset="0"/>
              <a:ea typeface="Arial" charset="0"/>
              <a:cs typeface="Arial" charset="0"/>
            </a:endParaRPr>
          </a:p>
          <a:p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número = </a:t>
            </a:r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float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(input('Digite um número: '))</a:t>
            </a:r>
          </a:p>
          <a:p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('O número {}, tem a parte Inteira {}'.</a:t>
            </a:r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format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(número, </a:t>
            </a:r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int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(número)))</a:t>
            </a:r>
          </a:p>
        </p:txBody>
      </p:sp>
    </p:spTree>
    <p:extLst>
      <p:ext uri="{BB962C8B-B14F-4D97-AF65-F5344CB8AC3E}">
        <p14:creationId xmlns:p14="http://schemas.microsoft.com/office/powerpoint/2010/main" val="7553665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1298298" y="285981"/>
            <a:ext cx="45608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b="1" smtClean="0">
                <a:solidFill>
                  <a:srgbClr val="945200"/>
                </a:solidFill>
                <a:latin typeface="Apple Chancery" charset="0"/>
                <a:ea typeface="Apple Chancery" charset="0"/>
                <a:cs typeface="Apple Chancery" charset="0"/>
              </a:rPr>
              <a:t>Curso de Python - Curso em Vídeo</a:t>
            </a:r>
            <a:endParaRPr lang="pt-BR" sz="2400" b="1">
              <a:solidFill>
                <a:srgbClr val="945200"/>
              </a:solidFill>
              <a:latin typeface="Apple Chancery" charset="0"/>
              <a:ea typeface="Apple Chancery" charset="0"/>
              <a:cs typeface="Apple Chancery" charset="0"/>
            </a:endParaRPr>
          </a:p>
        </p:txBody>
      </p:sp>
      <p:sp>
        <p:nvSpPr>
          <p:cNvPr id="13" name="Espaço Reservado para Rodapé 10"/>
          <p:cNvSpPr txBox="1">
            <a:spLocks/>
          </p:cNvSpPr>
          <p:nvPr/>
        </p:nvSpPr>
        <p:spPr>
          <a:xfrm>
            <a:off x="5768825" y="8435643"/>
            <a:ext cx="726505" cy="4466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l" defTabSz="914400" rtl="0" eaLnBrk="1" latinLnBrk="0" hangingPunct="1">
              <a:defRPr sz="7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20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Página</a:t>
            </a:r>
            <a:endParaRPr lang="pt-BR" sz="1200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4" name="Espaço Reservado para Número de Slide 11"/>
          <p:cNvSpPr txBox="1">
            <a:spLocks/>
          </p:cNvSpPr>
          <p:nvPr/>
        </p:nvSpPr>
        <p:spPr>
          <a:xfrm>
            <a:off x="6361260" y="8533253"/>
            <a:ext cx="368724" cy="26969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pt-BR"/>
            </a:defPPr>
            <a:lvl1pPr marL="0" algn="r" defTabSz="914400" rtl="0" eaLnBrk="1" latinLnBrk="0" hangingPunct="1">
              <a:defRPr sz="21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2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15</a:t>
            </a:r>
            <a:endParaRPr lang="pt-BR" sz="1200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 useBgFill="1">
        <p:nvSpPr>
          <p:cNvPr id="2" name="Retângulo 1"/>
          <p:cNvSpPr/>
          <p:nvPr/>
        </p:nvSpPr>
        <p:spPr>
          <a:xfrm>
            <a:off x="348213" y="1124694"/>
            <a:ext cx="6161574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b="1" i="1" dirty="0" smtClean="0">
                <a:solidFill>
                  <a:srgbClr val="0432FF"/>
                </a:solidFill>
                <a:effectLst/>
                <a:latin typeface="Arial" charset="0"/>
                <a:ea typeface="Arial" charset="0"/>
                <a:cs typeface="Arial" charset="0"/>
              </a:rPr>
              <a:t># Desafio 17 – Catetos e Hipotenusa:</a:t>
            </a:r>
          </a:p>
          <a:p>
            <a:endParaRPr lang="pt-BR" sz="1400" b="0" dirty="0" smtClean="0">
              <a:effectLst/>
              <a:latin typeface="Arial" charset="0"/>
              <a:ea typeface="Arial" charset="0"/>
              <a:cs typeface="Arial" charset="0"/>
            </a:endParaRPr>
          </a:p>
          <a:p>
            <a:r>
              <a:rPr lang="pt-BR" sz="1400" b="0" i="1" dirty="0" smtClean="0">
                <a:effectLst/>
                <a:latin typeface="Arial" charset="0"/>
                <a:ea typeface="Arial" charset="0"/>
                <a:cs typeface="Arial" charset="0"/>
              </a:rPr>
              <a:t># Faça um programa que leia o comprimento do cateto oposto e cateto adjacente de um triângulo</a:t>
            </a:r>
            <a:endParaRPr lang="pt-BR" sz="1400" b="0" dirty="0" smtClean="0">
              <a:effectLst/>
              <a:latin typeface="Arial" charset="0"/>
              <a:ea typeface="Arial" charset="0"/>
              <a:cs typeface="Arial" charset="0"/>
            </a:endParaRPr>
          </a:p>
          <a:p>
            <a:r>
              <a:rPr lang="pt-BR" sz="1400" b="0" i="1" dirty="0" smtClean="0">
                <a:effectLst/>
                <a:latin typeface="Arial" charset="0"/>
                <a:ea typeface="Arial" charset="0"/>
                <a:cs typeface="Arial" charset="0"/>
              </a:rPr>
              <a:t># retângulo, calcule e mostre o comprimento da hipotenusa.</a:t>
            </a:r>
            <a:endParaRPr lang="pt-BR" sz="1400" b="0" dirty="0" smtClean="0">
              <a:effectLst/>
              <a:latin typeface="Arial" charset="0"/>
              <a:ea typeface="Arial" charset="0"/>
              <a:cs typeface="Arial" charset="0"/>
            </a:endParaRPr>
          </a:p>
          <a:p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/>
            </a:r>
            <a:b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</a:br>
            <a:r>
              <a:rPr lang="pt-BR" sz="1400" b="0" i="1" dirty="0" smtClean="0">
                <a:effectLst/>
                <a:latin typeface="Arial" charset="0"/>
                <a:ea typeface="Arial" charset="0"/>
                <a:cs typeface="Arial" charset="0"/>
              </a:rPr>
              <a:t># 1) Opção (matemática)</a:t>
            </a:r>
            <a:endParaRPr lang="pt-BR" sz="1400" b="0" dirty="0" smtClean="0">
              <a:effectLst/>
              <a:latin typeface="Arial" charset="0"/>
              <a:ea typeface="Arial" charset="0"/>
              <a:cs typeface="Arial" charset="0"/>
            </a:endParaRPr>
          </a:p>
          <a:p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/>
            </a:r>
            <a:b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</a:br>
            <a:r>
              <a:rPr lang="pt-BR" sz="1400" b="0" i="1" dirty="0" err="1" smtClean="0">
                <a:effectLst/>
                <a:latin typeface="Arial" charset="0"/>
                <a:ea typeface="Arial" charset="0"/>
                <a:cs typeface="Arial" charset="0"/>
              </a:rPr>
              <a:t>from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 </a:t>
            </a:r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math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 </a:t>
            </a:r>
            <a:r>
              <a:rPr lang="pt-BR" sz="1400" b="0" i="1" dirty="0" err="1" smtClean="0">
                <a:effectLst/>
                <a:latin typeface="Arial" charset="0"/>
                <a:ea typeface="Arial" charset="0"/>
                <a:cs typeface="Arial" charset="0"/>
              </a:rPr>
              <a:t>import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 </a:t>
            </a:r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hypot</a:t>
            </a:r>
            <a:endParaRPr lang="pt-BR" sz="1400" b="0" dirty="0" smtClean="0">
              <a:effectLst/>
              <a:latin typeface="Arial" charset="0"/>
              <a:ea typeface="Arial" charset="0"/>
              <a:cs typeface="Arial" charset="0"/>
            </a:endParaRPr>
          </a:p>
          <a:p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cateto_oposto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 = </a:t>
            </a:r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float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(</a:t>
            </a:r>
          </a:p>
          <a:p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input('Digite o comprimento do cateto oposto do triângulo: '))</a:t>
            </a:r>
          </a:p>
          <a:p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cateto_adjacente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 = </a:t>
            </a:r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float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(input('Digite o comprimento do cateto adjacente: '))</a:t>
            </a:r>
          </a:p>
          <a:p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hipotenusa = (</a:t>
            </a:r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cateto_oposto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 ** 2 + </a:t>
            </a:r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cateto_adjacente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 ** 2) ** (1/2)</a:t>
            </a:r>
          </a:p>
          <a:p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('O cateto oposto é {}, o cateto adjacente é {} e a hipotenusa é {:.2f}'.</a:t>
            </a:r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format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(</a:t>
            </a:r>
          </a:p>
          <a:p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cateto_oposto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, </a:t>
            </a:r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cateto_adjacente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, hipotenusa))</a:t>
            </a:r>
          </a:p>
          <a:p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/>
            </a:r>
            <a:b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</a:br>
            <a:r>
              <a:rPr lang="pt-BR" sz="1400" b="0" i="1" dirty="0" smtClean="0">
                <a:effectLst/>
                <a:latin typeface="Arial" charset="0"/>
                <a:ea typeface="Arial" charset="0"/>
                <a:cs typeface="Arial" charset="0"/>
              </a:rPr>
              <a:t># 2) Opção (importando de </a:t>
            </a:r>
            <a:r>
              <a:rPr lang="pt-BR" sz="1400" b="0" i="1" dirty="0" err="1" smtClean="0">
                <a:effectLst/>
                <a:latin typeface="Arial" charset="0"/>
                <a:ea typeface="Arial" charset="0"/>
                <a:cs typeface="Arial" charset="0"/>
              </a:rPr>
              <a:t>math</a:t>
            </a:r>
            <a:r>
              <a:rPr lang="pt-BR" sz="1400" b="0" i="1" dirty="0" smtClean="0">
                <a:effectLst/>
                <a:latin typeface="Arial" charset="0"/>
                <a:ea typeface="Arial" charset="0"/>
                <a:cs typeface="Arial" charset="0"/>
              </a:rPr>
              <a:t>)</a:t>
            </a:r>
            <a:endParaRPr lang="pt-BR" sz="1400" b="0" dirty="0" smtClean="0">
              <a:effectLst/>
              <a:latin typeface="Arial" charset="0"/>
              <a:ea typeface="Arial" charset="0"/>
              <a:cs typeface="Arial" charset="0"/>
            </a:endParaRPr>
          </a:p>
          <a:p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cateto_oposto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 = </a:t>
            </a:r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float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(</a:t>
            </a:r>
          </a:p>
          <a:p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input('Digite o comprimento do cateto oposto do triângulo: '))</a:t>
            </a:r>
          </a:p>
          <a:p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cateto_adjacente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 = </a:t>
            </a:r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float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(input('Digite o comprimento do cateto adjacente: '))</a:t>
            </a:r>
          </a:p>
          <a:p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('O cateto oposto é {}, o cateto adjacente é {} e a hipotenusa é {:.2f}'.</a:t>
            </a:r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format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(</a:t>
            </a:r>
          </a:p>
          <a:p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cateto_oposto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, </a:t>
            </a:r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cateto_adjacente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, </a:t>
            </a:r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hypot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(</a:t>
            </a:r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cateto_oposto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, </a:t>
            </a:r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cateto_adjacente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)))</a:t>
            </a:r>
          </a:p>
        </p:txBody>
      </p:sp>
    </p:spTree>
    <p:extLst>
      <p:ext uri="{BB962C8B-B14F-4D97-AF65-F5344CB8AC3E}">
        <p14:creationId xmlns:p14="http://schemas.microsoft.com/office/powerpoint/2010/main" val="13342537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1298298" y="285981"/>
            <a:ext cx="45608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b="1" smtClean="0">
                <a:solidFill>
                  <a:srgbClr val="945200"/>
                </a:solidFill>
                <a:latin typeface="Apple Chancery" charset="0"/>
                <a:ea typeface="Apple Chancery" charset="0"/>
                <a:cs typeface="Apple Chancery" charset="0"/>
              </a:rPr>
              <a:t>Curso de Python - Curso em Vídeo</a:t>
            </a:r>
            <a:endParaRPr lang="pt-BR" sz="2400" b="1">
              <a:solidFill>
                <a:srgbClr val="945200"/>
              </a:solidFill>
              <a:latin typeface="Apple Chancery" charset="0"/>
              <a:ea typeface="Apple Chancery" charset="0"/>
              <a:cs typeface="Apple Chancery" charset="0"/>
            </a:endParaRPr>
          </a:p>
        </p:txBody>
      </p:sp>
      <p:sp>
        <p:nvSpPr>
          <p:cNvPr id="13" name="Espaço Reservado para Rodapé 10"/>
          <p:cNvSpPr txBox="1">
            <a:spLocks/>
          </p:cNvSpPr>
          <p:nvPr/>
        </p:nvSpPr>
        <p:spPr>
          <a:xfrm>
            <a:off x="5768825" y="8435643"/>
            <a:ext cx="726505" cy="4466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l" defTabSz="914400" rtl="0" eaLnBrk="1" latinLnBrk="0" hangingPunct="1">
              <a:defRPr sz="7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20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Página</a:t>
            </a:r>
            <a:endParaRPr lang="pt-BR" sz="1200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4" name="Espaço Reservado para Número de Slide 11"/>
          <p:cNvSpPr txBox="1">
            <a:spLocks/>
          </p:cNvSpPr>
          <p:nvPr/>
        </p:nvSpPr>
        <p:spPr>
          <a:xfrm>
            <a:off x="6361260" y="8533253"/>
            <a:ext cx="368724" cy="26969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pt-BR"/>
            </a:defPPr>
            <a:lvl1pPr marL="0" algn="r" defTabSz="914400" rtl="0" eaLnBrk="1" latinLnBrk="0" hangingPunct="1">
              <a:defRPr sz="21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2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16</a:t>
            </a:r>
            <a:endParaRPr lang="pt-BR" sz="1200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 useBgFill="1">
        <p:nvSpPr>
          <p:cNvPr id="2" name="Retângulo 1"/>
          <p:cNvSpPr/>
          <p:nvPr/>
        </p:nvSpPr>
        <p:spPr>
          <a:xfrm>
            <a:off x="395365" y="982682"/>
            <a:ext cx="6099966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b="1" i="1" dirty="0" smtClean="0">
                <a:solidFill>
                  <a:srgbClr val="0432FF"/>
                </a:solidFill>
                <a:effectLst/>
                <a:latin typeface="Arial" charset="0"/>
                <a:ea typeface="Arial" charset="0"/>
                <a:cs typeface="Arial" charset="0"/>
              </a:rPr>
              <a:t># Desafio 18 – Seno, Cosseno e Tangente:</a:t>
            </a:r>
          </a:p>
          <a:p>
            <a:endParaRPr lang="pt-BR" sz="1400" b="0" dirty="0" smtClean="0">
              <a:effectLst/>
              <a:latin typeface="Arial" charset="0"/>
              <a:ea typeface="Arial" charset="0"/>
              <a:cs typeface="Arial" charset="0"/>
            </a:endParaRPr>
          </a:p>
          <a:p>
            <a:r>
              <a:rPr lang="pt-BR" sz="1400" b="0" i="1" dirty="0" smtClean="0">
                <a:effectLst/>
                <a:latin typeface="Arial" charset="0"/>
                <a:ea typeface="Arial" charset="0"/>
                <a:cs typeface="Arial" charset="0"/>
              </a:rPr>
              <a:t># Faça um programa que leia um ângulo qualquer e mostre na tela o valor do seno, cosseno e</a:t>
            </a:r>
            <a:endParaRPr lang="pt-BR" sz="1400" b="0" dirty="0" smtClean="0">
              <a:effectLst/>
              <a:latin typeface="Arial" charset="0"/>
              <a:ea typeface="Arial" charset="0"/>
              <a:cs typeface="Arial" charset="0"/>
            </a:endParaRPr>
          </a:p>
          <a:p>
            <a:r>
              <a:rPr lang="pt-BR" sz="1400" b="0" i="1" dirty="0" smtClean="0">
                <a:effectLst/>
                <a:latin typeface="Arial" charset="0"/>
                <a:ea typeface="Arial" charset="0"/>
                <a:cs typeface="Arial" charset="0"/>
              </a:rPr>
              <a:t># tangente deste ângulo.</a:t>
            </a:r>
            <a:endParaRPr lang="pt-BR" sz="1400" b="0" dirty="0" smtClean="0">
              <a:effectLst/>
              <a:latin typeface="Arial" charset="0"/>
              <a:ea typeface="Arial" charset="0"/>
              <a:cs typeface="Arial" charset="0"/>
            </a:endParaRPr>
          </a:p>
          <a:p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/>
            </a:r>
            <a:b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</a:br>
            <a:r>
              <a:rPr lang="pt-BR" sz="1400" b="0" i="1" dirty="0" err="1" smtClean="0">
                <a:effectLst/>
                <a:latin typeface="Arial" charset="0"/>
                <a:ea typeface="Arial" charset="0"/>
                <a:cs typeface="Arial" charset="0"/>
              </a:rPr>
              <a:t>from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 </a:t>
            </a:r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math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 </a:t>
            </a:r>
            <a:r>
              <a:rPr lang="pt-BR" sz="1400" b="0" i="1" dirty="0" err="1" smtClean="0">
                <a:effectLst/>
                <a:latin typeface="Arial" charset="0"/>
                <a:ea typeface="Arial" charset="0"/>
                <a:cs typeface="Arial" charset="0"/>
              </a:rPr>
              <a:t>import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 </a:t>
            </a:r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sin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, cos, </a:t>
            </a:r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tan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, </a:t>
            </a:r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radians</a:t>
            </a:r>
            <a:endParaRPr lang="pt-BR" sz="1400" b="0" dirty="0" smtClean="0">
              <a:effectLst/>
              <a:latin typeface="Arial" charset="0"/>
              <a:ea typeface="Arial" charset="0"/>
              <a:cs typeface="Arial" charset="0"/>
            </a:endParaRPr>
          </a:p>
          <a:p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ângulo = </a:t>
            </a:r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int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(input('Digite um ângulo: '))</a:t>
            </a:r>
          </a:p>
          <a:p>
            <a:r>
              <a:rPr lang="pt-BR" sz="1400" b="0" i="1" dirty="0" smtClean="0">
                <a:effectLst/>
                <a:latin typeface="Arial" charset="0"/>
                <a:ea typeface="Arial" charset="0"/>
                <a:cs typeface="Arial" charset="0"/>
              </a:rPr>
              <a:t># É preciso converter o ângulo para radiano.</a:t>
            </a:r>
            <a:endParaRPr lang="pt-BR" sz="1400" b="0" dirty="0" smtClean="0">
              <a:effectLst/>
              <a:latin typeface="Arial" charset="0"/>
              <a:ea typeface="Arial" charset="0"/>
              <a:cs typeface="Arial" charset="0"/>
            </a:endParaRPr>
          </a:p>
          <a:p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('O ângulo que informou foi {},\</a:t>
            </a:r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n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 o seno de {} é {:.3f},\</a:t>
            </a:r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n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 o cosseno de {} é {:.3f}\</a:t>
            </a:r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n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 e a tangente de {} é {:.3f}'.</a:t>
            </a:r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format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(</a:t>
            </a:r>
          </a:p>
          <a:p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ângulo, ângulo, </a:t>
            </a:r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sin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(</a:t>
            </a:r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radians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(ângulo)), ângulo, cos(</a:t>
            </a:r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radians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(ângulo)), ângulo, </a:t>
            </a:r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tan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(</a:t>
            </a:r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radians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(ângulo))))</a:t>
            </a:r>
          </a:p>
        </p:txBody>
      </p:sp>
      <p:sp>
        <p:nvSpPr>
          <p:cNvPr id="3" name="Retângulo 2"/>
          <p:cNvSpPr/>
          <p:nvPr/>
        </p:nvSpPr>
        <p:spPr>
          <a:xfrm>
            <a:off x="395365" y="4179098"/>
            <a:ext cx="6099965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b="1" i="1" dirty="0" smtClean="0">
                <a:solidFill>
                  <a:srgbClr val="0432FF"/>
                </a:solidFill>
                <a:effectLst/>
                <a:latin typeface="Arial" charset="0"/>
                <a:ea typeface="Arial" charset="0"/>
                <a:cs typeface="Arial" charset="0"/>
              </a:rPr>
              <a:t># Desafio 19 – Sorteando um </a:t>
            </a:r>
            <a:r>
              <a:rPr lang="pt-BR" sz="1400" b="1" i="1" dirty="0">
                <a:solidFill>
                  <a:srgbClr val="0432FF"/>
                </a:solidFill>
                <a:latin typeface="Arial" charset="0"/>
                <a:ea typeface="Arial" charset="0"/>
                <a:cs typeface="Arial" charset="0"/>
              </a:rPr>
              <a:t>I</a:t>
            </a:r>
            <a:r>
              <a:rPr lang="pt-BR" sz="1400" b="1" i="1" dirty="0" smtClean="0">
                <a:solidFill>
                  <a:srgbClr val="0432FF"/>
                </a:solidFill>
                <a:latin typeface="Arial" charset="0"/>
                <a:ea typeface="Arial" charset="0"/>
                <a:cs typeface="Arial" charset="0"/>
              </a:rPr>
              <a:t>tem na Lista</a:t>
            </a:r>
            <a:r>
              <a:rPr lang="pt-BR" sz="1400" b="1" i="1" dirty="0" smtClean="0">
                <a:solidFill>
                  <a:srgbClr val="0432FF"/>
                </a:solidFill>
                <a:effectLst/>
                <a:latin typeface="Arial" charset="0"/>
                <a:ea typeface="Arial" charset="0"/>
                <a:cs typeface="Arial" charset="0"/>
              </a:rPr>
              <a:t>:</a:t>
            </a:r>
          </a:p>
          <a:p>
            <a:endParaRPr lang="pt-BR" sz="1400" b="0" dirty="0" smtClean="0">
              <a:effectLst/>
              <a:latin typeface="Arial" charset="0"/>
              <a:ea typeface="Arial" charset="0"/>
              <a:cs typeface="Arial" charset="0"/>
            </a:endParaRPr>
          </a:p>
          <a:p>
            <a:r>
              <a:rPr lang="pt-BR" sz="1400" b="0" i="1" dirty="0" smtClean="0">
                <a:effectLst/>
                <a:latin typeface="Arial" charset="0"/>
                <a:ea typeface="Arial" charset="0"/>
                <a:cs typeface="Arial" charset="0"/>
              </a:rPr>
              <a:t># Um professor quer sortear um dos seus quatro alunos para apagar o quadro. Faça um programa que ajude ele,</a:t>
            </a:r>
            <a:endParaRPr lang="pt-BR" sz="1400" b="0" dirty="0" smtClean="0">
              <a:effectLst/>
              <a:latin typeface="Arial" charset="0"/>
              <a:ea typeface="Arial" charset="0"/>
              <a:cs typeface="Arial" charset="0"/>
            </a:endParaRPr>
          </a:p>
          <a:p>
            <a:r>
              <a:rPr lang="pt-BR" sz="1400" b="0" i="1" dirty="0" smtClean="0">
                <a:effectLst/>
                <a:latin typeface="Arial" charset="0"/>
                <a:ea typeface="Arial" charset="0"/>
                <a:cs typeface="Arial" charset="0"/>
              </a:rPr>
              <a:t># lendo o nome deles e escrevendo o nome do escolhido.</a:t>
            </a:r>
            <a:endParaRPr lang="pt-BR" sz="1400" b="0" dirty="0" smtClean="0">
              <a:effectLst/>
              <a:latin typeface="Arial" charset="0"/>
              <a:ea typeface="Arial" charset="0"/>
              <a:cs typeface="Arial" charset="0"/>
            </a:endParaRPr>
          </a:p>
          <a:p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/>
            </a:r>
            <a:b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</a:br>
            <a:r>
              <a:rPr lang="pt-BR" sz="1400" b="0" i="1" dirty="0" err="1" smtClean="0">
                <a:effectLst/>
                <a:latin typeface="Arial" charset="0"/>
                <a:ea typeface="Arial" charset="0"/>
                <a:cs typeface="Arial" charset="0"/>
              </a:rPr>
              <a:t>from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 </a:t>
            </a:r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random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 </a:t>
            </a:r>
            <a:r>
              <a:rPr lang="pt-BR" sz="1400" b="0" i="1" dirty="0" err="1" smtClean="0">
                <a:effectLst/>
                <a:latin typeface="Arial" charset="0"/>
                <a:ea typeface="Arial" charset="0"/>
                <a:cs typeface="Arial" charset="0"/>
              </a:rPr>
              <a:t>import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 </a:t>
            </a:r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choice</a:t>
            </a:r>
            <a:endParaRPr lang="pt-BR" sz="1400" b="0" dirty="0" smtClean="0">
              <a:effectLst/>
              <a:latin typeface="Arial" charset="0"/>
              <a:ea typeface="Arial" charset="0"/>
              <a:cs typeface="Arial" charset="0"/>
            </a:endParaRPr>
          </a:p>
          <a:p>
            <a:endParaRPr lang="pt-BR" sz="1400" b="0" dirty="0" smtClean="0">
              <a:effectLst/>
              <a:latin typeface="Arial" charset="0"/>
              <a:ea typeface="Arial" charset="0"/>
              <a:cs typeface="Arial" charset="0"/>
            </a:endParaRPr>
          </a:p>
          <a:p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aluno1 = </a:t>
            </a:r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str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(input('</a:t>
            </a:r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Digit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 e o nome do primeiro aluno: '))</a:t>
            </a:r>
          </a:p>
          <a:p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aluno2 = </a:t>
            </a:r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str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(input('Digite o nome do segundo aluno: '))</a:t>
            </a:r>
          </a:p>
          <a:p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aluno3 = </a:t>
            </a:r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str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(input('Digite o nome do terceiro aluno: '))</a:t>
            </a:r>
          </a:p>
          <a:p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aluno4 = </a:t>
            </a:r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str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(input('Digite o nome do quarto aluno: '))</a:t>
            </a:r>
          </a:p>
          <a:p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lista = [aluno1, aluno2, aluno3, aluno4]</a:t>
            </a:r>
          </a:p>
          <a:p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escolhido = </a:t>
            </a:r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choice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(lista)</a:t>
            </a:r>
          </a:p>
          <a:p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('O aluno sortudo escolhido foi: {}'.</a:t>
            </a:r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format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(escolhido))</a:t>
            </a:r>
          </a:p>
        </p:txBody>
      </p:sp>
    </p:spTree>
    <p:extLst>
      <p:ext uri="{BB962C8B-B14F-4D97-AF65-F5344CB8AC3E}">
        <p14:creationId xmlns:p14="http://schemas.microsoft.com/office/powerpoint/2010/main" val="2807251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1298298" y="285981"/>
            <a:ext cx="45608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b="1" smtClean="0">
                <a:solidFill>
                  <a:srgbClr val="945200"/>
                </a:solidFill>
                <a:latin typeface="Apple Chancery" charset="0"/>
                <a:ea typeface="Apple Chancery" charset="0"/>
                <a:cs typeface="Apple Chancery" charset="0"/>
              </a:rPr>
              <a:t>Curso de Python - Curso em Vídeo</a:t>
            </a:r>
            <a:endParaRPr lang="pt-BR" sz="2400" b="1">
              <a:solidFill>
                <a:srgbClr val="945200"/>
              </a:solidFill>
              <a:latin typeface="Apple Chancery" charset="0"/>
              <a:ea typeface="Apple Chancery" charset="0"/>
              <a:cs typeface="Apple Chancery" charset="0"/>
            </a:endParaRPr>
          </a:p>
        </p:txBody>
      </p:sp>
      <p:sp>
        <p:nvSpPr>
          <p:cNvPr id="13" name="Espaço Reservado para Rodapé 10"/>
          <p:cNvSpPr txBox="1">
            <a:spLocks/>
          </p:cNvSpPr>
          <p:nvPr/>
        </p:nvSpPr>
        <p:spPr>
          <a:xfrm>
            <a:off x="5768825" y="8435643"/>
            <a:ext cx="726505" cy="4466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l" defTabSz="914400" rtl="0" eaLnBrk="1" latinLnBrk="0" hangingPunct="1">
              <a:defRPr sz="7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20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Página</a:t>
            </a:r>
            <a:endParaRPr lang="pt-BR" sz="1200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4" name="Espaço Reservado para Número de Slide 11"/>
          <p:cNvSpPr txBox="1">
            <a:spLocks/>
          </p:cNvSpPr>
          <p:nvPr/>
        </p:nvSpPr>
        <p:spPr>
          <a:xfrm>
            <a:off x="6361260" y="8533253"/>
            <a:ext cx="368724" cy="26969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pt-BR"/>
            </a:defPPr>
            <a:lvl1pPr marL="0" algn="r" defTabSz="914400" rtl="0" eaLnBrk="1" latinLnBrk="0" hangingPunct="1">
              <a:defRPr sz="21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2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17</a:t>
            </a:r>
            <a:endParaRPr lang="pt-BR" sz="1200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 useBgFill="1">
        <p:nvSpPr>
          <p:cNvPr id="2" name="Retângulo 1"/>
          <p:cNvSpPr/>
          <p:nvPr/>
        </p:nvSpPr>
        <p:spPr>
          <a:xfrm>
            <a:off x="350393" y="1121313"/>
            <a:ext cx="6144937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b="1" i="1" dirty="0" smtClean="0">
                <a:solidFill>
                  <a:srgbClr val="0432FF"/>
                </a:solidFill>
                <a:effectLst/>
                <a:latin typeface="Arial" charset="0"/>
                <a:ea typeface="Arial" charset="0"/>
                <a:cs typeface="Arial" charset="0"/>
              </a:rPr>
              <a:t># Desafio 20 – Sorteando uma ordem na Lista:</a:t>
            </a:r>
          </a:p>
          <a:p>
            <a:endParaRPr lang="pt-BR" sz="1400" b="0" dirty="0" smtClean="0">
              <a:effectLst/>
              <a:latin typeface="Arial" charset="0"/>
              <a:ea typeface="Arial" charset="0"/>
              <a:cs typeface="Arial" charset="0"/>
            </a:endParaRPr>
          </a:p>
          <a:p>
            <a:r>
              <a:rPr lang="pt-BR" sz="1400" b="0" i="1" dirty="0" smtClean="0">
                <a:effectLst/>
                <a:latin typeface="Arial" charset="0"/>
                <a:ea typeface="Arial" charset="0"/>
                <a:cs typeface="Arial" charset="0"/>
              </a:rPr>
              <a:t># O mesmo professor do desafio anterior quer sortear a ordem de apresentação</a:t>
            </a:r>
            <a:endParaRPr lang="pt-BR" sz="1400" b="0" dirty="0" smtClean="0">
              <a:effectLst/>
              <a:latin typeface="Arial" charset="0"/>
              <a:ea typeface="Arial" charset="0"/>
              <a:cs typeface="Arial" charset="0"/>
            </a:endParaRPr>
          </a:p>
          <a:p>
            <a:r>
              <a:rPr lang="pt-BR" sz="1400" b="0" i="1" dirty="0" smtClean="0">
                <a:effectLst/>
                <a:latin typeface="Arial" charset="0"/>
                <a:ea typeface="Arial" charset="0"/>
                <a:cs typeface="Arial" charset="0"/>
              </a:rPr>
              <a:t># de trabalhos dos alunos. Faça um programa que leia o nome dos quatro alunos</a:t>
            </a:r>
            <a:endParaRPr lang="pt-BR" sz="1400" b="0" dirty="0" smtClean="0">
              <a:effectLst/>
              <a:latin typeface="Arial" charset="0"/>
              <a:ea typeface="Arial" charset="0"/>
              <a:cs typeface="Arial" charset="0"/>
            </a:endParaRPr>
          </a:p>
          <a:p>
            <a:r>
              <a:rPr lang="pt-BR" sz="1400" b="0" i="1" dirty="0" smtClean="0">
                <a:effectLst/>
                <a:latin typeface="Arial" charset="0"/>
                <a:ea typeface="Arial" charset="0"/>
                <a:cs typeface="Arial" charset="0"/>
              </a:rPr>
              <a:t># e mostre a ordem sorteada.</a:t>
            </a:r>
            <a:endParaRPr lang="pt-BR" sz="1400" b="0" dirty="0" smtClean="0">
              <a:effectLst/>
              <a:latin typeface="Arial" charset="0"/>
              <a:ea typeface="Arial" charset="0"/>
              <a:cs typeface="Arial" charset="0"/>
            </a:endParaRPr>
          </a:p>
          <a:p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/>
            </a:r>
            <a:b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</a:br>
            <a:r>
              <a:rPr lang="pt-BR" sz="1400" b="0" i="1" dirty="0" err="1" smtClean="0">
                <a:effectLst/>
                <a:latin typeface="Arial" charset="0"/>
                <a:ea typeface="Arial" charset="0"/>
                <a:cs typeface="Arial" charset="0"/>
              </a:rPr>
              <a:t>from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 </a:t>
            </a:r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random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 </a:t>
            </a:r>
            <a:r>
              <a:rPr lang="pt-BR" sz="1400" b="0" i="1" dirty="0" err="1" smtClean="0">
                <a:effectLst/>
                <a:latin typeface="Arial" charset="0"/>
                <a:ea typeface="Arial" charset="0"/>
                <a:cs typeface="Arial" charset="0"/>
              </a:rPr>
              <a:t>import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 </a:t>
            </a:r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shuffle</a:t>
            </a:r>
            <a:endParaRPr lang="pt-BR" sz="1400" b="0" dirty="0" smtClean="0">
              <a:effectLst/>
              <a:latin typeface="Arial" charset="0"/>
              <a:ea typeface="Arial" charset="0"/>
              <a:cs typeface="Arial" charset="0"/>
            </a:endParaRPr>
          </a:p>
          <a:p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aluno1 = </a:t>
            </a:r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str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(input('Digite o nome do primeiro aluno: '))</a:t>
            </a:r>
          </a:p>
          <a:p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aluno2 = </a:t>
            </a:r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str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(input('Digite o nome do segundo aluno: '))</a:t>
            </a:r>
          </a:p>
          <a:p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aluno3 = </a:t>
            </a:r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str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(input('Digite o nome do terceiro aluno: '))</a:t>
            </a:r>
          </a:p>
          <a:p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aluno4 = </a:t>
            </a:r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str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(input('Digite o nome do quarto aluno: '))</a:t>
            </a:r>
          </a:p>
          <a:p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lista = [aluno1, aluno2, aluno3, aluno4]</a:t>
            </a:r>
          </a:p>
          <a:p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shuffle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(lista)</a:t>
            </a:r>
          </a:p>
          <a:p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('A ordem de apresentação será: ')</a:t>
            </a:r>
          </a:p>
          <a:p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(lista)</a:t>
            </a:r>
            <a:endParaRPr lang="pt-BR" sz="1400" b="0" dirty="0"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350392" y="5114295"/>
            <a:ext cx="614493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b="1" i="1" dirty="0" smtClean="0">
                <a:solidFill>
                  <a:srgbClr val="0432FF"/>
                </a:solidFill>
                <a:effectLst/>
                <a:latin typeface="Arial" charset="0"/>
                <a:ea typeface="Arial" charset="0"/>
                <a:cs typeface="Arial" charset="0"/>
              </a:rPr>
              <a:t># Desafio 21 – Tocando um MP3:</a:t>
            </a:r>
          </a:p>
          <a:p>
            <a:endParaRPr lang="pt-BR" sz="1400" b="0" dirty="0" smtClean="0">
              <a:effectLst/>
              <a:latin typeface="Arial" charset="0"/>
              <a:ea typeface="Arial" charset="0"/>
              <a:cs typeface="Arial" charset="0"/>
            </a:endParaRPr>
          </a:p>
          <a:p>
            <a:r>
              <a:rPr lang="pt-BR" sz="1400" b="0" i="1" dirty="0" smtClean="0">
                <a:effectLst/>
                <a:latin typeface="Arial" charset="0"/>
                <a:ea typeface="Arial" charset="0"/>
                <a:cs typeface="Arial" charset="0"/>
              </a:rPr>
              <a:t># Faça um programa em Python que abra e reproduza o áudio de um arquivo MP3.</a:t>
            </a:r>
            <a:endParaRPr lang="pt-BR" sz="1400" b="0" dirty="0" smtClean="0">
              <a:effectLst/>
              <a:latin typeface="Arial" charset="0"/>
              <a:ea typeface="Arial" charset="0"/>
              <a:cs typeface="Arial" charset="0"/>
            </a:endParaRPr>
          </a:p>
          <a:p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/>
            </a:r>
            <a:b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</a:br>
            <a:r>
              <a:rPr lang="pt-BR" sz="1400" b="0" i="1" dirty="0" err="1" smtClean="0">
                <a:effectLst/>
                <a:latin typeface="Arial" charset="0"/>
                <a:ea typeface="Arial" charset="0"/>
                <a:cs typeface="Arial" charset="0"/>
              </a:rPr>
              <a:t>import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 </a:t>
            </a:r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pygame</a:t>
            </a:r>
            <a:endParaRPr lang="pt-BR" sz="1400" b="0" dirty="0" smtClean="0">
              <a:effectLst/>
              <a:latin typeface="Arial" charset="0"/>
              <a:ea typeface="Arial" charset="0"/>
              <a:cs typeface="Arial" charset="0"/>
            </a:endParaRPr>
          </a:p>
          <a:p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pygame.init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()</a:t>
            </a:r>
          </a:p>
          <a:p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pygame.mixer.music.load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('aquarela.mp3')</a:t>
            </a:r>
          </a:p>
          <a:p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pygame.mixer.music.play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3062537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1298298" y="285981"/>
            <a:ext cx="45608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b="1" smtClean="0">
                <a:solidFill>
                  <a:srgbClr val="945200"/>
                </a:solidFill>
                <a:latin typeface="Apple Chancery" charset="0"/>
                <a:ea typeface="Apple Chancery" charset="0"/>
                <a:cs typeface="Apple Chancery" charset="0"/>
              </a:rPr>
              <a:t>Curso de Python - Curso em Vídeo</a:t>
            </a:r>
            <a:endParaRPr lang="pt-BR" sz="2400" b="1">
              <a:solidFill>
                <a:srgbClr val="945200"/>
              </a:solidFill>
              <a:latin typeface="Apple Chancery" charset="0"/>
              <a:ea typeface="Apple Chancery" charset="0"/>
              <a:cs typeface="Apple Chancery" charset="0"/>
            </a:endParaRPr>
          </a:p>
        </p:txBody>
      </p:sp>
      <p:sp>
        <p:nvSpPr>
          <p:cNvPr id="13" name="Espaço Reservado para Rodapé 10"/>
          <p:cNvSpPr txBox="1">
            <a:spLocks/>
          </p:cNvSpPr>
          <p:nvPr/>
        </p:nvSpPr>
        <p:spPr>
          <a:xfrm>
            <a:off x="5768825" y="8435643"/>
            <a:ext cx="726505" cy="4466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l" defTabSz="914400" rtl="0" eaLnBrk="1" latinLnBrk="0" hangingPunct="1">
              <a:defRPr sz="7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20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Página</a:t>
            </a:r>
            <a:endParaRPr lang="pt-BR" sz="1200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4" name="Espaço Reservado para Número de Slide 11"/>
          <p:cNvSpPr txBox="1">
            <a:spLocks/>
          </p:cNvSpPr>
          <p:nvPr/>
        </p:nvSpPr>
        <p:spPr>
          <a:xfrm>
            <a:off x="6361260" y="8533253"/>
            <a:ext cx="368724" cy="26969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pt-BR"/>
            </a:defPPr>
            <a:lvl1pPr marL="0" algn="r" defTabSz="914400" rtl="0" eaLnBrk="1" latinLnBrk="0" hangingPunct="1">
              <a:defRPr sz="21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2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18</a:t>
            </a:r>
            <a:endParaRPr lang="pt-BR" sz="1200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 useBgFill="1">
        <p:nvSpPr>
          <p:cNvPr id="2" name="Retângulo 1"/>
          <p:cNvSpPr/>
          <p:nvPr/>
        </p:nvSpPr>
        <p:spPr>
          <a:xfrm>
            <a:off x="329108" y="973371"/>
            <a:ext cx="6166222" cy="72019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b="1" dirty="0" smtClean="0">
                <a:solidFill>
                  <a:srgbClr val="009051"/>
                </a:solidFill>
                <a:effectLst/>
                <a:latin typeface="Arial" charset="0"/>
                <a:ea typeface="Arial" charset="0"/>
                <a:cs typeface="Arial" charset="0"/>
              </a:rPr>
              <a:t>AULA 9 - Manipulação de Textos:</a:t>
            </a:r>
          </a:p>
          <a:p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/>
            </a:r>
            <a:b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</a:b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Criando uma lista:</a:t>
            </a:r>
          </a:p>
          <a:p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frase = </a:t>
            </a:r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list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('Curso em Vídeo Python')</a:t>
            </a:r>
          </a:p>
          <a:p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(</a:t>
            </a:r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type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(frase))</a:t>
            </a:r>
          </a:p>
          <a:p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(frase)</a:t>
            </a:r>
          </a:p>
          <a:p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(frase[9:13]) # Inicia no 9 e termina no 12.</a:t>
            </a:r>
          </a:p>
          <a:p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(frase[:5]) # Inicia no 0 e termina no 4.</a:t>
            </a:r>
          </a:p>
          <a:p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(frase[9:21:2]) # Inicia no 9 e </a:t>
            </a:r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termona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 no 20, de 2 em 2 </a:t>
            </a:r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caractéres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.</a:t>
            </a:r>
          </a:p>
          <a:p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(frase[15:]) # Inicia no 15 e segue até o final.</a:t>
            </a:r>
          </a:p>
          <a:p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# Inicia no 9, vai até o final, pulando de 3 em 3 </a:t>
            </a:r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caractéres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.</a:t>
            </a:r>
          </a:p>
          <a:p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(frase[9::3])</a:t>
            </a:r>
          </a:p>
          <a:p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(</a:t>
            </a:r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len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(frase)) # mostrar o total de </a:t>
            </a:r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caractéres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.</a:t>
            </a:r>
          </a:p>
          <a:p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(</a:t>
            </a:r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frase.count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('o')) # mostra quantas letras 'o' temos na frase.</a:t>
            </a:r>
          </a:p>
          <a:p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/>
            </a:r>
            <a:b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</a:b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# Criando e transformando uma </a:t>
            </a:r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String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:</a:t>
            </a:r>
          </a:p>
          <a:p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frase = 'Curso em Vídeo Python'</a:t>
            </a:r>
          </a:p>
          <a:p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(</a:t>
            </a:r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type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(frase))</a:t>
            </a:r>
          </a:p>
          <a:p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((frase))</a:t>
            </a:r>
          </a:p>
          <a:p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(frase[9:13])</a:t>
            </a:r>
          </a:p>
          <a:p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(</a:t>
            </a:r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frase.count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('o'))</a:t>
            </a:r>
          </a:p>
          <a:p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(</a:t>
            </a:r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frase.count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('o', 0, 13))</a:t>
            </a:r>
          </a:p>
          <a:p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(</a:t>
            </a:r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frase.find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('</a:t>
            </a:r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deo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')) # O primeiro 'o' está no index 11.</a:t>
            </a:r>
          </a:p>
          <a:p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# Quando o Python não encontrar o resultado, retorna -1.</a:t>
            </a:r>
          </a:p>
          <a:p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(</a:t>
            </a:r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frase.find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('</a:t>
            </a:r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Android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'))</a:t>
            </a:r>
          </a:p>
          <a:p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# Retorna uma resposta ao questionamento (</a:t>
            </a:r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True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 ou False).</a:t>
            </a:r>
          </a:p>
          <a:p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('Curso' in frase)</a:t>
            </a:r>
          </a:p>
          <a:p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# Substitui uma sequencia de </a:t>
            </a:r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caractéres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.</a:t>
            </a:r>
          </a:p>
          <a:p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(</a:t>
            </a:r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frase.replace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('Python', '</a:t>
            </a:r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Android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'))</a:t>
            </a:r>
          </a:p>
          <a:p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(</a:t>
            </a:r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frase.upper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()) # Tudo </a:t>
            </a:r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maíusculo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.</a:t>
            </a:r>
          </a:p>
          <a:p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(</a:t>
            </a:r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frase.lower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()) # Tudo minúsculo.</a:t>
            </a:r>
          </a:p>
          <a:p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# Primeira letra maiúscula e todas as outras minúsculas.</a:t>
            </a:r>
          </a:p>
          <a:p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(</a:t>
            </a:r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frase.capitalize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())</a:t>
            </a:r>
            <a:endParaRPr lang="pt-BR" sz="1400" b="0" dirty="0">
              <a:effectLst/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7943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1298298" y="285981"/>
            <a:ext cx="45608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b="1" smtClean="0">
                <a:solidFill>
                  <a:srgbClr val="945200"/>
                </a:solidFill>
                <a:latin typeface="Apple Chancery" charset="0"/>
                <a:ea typeface="Apple Chancery" charset="0"/>
                <a:cs typeface="Apple Chancery" charset="0"/>
              </a:rPr>
              <a:t>Curso de Python - Curso em Vídeo</a:t>
            </a:r>
            <a:endParaRPr lang="pt-BR" sz="2400" b="1">
              <a:solidFill>
                <a:srgbClr val="945200"/>
              </a:solidFill>
              <a:latin typeface="Apple Chancery" charset="0"/>
              <a:ea typeface="Apple Chancery" charset="0"/>
              <a:cs typeface="Apple Chancery" charset="0"/>
            </a:endParaRPr>
          </a:p>
        </p:txBody>
      </p:sp>
      <p:sp>
        <p:nvSpPr>
          <p:cNvPr id="13" name="Espaço Reservado para Rodapé 10"/>
          <p:cNvSpPr txBox="1">
            <a:spLocks/>
          </p:cNvSpPr>
          <p:nvPr/>
        </p:nvSpPr>
        <p:spPr>
          <a:xfrm>
            <a:off x="5768825" y="8435643"/>
            <a:ext cx="726505" cy="4466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l" defTabSz="914400" rtl="0" eaLnBrk="1" latinLnBrk="0" hangingPunct="1">
              <a:defRPr sz="7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20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Página</a:t>
            </a:r>
            <a:endParaRPr lang="pt-BR" sz="1200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4" name="Espaço Reservado para Número de Slide 11"/>
          <p:cNvSpPr txBox="1">
            <a:spLocks/>
          </p:cNvSpPr>
          <p:nvPr/>
        </p:nvSpPr>
        <p:spPr>
          <a:xfrm>
            <a:off x="6361260" y="8533253"/>
            <a:ext cx="368724" cy="26969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pt-BR"/>
            </a:defPPr>
            <a:lvl1pPr marL="0" algn="r" defTabSz="914400" rtl="0" eaLnBrk="1" latinLnBrk="0" hangingPunct="1">
              <a:defRPr sz="21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2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19</a:t>
            </a:r>
            <a:endParaRPr lang="pt-BR" sz="1200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 useBgFill="1">
        <p:nvSpPr>
          <p:cNvPr id="5" name="Retângulo 4"/>
          <p:cNvSpPr/>
          <p:nvPr/>
        </p:nvSpPr>
        <p:spPr>
          <a:xfrm>
            <a:off x="329108" y="973371"/>
            <a:ext cx="6166222" cy="74174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b="1" dirty="0" smtClean="0">
                <a:solidFill>
                  <a:srgbClr val="009051"/>
                </a:solidFill>
                <a:effectLst/>
                <a:latin typeface="Arial" charset="0"/>
                <a:ea typeface="Arial" charset="0"/>
                <a:cs typeface="Arial" charset="0"/>
              </a:rPr>
              <a:t>AULA 9 - Manipulação de Textos:</a:t>
            </a:r>
          </a:p>
          <a:p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/>
            </a:r>
            <a:b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</a:b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# Todas as primeiras letras depois dos espaços ficarão maiúsculas.</a:t>
            </a:r>
          </a:p>
          <a:p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(</a:t>
            </a:r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frase.title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())</a:t>
            </a:r>
          </a:p>
          <a:p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novotexto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 = " Aprenda Python "</a:t>
            </a:r>
          </a:p>
          <a:p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# Remove espaços desnecessários no início e fim da frase.</a:t>
            </a:r>
          </a:p>
          <a:p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(</a:t>
            </a:r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novotexto.strip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())</a:t>
            </a:r>
          </a:p>
          <a:p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(</a:t>
            </a:r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novotexto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)</a:t>
            </a:r>
          </a:p>
          <a:p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(</a:t>
            </a:r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novotexto.rstrip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()) # Remove somente os espaços da direita.</a:t>
            </a:r>
          </a:p>
          <a:p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(</a:t>
            </a:r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novotexto.lstrip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()) # Remove somente os espaços da esquerda.</a:t>
            </a:r>
          </a:p>
          <a:p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/>
            </a:r>
            <a:b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</a:b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# Divisão e junção de </a:t>
            </a:r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strings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:</a:t>
            </a:r>
          </a:p>
          <a:p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/>
            </a:r>
            <a:b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</a:b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frase = 'Curso em Vídeo Python'</a:t>
            </a:r>
          </a:p>
          <a:p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(</a:t>
            </a:r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frase.split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()) # Divide entre os espaços.</a:t>
            </a:r>
          </a:p>
          <a:p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('😿'.</a:t>
            </a:r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join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(frase))</a:t>
            </a:r>
          </a:p>
          <a:p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/>
            </a:r>
            <a:b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</a:b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# Imprimindo textos longos, sempre utilizar 3 aspas duplas.</a:t>
            </a:r>
          </a:p>
          <a:p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/>
            </a:r>
            <a:b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</a:br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("</a:t>
            </a:r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sdgjlkdagkjakgklkljglksajalkdjflksjdgkljkwldjsljdjsdjlgsd</a:t>
            </a:r>
            <a:endParaRPr lang="pt-BR" sz="1400" b="0" dirty="0" smtClean="0">
              <a:effectLst/>
              <a:latin typeface="Arial" charset="0"/>
              <a:ea typeface="Arial" charset="0"/>
              <a:cs typeface="Arial" charset="0"/>
            </a:endParaRPr>
          </a:p>
          <a:p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lgsjlgdjsljasljflkasjdlkf</a:t>
            </a:r>
            <a:endParaRPr lang="pt-BR" sz="1400" b="0" dirty="0" smtClean="0">
              <a:effectLst/>
              <a:latin typeface="Arial" charset="0"/>
              <a:ea typeface="Arial" charset="0"/>
              <a:cs typeface="Arial" charset="0"/>
            </a:endParaRPr>
          </a:p>
          <a:p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kadsjkfjdlksjalksjdlkfjlksdjflksjfl</a:t>
            </a:r>
            <a:endParaRPr lang="pt-BR" sz="1400" b="0" dirty="0" smtClean="0">
              <a:effectLst/>
              <a:latin typeface="Arial" charset="0"/>
              <a:ea typeface="Arial" charset="0"/>
              <a:cs typeface="Arial" charset="0"/>
            </a:endParaRPr>
          </a:p>
          <a:p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jklsdlsafjljdsalkjsladfjlkjslkd</a:t>
            </a:r>
            <a:endParaRPr lang="pt-BR" sz="1400" b="0" dirty="0" smtClean="0">
              <a:effectLst/>
              <a:latin typeface="Arial" charset="0"/>
              <a:ea typeface="Arial" charset="0"/>
              <a:cs typeface="Arial" charset="0"/>
            </a:endParaRPr>
          </a:p>
          <a:p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jkdshgkhkdvnkdnvkjndkfnvlkdnfllkfddfk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")</a:t>
            </a:r>
          </a:p>
          <a:p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/>
            </a:r>
            <a:b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</a:b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frase = 'Curso em Vídeo Python'</a:t>
            </a:r>
          </a:p>
          <a:p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(</a:t>
            </a:r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frase.upper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().</a:t>
            </a:r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count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('O'))</a:t>
            </a:r>
          </a:p>
          <a:p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frase = </a:t>
            </a:r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frase.replace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('Python', '</a:t>
            </a:r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Android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') # Alterar e </a:t>
            </a:r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reatribuir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 a alteração.</a:t>
            </a:r>
          </a:p>
          <a:p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(frase)</a:t>
            </a:r>
          </a:p>
          <a:p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/>
            </a:r>
            <a:b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</a:b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frase = 'Curso em Vídeo Python'</a:t>
            </a:r>
          </a:p>
          <a:p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dividido = </a:t>
            </a:r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frase.split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()</a:t>
            </a:r>
          </a:p>
          <a:p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# Divide e frase entre os espaços e pega a quarta letra do índex 2.</a:t>
            </a:r>
          </a:p>
          <a:p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(dividido[2][3])</a:t>
            </a:r>
            <a:endParaRPr lang="pt-BR" sz="1400" b="0" dirty="0">
              <a:effectLst/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6074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Retângulo 3"/>
          <p:cNvSpPr/>
          <p:nvPr/>
        </p:nvSpPr>
        <p:spPr>
          <a:xfrm>
            <a:off x="433931" y="974381"/>
            <a:ext cx="6289599" cy="67710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b="1" dirty="0">
                <a:solidFill>
                  <a:srgbClr val="009051"/>
                </a:solidFill>
                <a:latin typeface="Arial" charset="0"/>
                <a:ea typeface="Arial" charset="0"/>
                <a:cs typeface="Arial" charset="0"/>
              </a:rPr>
              <a:t>AULA 4 - COMANDOS BÁSICOS:</a:t>
            </a:r>
          </a:p>
          <a:p>
            <a:r>
              <a:rPr lang="pt-BR" sz="1400" dirty="0">
                <a:latin typeface="Arial" charset="0"/>
                <a:ea typeface="Arial" charset="0"/>
                <a:cs typeface="Arial" charset="0"/>
              </a:rPr>
              <a:t/>
            </a:r>
            <a:br>
              <a:rPr lang="pt-BR" sz="1400" dirty="0">
                <a:latin typeface="Arial" charset="0"/>
                <a:ea typeface="Arial" charset="0"/>
                <a:cs typeface="Arial" charset="0"/>
              </a:rPr>
            </a:b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('Olá' + 5) </a:t>
            </a:r>
            <a:r>
              <a:rPr lang="pt-BR" sz="1400" i="1" dirty="0">
                <a:latin typeface="Arial" charset="0"/>
                <a:ea typeface="Arial" charset="0"/>
                <a:cs typeface="Arial" charset="0"/>
              </a:rPr>
              <a:t># </a:t>
            </a:r>
            <a:r>
              <a:rPr lang="pt-BR" sz="1400" i="1" dirty="0" err="1">
                <a:latin typeface="Arial" charset="0"/>
                <a:ea typeface="Arial" charset="0"/>
                <a:cs typeface="Arial" charset="0"/>
              </a:rPr>
              <a:t>can</a:t>
            </a:r>
            <a:r>
              <a:rPr lang="pt-BR" sz="1400" i="1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pt-BR" sz="1400" i="1" dirty="0" err="1">
                <a:latin typeface="Arial" charset="0"/>
                <a:ea typeface="Arial" charset="0"/>
                <a:cs typeface="Arial" charset="0"/>
              </a:rPr>
              <a:t>only</a:t>
            </a:r>
            <a:r>
              <a:rPr lang="pt-BR" sz="1400" i="1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pt-BR" sz="1400" i="1" dirty="0" err="1">
                <a:latin typeface="Arial" charset="0"/>
                <a:ea typeface="Arial" charset="0"/>
                <a:cs typeface="Arial" charset="0"/>
              </a:rPr>
              <a:t>concatenate</a:t>
            </a:r>
            <a:r>
              <a:rPr lang="pt-BR" sz="1400" i="1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pt-BR" sz="1400" i="1" dirty="0" err="1">
                <a:latin typeface="Arial" charset="0"/>
                <a:ea typeface="Arial" charset="0"/>
                <a:cs typeface="Arial" charset="0"/>
              </a:rPr>
              <a:t>str</a:t>
            </a:r>
            <a:r>
              <a:rPr lang="pt-BR" sz="1400" i="1" dirty="0">
                <a:latin typeface="Arial" charset="0"/>
                <a:ea typeface="Arial" charset="0"/>
                <a:cs typeface="Arial" charset="0"/>
              </a:rPr>
              <a:t> (</a:t>
            </a:r>
            <a:r>
              <a:rPr lang="pt-BR" sz="1400" i="1" dirty="0" err="1">
                <a:latin typeface="Arial" charset="0"/>
                <a:ea typeface="Arial" charset="0"/>
                <a:cs typeface="Arial" charset="0"/>
              </a:rPr>
              <a:t>not</a:t>
            </a:r>
            <a:r>
              <a:rPr lang="pt-BR" sz="1400" i="1" dirty="0">
                <a:latin typeface="Arial" charset="0"/>
                <a:ea typeface="Arial" charset="0"/>
                <a:cs typeface="Arial" charset="0"/>
              </a:rPr>
              <a:t> "</a:t>
            </a:r>
            <a:r>
              <a:rPr lang="pt-BR" sz="1400" i="1" dirty="0" err="1">
                <a:latin typeface="Arial" charset="0"/>
                <a:ea typeface="Arial" charset="0"/>
                <a:cs typeface="Arial" charset="0"/>
              </a:rPr>
              <a:t>int</a:t>
            </a:r>
            <a:r>
              <a:rPr lang="pt-BR" sz="1400" i="1" dirty="0">
                <a:latin typeface="Arial" charset="0"/>
                <a:ea typeface="Arial" charset="0"/>
                <a:cs typeface="Arial" charset="0"/>
              </a:rPr>
              <a:t>") </a:t>
            </a:r>
            <a:r>
              <a:rPr lang="pt-BR" sz="1400" i="1" dirty="0" err="1">
                <a:latin typeface="Arial" charset="0"/>
                <a:ea typeface="Arial" charset="0"/>
                <a:cs typeface="Arial" charset="0"/>
              </a:rPr>
              <a:t>to</a:t>
            </a:r>
            <a:r>
              <a:rPr lang="pt-BR" sz="1400" i="1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pt-BR" sz="1400" i="1" dirty="0" err="1">
                <a:latin typeface="Arial" charset="0"/>
                <a:ea typeface="Arial" charset="0"/>
                <a:cs typeface="Arial" charset="0"/>
              </a:rPr>
              <a:t>str</a:t>
            </a:r>
            <a:endParaRPr lang="pt-BR" sz="1400" dirty="0">
              <a:latin typeface="Arial" charset="0"/>
              <a:ea typeface="Arial" charset="0"/>
              <a:cs typeface="Arial" charset="0"/>
            </a:endParaRPr>
          </a:p>
          <a:p>
            <a:r>
              <a:rPr lang="pt-BR" sz="1400" dirty="0">
                <a:latin typeface="Arial" charset="0"/>
                <a:ea typeface="Arial" charset="0"/>
                <a:cs typeface="Arial" charset="0"/>
              </a:rPr>
              <a:t/>
            </a:r>
            <a:br>
              <a:rPr lang="pt-BR" sz="1400" dirty="0">
                <a:latin typeface="Arial" charset="0"/>
                <a:ea typeface="Arial" charset="0"/>
                <a:cs typeface="Arial" charset="0"/>
              </a:rPr>
            </a:br>
            <a:r>
              <a:rPr lang="pt-BR" sz="1400" i="1" dirty="0">
                <a:latin typeface="Arial" charset="0"/>
                <a:ea typeface="Arial" charset="0"/>
                <a:cs typeface="Arial" charset="0"/>
              </a:rPr>
              <a:t># Atenção: No Python toda variável é um objeto.</a:t>
            </a:r>
            <a:endParaRPr lang="pt-BR" sz="1400" dirty="0">
              <a:latin typeface="Arial" charset="0"/>
              <a:ea typeface="Arial" charset="0"/>
              <a:cs typeface="Arial" charset="0"/>
            </a:endParaRPr>
          </a:p>
          <a:p>
            <a:r>
              <a:rPr lang="pt-BR" sz="1400" dirty="0">
                <a:latin typeface="Arial" charset="0"/>
                <a:ea typeface="Arial" charset="0"/>
                <a:cs typeface="Arial" charset="0"/>
              </a:rPr>
              <a:t/>
            </a:r>
            <a:br>
              <a:rPr lang="pt-BR" sz="1400" dirty="0">
                <a:latin typeface="Arial" charset="0"/>
                <a:ea typeface="Arial" charset="0"/>
                <a:cs typeface="Arial" charset="0"/>
              </a:rPr>
            </a:b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'''Usamos o input para o usuário inserir dados'''</a:t>
            </a:r>
          </a:p>
          <a:p>
            <a:r>
              <a:rPr lang="pt-BR" sz="1400" dirty="0">
                <a:latin typeface="Arial" charset="0"/>
                <a:ea typeface="Arial" charset="0"/>
                <a:cs typeface="Arial" charset="0"/>
              </a:rPr>
              <a:t>nome = input('Qual é o seu nome?')</a:t>
            </a:r>
          </a:p>
          <a:p>
            <a:r>
              <a:rPr lang="pt-BR" sz="1400" dirty="0">
                <a:latin typeface="Arial" charset="0"/>
                <a:ea typeface="Arial" charset="0"/>
                <a:cs typeface="Arial" charset="0"/>
              </a:rPr>
              <a:t>idade = input('Qual é a sua idade?')</a:t>
            </a:r>
          </a:p>
          <a:p>
            <a:r>
              <a:rPr lang="pt-BR" sz="1400" dirty="0">
                <a:latin typeface="Arial" charset="0"/>
                <a:ea typeface="Arial" charset="0"/>
                <a:cs typeface="Arial" charset="0"/>
              </a:rPr>
              <a:t>peso = input('Qual é o seu peso?')</a:t>
            </a:r>
          </a:p>
          <a:p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(nome, idade, peso)</a:t>
            </a:r>
          </a:p>
          <a:p>
            <a:r>
              <a:rPr lang="pt-BR" sz="1400" dirty="0">
                <a:latin typeface="Arial" charset="0"/>
                <a:ea typeface="Arial" charset="0"/>
                <a:cs typeface="Arial" charset="0"/>
              </a:rPr>
              <a:t/>
            </a:r>
            <a:br>
              <a:rPr lang="pt-BR" sz="1400" dirty="0">
                <a:latin typeface="Arial" charset="0"/>
                <a:ea typeface="Arial" charset="0"/>
                <a:cs typeface="Arial" charset="0"/>
              </a:rPr>
            </a:b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nome = 'Wellington'</a:t>
            </a:r>
          </a:p>
          <a:p>
            <a:r>
              <a:rPr lang="pt-BR" sz="1400" dirty="0">
                <a:latin typeface="Arial" charset="0"/>
                <a:ea typeface="Arial" charset="0"/>
                <a:cs typeface="Arial" charset="0"/>
              </a:rPr>
              <a:t>idade = 49</a:t>
            </a:r>
          </a:p>
          <a:p>
            <a:r>
              <a:rPr lang="pt-BR" sz="1400" dirty="0">
                <a:latin typeface="Arial" charset="0"/>
                <a:ea typeface="Arial" charset="0"/>
                <a:cs typeface="Arial" charset="0"/>
              </a:rPr>
              <a:t>peso = 72</a:t>
            </a:r>
          </a:p>
          <a:p>
            <a:r>
              <a:rPr lang="pt-BR" sz="1400" dirty="0">
                <a:latin typeface="Arial" charset="0"/>
                <a:ea typeface="Arial" charset="0"/>
                <a:cs typeface="Arial" charset="0"/>
              </a:rPr>
              <a:t>'''Usamos vírgula para separar as variáveis (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str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, 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int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, 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int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)'''</a:t>
            </a:r>
          </a:p>
          <a:p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(nome, idade, peso)</a:t>
            </a:r>
          </a:p>
          <a:p>
            <a:r>
              <a:rPr lang="pt-BR" sz="1400" dirty="0">
                <a:latin typeface="Arial" charset="0"/>
                <a:ea typeface="Arial" charset="0"/>
                <a:cs typeface="Arial" charset="0"/>
              </a:rPr>
              <a:t>'''Não podemos usar o sinal de adição para variáveis mistas'''</a:t>
            </a:r>
          </a:p>
          <a:p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(nome+ idade + peso)</a:t>
            </a:r>
          </a:p>
          <a:p>
            <a:r>
              <a:rPr lang="pt-BR" sz="1400" dirty="0">
                <a:latin typeface="Arial" charset="0"/>
                <a:ea typeface="Arial" charset="0"/>
                <a:cs typeface="Arial" charset="0"/>
              </a:rPr>
              <a:t>'''(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str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 + 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str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) - OK'''</a:t>
            </a:r>
          </a:p>
          <a:p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('Wellington'+ 'Marenga')</a:t>
            </a:r>
          </a:p>
          <a:p>
            <a:r>
              <a:rPr lang="pt-BR" sz="1400" dirty="0">
                <a:latin typeface="Arial" charset="0"/>
                <a:ea typeface="Arial" charset="0"/>
                <a:cs typeface="Arial" charset="0"/>
              </a:rPr>
              <a:t>'''(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int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+ 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int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) - OK'''</a:t>
            </a:r>
          </a:p>
          <a:p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(7+4)</a:t>
            </a:r>
          </a:p>
          <a:p>
            <a:r>
              <a:rPr lang="pt-BR" sz="1400" dirty="0">
                <a:latin typeface="Arial" charset="0"/>
                <a:ea typeface="Arial" charset="0"/>
                <a:cs typeface="Arial" charset="0"/>
              </a:rPr>
              <a:t>'''(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str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+ 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int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) - Erro (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can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only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concatenate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str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 (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not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 "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int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") 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to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str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)</a:t>
            </a:r>
          </a:p>
          <a:p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('Olá', 5) # Se quisermos unir uma 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string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 com um número, devemos utilizar vírgula.</a:t>
            </a:r>
          </a:p>
          <a:p>
            <a:r>
              <a:rPr lang="pt-BR" sz="1400" dirty="0">
                <a:latin typeface="Arial" charset="0"/>
                <a:ea typeface="Arial" charset="0"/>
                <a:cs typeface="Arial" charset="0"/>
              </a:rPr>
              <a:t/>
            </a:r>
            <a:br>
              <a:rPr lang="pt-BR" sz="1400" dirty="0">
                <a:latin typeface="Arial" charset="0"/>
                <a:ea typeface="Arial" charset="0"/>
                <a:cs typeface="Arial" charset="0"/>
              </a:rPr>
            </a:b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x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 = 'Curso de Python no 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cursoemvideo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'</a:t>
            </a:r>
          </a:p>
          <a:p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(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x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[1:5])</a:t>
            </a:r>
          </a:p>
          <a:p>
            <a:r>
              <a:rPr lang="pt-BR" sz="1400" dirty="0">
                <a:latin typeface="Arial" charset="0"/>
                <a:ea typeface="Arial" charset="0"/>
                <a:cs typeface="Arial" charset="0"/>
              </a:rPr>
              <a:t/>
            </a:r>
            <a:br>
              <a:rPr lang="pt-BR" sz="1400" dirty="0">
                <a:latin typeface="Arial" charset="0"/>
                <a:ea typeface="Arial" charset="0"/>
                <a:cs typeface="Arial" charset="0"/>
              </a:rPr>
            </a:br>
            <a:endParaRPr lang="pt-BR" sz="14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1298298" y="285981"/>
            <a:ext cx="45608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b="1" smtClean="0">
                <a:solidFill>
                  <a:srgbClr val="945200"/>
                </a:solidFill>
                <a:latin typeface="Apple Chancery" charset="0"/>
                <a:ea typeface="Apple Chancery" charset="0"/>
                <a:cs typeface="Apple Chancery" charset="0"/>
              </a:rPr>
              <a:t>Curso de Python - Curso em Vídeo</a:t>
            </a:r>
            <a:endParaRPr lang="pt-BR" sz="2400" b="1">
              <a:solidFill>
                <a:srgbClr val="945200"/>
              </a:solidFill>
              <a:latin typeface="Apple Chancery" charset="0"/>
              <a:ea typeface="Apple Chancery" charset="0"/>
              <a:cs typeface="Apple Chancery" charset="0"/>
            </a:endParaRPr>
          </a:p>
        </p:txBody>
      </p:sp>
      <p:sp>
        <p:nvSpPr>
          <p:cNvPr id="11" name="Espaço Reservado para Rodapé 10"/>
          <p:cNvSpPr>
            <a:spLocks noGrp="1"/>
          </p:cNvSpPr>
          <p:nvPr>
            <p:ph type="ftr" sz="quarter" idx="11"/>
          </p:nvPr>
        </p:nvSpPr>
        <p:spPr>
          <a:xfrm>
            <a:off x="5768825" y="8435643"/>
            <a:ext cx="726505" cy="446624"/>
          </a:xfrm>
        </p:spPr>
        <p:txBody>
          <a:bodyPr/>
          <a:lstStyle/>
          <a:p>
            <a:r>
              <a:rPr lang="pt-BR" sz="12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Página</a:t>
            </a:r>
            <a:endParaRPr lang="pt-BR" sz="1200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" name="Espaço Reservado para Número de Slide 11"/>
          <p:cNvSpPr>
            <a:spLocks noGrp="1"/>
          </p:cNvSpPr>
          <p:nvPr>
            <p:ph type="sldNum" sz="quarter" idx="12"/>
          </p:nvPr>
        </p:nvSpPr>
        <p:spPr>
          <a:xfrm>
            <a:off x="6361260" y="8533253"/>
            <a:ext cx="268140" cy="269693"/>
          </a:xfrm>
        </p:spPr>
        <p:txBody>
          <a:bodyPr/>
          <a:lstStyle/>
          <a:p>
            <a:fld id="{D6A162FE-1878-134D-BB9F-84D721735F7A}" type="slidenum">
              <a:rPr lang="pt-BR" sz="120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2</a:t>
            </a:fld>
            <a:endParaRPr lang="pt-BR" sz="1200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13353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1298298" y="285981"/>
            <a:ext cx="45608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b="1" smtClean="0">
                <a:solidFill>
                  <a:srgbClr val="945200"/>
                </a:solidFill>
                <a:latin typeface="Apple Chancery" charset="0"/>
                <a:ea typeface="Apple Chancery" charset="0"/>
                <a:cs typeface="Apple Chancery" charset="0"/>
              </a:rPr>
              <a:t>Curso de Python - Curso em Vídeo</a:t>
            </a:r>
            <a:endParaRPr lang="pt-BR" sz="2400" b="1">
              <a:solidFill>
                <a:srgbClr val="945200"/>
              </a:solidFill>
              <a:latin typeface="Apple Chancery" charset="0"/>
              <a:ea typeface="Apple Chancery" charset="0"/>
              <a:cs typeface="Apple Chancery" charset="0"/>
            </a:endParaRPr>
          </a:p>
        </p:txBody>
      </p:sp>
      <p:sp>
        <p:nvSpPr>
          <p:cNvPr id="13" name="Espaço Reservado para Rodapé 10"/>
          <p:cNvSpPr txBox="1">
            <a:spLocks/>
          </p:cNvSpPr>
          <p:nvPr/>
        </p:nvSpPr>
        <p:spPr>
          <a:xfrm>
            <a:off x="5768825" y="8435643"/>
            <a:ext cx="726505" cy="4466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l" defTabSz="914400" rtl="0" eaLnBrk="1" latinLnBrk="0" hangingPunct="1">
              <a:defRPr sz="7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20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Página</a:t>
            </a:r>
            <a:endParaRPr lang="pt-BR" sz="1200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4" name="Espaço Reservado para Número de Slide 11"/>
          <p:cNvSpPr txBox="1">
            <a:spLocks/>
          </p:cNvSpPr>
          <p:nvPr/>
        </p:nvSpPr>
        <p:spPr>
          <a:xfrm>
            <a:off x="6361260" y="8533253"/>
            <a:ext cx="368724" cy="26969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pt-BR"/>
            </a:defPPr>
            <a:lvl1pPr marL="0" algn="r" defTabSz="914400" rtl="0" eaLnBrk="1" latinLnBrk="0" hangingPunct="1">
              <a:defRPr sz="21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2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20</a:t>
            </a:r>
            <a:endParaRPr lang="pt-BR" sz="1200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 useBgFill="1">
        <p:nvSpPr>
          <p:cNvPr id="2" name="Retângulo 1"/>
          <p:cNvSpPr/>
          <p:nvPr/>
        </p:nvSpPr>
        <p:spPr>
          <a:xfrm>
            <a:off x="390621" y="933464"/>
            <a:ext cx="610471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b="1" i="1" dirty="0" smtClean="0">
                <a:solidFill>
                  <a:srgbClr val="0432FF"/>
                </a:solidFill>
                <a:effectLst/>
                <a:latin typeface="Arial" charset="0"/>
                <a:ea typeface="Arial" charset="0"/>
                <a:cs typeface="Arial" charset="0"/>
              </a:rPr>
              <a:t># Desafio 22 – Analisador de Textos:</a:t>
            </a:r>
          </a:p>
          <a:p>
            <a:endParaRPr lang="pt-BR" sz="1400" b="0" dirty="0" smtClean="0">
              <a:effectLst/>
              <a:latin typeface="Arial" charset="0"/>
              <a:ea typeface="Arial" charset="0"/>
              <a:cs typeface="Arial" charset="0"/>
            </a:endParaRPr>
          </a:p>
          <a:p>
            <a:r>
              <a:rPr lang="pt-BR" sz="1400" b="0" i="1" dirty="0" smtClean="0">
                <a:effectLst/>
                <a:latin typeface="Arial" charset="0"/>
                <a:ea typeface="Arial" charset="0"/>
                <a:cs typeface="Arial" charset="0"/>
              </a:rPr>
              <a:t># Crie um programa que leia o nome completo de uma pessoa e mostre:</a:t>
            </a:r>
            <a:endParaRPr lang="pt-BR" sz="1400" b="0" dirty="0" smtClean="0">
              <a:effectLst/>
              <a:latin typeface="Arial" charset="0"/>
              <a:ea typeface="Arial" charset="0"/>
              <a:cs typeface="Arial" charset="0"/>
            </a:endParaRPr>
          </a:p>
          <a:p>
            <a:r>
              <a:rPr lang="pt-BR" sz="1400" b="0" i="1" dirty="0" smtClean="0">
                <a:effectLst/>
                <a:latin typeface="Arial" charset="0"/>
                <a:ea typeface="Arial" charset="0"/>
                <a:cs typeface="Arial" charset="0"/>
              </a:rPr>
              <a:t># 1) O nome com todas as letras maiúsculas;</a:t>
            </a:r>
            <a:endParaRPr lang="pt-BR" sz="1400" b="0" dirty="0" smtClean="0">
              <a:effectLst/>
              <a:latin typeface="Arial" charset="0"/>
              <a:ea typeface="Arial" charset="0"/>
              <a:cs typeface="Arial" charset="0"/>
            </a:endParaRPr>
          </a:p>
          <a:p>
            <a:r>
              <a:rPr lang="pt-BR" sz="1400" b="0" i="1" dirty="0" smtClean="0">
                <a:effectLst/>
                <a:latin typeface="Arial" charset="0"/>
                <a:ea typeface="Arial" charset="0"/>
                <a:cs typeface="Arial" charset="0"/>
              </a:rPr>
              <a:t># 2) O nome com todas minúsculas;</a:t>
            </a:r>
            <a:endParaRPr lang="pt-BR" sz="1400" b="0" dirty="0" smtClean="0">
              <a:effectLst/>
              <a:latin typeface="Arial" charset="0"/>
              <a:ea typeface="Arial" charset="0"/>
              <a:cs typeface="Arial" charset="0"/>
            </a:endParaRPr>
          </a:p>
          <a:p>
            <a:r>
              <a:rPr lang="pt-BR" sz="1400" b="0" i="1" dirty="0" smtClean="0">
                <a:effectLst/>
                <a:latin typeface="Arial" charset="0"/>
                <a:ea typeface="Arial" charset="0"/>
                <a:cs typeface="Arial" charset="0"/>
              </a:rPr>
              <a:t># 3) Quantas letras ao todo (sem considerar espaços);</a:t>
            </a:r>
            <a:endParaRPr lang="pt-BR" sz="1400" b="0" dirty="0" smtClean="0">
              <a:effectLst/>
              <a:latin typeface="Arial" charset="0"/>
              <a:ea typeface="Arial" charset="0"/>
              <a:cs typeface="Arial" charset="0"/>
            </a:endParaRPr>
          </a:p>
          <a:p>
            <a:r>
              <a:rPr lang="pt-BR" sz="1400" b="0" i="1" dirty="0" smtClean="0">
                <a:effectLst/>
                <a:latin typeface="Arial" charset="0"/>
                <a:ea typeface="Arial" charset="0"/>
                <a:cs typeface="Arial" charset="0"/>
              </a:rPr>
              <a:t># 4) Quantas letras tem o primeiro nome.</a:t>
            </a:r>
            <a:endParaRPr lang="pt-BR" sz="1400" b="0" dirty="0" smtClean="0">
              <a:effectLst/>
              <a:latin typeface="Arial" charset="0"/>
              <a:ea typeface="Arial" charset="0"/>
              <a:cs typeface="Arial" charset="0"/>
            </a:endParaRPr>
          </a:p>
          <a:p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/>
            </a:r>
            <a:b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</a:b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nome = </a:t>
            </a:r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str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(input('Escreva o seu nome: ')).</a:t>
            </a:r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strip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()</a:t>
            </a:r>
          </a:p>
          <a:p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('Olhe o seu nome com todas as letras maiúsculas: {}'.</a:t>
            </a:r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format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(</a:t>
            </a:r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nome.upper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()))</a:t>
            </a:r>
          </a:p>
          <a:p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('Olhe o seu nome com todas as letras minúsculas: {}'.</a:t>
            </a:r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format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(</a:t>
            </a:r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nome.lower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()))</a:t>
            </a:r>
          </a:p>
          <a:p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('O seu nome tem ao todo {} letras, sem espaços.'.</a:t>
            </a:r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format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(</a:t>
            </a:r>
          </a:p>
          <a:p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len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(nome) - </a:t>
            </a:r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nome.count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(' ')))</a:t>
            </a:r>
          </a:p>
          <a:p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('O seu primeiro nome tem {} letras.'.</a:t>
            </a:r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format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(</a:t>
            </a:r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nome.find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(' ')))</a:t>
            </a:r>
          </a:p>
          <a:p>
            <a:r>
              <a:rPr lang="pt-BR" sz="1400" b="0" i="1" dirty="0" smtClean="0">
                <a:effectLst/>
                <a:latin typeface="Arial" charset="0"/>
                <a:ea typeface="Arial" charset="0"/>
                <a:cs typeface="Arial" charset="0"/>
              </a:rPr>
              <a:t># Outra maneira:</a:t>
            </a:r>
            <a:endParaRPr lang="pt-BR" sz="1400" b="0" dirty="0" smtClean="0">
              <a:effectLst/>
              <a:latin typeface="Arial" charset="0"/>
              <a:ea typeface="Arial" charset="0"/>
              <a:cs typeface="Arial" charset="0"/>
            </a:endParaRPr>
          </a:p>
          <a:p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separa = </a:t>
            </a:r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nome.split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()</a:t>
            </a:r>
          </a:p>
          <a:p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('O seu primeiro nome é {} e tem {} letras.'.</a:t>
            </a:r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format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(</a:t>
            </a:r>
          </a:p>
          <a:p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separa[0], </a:t>
            </a:r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len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(separa[0])))</a:t>
            </a:r>
          </a:p>
        </p:txBody>
      </p:sp>
    </p:spTree>
    <p:extLst>
      <p:ext uri="{BB962C8B-B14F-4D97-AF65-F5344CB8AC3E}">
        <p14:creationId xmlns:p14="http://schemas.microsoft.com/office/powerpoint/2010/main" val="5782398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1298298" y="285981"/>
            <a:ext cx="45608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b="1" smtClean="0">
                <a:solidFill>
                  <a:srgbClr val="945200"/>
                </a:solidFill>
                <a:latin typeface="Apple Chancery" charset="0"/>
                <a:ea typeface="Apple Chancery" charset="0"/>
                <a:cs typeface="Apple Chancery" charset="0"/>
              </a:rPr>
              <a:t>Curso de Python - Curso em Vídeo</a:t>
            </a:r>
            <a:endParaRPr lang="pt-BR" sz="2400" b="1">
              <a:solidFill>
                <a:srgbClr val="945200"/>
              </a:solidFill>
              <a:latin typeface="Apple Chancery" charset="0"/>
              <a:ea typeface="Apple Chancery" charset="0"/>
              <a:cs typeface="Apple Chancery" charset="0"/>
            </a:endParaRPr>
          </a:p>
        </p:txBody>
      </p:sp>
      <p:sp>
        <p:nvSpPr>
          <p:cNvPr id="13" name="Espaço Reservado para Rodapé 10"/>
          <p:cNvSpPr txBox="1">
            <a:spLocks/>
          </p:cNvSpPr>
          <p:nvPr/>
        </p:nvSpPr>
        <p:spPr>
          <a:xfrm>
            <a:off x="5768825" y="8435643"/>
            <a:ext cx="726505" cy="4466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l" defTabSz="914400" rtl="0" eaLnBrk="1" latinLnBrk="0" hangingPunct="1">
              <a:defRPr sz="7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20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Página</a:t>
            </a:r>
            <a:endParaRPr lang="pt-BR" sz="1200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4" name="Espaço Reservado para Número de Slide 11"/>
          <p:cNvSpPr txBox="1">
            <a:spLocks/>
          </p:cNvSpPr>
          <p:nvPr/>
        </p:nvSpPr>
        <p:spPr>
          <a:xfrm>
            <a:off x="6361260" y="8533253"/>
            <a:ext cx="368724" cy="26969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pt-BR"/>
            </a:defPPr>
            <a:lvl1pPr marL="0" algn="r" defTabSz="914400" rtl="0" eaLnBrk="1" latinLnBrk="0" hangingPunct="1">
              <a:defRPr sz="21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2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21</a:t>
            </a:r>
            <a:endParaRPr lang="pt-BR" sz="1200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 useBgFill="1">
        <p:nvSpPr>
          <p:cNvPr id="2" name="Retângulo 1"/>
          <p:cNvSpPr/>
          <p:nvPr/>
        </p:nvSpPr>
        <p:spPr>
          <a:xfrm>
            <a:off x="441546" y="986746"/>
            <a:ext cx="6053784" cy="46935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300" b="1" i="1" dirty="0" smtClean="0">
                <a:solidFill>
                  <a:srgbClr val="0432FF"/>
                </a:solidFill>
                <a:effectLst/>
                <a:latin typeface="Arial" charset="0"/>
                <a:ea typeface="Arial" charset="0"/>
                <a:cs typeface="Arial" charset="0"/>
              </a:rPr>
              <a:t># Desafio 23 – Separando Dígitos de um Número:</a:t>
            </a:r>
          </a:p>
          <a:p>
            <a:endParaRPr lang="pt-BR" sz="1300" b="1" dirty="0" smtClean="0">
              <a:solidFill>
                <a:srgbClr val="0432FF"/>
              </a:solidFill>
              <a:effectLst/>
              <a:latin typeface="Arial" charset="0"/>
              <a:ea typeface="Arial" charset="0"/>
              <a:cs typeface="Arial" charset="0"/>
            </a:endParaRPr>
          </a:p>
          <a:p>
            <a:r>
              <a:rPr lang="pt-BR" sz="1300" b="0" i="1" dirty="0" smtClean="0">
                <a:effectLst/>
                <a:latin typeface="Arial" charset="0"/>
                <a:ea typeface="Arial" charset="0"/>
                <a:cs typeface="Arial" charset="0"/>
              </a:rPr>
              <a:t># Faça um programa que leia um número de 0 a 9999 e mostre na tela cada um dos dígitos</a:t>
            </a:r>
            <a:endParaRPr lang="pt-BR" sz="1300" b="0" dirty="0" smtClean="0">
              <a:effectLst/>
              <a:latin typeface="Arial" charset="0"/>
              <a:ea typeface="Arial" charset="0"/>
              <a:cs typeface="Arial" charset="0"/>
            </a:endParaRPr>
          </a:p>
          <a:p>
            <a:r>
              <a:rPr lang="pt-BR" sz="1300" b="0" i="1" dirty="0" smtClean="0">
                <a:effectLst/>
                <a:latin typeface="Arial" charset="0"/>
                <a:ea typeface="Arial" charset="0"/>
                <a:cs typeface="Arial" charset="0"/>
              </a:rPr>
              <a:t># separados.</a:t>
            </a:r>
            <a:endParaRPr lang="pt-BR" sz="1300" b="0" dirty="0" smtClean="0">
              <a:effectLst/>
              <a:latin typeface="Arial" charset="0"/>
              <a:ea typeface="Arial" charset="0"/>
              <a:cs typeface="Arial" charset="0"/>
            </a:endParaRPr>
          </a:p>
          <a:p>
            <a:r>
              <a:rPr lang="pt-BR" sz="1300" b="0" i="1" dirty="0" smtClean="0">
                <a:effectLst/>
                <a:latin typeface="Arial" charset="0"/>
                <a:ea typeface="Arial" charset="0"/>
                <a:cs typeface="Arial" charset="0"/>
              </a:rPr>
              <a:t># Ex.: Digite um número: 1834</a:t>
            </a:r>
            <a:endParaRPr lang="pt-BR" sz="1300" b="0" dirty="0" smtClean="0">
              <a:effectLst/>
              <a:latin typeface="Arial" charset="0"/>
              <a:ea typeface="Arial" charset="0"/>
              <a:cs typeface="Arial" charset="0"/>
            </a:endParaRPr>
          </a:p>
          <a:p>
            <a:r>
              <a:rPr lang="pt-BR" sz="1300" b="0" i="1" dirty="0" smtClean="0">
                <a:effectLst/>
                <a:latin typeface="Arial" charset="0"/>
                <a:ea typeface="Arial" charset="0"/>
                <a:cs typeface="Arial" charset="0"/>
              </a:rPr>
              <a:t># unidade: 4</a:t>
            </a:r>
            <a:endParaRPr lang="pt-BR" sz="1300" b="0" dirty="0" smtClean="0">
              <a:effectLst/>
              <a:latin typeface="Arial" charset="0"/>
              <a:ea typeface="Arial" charset="0"/>
              <a:cs typeface="Arial" charset="0"/>
            </a:endParaRPr>
          </a:p>
          <a:p>
            <a:r>
              <a:rPr lang="pt-BR" sz="1300" b="0" i="1" dirty="0" smtClean="0">
                <a:effectLst/>
                <a:latin typeface="Arial" charset="0"/>
                <a:ea typeface="Arial" charset="0"/>
                <a:cs typeface="Arial" charset="0"/>
              </a:rPr>
              <a:t># dezena: 3</a:t>
            </a:r>
            <a:endParaRPr lang="pt-BR" sz="1300" b="0" dirty="0" smtClean="0">
              <a:effectLst/>
              <a:latin typeface="Arial" charset="0"/>
              <a:ea typeface="Arial" charset="0"/>
              <a:cs typeface="Arial" charset="0"/>
            </a:endParaRPr>
          </a:p>
          <a:p>
            <a:r>
              <a:rPr lang="pt-BR" sz="1300" b="0" i="1" dirty="0" smtClean="0">
                <a:effectLst/>
                <a:latin typeface="Arial" charset="0"/>
                <a:ea typeface="Arial" charset="0"/>
                <a:cs typeface="Arial" charset="0"/>
              </a:rPr>
              <a:t># centena: 8</a:t>
            </a:r>
            <a:endParaRPr lang="pt-BR" sz="1300" b="0" dirty="0" smtClean="0">
              <a:effectLst/>
              <a:latin typeface="Arial" charset="0"/>
              <a:ea typeface="Arial" charset="0"/>
              <a:cs typeface="Arial" charset="0"/>
            </a:endParaRPr>
          </a:p>
          <a:p>
            <a:r>
              <a:rPr lang="pt-BR" sz="1300" b="0" i="1" dirty="0" smtClean="0">
                <a:effectLst/>
                <a:latin typeface="Arial" charset="0"/>
                <a:ea typeface="Arial" charset="0"/>
                <a:cs typeface="Arial" charset="0"/>
              </a:rPr>
              <a:t># milhar: 1</a:t>
            </a:r>
            <a:endParaRPr lang="pt-BR" sz="1300" b="0" dirty="0" smtClean="0">
              <a:effectLst/>
              <a:latin typeface="Arial" charset="0"/>
              <a:ea typeface="Arial" charset="0"/>
              <a:cs typeface="Arial" charset="0"/>
            </a:endParaRPr>
          </a:p>
          <a:p>
            <a:r>
              <a:rPr lang="pt-BR" sz="1300" b="0" dirty="0" smtClean="0">
                <a:effectLst/>
                <a:latin typeface="Arial" charset="0"/>
                <a:ea typeface="Arial" charset="0"/>
                <a:cs typeface="Arial" charset="0"/>
              </a:rPr>
              <a:t/>
            </a:r>
            <a:br>
              <a:rPr lang="pt-BR" sz="1300" b="0" dirty="0" smtClean="0">
                <a:effectLst/>
                <a:latin typeface="Arial" charset="0"/>
                <a:ea typeface="Arial" charset="0"/>
                <a:cs typeface="Arial" charset="0"/>
              </a:rPr>
            </a:br>
            <a:r>
              <a:rPr lang="pt-BR" sz="1300" b="0" i="1" dirty="0" smtClean="0">
                <a:effectLst/>
                <a:latin typeface="Arial" charset="0"/>
                <a:ea typeface="Arial" charset="0"/>
                <a:cs typeface="Arial" charset="0"/>
              </a:rPr>
              <a:t># Forma Matemática:</a:t>
            </a:r>
            <a:endParaRPr lang="pt-BR" sz="1300" b="0" dirty="0" smtClean="0">
              <a:effectLst/>
              <a:latin typeface="Arial" charset="0"/>
              <a:ea typeface="Arial" charset="0"/>
              <a:cs typeface="Arial" charset="0"/>
            </a:endParaRPr>
          </a:p>
          <a:p>
            <a:r>
              <a:rPr lang="pt-BR" sz="1300" b="0" dirty="0" smtClean="0">
                <a:effectLst/>
                <a:latin typeface="Arial" charset="0"/>
                <a:ea typeface="Arial" charset="0"/>
                <a:cs typeface="Arial" charset="0"/>
              </a:rPr>
              <a:t/>
            </a:r>
            <a:br>
              <a:rPr lang="pt-BR" sz="1300" b="0" dirty="0" smtClean="0">
                <a:effectLst/>
                <a:latin typeface="Arial" charset="0"/>
                <a:ea typeface="Arial" charset="0"/>
                <a:cs typeface="Arial" charset="0"/>
              </a:rPr>
            </a:br>
            <a:r>
              <a:rPr lang="pt-BR" sz="1300" b="0" dirty="0" smtClean="0">
                <a:effectLst/>
                <a:latin typeface="Arial" charset="0"/>
                <a:ea typeface="Arial" charset="0"/>
                <a:cs typeface="Arial" charset="0"/>
              </a:rPr>
              <a:t>número = </a:t>
            </a:r>
            <a:r>
              <a:rPr lang="pt-BR" sz="1300" b="0" dirty="0" err="1" smtClean="0">
                <a:effectLst/>
                <a:latin typeface="Arial" charset="0"/>
                <a:ea typeface="Arial" charset="0"/>
                <a:cs typeface="Arial" charset="0"/>
              </a:rPr>
              <a:t>int</a:t>
            </a:r>
            <a:r>
              <a:rPr lang="pt-BR" sz="1300" b="0" dirty="0" smtClean="0">
                <a:effectLst/>
                <a:latin typeface="Arial" charset="0"/>
                <a:ea typeface="Arial" charset="0"/>
                <a:cs typeface="Arial" charset="0"/>
              </a:rPr>
              <a:t>(input('Digite um número entre 0 e 9999: '))</a:t>
            </a:r>
          </a:p>
          <a:p>
            <a:r>
              <a:rPr lang="pt-BR" sz="1300" b="0" dirty="0" err="1" smtClean="0">
                <a:effectLst/>
                <a:latin typeface="Arial" charset="0"/>
                <a:ea typeface="Arial" charset="0"/>
                <a:cs typeface="Arial" charset="0"/>
              </a:rPr>
              <a:t>u</a:t>
            </a:r>
            <a:r>
              <a:rPr lang="pt-BR" sz="1300" b="0" dirty="0" smtClean="0">
                <a:effectLst/>
                <a:latin typeface="Arial" charset="0"/>
                <a:ea typeface="Arial" charset="0"/>
                <a:cs typeface="Arial" charset="0"/>
              </a:rPr>
              <a:t> = número // 1 % 10</a:t>
            </a:r>
          </a:p>
          <a:p>
            <a:r>
              <a:rPr lang="pt-BR" sz="1300" b="0" dirty="0" err="1" smtClean="0">
                <a:effectLst/>
                <a:latin typeface="Arial" charset="0"/>
                <a:ea typeface="Arial" charset="0"/>
                <a:cs typeface="Arial" charset="0"/>
              </a:rPr>
              <a:t>d</a:t>
            </a:r>
            <a:r>
              <a:rPr lang="pt-BR" sz="1300" b="0" dirty="0" smtClean="0">
                <a:effectLst/>
                <a:latin typeface="Arial" charset="0"/>
                <a:ea typeface="Arial" charset="0"/>
                <a:cs typeface="Arial" charset="0"/>
              </a:rPr>
              <a:t> = número // 10 % 10</a:t>
            </a:r>
          </a:p>
          <a:p>
            <a:r>
              <a:rPr lang="pt-BR" sz="1300" b="0" dirty="0" err="1" smtClean="0">
                <a:effectLst/>
                <a:latin typeface="Arial" charset="0"/>
                <a:ea typeface="Arial" charset="0"/>
                <a:cs typeface="Arial" charset="0"/>
              </a:rPr>
              <a:t>c</a:t>
            </a:r>
            <a:r>
              <a:rPr lang="pt-BR" sz="1300" b="0" dirty="0" smtClean="0">
                <a:effectLst/>
                <a:latin typeface="Arial" charset="0"/>
                <a:ea typeface="Arial" charset="0"/>
                <a:cs typeface="Arial" charset="0"/>
              </a:rPr>
              <a:t> = número // 100 % 10</a:t>
            </a:r>
          </a:p>
          <a:p>
            <a:r>
              <a:rPr lang="pt-BR" sz="1300" b="0" dirty="0" smtClean="0">
                <a:effectLst/>
                <a:latin typeface="Arial" charset="0"/>
                <a:ea typeface="Arial" charset="0"/>
                <a:cs typeface="Arial" charset="0"/>
              </a:rPr>
              <a:t>m = número // 1000 % 10</a:t>
            </a:r>
          </a:p>
          <a:p>
            <a:r>
              <a:rPr lang="pt-BR" sz="1300" b="0" dirty="0" err="1" smtClean="0">
                <a:effectLst/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300" b="0" dirty="0" smtClean="0">
                <a:effectLst/>
                <a:latin typeface="Arial" charset="0"/>
                <a:ea typeface="Arial" charset="0"/>
                <a:cs typeface="Arial" charset="0"/>
              </a:rPr>
              <a:t>('Analisando o número: {}'.</a:t>
            </a:r>
            <a:r>
              <a:rPr lang="pt-BR" sz="1300" b="0" dirty="0" err="1" smtClean="0">
                <a:effectLst/>
                <a:latin typeface="Arial" charset="0"/>
                <a:ea typeface="Arial" charset="0"/>
                <a:cs typeface="Arial" charset="0"/>
              </a:rPr>
              <a:t>format</a:t>
            </a:r>
            <a:r>
              <a:rPr lang="pt-BR" sz="1300" b="0" dirty="0" smtClean="0">
                <a:effectLst/>
                <a:latin typeface="Arial" charset="0"/>
                <a:ea typeface="Arial" charset="0"/>
                <a:cs typeface="Arial" charset="0"/>
              </a:rPr>
              <a:t>(número))</a:t>
            </a:r>
          </a:p>
          <a:p>
            <a:r>
              <a:rPr lang="pt-BR" sz="1300" b="0" dirty="0" err="1" smtClean="0">
                <a:effectLst/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300" b="0" dirty="0" smtClean="0">
                <a:effectLst/>
                <a:latin typeface="Arial" charset="0"/>
                <a:ea typeface="Arial" charset="0"/>
                <a:cs typeface="Arial" charset="0"/>
              </a:rPr>
              <a:t>('A unidade é: {}'.</a:t>
            </a:r>
            <a:r>
              <a:rPr lang="pt-BR" sz="1300" b="0" dirty="0" err="1" smtClean="0">
                <a:effectLst/>
                <a:latin typeface="Arial" charset="0"/>
                <a:ea typeface="Arial" charset="0"/>
                <a:cs typeface="Arial" charset="0"/>
              </a:rPr>
              <a:t>format</a:t>
            </a:r>
            <a:r>
              <a:rPr lang="pt-BR" sz="1300" b="0" dirty="0" smtClean="0">
                <a:effectLst/>
                <a:latin typeface="Arial" charset="0"/>
                <a:ea typeface="Arial" charset="0"/>
                <a:cs typeface="Arial" charset="0"/>
              </a:rPr>
              <a:t>(</a:t>
            </a:r>
            <a:r>
              <a:rPr lang="pt-BR" sz="1300" b="0" dirty="0" err="1" smtClean="0">
                <a:effectLst/>
                <a:latin typeface="Arial" charset="0"/>
                <a:ea typeface="Arial" charset="0"/>
                <a:cs typeface="Arial" charset="0"/>
              </a:rPr>
              <a:t>u</a:t>
            </a:r>
            <a:r>
              <a:rPr lang="pt-BR" sz="1300" b="0" dirty="0" smtClean="0">
                <a:effectLst/>
                <a:latin typeface="Arial" charset="0"/>
                <a:ea typeface="Arial" charset="0"/>
                <a:cs typeface="Arial" charset="0"/>
              </a:rPr>
              <a:t>))</a:t>
            </a:r>
          </a:p>
          <a:p>
            <a:r>
              <a:rPr lang="pt-BR" sz="1300" b="0" dirty="0" err="1" smtClean="0">
                <a:effectLst/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300" b="0" dirty="0" smtClean="0">
                <a:effectLst/>
                <a:latin typeface="Arial" charset="0"/>
                <a:ea typeface="Arial" charset="0"/>
                <a:cs typeface="Arial" charset="0"/>
              </a:rPr>
              <a:t>('A dezena é: {}'.</a:t>
            </a:r>
            <a:r>
              <a:rPr lang="pt-BR" sz="1300" b="0" dirty="0" err="1" smtClean="0">
                <a:effectLst/>
                <a:latin typeface="Arial" charset="0"/>
                <a:ea typeface="Arial" charset="0"/>
                <a:cs typeface="Arial" charset="0"/>
              </a:rPr>
              <a:t>format</a:t>
            </a:r>
            <a:r>
              <a:rPr lang="pt-BR" sz="1300" b="0" dirty="0" smtClean="0">
                <a:effectLst/>
                <a:latin typeface="Arial" charset="0"/>
                <a:ea typeface="Arial" charset="0"/>
                <a:cs typeface="Arial" charset="0"/>
              </a:rPr>
              <a:t>(</a:t>
            </a:r>
            <a:r>
              <a:rPr lang="pt-BR" sz="1300" b="0" dirty="0" err="1" smtClean="0">
                <a:effectLst/>
                <a:latin typeface="Arial" charset="0"/>
                <a:ea typeface="Arial" charset="0"/>
                <a:cs typeface="Arial" charset="0"/>
              </a:rPr>
              <a:t>d</a:t>
            </a:r>
            <a:r>
              <a:rPr lang="pt-BR" sz="1300" b="0" dirty="0" smtClean="0">
                <a:effectLst/>
                <a:latin typeface="Arial" charset="0"/>
                <a:ea typeface="Arial" charset="0"/>
                <a:cs typeface="Arial" charset="0"/>
              </a:rPr>
              <a:t>))</a:t>
            </a:r>
          </a:p>
          <a:p>
            <a:r>
              <a:rPr lang="pt-BR" sz="1300" b="0" dirty="0" err="1" smtClean="0">
                <a:effectLst/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300" b="0" dirty="0" smtClean="0">
                <a:effectLst/>
                <a:latin typeface="Arial" charset="0"/>
                <a:ea typeface="Arial" charset="0"/>
                <a:cs typeface="Arial" charset="0"/>
              </a:rPr>
              <a:t>('A centena é: {}'.</a:t>
            </a:r>
            <a:r>
              <a:rPr lang="pt-BR" sz="1300" b="0" dirty="0" err="1" smtClean="0">
                <a:effectLst/>
                <a:latin typeface="Arial" charset="0"/>
                <a:ea typeface="Arial" charset="0"/>
                <a:cs typeface="Arial" charset="0"/>
              </a:rPr>
              <a:t>format</a:t>
            </a:r>
            <a:r>
              <a:rPr lang="pt-BR" sz="1300" b="0" dirty="0" smtClean="0">
                <a:effectLst/>
                <a:latin typeface="Arial" charset="0"/>
                <a:ea typeface="Arial" charset="0"/>
                <a:cs typeface="Arial" charset="0"/>
              </a:rPr>
              <a:t>(</a:t>
            </a:r>
            <a:r>
              <a:rPr lang="pt-BR" sz="1300" b="0" dirty="0" err="1" smtClean="0">
                <a:effectLst/>
                <a:latin typeface="Arial" charset="0"/>
                <a:ea typeface="Arial" charset="0"/>
                <a:cs typeface="Arial" charset="0"/>
              </a:rPr>
              <a:t>c</a:t>
            </a:r>
            <a:r>
              <a:rPr lang="pt-BR" sz="1300" b="0" dirty="0" smtClean="0">
                <a:effectLst/>
                <a:latin typeface="Arial" charset="0"/>
                <a:ea typeface="Arial" charset="0"/>
                <a:cs typeface="Arial" charset="0"/>
              </a:rPr>
              <a:t>))</a:t>
            </a:r>
          </a:p>
          <a:p>
            <a:r>
              <a:rPr lang="pt-BR" sz="1300" b="0" dirty="0" err="1" smtClean="0">
                <a:effectLst/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300" b="0" dirty="0" smtClean="0">
                <a:effectLst/>
                <a:latin typeface="Arial" charset="0"/>
                <a:ea typeface="Arial" charset="0"/>
                <a:cs typeface="Arial" charset="0"/>
              </a:rPr>
              <a:t>('A milhar é: {}'.</a:t>
            </a:r>
            <a:r>
              <a:rPr lang="pt-BR" sz="1300" b="0" dirty="0" err="1" smtClean="0">
                <a:effectLst/>
                <a:latin typeface="Arial" charset="0"/>
                <a:ea typeface="Arial" charset="0"/>
                <a:cs typeface="Arial" charset="0"/>
              </a:rPr>
              <a:t>format</a:t>
            </a:r>
            <a:r>
              <a:rPr lang="pt-BR" sz="1300" b="0" dirty="0" smtClean="0">
                <a:effectLst/>
                <a:latin typeface="Arial" charset="0"/>
                <a:ea typeface="Arial" charset="0"/>
                <a:cs typeface="Arial" charset="0"/>
              </a:rPr>
              <a:t>(m))</a:t>
            </a:r>
            <a:endParaRPr lang="pt-BR" sz="1300" b="0" dirty="0"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434511" y="5999433"/>
            <a:ext cx="6288438" cy="22929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300" b="1" i="1" dirty="0" smtClean="0">
                <a:solidFill>
                  <a:srgbClr val="0432FF"/>
                </a:solidFill>
                <a:effectLst/>
                <a:latin typeface="Arial" charset="0"/>
                <a:ea typeface="Arial" charset="0"/>
                <a:cs typeface="Arial" charset="0"/>
              </a:rPr>
              <a:t># Desafio 24 – Verificando as Primeiras letras de um Texto:</a:t>
            </a:r>
          </a:p>
          <a:p>
            <a:endParaRPr lang="pt-BR" sz="1300" b="0" dirty="0" smtClean="0">
              <a:effectLst/>
              <a:latin typeface="Arial" charset="0"/>
              <a:ea typeface="Arial" charset="0"/>
              <a:cs typeface="Arial" charset="0"/>
            </a:endParaRPr>
          </a:p>
          <a:p>
            <a:r>
              <a:rPr lang="pt-BR" sz="1300" b="0" i="1" dirty="0" smtClean="0">
                <a:effectLst/>
                <a:latin typeface="Arial" charset="0"/>
                <a:ea typeface="Arial" charset="0"/>
                <a:cs typeface="Arial" charset="0"/>
              </a:rPr>
              <a:t># Crie um programa que leia o nome de uma cidade e diga se ela começa ou não</a:t>
            </a:r>
            <a:endParaRPr lang="pt-BR" sz="1300" b="0" dirty="0" smtClean="0">
              <a:effectLst/>
              <a:latin typeface="Arial" charset="0"/>
              <a:ea typeface="Arial" charset="0"/>
              <a:cs typeface="Arial" charset="0"/>
            </a:endParaRPr>
          </a:p>
          <a:p>
            <a:r>
              <a:rPr lang="pt-BR" sz="1300" b="0" i="1" dirty="0" smtClean="0">
                <a:effectLst/>
                <a:latin typeface="Arial" charset="0"/>
                <a:ea typeface="Arial" charset="0"/>
                <a:cs typeface="Arial" charset="0"/>
              </a:rPr>
              <a:t># com o nome "santo".</a:t>
            </a:r>
            <a:endParaRPr lang="pt-BR" sz="1300" b="0" dirty="0" smtClean="0">
              <a:effectLst/>
              <a:latin typeface="Arial" charset="0"/>
              <a:ea typeface="Arial" charset="0"/>
              <a:cs typeface="Arial" charset="0"/>
            </a:endParaRPr>
          </a:p>
          <a:p>
            <a:r>
              <a:rPr lang="pt-BR" sz="1300" b="0" dirty="0" smtClean="0">
                <a:effectLst/>
                <a:latin typeface="Arial" charset="0"/>
                <a:ea typeface="Arial" charset="0"/>
                <a:cs typeface="Arial" charset="0"/>
              </a:rPr>
              <a:t/>
            </a:r>
            <a:br>
              <a:rPr lang="pt-BR" sz="1300" b="0" dirty="0" smtClean="0">
                <a:effectLst/>
                <a:latin typeface="Arial" charset="0"/>
                <a:ea typeface="Arial" charset="0"/>
                <a:cs typeface="Arial" charset="0"/>
              </a:rPr>
            </a:br>
            <a:r>
              <a:rPr lang="pt-BR" sz="1300" b="0" dirty="0" smtClean="0">
                <a:effectLst/>
                <a:latin typeface="Arial" charset="0"/>
                <a:ea typeface="Arial" charset="0"/>
                <a:cs typeface="Arial" charset="0"/>
              </a:rPr>
              <a:t>cidade = </a:t>
            </a:r>
            <a:r>
              <a:rPr lang="pt-BR" sz="1300" b="0" dirty="0" err="1" smtClean="0">
                <a:effectLst/>
                <a:latin typeface="Arial" charset="0"/>
                <a:ea typeface="Arial" charset="0"/>
                <a:cs typeface="Arial" charset="0"/>
              </a:rPr>
              <a:t>str</a:t>
            </a:r>
            <a:r>
              <a:rPr lang="pt-BR" sz="1300" b="0" dirty="0" smtClean="0">
                <a:effectLst/>
                <a:latin typeface="Arial" charset="0"/>
                <a:ea typeface="Arial" charset="0"/>
                <a:cs typeface="Arial" charset="0"/>
              </a:rPr>
              <a:t>(input('Digite o nome da cidade em que nasceu: ')).</a:t>
            </a:r>
            <a:r>
              <a:rPr lang="pt-BR" sz="1300" b="0" dirty="0" err="1" smtClean="0">
                <a:effectLst/>
                <a:latin typeface="Arial" charset="0"/>
                <a:ea typeface="Arial" charset="0"/>
                <a:cs typeface="Arial" charset="0"/>
              </a:rPr>
              <a:t>strip</a:t>
            </a:r>
            <a:r>
              <a:rPr lang="pt-BR" sz="1300" b="0" dirty="0" smtClean="0">
                <a:effectLst/>
                <a:latin typeface="Arial" charset="0"/>
                <a:ea typeface="Arial" charset="0"/>
                <a:cs typeface="Arial" charset="0"/>
              </a:rPr>
              <a:t>()</a:t>
            </a:r>
          </a:p>
          <a:p>
            <a:r>
              <a:rPr lang="pt-BR" sz="1300" b="0" i="1" dirty="0" err="1" smtClean="0">
                <a:effectLst/>
                <a:latin typeface="Arial" charset="0"/>
                <a:ea typeface="Arial" charset="0"/>
                <a:cs typeface="Arial" charset="0"/>
              </a:rPr>
              <a:t>if</a:t>
            </a:r>
            <a:r>
              <a:rPr lang="pt-BR" sz="1300" b="0" dirty="0" smtClean="0">
                <a:effectLst/>
                <a:latin typeface="Arial" charset="0"/>
                <a:ea typeface="Arial" charset="0"/>
                <a:cs typeface="Arial" charset="0"/>
              </a:rPr>
              <a:t> (cidade[:5].</a:t>
            </a:r>
            <a:r>
              <a:rPr lang="pt-BR" sz="1300" b="0" dirty="0" err="1" smtClean="0">
                <a:effectLst/>
                <a:latin typeface="Arial" charset="0"/>
                <a:ea typeface="Arial" charset="0"/>
                <a:cs typeface="Arial" charset="0"/>
              </a:rPr>
              <a:t>lower</a:t>
            </a:r>
            <a:r>
              <a:rPr lang="pt-BR" sz="1300" b="0" dirty="0" smtClean="0">
                <a:effectLst/>
                <a:latin typeface="Arial" charset="0"/>
                <a:ea typeface="Arial" charset="0"/>
                <a:cs typeface="Arial" charset="0"/>
              </a:rPr>
              <a:t>() == 'santo') </a:t>
            </a:r>
            <a:r>
              <a:rPr lang="pt-BR" sz="1300" b="0" dirty="0" err="1" smtClean="0">
                <a:effectLst/>
                <a:latin typeface="Arial" charset="0"/>
                <a:ea typeface="Arial" charset="0"/>
                <a:cs typeface="Arial" charset="0"/>
              </a:rPr>
              <a:t>is</a:t>
            </a:r>
            <a:r>
              <a:rPr lang="pt-BR" sz="1300" b="0" dirty="0" smtClean="0">
                <a:effectLst/>
                <a:latin typeface="Arial" charset="0"/>
                <a:ea typeface="Arial" charset="0"/>
                <a:cs typeface="Arial" charset="0"/>
              </a:rPr>
              <a:t> </a:t>
            </a:r>
            <a:r>
              <a:rPr lang="pt-BR" sz="1300" b="0" dirty="0" err="1" smtClean="0">
                <a:effectLst/>
                <a:latin typeface="Arial" charset="0"/>
                <a:ea typeface="Arial" charset="0"/>
                <a:cs typeface="Arial" charset="0"/>
              </a:rPr>
              <a:t>True</a:t>
            </a:r>
            <a:r>
              <a:rPr lang="pt-BR" sz="1300" b="0" dirty="0" smtClean="0">
                <a:effectLst/>
                <a:latin typeface="Arial" charset="0"/>
                <a:ea typeface="Arial" charset="0"/>
                <a:cs typeface="Arial" charset="0"/>
              </a:rPr>
              <a:t>:</a:t>
            </a:r>
          </a:p>
          <a:p>
            <a:r>
              <a:rPr lang="pt-BR" sz="1300" b="0" dirty="0" err="1" smtClean="0">
                <a:effectLst/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300" b="0" dirty="0" smtClean="0">
                <a:effectLst/>
                <a:latin typeface="Arial" charset="0"/>
                <a:ea typeface="Arial" charset="0"/>
                <a:cs typeface="Arial" charset="0"/>
              </a:rPr>
              <a:t>('A cidade em que você nasceu começa com {}!'.</a:t>
            </a:r>
            <a:r>
              <a:rPr lang="pt-BR" sz="1300" b="0" dirty="0" err="1" smtClean="0">
                <a:effectLst/>
                <a:latin typeface="Arial" charset="0"/>
                <a:ea typeface="Arial" charset="0"/>
                <a:cs typeface="Arial" charset="0"/>
              </a:rPr>
              <a:t>format</a:t>
            </a:r>
            <a:r>
              <a:rPr lang="pt-BR" sz="1300" b="0" dirty="0" smtClean="0">
                <a:effectLst/>
                <a:latin typeface="Arial" charset="0"/>
                <a:ea typeface="Arial" charset="0"/>
                <a:cs typeface="Arial" charset="0"/>
              </a:rPr>
              <a:t>(</a:t>
            </a:r>
          </a:p>
          <a:p>
            <a:r>
              <a:rPr lang="pt-BR" sz="1300" b="0" dirty="0" smtClean="0">
                <a:effectLst/>
                <a:latin typeface="Arial" charset="0"/>
                <a:ea typeface="Arial" charset="0"/>
                <a:cs typeface="Arial" charset="0"/>
              </a:rPr>
              <a:t>cidade[:5].capitalize()))</a:t>
            </a:r>
          </a:p>
          <a:p>
            <a:r>
              <a:rPr lang="pt-BR" sz="1300" b="0" i="1" dirty="0" err="1" smtClean="0">
                <a:effectLst/>
                <a:latin typeface="Arial" charset="0"/>
                <a:ea typeface="Arial" charset="0"/>
                <a:cs typeface="Arial" charset="0"/>
              </a:rPr>
              <a:t>else</a:t>
            </a:r>
            <a:r>
              <a:rPr lang="pt-BR" sz="1300" b="0" dirty="0" smtClean="0">
                <a:effectLst/>
                <a:latin typeface="Arial" charset="0"/>
                <a:ea typeface="Arial" charset="0"/>
                <a:cs typeface="Arial" charset="0"/>
              </a:rPr>
              <a:t>:</a:t>
            </a:r>
          </a:p>
          <a:p>
            <a:r>
              <a:rPr lang="pt-BR" sz="1300" b="0" dirty="0" err="1" smtClean="0">
                <a:effectLst/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300" b="0" dirty="0" smtClean="0">
                <a:effectLst/>
                <a:latin typeface="Arial" charset="0"/>
                <a:ea typeface="Arial" charset="0"/>
                <a:cs typeface="Arial" charset="0"/>
              </a:rPr>
              <a:t>('A cidade em que você nasceu não começa com Santo!')</a:t>
            </a:r>
            <a:endParaRPr lang="pt-BR" sz="1300" b="0" dirty="0">
              <a:effectLst/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3554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1298298" y="285981"/>
            <a:ext cx="45608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b="1" smtClean="0">
                <a:solidFill>
                  <a:srgbClr val="945200"/>
                </a:solidFill>
                <a:latin typeface="Apple Chancery" charset="0"/>
                <a:ea typeface="Apple Chancery" charset="0"/>
                <a:cs typeface="Apple Chancery" charset="0"/>
              </a:rPr>
              <a:t>Curso de Python - Curso em Vídeo</a:t>
            </a:r>
            <a:endParaRPr lang="pt-BR" sz="2400" b="1">
              <a:solidFill>
                <a:srgbClr val="945200"/>
              </a:solidFill>
              <a:latin typeface="Apple Chancery" charset="0"/>
              <a:ea typeface="Apple Chancery" charset="0"/>
              <a:cs typeface="Apple Chancery" charset="0"/>
            </a:endParaRPr>
          </a:p>
        </p:txBody>
      </p:sp>
      <p:sp>
        <p:nvSpPr>
          <p:cNvPr id="13" name="Espaço Reservado para Rodapé 10"/>
          <p:cNvSpPr txBox="1">
            <a:spLocks/>
          </p:cNvSpPr>
          <p:nvPr/>
        </p:nvSpPr>
        <p:spPr>
          <a:xfrm>
            <a:off x="5768825" y="8435643"/>
            <a:ext cx="726505" cy="4466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l" defTabSz="914400" rtl="0" eaLnBrk="1" latinLnBrk="0" hangingPunct="1">
              <a:defRPr sz="7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20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Página</a:t>
            </a:r>
            <a:endParaRPr lang="pt-BR" sz="1200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4" name="Espaço Reservado para Número de Slide 11"/>
          <p:cNvSpPr txBox="1">
            <a:spLocks/>
          </p:cNvSpPr>
          <p:nvPr/>
        </p:nvSpPr>
        <p:spPr>
          <a:xfrm>
            <a:off x="6361260" y="8533253"/>
            <a:ext cx="368724" cy="26969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pt-BR"/>
            </a:defPPr>
            <a:lvl1pPr marL="0" algn="r" defTabSz="914400" rtl="0" eaLnBrk="1" latinLnBrk="0" hangingPunct="1">
              <a:defRPr sz="21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2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22</a:t>
            </a:r>
            <a:endParaRPr lang="pt-BR" sz="1200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 useBgFill="1">
        <p:nvSpPr>
          <p:cNvPr id="2" name="Retângulo 1"/>
          <p:cNvSpPr/>
          <p:nvPr/>
        </p:nvSpPr>
        <p:spPr>
          <a:xfrm>
            <a:off x="431685" y="929183"/>
            <a:ext cx="5856594" cy="14927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300" b="1" i="1" dirty="0" smtClean="0">
                <a:solidFill>
                  <a:srgbClr val="0432FF"/>
                </a:solidFill>
                <a:effectLst/>
                <a:latin typeface="Arial" charset="0"/>
                <a:ea typeface="Arial" charset="0"/>
                <a:cs typeface="Arial" charset="0"/>
              </a:rPr>
              <a:t># Desafio 25 – Procurando uma </a:t>
            </a:r>
            <a:r>
              <a:rPr lang="pt-BR" sz="1300" b="1" i="1" dirty="0" err="1" smtClean="0">
                <a:solidFill>
                  <a:srgbClr val="0432FF"/>
                </a:solidFill>
                <a:effectLst/>
                <a:latin typeface="Arial" charset="0"/>
                <a:ea typeface="Arial" charset="0"/>
                <a:cs typeface="Arial" charset="0"/>
              </a:rPr>
              <a:t>String</a:t>
            </a:r>
            <a:r>
              <a:rPr lang="pt-BR" sz="1300" b="1" i="1" dirty="0" smtClean="0">
                <a:solidFill>
                  <a:srgbClr val="0432FF"/>
                </a:solidFill>
                <a:effectLst/>
                <a:latin typeface="Arial" charset="0"/>
                <a:ea typeface="Arial" charset="0"/>
                <a:cs typeface="Arial" charset="0"/>
              </a:rPr>
              <a:t> dentro de Outra:</a:t>
            </a:r>
          </a:p>
          <a:p>
            <a:endParaRPr lang="pt-BR" sz="1300" b="0" dirty="0" smtClean="0">
              <a:effectLst/>
              <a:latin typeface="Arial" charset="0"/>
              <a:ea typeface="Arial" charset="0"/>
              <a:cs typeface="Arial" charset="0"/>
            </a:endParaRPr>
          </a:p>
          <a:p>
            <a:r>
              <a:rPr lang="pt-BR" sz="1300" b="0" i="1" dirty="0" smtClean="0">
                <a:effectLst/>
                <a:latin typeface="Arial" charset="0"/>
                <a:ea typeface="Arial" charset="0"/>
                <a:cs typeface="Arial" charset="0"/>
              </a:rPr>
              <a:t># Crie um programa que leia o nome de uma pessoa e diga se ela tem "Silva" no nome.</a:t>
            </a:r>
            <a:endParaRPr lang="pt-BR" sz="1300" b="0" dirty="0" smtClean="0">
              <a:effectLst/>
              <a:latin typeface="Arial" charset="0"/>
              <a:ea typeface="Arial" charset="0"/>
              <a:cs typeface="Arial" charset="0"/>
            </a:endParaRPr>
          </a:p>
          <a:p>
            <a:r>
              <a:rPr lang="pt-BR" sz="1300" b="0" dirty="0" smtClean="0">
                <a:effectLst/>
                <a:latin typeface="Arial" charset="0"/>
                <a:ea typeface="Arial" charset="0"/>
                <a:cs typeface="Arial" charset="0"/>
              </a:rPr>
              <a:t/>
            </a:r>
            <a:br>
              <a:rPr lang="pt-BR" sz="1300" b="0" dirty="0" smtClean="0">
                <a:effectLst/>
                <a:latin typeface="Arial" charset="0"/>
                <a:ea typeface="Arial" charset="0"/>
                <a:cs typeface="Arial" charset="0"/>
              </a:rPr>
            </a:br>
            <a:r>
              <a:rPr lang="pt-BR" sz="1300" b="0" dirty="0" smtClean="0">
                <a:effectLst/>
                <a:latin typeface="Arial" charset="0"/>
                <a:ea typeface="Arial" charset="0"/>
                <a:cs typeface="Arial" charset="0"/>
              </a:rPr>
              <a:t>nome = </a:t>
            </a:r>
            <a:r>
              <a:rPr lang="pt-BR" sz="1300" b="0" dirty="0" err="1" smtClean="0">
                <a:effectLst/>
                <a:latin typeface="Arial" charset="0"/>
                <a:ea typeface="Arial" charset="0"/>
                <a:cs typeface="Arial" charset="0"/>
              </a:rPr>
              <a:t>str</a:t>
            </a:r>
            <a:r>
              <a:rPr lang="pt-BR" sz="1300" b="0" dirty="0" smtClean="0">
                <a:effectLst/>
                <a:latin typeface="Arial" charset="0"/>
                <a:ea typeface="Arial" charset="0"/>
                <a:cs typeface="Arial" charset="0"/>
              </a:rPr>
              <a:t>(input('Digite seu nome: ')).</a:t>
            </a:r>
            <a:r>
              <a:rPr lang="pt-BR" sz="1300" b="0" dirty="0" err="1" smtClean="0">
                <a:effectLst/>
                <a:latin typeface="Arial" charset="0"/>
                <a:ea typeface="Arial" charset="0"/>
                <a:cs typeface="Arial" charset="0"/>
              </a:rPr>
              <a:t>strip</a:t>
            </a:r>
            <a:r>
              <a:rPr lang="pt-BR" sz="1300" b="0" dirty="0" smtClean="0">
                <a:effectLst/>
                <a:latin typeface="Arial" charset="0"/>
                <a:ea typeface="Arial" charset="0"/>
                <a:cs typeface="Arial" charset="0"/>
              </a:rPr>
              <a:t>().</a:t>
            </a:r>
            <a:r>
              <a:rPr lang="pt-BR" sz="1300" b="0" dirty="0" err="1" smtClean="0">
                <a:effectLst/>
                <a:latin typeface="Arial" charset="0"/>
                <a:ea typeface="Arial" charset="0"/>
                <a:cs typeface="Arial" charset="0"/>
              </a:rPr>
              <a:t>title</a:t>
            </a:r>
            <a:r>
              <a:rPr lang="pt-BR" sz="1300" b="0" dirty="0" smtClean="0">
                <a:effectLst/>
                <a:latin typeface="Arial" charset="0"/>
                <a:ea typeface="Arial" charset="0"/>
                <a:cs typeface="Arial" charset="0"/>
              </a:rPr>
              <a:t>()</a:t>
            </a:r>
          </a:p>
          <a:p>
            <a:r>
              <a:rPr lang="pt-BR" sz="1300" b="0" dirty="0" err="1" smtClean="0">
                <a:effectLst/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300" b="0" dirty="0" smtClean="0">
                <a:effectLst/>
                <a:latin typeface="Arial" charset="0"/>
                <a:ea typeface="Arial" charset="0"/>
                <a:cs typeface="Arial" charset="0"/>
              </a:rPr>
              <a:t>('Seu nome tem Silva? {}'.</a:t>
            </a:r>
            <a:r>
              <a:rPr lang="pt-BR" sz="1300" b="0" dirty="0" err="1" smtClean="0">
                <a:effectLst/>
                <a:latin typeface="Arial" charset="0"/>
                <a:ea typeface="Arial" charset="0"/>
                <a:cs typeface="Arial" charset="0"/>
              </a:rPr>
              <a:t>format</a:t>
            </a:r>
            <a:r>
              <a:rPr lang="pt-BR" sz="1300" b="0" dirty="0" smtClean="0">
                <a:effectLst/>
                <a:latin typeface="Arial" charset="0"/>
                <a:ea typeface="Arial" charset="0"/>
                <a:cs typeface="Arial" charset="0"/>
              </a:rPr>
              <a:t>('Silva' in nome))</a:t>
            </a:r>
            <a:endParaRPr lang="pt-BR" sz="1300" b="0" dirty="0">
              <a:effectLst/>
              <a:latin typeface="Arial" charset="0"/>
              <a:ea typeface="Arial" charset="0"/>
              <a:cs typeface="Arial" charset="0"/>
            </a:endParaRPr>
          </a:p>
        </p:txBody>
      </p:sp>
      <p:sp useBgFill="1">
        <p:nvSpPr>
          <p:cNvPr id="3" name="Retângulo 2"/>
          <p:cNvSpPr/>
          <p:nvPr/>
        </p:nvSpPr>
        <p:spPr>
          <a:xfrm>
            <a:off x="366633" y="2603437"/>
            <a:ext cx="5994627" cy="30931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300" b="1" i="1" dirty="0" smtClean="0">
                <a:solidFill>
                  <a:srgbClr val="0432FF"/>
                </a:solidFill>
                <a:effectLst/>
                <a:latin typeface="Arial" charset="0"/>
                <a:ea typeface="Arial" charset="0"/>
                <a:cs typeface="Arial" charset="0"/>
              </a:rPr>
              <a:t># Desafio 26 – Primeira e Última Ocorrência de uma </a:t>
            </a:r>
            <a:r>
              <a:rPr lang="pt-BR" sz="1300" b="1" i="1" dirty="0" err="1" smtClean="0">
                <a:solidFill>
                  <a:srgbClr val="0432FF"/>
                </a:solidFill>
                <a:effectLst/>
                <a:latin typeface="Arial" charset="0"/>
                <a:ea typeface="Arial" charset="0"/>
                <a:cs typeface="Arial" charset="0"/>
              </a:rPr>
              <a:t>String</a:t>
            </a:r>
            <a:r>
              <a:rPr lang="pt-BR" sz="1300" b="1" i="1" dirty="0" smtClean="0">
                <a:solidFill>
                  <a:srgbClr val="0432FF"/>
                </a:solidFill>
                <a:effectLst/>
                <a:latin typeface="Arial" charset="0"/>
                <a:ea typeface="Arial" charset="0"/>
                <a:cs typeface="Arial" charset="0"/>
              </a:rPr>
              <a:t>:</a:t>
            </a:r>
          </a:p>
          <a:p>
            <a:endParaRPr lang="pt-BR" sz="1300" b="0" dirty="0" smtClean="0">
              <a:effectLst/>
              <a:latin typeface="Arial" charset="0"/>
              <a:ea typeface="Arial" charset="0"/>
              <a:cs typeface="Arial" charset="0"/>
            </a:endParaRPr>
          </a:p>
          <a:p>
            <a:r>
              <a:rPr lang="pt-BR" sz="1300" b="0" i="1" dirty="0" smtClean="0">
                <a:effectLst/>
                <a:latin typeface="Arial" charset="0"/>
                <a:ea typeface="Arial" charset="0"/>
                <a:cs typeface="Arial" charset="0"/>
              </a:rPr>
              <a:t># Faça um programa que leia uma frase pelo teclado e mostre:</a:t>
            </a:r>
            <a:endParaRPr lang="pt-BR" sz="1300" b="0" dirty="0" smtClean="0">
              <a:effectLst/>
              <a:latin typeface="Arial" charset="0"/>
              <a:ea typeface="Arial" charset="0"/>
              <a:cs typeface="Arial" charset="0"/>
            </a:endParaRPr>
          </a:p>
          <a:p>
            <a:r>
              <a:rPr lang="pt-BR" sz="1300" b="0" i="1" dirty="0" smtClean="0">
                <a:effectLst/>
                <a:latin typeface="Arial" charset="0"/>
                <a:ea typeface="Arial" charset="0"/>
                <a:cs typeface="Arial" charset="0"/>
              </a:rPr>
              <a:t># 1) Quantas vezes aparece a letra "a";</a:t>
            </a:r>
            <a:endParaRPr lang="pt-BR" sz="1300" b="0" dirty="0" smtClean="0">
              <a:effectLst/>
              <a:latin typeface="Arial" charset="0"/>
              <a:ea typeface="Arial" charset="0"/>
              <a:cs typeface="Arial" charset="0"/>
            </a:endParaRPr>
          </a:p>
          <a:p>
            <a:r>
              <a:rPr lang="pt-BR" sz="1300" b="0" i="1" dirty="0" smtClean="0">
                <a:effectLst/>
                <a:latin typeface="Arial" charset="0"/>
                <a:ea typeface="Arial" charset="0"/>
                <a:cs typeface="Arial" charset="0"/>
              </a:rPr>
              <a:t># 2) Em que posição a primeira vez;</a:t>
            </a:r>
            <a:endParaRPr lang="pt-BR" sz="1300" b="0" dirty="0" smtClean="0">
              <a:effectLst/>
              <a:latin typeface="Arial" charset="0"/>
              <a:ea typeface="Arial" charset="0"/>
              <a:cs typeface="Arial" charset="0"/>
            </a:endParaRPr>
          </a:p>
          <a:p>
            <a:r>
              <a:rPr lang="pt-BR" sz="1300" b="0" i="1" dirty="0" smtClean="0">
                <a:effectLst/>
                <a:latin typeface="Arial" charset="0"/>
                <a:ea typeface="Arial" charset="0"/>
                <a:cs typeface="Arial" charset="0"/>
              </a:rPr>
              <a:t># 3) Em que posição a última vez.</a:t>
            </a:r>
            <a:endParaRPr lang="pt-BR" sz="1300" b="0" dirty="0" smtClean="0">
              <a:effectLst/>
              <a:latin typeface="Arial" charset="0"/>
              <a:ea typeface="Arial" charset="0"/>
              <a:cs typeface="Arial" charset="0"/>
            </a:endParaRPr>
          </a:p>
          <a:p>
            <a:r>
              <a:rPr lang="pt-BR" sz="1300" b="0" dirty="0" smtClean="0">
                <a:effectLst/>
                <a:latin typeface="Arial" charset="0"/>
                <a:ea typeface="Arial" charset="0"/>
                <a:cs typeface="Arial" charset="0"/>
              </a:rPr>
              <a:t/>
            </a:r>
            <a:br>
              <a:rPr lang="pt-BR" sz="1300" b="0" dirty="0" smtClean="0">
                <a:effectLst/>
                <a:latin typeface="Arial" charset="0"/>
                <a:ea typeface="Arial" charset="0"/>
                <a:cs typeface="Arial" charset="0"/>
              </a:rPr>
            </a:br>
            <a:r>
              <a:rPr lang="pt-BR" sz="1300" b="0" dirty="0" smtClean="0">
                <a:effectLst/>
                <a:latin typeface="Arial" charset="0"/>
                <a:ea typeface="Arial" charset="0"/>
                <a:cs typeface="Arial" charset="0"/>
              </a:rPr>
              <a:t>algo = </a:t>
            </a:r>
            <a:r>
              <a:rPr lang="pt-BR" sz="1300" b="0" dirty="0" err="1" smtClean="0">
                <a:effectLst/>
                <a:latin typeface="Arial" charset="0"/>
                <a:ea typeface="Arial" charset="0"/>
                <a:cs typeface="Arial" charset="0"/>
              </a:rPr>
              <a:t>str</a:t>
            </a:r>
            <a:r>
              <a:rPr lang="pt-BR" sz="1300" b="0" dirty="0" smtClean="0">
                <a:effectLst/>
                <a:latin typeface="Arial" charset="0"/>
                <a:ea typeface="Arial" charset="0"/>
                <a:cs typeface="Arial" charset="0"/>
              </a:rPr>
              <a:t>(input('Digite alguma coisa: ')).</a:t>
            </a:r>
            <a:r>
              <a:rPr lang="pt-BR" sz="1300" b="0" dirty="0" err="1" smtClean="0">
                <a:effectLst/>
                <a:latin typeface="Arial" charset="0"/>
                <a:ea typeface="Arial" charset="0"/>
                <a:cs typeface="Arial" charset="0"/>
              </a:rPr>
              <a:t>lower</a:t>
            </a:r>
            <a:r>
              <a:rPr lang="pt-BR" sz="1300" b="0" dirty="0" smtClean="0">
                <a:effectLst/>
                <a:latin typeface="Arial" charset="0"/>
                <a:ea typeface="Arial" charset="0"/>
                <a:cs typeface="Arial" charset="0"/>
              </a:rPr>
              <a:t>().</a:t>
            </a:r>
            <a:r>
              <a:rPr lang="pt-BR" sz="1300" b="0" dirty="0" err="1" smtClean="0">
                <a:effectLst/>
                <a:latin typeface="Arial" charset="0"/>
                <a:ea typeface="Arial" charset="0"/>
                <a:cs typeface="Arial" charset="0"/>
              </a:rPr>
              <a:t>strip</a:t>
            </a:r>
            <a:r>
              <a:rPr lang="pt-BR" sz="1300" b="0" dirty="0" smtClean="0">
                <a:effectLst/>
                <a:latin typeface="Arial" charset="0"/>
                <a:ea typeface="Arial" charset="0"/>
                <a:cs typeface="Arial" charset="0"/>
              </a:rPr>
              <a:t>()</a:t>
            </a:r>
          </a:p>
          <a:p>
            <a:r>
              <a:rPr lang="pt-BR" sz="1300" b="0" dirty="0" err="1" smtClean="0">
                <a:effectLst/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300" b="0" dirty="0" smtClean="0">
                <a:effectLst/>
                <a:latin typeface="Arial" charset="0"/>
                <a:ea typeface="Arial" charset="0"/>
                <a:cs typeface="Arial" charset="0"/>
              </a:rPr>
              <a:t>('Na frase que digitou aparece {} a letra "a".'.</a:t>
            </a:r>
            <a:r>
              <a:rPr lang="pt-BR" sz="1300" b="0" dirty="0" err="1" smtClean="0">
                <a:effectLst/>
                <a:latin typeface="Arial" charset="0"/>
                <a:ea typeface="Arial" charset="0"/>
                <a:cs typeface="Arial" charset="0"/>
              </a:rPr>
              <a:t>format</a:t>
            </a:r>
            <a:r>
              <a:rPr lang="pt-BR" sz="1300" b="0" dirty="0" smtClean="0">
                <a:effectLst/>
                <a:latin typeface="Arial" charset="0"/>
                <a:ea typeface="Arial" charset="0"/>
                <a:cs typeface="Arial" charset="0"/>
              </a:rPr>
              <a:t>(</a:t>
            </a:r>
            <a:r>
              <a:rPr lang="pt-BR" sz="1300" b="0" dirty="0" err="1" smtClean="0">
                <a:effectLst/>
                <a:latin typeface="Arial" charset="0"/>
                <a:ea typeface="Arial" charset="0"/>
                <a:cs typeface="Arial" charset="0"/>
              </a:rPr>
              <a:t>algo.count</a:t>
            </a:r>
            <a:r>
              <a:rPr lang="pt-BR" sz="1300" b="0" dirty="0" smtClean="0">
                <a:effectLst/>
                <a:latin typeface="Arial" charset="0"/>
                <a:ea typeface="Arial" charset="0"/>
                <a:cs typeface="Arial" charset="0"/>
              </a:rPr>
              <a:t>('a')))</a:t>
            </a:r>
          </a:p>
          <a:p>
            <a:r>
              <a:rPr lang="pt-BR" sz="1300" b="0" dirty="0" err="1" smtClean="0">
                <a:effectLst/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300" b="0" dirty="0" smtClean="0">
                <a:effectLst/>
                <a:latin typeface="Arial" charset="0"/>
                <a:ea typeface="Arial" charset="0"/>
                <a:cs typeface="Arial" charset="0"/>
              </a:rPr>
              <a:t>('Na frase que digitou aparece a primeira vez a letra "a" na posição {}.'.</a:t>
            </a:r>
            <a:r>
              <a:rPr lang="pt-BR" sz="1300" b="0" dirty="0" err="1" smtClean="0">
                <a:effectLst/>
                <a:latin typeface="Arial" charset="0"/>
                <a:ea typeface="Arial" charset="0"/>
                <a:cs typeface="Arial" charset="0"/>
              </a:rPr>
              <a:t>format</a:t>
            </a:r>
            <a:r>
              <a:rPr lang="pt-BR" sz="1300" b="0" dirty="0" smtClean="0">
                <a:effectLst/>
                <a:latin typeface="Arial" charset="0"/>
                <a:ea typeface="Arial" charset="0"/>
                <a:cs typeface="Arial" charset="0"/>
              </a:rPr>
              <a:t>(</a:t>
            </a:r>
          </a:p>
          <a:p>
            <a:r>
              <a:rPr lang="pt-BR" sz="1300" b="0" dirty="0" err="1" smtClean="0">
                <a:effectLst/>
                <a:latin typeface="Arial" charset="0"/>
                <a:ea typeface="Arial" charset="0"/>
                <a:cs typeface="Arial" charset="0"/>
              </a:rPr>
              <a:t>algo.find</a:t>
            </a:r>
            <a:r>
              <a:rPr lang="pt-BR" sz="1300" b="0" dirty="0" smtClean="0">
                <a:effectLst/>
                <a:latin typeface="Arial" charset="0"/>
                <a:ea typeface="Arial" charset="0"/>
                <a:cs typeface="Arial" charset="0"/>
              </a:rPr>
              <a:t>('a')+1))</a:t>
            </a:r>
          </a:p>
          <a:p>
            <a:r>
              <a:rPr lang="pt-BR" sz="1300" b="0" dirty="0" err="1" smtClean="0">
                <a:effectLst/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300" b="0" dirty="0" smtClean="0">
                <a:effectLst/>
                <a:latin typeface="Arial" charset="0"/>
                <a:ea typeface="Arial" charset="0"/>
                <a:cs typeface="Arial" charset="0"/>
              </a:rPr>
              <a:t>('Na frase que digitou aparece a última vez a letra "a" na posição {}.'.</a:t>
            </a:r>
            <a:r>
              <a:rPr lang="pt-BR" sz="1300" b="0" dirty="0" err="1" smtClean="0">
                <a:effectLst/>
                <a:latin typeface="Arial" charset="0"/>
                <a:ea typeface="Arial" charset="0"/>
                <a:cs typeface="Arial" charset="0"/>
              </a:rPr>
              <a:t>format</a:t>
            </a:r>
            <a:r>
              <a:rPr lang="pt-BR" sz="1300" b="0" dirty="0" smtClean="0">
                <a:effectLst/>
                <a:latin typeface="Arial" charset="0"/>
                <a:ea typeface="Arial" charset="0"/>
                <a:cs typeface="Arial" charset="0"/>
              </a:rPr>
              <a:t>(</a:t>
            </a:r>
          </a:p>
          <a:p>
            <a:r>
              <a:rPr lang="pt-BR" sz="1300" b="0" dirty="0" err="1" smtClean="0">
                <a:effectLst/>
                <a:latin typeface="Arial" charset="0"/>
                <a:ea typeface="Arial" charset="0"/>
                <a:cs typeface="Arial" charset="0"/>
              </a:rPr>
              <a:t>algo.rfind</a:t>
            </a:r>
            <a:r>
              <a:rPr lang="pt-BR" sz="1300" b="0" dirty="0" smtClean="0">
                <a:effectLst/>
                <a:latin typeface="Arial" charset="0"/>
                <a:ea typeface="Arial" charset="0"/>
                <a:cs typeface="Arial" charset="0"/>
              </a:rPr>
              <a:t>('a')+1))</a:t>
            </a:r>
            <a:endParaRPr lang="pt-BR" sz="1300" b="0" dirty="0"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362668" y="5840208"/>
            <a:ext cx="5994627" cy="26930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300" b="1" i="1" dirty="0" smtClean="0">
                <a:solidFill>
                  <a:srgbClr val="0432FF"/>
                </a:solidFill>
                <a:effectLst/>
                <a:latin typeface="Arial" charset="0"/>
                <a:ea typeface="Arial" charset="0"/>
                <a:cs typeface="Arial" charset="0"/>
              </a:rPr>
              <a:t># Desafio 27 – Primeiro e Último Nome de uma Pessoa:</a:t>
            </a:r>
          </a:p>
          <a:p>
            <a:endParaRPr lang="pt-BR" sz="1300" b="0" dirty="0" smtClean="0">
              <a:effectLst/>
              <a:latin typeface="Arial" charset="0"/>
              <a:ea typeface="Arial" charset="0"/>
              <a:cs typeface="Arial" charset="0"/>
            </a:endParaRPr>
          </a:p>
          <a:p>
            <a:r>
              <a:rPr lang="pt-BR" sz="1300" b="0" i="1" dirty="0" smtClean="0">
                <a:effectLst/>
                <a:latin typeface="Arial" charset="0"/>
                <a:ea typeface="Arial" charset="0"/>
                <a:cs typeface="Arial" charset="0"/>
              </a:rPr>
              <a:t># Faça um programa que leia o nome completo de uma pessoa, mostrando em seguida o</a:t>
            </a:r>
            <a:endParaRPr lang="pt-BR" sz="1300" b="0" dirty="0" smtClean="0">
              <a:effectLst/>
              <a:latin typeface="Arial" charset="0"/>
              <a:ea typeface="Arial" charset="0"/>
              <a:cs typeface="Arial" charset="0"/>
            </a:endParaRPr>
          </a:p>
          <a:p>
            <a:r>
              <a:rPr lang="pt-BR" sz="1300" b="0" i="1" dirty="0" smtClean="0">
                <a:effectLst/>
                <a:latin typeface="Arial" charset="0"/>
                <a:ea typeface="Arial" charset="0"/>
                <a:cs typeface="Arial" charset="0"/>
              </a:rPr>
              <a:t># primeiro e o último nome separadamente.</a:t>
            </a:r>
            <a:endParaRPr lang="pt-BR" sz="1300" b="0" dirty="0" smtClean="0">
              <a:effectLst/>
              <a:latin typeface="Arial" charset="0"/>
              <a:ea typeface="Arial" charset="0"/>
              <a:cs typeface="Arial" charset="0"/>
            </a:endParaRPr>
          </a:p>
          <a:p>
            <a:r>
              <a:rPr lang="pt-BR" sz="1300" b="0" i="1" dirty="0" smtClean="0">
                <a:effectLst/>
                <a:latin typeface="Arial" charset="0"/>
                <a:ea typeface="Arial" charset="0"/>
                <a:cs typeface="Arial" charset="0"/>
              </a:rPr>
              <a:t># </a:t>
            </a:r>
            <a:r>
              <a:rPr lang="pt-BR" sz="1300" b="0" i="1" dirty="0" err="1" smtClean="0">
                <a:effectLst/>
                <a:latin typeface="Arial" charset="0"/>
                <a:ea typeface="Arial" charset="0"/>
                <a:cs typeface="Arial" charset="0"/>
              </a:rPr>
              <a:t>Ex</a:t>
            </a:r>
            <a:r>
              <a:rPr lang="pt-BR" sz="1300" b="0" i="1" dirty="0" smtClean="0">
                <a:effectLst/>
                <a:latin typeface="Arial" charset="0"/>
                <a:ea typeface="Arial" charset="0"/>
                <a:cs typeface="Arial" charset="0"/>
              </a:rPr>
              <a:t>: Ana Maria de Souza</a:t>
            </a:r>
            <a:endParaRPr lang="pt-BR" sz="1300" b="0" dirty="0" smtClean="0">
              <a:effectLst/>
              <a:latin typeface="Arial" charset="0"/>
              <a:ea typeface="Arial" charset="0"/>
              <a:cs typeface="Arial" charset="0"/>
            </a:endParaRPr>
          </a:p>
          <a:p>
            <a:r>
              <a:rPr lang="pt-BR" sz="1300" b="0" i="1" dirty="0" smtClean="0">
                <a:effectLst/>
                <a:latin typeface="Arial" charset="0"/>
                <a:ea typeface="Arial" charset="0"/>
                <a:cs typeface="Arial" charset="0"/>
              </a:rPr>
              <a:t># Primeiro nome = Ana</a:t>
            </a:r>
            <a:endParaRPr lang="pt-BR" sz="1300" b="0" dirty="0" smtClean="0">
              <a:effectLst/>
              <a:latin typeface="Arial" charset="0"/>
              <a:ea typeface="Arial" charset="0"/>
              <a:cs typeface="Arial" charset="0"/>
            </a:endParaRPr>
          </a:p>
          <a:p>
            <a:r>
              <a:rPr lang="pt-BR" sz="1300" b="0" i="1" dirty="0" smtClean="0">
                <a:effectLst/>
                <a:latin typeface="Arial" charset="0"/>
                <a:ea typeface="Arial" charset="0"/>
                <a:cs typeface="Arial" charset="0"/>
              </a:rPr>
              <a:t># Último nome = Souza</a:t>
            </a:r>
            <a:endParaRPr lang="pt-BR" sz="1300" b="0" dirty="0" smtClean="0">
              <a:effectLst/>
              <a:latin typeface="Arial" charset="0"/>
              <a:ea typeface="Arial" charset="0"/>
              <a:cs typeface="Arial" charset="0"/>
            </a:endParaRPr>
          </a:p>
          <a:p>
            <a:r>
              <a:rPr lang="pt-BR" sz="1300" b="0" dirty="0" smtClean="0">
                <a:effectLst/>
                <a:latin typeface="Arial" charset="0"/>
                <a:ea typeface="Arial" charset="0"/>
                <a:cs typeface="Arial" charset="0"/>
              </a:rPr>
              <a:t/>
            </a:r>
            <a:br>
              <a:rPr lang="pt-BR" sz="1300" b="0" dirty="0" smtClean="0">
                <a:effectLst/>
                <a:latin typeface="Arial" charset="0"/>
                <a:ea typeface="Arial" charset="0"/>
                <a:cs typeface="Arial" charset="0"/>
              </a:rPr>
            </a:br>
            <a:r>
              <a:rPr lang="pt-BR" sz="1300" b="0" dirty="0" smtClean="0">
                <a:effectLst/>
                <a:latin typeface="Arial" charset="0"/>
                <a:ea typeface="Arial" charset="0"/>
                <a:cs typeface="Arial" charset="0"/>
              </a:rPr>
              <a:t>nome = </a:t>
            </a:r>
            <a:r>
              <a:rPr lang="pt-BR" sz="1300" b="0" dirty="0" err="1" smtClean="0">
                <a:effectLst/>
                <a:latin typeface="Arial" charset="0"/>
                <a:ea typeface="Arial" charset="0"/>
                <a:cs typeface="Arial" charset="0"/>
              </a:rPr>
              <a:t>str</a:t>
            </a:r>
            <a:r>
              <a:rPr lang="pt-BR" sz="1300" b="0" dirty="0" smtClean="0">
                <a:effectLst/>
                <a:latin typeface="Arial" charset="0"/>
                <a:ea typeface="Arial" charset="0"/>
                <a:cs typeface="Arial" charset="0"/>
              </a:rPr>
              <a:t>(input('Digite seu nome completo: ')).</a:t>
            </a:r>
            <a:r>
              <a:rPr lang="pt-BR" sz="1300" b="0" dirty="0" err="1" smtClean="0">
                <a:effectLst/>
                <a:latin typeface="Arial" charset="0"/>
                <a:ea typeface="Arial" charset="0"/>
                <a:cs typeface="Arial" charset="0"/>
              </a:rPr>
              <a:t>strip</a:t>
            </a:r>
            <a:r>
              <a:rPr lang="pt-BR" sz="1300" b="0" dirty="0" smtClean="0">
                <a:effectLst/>
                <a:latin typeface="Arial" charset="0"/>
                <a:ea typeface="Arial" charset="0"/>
                <a:cs typeface="Arial" charset="0"/>
              </a:rPr>
              <a:t>().</a:t>
            </a:r>
            <a:r>
              <a:rPr lang="pt-BR" sz="1300" b="0" dirty="0" err="1" smtClean="0">
                <a:effectLst/>
                <a:latin typeface="Arial" charset="0"/>
                <a:ea typeface="Arial" charset="0"/>
                <a:cs typeface="Arial" charset="0"/>
              </a:rPr>
              <a:t>title</a:t>
            </a:r>
            <a:r>
              <a:rPr lang="pt-BR" sz="1300" b="0" dirty="0" smtClean="0">
                <a:effectLst/>
                <a:latin typeface="Arial" charset="0"/>
                <a:ea typeface="Arial" charset="0"/>
                <a:cs typeface="Arial" charset="0"/>
              </a:rPr>
              <a:t>()</a:t>
            </a:r>
          </a:p>
          <a:p>
            <a:r>
              <a:rPr lang="pt-BR" sz="1300" b="0" dirty="0" smtClean="0">
                <a:effectLst/>
                <a:latin typeface="Arial" charset="0"/>
                <a:ea typeface="Arial" charset="0"/>
                <a:cs typeface="Arial" charset="0"/>
              </a:rPr>
              <a:t>separado = </a:t>
            </a:r>
            <a:r>
              <a:rPr lang="pt-BR" sz="1300" b="0" dirty="0" err="1" smtClean="0">
                <a:effectLst/>
                <a:latin typeface="Arial" charset="0"/>
                <a:ea typeface="Arial" charset="0"/>
                <a:cs typeface="Arial" charset="0"/>
              </a:rPr>
              <a:t>nome.split</a:t>
            </a:r>
            <a:r>
              <a:rPr lang="pt-BR" sz="1300" b="0" dirty="0" smtClean="0">
                <a:effectLst/>
                <a:latin typeface="Arial" charset="0"/>
                <a:ea typeface="Arial" charset="0"/>
                <a:cs typeface="Arial" charset="0"/>
              </a:rPr>
              <a:t>()</a:t>
            </a:r>
          </a:p>
          <a:p>
            <a:r>
              <a:rPr lang="pt-BR" sz="1300" b="0" dirty="0" err="1" smtClean="0">
                <a:effectLst/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300" b="0" dirty="0" smtClean="0">
                <a:effectLst/>
                <a:latin typeface="Arial" charset="0"/>
                <a:ea typeface="Arial" charset="0"/>
                <a:cs typeface="Arial" charset="0"/>
              </a:rPr>
              <a:t>('O seu primeiro nome é {}'.</a:t>
            </a:r>
            <a:r>
              <a:rPr lang="pt-BR" sz="1300" b="0" dirty="0" err="1" smtClean="0">
                <a:effectLst/>
                <a:latin typeface="Arial" charset="0"/>
                <a:ea typeface="Arial" charset="0"/>
                <a:cs typeface="Arial" charset="0"/>
              </a:rPr>
              <a:t>format</a:t>
            </a:r>
            <a:r>
              <a:rPr lang="pt-BR" sz="1300" b="0" dirty="0" smtClean="0">
                <a:effectLst/>
                <a:latin typeface="Arial" charset="0"/>
                <a:ea typeface="Arial" charset="0"/>
                <a:cs typeface="Arial" charset="0"/>
              </a:rPr>
              <a:t>(separado[0]))</a:t>
            </a:r>
          </a:p>
          <a:p>
            <a:r>
              <a:rPr lang="pt-BR" sz="1300" b="0" dirty="0" err="1" smtClean="0">
                <a:effectLst/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300" b="0" dirty="0" smtClean="0">
                <a:effectLst/>
                <a:latin typeface="Arial" charset="0"/>
                <a:ea typeface="Arial" charset="0"/>
                <a:cs typeface="Arial" charset="0"/>
              </a:rPr>
              <a:t>('O seu último nome é {}'.</a:t>
            </a:r>
            <a:r>
              <a:rPr lang="pt-BR" sz="1300" b="0" dirty="0" err="1" smtClean="0">
                <a:effectLst/>
                <a:latin typeface="Arial" charset="0"/>
                <a:ea typeface="Arial" charset="0"/>
                <a:cs typeface="Arial" charset="0"/>
              </a:rPr>
              <a:t>format</a:t>
            </a:r>
            <a:r>
              <a:rPr lang="pt-BR" sz="1300" b="0" dirty="0" smtClean="0">
                <a:effectLst/>
                <a:latin typeface="Arial" charset="0"/>
                <a:ea typeface="Arial" charset="0"/>
                <a:cs typeface="Arial" charset="0"/>
              </a:rPr>
              <a:t>(separado[</a:t>
            </a:r>
            <a:r>
              <a:rPr lang="pt-BR" sz="1300" b="0" dirty="0" err="1" smtClean="0">
                <a:effectLst/>
                <a:latin typeface="Arial" charset="0"/>
                <a:ea typeface="Arial" charset="0"/>
                <a:cs typeface="Arial" charset="0"/>
              </a:rPr>
              <a:t>len</a:t>
            </a:r>
            <a:r>
              <a:rPr lang="pt-BR" sz="1300" b="0" dirty="0" smtClean="0">
                <a:effectLst/>
                <a:latin typeface="Arial" charset="0"/>
                <a:ea typeface="Arial" charset="0"/>
                <a:cs typeface="Arial" charset="0"/>
              </a:rPr>
              <a:t>(separado) - 1]))</a:t>
            </a:r>
            <a:endParaRPr lang="pt-BR" sz="1300" b="0" dirty="0">
              <a:effectLst/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12828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1298298" y="285981"/>
            <a:ext cx="45608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b="1" smtClean="0">
                <a:solidFill>
                  <a:srgbClr val="945200"/>
                </a:solidFill>
                <a:latin typeface="Apple Chancery" charset="0"/>
                <a:ea typeface="Apple Chancery" charset="0"/>
                <a:cs typeface="Apple Chancery" charset="0"/>
              </a:rPr>
              <a:t>Curso de Python - Curso em Vídeo</a:t>
            </a:r>
            <a:endParaRPr lang="pt-BR" sz="2400" b="1">
              <a:solidFill>
                <a:srgbClr val="945200"/>
              </a:solidFill>
              <a:latin typeface="Apple Chancery" charset="0"/>
              <a:ea typeface="Apple Chancery" charset="0"/>
              <a:cs typeface="Apple Chancery" charset="0"/>
            </a:endParaRPr>
          </a:p>
        </p:txBody>
      </p:sp>
      <p:sp>
        <p:nvSpPr>
          <p:cNvPr id="13" name="Espaço Reservado para Rodapé 10"/>
          <p:cNvSpPr txBox="1">
            <a:spLocks/>
          </p:cNvSpPr>
          <p:nvPr/>
        </p:nvSpPr>
        <p:spPr>
          <a:xfrm>
            <a:off x="5768825" y="8435643"/>
            <a:ext cx="726505" cy="4466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l" defTabSz="914400" rtl="0" eaLnBrk="1" latinLnBrk="0" hangingPunct="1">
              <a:defRPr sz="7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20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Página</a:t>
            </a:r>
            <a:endParaRPr lang="pt-BR" sz="1200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4" name="Espaço Reservado para Número de Slide 11"/>
          <p:cNvSpPr txBox="1">
            <a:spLocks/>
          </p:cNvSpPr>
          <p:nvPr/>
        </p:nvSpPr>
        <p:spPr>
          <a:xfrm>
            <a:off x="6361260" y="8533253"/>
            <a:ext cx="368724" cy="26969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pt-BR"/>
            </a:defPPr>
            <a:lvl1pPr marL="0" algn="r" defTabSz="914400" rtl="0" eaLnBrk="1" latinLnBrk="0" hangingPunct="1">
              <a:defRPr sz="21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2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23</a:t>
            </a:r>
            <a:endParaRPr lang="pt-BR" sz="1200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 useBgFill="1">
        <p:nvSpPr>
          <p:cNvPr id="2" name="Retângulo 1"/>
          <p:cNvSpPr/>
          <p:nvPr/>
        </p:nvSpPr>
        <p:spPr>
          <a:xfrm>
            <a:off x="549089" y="1076899"/>
            <a:ext cx="5946241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b="1" dirty="0" smtClean="0">
                <a:solidFill>
                  <a:srgbClr val="009051"/>
                </a:solidFill>
                <a:effectLst/>
                <a:latin typeface="Arial" charset="0"/>
                <a:ea typeface="Arial" charset="0"/>
                <a:cs typeface="Arial" charset="0"/>
              </a:rPr>
              <a:t>AULA 10 – Condições (Parte 1):</a:t>
            </a:r>
          </a:p>
          <a:p>
            <a:endParaRPr lang="pt-BR" sz="1400" b="0" dirty="0" smtClean="0">
              <a:effectLst/>
              <a:latin typeface="Arial" charset="0"/>
              <a:ea typeface="Arial" charset="0"/>
              <a:cs typeface="Arial" charset="0"/>
            </a:endParaRPr>
          </a:p>
          <a:p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nome = </a:t>
            </a:r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str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(input('Qual é o seu nome? ')).</a:t>
            </a:r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strip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().</a:t>
            </a:r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title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()</a:t>
            </a:r>
          </a:p>
          <a:p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if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 nome == 'Wellington':</a:t>
            </a:r>
          </a:p>
          <a:p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('Que nome lindo você tem!')</a:t>
            </a:r>
          </a:p>
          <a:p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else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:</a:t>
            </a:r>
          </a:p>
          <a:p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('Seu nome é tão normal {}!'.</a:t>
            </a:r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format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(nome))</a:t>
            </a:r>
          </a:p>
          <a:p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('Bom dia {}!'.</a:t>
            </a:r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format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(nome))</a:t>
            </a:r>
          </a:p>
          <a:p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/>
            </a:r>
            <a:b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</a:b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# Condição Composta:</a:t>
            </a:r>
          </a:p>
          <a:p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/>
            </a:r>
            <a:b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</a:b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n1 = </a:t>
            </a:r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float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(input('Digite a primeira nota: '))</a:t>
            </a:r>
          </a:p>
          <a:p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n2 = </a:t>
            </a:r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float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(input('Digite a segunda nota: '))</a:t>
            </a:r>
          </a:p>
          <a:p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m = (n1 + n2)/2</a:t>
            </a:r>
          </a:p>
          <a:p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('A sua média foi {:.1f}'.</a:t>
            </a:r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format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(m))</a:t>
            </a:r>
          </a:p>
          <a:p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if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 m &gt;= 6.0:</a:t>
            </a:r>
          </a:p>
          <a:p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('A sua média foi boa! Parabéns!')</a:t>
            </a:r>
          </a:p>
          <a:p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else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:</a:t>
            </a:r>
          </a:p>
          <a:p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('A sua média foi ruim! Estude Mais!')</a:t>
            </a:r>
          </a:p>
          <a:p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/>
            </a:r>
            <a:b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</a:b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# Condição Simples:</a:t>
            </a:r>
          </a:p>
          <a:p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/>
            </a:r>
            <a:b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</a:b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n1 = </a:t>
            </a:r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float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(input('Digite a primeira nota: '))</a:t>
            </a:r>
          </a:p>
          <a:p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n2 = </a:t>
            </a:r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float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(input('Digite a segunda nota: '))</a:t>
            </a:r>
          </a:p>
          <a:p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m = (n1 + n2)/2</a:t>
            </a:r>
          </a:p>
          <a:p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('A sua média foi {:.1f}'.</a:t>
            </a:r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format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(m))</a:t>
            </a:r>
          </a:p>
          <a:p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('Parabéns!' </a:t>
            </a:r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if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 m &gt;= 6 </a:t>
            </a:r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else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 'Estude!')</a:t>
            </a:r>
            <a:endParaRPr lang="pt-BR" sz="1400" b="0" dirty="0">
              <a:effectLst/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90728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1298298" y="285981"/>
            <a:ext cx="45608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b="1" smtClean="0">
                <a:solidFill>
                  <a:srgbClr val="945200"/>
                </a:solidFill>
                <a:latin typeface="Apple Chancery" charset="0"/>
                <a:ea typeface="Apple Chancery" charset="0"/>
                <a:cs typeface="Apple Chancery" charset="0"/>
              </a:rPr>
              <a:t>Curso de Python - Curso em Vídeo</a:t>
            </a:r>
            <a:endParaRPr lang="pt-BR" sz="2400" b="1">
              <a:solidFill>
                <a:srgbClr val="945200"/>
              </a:solidFill>
              <a:latin typeface="Apple Chancery" charset="0"/>
              <a:ea typeface="Apple Chancery" charset="0"/>
              <a:cs typeface="Apple Chancery" charset="0"/>
            </a:endParaRPr>
          </a:p>
        </p:txBody>
      </p:sp>
      <p:sp>
        <p:nvSpPr>
          <p:cNvPr id="13" name="Espaço Reservado para Rodapé 10"/>
          <p:cNvSpPr txBox="1">
            <a:spLocks/>
          </p:cNvSpPr>
          <p:nvPr/>
        </p:nvSpPr>
        <p:spPr>
          <a:xfrm>
            <a:off x="5768825" y="8435643"/>
            <a:ext cx="726505" cy="4466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l" defTabSz="914400" rtl="0" eaLnBrk="1" latinLnBrk="0" hangingPunct="1">
              <a:defRPr sz="7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20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Página</a:t>
            </a:r>
            <a:endParaRPr lang="pt-BR" sz="1200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4" name="Espaço Reservado para Número de Slide 11"/>
          <p:cNvSpPr txBox="1">
            <a:spLocks/>
          </p:cNvSpPr>
          <p:nvPr/>
        </p:nvSpPr>
        <p:spPr>
          <a:xfrm>
            <a:off x="6361260" y="8533253"/>
            <a:ext cx="368724" cy="26969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pt-BR"/>
            </a:defPPr>
            <a:lvl1pPr marL="0" algn="r" defTabSz="914400" rtl="0" eaLnBrk="1" latinLnBrk="0" hangingPunct="1">
              <a:defRPr sz="21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2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24</a:t>
            </a:r>
            <a:endParaRPr lang="pt-BR" sz="1200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 useBgFill="1">
        <p:nvSpPr>
          <p:cNvPr id="2" name="Retângulo 1"/>
          <p:cNvSpPr/>
          <p:nvPr/>
        </p:nvSpPr>
        <p:spPr>
          <a:xfrm>
            <a:off x="472027" y="1047285"/>
            <a:ext cx="5913945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b="1" i="1" dirty="0" smtClean="0">
                <a:solidFill>
                  <a:srgbClr val="0432FF"/>
                </a:solidFill>
                <a:effectLst/>
                <a:latin typeface="Arial" charset="0"/>
                <a:ea typeface="Arial" charset="0"/>
                <a:cs typeface="Arial" charset="0"/>
              </a:rPr>
              <a:t># Desafio 28 – Jogo da Adivinhação v1.0:</a:t>
            </a:r>
          </a:p>
          <a:p>
            <a:endParaRPr lang="pt-BR" sz="1400" b="0" dirty="0" smtClean="0">
              <a:effectLst/>
              <a:latin typeface="Arial" charset="0"/>
              <a:ea typeface="Arial" charset="0"/>
              <a:cs typeface="Arial" charset="0"/>
            </a:endParaRPr>
          </a:p>
          <a:p>
            <a:r>
              <a:rPr lang="pt-BR" sz="1400" b="0" i="1" dirty="0" smtClean="0">
                <a:effectLst/>
                <a:latin typeface="Arial" charset="0"/>
                <a:ea typeface="Arial" charset="0"/>
                <a:cs typeface="Arial" charset="0"/>
              </a:rPr>
              <a:t># Escreva um programa que faça o computador "pensar" em um número</a:t>
            </a:r>
            <a:endParaRPr lang="pt-BR" sz="1400" b="0" dirty="0" smtClean="0">
              <a:effectLst/>
              <a:latin typeface="Arial" charset="0"/>
              <a:ea typeface="Arial" charset="0"/>
              <a:cs typeface="Arial" charset="0"/>
            </a:endParaRPr>
          </a:p>
          <a:p>
            <a:r>
              <a:rPr lang="pt-BR" sz="1400" b="0" i="1" dirty="0" smtClean="0">
                <a:effectLst/>
                <a:latin typeface="Arial" charset="0"/>
                <a:ea typeface="Arial" charset="0"/>
                <a:cs typeface="Arial" charset="0"/>
              </a:rPr>
              <a:t># inteiro entre 0 e 5 e peça para o usuário tentar descobrir qual</a:t>
            </a:r>
            <a:endParaRPr lang="pt-BR" sz="1400" b="0" dirty="0" smtClean="0">
              <a:effectLst/>
              <a:latin typeface="Arial" charset="0"/>
              <a:ea typeface="Arial" charset="0"/>
              <a:cs typeface="Arial" charset="0"/>
            </a:endParaRPr>
          </a:p>
          <a:p>
            <a:r>
              <a:rPr lang="pt-BR" sz="1400" b="0" i="1" dirty="0" smtClean="0">
                <a:effectLst/>
                <a:latin typeface="Arial" charset="0"/>
                <a:ea typeface="Arial" charset="0"/>
                <a:cs typeface="Arial" charset="0"/>
              </a:rPr>
              <a:t># foi o número escolhido pelo computador.</a:t>
            </a:r>
            <a:endParaRPr lang="pt-BR" sz="1400" b="0" dirty="0" smtClean="0">
              <a:effectLst/>
              <a:latin typeface="Arial" charset="0"/>
              <a:ea typeface="Arial" charset="0"/>
              <a:cs typeface="Arial" charset="0"/>
            </a:endParaRPr>
          </a:p>
          <a:p>
            <a:r>
              <a:rPr lang="pt-BR" sz="1400" b="0" i="1" dirty="0" smtClean="0">
                <a:effectLst/>
                <a:latin typeface="Arial" charset="0"/>
                <a:ea typeface="Arial" charset="0"/>
                <a:cs typeface="Arial" charset="0"/>
              </a:rPr>
              <a:t># O programa deverá escrever na tela se o usuário venceu ou perdeu.</a:t>
            </a:r>
            <a:endParaRPr lang="pt-BR" sz="1400" b="0" dirty="0" smtClean="0">
              <a:effectLst/>
              <a:latin typeface="Arial" charset="0"/>
              <a:ea typeface="Arial" charset="0"/>
              <a:cs typeface="Arial" charset="0"/>
            </a:endParaRPr>
          </a:p>
          <a:p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/>
            </a:r>
            <a:b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</a:br>
            <a:r>
              <a:rPr lang="pt-BR" sz="1400" b="0" i="1" dirty="0" err="1" smtClean="0">
                <a:effectLst/>
                <a:latin typeface="Arial" charset="0"/>
                <a:ea typeface="Arial" charset="0"/>
                <a:cs typeface="Arial" charset="0"/>
              </a:rPr>
              <a:t>import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 </a:t>
            </a:r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random</a:t>
            </a:r>
            <a:endParaRPr lang="pt-BR" sz="1400" b="0" dirty="0" smtClean="0">
              <a:effectLst/>
              <a:latin typeface="Arial" charset="0"/>
              <a:ea typeface="Arial" charset="0"/>
              <a:cs typeface="Arial" charset="0"/>
            </a:endParaRPr>
          </a:p>
          <a:p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num = </a:t>
            </a:r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int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(input('Digite um número entre 0 e 5! '))</a:t>
            </a:r>
          </a:p>
          <a:p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numcomp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 = </a:t>
            </a:r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random.randint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(0, 5)</a:t>
            </a:r>
          </a:p>
          <a:p>
            <a:r>
              <a:rPr lang="pt-BR" sz="1400" b="0" i="1" dirty="0" err="1" smtClean="0">
                <a:effectLst/>
                <a:latin typeface="Arial" charset="0"/>
                <a:ea typeface="Arial" charset="0"/>
                <a:cs typeface="Arial" charset="0"/>
              </a:rPr>
              <a:t>if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 num == </a:t>
            </a:r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numcomp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:</a:t>
            </a:r>
          </a:p>
          <a:p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('O seu número foi {} e o número do computador foi {}.'.</a:t>
            </a:r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format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(num, </a:t>
            </a:r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numcomp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))</a:t>
            </a:r>
          </a:p>
          <a:p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('PARABÉNS! Você venceu!')</a:t>
            </a:r>
          </a:p>
          <a:p>
            <a:r>
              <a:rPr lang="pt-BR" sz="1400" b="0" i="1" dirty="0" err="1" smtClean="0">
                <a:effectLst/>
                <a:latin typeface="Arial" charset="0"/>
                <a:ea typeface="Arial" charset="0"/>
                <a:cs typeface="Arial" charset="0"/>
              </a:rPr>
              <a:t>else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:</a:t>
            </a:r>
          </a:p>
          <a:p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('O seu número foi {} e o número do computador foi {}.'.</a:t>
            </a:r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format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(num, </a:t>
            </a:r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numcomp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))</a:t>
            </a:r>
          </a:p>
          <a:p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('Que pena! Você perdeu!')</a:t>
            </a:r>
          </a:p>
          <a:p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('Tente novamente!')</a:t>
            </a:r>
            <a:endParaRPr lang="pt-BR" sz="1400" b="0" dirty="0">
              <a:effectLst/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94589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1298298" y="285981"/>
            <a:ext cx="45608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b="1" smtClean="0">
                <a:solidFill>
                  <a:srgbClr val="945200"/>
                </a:solidFill>
                <a:latin typeface="Apple Chancery" charset="0"/>
                <a:ea typeface="Apple Chancery" charset="0"/>
                <a:cs typeface="Apple Chancery" charset="0"/>
              </a:rPr>
              <a:t>Curso de Python - Curso em Vídeo</a:t>
            </a:r>
            <a:endParaRPr lang="pt-BR" sz="2400" b="1">
              <a:solidFill>
                <a:srgbClr val="945200"/>
              </a:solidFill>
              <a:latin typeface="Apple Chancery" charset="0"/>
              <a:ea typeface="Apple Chancery" charset="0"/>
              <a:cs typeface="Apple Chancery" charset="0"/>
            </a:endParaRPr>
          </a:p>
        </p:txBody>
      </p:sp>
      <p:sp>
        <p:nvSpPr>
          <p:cNvPr id="13" name="Espaço Reservado para Rodapé 10"/>
          <p:cNvSpPr txBox="1">
            <a:spLocks/>
          </p:cNvSpPr>
          <p:nvPr/>
        </p:nvSpPr>
        <p:spPr>
          <a:xfrm>
            <a:off x="5768825" y="8435643"/>
            <a:ext cx="726505" cy="4466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l" defTabSz="914400" rtl="0" eaLnBrk="1" latinLnBrk="0" hangingPunct="1">
              <a:defRPr sz="7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20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Página</a:t>
            </a:r>
            <a:endParaRPr lang="pt-BR" sz="1200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4" name="Espaço Reservado para Número de Slide 11"/>
          <p:cNvSpPr txBox="1">
            <a:spLocks/>
          </p:cNvSpPr>
          <p:nvPr/>
        </p:nvSpPr>
        <p:spPr>
          <a:xfrm>
            <a:off x="6361260" y="8533253"/>
            <a:ext cx="368724" cy="26969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pt-BR"/>
            </a:defPPr>
            <a:lvl1pPr marL="0" algn="r" defTabSz="914400" rtl="0" eaLnBrk="1" latinLnBrk="0" hangingPunct="1">
              <a:defRPr sz="21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2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25</a:t>
            </a:r>
            <a:endParaRPr lang="pt-BR" sz="1200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 useBgFill="1">
        <p:nvSpPr>
          <p:cNvPr id="5" name="Retângulo 4"/>
          <p:cNvSpPr/>
          <p:nvPr/>
        </p:nvSpPr>
        <p:spPr>
          <a:xfrm>
            <a:off x="472027" y="1021296"/>
            <a:ext cx="6023303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b="1" i="1" dirty="0" smtClean="0">
                <a:solidFill>
                  <a:srgbClr val="0432FF"/>
                </a:solidFill>
                <a:effectLst/>
                <a:latin typeface="Arial" charset="0"/>
                <a:ea typeface="Arial" charset="0"/>
                <a:cs typeface="Arial" charset="0"/>
              </a:rPr>
              <a:t># Desafio 29 – Radar Eletrônico:</a:t>
            </a:r>
          </a:p>
          <a:p>
            <a:endParaRPr lang="pt-BR" sz="1400" b="0" dirty="0" smtClean="0">
              <a:effectLst/>
              <a:latin typeface="Arial" charset="0"/>
              <a:ea typeface="Arial" charset="0"/>
              <a:cs typeface="Arial" charset="0"/>
            </a:endParaRPr>
          </a:p>
          <a:p>
            <a:r>
              <a:rPr lang="pt-BR" sz="1400" b="0" i="1" dirty="0" smtClean="0">
                <a:effectLst/>
                <a:latin typeface="Arial" charset="0"/>
                <a:ea typeface="Arial" charset="0"/>
                <a:cs typeface="Arial" charset="0"/>
              </a:rPr>
              <a:t># Escreva um programa que leia a velocidade de um carro.</a:t>
            </a:r>
            <a:endParaRPr lang="pt-BR" sz="1400" b="0" dirty="0" smtClean="0">
              <a:effectLst/>
              <a:latin typeface="Arial" charset="0"/>
              <a:ea typeface="Arial" charset="0"/>
              <a:cs typeface="Arial" charset="0"/>
            </a:endParaRPr>
          </a:p>
          <a:p>
            <a:r>
              <a:rPr lang="pt-BR" sz="1400" b="0" i="1" dirty="0" smtClean="0">
                <a:effectLst/>
                <a:latin typeface="Arial" charset="0"/>
                <a:ea typeface="Arial" charset="0"/>
                <a:cs typeface="Arial" charset="0"/>
              </a:rPr>
              <a:t># 1) Se o carro ultrapassar 80 Km/</a:t>
            </a:r>
            <a:r>
              <a:rPr lang="pt-BR" sz="1400" b="0" i="1" dirty="0" err="1" smtClean="0">
                <a:effectLst/>
                <a:latin typeface="Arial" charset="0"/>
                <a:ea typeface="Arial" charset="0"/>
                <a:cs typeface="Arial" charset="0"/>
              </a:rPr>
              <a:t>h</a:t>
            </a:r>
            <a:r>
              <a:rPr lang="pt-BR" sz="1400" b="0" i="1" dirty="0" smtClean="0">
                <a:effectLst/>
                <a:latin typeface="Arial" charset="0"/>
                <a:ea typeface="Arial" charset="0"/>
                <a:cs typeface="Arial" charset="0"/>
              </a:rPr>
              <a:t>, mostre uma mensagem dizendo que ele foi multado.</a:t>
            </a:r>
            <a:endParaRPr lang="pt-BR" sz="1400" b="0" dirty="0" smtClean="0">
              <a:effectLst/>
              <a:latin typeface="Arial" charset="0"/>
              <a:ea typeface="Arial" charset="0"/>
              <a:cs typeface="Arial" charset="0"/>
            </a:endParaRPr>
          </a:p>
          <a:p>
            <a:r>
              <a:rPr lang="pt-BR" sz="1400" b="0" i="1" dirty="0" smtClean="0">
                <a:effectLst/>
                <a:latin typeface="Arial" charset="0"/>
                <a:ea typeface="Arial" charset="0"/>
                <a:cs typeface="Arial" charset="0"/>
              </a:rPr>
              <a:t># 2) A multa vai custar </a:t>
            </a:r>
            <a:r>
              <a:rPr lang="pt-BR" sz="1400" b="0" i="1" dirty="0" err="1" smtClean="0">
                <a:effectLst/>
                <a:latin typeface="Arial" charset="0"/>
                <a:ea typeface="Arial" charset="0"/>
                <a:cs typeface="Arial" charset="0"/>
              </a:rPr>
              <a:t>R</a:t>
            </a:r>
            <a:r>
              <a:rPr lang="pt-BR" sz="1400" b="0" i="1" dirty="0" smtClean="0">
                <a:effectLst/>
                <a:latin typeface="Arial" charset="0"/>
                <a:ea typeface="Arial" charset="0"/>
                <a:cs typeface="Arial" charset="0"/>
              </a:rPr>
              <a:t>$ 7.00 por cada Km acima do limite.</a:t>
            </a:r>
            <a:endParaRPr lang="pt-BR" sz="1400" b="0" dirty="0" smtClean="0">
              <a:effectLst/>
              <a:latin typeface="Arial" charset="0"/>
              <a:ea typeface="Arial" charset="0"/>
              <a:cs typeface="Arial" charset="0"/>
            </a:endParaRPr>
          </a:p>
          <a:p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/>
            </a:r>
            <a:b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</a:br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vel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 = </a:t>
            </a:r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float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(input('Digite a velocidade do carro (Km/</a:t>
            </a:r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h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): '))</a:t>
            </a:r>
          </a:p>
          <a:p>
            <a:r>
              <a:rPr lang="pt-BR" sz="1400" b="0" i="1" dirty="0" err="1" smtClean="0">
                <a:effectLst/>
                <a:latin typeface="Arial" charset="0"/>
                <a:ea typeface="Arial" charset="0"/>
                <a:cs typeface="Arial" charset="0"/>
              </a:rPr>
              <a:t>if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 </a:t>
            </a:r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vel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 &gt; 80:</a:t>
            </a:r>
          </a:p>
          <a:p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multa = (</a:t>
            </a:r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vel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 - 80) * 7</a:t>
            </a:r>
          </a:p>
          <a:p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('Sua velocidade foi de {:.2f} Km/</a:t>
            </a:r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h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!'.</a:t>
            </a:r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format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(</a:t>
            </a:r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vel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))</a:t>
            </a:r>
          </a:p>
          <a:p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(</a:t>
            </a:r>
          </a:p>
          <a:p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"Você ultrapassou o limite de velocidade </a:t>
            </a:r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declear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 80 Km/</a:t>
            </a:r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h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, \033[1;30;41mVOCÊ FOI MULTADO!!!\033[m")</a:t>
            </a:r>
          </a:p>
          <a:p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('O valor da multa a ser paga é {:.2f} </a:t>
            </a:r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R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$'.</a:t>
            </a:r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format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(multa))</a:t>
            </a:r>
          </a:p>
          <a:p>
            <a:r>
              <a:rPr lang="pt-BR" sz="1400" b="0" i="1" dirty="0" err="1" smtClean="0">
                <a:effectLst/>
                <a:latin typeface="Arial" charset="0"/>
                <a:ea typeface="Arial" charset="0"/>
                <a:cs typeface="Arial" charset="0"/>
              </a:rPr>
              <a:t>else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:</a:t>
            </a:r>
          </a:p>
          <a:p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('Sua velocidade foi de {:.2f} Km/</a:t>
            </a:r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h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!'.</a:t>
            </a:r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format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(</a:t>
            </a:r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vel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))</a:t>
            </a:r>
          </a:p>
          <a:p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('PARABÉNS!!! A sua velocidade está abaixo do limite permitido de 80 Km/h.')</a:t>
            </a:r>
          </a:p>
          <a:p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('Dirija com prudência!!')</a:t>
            </a:r>
            <a:endParaRPr lang="pt-BR" sz="1400" b="0" dirty="0"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472026" y="5649161"/>
            <a:ext cx="6023303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b="1" i="1" dirty="0" smtClean="0">
                <a:solidFill>
                  <a:srgbClr val="0432FF"/>
                </a:solidFill>
                <a:effectLst/>
                <a:latin typeface="Arial" charset="0"/>
                <a:ea typeface="Arial" charset="0"/>
                <a:cs typeface="Arial" charset="0"/>
              </a:rPr>
              <a:t># Desafio 30 – Par ou Ímpar:</a:t>
            </a:r>
          </a:p>
          <a:p>
            <a:endParaRPr lang="pt-BR" sz="1400" b="0" dirty="0" smtClean="0">
              <a:effectLst/>
              <a:latin typeface="Arial" charset="0"/>
              <a:ea typeface="Arial" charset="0"/>
              <a:cs typeface="Arial" charset="0"/>
            </a:endParaRPr>
          </a:p>
          <a:p>
            <a:r>
              <a:rPr lang="pt-BR" sz="1400" b="0" i="1" dirty="0" smtClean="0">
                <a:effectLst/>
                <a:latin typeface="Arial" charset="0"/>
                <a:ea typeface="Arial" charset="0"/>
                <a:cs typeface="Arial" charset="0"/>
              </a:rPr>
              <a:t># Crie um programa que leia um número inteiro e mostre na tela se ele é PAR ou ÍMPAR.</a:t>
            </a:r>
            <a:endParaRPr lang="pt-BR" sz="1400" b="0" dirty="0" smtClean="0">
              <a:effectLst/>
              <a:latin typeface="Arial" charset="0"/>
              <a:ea typeface="Arial" charset="0"/>
              <a:cs typeface="Arial" charset="0"/>
            </a:endParaRPr>
          </a:p>
          <a:p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/>
            </a:r>
            <a:b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</a:b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num = </a:t>
            </a:r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int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(input('Digite um número inteiro: '))</a:t>
            </a:r>
          </a:p>
          <a:p>
            <a:r>
              <a:rPr lang="pt-BR" sz="1400" b="0" i="1" dirty="0" err="1" smtClean="0">
                <a:effectLst/>
                <a:latin typeface="Arial" charset="0"/>
                <a:ea typeface="Arial" charset="0"/>
                <a:cs typeface="Arial" charset="0"/>
              </a:rPr>
              <a:t>if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 num % 2 == 0:</a:t>
            </a:r>
          </a:p>
          <a:p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('O número digitado é {}'.</a:t>
            </a:r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format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(num))</a:t>
            </a:r>
          </a:p>
          <a:p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('O seu número é PAR!')</a:t>
            </a:r>
          </a:p>
          <a:p>
            <a:r>
              <a:rPr lang="pt-BR" sz="1400" b="0" i="1" dirty="0" err="1" smtClean="0">
                <a:effectLst/>
                <a:latin typeface="Arial" charset="0"/>
                <a:ea typeface="Arial" charset="0"/>
                <a:cs typeface="Arial" charset="0"/>
              </a:rPr>
              <a:t>else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:</a:t>
            </a:r>
          </a:p>
          <a:p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('O número digitado é {}'.</a:t>
            </a:r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format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(num))</a:t>
            </a:r>
          </a:p>
          <a:p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('Seu número é IMPAR')</a:t>
            </a:r>
            <a:endParaRPr lang="pt-BR" sz="1400" b="0" dirty="0">
              <a:effectLst/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1154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1298298" y="285981"/>
            <a:ext cx="45608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b="1" smtClean="0">
                <a:solidFill>
                  <a:srgbClr val="945200"/>
                </a:solidFill>
                <a:latin typeface="Apple Chancery" charset="0"/>
                <a:ea typeface="Apple Chancery" charset="0"/>
                <a:cs typeface="Apple Chancery" charset="0"/>
              </a:rPr>
              <a:t>Curso de Python - Curso em Vídeo</a:t>
            </a:r>
            <a:endParaRPr lang="pt-BR" sz="2400" b="1">
              <a:solidFill>
                <a:srgbClr val="945200"/>
              </a:solidFill>
              <a:latin typeface="Apple Chancery" charset="0"/>
              <a:ea typeface="Apple Chancery" charset="0"/>
              <a:cs typeface="Apple Chancery" charset="0"/>
            </a:endParaRPr>
          </a:p>
        </p:txBody>
      </p:sp>
      <p:sp>
        <p:nvSpPr>
          <p:cNvPr id="13" name="Espaço Reservado para Rodapé 10"/>
          <p:cNvSpPr txBox="1">
            <a:spLocks/>
          </p:cNvSpPr>
          <p:nvPr/>
        </p:nvSpPr>
        <p:spPr>
          <a:xfrm>
            <a:off x="5768825" y="8435643"/>
            <a:ext cx="726505" cy="4466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l" defTabSz="914400" rtl="0" eaLnBrk="1" latinLnBrk="0" hangingPunct="1">
              <a:defRPr sz="7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20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Página</a:t>
            </a:r>
            <a:endParaRPr lang="pt-BR" sz="1200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4" name="Espaço Reservado para Número de Slide 11"/>
          <p:cNvSpPr txBox="1">
            <a:spLocks/>
          </p:cNvSpPr>
          <p:nvPr/>
        </p:nvSpPr>
        <p:spPr>
          <a:xfrm>
            <a:off x="6361260" y="8533253"/>
            <a:ext cx="368724" cy="26969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pt-BR"/>
            </a:defPPr>
            <a:lvl1pPr marL="0" algn="r" defTabSz="914400" rtl="0" eaLnBrk="1" latinLnBrk="0" hangingPunct="1">
              <a:defRPr sz="21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2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26</a:t>
            </a:r>
            <a:endParaRPr lang="pt-BR" sz="1200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 useBgFill="1">
        <p:nvSpPr>
          <p:cNvPr id="2" name="Retângulo 1"/>
          <p:cNvSpPr/>
          <p:nvPr/>
        </p:nvSpPr>
        <p:spPr>
          <a:xfrm>
            <a:off x="558772" y="1068841"/>
            <a:ext cx="5936557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b="1" i="1" dirty="0" smtClean="0">
                <a:solidFill>
                  <a:srgbClr val="0432FF"/>
                </a:solidFill>
                <a:effectLst/>
                <a:latin typeface="Arial" charset="0"/>
                <a:ea typeface="Arial" charset="0"/>
                <a:cs typeface="Arial" charset="0"/>
              </a:rPr>
              <a:t># Desafio 31 – Custo de Viagem:</a:t>
            </a:r>
          </a:p>
          <a:p>
            <a:endParaRPr lang="pt-BR" sz="1400" b="0" dirty="0" smtClean="0">
              <a:effectLst/>
              <a:latin typeface="Arial" charset="0"/>
              <a:ea typeface="Arial" charset="0"/>
              <a:cs typeface="Arial" charset="0"/>
            </a:endParaRPr>
          </a:p>
          <a:p>
            <a:r>
              <a:rPr lang="pt-BR" sz="1400" b="0" i="1" dirty="0" smtClean="0">
                <a:effectLst/>
                <a:latin typeface="Arial" charset="0"/>
                <a:ea typeface="Arial" charset="0"/>
                <a:cs typeface="Arial" charset="0"/>
              </a:rPr>
              <a:t># Desenvolva um programa que pergunte a distância de uma viagem em Km.</a:t>
            </a:r>
            <a:endParaRPr lang="pt-BR" sz="1400" b="0" dirty="0" smtClean="0">
              <a:effectLst/>
              <a:latin typeface="Arial" charset="0"/>
              <a:ea typeface="Arial" charset="0"/>
              <a:cs typeface="Arial" charset="0"/>
            </a:endParaRPr>
          </a:p>
          <a:p>
            <a:r>
              <a:rPr lang="pt-BR" sz="1400" b="0" i="1" dirty="0" smtClean="0">
                <a:effectLst/>
                <a:latin typeface="Arial" charset="0"/>
                <a:ea typeface="Arial" charset="0"/>
                <a:cs typeface="Arial" charset="0"/>
              </a:rPr>
              <a:t># Calcule o preço da passagem, cobrando </a:t>
            </a:r>
            <a:r>
              <a:rPr lang="pt-BR" sz="1400" b="0" i="1" dirty="0" err="1" smtClean="0">
                <a:effectLst/>
                <a:latin typeface="Arial" charset="0"/>
                <a:ea typeface="Arial" charset="0"/>
                <a:cs typeface="Arial" charset="0"/>
              </a:rPr>
              <a:t>R</a:t>
            </a:r>
            <a:r>
              <a:rPr lang="pt-BR" sz="1400" b="0" i="1" dirty="0" smtClean="0">
                <a:effectLst/>
                <a:latin typeface="Arial" charset="0"/>
                <a:ea typeface="Arial" charset="0"/>
                <a:cs typeface="Arial" charset="0"/>
              </a:rPr>
              <a:t>$ 0.50 por Km para viagens de</a:t>
            </a:r>
            <a:endParaRPr lang="pt-BR" sz="1400" b="0" dirty="0" smtClean="0">
              <a:effectLst/>
              <a:latin typeface="Arial" charset="0"/>
              <a:ea typeface="Arial" charset="0"/>
              <a:cs typeface="Arial" charset="0"/>
            </a:endParaRPr>
          </a:p>
          <a:p>
            <a:r>
              <a:rPr lang="pt-BR" sz="1400" b="0" i="1" dirty="0" smtClean="0">
                <a:effectLst/>
                <a:latin typeface="Arial" charset="0"/>
                <a:ea typeface="Arial" charset="0"/>
                <a:cs typeface="Arial" charset="0"/>
              </a:rPr>
              <a:t># até 200 Km e </a:t>
            </a:r>
            <a:r>
              <a:rPr lang="pt-BR" sz="1400" b="0" i="1" dirty="0" err="1" smtClean="0">
                <a:effectLst/>
                <a:latin typeface="Arial" charset="0"/>
                <a:ea typeface="Arial" charset="0"/>
                <a:cs typeface="Arial" charset="0"/>
              </a:rPr>
              <a:t>R</a:t>
            </a:r>
            <a:r>
              <a:rPr lang="pt-BR" sz="1400" b="0" i="1" dirty="0" smtClean="0">
                <a:effectLst/>
                <a:latin typeface="Arial" charset="0"/>
                <a:ea typeface="Arial" charset="0"/>
                <a:cs typeface="Arial" charset="0"/>
              </a:rPr>
              <a:t>$ 0.45 para viagens mais longas.</a:t>
            </a:r>
            <a:endParaRPr lang="pt-BR" sz="1400" b="0" dirty="0" smtClean="0">
              <a:effectLst/>
              <a:latin typeface="Arial" charset="0"/>
              <a:ea typeface="Arial" charset="0"/>
              <a:cs typeface="Arial" charset="0"/>
            </a:endParaRPr>
          </a:p>
          <a:p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/>
            </a:r>
            <a:b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</a:br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dist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 = </a:t>
            </a:r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float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(input('Digite a distância total da viagem (Km): '))</a:t>
            </a:r>
          </a:p>
          <a:p>
            <a:r>
              <a:rPr lang="pt-BR" sz="1400" b="0" i="1" dirty="0" err="1" smtClean="0">
                <a:effectLst/>
                <a:latin typeface="Arial" charset="0"/>
                <a:ea typeface="Arial" charset="0"/>
                <a:cs typeface="Arial" charset="0"/>
              </a:rPr>
              <a:t>if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 </a:t>
            </a:r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dist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 &lt;= 200:</a:t>
            </a:r>
          </a:p>
          <a:p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custoviagem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 = </a:t>
            </a:r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dist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 * 0.5</a:t>
            </a:r>
          </a:p>
          <a:p>
            <a:r>
              <a:rPr lang="pt-BR" sz="1400" b="0" i="1" dirty="0" err="1" smtClean="0">
                <a:effectLst/>
                <a:latin typeface="Arial" charset="0"/>
                <a:ea typeface="Arial" charset="0"/>
                <a:cs typeface="Arial" charset="0"/>
              </a:rPr>
              <a:t>else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:</a:t>
            </a:r>
          </a:p>
          <a:p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custoviagem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 = </a:t>
            </a:r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dist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 * 0.45</a:t>
            </a:r>
          </a:p>
          <a:p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('O total de Km é {:.0f} e o custo total da viagem é de </a:t>
            </a:r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R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$ {:.2f}'.</a:t>
            </a:r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format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(</a:t>
            </a:r>
          </a:p>
          <a:p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dist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, </a:t>
            </a:r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custoviagem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))</a:t>
            </a:r>
          </a:p>
          <a:p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('Boa Viagem!')</a:t>
            </a:r>
          </a:p>
          <a:p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/>
            </a:r>
            <a:b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</a:br>
            <a:r>
              <a:rPr lang="pt-BR" sz="1400" b="0" i="1" dirty="0" smtClean="0">
                <a:effectLst/>
                <a:latin typeface="Arial" charset="0"/>
                <a:ea typeface="Arial" charset="0"/>
                <a:cs typeface="Arial" charset="0"/>
              </a:rPr>
              <a:t># Usando operador ternário ou </a:t>
            </a:r>
            <a:r>
              <a:rPr lang="pt-BR" sz="1400" b="0" i="1" dirty="0" err="1" smtClean="0">
                <a:effectLst/>
                <a:latin typeface="Arial" charset="0"/>
                <a:ea typeface="Arial" charset="0"/>
                <a:cs typeface="Arial" charset="0"/>
              </a:rPr>
              <a:t>if</a:t>
            </a:r>
            <a:r>
              <a:rPr lang="pt-BR" sz="1400" b="0" i="1" dirty="0" smtClean="0">
                <a:effectLst/>
                <a:latin typeface="Arial" charset="0"/>
                <a:ea typeface="Arial" charset="0"/>
                <a:cs typeface="Arial" charset="0"/>
              </a:rPr>
              <a:t> in </a:t>
            </a:r>
            <a:r>
              <a:rPr lang="pt-BR" sz="1400" b="0" i="1" dirty="0" err="1" smtClean="0">
                <a:effectLst/>
                <a:latin typeface="Arial" charset="0"/>
                <a:ea typeface="Arial" charset="0"/>
                <a:cs typeface="Arial" charset="0"/>
              </a:rPr>
              <a:t>line</a:t>
            </a:r>
            <a:r>
              <a:rPr lang="pt-BR" sz="1400" b="0" i="1" dirty="0" smtClean="0">
                <a:effectLst/>
                <a:latin typeface="Arial" charset="0"/>
                <a:ea typeface="Arial" charset="0"/>
                <a:cs typeface="Arial" charset="0"/>
              </a:rPr>
              <a:t> (simplificado).</a:t>
            </a:r>
            <a:endParaRPr lang="pt-BR" sz="1400" b="0" dirty="0" smtClean="0">
              <a:effectLst/>
              <a:latin typeface="Arial" charset="0"/>
              <a:ea typeface="Arial" charset="0"/>
              <a:cs typeface="Arial" charset="0"/>
            </a:endParaRPr>
          </a:p>
          <a:p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/>
            </a:r>
            <a:b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</a:br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dist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 = </a:t>
            </a:r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float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(input('Digite a distância total da viagem (Km): '))</a:t>
            </a:r>
          </a:p>
          <a:p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custoviagem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 = </a:t>
            </a:r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dist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 * 0.5 </a:t>
            </a:r>
            <a:r>
              <a:rPr lang="pt-BR" sz="1400" b="0" i="1" dirty="0" err="1" smtClean="0">
                <a:effectLst/>
                <a:latin typeface="Arial" charset="0"/>
                <a:ea typeface="Arial" charset="0"/>
                <a:cs typeface="Arial" charset="0"/>
              </a:rPr>
              <a:t>if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 </a:t>
            </a:r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dist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 &lt;= 200 </a:t>
            </a:r>
            <a:r>
              <a:rPr lang="pt-BR" sz="1400" b="0" i="1" dirty="0" err="1" smtClean="0">
                <a:effectLst/>
                <a:latin typeface="Arial" charset="0"/>
                <a:ea typeface="Arial" charset="0"/>
                <a:cs typeface="Arial" charset="0"/>
              </a:rPr>
              <a:t>else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 </a:t>
            </a:r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dist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 * 0.45</a:t>
            </a:r>
          </a:p>
          <a:p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('O total de Km é {:.0f} e o custo total da viagem é de </a:t>
            </a:r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R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$ {:.2f}'.</a:t>
            </a:r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format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(</a:t>
            </a:r>
          </a:p>
          <a:p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dist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, </a:t>
            </a:r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custoviagem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))</a:t>
            </a:r>
          </a:p>
          <a:p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('Boa Viagem!')</a:t>
            </a:r>
            <a:endParaRPr lang="pt-BR" sz="1400" b="0" dirty="0">
              <a:effectLst/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47602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1298298" y="285981"/>
            <a:ext cx="45608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b="1" smtClean="0">
                <a:solidFill>
                  <a:srgbClr val="945200"/>
                </a:solidFill>
                <a:latin typeface="Apple Chancery" charset="0"/>
                <a:ea typeface="Apple Chancery" charset="0"/>
                <a:cs typeface="Apple Chancery" charset="0"/>
              </a:rPr>
              <a:t>Curso de Python - Curso em Vídeo</a:t>
            </a:r>
            <a:endParaRPr lang="pt-BR" sz="2400" b="1">
              <a:solidFill>
                <a:srgbClr val="945200"/>
              </a:solidFill>
              <a:latin typeface="Apple Chancery" charset="0"/>
              <a:ea typeface="Apple Chancery" charset="0"/>
              <a:cs typeface="Apple Chancery" charset="0"/>
            </a:endParaRPr>
          </a:p>
        </p:txBody>
      </p:sp>
      <p:sp>
        <p:nvSpPr>
          <p:cNvPr id="13" name="Espaço Reservado para Rodapé 10"/>
          <p:cNvSpPr txBox="1">
            <a:spLocks/>
          </p:cNvSpPr>
          <p:nvPr/>
        </p:nvSpPr>
        <p:spPr>
          <a:xfrm>
            <a:off x="5768825" y="8435643"/>
            <a:ext cx="726505" cy="4466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l" defTabSz="914400" rtl="0" eaLnBrk="1" latinLnBrk="0" hangingPunct="1">
              <a:defRPr sz="7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20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Página</a:t>
            </a:r>
            <a:endParaRPr lang="pt-BR" sz="1200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4" name="Espaço Reservado para Número de Slide 11"/>
          <p:cNvSpPr txBox="1">
            <a:spLocks/>
          </p:cNvSpPr>
          <p:nvPr/>
        </p:nvSpPr>
        <p:spPr>
          <a:xfrm>
            <a:off x="6361260" y="8533253"/>
            <a:ext cx="368724" cy="26969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pt-BR"/>
            </a:defPPr>
            <a:lvl1pPr marL="0" algn="r" defTabSz="914400" rtl="0" eaLnBrk="1" latinLnBrk="0" hangingPunct="1">
              <a:defRPr sz="21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2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27</a:t>
            </a:r>
            <a:endParaRPr lang="pt-BR" sz="1200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 useBgFill="1">
        <p:nvSpPr>
          <p:cNvPr id="2" name="Retângulo 1"/>
          <p:cNvSpPr/>
          <p:nvPr/>
        </p:nvSpPr>
        <p:spPr>
          <a:xfrm>
            <a:off x="500703" y="1081702"/>
            <a:ext cx="5856594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b="1" i="1" dirty="0" smtClean="0">
                <a:solidFill>
                  <a:srgbClr val="0432FF"/>
                </a:solidFill>
                <a:effectLst/>
                <a:latin typeface="Arial" charset="0"/>
                <a:ea typeface="Arial" charset="0"/>
                <a:cs typeface="Arial" charset="0"/>
              </a:rPr>
              <a:t># Desafio 32 – Ano Bissexto:</a:t>
            </a:r>
          </a:p>
          <a:p>
            <a:endParaRPr lang="pt-BR" sz="1400" dirty="0" smtClean="0">
              <a:effectLst/>
              <a:latin typeface="Arial" charset="0"/>
              <a:ea typeface="Arial" charset="0"/>
              <a:cs typeface="Arial" charset="0"/>
            </a:endParaRPr>
          </a:p>
          <a:p>
            <a:r>
              <a:rPr lang="pt-BR" sz="1400" i="1" dirty="0" smtClean="0">
                <a:effectLst/>
                <a:latin typeface="Arial" charset="0"/>
                <a:ea typeface="Arial" charset="0"/>
                <a:cs typeface="Arial" charset="0"/>
              </a:rPr>
              <a:t># Faça um programa que leia um ano qualquer e mostre se ele é "Bissexto".</a:t>
            </a:r>
            <a:endParaRPr lang="pt-BR" sz="1400" dirty="0" smtClean="0">
              <a:effectLst/>
              <a:latin typeface="Arial" charset="0"/>
              <a:ea typeface="Arial" charset="0"/>
              <a:cs typeface="Arial" charset="0"/>
            </a:endParaRPr>
          </a:p>
          <a:p>
            <a:r>
              <a:rPr lang="pt-BR" sz="1400" dirty="0" smtClean="0">
                <a:effectLst/>
                <a:latin typeface="Arial" charset="0"/>
                <a:ea typeface="Arial" charset="0"/>
                <a:cs typeface="Arial" charset="0"/>
              </a:rPr>
              <a:t/>
            </a:r>
            <a:br>
              <a:rPr lang="pt-BR" sz="1400" dirty="0" smtClean="0">
                <a:effectLst/>
                <a:latin typeface="Arial" charset="0"/>
                <a:ea typeface="Arial" charset="0"/>
                <a:cs typeface="Arial" charset="0"/>
              </a:rPr>
            </a:br>
            <a:r>
              <a:rPr lang="pt-BR" sz="1400" i="1" dirty="0" err="1" smtClean="0">
                <a:effectLst/>
                <a:latin typeface="Arial" charset="0"/>
                <a:ea typeface="Arial" charset="0"/>
                <a:cs typeface="Arial" charset="0"/>
              </a:rPr>
              <a:t>from</a:t>
            </a:r>
            <a:r>
              <a:rPr lang="pt-BR" sz="1400" dirty="0" smtClean="0">
                <a:effectLst/>
                <a:latin typeface="Arial" charset="0"/>
                <a:ea typeface="Arial" charset="0"/>
                <a:cs typeface="Arial" charset="0"/>
              </a:rPr>
              <a:t> </a:t>
            </a:r>
            <a:r>
              <a:rPr lang="pt-BR" sz="1400" dirty="0" err="1" smtClean="0">
                <a:effectLst/>
                <a:latin typeface="Arial" charset="0"/>
                <a:ea typeface="Arial" charset="0"/>
                <a:cs typeface="Arial" charset="0"/>
              </a:rPr>
              <a:t>datetime</a:t>
            </a:r>
            <a:r>
              <a:rPr lang="pt-BR" sz="1400" dirty="0" smtClean="0">
                <a:effectLst/>
                <a:latin typeface="Arial" charset="0"/>
                <a:ea typeface="Arial" charset="0"/>
                <a:cs typeface="Arial" charset="0"/>
              </a:rPr>
              <a:t> </a:t>
            </a:r>
            <a:r>
              <a:rPr lang="pt-BR" sz="1400" i="1" dirty="0" err="1" smtClean="0">
                <a:effectLst/>
                <a:latin typeface="Arial" charset="0"/>
                <a:ea typeface="Arial" charset="0"/>
                <a:cs typeface="Arial" charset="0"/>
              </a:rPr>
              <a:t>import</a:t>
            </a:r>
            <a:r>
              <a:rPr lang="pt-BR" sz="1400" dirty="0" smtClean="0">
                <a:effectLst/>
                <a:latin typeface="Arial" charset="0"/>
                <a:ea typeface="Arial" charset="0"/>
                <a:cs typeface="Arial" charset="0"/>
              </a:rPr>
              <a:t> date</a:t>
            </a:r>
          </a:p>
          <a:p>
            <a:r>
              <a:rPr lang="pt-BR" sz="1400" dirty="0" smtClean="0">
                <a:effectLst/>
                <a:latin typeface="Arial" charset="0"/>
                <a:ea typeface="Arial" charset="0"/>
                <a:cs typeface="Arial" charset="0"/>
              </a:rPr>
              <a:t>ano = </a:t>
            </a:r>
            <a:r>
              <a:rPr lang="pt-BR" sz="1400" dirty="0" err="1" smtClean="0">
                <a:effectLst/>
                <a:latin typeface="Arial" charset="0"/>
                <a:ea typeface="Arial" charset="0"/>
                <a:cs typeface="Arial" charset="0"/>
              </a:rPr>
              <a:t>int</a:t>
            </a:r>
            <a:r>
              <a:rPr lang="pt-BR" sz="1400" dirty="0" smtClean="0">
                <a:effectLst/>
                <a:latin typeface="Arial" charset="0"/>
                <a:ea typeface="Arial" charset="0"/>
                <a:cs typeface="Arial" charset="0"/>
              </a:rPr>
              <a:t>(input(</a:t>
            </a:r>
          </a:p>
          <a:p>
            <a:r>
              <a:rPr lang="pt-BR" sz="1400" dirty="0" smtClean="0">
                <a:effectLst/>
                <a:latin typeface="Arial" charset="0"/>
                <a:ea typeface="Arial" charset="0"/>
                <a:cs typeface="Arial" charset="0"/>
              </a:rPr>
              <a:t>'</a:t>
            </a:r>
            <a:r>
              <a:rPr lang="pt-BR" sz="1400" dirty="0" err="1" smtClean="0">
                <a:effectLst/>
                <a:latin typeface="Arial" charset="0"/>
                <a:ea typeface="Arial" charset="0"/>
                <a:cs typeface="Arial" charset="0"/>
              </a:rPr>
              <a:t>Digitel</a:t>
            </a:r>
            <a:r>
              <a:rPr lang="pt-BR" sz="1400" dirty="0" smtClean="0">
                <a:effectLst/>
                <a:latin typeface="Arial" charset="0"/>
                <a:ea typeface="Arial" charset="0"/>
                <a:cs typeface="Arial" charset="0"/>
              </a:rPr>
              <a:t> um ano para saber se é Bissexto. Digite 0 para analisar o ano atual: '))</a:t>
            </a:r>
          </a:p>
          <a:p>
            <a:r>
              <a:rPr lang="pt-BR" sz="1400" i="1" dirty="0" err="1" smtClean="0">
                <a:effectLst/>
                <a:latin typeface="Arial" charset="0"/>
                <a:ea typeface="Arial" charset="0"/>
                <a:cs typeface="Arial" charset="0"/>
              </a:rPr>
              <a:t>if</a:t>
            </a:r>
            <a:r>
              <a:rPr lang="pt-BR" sz="1400" dirty="0" smtClean="0">
                <a:effectLst/>
                <a:latin typeface="Arial" charset="0"/>
                <a:ea typeface="Arial" charset="0"/>
                <a:cs typeface="Arial" charset="0"/>
              </a:rPr>
              <a:t> ano == 0:</a:t>
            </a:r>
          </a:p>
          <a:p>
            <a:r>
              <a:rPr lang="pt-BR" sz="1400" dirty="0" smtClean="0">
                <a:effectLst/>
                <a:latin typeface="Arial" charset="0"/>
                <a:ea typeface="Arial" charset="0"/>
                <a:cs typeface="Arial" charset="0"/>
              </a:rPr>
              <a:t>ano = </a:t>
            </a:r>
            <a:r>
              <a:rPr lang="pt-BR" sz="1400" dirty="0" err="1" smtClean="0">
                <a:effectLst/>
                <a:latin typeface="Arial" charset="0"/>
                <a:ea typeface="Arial" charset="0"/>
                <a:cs typeface="Arial" charset="0"/>
              </a:rPr>
              <a:t>date.today</a:t>
            </a:r>
            <a:r>
              <a:rPr lang="pt-BR" sz="1400" dirty="0" smtClean="0">
                <a:effectLst/>
                <a:latin typeface="Arial" charset="0"/>
                <a:ea typeface="Arial" charset="0"/>
                <a:cs typeface="Arial" charset="0"/>
              </a:rPr>
              <a:t>().</a:t>
            </a:r>
            <a:r>
              <a:rPr lang="pt-BR" sz="1400" dirty="0" err="1" smtClean="0">
                <a:effectLst/>
                <a:latin typeface="Arial" charset="0"/>
                <a:ea typeface="Arial" charset="0"/>
                <a:cs typeface="Arial" charset="0"/>
              </a:rPr>
              <a:t>year</a:t>
            </a:r>
            <a:r>
              <a:rPr lang="pt-BR" sz="1400" dirty="0" smtClean="0">
                <a:effectLst/>
                <a:latin typeface="Arial" charset="0"/>
                <a:ea typeface="Arial" charset="0"/>
                <a:cs typeface="Arial" charset="0"/>
              </a:rPr>
              <a:t> </a:t>
            </a:r>
            <a:r>
              <a:rPr lang="pt-BR" sz="1400" i="1" dirty="0" smtClean="0">
                <a:effectLst/>
                <a:latin typeface="Arial" charset="0"/>
                <a:ea typeface="Arial" charset="0"/>
                <a:cs typeface="Arial" charset="0"/>
              </a:rPr>
              <a:t># Pega o ano atual.</a:t>
            </a:r>
            <a:endParaRPr lang="pt-BR" sz="1400" dirty="0" smtClean="0">
              <a:effectLst/>
              <a:latin typeface="Arial" charset="0"/>
              <a:ea typeface="Arial" charset="0"/>
              <a:cs typeface="Arial" charset="0"/>
            </a:endParaRPr>
          </a:p>
          <a:p>
            <a:r>
              <a:rPr lang="pt-BR" sz="1400" i="1" dirty="0" err="1" smtClean="0">
                <a:effectLst/>
                <a:latin typeface="Arial" charset="0"/>
                <a:ea typeface="Arial" charset="0"/>
                <a:cs typeface="Arial" charset="0"/>
              </a:rPr>
              <a:t>if</a:t>
            </a:r>
            <a:r>
              <a:rPr lang="pt-BR" sz="1400" dirty="0" smtClean="0">
                <a:effectLst/>
                <a:latin typeface="Arial" charset="0"/>
                <a:ea typeface="Arial" charset="0"/>
                <a:cs typeface="Arial" charset="0"/>
              </a:rPr>
              <a:t> ano % 4 == 0 </a:t>
            </a:r>
            <a:r>
              <a:rPr lang="pt-BR" sz="1400" dirty="0" err="1" smtClean="0">
                <a:effectLst/>
                <a:latin typeface="Arial" charset="0"/>
                <a:ea typeface="Arial" charset="0"/>
                <a:cs typeface="Arial" charset="0"/>
              </a:rPr>
              <a:t>and</a:t>
            </a:r>
            <a:r>
              <a:rPr lang="pt-BR" sz="1400" dirty="0" smtClean="0">
                <a:effectLst/>
                <a:latin typeface="Arial" charset="0"/>
                <a:ea typeface="Arial" charset="0"/>
                <a:cs typeface="Arial" charset="0"/>
              </a:rPr>
              <a:t> ano % 100 != 0 </a:t>
            </a:r>
            <a:r>
              <a:rPr lang="pt-BR" sz="1400" dirty="0" err="1" smtClean="0">
                <a:effectLst/>
                <a:latin typeface="Arial" charset="0"/>
                <a:ea typeface="Arial" charset="0"/>
                <a:cs typeface="Arial" charset="0"/>
              </a:rPr>
              <a:t>or</a:t>
            </a:r>
            <a:r>
              <a:rPr lang="pt-BR" sz="1400" dirty="0" smtClean="0">
                <a:effectLst/>
                <a:latin typeface="Arial" charset="0"/>
                <a:ea typeface="Arial" charset="0"/>
                <a:cs typeface="Arial" charset="0"/>
              </a:rPr>
              <a:t> ano % 400 == 0:</a:t>
            </a:r>
          </a:p>
          <a:p>
            <a:r>
              <a:rPr lang="pt-BR" sz="1400" dirty="0" err="1" smtClean="0">
                <a:effectLst/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400" dirty="0" smtClean="0">
                <a:effectLst/>
                <a:latin typeface="Arial" charset="0"/>
                <a:ea typeface="Arial" charset="0"/>
                <a:cs typeface="Arial" charset="0"/>
              </a:rPr>
              <a:t>('O ano de {} É Bissexto.'.</a:t>
            </a:r>
            <a:r>
              <a:rPr lang="pt-BR" sz="1400" dirty="0" err="1" smtClean="0">
                <a:effectLst/>
                <a:latin typeface="Arial" charset="0"/>
                <a:ea typeface="Arial" charset="0"/>
                <a:cs typeface="Arial" charset="0"/>
              </a:rPr>
              <a:t>format</a:t>
            </a:r>
            <a:r>
              <a:rPr lang="pt-BR" sz="1400" dirty="0" smtClean="0">
                <a:effectLst/>
                <a:latin typeface="Arial" charset="0"/>
                <a:ea typeface="Arial" charset="0"/>
                <a:cs typeface="Arial" charset="0"/>
              </a:rPr>
              <a:t>(ano))</a:t>
            </a:r>
          </a:p>
          <a:p>
            <a:r>
              <a:rPr lang="pt-BR" sz="1400" i="1" dirty="0" err="1" smtClean="0">
                <a:effectLst/>
                <a:latin typeface="Arial" charset="0"/>
                <a:ea typeface="Arial" charset="0"/>
                <a:cs typeface="Arial" charset="0"/>
              </a:rPr>
              <a:t>else</a:t>
            </a:r>
            <a:r>
              <a:rPr lang="pt-BR" sz="1400" dirty="0" smtClean="0">
                <a:effectLst/>
                <a:latin typeface="Arial" charset="0"/>
                <a:ea typeface="Arial" charset="0"/>
                <a:cs typeface="Arial" charset="0"/>
              </a:rPr>
              <a:t>:</a:t>
            </a:r>
          </a:p>
          <a:p>
            <a:r>
              <a:rPr lang="pt-BR" sz="1400" dirty="0" err="1" smtClean="0">
                <a:effectLst/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400" dirty="0" smtClean="0">
                <a:effectLst/>
                <a:latin typeface="Arial" charset="0"/>
                <a:ea typeface="Arial" charset="0"/>
                <a:cs typeface="Arial" charset="0"/>
              </a:rPr>
              <a:t>('O ano de {} NÃO é Bissexto.'.</a:t>
            </a:r>
            <a:r>
              <a:rPr lang="pt-BR" sz="1400" dirty="0" err="1" smtClean="0">
                <a:effectLst/>
                <a:latin typeface="Arial" charset="0"/>
                <a:ea typeface="Arial" charset="0"/>
                <a:cs typeface="Arial" charset="0"/>
              </a:rPr>
              <a:t>format</a:t>
            </a:r>
            <a:r>
              <a:rPr lang="pt-BR" sz="1400" dirty="0" smtClean="0">
                <a:effectLst/>
                <a:latin typeface="Arial" charset="0"/>
                <a:ea typeface="Arial" charset="0"/>
                <a:cs typeface="Arial" charset="0"/>
              </a:rPr>
              <a:t>(ano))</a:t>
            </a:r>
            <a:endParaRPr lang="pt-BR" sz="1400" dirty="0">
              <a:effectLst/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08595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1298298" y="285981"/>
            <a:ext cx="45608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b="1" smtClean="0">
                <a:solidFill>
                  <a:srgbClr val="945200"/>
                </a:solidFill>
                <a:latin typeface="Apple Chancery" charset="0"/>
                <a:ea typeface="Apple Chancery" charset="0"/>
                <a:cs typeface="Apple Chancery" charset="0"/>
              </a:rPr>
              <a:t>Curso de Python - Curso em Vídeo</a:t>
            </a:r>
            <a:endParaRPr lang="pt-BR" sz="2400" b="1">
              <a:solidFill>
                <a:srgbClr val="945200"/>
              </a:solidFill>
              <a:latin typeface="Apple Chancery" charset="0"/>
              <a:ea typeface="Apple Chancery" charset="0"/>
              <a:cs typeface="Apple Chancery" charset="0"/>
            </a:endParaRPr>
          </a:p>
        </p:txBody>
      </p:sp>
      <p:sp>
        <p:nvSpPr>
          <p:cNvPr id="13" name="Espaço Reservado para Rodapé 10"/>
          <p:cNvSpPr txBox="1">
            <a:spLocks/>
          </p:cNvSpPr>
          <p:nvPr/>
        </p:nvSpPr>
        <p:spPr>
          <a:xfrm>
            <a:off x="5768825" y="8435643"/>
            <a:ext cx="726505" cy="4466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l" defTabSz="914400" rtl="0" eaLnBrk="1" latinLnBrk="0" hangingPunct="1">
              <a:defRPr sz="7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20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Página</a:t>
            </a:r>
            <a:endParaRPr lang="pt-BR" sz="1200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4" name="Espaço Reservado para Número de Slide 11"/>
          <p:cNvSpPr txBox="1">
            <a:spLocks/>
          </p:cNvSpPr>
          <p:nvPr/>
        </p:nvSpPr>
        <p:spPr>
          <a:xfrm>
            <a:off x="6361260" y="8533253"/>
            <a:ext cx="368724" cy="26969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pt-BR"/>
            </a:defPPr>
            <a:lvl1pPr marL="0" algn="r" defTabSz="914400" rtl="0" eaLnBrk="1" latinLnBrk="0" hangingPunct="1">
              <a:defRPr sz="21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2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28</a:t>
            </a:r>
            <a:endParaRPr lang="pt-BR" sz="1200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 useBgFill="1">
        <p:nvSpPr>
          <p:cNvPr id="2" name="Retângulo 1"/>
          <p:cNvSpPr/>
          <p:nvPr/>
        </p:nvSpPr>
        <p:spPr>
          <a:xfrm>
            <a:off x="420020" y="1035867"/>
            <a:ext cx="6017959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b="1" i="1" dirty="0" smtClean="0">
                <a:solidFill>
                  <a:srgbClr val="0432FF"/>
                </a:solidFill>
                <a:effectLst/>
                <a:latin typeface="Arial" charset="0"/>
                <a:ea typeface="Arial" charset="0"/>
                <a:cs typeface="Arial" charset="0"/>
              </a:rPr>
              <a:t># Desafio 33 – Maior ou Menor Valores:</a:t>
            </a:r>
          </a:p>
          <a:p>
            <a:endParaRPr lang="pt-BR" sz="1400" b="0" dirty="0" smtClean="0">
              <a:effectLst/>
              <a:latin typeface="Arial" charset="0"/>
              <a:ea typeface="Arial" charset="0"/>
              <a:cs typeface="Arial" charset="0"/>
            </a:endParaRPr>
          </a:p>
          <a:p>
            <a:r>
              <a:rPr lang="pt-BR" sz="1400" b="0" i="1" dirty="0" smtClean="0">
                <a:effectLst/>
                <a:latin typeface="Arial" charset="0"/>
                <a:ea typeface="Arial" charset="0"/>
                <a:cs typeface="Arial" charset="0"/>
              </a:rPr>
              <a:t># Faça um programa que leia três números e mostre e qual é o maior e qual é o menor.</a:t>
            </a:r>
            <a:endParaRPr lang="pt-BR" sz="1400" b="0" dirty="0" smtClean="0">
              <a:effectLst/>
              <a:latin typeface="Arial" charset="0"/>
              <a:ea typeface="Arial" charset="0"/>
              <a:cs typeface="Arial" charset="0"/>
            </a:endParaRPr>
          </a:p>
          <a:p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/>
            </a:r>
            <a:b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</a:b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a = </a:t>
            </a:r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int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(input('Digite o primeiro número: '))</a:t>
            </a:r>
          </a:p>
          <a:p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b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 = </a:t>
            </a:r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int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(input('Digite o segundo número: '))</a:t>
            </a:r>
          </a:p>
          <a:p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c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 = </a:t>
            </a:r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int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(input('Digite o terceiro número: '))</a:t>
            </a:r>
          </a:p>
          <a:p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menor = a</a:t>
            </a:r>
          </a:p>
          <a:p>
            <a:r>
              <a:rPr lang="pt-BR" sz="1400" b="0" i="1" dirty="0" err="1" smtClean="0">
                <a:effectLst/>
                <a:latin typeface="Arial" charset="0"/>
                <a:ea typeface="Arial" charset="0"/>
                <a:cs typeface="Arial" charset="0"/>
              </a:rPr>
              <a:t>if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 </a:t>
            </a:r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b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 &lt; a </a:t>
            </a:r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and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 </a:t>
            </a:r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b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 &lt; </a:t>
            </a:r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c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:</a:t>
            </a:r>
          </a:p>
          <a:p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menor = </a:t>
            </a:r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b</a:t>
            </a:r>
            <a:endParaRPr lang="pt-BR" sz="1400" b="0" dirty="0" smtClean="0">
              <a:effectLst/>
              <a:latin typeface="Arial" charset="0"/>
              <a:ea typeface="Arial" charset="0"/>
              <a:cs typeface="Arial" charset="0"/>
            </a:endParaRPr>
          </a:p>
          <a:p>
            <a:r>
              <a:rPr lang="pt-BR" sz="1400" b="0" i="1" dirty="0" err="1" smtClean="0">
                <a:effectLst/>
                <a:latin typeface="Arial" charset="0"/>
                <a:ea typeface="Arial" charset="0"/>
                <a:cs typeface="Arial" charset="0"/>
              </a:rPr>
              <a:t>if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 </a:t>
            </a:r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c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 &lt; a </a:t>
            </a:r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and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 </a:t>
            </a:r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c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 &lt; </a:t>
            </a:r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b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:</a:t>
            </a:r>
          </a:p>
          <a:p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menor = </a:t>
            </a:r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c</a:t>
            </a:r>
            <a:endParaRPr lang="pt-BR" sz="1400" b="0" dirty="0" smtClean="0">
              <a:effectLst/>
              <a:latin typeface="Arial" charset="0"/>
              <a:ea typeface="Arial" charset="0"/>
              <a:cs typeface="Arial" charset="0"/>
            </a:endParaRPr>
          </a:p>
          <a:p>
            <a:r>
              <a:rPr lang="pt-BR" sz="1400" b="0" i="1" dirty="0" smtClean="0">
                <a:effectLst/>
                <a:latin typeface="Arial" charset="0"/>
                <a:ea typeface="Arial" charset="0"/>
                <a:cs typeface="Arial" charset="0"/>
              </a:rPr>
              <a:t># Verificando quem é o maior.</a:t>
            </a:r>
            <a:endParaRPr lang="pt-BR" sz="1400" b="0" dirty="0" smtClean="0">
              <a:effectLst/>
              <a:latin typeface="Arial" charset="0"/>
              <a:ea typeface="Arial" charset="0"/>
              <a:cs typeface="Arial" charset="0"/>
            </a:endParaRPr>
          </a:p>
          <a:p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maior = a</a:t>
            </a:r>
          </a:p>
          <a:p>
            <a:r>
              <a:rPr lang="pt-BR" sz="1400" b="0" i="1" dirty="0" err="1" smtClean="0">
                <a:effectLst/>
                <a:latin typeface="Arial" charset="0"/>
                <a:ea typeface="Arial" charset="0"/>
                <a:cs typeface="Arial" charset="0"/>
              </a:rPr>
              <a:t>if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 </a:t>
            </a:r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b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 &gt; a </a:t>
            </a:r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and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 </a:t>
            </a:r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b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 &gt; </a:t>
            </a:r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c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:</a:t>
            </a:r>
          </a:p>
          <a:p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maior = </a:t>
            </a:r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b</a:t>
            </a:r>
            <a:endParaRPr lang="pt-BR" sz="1400" b="0" dirty="0" smtClean="0">
              <a:effectLst/>
              <a:latin typeface="Arial" charset="0"/>
              <a:ea typeface="Arial" charset="0"/>
              <a:cs typeface="Arial" charset="0"/>
            </a:endParaRPr>
          </a:p>
          <a:p>
            <a:r>
              <a:rPr lang="pt-BR" sz="1400" b="0" i="1" dirty="0" err="1" smtClean="0">
                <a:effectLst/>
                <a:latin typeface="Arial" charset="0"/>
                <a:ea typeface="Arial" charset="0"/>
                <a:cs typeface="Arial" charset="0"/>
              </a:rPr>
              <a:t>if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 </a:t>
            </a:r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c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 &gt; a </a:t>
            </a:r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and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 </a:t>
            </a:r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c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 &gt; </a:t>
            </a:r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b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:</a:t>
            </a:r>
          </a:p>
          <a:p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maior = </a:t>
            </a:r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c</a:t>
            </a:r>
            <a:endParaRPr lang="pt-BR" sz="1400" b="0" dirty="0" smtClean="0">
              <a:effectLst/>
              <a:latin typeface="Arial" charset="0"/>
              <a:ea typeface="Arial" charset="0"/>
              <a:cs typeface="Arial" charset="0"/>
            </a:endParaRPr>
          </a:p>
          <a:p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('O número menor é {}'.</a:t>
            </a:r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format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(menor))</a:t>
            </a:r>
          </a:p>
          <a:p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('O número maior é {}'.</a:t>
            </a:r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format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(maior))</a:t>
            </a:r>
          </a:p>
          <a:p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/>
            </a:r>
            <a:b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</a:br>
            <a:r>
              <a:rPr lang="pt-BR" sz="1400" b="0" i="1" dirty="0" smtClean="0">
                <a:effectLst/>
                <a:latin typeface="Arial" charset="0"/>
                <a:ea typeface="Arial" charset="0"/>
                <a:cs typeface="Arial" charset="0"/>
              </a:rPr>
              <a:t># Solução simples:</a:t>
            </a:r>
            <a:endParaRPr lang="pt-BR" sz="1400" b="0" dirty="0" smtClean="0">
              <a:effectLst/>
              <a:latin typeface="Arial" charset="0"/>
              <a:ea typeface="Arial" charset="0"/>
              <a:cs typeface="Arial" charset="0"/>
            </a:endParaRPr>
          </a:p>
          <a:p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a = </a:t>
            </a:r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int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(input('Digite o primeiro número: '))</a:t>
            </a:r>
          </a:p>
          <a:p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b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 = </a:t>
            </a:r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int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(input('Digite o segundo número: '))</a:t>
            </a:r>
          </a:p>
          <a:p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c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 = </a:t>
            </a:r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int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(input('Digite o terceiro número: '))</a:t>
            </a:r>
          </a:p>
          <a:p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num = [a, </a:t>
            </a:r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b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, </a:t>
            </a:r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c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]</a:t>
            </a:r>
          </a:p>
          <a:p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ordenado = </a:t>
            </a:r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num.sort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()</a:t>
            </a:r>
          </a:p>
          <a:p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('O menor número é {}: '.</a:t>
            </a:r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format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(num[0]))</a:t>
            </a:r>
          </a:p>
          <a:p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('O maior número é {}'.</a:t>
            </a:r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format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(num[</a:t>
            </a:r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len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(num) - 1]))</a:t>
            </a:r>
            <a:endParaRPr lang="pt-BR" sz="1400" b="0" dirty="0">
              <a:effectLst/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30983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1298298" y="285981"/>
            <a:ext cx="45608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b="1" smtClean="0">
                <a:solidFill>
                  <a:srgbClr val="945200"/>
                </a:solidFill>
                <a:latin typeface="Apple Chancery" charset="0"/>
                <a:ea typeface="Apple Chancery" charset="0"/>
                <a:cs typeface="Apple Chancery" charset="0"/>
              </a:rPr>
              <a:t>Curso de Python - Curso em Vídeo</a:t>
            </a:r>
            <a:endParaRPr lang="pt-BR" sz="2400" b="1">
              <a:solidFill>
                <a:srgbClr val="945200"/>
              </a:solidFill>
              <a:latin typeface="Apple Chancery" charset="0"/>
              <a:ea typeface="Apple Chancery" charset="0"/>
              <a:cs typeface="Apple Chancery" charset="0"/>
            </a:endParaRPr>
          </a:p>
        </p:txBody>
      </p:sp>
      <p:sp>
        <p:nvSpPr>
          <p:cNvPr id="13" name="Espaço Reservado para Rodapé 10"/>
          <p:cNvSpPr txBox="1">
            <a:spLocks/>
          </p:cNvSpPr>
          <p:nvPr/>
        </p:nvSpPr>
        <p:spPr>
          <a:xfrm>
            <a:off x="5768825" y="8435643"/>
            <a:ext cx="726505" cy="4466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l" defTabSz="914400" rtl="0" eaLnBrk="1" latinLnBrk="0" hangingPunct="1">
              <a:defRPr sz="7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20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Página</a:t>
            </a:r>
            <a:endParaRPr lang="pt-BR" sz="1200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4" name="Espaço Reservado para Número de Slide 11"/>
          <p:cNvSpPr txBox="1">
            <a:spLocks/>
          </p:cNvSpPr>
          <p:nvPr/>
        </p:nvSpPr>
        <p:spPr>
          <a:xfrm>
            <a:off x="6361260" y="8533253"/>
            <a:ext cx="368724" cy="26969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pt-BR"/>
            </a:defPPr>
            <a:lvl1pPr marL="0" algn="r" defTabSz="914400" rtl="0" eaLnBrk="1" latinLnBrk="0" hangingPunct="1">
              <a:defRPr sz="21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2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29</a:t>
            </a:r>
            <a:endParaRPr lang="pt-BR" sz="1200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 useBgFill="1">
        <p:nvSpPr>
          <p:cNvPr id="2" name="Retângulo 1"/>
          <p:cNvSpPr/>
          <p:nvPr/>
        </p:nvSpPr>
        <p:spPr>
          <a:xfrm>
            <a:off x="445410" y="1088304"/>
            <a:ext cx="5915849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b="1" i="1" dirty="0" smtClean="0">
                <a:solidFill>
                  <a:srgbClr val="0432FF"/>
                </a:solidFill>
                <a:effectLst/>
                <a:latin typeface="Arial" charset="0"/>
                <a:ea typeface="Arial" charset="0"/>
                <a:cs typeface="Arial" charset="0"/>
              </a:rPr>
              <a:t># Desafio 34 – Aumentos Múltiplos:</a:t>
            </a:r>
          </a:p>
          <a:p>
            <a:endParaRPr lang="pt-BR" sz="1400" b="0" dirty="0" smtClean="0">
              <a:effectLst/>
              <a:latin typeface="Arial" charset="0"/>
              <a:ea typeface="Arial" charset="0"/>
              <a:cs typeface="Arial" charset="0"/>
            </a:endParaRPr>
          </a:p>
          <a:p>
            <a:r>
              <a:rPr lang="pt-BR" sz="1400" b="0" i="1" dirty="0" smtClean="0">
                <a:effectLst/>
                <a:latin typeface="Arial" charset="0"/>
                <a:ea typeface="Arial" charset="0"/>
                <a:cs typeface="Arial" charset="0"/>
              </a:rPr>
              <a:t># Escreva um programa que pergunte o salário de um funcionário e</a:t>
            </a:r>
            <a:endParaRPr lang="pt-BR" sz="1400" b="0" dirty="0" smtClean="0">
              <a:effectLst/>
              <a:latin typeface="Arial" charset="0"/>
              <a:ea typeface="Arial" charset="0"/>
              <a:cs typeface="Arial" charset="0"/>
            </a:endParaRPr>
          </a:p>
          <a:p>
            <a:r>
              <a:rPr lang="pt-BR" sz="1400" b="0" i="1" dirty="0" smtClean="0">
                <a:effectLst/>
                <a:latin typeface="Arial" charset="0"/>
                <a:ea typeface="Arial" charset="0"/>
                <a:cs typeface="Arial" charset="0"/>
              </a:rPr>
              <a:t># calcule o valor do seu aumento.</a:t>
            </a:r>
            <a:endParaRPr lang="pt-BR" sz="1400" b="0" dirty="0" smtClean="0">
              <a:effectLst/>
              <a:latin typeface="Arial" charset="0"/>
              <a:ea typeface="Arial" charset="0"/>
              <a:cs typeface="Arial" charset="0"/>
            </a:endParaRPr>
          </a:p>
          <a:p>
            <a:r>
              <a:rPr lang="pt-BR" sz="1400" b="0" i="1" dirty="0" smtClean="0">
                <a:effectLst/>
                <a:latin typeface="Arial" charset="0"/>
                <a:ea typeface="Arial" charset="0"/>
                <a:cs typeface="Arial" charset="0"/>
              </a:rPr>
              <a:t># 1) Para salários superiores a </a:t>
            </a:r>
            <a:r>
              <a:rPr lang="pt-BR" sz="1400" b="0" i="1" dirty="0" err="1" smtClean="0">
                <a:effectLst/>
                <a:latin typeface="Arial" charset="0"/>
                <a:ea typeface="Arial" charset="0"/>
                <a:cs typeface="Arial" charset="0"/>
              </a:rPr>
              <a:t>R</a:t>
            </a:r>
            <a:r>
              <a:rPr lang="pt-BR" sz="1400" b="0" i="1" dirty="0" smtClean="0">
                <a:effectLst/>
                <a:latin typeface="Arial" charset="0"/>
                <a:ea typeface="Arial" charset="0"/>
                <a:cs typeface="Arial" charset="0"/>
              </a:rPr>
              <a:t>$ 1250.00, calcule um aumento de 10%.</a:t>
            </a:r>
            <a:endParaRPr lang="pt-BR" sz="1400" b="0" dirty="0" smtClean="0">
              <a:effectLst/>
              <a:latin typeface="Arial" charset="0"/>
              <a:ea typeface="Arial" charset="0"/>
              <a:cs typeface="Arial" charset="0"/>
            </a:endParaRPr>
          </a:p>
          <a:p>
            <a:r>
              <a:rPr lang="pt-BR" sz="1400" b="0" i="1" dirty="0" smtClean="0">
                <a:effectLst/>
                <a:latin typeface="Arial" charset="0"/>
                <a:ea typeface="Arial" charset="0"/>
                <a:cs typeface="Arial" charset="0"/>
              </a:rPr>
              <a:t># 2) Para os salários inferiores ou iguais, o aumento é de 15 %.</a:t>
            </a:r>
            <a:endParaRPr lang="pt-BR" sz="1400" b="0" dirty="0" smtClean="0">
              <a:effectLst/>
              <a:latin typeface="Arial" charset="0"/>
              <a:ea typeface="Arial" charset="0"/>
              <a:cs typeface="Arial" charset="0"/>
            </a:endParaRPr>
          </a:p>
          <a:p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/>
            </a:r>
            <a:b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</a:b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salário = </a:t>
            </a:r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float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(input('Digite o seu salário: '))</a:t>
            </a:r>
          </a:p>
          <a:p>
            <a:r>
              <a:rPr lang="pt-BR" sz="1400" b="0" i="1" dirty="0" err="1" smtClean="0">
                <a:effectLst/>
                <a:latin typeface="Arial" charset="0"/>
                <a:ea typeface="Arial" charset="0"/>
                <a:cs typeface="Arial" charset="0"/>
              </a:rPr>
              <a:t>if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 salário &gt; 1250:</a:t>
            </a:r>
          </a:p>
          <a:p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aumento10 = salário * 1.1</a:t>
            </a:r>
          </a:p>
          <a:p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('O seu salário atual é </a:t>
            </a:r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R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$ {:.2f} e o seu novo salário com aumento de 10% é \033[1;33;41mR$ {:.2f}\033[m.'.</a:t>
            </a:r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format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(</a:t>
            </a:r>
          </a:p>
          <a:p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salário, aumento10))</a:t>
            </a:r>
          </a:p>
          <a:p>
            <a:r>
              <a:rPr lang="pt-BR" sz="1400" b="0" i="1" dirty="0" err="1" smtClean="0">
                <a:effectLst/>
                <a:latin typeface="Arial" charset="0"/>
                <a:ea typeface="Arial" charset="0"/>
                <a:cs typeface="Arial" charset="0"/>
              </a:rPr>
              <a:t>else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:</a:t>
            </a:r>
          </a:p>
          <a:p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aumento15 = salário * 1.15</a:t>
            </a:r>
          </a:p>
          <a:p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('O seu salário atual é </a:t>
            </a:r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R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$ {:.2f} e o seu novo salário com aumento de 15% é \033[1;33;41mR$ {:.2f}\033[m.'.</a:t>
            </a:r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format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(</a:t>
            </a:r>
          </a:p>
          <a:p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salário, aumento15))</a:t>
            </a:r>
            <a:endParaRPr lang="pt-BR" sz="1400" b="0" dirty="0">
              <a:effectLst/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2370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23850" y="962871"/>
            <a:ext cx="6210300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b="1" i="1" dirty="0" smtClean="0">
                <a:solidFill>
                  <a:srgbClr val="0432FF"/>
                </a:solidFill>
                <a:effectLst/>
                <a:latin typeface="Arial" charset="0"/>
                <a:ea typeface="Arial" charset="0"/>
                <a:cs typeface="Arial" charset="0"/>
              </a:rPr>
              <a:t># Desafio 1 - Deixando tudo Pronto:</a:t>
            </a:r>
          </a:p>
          <a:p>
            <a:endParaRPr lang="pt-BR" sz="1400" b="1" dirty="0" smtClean="0">
              <a:solidFill>
                <a:srgbClr val="0432FF"/>
              </a:solidFill>
              <a:effectLst/>
              <a:latin typeface="Arial" charset="0"/>
              <a:ea typeface="Arial" charset="0"/>
              <a:cs typeface="Arial" charset="0"/>
            </a:endParaRPr>
          </a:p>
          <a:p>
            <a:r>
              <a:rPr lang="pt-BR" sz="1400" b="0" i="1" dirty="0" smtClean="0">
                <a:effectLst/>
                <a:latin typeface="Arial" charset="0"/>
                <a:ea typeface="Arial" charset="0"/>
                <a:cs typeface="Arial" charset="0"/>
              </a:rPr>
              <a:t># Faça um programa que leia o nome de uma pessoa e mostre uma mensagem de boas vindas</a:t>
            </a:r>
            <a:endParaRPr lang="pt-BR" sz="1400" b="0" dirty="0" smtClean="0">
              <a:effectLst/>
              <a:latin typeface="Arial" charset="0"/>
              <a:ea typeface="Arial" charset="0"/>
              <a:cs typeface="Arial" charset="0"/>
            </a:endParaRPr>
          </a:p>
          <a:p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/>
            </a:r>
            <a:b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</a:b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nome = input('Qual o seu nome? ')</a:t>
            </a:r>
          </a:p>
          <a:p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('Olá', nome, '! Prazer em te conhecer!')</a:t>
            </a:r>
            <a:endParaRPr lang="pt-BR" sz="1400" b="0" dirty="0"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1298298" y="285981"/>
            <a:ext cx="45608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b="1" smtClean="0">
                <a:solidFill>
                  <a:srgbClr val="945200"/>
                </a:solidFill>
                <a:latin typeface="Apple Chancery" charset="0"/>
                <a:ea typeface="Apple Chancery" charset="0"/>
                <a:cs typeface="Apple Chancery" charset="0"/>
              </a:rPr>
              <a:t>Curso de Python - Curso em Vídeo</a:t>
            </a:r>
            <a:endParaRPr lang="pt-BR" sz="2400" b="1">
              <a:solidFill>
                <a:srgbClr val="945200"/>
              </a:solidFill>
              <a:latin typeface="Apple Chancery" charset="0"/>
              <a:ea typeface="Apple Chancery" charset="0"/>
              <a:cs typeface="Apple Chancery" charset="0"/>
            </a:endParaRPr>
          </a:p>
        </p:txBody>
      </p:sp>
      <p:sp useBgFill="1">
        <p:nvSpPr>
          <p:cNvPr id="3" name="Retângulo 2"/>
          <p:cNvSpPr/>
          <p:nvPr/>
        </p:nvSpPr>
        <p:spPr>
          <a:xfrm>
            <a:off x="247089" y="2778534"/>
            <a:ext cx="6363821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b="1" i="1" dirty="0" smtClean="0">
                <a:solidFill>
                  <a:srgbClr val="0432FF"/>
                </a:solidFill>
                <a:effectLst/>
                <a:latin typeface="Arial" charset="0"/>
                <a:ea typeface="Arial" charset="0"/>
                <a:cs typeface="Arial" charset="0"/>
              </a:rPr>
              <a:t># Desafio 2 - Respondendo ao Usuário:</a:t>
            </a:r>
          </a:p>
          <a:p>
            <a:endParaRPr lang="pt-BR" sz="1400" b="1" dirty="0" smtClean="0">
              <a:solidFill>
                <a:srgbClr val="0432FF"/>
              </a:solidFill>
              <a:effectLst/>
              <a:latin typeface="Arial" charset="0"/>
              <a:ea typeface="Arial" charset="0"/>
              <a:cs typeface="Arial" charset="0"/>
            </a:endParaRPr>
          </a:p>
          <a:p>
            <a:r>
              <a:rPr lang="pt-BR" sz="1400" b="0" i="1" dirty="0" smtClean="0">
                <a:effectLst/>
                <a:latin typeface="Arial" charset="0"/>
                <a:ea typeface="Arial" charset="0"/>
                <a:cs typeface="Arial" charset="0"/>
              </a:rPr>
              <a:t># Faça um programa que leia o dia mês e ano de nascimento e mostre na tela a data completa.</a:t>
            </a:r>
            <a:endParaRPr lang="pt-BR" sz="1400" b="0" dirty="0" smtClean="0">
              <a:effectLst/>
              <a:latin typeface="Arial" charset="0"/>
              <a:ea typeface="Arial" charset="0"/>
              <a:cs typeface="Arial" charset="0"/>
            </a:endParaRPr>
          </a:p>
          <a:p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/>
            </a:r>
            <a:b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</a:br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dia_nascimento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 = input('Em que dia você nasceu? ')</a:t>
            </a:r>
          </a:p>
          <a:p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mes_nascimento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 = input('Em que mês você nasceu? ')</a:t>
            </a:r>
          </a:p>
          <a:p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ano_nascimento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 = input('Em que ano você nasceu? ')</a:t>
            </a:r>
          </a:p>
          <a:p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('Você nasceu no dia ', </a:t>
            </a:r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dia_nascimento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, 'de ',</a:t>
            </a:r>
          </a:p>
          <a:p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mes_nascimento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, 'de ', </a:t>
            </a:r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ano_nascimento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, '. Correto?')</a:t>
            </a:r>
          </a:p>
        </p:txBody>
      </p:sp>
      <p:sp>
        <p:nvSpPr>
          <p:cNvPr id="15" name="Espaço Reservado para Rodapé 10"/>
          <p:cNvSpPr>
            <a:spLocks noGrp="1"/>
          </p:cNvSpPr>
          <p:nvPr>
            <p:ph type="ftr" sz="quarter" idx="11"/>
          </p:nvPr>
        </p:nvSpPr>
        <p:spPr>
          <a:xfrm>
            <a:off x="5768825" y="8435643"/>
            <a:ext cx="726505" cy="446624"/>
          </a:xfrm>
        </p:spPr>
        <p:txBody>
          <a:bodyPr/>
          <a:lstStyle/>
          <a:p>
            <a:r>
              <a:rPr lang="pt-BR" sz="12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Página</a:t>
            </a:r>
            <a:endParaRPr lang="pt-BR" sz="1200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6" name="Espaço Reservado para Número de Slide 11"/>
          <p:cNvSpPr>
            <a:spLocks noGrp="1"/>
          </p:cNvSpPr>
          <p:nvPr>
            <p:ph type="sldNum" sz="quarter" idx="12"/>
          </p:nvPr>
        </p:nvSpPr>
        <p:spPr>
          <a:xfrm>
            <a:off x="6361260" y="8533253"/>
            <a:ext cx="268140" cy="269693"/>
          </a:xfrm>
        </p:spPr>
        <p:txBody>
          <a:bodyPr/>
          <a:lstStyle/>
          <a:p>
            <a:r>
              <a:rPr lang="pt-BR" sz="12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7045470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1298298" y="285981"/>
            <a:ext cx="45608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b="1" smtClean="0">
                <a:solidFill>
                  <a:srgbClr val="945200"/>
                </a:solidFill>
                <a:latin typeface="Apple Chancery" charset="0"/>
                <a:ea typeface="Apple Chancery" charset="0"/>
                <a:cs typeface="Apple Chancery" charset="0"/>
              </a:rPr>
              <a:t>Curso de Python - Curso em Vídeo</a:t>
            </a:r>
            <a:endParaRPr lang="pt-BR" sz="2400" b="1">
              <a:solidFill>
                <a:srgbClr val="945200"/>
              </a:solidFill>
              <a:latin typeface="Apple Chancery" charset="0"/>
              <a:ea typeface="Apple Chancery" charset="0"/>
              <a:cs typeface="Apple Chancery" charset="0"/>
            </a:endParaRPr>
          </a:p>
        </p:txBody>
      </p:sp>
      <p:sp>
        <p:nvSpPr>
          <p:cNvPr id="13" name="Espaço Reservado para Rodapé 10"/>
          <p:cNvSpPr txBox="1">
            <a:spLocks/>
          </p:cNvSpPr>
          <p:nvPr/>
        </p:nvSpPr>
        <p:spPr>
          <a:xfrm>
            <a:off x="5768825" y="8435643"/>
            <a:ext cx="726505" cy="4466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l" defTabSz="914400" rtl="0" eaLnBrk="1" latinLnBrk="0" hangingPunct="1">
              <a:defRPr sz="7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20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Página</a:t>
            </a:r>
            <a:endParaRPr lang="pt-BR" sz="1200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4" name="Espaço Reservado para Número de Slide 11"/>
          <p:cNvSpPr txBox="1">
            <a:spLocks/>
          </p:cNvSpPr>
          <p:nvPr/>
        </p:nvSpPr>
        <p:spPr>
          <a:xfrm>
            <a:off x="6361260" y="8533253"/>
            <a:ext cx="368724" cy="26969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pt-BR"/>
            </a:defPPr>
            <a:lvl1pPr marL="0" algn="r" defTabSz="914400" rtl="0" eaLnBrk="1" latinLnBrk="0" hangingPunct="1">
              <a:defRPr sz="21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2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30</a:t>
            </a:r>
            <a:endParaRPr lang="pt-BR" sz="1200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 useBgFill="1">
        <p:nvSpPr>
          <p:cNvPr id="2" name="Retângulo 1"/>
          <p:cNvSpPr/>
          <p:nvPr/>
        </p:nvSpPr>
        <p:spPr>
          <a:xfrm>
            <a:off x="458498" y="1069837"/>
            <a:ext cx="6166222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b="1" i="1" dirty="0" smtClean="0">
                <a:solidFill>
                  <a:srgbClr val="0432FF"/>
                </a:solidFill>
                <a:effectLst/>
                <a:latin typeface="Arial" charset="0"/>
                <a:ea typeface="Arial" charset="0"/>
                <a:cs typeface="Arial" charset="0"/>
              </a:rPr>
              <a:t># Desafio 35 – Analisando Triângulos v1.0:</a:t>
            </a:r>
          </a:p>
          <a:p>
            <a:endParaRPr lang="pt-BR" sz="1400" b="0" dirty="0" smtClean="0">
              <a:effectLst/>
              <a:latin typeface="Arial" charset="0"/>
              <a:ea typeface="Arial" charset="0"/>
              <a:cs typeface="Arial" charset="0"/>
            </a:endParaRPr>
          </a:p>
          <a:p>
            <a:r>
              <a:rPr lang="pt-BR" sz="1400" b="0" i="1" dirty="0" smtClean="0">
                <a:effectLst/>
                <a:latin typeface="Arial" charset="0"/>
                <a:ea typeface="Arial" charset="0"/>
                <a:cs typeface="Arial" charset="0"/>
              </a:rPr>
              <a:t># Desenvolva um programa que leia o comprimento de três retas e diga ao usuário se elas podem ou não</a:t>
            </a:r>
            <a:endParaRPr lang="pt-BR" sz="1400" b="0" dirty="0" smtClean="0">
              <a:effectLst/>
              <a:latin typeface="Arial" charset="0"/>
              <a:ea typeface="Arial" charset="0"/>
              <a:cs typeface="Arial" charset="0"/>
            </a:endParaRPr>
          </a:p>
          <a:p>
            <a:r>
              <a:rPr lang="pt-BR" sz="1400" b="0" i="1" dirty="0" smtClean="0">
                <a:effectLst/>
                <a:latin typeface="Arial" charset="0"/>
                <a:ea typeface="Arial" charset="0"/>
                <a:cs typeface="Arial" charset="0"/>
              </a:rPr>
              <a:t># formar um triângulo.</a:t>
            </a:r>
            <a:endParaRPr lang="pt-BR" sz="1400" b="0" dirty="0" smtClean="0">
              <a:effectLst/>
              <a:latin typeface="Arial" charset="0"/>
              <a:ea typeface="Arial" charset="0"/>
              <a:cs typeface="Arial" charset="0"/>
            </a:endParaRPr>
          </a:p>
          <a:p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/>
            </a:r>
            <a:b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</a:br>
            <a:r>
              <a:rPr lang="pt-BR" sz="1400" b="0" i="1" dirty="0" smtClean="0">
                <a:effectLst/>
                <a:latin typeface="Arial" charset="0"/>
                <a:ea typeface="Arial" charset="0"/>
                <a:cs typeface="Arial" charset="0"/>
              </a:rPr>
              <a:t># Maneira matemática:</a:t>
            </a:r>
            <a:endParaRPr lang="pt-BR" sz="1400" b="0" dirty="0" smtClean="0">
              <a:effectLst/>
              <a:latin typeface="Arial" charset="0"/>
              <a:ea typeface="Arial" charset="0"/>
              <a:cs typeface="Arial" charset="0"/>
            </a:endParaRPr>
          </a:p>
          <a:p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/>
            </a:r>
            <a:b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</a:b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lado1 = </a:t>
            </a:r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int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(input('Digite o primeiro lado do triângulo: '))</a:t>
            </a:r>
          </a:p>
          <a:p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lado2 = </a:t>
            </a:r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int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(input('Digite o segundo lado do triângulo: '))</a:t>
            </a:r>
          </a:p>
          <a:p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lado3 = </a:t>
            </a:r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int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(input('Digite o terceiro lado do triângulo: '))</a:t>
            </a:r>
          </a:p>
          <a:p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/>
            </a:r>
            <a:b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</a:br>
            <a:r>
              <a:rPr lang="pt-BR" sz="1400" b="0" i="1" dirty="0" err="1" smtClean="0">
                <a:effectLst/>
                <a:latin typeface="Arial" charset="0"/>
                <a:ea typeface="Arial" charset="0"/>
                <a:cs typeface="Arial" charset="0"/>
              </a:rPr>
              <a:t>if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 </a:t>
            </a:r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abs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(lado2-lado3) &lt; lado3 </a:t>
            </a:r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and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 (lado2 + lado3) &gt; lado3 </a:t>
            </a:r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and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 </a:t>
            </a:r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abs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(lado1-lado3) &lt; lado2 </a:t>
            </a:r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and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 (lado1 + lado3) &gt; lado2 </a:t>
            </a:r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and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 </a:t>
            </a:r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abs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(lado1-lado2) &lt; lado3 </a:t>
            </a:r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and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 (lado1 + lado2) &gt; lado3:</a:t>
            </a:r>
          </a:p>
          <a:p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('Com as medidas informada conseguimos formar um TRIÂNGULO.')</a:t>
            </a:r>
          </a:p>
          <a:p>
            <a:r>
              <a:rPr lang="pt-BR" sz="1400" b="0" i="1" dirty="0" err="1" smtClean="0">
                <a:effectLst/>
                <a:latin typeface="Arial" charset="0"/>
                <a:ea typeface="Arial" charset="0"/>
                <a:cs typeface="Arial" charset="0"/>
              </a:rPr>
              <a:t>else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:</a:t>
            </a:r>
          </a:p>
          <a:p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('IMPOSSÍVEL formar um triângulo com as medidas dos lados.')</a:t>
            </a:r>
          </a:p>
          <a:p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/>
            </a:r>
            <a:b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</a:br>
            <a:r>
              <a:rPr lang="pt-BR" sz="1400" b="0" i="1" dirty="0" smtClean="0">
                <a:effectLst/>
                <a:latin typeface="Arial" charset="0"/>
                <a:ea typeface="Arial" charset="0"/>
                <a:cs typeface="Arial" charset="0"/>
              </a:rPr>
              <a:t># Outra maneira:</a:t>
            </a:r>
            <a:endParaRPr lang="pt-BR" sz="1400" b="0" dirty="0" smtClean="0">
              <a:effectLst/>
              <a:latin typeface="Arial" charset="0"/>
              <a:ea typeface="Arial" charset="0"/>
              <a:cs typeface="Arial" charset="0"/>
            </a:endParaRPr>
          </a:p>
          <a:p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/>
            </a:r>
            <a:b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</a:b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lado1 = </a:t>
            </a:r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int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(input('Digite o primeiro lado do triângulo: '))</a:t>
            </a:r>
          </a:p>
          <a:p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lado2 = </a:t>
            </a:r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int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(input('Digite o segundo lado do triângulo: '))</a:t>
            </a:r>
          </a:p>
          <a:p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lado3 = </a:t>
            </a:r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int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(input('Digite o terceiro lado do triângulo: '))</a:t>
            </a:r>
          </a:p>
          <a:p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/>
            </a:r>
            <a:b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</a:br>
            <a:r>
              <a:rPr lang="pt-BR" sz="1400" b="0" i="1" dirty="0" err="1" smtClean="0">
                <a:effectLst/>
                <a:latin typeface="Arial" charset="0"/>
                <a:ea typeface="Arial" charset="0"/>
                <a:cs typeface="Arial" charset="0"/>
              </a:rPr>
              <a:t>if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 lado1 &lt; lado2 + lado3 </a:t>
            </a:r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and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 lado2 &lt; lado1 + lado3 </a:t>
            </a:r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and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 lado3 &lt; lado1 + lado2:</a:t>
            </a:r>
          </a:p>
          <a:p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('Com as medidas informada conseguimos formar um TRIÂNGULO.')</a:t>
            </a:r>
          </a:p>
          <a:p>
            <a:r>
              <a:rPr lang="pt-BR" sz="1400" b="0" i="1" dirty="0" err="1" smtClean="0">
                <a:effectLst/>
                <a:latin typeface="Arial" charset="0"/>
                <a:ea typeface="Arial" charset="0"/>
                <a:cs typeface="Arial" charset="0"/>
              </a:rPr>
              <a:t>else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:</a:t>
            </a:r>
          </a:p>
          <a:p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('IMPOSSÍVEL formar um triângulo com as medidas dos lados.')</a:t>
            </a:r>
          </a:p>
        </p:txBody>
      </p:sp>
    </p:spTree>
    <p:extLst>
      <p:ext uri="{BB962C8B-B14F-4D97-AF65-F5344CB8AC3E}">
        <p14:creationId xmlns:p14="http://schemas.microsoft.com/office/powerpoint/2010/main" val="21236165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1298298" y="285981"/>
            <a:ext cx="45608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b="1" smtClean="0">
                <a:solidFill>
                  <a:srgbClr val="945200"/>
                </a:solidFill>
                <a:latin typeface="Apple Chancery" charset="0"/>
                <a:ea typeface="Apple Chancery" charset="0"/>
                <a:cs typeface="Apple Chancery" charset="0"/>
              </a:rPr>
              <a:t>Curso de Python - Curso em Vídeo</a:t>
            </a:r>
            <a:endParaRPr lang="pt-BR" sz="2400" b="1">
              <a:solidFill>
                <a:srgbClr val="945200"/>
              </a:solidFill>
              <a:latin typeface="Apple Chancery" charset="0"/>
              <a:ea typeface="Apple Chancery" charset="0"/>
              <a:cs typeface="Apple Chancery" charset="0"/>
            </a:endParaRPr>
          </a:p>
        </p:txBody>
      </p:sp>
      <p:sp>
        <p:nvSpPr>
          <p:cNvPr id="13" name="Espaço Reservado para Rodapé 10"/>
          <p:cNvSpPr txBox="1">
            <a:spLocks/>
          </p:cNvSpPr>
          <p:nvPr/>
        </p:nvSpPr>
        <p:spPr>
          <a:xfrm>
            <a:off x="5768825" y="8435643"/>
            <a:ext cx="726505" cy="4466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l" defTabSz="914400" rtl="0" eaLnBrk="1" latinLnBrk="0" hangingPunct="1">
              <a:defRPr sz="7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20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Página</a:t>
            </a:r>
            <a:endParaRPr lang="pt-BR" sz="1200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4" name="Espaço Reservado para Número de Slide 11"/>
          <p:cNvSpPr txBox="1">
            <a:spLocks/>
          </p:cNvSpPr>
          <p:nvPr/>
        </p:nvSpPr>
        <p:spPr>
          <a:xfrm>
            <a:off x="6361260" y="8533253"/>
            <a:ext cx="368724" cy="26969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pt-BR"/>
            </a:defPPr>
            <a:lvl1pPr marL="0" algn="r" defTabSz="914400" rtl="0" eaLnBrk="1" latinLnBrk="0" hangingPunct="1">
              <a:defRPr sz="21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2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31</a:t>
            </a:r>
            <a:endParaRPr lang="pt-BR" sz="1200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 useBgFill="1">
        <p:nvSpPr>
          <p:cNvPr id="2" name="Retângulo 1"/>
          <p:cNvSpPr/>
          <p:nvPr/>
        </p:nvSpPr>
        <p:spPr>
          <a:xfrm>
            <a:off x="448893" y="947174"/>
            <a:ext cx="6000029" cy="74174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b="1" dirty="0" smtClean="0">
                <a:solidFill>
                  <a:srgbClr val="009051"/>
                </a:solidFill>
                <a:effectLst/>
                <a:latin typeface="Arial" charset="0"/>
                <a:ea typeface="Arial" charset="0"/>
                <a:cs typeface="Arial" charset="0"/>
              </a:rPr>
              <a:t>AULA 11 - Trabalhando com Cores:</a:t>
            </a:r>
          </a:p>
          <a:p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/>
            </a:r>
            <a:b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</a:b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# Pesquisar o módulo colorize.</a:t>
            </a:r>
          </a:p>
          <a:p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/>
            </a:r>
            <a:b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</a:b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\033[0:33;44 m]</a:t>
            </a:r>
          </a:p>
          <a:p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0 -&gt; </a:t>
            </a:r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style</a:t>
            </a:r>
            <a:endParaRPr lang="pt-BR" sz="1400" b="0" dirty="0" smtClean="0">
              <a:effectLst/>
              <a:latin typeface="Arial" charset="0"/>
              <a:ea typeface="Arial" charset="0"/>
              <a:cs typeface="Arial" charset="0"/>
            </a:endParaRPr>
          </a:p>
          <a:p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33 -&gt; </a:t>
            </a:r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text</a:t>
            </a:r>
            <a:endParaRPr lang="pt-BR" sz="1400" b="0" dirty="0" smtClean="0">
              <a:effectLst/>
              <a:latin typeface="Arial" charset="0"/>
              <a:ea typeface="Arial" charset="0"/>
              <a:cs typeface="Arial" charset="0"/>
            </a:endParaRPr>
          </a:p>
          <a:p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44 -&gt; background</a:t>
            </a:r>
          </a:p>
          <a:p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/>
            </a:r>
            <a:b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</a:br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style</a:t>
            </a:r>
            <a:endParaRPr lang="pt-BR" sz="1400" b="0" dirty="0" smtClean="0">
              <a:effectLst/>
              <a:latin typeface="Arial" charset="0"/>
              <a:ea typeface="Arial" charset="0"/>
              <a:cs typeface="Arial" charset="0"/>
            </a:endParaRPr>
          </a:p>
          <a:p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0 -&gt; </a:t>
            </a:r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none</a:t>
            </a:r>
            <a:endParaRPr lang="pt-BR" sz="1400" b="0" dirty="0" smtClean="0">
              <a:effectLst/>
              <a:latin typeface="Arial" charset="0"/>
              <a:ea typeface="Arial" charset="0"/>
              <a:cs typeface="Arial" charset="0"/>
            </a:endParaRPr>
          </a:p>
          <a:p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1 -&gt; negrito</a:t>
            </a:r>
          </a:p>
          <a:p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4 -&gt; </a:t>
            </a:r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underline</a:t>
            </a:r>
            <a:endParaRPr lang="pt-BR" sz="1400" b="0" dirty="0" smtClean="0">
              <a:effectLst/>
              <a:latin typeface="Arial" charset="0"/>
              <a:ea typeface="Arial" charset="0"/>
              <a:cs typeface="Arial" charset="0"/>
            </a:endParaRPr>
          </a:p>
          <a:p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7 -&gt; negative</a:t>
            </a:r>
          </a:p>
          <a:p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/>
            </a:r>
            <a:b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</a:br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text</a:t>
            </a:r>
            <a:endParaRPr lang="pt-BR" sz="1400" b="0" dirty="0" smtClean="0">
              <a:effectLst/>
              <a:latin typeface="Arial" charset="0"/>
              <a:ea typeface="Arial" charset="0"/>
              <a:cs typeface="Arial" charset="0"/>
            </a:endParaRPr>
          </a:p>
          <a:p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30 -&gt; branco</a:t>
            </a:r>
          </a:p>
          <a:p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31 -&gt; vermelho</a:t>
            </a:r>
          </a:p>
          <a:p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32 -&gt; verde</a:t>
            </a:r>
          </a:p>
          <a:p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33 -&gt; amarelo</a:t>
            </a:r>
          </a:p>
          <a:p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34 -&gt; azul</a:t>
            </a:r>
          </a:p>
          <a:p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35 -&gt; roxo</a:t>
            </a:r>
          </a:p>
          <a:p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36 -&gt; azul claro</a:t>
            </a:r>
          </a:p>
          <a:p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37 -&gt; cinza</a:t>
            </a:r>
          </a:p>
          <a:p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/>
            </a:r>
            <a:b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</a:b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background</a:t>
            </a:r>
          </a:p>
          <a:p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40 -&gt; fundo branco</a:t>
            </a:r>
          </a:p>
          <a:p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41 -&gt; fundo vermelho</a:t>
            </a:r>
          </a:p>
          <a:p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42 -&gt; fundo verde</a:t>
            </a:r>
          </a:p>
          <a:p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43 -&gt; fundo amarelo</a:t>
            </a:r>
          </a:p>
          <a:p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44 -&gt; fundo azul</a:t>
            </a:r>
          </a:p>
          <a:p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45 -&gt; fundo roxo</a:t>
            </a:r>
          </a:p>
          <a:p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46 -&gt; fundo azul claro</a:t>
            </a:r>
          </a:p>
          <a:p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47 -&gt; fundo cinza</a:t>
            </a:r>
            <a:endParaRPr lang="pt-BR" sz="1400" b="0" dirty="0">
              <a:effectLst/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5717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1298298" y="285981"/>
            <a:ext cx="45608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b="1" smtClean="0">
                <a:solidFill>
                  <a:srgbClr val="945200"/>
                </a:solidFill>
                <a:latin typeface="Apple Chancery" charset="0"/>
                <a:ea typeface="Apple Chancery" charset="0"/>
                <a:cs typeface="Apple Chancery" charset="0"/>
              </a:rPr>
              <a:t>Curso de Python - Curso em Vídeo</a:t>
            </a:r>
            <a:endParaRPr lang="pt-BR" sz="2400" b="1">
              <a:solidFill>
                <a:srgbClr val="945200"/>
              </a:solidFill>
              <a:latin typeface="Apple Chancery" charset="0"/>
              <a:ea typeface="Apple Chancery" charset="0"/>
              <a:cs typeface="Apple Chancery" charset="0"/>
            </a:endParaRPr>
          </a:p>
        </p:txBody>
      </p:sp>
      <p:sp>
        <p:nvSpPr>
          <p:cNvPr id="13" name="Espaço Reservado para Rodapé 10"/>
          <p:cNvSpPr txBox="1">
            <a:spLocks/>
          </p:cNvSpPr>
          <p:nvPr/>
        </p:nvSpPr>
        <p:spPr>
          <a:xfrm>
            <a:off x="5768825" y="8435643"/>
            <a:ext cx="726505" cy="4466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l" defTabSz="914400" rtl="0" eaLnBrk="1" latinLnBrk="0" hangingPunct="1">
              <a:defRPr sz="7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20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Página</a:t>
            </a:r>
            <a:endParaRPr lang="pt-BR" sz="1200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4" name="Espaço Reservado para Número de Slide 11"/>
          <p:cNvSpPr txBox="1">
            <a:spLocks/>
          </p:cNvSpPr>
          <p:nvPr/>
        </p:nvSpPr>
        <p:spPr>
          <a:xfrm>
            <a:off x="6361260" y="8533253"/>
            <a:ext cx="368724" cy="26969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pt-BR"/>
            </a:defPPr>
            <a:lvl1pPr marL="0" algn="r" defTabSz="914400" rtl="0" eaLnBrk="1" latinLnBrk="0" hangingPunct="1">
              <a:defRPr sz="21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2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32</a:t>
            </a:r>
            <a:endParaRPr lang="pt-BR" sz="1200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 useBgFill="1">
        <p:nvSpPr>
          <p:cNvPr id="5" name="Retângulo 4"/>
          <p:cNvSpPr/>
          <p:nvPr/>
        </p:nvSpPr>
        <p:spPr>
          <a:xfrm>
            <a:off x="448893" y="947174"/>
            <a:ext cx="6000029" cy="74174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b="1" dirty="0" smtClean="0">
                <a:solidFill>
                  <a:srgbClr val="009051"/>
                </a:solidFill>
                <a:effectLst/>
                <a:latin typeface="Arial" charset="0"/>
                <a:ea typeface="Arial" charset="0"/>
                <a:cs typeface="Arial" charset="0"/>
              </a:rPr>
              <a:t>AULA 11 - Trabalhando com Cores:</a:t>
            </a:r>
          </a:p>
          <a:p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/>
            </a:r>
            <a:b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</a:b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# Pesquisar o módulo colorize.</a:t>
            </a:r>
          </a:p>
          <a:p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/>
            </a:r>
            <a:b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</a:br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('\033[1;31;43mOlá Mundo!\033[m') # letra vermelha.</a:t>
            </a:r>
          </a:p>
          <a:p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('\033[4;;45mOlá Mundo!\033[m') # letra branca com fundo roxo.</a:t>
            </a:r>
          </a:p>
          <a:p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('\033[0;33;44mOlá Mundo!\033[m') # letra amarela com fundo azul.</a:t>
            </a:r>
          </a:p>
          <a:p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('\033[7;33;44mOlá Mundo!\033[m') # letra azul com fundo amarelo.</a:t>
            </a:r>
          </a:p>
          <a:p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/>
            </a:r>
            <a:b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</a:b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a = 3</a:t>
            </a:r>
          </a:p>
          <a:p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b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 = 5</a:t>
            </a:r>
          </a:p>
          <a:p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(</a:t>
            </a:r>
          </a:p>
          <a:p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'Os valores são \033[2;33;45m{}\033[m e \033[2;34;43m{}\033[m'.</a:t>
            </a:r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format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(a, </a:t>
            </a:r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b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))</a:t>
            </a:r>
          </a:p>
          <a:p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/>
            </a:r>
            <a:b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</a:b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# Inserindo as cores dentro do </a:t>
            </a:r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format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.</a:t>
            </a:r>
          </a:p>
          <a:p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nome = 'Wellington'</a:t>
            </a:r>
          </a:p>
          <a:p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('Olá! Muito prazer em te conhecer, {}{}{}!!!'.</a:t>
            </a:r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format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(</a:t>
            </a:r>
          </a:p>
          <a:p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'\033[1;33;44m', nome, '\033[m'))</a:t>
            </a:r>
          </a:p>
          <a:p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/>
            </a:r>
            <a:b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</a:b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nome = 'Wellington'</a:t>
            </a:r>
          </a:p>
          <a:p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cores = {'limpa': '\033[m', 'azul': '\033[34m',</a:t>
            </a:r>
          </a:p>
          <a:p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'amarelo': '\033[33m', '</a:t>
            </a:r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pretoebranco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': '\033[7;30m'}</a:t>
            </a:r>
          </a:p>
          <a:p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('Olá! Muito prazer em te conhecer, {}{}{}!!!'.</a:t>
            </a:r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format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(</a:t>
            </a:r>
          </a:p>
          <a:p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cores['azul'], nome, cores['limpa']))</a:t>
            </a:r>
          </a:p>
          <a:p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/>
            </a:r>
            <a:b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</a:b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# Criando um dicionário de código de cores:</a:t>
            </a:r>
          </a:p>
          <a:p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/>
            </a:r>
            <a:b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</a:b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nome = 'Wellington'</a:t>
            </a:r>
          </a:p>
          <a:p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cores = {'limpa': '\033[m', 'azul': '\033[34m',</a:t>
            </a:r>
          </a:p>
          <a:p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'amarelo': '\033[33m', '</a:t>
            </a:r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pretoebranco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': '\033[7;30m'}</a:t>
            </a:r>
          </a:p>
          <a:p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('Olá! Muito prazer em te conhecer, {}{}{}!!!'.</a:t>
            </a:r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format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(</a:t>
            </a:r>
          </a:p>
          <a:p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cores['azul'], nome, cores['limpa']))</a:t>
            </a:r>
          </a:p>
          <a:p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(</a:t>
            </a:r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type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(cores))</a:t>
            </a:r>
            <a:endParaRPr lang="pt-BR" sz="1400" b="0" dirty="0">
              <a:effectLst/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05782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962604" y="1702168"/>
            <a:ext cx="4974439" cy="47705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5400" b="1" i="1" dirty="0" smtClean="0">
                <a:solidFill>
                  <a:srgbClr val="945200"/>
                </a:solidFill>
                <a:latin typeface="Apple Chancery" charset="0"/>
                <a:ea typeface="Apple Chancery" charset="0"/>
                <a:cs typeface="Apple Chancery" charset="0"/>
              </a:rPr>
              <a:t>Curso de Python</a:t>
            </a:r>
          </a:p>
          <a:p>
            <a:endParaRPr lang="pt-BR" sz="5400" b="1" dirty="0" smtClean="0">
              <a:solidFill>
                <a:srgbClr val="945200"/>
              </a:solidFill>
              <a:latin typeface="Apple Chancery" charset="0"/>
              <a:ea typeface="Apple Chancery" charset="0"/>
              <a:cs typeface="Apple Chancery" charset="0"/>
            </a:endParaRPr>
          </a:p>
          <a:p>
            <a:pPr algn="ctr"/>
            <a:r>
              <a:rPr lang="pt-BR" sz="4400" b="1" dirty="0" smtClean="0">
                <a:solidFill>
                  <a:schemeClr val="accent6">
                    <a:lumMod val="75000"/>
                  </a:schemeClr>
                </a:solidFill>
                <a:latin typeface="Apple Chancery" charset="0"/>
                <a:ea typeface="Apple Chancery" charset="0"/>
                <a:cs typeface="Apple Chancery" charset="0"/>
              </a:rPr>
              <a:t>(Curso em Vídeo)</a:t>
            </a:r>
          </a:p>
          <a:p>
            <a:endParaRPr lang="pt-BR" sz="5400" b="1" dirty="0" smtClean="0">
              <a:solidFill>
                <a:schemeClr val="accent6">
                  <a:lumMod val="75000"/>
                </a:schemeClr>
              </a:solidFill>
              <a:latin typeface="Apple Chancery" charset="0"/>
              <a:ea typeface="Apple Chancery" charset="0"/>
              <a:cs typeface="Apple Chancery" charset="0"/>
            </a:endParaRPr>
          </a:p>
          <a:p>
            <a:endParaRPr lang="pt-BR" sz="5400" b="1" dirty="0">
              <a:solidFill>
                <a:schemeClr val="accent6">
                  <a:lumMod val="75000"/>
                </a:schemeClr>
              </a:solidFill>
              <a:latin typeface="Apple Chancery" charset="0"/>
              <a:ea typeface="Apple Chancery" charset="0"/>
              <a:cs typeface="Apple Chancery" charset="0"/>
            </a:endParaRPr>
          </a:p>
          <a:p>
            <a:pPr algn="ctr"/>
            <a:r>
              <a:rPr lang="pt-BR" sz="4400" b="1" dirty="0" smtClean="0">
                <a:solidFill>
                  <a:schemeClr val="accent6">
                    <a:lumMod val="75000"/>
                  </a:schemeClr>
                </a:solidFill>
                <a:latin typeface="Apple Chancery" charset="0"/>
                <a:ea typeface="Apple Chancery" charset="0"/>
                <a:cs typeface="Apple Chancery" charset="0"/>
              </a:rPr>
              <a:t>PARTE 2</a:t>
            </a:r>
            <a:endParaRPr lang="pt-BR" sz="4400" b="1" dirty="0">
              <a:solidFill>
                <a:schemeClr val="accent6">
                  <a:lumMod val="75000"/>
                </a:schemeClr>
              </a:solidFill>
              <a:latin typeface="Apple Chancery" charset="0"/>
              <a:ea typeface="Apple Chancery" charset="0"/>
              <a:cs typeface="Apple Chancery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130060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1298298" y="285981"/>
            <a:ext cx="45608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b="1" smtClean="0">
                <a:solidFill>
                  <a:srgbClr val="945200"/>
                </a:solidFill>
                <a:latin typeface="Apple Chancery" charset="0"/>
                <a:ea typeface="Apple Chancery" charset="0"/>
                <a:cs typeface="Apple Chancery" charset="0"/>
              </a:rPr>
              <a:t>Curso de Python - Curso em Vídeo</a:t>
            </a:r>
            <a:endParaRPr lang="pt-BR" sz="2400" b="1">
              <a:solidFill>
                <a:srgbClr val="945200"/>
              </a:solidFill>
              <a:latin typeface="Apple Chancery" charset="0"/>
              <a:ea typeface="Apple Chancery" charset="0"/>
              <a:cs typeface="Apple Chancery" charset="0"/>
            </a:endParaRPr>
          </a:p>
        </p:txBody>
      </p:sp>
      <p:sp>
        <p:nvSpPr>
          <p:cNvPr id="13" name="Espaço Reservado para Rodapé 10"/>
          <p:cNvSpPr txBox="1">
            <a:spLocks/>
          </p:cNvSpPr>
          <p:nvPr/>
        </p:nvSpPr>
        <p:spPr>
          <a:xfrm>
            <a:off x="5768825" y="8435643"/>
            <a:ext cx="726505" cy="4466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l" defTabSz="914400" rtl="0" eaLnBrk="1" latinLnBrk="0" hangingPunct="1">
              <a:defRPr sz="7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20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Página</a:t>
            </a:r>
            <a:endParaRPr lang="pt-BR" sz="1200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4" name="Espaço Reservado para Número de Slide 11"/>
          <p:cNvSpPr txBox="1">
            <a:spLocks/>
          </p:cNvSpPr>
          <p:nvPr/>
        </p:nvSpPr>
        <p:spPr>
          <a:xfrm>
            <a:off x="6361260" y="8533253"/>
            <a:ext cx="368724" cy="26969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pt-BR"/>
            </a:defPPr>
            <a:lvl1pPr marL="0" algn="r" defTabSz="914400" rtl="0" eaLnBrk="1" latinLnBrk="0" hangingPunct="1">
              <a:defRPr sz="21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2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34</a:t>
            </a:r>
            <a:endParaRPr lang="pt-BR" sz="1200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 useBgFill="1">
        <p:nvSpPr>
          <p:cNvPr id="2" name="Retângulo 1"/>
          <p:cNvSpPr/>
          <p:nvPr/>
        </p:nvSpPr>
        <p:spPr>
          <a:xfrm>
            <a:off x="441512" y="1075888"/>
            <a:ext cx="6053818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b="1" i="1" dirty="0" smtClean="0">
                <a:solidFill>
                  <a:srgbClr val="009051"/>
                </a:solidFill>
                <a:effectLst/>
                <a:latin typeface="Arial" charset="0"/>
                <a:ea typeface="Arial" charset="0"/>
                <a:cs typeface="Arial" charset="0"/>
              </a:rPr>
              <a:t>AULA 12 – Condições Aninhadas:</a:t>
            </a:r>
          </a:p>
          <a:p>
            <a:endParaRPr lang="pt-BR" sz="1400" i="1" dirty="0" smtClean="0">
              <a:effectLst/>
              <a:latin typeface="Arial" charset="0"/>
              <a:ea typeface="Arial" charset="0"/>
              <a:cs typeface="Arial" charset="0"/>
            </a:endParaRPr>
          </a:p>
          <a:p>
            <a:r>
              <a:rPr lang="pt-BR" sz="1400" i="1" dirty="0" smtClean="0">
                <a:effectLst/>
                <a:latin typeface="Arial" charset="0"/>
                <a:ea typeface="Arial" charset="0"/>
                <a:cs typeface="Arial" charset="0"/>
              </a:rPr>
              <a:t># Condição Complexa:</a:t>
            </a:r>
            <a:endParaRPr lang="pt-BR" sz="1400" dirty="0" smtClean="0">
              <a:effectLst/>
              <a:latin typeface="Arial" charset="0"/>
              <a:ea typeface="Arial" charset="0"/>
              <a:cs typeface="Arial" charset="0"/>
            </a:endParaRPr>
          </a:p>
          <a:p>
            <a:r>
              <a:rPr lang="pt-BR" sz="1400" dirty="0" smtClean="0">
                <a:effectLst/>
                <a:latin typeface="Arial" charset="0"/>
                <a:ea typeface="Arial" charset="0"/>
                <a:cs typeface="Arial" charset="0"/>
              </a:rPr>
              <a:t/>
            </a:r>
            <a:br>
              <a:rPr lang="pt-BR" sz="1400" dirty="0" smtClean="0">
                <a:effectLst/>
                <a:latin typeface="Arial" charset="0"/>
                <a:ea typeface="Arial" charset="0"/>
                <a:cs typeface="Arial" charset="0"/>
              </a:rPr>
            </a:br>
            <a:r>
              <a:rPr lang="pt-BR" sz="1400" dirty="0" smtClean="0">
                <a:effectLst/>
                <a:latin typeface="Arial" charset="0"/>
                <a:ea typeface="Arial" charset="0"/>
                <a:cs typeface="Arial" charset="0"/>
              </a:rPr>
              <a:t>nome = </a:t>
            </a:r>
            <a:r>
              <a:rPr lang="pt-BR" sz="1400" dirty="0" err="1" smtClean="0">
                <a:effectLst/>
                <a:latin typeface="Arial" charset="0"/>
                <a:ea typeface="Arial" charset="0"/>
                <a:cs typeface="Arial" charset="0"/>
              </a:rPr>
              <a:t>str</a:t>
            </a:r>
            <a:r>
              <a:rPr lang="pt-BR" sz="1400" dirty="0" smtClean="0">
                <a:effectLst/>
                <a:latin typeface="Arial" charset="0"/>
                <a:ea typeface="Arial" charset="0"/>
                <a:cs typeface="Arial" charset="0"/>
              </a:rPr>
              <a:t>(input('Qual é o seu nome? '))</a:t>
            </a:r>
          </a:p>
          <a:p>
            <a:r>
              <a:rPr lang="pt-BR" sz="1400" i="1" dirty="0" err="1" smtClean="0">
                <a:effectLst/>
                <a:latin typeface="Arial" charset="0"/>
                <a:ea typeface="Arial" charset="0"/>
                <a:cs typeface="Arial" charset="0"/>
              </a:rPr>
              <a:t>if</a:t>
            </a:r>
            <a:r>
              <a:rPr lang="pt-BR" sz="1400" dirty="0" smtClean="0">
                <a:effectLst/>
                <a:latin typeface="Arial" charset="0"/>
                <a:ea typeface="Arial" charset="0"/>
                <a:cs typeface="Arial" charset="0"/>
              </a:rPr>
              <a:t> nome == 'Wellington':</a:t>
            </a:r>
          </a:p>
          <a:p>
            <a:r>
              <a:rPr lang="pt-BR" sz="1400" dirty="0" err="1" smtClean="0">
                <a:effectLst/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400" dirty="0" smtClean="0">
                <a:effectLst/>
                <a:latin typeface="Arial" charset="0"/>
                <a:ea typeface="Arial" charset="0"/>
                <a:cs typeface="Arial" charset="0"/>
              </a:rPr>
              <a:t>('Que nome bonito!')</a:t>
            </a:r>
          </a:p>
          <a:p>
            <a:r>
              <a:rPr lang="pt-BR" sz="1400" i="1" dirty="0" err="1" smtClean="0">
                <a:effectLst/>
                <a:latin typeface="Arial" charset="0"/>
                <a:ea typeface="Arial" charset="0"/>
                <a:cs typeface="Arial" charset="0"/>
              </a:rPr>
              <a:t>elif</a:t>
            </a:r>
            <a:r>
              <a:rPr lang="pt-BR" sz="1400" dirty="0" smtClean="0">
                <a:effectLst/>
                <a:latin typeface="Arial" charset="0"/>
                <a:ea typeface="Arial" charset="0"/>
                <a:cs typeface="Arial" charset="0"/>
              </a:rPr>
              <a:t> nome == 'Pedro' </a:t>
            </a:r>
            <a:r>
              <a:rPr lang="pt-BR" sz="1400" dirty="0" err="1" smtClean="0">
                <a:effectLst/>
                <a:latin typeface="Arial" charset="0"/>
                <a:ea typeface="Arial" charset="0"/>
                <a:cs typeface="Arial" charset="0"/>
              </a:rPr>
              <a:t>or</a:t>
            </a:r>
            <a:r>
              <a:rPr lang="pt-BR" sz="1400" dirty="0" smtClean="0">
                <a:effectLst/>
                <a:latin typeface="Arial" charset="0"/>
                <a:ea typeface="Arial" charset="0"/>
                <a:cs typeface="Arial" charset="0"/>
              </a:rPr>
              <a:t> nome == 'Maria' </a:t>
            </a:r>
            <a:r>
              <a:rPr lang="pt-BR" sz="1400" dirty="0" err="1" smtClean="0">
                <a:effectLst/>
                <a:latin typeface="Arial" charset="0"/>
                <a:ea typeface="Arial" charset="0"/>
                <a:cs typeface="Arial" charset="0"/>
              </a:rPr>
              <a:t>or</a:t>
            </a:r>
            <a:r>
              <a:rPr lang="pt-BR" sz="1400" dirty="0" smtClean="0">
                <a:effectLst/>
                <a:latin typeface="Arial" charset="0"/>
                <a:ea typeface="Arial" charset="0"/>
                <a:cs typeface="Arial" charset="0"/>
              </a:rPr>
              <a:t> nome == 'Paulo':</a:t>
            </a:r>
          </a:p>
          <a:p>
            <a:r>
              <a:rPr lang="pt-BR" sz="1400" dirty="0" err="1" smtClean="0">
                <a:effectLst/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400" dirty="0" smtClean="0">
                <a:effectLst/>
                <a:latin typeface="Arial" charset="0"/>
                <a:ea typeface="Arial" charset="0"/>
                <a:cs typeface="Arial" charset="0"/>
              </a:rPr>
              <a:t>('Seu nome é bem popular no Brasil!')</a:t>
            </a:r>
          </a:p>
          <a:p>
            <a:r>
              <a:rPr lang="pt-BR" sz="1400" i="1" dirty="0" err="1" smtClean="0">
                <a:effectLst/>
                <a:latin typeface="Arial" charset="0"/>
                <a:ea typeface="Arial" charset="0"/>
                <a:cs typeface="Arial" charset="0"/>
              </a:rPr>
              <a:t>elif</a:t>
            </a:r>
            <a:r>
              <a:rPr lang="pt-BR" sz="1400" dirty="0" smtClean="0">
                <a:effectLst/>
                <a:latin typeface="Arial" charset="0"/>
                <a:ea typeface="Arial" charset="0"/>
                <a:cs typeface="Arial" charset="0"/>
              </a:rPr>
              <a:t> nome in 'Ana Cláudia Jéssica Juliana':</a:t>
            </a:r>
          </a:p>
          <a:p>
            <a:r>
              <a:rPr lang="pt-BR" sz="1400" dirty="0" err="1" smtClean="0">
                <a:effectLst/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400" dirty="0" smtClean="0">
                <a:effectLst/>
                <a:latin typeface="Arial" charset="0"/>
                <a:ea typeface="Arial" charset="0"/>
                <a:cs typeface="Arial" charset="0"/>
              </a:rPr>
              <a:t>('Belo nome feminino!')</a:t>
            </a:r>
          </a:p>
          <a:p>
            <a:r>
              <a:rPr lang="pt-BR" sz="1400" i="1" dirty="0" err="1" smtClean="0">
                <a:effectLst/>
                <a:latin typeface="Arial" charset="0"/>
                <a:ea typeface="Arial" charset="0"/>
                <a:cs typeface="Arial" charset="0"/>
              </a:rPr>
              <a:t>else</a:t>
            </a:r>
            <a:r>
              <a:rPr lang="pt-BR" sz="1400" dirty="0" smtClean="0">
                <a:effectLst/>
                <a:latin typeface="Arial" charset="0"/>
                <a:ea typeface="Arial" charset="0"/>
                <a:cs typeface="Arial" charset="0"/>
              </a:rPr>
              <a:t>:</a:t>
            </a:r>
          </a:p>
          <a:p>
            <a:r>
              <a:rPr lang="pt-BR" sz="1400" dirty="0" err="1" smtClean="0">
                <a:effectLst/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400" dirty="0" smtClean="0">
                <a:effectLst/>
                <a:latin typeface="Arial" charset="0"/>
                <a:ea typeface="Arial" charset="0"/>
                <a:cs typeface="Arial" charset="0"/>
              </a:rPr>
              <a:t>('Seu nome é bem normal.')</a:t>
            </a:r>
          </a:p>
          <a:p>
            <a:r>
              <a:rPr lang="pt-BR" sz="1400" dirty="0" err="1" smtClean="0">
                <a:effectLst/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400" dirty="0" smtClean="0">
                <a:effectLst/>
                <a:latin typeface="Arial" charset="0"/>
                <a:ea typeface="Arial" charset="0"/>
                <a:cs typeface="Arial" charset="0"/>
              </a:rPr>
              <a:t>('Tenha um bom dia {}!'.</a:t>
            </a:r>
            <a:r>
              <a:rPr lang="pt-BR" sz="1400" dirty="0" err="1" smtClean="0">
                <a:effectLst/>
                <a:latin typeface="Arial" charset="0"/>
                <a:ea typeface="Arial" charset="0"/>
                <a:cs typeface="Arial" charset="0"/>
              </a:rPr>
              <a:t>format</a:t>
            </a:r>
            <a:r>
              <a:rPr lang="pt-BR" sz="1400" dirty="0" smtClean="0">
                <a:effectLst/>
                <a:latin typeface="Arial" charset="0"/>
                <a:ea typeface="Arial" charset="0"/>
                <a:cs typeface="Arial" charset="0"/>
              </a:rPr>
              <a:t>(nome))</a:t>
            </a:r>
            <a:endParaRPr lang="pt-BR" sz="1400" dirty="0">
              <a:effectLst/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239083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1298298" y="285981"/>
            <a:ext cx="45608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b="1" dirty="0" smtClean="0">
                <a:solidFill>
                  <a:srgbClr val="945200"/>
                </a:solidFill>
                <a:latin typeface="Apple Chancery" charset="0"/>
                <a:ea typeface="Apple Chancery" charset="0"/>
                <a:cs typeface="Apple Chancery" charset="0"/>
              </a:rPr>
              <a:t>Curso de Python - Curso em Vídeo</a:t>
            </a:r>
            <a:endParaRPr lang="pt-BR" sz="2400" b="1" dirty="0">
              <a:solidFill>
                <a:srgbClr val="945200"/>
              </a:solidFill>
              <a:latin typeface="Apple Chancery" charset="0"/>
              <a:ea typeface="Apple Chancery" charset="0"/>
              <a:cs typeface="Apple Chancery" charset="0"/>
            </a:endParaRPr>
          </a:p>
        </p:txBody>
      </p:sp>
      <p:sp>
        <p:nvSpPr>
          <p:cNvPr id="13" name="Espaço Reservado para Rodapé 10"/>
          <p:cNvSpPr txBox="1">
            <a:spLocks/>
          </p:cNvSpPr>
          <p:nvPr/>
        </p:nvSpPr>
        <p:spPr>
          <a:xfrm>
            <a:off x="5768825" y="8435643"/>
            <a:ext cx="726505" cy="4466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l" defTabSz="914400" rtl="0" eaLnBrk="1" latinLnBrk="0" hangingPunct="1">
              <a:defRPr sz="7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20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Página</a:t>
            </a:r>
            <a:endParaRPr lang="pt-BR" sz="1200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4" name="Espaço Reservado para Número de Slide 11"/>
          <p:cNvSpPr txBox="1">
            <a:spLocks/>
          </p:cNvSpPr>
          <p:nvPr/>
        </p:nvSpPr>
        <p:spPr>
          <a:xfrm>
            <a:off x="6361260" y="8533253"/>
            <a:ext cx="368724" cy="26969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pt-BR"/>
            </a:defPPr>
            <a:lvl1pPr marL="0" algn="r" defTabSz="914400" rtl="0" eaLnBrk="1" latinLnBrk="0" hangingPunct="1">
              <a:defRPr sz="21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2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35</a:t>
            </a:r>
            <a:endParaRPr lang="pt-BR" sz="1200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 useBgFill="1">
        <p:nvSpPr>
          <p:cNvPr id="2" name="Retângulo 1"/>
          <p:cNvSpPr/>
          <p:nvPr/>
        </p:nvSpPr>
        <p:spPr>
          <a:xfrm>
            <a:off x="459442" y="1018837"/>
            <a:ext cx="6035888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b="1" i="1" dirty="0" smtClean="0">
                <a:solidFill>
                  <a:srgbClr val="0432FF"/>
                </a:solidFill>
                <a:effectLst/>
                <a:latin typeface="Arial" charset="0"/>
                <a:ea typeface="Arial" charset="0"/>
                <a:cs typeface="Arial" charset="0"/>
              </a:rPr>
              <a:t># Desafio 36 – Aprovando Empréstimo:</a:t>
            </a:r>
          </a:p>
          <a:p>
            <a:endParaRPr lang="pt-BR" sz="1400" b="0" dirty="0" smtClean="0">
              <a:effectLst/>
              <a:latin typeface="Arial" charset="0"/>
              <a:ea typeface="Arial" charset="0"/>
              <a:cs typeface="Arial" charset="0"/>
            </a:endParaRPr>
          </a:p>
          <a:p>
            <a:r>
              <a:rPr lang="pt-BR" sz="1400" b="0" i="1" dirty="0" smtClean="0">
                <a:effectLst/>
                <a:latin typeface="Arial" charset="0"/>
                <a:ea typeface="Arial" charset="0"/>
                <a:cs typeface="Arial" charset="0"/>
              </a:rPr>
              <a:t># Escreva um programa para aprovar o empréstimo bancário para a compra</a:t>
            </a:r>
            <a:endParaRPr lang="pt-BR" sz="1400" b="0" dirty="0" smtClean="0">
              <a:effectLst/>
              <a:latin typeface="Arial" charset="0"/>
              <a:ea typeface="Arial" charset="0"/>
              <a:cs typeface="Arial" charset="0"/>
            </a:endParaRPr>
          </a:p>
          <a:p>
            <a:r>
              <a:rPr lang="pt-BR" sz="1400" b="0" i="1" dirty="0" smtClean="0">
                <a:effectLst/>
                <a:latin typeface="Arial" charset="0"/>
                <a:ea typeface="Arial" charset="0"/>
                <a:cs typeface="Arial" charset="0"/>
              </a:rPr>
              <a:t># de uma casa. O Programa vai perguntar o valor da casa, o salário do</a:t>
            </a:r>
            <a:endParaRPr lang="pt-BR" sz="1400" b="0" dirty="0" smtClean="0">
              <a:effectLst/>
              <a:latin typeface="Arial" charset="0"/>
              <a:ea typeface="Arial" charset="0"/>
              <a:cs typeface="Arial" charset="0"/>
            </a:endParaRPr>
          </a:p>
          <a:p>
            <a:r>
              <a:rPr lang="pt-BR" sz="1400" b="0" i="1" dirty="0" smtClean="0">
                <a:effectLst/>
                <a:latin typeface="Arial" charset="0"/>
                <a:ea typeface="Arial" charset="0"/>
                <a:cs typeface="Arial" charset="0"/>
              </a:rPr>
              <a:t># comprador e em quantos anos ele vai pagar.</a:t>
            </a:r>
            <a:endParaRPr lang="pt-BR" sz="1400" b="0" dirty="0" smtClean="0">
              <a:effectLst/>
              <a:latin typeface="Arial" charset="0"/>
              <a:ea typeface="Arial" charset="0"/>
              <a:cs typeface="Arial" charset="0"/>
            </a:endParaRPr>
          </a:p>
          <a:p>
            <a:r>
              <a:rPr lang="pt-BR" sz="1400" b="0" i="1" dirty="0" smtClean="0">
                <a:effectLst/>
                <a:latin typeface="Arial" charset="0"/>
                <a:ea typeface="Arial" charset="0"/>
                <a:cs typeface="Arial" charset="0"/>
              </a:rPr>
              <a:t># Calcule o valor da prestação mensal, sabendo que ela não pode exceder</a:t>
            </a:r>
            <a:endParaRPr lang="pt-BR" sz="1400" b="0" dirty="0" smtClean="0">
              <a:effectLst/>
              <a:latin typeface="Arial" charset="0"/>
              <a:ea typeface="Arial" charset="0"/>
              <a:cs typeface="Arial" charset="0"/>
            </a:endParaRPr>
          </a:p>
          <a:p>
            <a:r>
              <a:rPr lang="pt-BR" sz="1400" b="0" i="1" dirty="0" smtClean="0">
                <a:effectLst/>
                <a:latin typeface="Arial" charset="0"/>
                <a:ea typeface="Arial" charset="0"/>
                <a:cs typeface="Arial" charset="0"/>
              </a:rPr>
              <a:t># 30% do salário ou então o empréstimo será negado.</a:t>
            </a:r>
            <a:endParaRPr lang="pt-BR" sz="1400" b="0" dirty="0" smtClean="0">
              <a:effectLst/>
              <a:latin typeface="Arial" charset="0"/>
              <a:ea typeface="Arial" charset="0"/>
              <a:cs typeface="Arial" charset="0"/>
            </a:endParaRPr>
          </a:p>
          <a:p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/>
            </a:r>
            <a:b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</a:br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v_casa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 = </a:t>
            </a:r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float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(input('Digite o valor da casa: </a:t>
            </a:r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R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$ '))</a:t>
            </a:r>
          </a:p>
          <a:p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salário = </a:t>
            </a:r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float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(input('Digite o seu último salário: </a:t>
            </a:r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R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$): '))</a:t>
            </a:r>
          </a:p>
          <a:p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anos = </a:t>
            </a:r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int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(input('Digite em quantos anos quer pagar o empréstimo: '))</a:t>
            </a:r>
          </a:p>
          <a:p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meses = 12 * anos</a:t>
            </a:r>
          </a:p>
          <a:p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salário_possível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 = salário * 0.3</a:t>
            </a:r>
          </a:p>
          <a:p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parcela_mensal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 = </a:t>
            </a:r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v_casa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 / meses</a:t>
            </a:r>
          </a:p>
          <a:p>
            <a:r>
              <a:rPr lang="pt-BR" sz="1400" b="0" i="1" dirty="0" smtClean="0">
                <a:effectLst/>
                <a:latin typeface="Arial" charset="0"/>
                <a:ea typeface="Arial" charset="0"/>
                <a:cs typeface="Arial" charset="0"/>
              </a:rPr>
              <a:t># Usamos o "</a:t>
            </a:r>
            <a:r>
              <a:rPr lang="pt-BR" sz="1400" b="0" i="1" dirty="0" err="1" smtClean="0">
                <a:effectLst/>
                <a:latin typeface="Arial" charset="0"/>
                <a:ea typeface="Arial" charset="0"/>
                <a:cs typeface="Arial" charset="0"/>
              </a:rPr>
              <a:t>end</a:t>
            </a:r>
            <a:r>
              <a:rPr lang="pt-BR" sz="1400" b="0" i="1" dirty="0" smtClean="0">
                <a:effectLst/>
                <a:latin typeface="Arial" charset="0"/>
                <a:ea typeface="Arial" charset="0"/>
                <a:cs typeface="Arial" charset="0"/>
              </a:rPr>
              <a:t>" para alinhar os dois </a:t>
            </a:r>
            <a:r>
              <a:rPr lang="pt-BR" sz="1400" b="0" i="1" dirty="0" err="1" smtClean="0">
                <a:effectLst/>
                <a:latin typeface="Arial" charset="0"/>
                <a:ea typeface="Arial" charset="0"/>
                <a:cs typeface="Arial" charset="0"/>
              </a:rPr>
              <a:t>print's</a:t>
            </a:r>
            <a:r>
              <a:rPr lang="pt-BR" sz="1400" b="0" i="1" dirty="0" smtClean="0">
                <a:effectLst/>
                <a:latin typeface="Arial" charset="0"/>
                <a:ea typeface="Arial" charset="0"/>
                <a:cs typeface="Arial" charset="0"/>
              </a:rPr>
              <a:t> um uma única linha.</a:t>
            </a:r>
            <a:endParaRPr lang="pt-BR" sz="1400" b="0" dirty="0" smtClean="0">
              <a:effectLst/>
              <a:latin typeface="Arial" charset="0"/>
              <a:ea typeface="Arial" charset="0"/>
              <a:cs typeface="Arial" charset="0"/>
            </a:endParaRPr>
          </a:p>
          <a:p>
            <a:r>
              <a:rPr lang="pt-BR" sz="1400" b="0" i="1" dirty="0" smtClean="0">
                <a:effectLst/>
                <a:latin typeface="Arial" charset="0"/>
                <a:ea typeface="Arial" charset="0"/>
                <a:cs typeface="Arial" charset="0"/>
              </a:rPr>
              <a:t># </a:t>
            </a:r>
            <a:r>
              <a:rPr lang="pt-BR" sz="1400" b="0" i="1" dirty="0" err="1" smtClean="0">
                <a:effectLst/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400" b="0" i="1" dirty="0" smtClean="0">
                <a:effectLst/>
                <a:latin typeface="Arial" charset="0"/>
                <a:ea typeface="Arial" charset="0"/>
                <a:cs typeface="Arial" charset="0"/>
              </a:rPr>
              <a:t>('Para pagar uma casa de </a:t>
            </a:r>
            <a:r>
              <a:rPr lang="pt-BR" sz="1400" b="0" i="1" dirty="0" err="1" smtClean="0">
                <a:effectLst/>
                <a:latin typeface="Arial" charset="0"/>
                <a:ea typeface="Arial" charset="0"/>
                <a:cs typeface="Arial" charset="0"/>
              </a:rPr>
              <a:t>R</a:t>
            </a:r>
            <a:r>
              <a:rPr lang="pt-BR" sz="1400" b="0" i="1" dirty="0" smtClean="0">
                <a:effectLst/>
                <a:latin typeface="Arial" charset="0"/>
                <a:ea typeface="Arial" charset="0"/>
                <a:cs typeface="Arial" charset="0"/>
              </a:rPr>
              <a:t>$ {:.2f} em {} anos'.</a:t>
            </a:r>
            <a:r>
              <a:rPr lang="pt-BR" sz="1400" b="0" i="1" dirty="0" err="1" smtClean="0">
                <a:effectLst/>
                <a:latin typeface="Arial" charset="0"/>
                <a:ea typeface="Arial" charset="0"/>
                <a:cs typeface="Arial" charset="0"/>
              </a:rPr>
              <a:t>format</a:t>
            </a:r>
            <a:r>
              <a:rPr lang="pt-BR" sz="1400" b="0" i="1" dirty="0" smtClean="0">
                <a:effectLst/>
                <a:latin typeface="Arial" charset="0"/>
                <a:ea typeface="Arial" charset="0"/>
                <a:cs typeface="Arial" charset="0"/>
              </a:rPr>
              <a:t>(</a:t>
            </a:r>
            <a:endParaRPr lang="pt-BR" sz="1400" b="0" dirty="0" smtClean="0">
              <a:effectLst/>
              <a:latin typeface="Arial" charset="0"/>
              <a:ea typeface="Arial" charset="0"/>
              <a:cs typeface="Arial" charset="0"/>
            </a:endParaRPr>
          </a:p>
          <a:p>
            <a:r>
              <a:rPr lang="pt-BR" sz="1400" b="0" i="1" dirty="0" smtClean="0">
                <a:effectLst/>
                <a:latin typeface="Arial" charset="0"/>
                <a:ea typeface="Arial" charset="0"/>
                <a:cs typeface="Arial" charset="0"/>
              </a:rPr>
              <a:t># </a:t>
            </a:r>
            <a:r>
              <a:rPr lang="pt-BR" sz="1400" b="0" i="1" dirty="0" err="1" smtClean="0">
                <a:effectLst/>
                <a:latin typeface="Arial" charset="0"/>
                <a:ea typeface="Arial" charset="0"/>
                <a:cs typeface="Arial" charset="0"/>
              </a:rPr>
              <a:t>v_casa</a:t>
            </a:r>
            <a:r>
              <a:rPr lang="pt-BR" sz="1400" b="0" i="1" dirty="0" smtClean="0">
                <a:effectLst/>
                <a:latin typeface="Arial" charset="0"/>
                <a:ea typeface="Arial" charset="0"/>
                <a:cs typeface="Arial" charset="0"/>
              </a:rPr>
              <a:t>, anos), </a:t>
            </a:r>
            <a:r>
              <a:rPr lang="pt-BR" sz="1400" b="0" i="1" dirty="0" err="1" smtClean="0">
                <a:effectLst/>
                <a:latin typeface="Arial" charset="0"/>
                <a:ea typeface="Arial" charset="0"/>
                <a:cs typeface="Arial" charset="0"/>
              </a:rPr>
              <a:t>end</a:t>
            </a:r>
            <a:r>
              <a:rPr lang="pt-BR" sz="1400" b="0" i="1" dirty="0" smtClean="0">
                <a:effectLst/>
                <a:latin typeface="Arial" charset="0"/>
                <a:ea typeface="Arial" charset="0"/>
                <a:cs typeface="Arial" charset="0"/>
              </a:rPr>
              <a:t>='')</a:t>
            </a:r>
            <a:endParaRPr lang="pt-BR" sz="1400" b="0" dirty="0" smtClean="0">
              <a:effectLst/>
              <a:latin typeface="Arial" charset="0"/>
              <a:ea typeface="Arial" charset="0"/>
              <a:cs typeface="Arial" charset="0"/>
            </a:endParaRPr>
          </a:p>
          <a:p>
            <a:r>
              <a:rPr lang="pt-BR" sz="1400" b="0" i="1" dirty="0" smtClean="0">
                <a:effectLst/>
                <a:latin typeface="Arial" charset="0"/>
                <a:ea typeface="Arial" charset="0"/>
                <a:cs typeface="Arial" charset="0"/>
              </a:rPr>
              <a:t># </a:t>
            </a:r>
            <a:r>
              <a:rPr lang="pt-BR" sz="1400" b="0" i="1" dirty="0" err="1" smtClean="0">
                <a:effectLst/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400" b="0" i="1" dirty="0" smtClean="0">
                <a:effectLst/>
                <a:latin typeface="Arial" charset="0"/>
                <a:ea typeface="Arial" charset="0"/>
                <a:cs typeface="Arial" charset="0"/>
              </a:rPr>
              <a:t>(' a prestação será de </a:t>
            </a:r>
            <a:r>
              <a:rPr lang="pt-BR" sz="1400" b="0" i="1" dirty="0" err="1" smtClean="0">
                <a:effectLst/>
                <a:latin typeface="Arial" charset="0"/>
                <a:ea typeface="Arial" charset="0"/>
                <a:cs typeface="Arial" charset="0"/>
              </a:rPr>
              <a:t>R</a:t>
            </a:r>
            <a:r>
              <a:rPr lang="pt-BR" sz="1400" b="0" i="1" dirty="0" smtClean="0">
                <a:effectLst/>
                <a:latin typeface="Arial" charset="0"/>
                <a:ea typeface="Arial" charset="0"/>
                <a:cs typeface="Arial" charset="0"/>
              </a:rPr>
              <a:t>$ {:.2f}'.</a:t>
            </a:r>
            <a:r>
              <a:rPr lang="pt-BR" sz="1400" b="0" i="1" dirty="0" err="1" smtClean="0">
                <a:effectLst/>
                <a:latin typeface="Arial" charset="0"/>
                <a:ea typeface="Arial" charset="0"/>
                <a:cs typeface="Arial" charset="0"/>
              </a:rPr>
              <a:t>format</a:t>
            </a:r>
            <a:r>
              <a:rPr lang="pt-BR" sz="1400" b="0" i="1" dirty="0" smtClean="0">
                <a:effectLst/>
                <a:latin typeface="Arial" charset="0"/>
                <a:ea typeface="Arial" charset="0"/>
                <a:cs typeface="Arial" charset="0"/>
              </a:rPr>
              <a:t>(</a:t>
            </a:r>
            <a:r>
              <a:rPr lang="pt-BR" sz="1400" b="0" i="1" dirty="0" err="1" smtClean="0">
                <a:effectLst/>
                <a:latin typeface="Arial" charset="0"/>
                <a:ea typeface="Arial" charset="0"/>
                <a:cs typeface="Arial" charset="0"/>
              </a:rPr>
              <a:t>parcela_mensal</a:t>
            </a:r>
            <a:r>
              <a:rPr lang="pt-BR" sz="1400" b="0" i="1" dirty="0" smtClean="0">
                <a:effectLst/>
                <a:latin typeface="Arial" charset="0"/>
                <a:ea typeface="Arial" charset="0"/>
                <a:cs typeface="Arial" charset="0"/>
              </a:rPr>
              <a:t>))</a:t>
            </a:r>
            <a:endParaRPr lang="pt-BR" sz="1400" b="0" dirty="0" smtClean="0">
              <a:effectLst/>
              <a:latin typeface="Arial" charset="0"/>
              <a:ea typeface="Arial" charset="0"/>
              <a:cs typeface="Arial" charset="0"/>
            </a:endParaRPr>
          </a:p>
          <a:p>
            <a:r>
              <a:rPr lang="pt-BR" sz="1400" b="0" i="1" dirty="0" err="1" smtClean="0">
                <a:effectLst/>
                <a:latin typeface="Arial" charset="0"/>
                <a:ea typeface="Arial" charset="0"/>
                <a:cs typeface="Arial" charset="0"/>
              </a:rPr>
              <a:t>if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 </a:t>
            </a:r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parcela_mensal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 &lt;= </a:t>
            </a:r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salário_possível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:</a:t>
            </a:r>
          </a:p>
          <a:p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('A sua parcela mensal é </a:t>
            </a:r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R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$ {:.2f} e o empréstimo será pago em {} meses.'.</a:t>
            </a:r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format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(</a:t>
            </a:r>
          </a:p>
          <a:p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parcela_mensal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, meses))</a:t>
            </a:r>
          </a:p>
          <a:p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('Seu empréstimo será \033[1;35;42mCONCEDIDO!\033[m')</a:t>
            </a:r>
          </a:p>
          <a:p>
            <a:r>
              <a:rPr lang="pt-BR" sz="1400" b="0" i="1" dirty="0" err="1" smtClean="0">
                <a:effectLst/>
                <a:latin typeface="Arial" charset="0"/>
                <a:ea typeface="Arial" charset="0"/>
                <a:cs typeface="Arial" charset="0"/>
              </a:rPr>
              <a:t>else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:</a:t>
            </a:r>
          </a:p>
          <a:p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('Para pagar uma casa de </a:t>
            </a:r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R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$ {:.2f} em {} anos a prestação será de \033[1;33;41mR$ {:.2f}\033[m.'.</a:t>
            </a:r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format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(</a:t>
            </a:r>
          </a:p>
          <a:p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v_casa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, anos, </a:t>
            </a:r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parcela_mensal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))</a:t>
            </a:r>
          </a:p>
          <a:p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('Seu empréstimo foi \033[1;33;41mNEGADO!\033[m')</a:t>
            </a:r>
            <a:endParaRPr lang="pt-BR" sz="1400" b="0" dirty="0">
              <a:effectLst/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311586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1298298" y="285981"/>
            <a:ext cx="45608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b="1" smtClean="0">
                <a:solidFill>
                  <a:srgbClr val="945200"/>
                </a:solidFill>
                <a:latin typeface="Apple Chancery" charset="0"/>
                <a:ea typeface="Apple Chancery" charset="0"/>
                <a:cs typeface="Apple Chancery" charset="0"/>
              </a:rPr>
              <a:t>Curso de Python - Curso em Vídeo</a:t>
            </a:r>
            <a:endParaRPr lang="pt-BR" sz="2400" b="1">
              <a:solidFill>
                <a:srgbClr val="945200"/>
              </a:solidFill>
              <a:latin typeface="Apple Chancery" charset="0"/>
              <a:ea typeface="Apple Chancery" charset="0"/>
              <a:cs typeface="Apple Chancery" charset="0"/>
            </a:endParaRPr>
          </a:p>
        </p:txBody>
      </p:sp>
      <p:sp>
        <p:nvSpPr>
          <p:cNvPr id="13" name="Espaço Reservado para Rodapé 10"/>
          <p:cNvSpPr txBox="1">
            <a:spLocks/>
          </p:cNvSpPr>
          <p:nvPr/>
        </p:nvSpPr>
        <p:spPr>
          <a:xfrm>
            <a:off x="5768825" y="8435643"/>
            <a:ext cx="726505" cy="4466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l" defTabSz="914400" rtl="0" eaLnBrk="1" latinLnBrk="0" hangingPunct="1">
              <a:defRPr sz="7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20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Página</a:t>
            </a:r>
            <a:endParaRPr lang="pt-BR" sz="1200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4" name="Espaço Reservado para Número de Slide 11"/>
          <p:cNvSpPr txBox="1">
            <a:spLocks/>
          </p:cNvSpPr>
          <p:nvPr/>
        </p:nvSpPr>
        <p:spPr>
          <a:xfrm>
            <a:off x="6361260" y="8533253"/>
            <a:ext cx="368724" cy="26969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pt-BR"/>
            </a:defPPr>
            <a:lvl1pPr marL="0" algn="r" defTabSz="914400" rtl="0" eaLnBrk="1" latinLnBrk="0" hangingPunct="1">
              <a:defRPr sz="21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2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36</a:t>
            </a:r>
            <a:endParaRPr lang="pt-BR" sz="1200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 useBgFill="1">
        <p:nvSpPr>
          <p:cNvPr id="2" name="Retângulo 1"/>
          <p:cNvSpPr/>
          <p:nvPr/>
        </p:nvSpPr>
        <p:spPr>
          <a:xfrm>
            <a:off x="473808" y="1015052"/>
            <a:ext cx="5910383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b="1" i="1" dirty="0">
                <a:solidFill>
                  <a:srgbClr val="0432FF"/>
                </a:solidFill>
                <a:latin typeface="Arial" charset="0"/>
                <a:ea typeface="Arial" charset="0"/>
                <a:cs typeface="Arial" charset="0"/>
              </a:rPr>
              <a:t># Desafio </a:t>
            </a:r>
            <a:r>
              <a:rPr lang="pt-BR" sz="1400" b="1" i="1" dirty="0" smtClean="0">
                <a:solidFill>
                  <a:srgbClr val="0432FF"/>
                </a:solidFill>
                <a:latin typeface="Arial" charset="0"/>
                <a:ea typeface="Arial" charset="0"/>
                <a:cs typeface="Arial" charset="0"/>
              </a:rPr>
              <a:t>37 – Conversor de Bases Numéricas:</a:t>
            </a:r>
          </a:p>
          <a:p>
            <a:endParaRPr lang="pt-BR" sz="1400" dirty="0">
              <a:latin typeface="Arial" charset="0"/>
              <a:ea typeface="Arial" charset="0"/>
              <a:cs typeface="Arial" charset="0"/>
            </a:endParaRPr>
          </a:p>
          <a:p>
            <a:r>
              <a:rPr lang="pt-BR" sz="1400" i="1" dirty="0">
                <a:latin typeface="Arial" charset="0"/>
                <a:ea typeface="Arial" charset="0"/>
                <a:cs typeface="Arial" charset="0"/>
              </a:rPr>
              <a:t># Escreva um programa que leia um número inteira qualquer e</a:t>
            </a:r>
            <a:endParaRPr lang="pt-BR" sz="1400" dirty="0">
              <a:latin typeface="Arial" charset="0"/>
              <a:ea typeface="Arial" charset="0"/>
              <a:cs typeface="Arial" charset="0"/>
            </a:endParaRPr>
          </a:p>
          <a:p>
            <a:r>
              <a:rPr lang="pt-BR" sz="1400" i="1" dirty="0">
                <a:latin typeface="Arial" charset="0"/>
                <a:ea typeface="Arial" charset="0"/>
                <a:cs typeface="Arial" charset="0"/>
              </a:rPr>
              <a:t># peça para o usuário escolher qual será a base de conversão:</a:t>
            </a:r>
            <a:endParaRPr lang="pt-BR" sz="1400" dirty="0">
              <a:latin typeface="Arial" charset="0"/>
              <a:ea typeface="Arial" charset="0"/>
              <a:cs typeface="Arial" charset="0"/>
            </a:endParaRPr>
          </a:p>
          <a:p>
            <a:r>
              <a:rPr lang="pt-BR" sz="1400" i="1" dirty="0">
                <a:latin typeface="Arial" charset="0"/>
                <a:ea typeface="Arial" charset="0"/>
                <a:cs typeface="Arial" charset="0"/>
              </a:rPr>
              <a:t># 1 para binário;</a:t>
            </a:r>
            <a:endParaRPr lang="pt-BR" sz="1400" dirty="0">
              <a:latin typeface="Arial" charset="0"/>
              <a:ea typeface="Arial" charset="0"/>
              <a:cs typeface="Arial" charset="0"/>
            </a:endParaRPr>
          </a:p>
          <a:p>
            <a:r>
              <a:rPr lang="pt-BR" sz="1400" i="1" dirty="0">
                <a:latin typeface="Arial" charset="0"/>
                <a:ea typeface="Arial" charset="0"/>
                <a:cs typeface="Arial" charset="0"/>
              </a:rPr>
              <a:t># 2 para octal;</a:t>
            </a:r>
            <a:endParaRPr lang="pt-BR" sz="1400" dirty="0">
              <a:latin typeface="Arial" charset="0"/>
              <a:ea typeface="Arial" charset="0"/>
              <a:cs typeface="Arial" charset="0"/>
            </a:endParaRPr>
          </a:p>
          <a:p>
            <a:r>
              <a:rPr lang="pt-BR" sz="1400" i="1" dirty="0">
                <a:latin typeface="Arial" charset="0"/>
                <a:ea typeface="Arial" charset="0"/>
                <a:cs typeface="Arial" charset="0"/>
              </a:rPr>
              <a:t># 3 para hexadecimal.</a:t>
            </a:r>
            <a:endParaRPr lang="pt-BR" sz="1400" dirty="0">
              <a:latin typeface="Arial" charset="0"/>
              <a:ea typeface="Arial" charset="0"/>
              <a:cs typeface="Arial" charset="0"/>
            </a:endParaRPr>
          </a:p>
          <a:p>
            <a:r>
              <a:rPr lang="pt-BR" sz="1400" dirty="0">
                <a:latin typeface="Arial" charset="0"/>
                <a:ea typeface="Arial" charset="0"/>
                <a:cs typeface="Arial" charset="0"/>
              </a:rPr>
              <a:t/>
            </a:r>
            <a:br>
              <a:rPr lang="pt-BR" sz="1400" dirty="0">
                <a:latin typeface="Arial" charset="0"/>
                <a:ea typeface="Arial" charset="0"/>
                <a:cs typeface="Arial" charset="0"/>
              </a:rPr>
            </a:b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d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 = 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int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(input('Digite um número inteiro: '))</a:t>
            </a:r>
          </a:p>
          <a:p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('''Escolha uma das bases para 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convesão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:</a:t>
            </a:r>
          </a:p>
          <a:p>
            <a:r>
              <a:rPr lang="pt-BR" sz="1400" dirty="0">
                <a:latin typeface="Arial" charset="0"/>
                <a:ea typeface="Arial" charset="0"/>
                <a:cs typeface="Arial" charset="0"/>
              </a:rPr>
              <a:t>[1] converter para BINÁRIO</a:t>
            </a:r>
          </a:p>
          <a:p>
            <a:r>
              <a:rPr lang="pt-BR" sz="1400" dirty="0">
                <a:latin typeface="Arial" charset="0"/>
                <a:ea typeface="Arial" charset="0"/>
                <a:cs typeface="Arial" charset="0"/>
              </a:rPr>
              <a:t>[2] converter para OCTAL</a:t>
            </a:r>
          </a:p>
          <a:p>
            <a:r>
              <a:rPr lang="pt-BR" sz="1400" dirty="0">
                <a:latin typeface="Arial" charset="0"/>
                <a:ea typeface="Arial" charset="0"/>
                <a:cs typeface="Arial" charset="0"/>
              </a:rPr>
              <a:t>[3] converter para HEXADECIMAL''')</a:t>
            </a:r>
          </a:p>
          <a:p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conv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 = 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int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(input('Digite a opção desejada: '))</a:t>
            </a:r>
          </a:p>
          <a:p>
            <a:r>
              <a:rPr lang="pt-BR" sz="1400" i="1" dirty="0" err="1">
                <a:latin typeface="Arial" charset="0"/>
                <a:ea typeface="Arial" charset="0"/>
                <a:cs typeface="Arial" charset="0"/>
              </a:rPr>
              <a:t>if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conv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 == 1:</a:t>
            </a:r>
          </a:p>
          <a:p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('O seu número decimal {} convertido para binário é {}.'.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format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(</a:t>
            </a:r>
          </a:p>
          <a:p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d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, bin(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d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)[2:]))</a:t>
            </a:r>
          </a:p>
          <a:p>
            <a:r>
              <a:rPr lang="pt-BR" sz="1400" i="1" dirty="0" err="1">
                <a:latin typeface="Arial" charset="0"/>
                <a:ea typeface="Arial" charset="0"/>
                <a:cs typeface="Arial" charset="0"/>
              </a:rPr>
              <a:t>elif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conv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 == 2:</a:t>
            </a:r>
          </a:p>
          <a:p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('O seu número decimal {} convertido para octal é {}.'.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format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(</a:t>
            </a:r>
          </a:p>
          <a:p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d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, 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oct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(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d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)[2:]))</a:t>
            </a:r>
          </a:p>
          <a:p>
            <a:r>
              <a:rPr lang="pt-BR" sz="1400" i="1" dirty="0" err="1">
                <a:latin typeface="Arial" charset="0"/>
                <a:ea typeface="Arial" charset="0"/>
                <a:cs typeface="Arial" charset="0"/>
              </a:rPr>
              <a:t>elif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conv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 == 3:</a:t>
            </a:r>
          </a:p>
          <a:p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('O seu número decimal {} convertido para hexadecimal é {}.'.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format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(</a:t>
            </a:r>
          </a:p>
          <a:p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d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, 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hex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(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d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)[2:]))</a:t>
            </a:r>
          </a:p>
          <a:p>
            <a:r>
              <a:rPr lang="pt-BR" sz="1400" i="1" dirty="0" err="1">
                <a:latin typeface="Arial" charset="0"/>
                <a:ea typeface="Arial" charset="0"/>
                <a:cs typeface="Arial" charset="0"/>
              </a:rPr>
              <a:t>else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:</a:t>
            </a:r>
          </a:p>
          <a:p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('Opção inválida! Tente novamente usando os números (1, 2 ou 3</a:t>
            </a:r>
            <a:r>
              <a:rPr lang="pt-BR" sz="1400" dirty="0" smtClean="0">
                <a:latin typeface="Arial" charset="0"/>
                <a:ea typeface="Arial" charset="0"/>
                <a:cs typeface="Arial" charset="0"/>
              </a:rPr>
              <a:t>)')</a:t>
            </a:r>
            <a:endParaRPr lang="pt-BR" sz="1400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027895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1298298" y="285981"/>
            <a:ext cx="45608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b="1" smtClean="0">
                <a:solidFill>
                  <a:srgbClr val="945200"/>
                </a:solidFill>
                <a:latin typeface="Apple Chancery" charset="0"/>
                <a:ea typeface="Apple Chancery" charset="0"/>
                <a:cs typeface="Apple Chancery" charset="0"/>
              </a:rPr>
              <a:t>Curso de Python - Curso em Vídeo</a:t>
            </a:r>
            <a:endParaRPr lang="pt-BR" sz="2400" b="1">
              <a:solidFill>
                <a:srgbClr val="945200"/>
              </a:solidFill>
              <a:latin typeface="Apple Chancery" charset="0"/>
              <a:ea typeface="Apple Chancery" charset="0"/>
              <a:cs typeface="Apple Chancery" charset="0"/>
            </a:endParaRPr>
          </a:p>
        </p:txBody>
      </p:sp>
      <p:sp>
        <p:nvSpPr>
          <p:cNvPr id="13" name="Espaço Reservado para Rodapé 10"/>
          <p:cNvSpPr txBox="1">
            <a:spLocks/>
          </p:cNvSpPr>
          <p:nvPr/>
        </p:nvSpPr>
        <p:spPr>
          <a:xfrm>
            <a:off x="5768825" y="8435643"/>
            <a:ext cx="726505" cy="4466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l" defTabSz="914400" rtl="0" eaLnBrk="1" latinLnBrk="0" hangingPunct="1">
              <a:defRPr sz="7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20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Página</a:t>
            </a:r>
            <a:endParaRPr lang="pt-BR" sz="1200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4" name="Espaço Reservado para Número de Slide 11"/>
          <p:cNvSpPr txBox="1">
            <a:spLocks/>
          </p:cNvSpPr>
          <p:nvPr/>
        </p:nvSpPr>
        <p:spPr>
          <a:xfrm>
            <a:off x="6361260" y="8533253"/>
            <a:ext cx="368724" cy="26969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pt-BR"/>
            </a:defPPr>
            <a:lvl1pPr marL="0" algn="r" defTabSz="914400" rtl="0" eaLnBrk="1" latinLnBrk="0" hangingPunct="1">
              <a:defRPr sz="21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2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3</a:t>
            </a:r>
            <a:r>
              <a:rPr lang="pt-BR" sz="12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7</a:t>
            </a:r>
            <a:endParaRPr lang="pt-BR" sz="1200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 useBgFill="1">
        <p:nvSpPr>
          <p:cNvPr id="2" name="Retângulo 1"/>
          <p:cNvSpPr/>
          <p:nvPr/>
        </p:nvSpPr>
        <p:spPr>
          <a:xfrm>
            <a:off x="506211" y="1052214"/>
            <a:ext cx="6145037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b="1" i="1" dirty="0" smtClean="0">
                <a:solidFill>
                  <a:srgbClr val="0432FF"/>
                </a:solidFill>
                <a:effectLst/>
                <a:latin typeface="Arial" charset="0"/>
                <a:ea typeface="Arial" charset="0"/>
                <a:cs typeface="Arial" charset="0"/>
              </a:rPr>
              <a:t># Desafio 38 – Comparando Números:</a:t>
            </a:r>
          </a:p>
          <a:p>
            <a:endParaRPr lang="pt-BR" sz="1400" b="0" dirty="0" smtClean="0">
              <a:effectLst/>
              <a:latin typeface="Arial" charset="0"/>
              <a:ea typeface="Arial" charset="0"/>
              <a:cs typeface="Arial" charset="0"/>
            </a:endParaRPr>
          </a:p>
          <a:p>
            <a:r>
              <a:rPr lang="pt-BR" sz="1400" b="0" i="1" dirty="0" smtClean="0">
                <a:effectLst/>
                <a:latin typeface="Arial" charset="0"/>
                <a:ea typeface="Arial" charset="0"/>
                <a:cs typeface="Arial" charset="0"/>
              </a:rPr>
              <a:t># Escreva um programa que leia dois números inteiros e compare-os,</a:t>
            </a:r>
            <a:endParaRPr lang="pt-BR" sz="1400" b="0" dirty="0" smtClean="0">
              <a:effectLst/>
              <a:latin typeface="Arial" charset="0"/>
              <a:ea typeface="Arial" charset="0"/>
              <a:cs typeface="Arial" charset="0"/>
            </a:endParaRPr>
          </a:p>
          <a:p>
            <a:r>
              <a:rPr lang="pt-BR" sz="1400" b="0" i="1" dirty="0" smtClean="0">
                <a:effectLst/>
                <a:latin typeface="Arial" charset="0"/>
                <a:ea typeface="Arial" charset="0"/>
                <a:cs typeface="Arial" charset="0"/>
              </a:rPr>
              <a:t># mostrando na tela uma mensagem:</a:t>
            </a:r>
            <a:endParaRPr lang="pt-BR" sz="1400" b="0" dirty="0" smtClean="0">
              <a:effectLst/>
              <a:latin typeface="Arial" charset="0"/>
              <a:ea typeface="Arial" charset="0"/>
              <a:cs typeface="Arial" charset="0"/>
            </a:endParaRPr>
          </a:p>
          <a:p>
            <a:r>
              <a:rPr lang="pt-BR" sz="1400" b="0" i="1" dirty="0" smtClean="0">
                <a:effectLst/>
                <a:latin typeface="Arial" charset="0"/>
                <a:ea typeface="Arial" charset="0"/>
                <a:cs typeface="Arial" charset="0"/>
              </a:rPr>
              <a:t># O primeiro valor é maior;</a:t>
            </a:r>
            <a:endParaRPr lang="pt-BR" sz="1400" b="0" dirty="0" smtClean="0">
              <a:effectLst/>
              <a:latin typeface="Arial" charset="0"/>
              <a:ea typeface="Arial" charset="0"/>
              <a:cs typeface="Arial" charset="0"/>
            </a:endParaRPr>
          </a:p>
          <a:p>
            <a:r>
              <a:rPr lang="pt-BR" sz="1400" b="0" i="1" dirty="0" smtClean="0">
                <a:effectLst/>
                <a:latin typeface="Arial" charset="0"/>
                <a:ea typeface="Arial" charset="0"/>
                <a:cs typeface="Arial" charset="0"/>
              </a:rPr>
              <a:t># O segundo valor é maior;</a:t>
            </a:r>
            <a:endParaRPr lang="pt-BR" sz="1400" b="0" dirty="0" smtClean="0">
              <a:effectLst/>
              <a:latin typeface="Arial" charset="0"/>
              <a:ea typeface="Arial" charset="0"/>
              <a:cs typeface="Arial" charset="0"/>
            </a:endParaRPr>
          </a:p>
          <a:p>
            <a:r>
              <a:rPr lang="pt-BR" sz="1400" b="0" i="1" dirty="0" smtClean="0">
                <a:effectLst/>
                <a:latin typeface="Arial" charset="0"/>
                <a:ea typeface="Arial" charset="0"/>
                <a:cs typeface="Arial" charset="0"/>
              </a:rPr>
              <a:t># Não existe valor maior, os dois são iguais.</a:t>
            </a:r>
            <a:endParaRPr lang="pt-BR" sz="1400" b="0" dirty="0" smtClean="0">
              <a:effectLst/>
              <a:latin typeface="Arial" charset="0"/>
              <a:ea typeface="Arial" charset="0"/>
              <a:cs typeface="Arial" charset="0"/>
            </a:endParaRPr>
          </a:p>
          <a:p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/>
            </a:r>
            <a:b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</a:b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num1 = </a:t>
            </a:r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int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(input('Digite o primeiro número: '))</a:t>
            </a:r>
          </a:p>
          <a:p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num2 = </a:t>
            </a:r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int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(input('Digite o segundo número: '))</a:t>
            </a:r>
          </a:p>
          <a:p>
            <a:r>
              <a:rPr lang="pt-BR" sz="1400" b="0" i="1" dirty="0" err="1" smtClean="0">
                <a:effectLst/>
                <a:latin typeface="Arial" charset="0"/>
                <a:ea typeface="Arial" charset="0"/>
                <a:cs typeface="Arial" charset="0"/>
              </a:rPr>
              <a:t>if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 num1 &gt; num2:</a:t>
            </a:r>
          </a:p>
          <a:p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('O PRIMEIRO número é maior.')</a:t>
            </a:r>
          </a:p>
          <a:p>
            <a:r>
              <a:rPr lang="pt-BR" sz="1400" b="0" i="1" dirty="0" err="1" smtClean="0">
                <a:effectLst/>
                <a:latin typeface="Arial" charset="0"/>
                <a:ea typeface="Arial" charset="0"/>
                <a:cs typeface="Arial" charset="0"/>
              </a:rPr>
              <a:t>elif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 num2 &gt; num1:</a:t>
            </a:r>
          </a:p>
          <a:p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('O SEGUNDO número é maior.')</a:t>
            </a:r>
          </a:p>
          <a:p>
            <a:r>
              <a:rPr lang="pt-BR" sz="1400" b="0" i="1" dirty="0" err="1" smtClean="0">
                <a:effectLst/>
                <a:latin typeface="Arial" charset="0"/>
                <a:ea typeface="Arial" charset="0"/>
                <a:cs typeface="Arial" charset="0"/>
              </a:rPr>
              <a:t>elif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 num1 == num2:</a:t>
            </a:r>
          </a:p>
          <a:p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('O dois números são IGUAIS.')</a:t>
            </a:r>
            <a:endParaRPr lang="pt-BR" sz="1400" b="0" dirty="0">
              <a:effectLst/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26590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1298298" y="285981"/>
            <a:ext cx="45608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b="1" smtClean="0">
                <a:solidFill>
                  <a:srgbClr val="945200"/>
                </a:solidFill>
                <a:latin typeface="Apple Chancery" charset="0"/>
                <a:ea typeface="Apple Chancery" charset="0"/>
                <a:cs typeface="Apple Chancery" charset="0"/>
              </a:rPr>
              <a:t>Curso de Python - Curso em Vídeo</a:t>
            </a:r>
            <a:endParaRPr lang="pt-BR" sz="2400" b="1">
              <a:solidFill>
                <a:srgbClr val="945200"/>
              </a:solidFill>
              <a:latin typeface="Apple Chancery" charset="0"/>
              <a:ea typeface="Apple Chancery" charset="0"/>
              <a:cs typeface="Apple Chancery" charset="0"/>
            </a:endParaRPr>
          </a:p>
        </p:txBody>
      </p:sp>
      <p:sp>
        <p:nvSpPr>
          <p:cNvPr id="13" name="Espaço Reservado para Rodapé 10"/>
          <p:cNvSpPr txBox="1">
            <a:spLocks/>
          </p:cNvSpPr>
          <p:nvPr/>
        </p:nvSpPr>
        <p:spPr>
          <a:xfrm>
            <a:off x="5768825" y="8435643"/>
            <a:ext cx="726505" cy="4466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l" defTabSz="914400" rtl="0" eaLnBrk="1" latinLnBrk="0" hangingPunct="1">
              <a:defRPr sz="7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20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Página</a:t>
            </a:r>
            <a:endParaRPr lang="pt-BR" sz="1200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4" name="Espaço Reservado para Número de Slide 11"/>
          <p:cNvSpPr txBox="1">
            <a:spLocks/>
          </p:cNvSpPr>
          <p:nvPr/>
        </p:nvSpPr>
        <p:spPr>
          <a:xfrm>
            <a:off x="6361260" y="8533253"/>
            <a:ext cx="368724" cy="26969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pt-BR"/>
            </a:defPPr>
            <a:lvl1pPr marL="0" algn="r" defTabSz="914400" rtl="0" eaLnBrk="1" latinLnBrk="0" hangingPunct="1">
              <a:defRPr sz="21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2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38</a:t>
            </a:r>
            <a:endParaRPr lang="pt-BR" sz="1200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 useBgFill="1">
        <p:nvSpPr>
          <p:cNvPr id="2" name="Retângulo 1"/>
          <p:cNvSpPr/>
          <p:nvPr/>
        </p:nvSpPr>
        <p:spPr>
          <a:xfrm>
            <a:off x="536630" y="1032181"/>
            <a:ext cx="5595447" cy="63401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b="1" i="1" dirty="0" smtClean="0">
                <a:solidFill>
                  <a:srgbClr val="0432FF"/>
                </a:solidFill>
                <a:effectLst/>
                <a:latin typeface="Arial" charset="0"/>
                <a:ea typeface="Arial" charset="0"/>
                <a:cs typeface="Arial" charset="0"/>
              </a:rPr>
              <a:t># Desafio 39 – Alistamento Militar:</a:t>
            </a:r>
          </a:p>
          <a:p>
            <a:endParaRPr lang="pt-BR" sz="1400" b="0" dirty="0" smtClean="0">
              <a:effectLst/>
              <a:latin typeface="Arial" charset="0"/>
              <a:ea typeface="Arial" charset="0"/>
              <a:cs typeface="Arial" charset="0"/>
            </a:endParaRPr>
          </a:p>
          <a:p>
            <a:r>
              <a:rPr lang="pt-BR" sz="1400" b="0" i="1" dirty="0" smtClean="0">
                <a:effectLst/>
                <a:latin typeface="Arial" charset="0"/>
                <a:ea typeface="Arial" charset="0"/>
                <a:cs typeface="Arial" charset="0"/>
              </a:rPr>
              <a:t># Faça um programa que leia o ano de nascimento de um jovem e</a:t>
            </a:r>
            <a:endParaRPr lang="pt-BR" sz="1400" b="0" dirty="0" smtClean="0">
              <a:effectLst/>
              <a:latin typeface="Arial" charset="0"/>
              <a:ea typeface="Arial" charset="0"/>
              <a:cs typeface="Arial" charset="0"/>
            </a:endParaRPr>
          </a:p>
          <a:p>
            <a:r>
              <a:rPr lang="pt-BR" sz="1400" b="0" i="1" dirty="0" smtClean="0">
                <a:effectLst/>
                <a:latin typeface="Arial" charset="0"/>
                <a:ea typeface="Arial" charset="0"/>
                <a:cs typeface="Arial" charset="0"/>
              </a:rPr>
              <a:t># informe, de acordo com sua idade:</a:t>
            </a:r>
            <a:endParaRPr lang="pt-BR" sz="1400" b="0" dirty="0" smtClean="0">
              <a:effectLst/>
              <a:latin typeface="Arial" charset="0"/>
              <a:ea typeface="Arial" charset="0"/>
              <a:cs typeface="Arial" charset="0"/>
            </a:endParaRPr>
          </a:p>
          <a:p>
            <a:r>
              <a:rPr lang="pt-BR" sz="1400" b="0" i="1" dirty="0" smtClean="0">
                <a:effectLst/>
                <a:latin typeface="Arial" charset="0"/>
                <a:ea typeface="Arial" charset="0"/>
                <a:cs typeface="Arial" charset="0"/>
              </a:rPr>
              <a:t># - Se ele ainda vai se alistar ao serviço militar;</a:t>
            </a:r>
            <a:endParaRPr lang="pt-BR" sz="1400" b="0" dirty="0" smtClean="0">
              <a:effectLst/>
              <a:latin typeface="Arial" charset="0"/>
              <a:ea typeface="Arial" charset="0"/>
              <a:cs typeface="Arial" charset="0"/>
            </a:endParaRPr>
          </a:p>
          <a:p>
            <a:r>
              <a:rPr lang="pt-BR" sz="1400" b="0" i="1" dirty="0" smtClean="0">
                <a:effectLst/>
                <a:latin typeface="Arial" charset="0"/>
                <a:ea typeface="Arial" charset="0"/>
                <a:cs typeface="Arial" charset="0"/>
              </a:rPr>
              <a:t># - Se é a hora de se alistar.</a:t>
            </a:r>
            <a:endParaRPr lang="pt-BR" sz="1400" b="0" dirty="0" smtClean="0">
              <a:effectLst/>
              <a:latin typeface="Arial" charset="0"/>
              <a:ea typeface="Arial" charset="0"/>
              <a:cs typeface="Arial" charset="0"/>
            </a:endParaRPr>
          </a:p>
          <a:p>
            <a:r>
              <a:rPr lang="pt-BR" sz="1400" b="0" i="1" dirty="0" smtClean="0">
                <a:effectLst/>
                <a:latin typeface="Arial" charset="0"/>
                <a:ea typeface="Arial" charset="0"/>
                <a:cs typeface="Arial" charset="0"/>
              </a:rPr>
              <a:t># - Se já passou do tempo do alistamento.</a:t>
            </a:r>
            <a:endParaRPr lang="pt-BR" sz="1400" b="0" dirty="0" smtClean="0">
              <a:effectLst/>
              <a:latin typeface="Arial" charset="0"/>
              <a:ea typeface="Arial" charset="0"/>
              <a:cs typeface="Arial" charset="0"/>
            </a:endParaRPr>
          </a:p>
          <a:p>
            <a:r>
              <a:rPr lang="pt-BR" sz="1400" b="0" i="1" dirty="0" smtClean="0">
                <a:effectLst/>
                <a:latin typeface="Arial" charset="0"/>
                <a:ea typeface="Arial" charset="0"/>
                <a:cs typeface="Arial" charset="0"/>
              </a:rPr>
              <a:t># Seu programa também deverá mostrar o tempo que falta ou que</a:t>
            </a:r>
            <a:endParaRPr lang="pt-BR" sz="1400" b="0" dirty="0" smtClean="0">
              <a:effectLst/>
              <a:latin typeface="Arial" charset="0"/>
              <a:ea typeface="Arial" charset="0"/>
              <a:cs typeface="Arial" charset="0"/>
            </a:endParaRPr>
          </a:p>
          <a:p>
            <a:r>
              <a:rPr lang="pt-BR" sz="1400" b="0" i="1" dirty="0" smtClean="0">
                <a:effectLst/>
                <a:latin typeface="Arial" charset="0"/>
                <a:ea typeface="Arial" charset="0"/>
                <a:cs typeface="Arial" charset="0"/>
              </a:rPr>
              <a:t># passou do prazo.</a:t>
            </a:r>
            <a:endParaRPr lang="pt-BR" sz="1400" b="0" dirty="0" smtClean="0">
              <a:effectLst/>
              <a:latin typeface="Arial" charset="0"/>
              <a:ea typeface="Arial" charset="0"/>
              <a:cs typeface="Arial" charset="0"/>
            </a:endParaRPr>
          </a:p>
          <a:p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/>
            </a:r>
            <a:b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</a:br>
            <a:r>
              <a:rPr lang="pt-BR" sz="1400" b="0" i="1" dirty="0" err="1" smtClean="0">
                <a:effectLst/>
                <a:latin typeface="Arial" charset="0"/>
                <a:ea typeface="Arial" charset="0"/>
                <a:cs typeface="Arial" charset="0"/>
              </a:rPr>
              <a:t>from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 </a:t>
            </a:r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datetime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 </a:t>
            </a:r>
            <a:r>
              <a:rPr lang="pt-BR" sz="1400" b="0" i="1" dirty="0" err="1" smtClean="0">
                <a:effectLst/>
                <a:latin typeface="Arial" charset="0"/>
                <a:ea typeface="Arial" charset="0"/>
                <a:cs typeface="Arial" charset="0"/>
              </a:rPr>
              <a:t>import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 date</a:t>
            </a:r>
          </a:p>
          <a:p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ano_nasc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 = </a:t>
            </a:r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int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(input('Digite ano de seu nascimento: '))</a:t>
            </a:r>
          </a:p>
          <a:p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ano_atual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 = </a:t>
            </a:r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date.today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().</a:t>
            </a:r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year</a:t>
            </a:r>
            <a:endParaRPr lang="pt-BR" sz="1400" b="0" dirty="0" smtClean="0">
              <a:effectLst/>
              <a:latin typeface="Arial" charset="0"/>
              <a:ea typeface="Arial" charset="0"/>
              <a:cs typeface="Arial" charset="0"/>
            </a:endParaRPr>
          </a:p>
          <a:p>
            <a:r>
              <a:rPr lang="pt-BR" sz="1400" b="0" i="1" dirty="0" smtClean="0">
                <a:effectLst/>
                <a:latin typeface="Arial" charset="0"/>
                <a:ea typeface="Arial" charset="0"/>
                <a:cs typeface="Arial" charset="0"/>
              </a:rPr>
              <a:t># Outra maneira: </a:t>
            </a:r>
            <a:r>
              <a:rPr lang="pt-BR" sz="1400" b="0" i="1" dirty="0" err="1" smtClean="0">
                <a:effectLst/>
                <a:latin typeface="Arial" charset="0"/>
                <a:ea typeface="Arial" charset="0"/>
                <a:cs typeface="Arial" charset="0"/>
              </a:rPr>
              <a:t>ano_atual</a:t>
            </a:r>
            <a:r>
              <a:rPr lang="pt-BR" sz="1400" b="0" i="1" dirty="0" smtClean="0">
                <a:effectLst/>
                <a:latin typeface="Arial" charset="0"/>
                <a:ea typeface="Arial" charset="0"/>
                <a:cs typeface="Arial" charset="0"/>
              </a:rPr>
              <a:t> = </a:t>
            </a:r>
            <a:r>
              <a:rPr lang="pt-BR" sz="1400" b="0" i="1" dirty="0" err="1" smtClean="0">
                <a:effectLst/>
                <a:latin typeface="Arial" charset="0"/>
                <a:ea typeface="Arial" charset="0"/>
                <a:cs typeface="Arial" charset="0"/>
              </a:rPr>
              <a:t>int</a:t>
            </a:r>
            <a:r>
              <a:rPr lang="pt-BR" sz="1400" b="0" i="1" dirty="0" smtClean="0">
                <a:effectLst/>
                <a:latin typeface="Arial" charset="0"/>
                <a:ea typeface="Arial" charset="0"/>
                <a:cs typeface="Arial" charset="0"/>
              </a:rPr>
              <a:t>(</a:t>
            </a:r>
            <a:r>
              <a:rPr lang="pt-BR" sz="1400" b="0" i="1" dirty="0" err="1" smtClean="0">
                <a:effectLst/>
                <a:latin typeface="Arial" charset="0"/>
                <a:ea typeface="Arial" charset="0"/>
                <a:cs typeface="Arial" charset="0"/>
              </a:rPr>
              <a:t>datetime.now</a:t>
            </a:r>
            <a:r>
              <a:rPr lang="pt-BR" sz="1400" b="0" i="1" dirty="0" smtClean="0">
                <a:effectLst/>
                <a:latin typeface="Arial" charset="0"/>
                <a:ea typeface="Arial" charset="0"/>
                <a:cs typeface="Arial" charset="0"/>
              </a:rPr>
              <a:t>().</a:t>
            </a:r>
            <a:r>
              <a:rPr lang="pt-BR" sz="1400" b="0" i="1" dirty="0" err="1" smtClean="0">
                <a:effectLst/>
                <a:latin typeface="Arial" charset="0"/>
                <a:ea typeface="Arial" charset="0"/>
                <a:cs typeface="Arial" charset="0"/>
              </a:rPr>
              <a:t>strftime</a:t>
            </a:r>
            <a:r>
              <a:rPr lang="pt-BR" sz="1400" b="0" i="1" dirty="0" smtClean="0">
                <a:effectLst/>
                <a:latin typeface="Arial" charset="0"/>
                <a:ea typeface="Arial" charset="0"/>
                <a:cs typeface="Arial" charset="0"/>
              </a:rPr>
              <a:t>('%</a:t>
            </a:r>
            <a:r>
              <a:rPr lang="pt-BR" sz="1400" b="0" i="1" dirty="0" err="1" smtClean="0">
                <a:effectLst/>
                <a:latin typeface="Arial" charset="0"/>
                <a:ea typeface="Arial" charset="0"/>
                <a:cs typeface="Arial" charset="0"/>
              </a:rPr>
              <a:t>Y</a:t>
            </a:r>
            <a:r>
              <a:rPr lang="pt-BR" sz="1400" b="0" i="1" dirty="0" smtClean="0">
                <a:effectLst/>
                <a:latin typeface="Arial" charset="0"/>
                <a:ea typeface="Arial" charset="0"/>
                <a:cs typeface="Arial" charset="0"/>
              </a:rPr>
              <a:t>'))</a:t>
            </a:r>
            <a:endParaRPr lang="pt-BR" sz="1400" b="0" dirty="0" smtClean="0">
              <a:effectLst/>
              <a:latin typeface="Arial" charset="0"/>
              <a:ea typeface="Arial" charset="0"/>
              <a:cs typeface="Arial" charset="0"/>
            </a:endParaRPr>
          </a:p>
          <a:p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idade = </a:t>
            </a:r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ano_atual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 - </a:t>
            </a:r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ano_nasc</a:t>
            </a:r>
            <a:endParaRPr lang="pt-BR" sz="1400" b="0" dirty="0" smtClean="0">
              <a:effectLst/>
              <a:latin typeface="Arial" charset="0"/>
              <a:ea typeface="Arial" charset="0"/>
              <a:cs typeface="Arial" charset="0"/>
            </a:endParaRPr>
          </a:p>
          <a:p>
            <a:r>
              <a:rPr lang="pt-BR" sz="1400" b="0" i="1" dirty="0" err="1" smtClean="0">
                <a:effectLst/>
                <a:latin typeface="Arial" charset="0"/>
                <a:ea typeface="Arial" charset="0"/>
                <a:cs typeface="Arial" charset="0"/>
              </a:rPr>
              <a:t>if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 idade &lt; 18:</a:t>
            </a:r>
          </a:p>
          <a:p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('Quem nasceu em \033[1;32m{}\033[m tem {} anos em {}.\</a:t>
            </a:r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nAinda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 faltam {} anos para o alistamento.\</a:t>
            </a:r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nSue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 alistamento será em {}.'.</a:t>
            </a:r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format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(</a:t>
            </a:r>
          </a:p>
          <a:p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ano_nasc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, idade, </a:t>
            </a:r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ano_atual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, 18 - idade, </a:t>
            </a:r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ano_atual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 - 18))</a:t>
            </a:r>
          </a:p>
          <a:p>
            <a:r>
              <a:rPr lang="pt-BR" sz="1400" b="0" i="1" dirty="0" err="1" smtClean="0">
                <a:effectLst/>
                <a:latin typeface="Arial" charset="0"/>
                <a:ea typeface="Arial" charset="0"/>
                <a:cs typeface="Arial" charset="0"/>
              </a:rPr>
              <a:t>elif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 idade == 18:</a:t>
            </a:r>
          </a:p>
          <a:p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('Quem nasceu em \033[1;32m{}\033[m tem {} anos em {}.\</a:t>
            </a:r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nVocê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 tem que se alistar IMEDIATAMENTE!'.</a:t>
            </a:r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format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(</a:t>
            </a:r>
          </a:p>
          <a:p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ano_nasc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, idade, </a:t>
            </a:r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ano_atual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))</a:t>
            </a:r>
          </a:p>
          <a:p>
            <a:r>
              <a:rPr lang="pt-BR" sz="1400" b="0" i="1" dirty="0" err="1" smtClean="0">
                <a:effectLst/>
                <a:latin typeface="Arial" charset="0"/>
                <a:ea typeface="Arial" charset="0"/>
                <a:cs typeface="Arial" charset="0"/>
              </a:rPr>
              <a:t>elif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 idade &gt; 18:</a:t>
            </a:r>
          </a:p>
          <a:p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('Quem nasceu em \033[1;32m{}\033[m tem {} anos em {}. \</a:t>
            </a:r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nVocê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 já deveria ter se alistado há \033[1;33;41m{}\033[m anos.\</a:t>
            </a:r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nSeu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 alistamento foi em \033[1;33;41m{}\033[m.'.</a:t>
            </a:r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format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(</a:t>
            </a:r>
          </a:p>
          <a:p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ano_nasc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, idade, </a:t>
            </a:r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ano_atual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, idade - 18, </a:t>
            </a:r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ano_atual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 - 18))</a:t>
            </a:r>
            <a:endParaRPr lang="pt-BR" sz="1400" b="0" dirty="0">
              <a:effectLst/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81137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1298298" y="285981"/>
            <a:ext cx="45608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b="1" smtClean="0">
                <a:solidFill>
                  <a:srgbClr val="945200"/>
                </a:solidFill>
                <a:latin typeface="Apple Chancery" charset="0"/>
                <a:ea typeface="Apple Chancery" charset="0"/>
                <a:cs typeface="Apple Chancery" charset="0"/>
              </a:rPr>
              <a:t>Curso de Python - Curso em Vídeo</a:t>
            </a:r>
            <a:endParaRPr lang="pt-BR" sz="2400" b="1">
              <a:solidFill>
                <a:srgbClr val="945200"/>
              </a:solidFill>
              <a:latin typeface="Apple Chancery" charset="0"/>
              <a:ea typeface="Apple Chancery" charset="0"/>
              <a:cs typeface="Apple Chancery" charset="0"/>
            </a:endParaRPr>
          </a:p>
        </p:txBody>
      </p:sp>
      <p:sp>
        <p:nvSpPr>
          <p:cNvPr id="13" name="Espaço Reservado para Rodapé 10"/>
          <p:cNvSpPr txBox="1">
            <a:spLocks/>
          </p:cNvSpPr>
          <p:nvPr/>
        </p:nvSpPr>
        <p:spPr>
          <a:xfrm>
            <a:off x="5768825" y="8435643"/>
            <a:ext cx="726505" cy="4466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l" defTabSz="914400" rtl="0" eaLnBrk="1" latinLnBrk="0" hangingPunct="1">
              <a:defRPr sz="7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20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Página</a:t>
            </a:r>
            <a:endParaRPr lang="pt-BR" sz="1200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4" name="Espaço Reservado para Número de Slide 11"/>
          <p:cNvSpPr txBox="1">
            <a:spLocks/>
          </p:cNvSpPr>
          <p:nvPr/>
        </p:nvSpPr>
        <p:spPr>
          <a:xfrm>
            <a:off x="6361260" y="8533253"/>
            <a:ext cx="368724" cy="26969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pt-BR"/>
            </a:defPPr>
            <a:lvl1pPr marL="0" algn="r" defTabSz="914400" rtl="0" eaLnBrk="1" latinLnBrk="0" hangingPunct="1">
              <a:defRPr sz="21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2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39</a:t>
            </a:r>
            <a:endParaRPr lang="pt-BR" sz="1200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 useBgFill="1">
        <p:nvSpPr>
          <p:cNvPr id="2" name="Retângulo 1"/>
          <p:cNvSpPr/>
          <p:nvPr/>
        </p:nvSpPr>
        <p:spPr>
          <a:xfrm>
            <a:off x="590349" y="1058970"/>
            <a:ext cx="5904981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b="1" i="1" dirty="0" smtClean="0">
                <a:solidFill>
                  <a:srgbClr val="0432FF"/>
                </a:solidFill>
                <a:effectLst/>
                <a:latin typeface="Arial" charset="0"/>
                <a:ea typeface="Arial" charset="0"/>
                <a:cs typeface="Arial" charset="0"/>
              </a:rPr>
              <a:t># Desafio 40 – Aquele Clássico da Média:</a:t>
            </a:r>
          </a:p>
          <a:p>
            <a:endParaRPr lang="pt-BR" sz="1400" b="0" dirty="0" smtClean="0">
              <a:effectLst/>
              <a:latin typeface="Arial" charset="0"/>
              <a:ea typeface="Arial" charset="0"/>
              <a:cs typeface="Arial" charset="0"/>
            </a:endParaRPr>
          </a:p>
          <a:p>
            <a:r>
              <a:rPr lang="pt-BR" sz="1400" b="0" i="1" dirty="0" smtClean="0">
                <a:effectLst/>
                <a:latin typeface="Arial" charset="0"/>
                <a:ea typeface="Arial" charset="0"/>
                <a:cs typeface="Arial" charset="0"/>
              </a:rPr>
              <a:t># Crie um programa que leia duas notas de um aluno e</a:t>
            </a:r>
            <a:endParaRPr lang="pt-BR" sz="1400" b="0" dirty="0" smtClean="0">
              <a:effectLst/>
              <a:latin typeface="Arial" charset="0"/>
              <a:ea typeface="Arial" charset="0"/>
              <a:cs typeface="Arial" charset="0"/>
            </a:endParaRPr>
          </a:p>
          <a:p>
            <a:r>
              <a:rPr lang="pt-BR" sz="1400" b="0" i="1" dirty="0" smtClean="0">
                <a:effectLst/>
                <a:latin typeface="Arial" charset="0"/>
                <a:ea typeface="Arial" charset="0"/>
                <a:cs typeface="Arial" charset="0"/>
              </a:rPr>
              <a:t># calcule sua média, mostrando uma mensagem no final,</a:t>
            </a:r>
            <a:endParaRPr lang="pt-BR" sz="1400" b="0" dirty="0" smtClean="0">
              <a:effectLst/>
              <a:latin typeface="Arial" charset="0"/>
              <a:ea typeface="Arial" charset="0"/>
              <a:cs typeface="Arial" charset="0"/>
            </a:endParaRPr>
          </a:p>
          <a:p>
            <a:r>
              <a:rPr lang="pt-BR" sz="1400" b="0" i="1" dirty="0" smtClean="0">
                <a:effectLst/>
                <a:latin typeface="Arial" charset="0"/>
                <a:ea typeface="Arial" charset="0"/>
                <a:cs typeface="Arial" charset="0"/>
              </a:rPr>
              <a:t># de acordo com a média atingida:</a:t>
            </a:r>
            <a:endParaRPr lang="pt-BR" sz="1400" b="0" dirty="0" smtClean="0">
              <a:effectLst/>
              <a:latin typeface="Arial" charset="0"/>
              <a:ea typeface="Arial" charset="0"/>
              <a:cs typeface="Arial" charset="0"/>
            </a:endParaRPr>
          </a:p>
          <a:p>
            <a:r>
              <a:rPr lang="pt-BR" sz="1400" b="0" i="1" dirty="0" smtClean="0">
                <a:effectLst/>
                <a:latin typeface="Arial" charset="0"/>
                <a:ea typeface="Arial" charset="0"/>
                <a:cs typeface="Arial" charset="0"/>
              </a:rPr>
              <a:t># - </a:t>
            </a:r>
            <a:r>
              <a:rPr lang="pt-BR" sz="1400" b="0" i="1" dirty="0" err="1" smtClean="0">
                <a:effectLst/>
                <a:latin typeface="Arial" charset="0"/>
                <a:ea typeface="Arial" charset="0"/>
                <a:cs typeface="Arial" charset="0"/>
              </a:rPr>
              <a:t>Mádia</a:t>
            </a:r>
            <a:r>
              <a:rPr lang="pt-BR" sz="1400" b="0" i="1" dirty="0" smtClean="0">
                <a:effectLst/>
                <a:latin typeface="Arial" charset="0"/>
                <a:ea typeface="Arial" charset="0"/>
                <a:cs typeface="Arial" charset="0"/>
              </a:rPr>
              <a:t> abaixo de 5.0: Reprovado;</a:t>
            </a:r>
            <a:endParaRPr lang="pt-BR" sz="1400" b="0" dirty="0" smtClean="0">
              <a:effectLst/>
              <a:latin typeface="Arial" charset="0"/>
              <a:ea typeface="Arial" charset="0"/>
              <a:cs typeface="Arial" charset="0"/>
            </a:endParaRPr>
          </a:p>
          <a:p>
            <a:r>
              <a:rPr lang="pt-BR" sz="1400" b="0" i="1" dirty="0" smtClean="0">
                <a:effectLst/>
                <a:latin typeface="Arial" charset="0"/>
                <a:ea typeface="Arial" charset="0"/>
                <a:cs typeface="Arial" charset="0"/>
              </a:rPr>
              <a:t># - Média entre 5.0 e 6.9: Recuperação;</a:t>
            </a:r>
            <a:endParaRPr lang="pt-BR" sz="1400" b="0" dirty="0" smtClean="0">
              <a:effectLst/>
              <a:latin typeface="Arial" charset="0"/>
              <a:ea typeface="Arial" charset="0"/>
              <a:cs typeface="Arial" charset="0"/>
            </a:endParaRPr>
          </a:p>
          <a:p>
            <a:r>
              <a:rPr lang="pt-BR" sz="1400" b="0" i="1" dirty="0" smtClean="0">
                <a:effectLst/>
                <a:latin typeface="Arial" charset="0"/>
                <a:ea typeface="Arial" charset="0"/>
                <a:cs typeface="Arial" charset="0"/>
              </a:rPr>
              <a:t># - Média 7.0 ou superior: Aprovado.</a:t>
            </a:r>
            <a:endParaRPr lang="pt-BR" sz="1400" b="0" dirty="0" smtClean="0">
              <a:effectLst/>
              <a:latin typeface="Arial" charset="0"/>
              <a:ea typeface="Arial" charset="0"/>
              <a:cs typeface="Arial" charset="0"/>
            </a:endParaRPr>
          </a:p>
          <a:p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/>
            </a:r>
            <a:b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</a:b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nota1 = </a:t>
            </a:r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float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(input('Digite a primeira nota: '))</a:t>
            </a:r>
          </a:p>
          <a:p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nota2 = </a:t>
            </a:r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float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(input('Digite a segunda nota: '))</a:t>
            </a:r>
          </a:p>
          <a:p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média = (nota1 + nota2) / 2</a:t>
            </a:r>
          </a:p>
          <a:p>
            <a:r>
              <a:rPr lang="pt-BR" sz="1400" b="0" i="1" dirty="0" err="1" smtClean="0">
                <a:effectLst/>
                <a:latin typeface="Arial" charset="0"/>
                <a:ea typeface="Arial" charset="0"/>
                <a:cs typeface="Arial" charset="0"/>
              </a:rPr>
              <a:t>if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 média &lt; 5:</a:t>
            </a:r>
          </a:p>
          <a:p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('Sua média foi \033[1;31m{:.1f}\033[m.'.</a:t>
            </a:r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format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(média))</a:t>
            </a:r>
          </a:p>
          <a:p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('\033[1;33;41mVOCÊ FOI REPROVADO!\033[m')</a:t>
            </a:r>
          </a:p>
          <a:p>
            <a:r>
              <a:rPr lang="pt-BR" sz="1400" b="0" i="1" dirty="0" err="1" smtClean="0">
                <a:effectLst/>
                <a:latin typeface="Arial" charset="0"/>
                <a:ea typeface="Arial" charset="0"/>
                <a:cs typeface="Arial" charset="0"/>
              </a:rPr>
              <a:t>elif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 5 &lt;= média &lt; 7:</a:t>
            </a:r>
          </a:p>
          <a:p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(média)</a:t>
            </a:r>
          </a:p>
          <a:p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('Sua média foi \033[7;33m{:.1f}\033[m.'.</a:t>
            </a:r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format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(média))</a:t>
            </a:r>
          </a:p>
          <a:p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('\033[7;33mVOCÊ FICOU EM RECUPERAÇÃO!\033[m')</a:t>
            </a:r>
          </a:p>
          <a:p>
            <a:r>
              <a:rPr lang="pt-BR" sz="1400" b="0" i="1" dirty="0" err="1" smtClean="0">
                <a:effectLst/>
                <a:latin typeface="Arial" charset="0"/>
                <a:ea typeface="Arial" charset="0"/>
                <a:cs typeface="Arial" charset="0"/>
              </a:rPr>
              <a:t>elif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 média &gt;= 7:</a:t>
            </a:r>
          </a:p>
          <a:p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('Sua média foi {:.1f}.'.</a:t>
            </a:r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format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(média))</a:t>
            </a:r>
          </a:p>
          <a:p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('\033[7;32mPARABÉNS! VOCÊ FOI APROVADO!\033[m')</a:t>
            </a:r>
            <a:endParaRPr lang="pt-BR" sz="1400" b="0" dirty="0">
              <a:effectLst/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811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tângulo 4"/>
          <p:cNvSpPr/>
          <p:nvPr/>
        </p:nvSpPr>
        <p:spPr>
          <a:xfrm>
            <a:off x="455650" y="1083073"/>
            <a:ext cx="6246160" cy="72019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b="1" dirty="0" smtClean="0">
                <a:solidFill>
                  <a:srgbClr val="009051"/>
                </a:solidFill>
                <a:effectLst/>
                <a:latin typeface="Arial" charset="0"/>
                <a:ea typeface="Arial" charset="0"/>
                <a:cs typeface="Arial" charset="0"/>
              </a:rPr>
              <a:t>AULA 6 - TIPOS PRIMITIVOS E SAÍDA DE DADOS:</a:t>
            </a:r>
          </a:p>
          <a:p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/>
            </a:r>
            <a:b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</a:b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n1 = </a:t>
            </a:r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int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(input('Digite um número: '))</a:t>
            </a:r>
          </a:p>
          <a:p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n2 = </a:t>
            </a:r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int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(input('Digite outro número: '))</a:t>
            </a:r>
          </a:p>
          <a:p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s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 = n1 + n2</a:t>
            </a:r>
          </a:p>
          <a:p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('A soma vale ', </a:t>
            </a:r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s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)</a:t>
            </a:r>
          </a:p>
          <a:p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/>
            </a:r>
            <a:b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</a:b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Sintaxe nova do Python3:</a:t>
            </a:r>
          </a:p>
          <a:p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('A soma vale {} '.</a:t>
            </a:r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format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(</a:t>
            </a:r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s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))</a:t>
            </a:r>
          </a:p>
          <a:p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/>
            </a:r>
            <a:b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</a:br>
            <a:r>
              <a:rPr lang="pt-BR" sz="1400" b="0" i="1" dirty="0" smtClean="0">
                <a:effectLst/>
                <a:latin typeface="Arial" charset="0"/>
                <a:ea typeface="Arial" charset="0"/>
                <a:cs typeface="Arial" charset="0"/>
              </a:rPr>
              <a:t># Sem declarar o valor será "</a:t>
            </a:r>
            <a:r>
              <a:rPr lang="pt-BR" sz="1400" b="0" i="1" dirty="0" err="1" smtClean="0">
                <a:effectLst/>
                <a:latin typeface="Arial" charset="0"/>
                <a:ea typeface="Arial" charset="0"/>
                <a:cs typeface="Arial" charset="0"/>
              </a:rPr>
              <a:t>str</a:t>
            </a:r>
            <a:r>
              <a:rPr lang="pt-BR" sz="1400" b="0" i="1" dirty="0" smtClean="0">
                <a:effectLst/>
                <a:latin typeface="Arial" charset="0"/>
                <a:ea typeface="Arial" charset="0"/>
                <a:cs typeface="Arial" charset="0"/>
              </a:rPr>
              <a:t>"</a:t>
            </a:r>
            <a:endParaRPr lang="pt-BR" sz="1400" b="0" dirty="0" smtClean="0">
              <a:effectLst/>
              <a:latin typeface="Arial" charset="0"/>
              <a:ea typeface="Arial" charset="0"/>
              <a:cs typeface="Arial" charset="0"/>
            </a:endParaRPr>
          </a:p>
          <a:p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n1 = input('Digite um valor: ')</a:t>
            </a:r>
          </a:p>
          <a:p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(</a:t>
            </a:r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type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(n1))</a:t>
            </a:r>
          </a:p>
          <a:p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/>
            </a:r>
            <a:b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</a:br>
            <a:r>
              <a:rPr lang="pt-BR" sz="1400" b="0" i="1" dirty="0" smtClean="0">
                <a:effectLst/>
                <a:latin typeface="Arial" charset="0"/>
                <a:ea typeface="Arial" charset="0"/>
                <a:cs typeface="Arial" charset="0"/>
              </a:rPr>
              <a:t># Após declarar como inteiro será alterado o tipo.</a:t>
            </a:r>
            <a:endParaRPr lang="pt-BR" sz="1400" b="0" dirty="0" smtClean="0">
              <a:effectLst/>
              <a:latin typeface="Arial" charset="0"/>
              <a:ea typeface="Arial" charset="0"/>
              <a:cs typeface="Arial" charset="0"/>
            </a:endParaRPr>
          </a:p>
          <a:p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n1 = </a:t>
            </a:r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int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(input('Digite um valor: '))</a:t>
            </a:r>
          </a:p>
          <a:p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(</a:t>
            </a:r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type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(n1))</a:t>
            </a:r>
          </a:p>
          <a:p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/>
            </a:r>
            <a:b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</a:b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n1 = </a:t>
            </a:r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int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(input('Digite um valor: '))</a:t>
            </a:r>
          </a:p>
          <a:p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n2 = </a:t>
            </a:r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int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(input('Digite outro valor: '))</a:t>
            </a:r>
          </a:p>
          <a:p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s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 = n1 + n2</a:t>
            </a:r>
          </a:p>
          <a:p>
            <a:r>
              <a:rPr lang="pt-BR" sz="1400" b="0" i="1" dirty="0" smtClean="0">
                <a:effectLst/>
                <a:latin typeface="Arial" charset="0"/>
                <a:ea typeface="Arial" charset="0"/>
                <a:cs typeface="Arial" charset="0"/>
              </a:rPr>
              <a:t>Print('A soma entre ', n1, 'e', n2, 'vale', </a:t>
            </a:r>
            <a:r>
              <a:rPr lang="pt-BR" sz="1400" b="0" i="1" dirty="0" err="1" smtClean="0">
                <a:effectLst/>
                <a:latin typeface="Arial" charset="0"/>
                <a:ea typeface="Arial" charset="0"/>
                <a:cs typeface="Arial" charset="0"/>
              </a:rPr>
              <a:t>s</a:t>
            </a:r>
            <a:r>
              <a:rPr lang="pt-BR" sz="1400" b="0" i="1" dirty="0" smtClean="0">
                <a:effectLst/>
                <a:latin typeface="Arial" charset="0"/>
                <a:ea typeface="Arial" charset="0"/>
                <a:cs typeface="Arial" charset="0"/>
              </a:rPr>
              <a:t>)</a:t>
            </a:r>
            <a:endParaRPr lang="pt-BR" sz="1400" b="0" dirty="0" smtClean="0">
              <a:effectLst/>
              <a:latin typeface="Arial" charset="0"/>
              <a:ea typeface="Arial" charset="0"/>
              <a:cs typeface="Arial" charset="0"/>
            </a:endParaRPr>
          </a:p>
          <a:p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('A soma entre {} e {} vale {}'.</a:t>
            </a:r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format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(n1, n2, </a:t>
            </a:r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s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))</a:t>
            </a:r>
          </a:p>
          <a:p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/>
            </a:r>
            <a:b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</a:br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n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 = </a:t>
            </a:r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float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(input('Digite um valor: '))</a:t>
            </a:r>
          </a:p>
          <a:p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(</a:t>
            </a:r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type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(</a:t>
            </a:r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n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))</a:t>
            </a:r>
          </a:p>
          <a:p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(</a:t>
            </a:r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n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)</a:t>
            </a:r>
          </a:p>
          <a:p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/>
            </a:r>
            <a:b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</a:br>
            <a:r>
              <a:rPr lang="pt-BR" sz="1400" b="0" i="1" dirty="0" smtClean="0">
                <a:effectLst/>
                <a:latin typeface="Arial" charset="0"/>
                <a:ea typeface="Arial" charset="0"/>
                <a:cs typeface="Arial" charset="0"/>
              </a:rPr>
              <a:t># Booleano</a:t>
            </a:r>
            <a:endParaRPr lang="pt-BR" sz="1400" b="0" dirty="0" smtClean="0">
              <a:effectLst/>
              <a:latin typeface="Arial" charset="0"/>
              <a:ea typeface="Arial" charset="0"/>
              <a:cs typeface="Arial" charset="0"/>
            </a:endParaRPr>
          </a:p>
          <a:p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n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 = input('Digite algo: ')</a:t>
            </a:r>
          </a:p>
          <a:p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(</a:t>
            </a:r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n.isnumeric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()) </a:t>
            </a:r>
            <a:r>
              <a:rPr lang="pt-BR" sz="1400" b="0" i="1" dirty="0" smtClean="0">
                <a:effectLst/>
                <a:latin typeface="Arial" charset="0"/>
                <a:ea typeface="Arial" charset="0"/>
                <a:cs typeface="Arial" charset="0"/>
              </a:rPr>
              <a:t># somente números</a:t>
            </a:r>
            <a:endParaRPr lang="pt-BR" sz="1400" b="0" dirty="0" smtClean="0">
              <a:effectLst/>
              <a:latin typeface="Arial" charset="0"/>
              <a:ea typeface="Arial" charset="0"/>
              <a:cs typeface="Arial" charset="0"/>
            </a:endParaRPr>
          </a:p>
          <a:p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(</a:t>
            </a:r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n.isalpha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()) </a:t>
            </a:r>
            <a:r>
              <a:rPr lang="pt-BR" sz="1400" b="0" i="1" dirty="0" smtClean="0">
                <a:effectLst/>
                <a:latin typeface="Arial" charset="0"/>
                <a:ea typeface="Arial" charset="0"/>
                <a:cs typeface="Arial" charset="0"/>
              </a:rPr>
              <a:t># somente letras</a:t>
            </a:r>
            <a:endParaRPr lang="pt-BR" sz="1400" b="0" dirty="0" smtClean="0">
              <a:effectLst/>
              <a:latin typeface="Arial" charset="0"/>
              <a:ea typeface="Arial" charset="0"/>
              <a:cs typeface="Arial" charset="0"/>
            </a:endParaRPr>
          </a:p>
          <a:p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(</a:t>
            </a:r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n.isalnum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()) </a:t>
            </a:r>
            <a:r>
              <a:rPr lang="pt-BR" sz="1400" b="0" i="1" dirty="0" smtClean="0">
                <a:effectLst/>
                <a:latin typeface="Arial" charset="0"/>
                <a:ea typeface="Arial" charset="0"/>
                <a:cs typeface="Arial" charset="0"/>
              </a:rPr>
              <a:t># letras e números</a:t>
            </a:r>
            <a:endParaRPr lang="pt-BR" sz="1400" b="0" dirty="0"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1298298" y="285981"/>
            <a:ext cx="45608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b="1" smtClean="0">
                <a:solidFill>
                  <a:srgbClr val="945200"/>
                </a:solidFill>
                <a:latin typeface="Apple Chancery" charset="0"/>
                <a:ea typeface="Apple Chancery" charset="0"/>
                <a:cs typeface="Apple Chancery" charset="0"/>
              </a:rPr>
              <a:t>Curso de Python - Curso em Vídeo</a:t>
            </a:r>
            <a:endParaRPr lang="pt-BR" sz="2400" b="1">
              <a:solidFill>
                <a:srgbClr val="945200"/>
              </a:solidFill>
              <a:latin typeface="Apple Chancery" charset="0"/>
              <a:ea typeface="Apple Chancery" charset="0"/>
              <a:cs typeface="Apple Chancery" charset="0"/>
            </a:endParaRPr>
          </a:p>
        </p:txBody>
      </p:sp>
      <p:sp>
        <p:nvSpPr>
          <p:cNvPr id="16" name="Espaço Reservado para Rodapé 10"/>
          <p:cNvSpPr txBox="1">
            <a:spLocks/>
          </p:cNvSpPr>
          <p:nvPr/>
        </p:nvSpPr>
        <p:spPr>
          <a:xfrm>
            <a:off x="5768825" y="8435643"/>
            <a:ext cx="726505" cy="4466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l" defTabSz="914400" rtl="0" eaLnBrk="1" latinLnBrk="0" hangingPunct="1">
              <a:defRPr sz="7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20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Página</a:t>
            </a:r>
            <a:endParaRPr lang="pt-BR" sz="1200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7" name="Espaço Reservado para Número de Slide 11"/>
          <p:cNvSpPr txBox="1">
            <a:spLocks/>
          </p:cNvSpPr>
          <p:nvPr/>
        </p:nvSpPr>
        <p:spPr>
          <a:xfrm>
            <a:off x="6361260" y="8533253"/>
            <a:ext cx="268140" cy="26969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pt-BR"/>
            </a:defPPr>
            <a:lvl1pPr marL="0" algn="r" defTabSz="914400" rtl="0" eaLnBrk="1" latinLnBrk="0" hangingPunct="1">
              <a:defRPr sz="21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2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80052137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1298298" y="285981"/>
            <a:ext cx="45608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b="1" smtClean="0">
                <a:solidFill>
                  <a:srgbClr val="945200"/>
                </a:solidFill>
                <a:latin typeface="Apple Chancery" charset="0"/>
                <a:ea typeface="Apple Chancery" charset="0"/>
                <a:cs typeface="Apple Chancery" charset="0"/>
              </a:rPr>
              <a:t>Curso de Python - Curso em Vídeo</a:t>
            </a:r>
            <a:endParaRPr lang="pt-BR" sz="2400" b="1">
              <a:solidFill>
                <a:srgbClr val="945200"/>
              </a:solidFill>
              <a:latin typeface="Apple Chancery" charset="0"/>
              <a:ea typeface="Apple Chancery" charset="0"/>
              <a:cs typeface="Apple Chancery" charset="0"/>
            </a:endParaRPr>
          </a:p>
        </p:txBody>
      </p:sp>
      <p:sp>
        <p:nvSpPr>
          <p:cNvPr id="13" name="Espaço Reservado para Rodapé 10"/>
          <p:cNvSpPr txBox="1">
            <a:spLocks/>
          </p:cNvSpPr>
          <p:nvPr/>
        </p:nvSpPr>
        <p:spPr>
          <a:xfrm>
            <a:off x="5768825" y="8435643"/>
            <a:ext cx="726505" cy="4466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l" defTabSz="914400" rtl="0" eaLnBrk="1" latinLnBrk="0" hangingPunct="1">
              <a:defRPr sz="7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20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Página</a:t>
            </a:r>
            <a:endParaRPr lang="pt-BR" sz="1200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4" name="Espaço Reservado para Número de Slide 11"/>
          <p:cNvSpPr txBox="1">
            <a:spLocks/>
          </p:cNvSpPr>
          <p:nvPr/>
        </p:nvSpPr>
        <p:spPr>
          <a:xfrm>
            <a:off x="6361260" y="8533253"/>
            <a:ext cx="368724" cy="26969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pt-BR"/>
            </a:defPPr>
            <a:lvl1pPr marL="0" algn="r" defTabSz="914400" rtl="0" eaLnBrk="1" latinLnBrk="0" hangingPunct="1">
              <a:defRPr sz="21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2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40</a:t>
            </a:r>
            <a:endParaRPr lang="pt-BR" sz="1200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 useBgFill="1">
        <p:nvSpPr>
          <p:cNvPr id="2" name="Retângulo 1"/>
          <p:cNvSpPr/>
          <p:nvPr/>
        </p:nvSpPr>
        <p:spPr>
          <a:xfrm>
            <a:off x="533065" y="852159"/>
            <a:ext cx="6012557" cy="7478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b="1" i="1" dirty="0" smtClean="0">
                <a:solidFill>
                  <a:srgbClr val="0432FF"/>
                </a:solidFill>
                <a:effectLst/>
                <a:latin typeface="Arial" charset="0"/>
                <a:ea typeface="Arial" charset="0"/>
                <a:cs typeface="Arial" charset="0"/>
              </a:rPr>
              <a:t># Desafio 41 – Classificando Atletas:</a:t>
            </a:r>
          </a:p>
          <a:p>
            <a:endParaRPr lang="pt-BR" sz="1200" b="0" dirty="0" smtClean="0">
              <a:effectLst/>
              <a:latin typeface="Arial" charset="0"/>
              <a:ea typeface="Arial" charset="0"/>
              <a:cs typeface="Arial" charset="0"/>
            </a:endParaRPr>
          </a:p>
          <a:p>
            <a:r>
              <a:rPr lang="pt-BR" sz="1200" b="0" i="1" dirty="0" smtClean="0">
                <a:effectLst/>
                <a:latin typeface="Arial" charset="0"/>
                <a:ea typeface="Arial" charset="0"/>
                <a:cs typeface="Arial" charset="0"/>
              </a:rPr>
              <a:t># A confederação Nacional de Natação precisa de um programador</a:t>
            </a:r>
            <a:endParaRPr lang="pt-BR" sz="1200" b="0" dirty="0" smtClean="0">
              <a:effectLst/>
              <a:latin typeface="Arial" charset="0"/>
              <a:ea typeface="Arial" charset="0"/>
              <a:cs typeface="Arial" charset="0"/>
            </a:endParaRPr>
          </a:p>
          <a:p>
            <a:r>
              <a:rPr lang="pt-BR" sz="1200" b="0" i="1" dirty="0" smtClean="0">
                <a:effectLst/>
                <a:latin typeface="Arial" charset="0"/>
                <a:ea typeface="Arial" charset="0"/>
                <a:cs typeface="Arial" charset="0"/>
              </a:rPr>
              <a:t># que leia o ano de nascimento de um atleta e mostre sua</a:t>
            </a:r>
            <a:endParaRPr lang="pt-BR" sz="1200" b="0" dirty="0" smtClean="0">
              <a:effectLst/>
              <a:latin typeface="Arial" charset="0"/>
              <a:ea typeface="Arial" charset="0"/>
              <a:cs typeface="Arial" charset="0"/>
            </a:endParaRPr>
          </a:p>
          <a:p>
            <a:r>
              <a:rPr lang="pt-BR" sz="1200" b="0" i="1" dirty="0" smtClean="0">
                <a:effectLst/>
                <a:latin typeface="Arial" charset="0"/>
                <a:ea typeface="Arial" charset="0"/>
                <a:cs typeface="Arial" charset="0"/>
              </a:rPr>
              <a:t># categoria, de acordo com a idade:</a:t>
            </a:r>
            <a:endParaRPr lang="pt-BR" sz="1200" b="0" dirty="0" smtClean="0">
              <a:effectLst/>
              <a:latin typeface="Arial" charset="0"/>
              <a:ea typeface="Arial" charset="0"/>
              <a:cs typeface="Arial" charset="0"/>
            </a:endParaRPr>
          </a:p>
          <a:p>
            <a:r>
              <a:rPr lang="pt-BR" sz="1200" b="0" i="1" dirty="0" smtClean="0">
                <a:effectLst/>
                <a:latin typeface="Arial" charset="0"/>
                <a:ea typeface="Arial" charset="0"/>
                <a:cs typeface="Arial" charset="0"/>
              </a:rPr>
              <a:t># Até 9 anos: MIRIM;</a:t>
            </a:r>
            <a:endParaRPr lang="pt-BR" sz="1200" b="0" dirty="0" smtClean="0">
              <a:effectLst/>
              <a:latin typeface="Arial" charset="0"/>
              <a:ea typeface="Arial" charset="0"/>
              <a:cs typeface="Arial" charset="0"/>
            </a:endParaRPr>
          </a:p>
          <a:p>
            <a:r>
              <a:rPr lang="pt-BR" sz="1200" b="0" i="1" dirty="0" smtClean="0">
                <a:effectLst/>
                <a:latin typeface="Arial" charset="0"/>
                <a:ea typeface="Arial" charset="0"/>
                <a:cs typeface="Arial" charset="0"/>
              </a:rPr>
              <a:t># Até 14 anos: INFANTIL;</a:t>
            </a:r>
            <a:endParaRPr lang="pt-BR" sz="1200" b="0" dirty="0" smtClean="0">
              <a:effectLst/>
              <a:latin typeface="Arial" charset="0"/>
              <a:ea typeface="Arial" charset="0"/>
              <a:cs typeface="Arial" charset="0"/>
            </a:endParaRPr>
          </a:p>
          <a:p>
            <a:r>
              <a:rPr lang="pt-BR" sz="1200" b="0" i="1" dirty="0" smtClean="0">
                <a:effectLst/>
                <a:latin typeface="Arial" charset="0"/>
                <a:ea typeface="Arial" charset="0"/>
                <a:cs typeface="Arial" charset="0"/>
              </a:rPr>
              <a:t># Até 19 anos: JUNIOR:</a:t>
            </a:r>
            <a:endParaRPr lang="pt-BR" sz="1200" b="0" dirty="0" smtClean="0">
              <a:effectLst/>
              <a:latin typeface="Arial" charset="0"/>
              <a:ea typeface="Arial" charset="0"/>
              <a:cs typeface="Arial" charset="0"/>
            </a:endParaRPr>
          </a:p>
          <a:p>
            <a:r>
              <a:rPr lang="pt-BR" sz="1200" b="0" i="1" dirty="0" smtClean="0">
                <a:effectLst/>
                <a:latin typeface="Arial" charset="0"/>
                <a:ea typeface="Arial" charset="0"/>
                <a:cs typeface="Arial" charset="0"/>
              </a:rPr>
              <a:t># Até 20 anos: SENIOR;</a:t>
            </a:r>
            <a:endParaRPr lang="pt-BR" sz="1200" b="0" dirty="0" smtClean="0">
              <a:effectLst/>
              <a:latin typeface="Arial" charset="0"/>
              <a:ea typeface="Arial" charset="0"/>
              <a:cs typeface="Arial" charset="0"/>
            </a:endParaRPr>
          </a:p>
          <a:p>
            <a:r>
              <a:rPr lang="pt-BR" sz="1200" b="0" i="1" dirty="0" smtClean="0">
                <a:effectLst/>
                <a:latin typeface="Arial" charset="0"/>
                <a:ea typeface="Arial" charset="0"/>
                <a:cs typeface="Arial" charset="0"/>
              </a:rPr>
              <a:t># Acima: MASTER.</a:t>
            </a:r>
            <a:endParaRPr lang="pt-BR" sz="1200" b="0" dirty="0" smtClean="0">
              <a:effectLst/>
              <a:latin typeface="Arial" charset="0"/>
              <a:ea typeface="Arial" charset="0"/>
              <a:cs typeface="Arial" charset="0"/>
            </a:endParaRPr>
          </a:p>
          <a:p>
            <a:r>
              <a:rPr lang="pt-BR" sz="1200" b="0" dirty="0" smtClean="0">
                <a:effectLst/>
                <a:latin typeface="Arial" charset="0"/>
                <a:ea typeface="Arial" charset="0"/>
                <a:cs typeface="Arial" charset="0"/>
              </a:rPr>
              <a:t/>
            </a:r>
            <a:br>
              <a:rPr lang="pt-BR" sz="1200" b="0" dirty="0" smtClean="0">
                <a:effectLst/>
                <a:latin typeface="Arial" charset="0"/>
                <a:ea typeface="Arial" charset="0"/>
                <a:cs typeface="Arial" charset="0"/>
              </a:rPr>
            </a:br>
            <a:r>
              <a:rPr lang="pt-BR" sz="1200" b="0" i="1" dirty="0" err="1" smtClean="0">
                <a:effectLst/>
                <a:latin typeface="Arial" charset="0"/>
                <a:ea typeface="Arial" charset="0"/>
                <a:cs typeface="Arial" charset="0"/>
              </a:rPr>
              <a:t>from</a:t>
            </a:r>
            <a:r>
              <a:rPr lang="pt-BR" sz="1200" b="0" dirty="0" smtClean="0">
                <a:effectLst/>
                <a:latin typeface="Arial" charset="0"/>
                <a:ea typeface="Arial" charset="0"/>
                <a:cs typeface="Arial" charset="0"/>
              </a:rPr>
              <a:t> </a:t>
            </a:r>
            <a:r>
              <a:rPr lang="pt-BR" sz="1200" b="0" dirty="0" err="1" smtClean="0">
                <a:effectLst/>
                <a:latin typeface="Arial" charset="0"/>
                <a:ea typeface="Arial" charset="0"/>
                <a:cs typeface="Arial" charset="0"/>
              </a:rPr>
              <a:t>datetime</a:t>
            </a:r>
            <a:r>
              <a:rPr lang="pt-BR" sz="1200" b="0" dirty="0" smtClean="0">
                <a:effectLst/>
                <a:latin typeface="Arial" charset="0"/>
                <a:ea typeface="Arial" charset="0"/>
                <a:cs typeface="Arial" charset="0"/>
              </a:rPr>
              <a:t> </a:t>
            </a:r>
            <a:r>
              <a:rPr lang="pt-BR" sz="1200" b="0" i="1" dirty="0" err="1" smtClean="0">
                <a:effectLst/>
                <a:latin typeface="Arial" charset="0"/>
                <a:ea typeface="Arial" charset="0"/>
                <a:cs typeface="Arial" charset="0"/>
              </a:rPr>
              <a:t>import</a:t>
            </a:r>
            <a:r>
              <a:rPr lang="pt-BR" sz="1200" b="0" dirty="0" smtClean="0">
                <a:effectLst/>
                <a:latin typeface="Arial" charset="0"/>
                <a:ea typeface="Arial" charset="0"/>
                <a:cs typeface="Arial" charset="0"/>
              </a:rPr>
              <a:t> date</a:t>
            </a:r>
          </a:p>
          <a:p>
            <a:r>
              <a:rPr lang="pt-BR" sz="1200" b="0" dirty="0" err="1" smtClean="0">
                <a:effectLst/>
                <a:latin typeface="Arial" charset="0"/>
                <a:ea typeface="Arial" charset="0"/>
                <a:cs typeface="Arial" charset="0"/>
              </a:rPr>
              <a:t>nasc</a:t>
            </a:r>
            <a:r>
              <a:rPr lang="pt-BR" sz="1200" b="0" dirty="0" smtClean="0">
                <a:effectLst/>
                <a:latin typeface="Arial" charset="0"/>
                <a:ea typeface="Arial" charset="0"/>
                <a:cs typeface="Arial" charset="0"/>
              </a:rPr>
              <a:t> = </a:t>
            </a:r>
            <a:r>
              <a:rPr lang="pt-BR" sz="1200" b="0" dirty="0" err="1" smtClean="0">
                <a:effectLst/>
                <a:latin typeface="Arial" charset="0"/>
                <a:ea typeface="Arial" charset="0"/>
                <a:cs typeface="Arial" charset="0"/>
              </a:rPr>
              <a:t>int</a:t>
            </a:r>
            <a:r>
              <a:rPr lang="pt-BR" sz="1200" b="0" dirty="0" smtClean="0">
                <a:effectLst/>
                <a:latin typeface="Arial" charset="0"/>
                <a:ea typeface="Arial" charset="0"/>
                <a:cs typeface="Arial" charset="0"/>
              </a:rPr>
              <a:t>(input('Digite o ano de seu nascimento: '))</a:t>
            </a:r>
          </a:p>
          <a:p>
            <a:r>
              <a:rPr lang="pt-BR" sz="1200" b="0" dirty="0" err="1" smtClean="0">
                <a:effectLst/>
                <a:latin typeface="Arial" charset="0"/>
                <a:ea typeface="Arial" charset="0"/>
                <a:cs typeface="Arial" charset="0"/>
              </a:rPr>
              <a:t>ano_atual</a:t>
            </a:r>
            <a:r>
              <a:rPr lang="pt-BR" sz="1200" b="0" dirty="0" smtClean="0">
                <a:effectLst/>
                <a:latin typeface="Arial" charset="0"/>
                <a:ea typeface="Arial" charset="0"/>
                <a:cs typeface="Arial" charset="0"/>
              </a:rPr>
              <a:t> = </a:t>
            </a:r>
            <a:r>
              <a:rPr lang="pt-BR" sz="1200" b="0" dirty="0" err="1" smtClean="0">
                <a:effectLst/>
                <a:latin typeface="Arial" charset="0"/>
                <a:ea typeface="Arial" charset="0"/>
                <a:cs typeface="Arial" charset="0"/>
              </a:rPr>
              <a:t>date.today</a:t>
            </a:r>
            <a:r>
              <a:rPr lang="pt-BR" sz="1200" b="0" dirty="0" smtClean="0">
                <a:effectLst/>
                <a:latin typeface="Arial" charset="0"/>
                <a:ea typeface="Arial" charset="0"/>
                <a:cs typeface="Arial" charset="0"/>
              </a:rPr>
              <a:t>().</a:t>
            </a:r>
            <a:r>
              <a:rPr lang="pt-BR" sz="1200" b="0" dirty="0" err="1" smtClean="0">
                <a:effectLst/>
                <a:latin typeface="Arial" charset="0"/>
                <a:ea typeface="Arial" charset="0"/>
                <a:cs typeface="Arial" charset="0"/>
              </a:rPr>
              <a:t>year</a:t>
            </a:r>
            <a:endParaRPr lang="pt-BR" sz="1200" b="0" dirty="0" smtClean="0">
              <a:effectLst/>
              <a:latin typeface="Arial" charset="0"/>
              <a:ea typeface="Arial" charset="0"/>
              <a:cs typeface="Arial" charset="0"/>
            </a:endParaRPr>
          </a:p>
          <a:p>
            <a:r>
              <a:rPr lang="pt-BR" sz="1200" b="0" dirty="0" smtClean="0">
                <a:effectLst/>
                <a:latin typeface="Arial" charset="0"/>
                <a:ea typeface="Arial" charset="0"/>
                <a:cs typeface="Arial" charset="0"/>
              </a:rPr>
              <a:t>idade = </a:t>
            </a:r>
            <a:r>
              <a:rPr lang="pt-BR" sz="1200" b="0" dirty="0" err="1" smtClean="0">
                <a:effectLst/>
                <a:latin typeface="Arial" charset="0"/>
                <a:ea typeface="Arial" charset="0"/>
                <a:cs typeface="Arial" charset="0"/>
              </a:rPr>
              <a:t>ano_atual</a:t>
            </a:r>
            <a:r>
              <a:rPr lang="pt-BR" sz="1200" b="0" dirty="0" smtClean="0">
                <a:effectLst/>
                <a:latin typeface="Arial" charset="0"/>
                <a:ea typeface="Arial" charset="0"/>
                <a:cs typeface="Arial" charset="0"/>
              </a:rPr>
              <a:t> - </a:t>
            </a:r>
            <a:r>
              <a:rPr lang="pt-BR" sz="1200" b="0" dirty="0" err="1" smtClean="0">
                <a:effectLst/>
                <a:latin typeface="Arial" charset="0"/>
                <a:ea typeface="Arial" charset="0"/>
                <a:cs typeface="Arial" charset="0"/>
              </a:rPr>
              <a:t>nasc</a:t>
            </a:r>
            <a:endParaRPr lang="pt-BR" sz="1200" b="0" dirty="0" smtClean="0">
              <a:effectLst/>
              <a:latin typeface="Arial" charset="0"/>
              <a:ea typeface="Arial" charset="0"/>
              <a:cs typeface="Arial" charset="0"/>
            </a:endParaRPr>
          </a:p>
          <a:p>
            <a:r>
              <a:rPr lang="pt-BR" sz="1200" b="0" i="1" dirty="0" err="1" smtClean="0">
                <a:effectLst/>
                <a:latin typeface="Arial" charset="0"/>
                <a:ea typeface="Arial" charset="0"/>
                <a:cs typeface="Arial" charset="0"/>
              </a:rPr>
              <a:t>if</a:t>
            </a:r>
            <a:r>
              <a:rPr lang="pt-BR" sz="1200" b="0" dirty="0" smtClean="0">
                <a:effectLst/>
                <a:latin typeface="Arial" charset="0"/>
                <a:ea typeface="Arial" charset="0"/>
                <a:cs typeface="Arial" charset="0"/>
              </a:rPr>
              <a:t> idade &lt;= 9:</a:t>
            </a:r>
          </a:p>
          <a:p>
            <a:r>
              <a:rPr lang="pt-BR" sz="1200" b="0" dirty="0" err="1" smtClean="0">
                <a:effectLst/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200" b="0" dirty="0" smtClean="0">
                <a:effectLst/>
                <a:latin typeface="Arial" charset="0"/>
                <a:ea typeface="Arial" charset="0"/>
                <a:cs typeface="Arial" charset="0"/>
              </a:rPr>
              <a:t>(</a:t>
            </a:r>
          </a:p>
          <a:p>
            <a:r>
              <a:rPr lang="pt-BR" sz="1200" b="0" dirty="0" smtClean="0">
                <a:effectLst/>
                <a:latin typeface="Arial" charset="0"/>
                <a:ea typeface="Arial" charset="0"/>
                <a:cs typeface="Arial" charset="0"/>
              </a:rPr>
              <a:t>'Você tem \033[7;35m{} anos\033[m e sua categoria é \033[7;35mMIRIM!\033[m'.</a:t>
            </a:r>
            <a:r>
              <a:rPr lang="pt-BR" sz="1200" b="0" dirty="0" err="1" smtClean="0">
                <a:effectLst/>
                <a:latin typeface="Arial" charset="0"/>
                <a:ea typeface="Arial" charset="0"/>
                <a:cs typeface="Arial" charset="0"/>
              </a:rPr>
              <a:t>format</a:t>
            </a:r>
            <a:r>
              <a:rPr lang="pt-BR" sz="1200" b="0" dirty="0" smtClean="0">
                <a:effectLst/>
                <a:latin typeface="Arial" charset="0"/>
                <a:ea typeface="Arial" charset="0"/>
                <a:cs typeface="Arial" charset="0"/>
              </a:rPr>
              <a:t>(idade))</a:t>
            </a:r>
          </a:p>
          <a:p>
            <a:r>
              <a:rPr lang="pt-BR" sz="1200" b="0" i="1" dirty="0" err="1" smtClean="0">
                <a:effectLst/>
                <a:latin typeface="Arial" charset="0"/>
                <a:ea typeface="Arial" charset="0"/>
                <a:cs typeface="Arial" charset="0"/>
              </a:rPr>
              <a:t>elif</a:t>
            </a:r>
            <a:r>
              <a:rPr lang="pt-BR" sz="1200" b="0" dirty="0" smtClean="0">
                <a:effectLst/>
                <a:latin typeface="Arial" charset="0"/>
                <a:ea typeface="Arial" charset="0"/>
                <a:cs typeface="Arial" charset="0"/>
              </a:rPr>
              <a:t> idade &lt;= 14:</a:t>
            </a:r>
          </a:p>
          <a:p>
            <a:r>
              <a:rPr lang="pt-BR" sz="1200" b="0" dirty="0" err="1" smtClean="0">
                <a:effectLst/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200" b="0" dirty="0" smtClean="0">
                <a:effectLst/>
                <a:latin typeface="Arial" charset="0"/>
                <a:ea typeface="Arial" charset="0"/>
                <a:cs typeface="Arial" charset="0"/>
              </a:rPr>
              <a:t>(</a:t>
            </a:r>
          </a:p>
          <a:p>
            <a:r>
              <a:rPr lang="pt-BR" sz="1200" b="0" dirty="0" smtClean="0">
                <a:effectLst/>
                <a:latin typeface="Arial" charset="0"/>
                <a:ea typeface="Arial" charset="0"/>
                <a:cs typeface="Arial" charset="0"/>
              </a:rPr>
              <a:t>'Você tem \033[7;33m{} anos\033[m e sua categoria é \033[7;33mINFANTIL!\033[m'.</a:t>
            </a:r>
            <a:r>
              <a:rPr lang="pt-BR" sz="1200" b="0" dirty="0" err="1" smtClean="0">
                <a:effectLst/>
                <a:latin typeface="Arial" charset="0"/>
                <a:ea typeface="Arial" charset="0"/>
                <a:cs typeface="Arial" charset="0"/>
              </a:rPr>
              <a:t>format</a:t>
            </a:r>
            <a:r>
              <a:rPr lang="pt-BR" sz="1200" b="0" dirty="0" smtClean="0">
                <a:effectLst/>
                <a:latin typeface="Arial" charset="0"/>
                <a:ea typeface="Arial" charset="0"/>
                <a:cs typeface="Arial" charset="0"/>
              </a:rPr>
              <a:t>(idade))</a:t>
            </a:r>
          </a:p>
          <a:p>
            <a:r>
              <a:rPr lang="pt-BR" sz="1200" b="0" i="1" dirty="0" err="1" smtClean="0">
                <a:effectLst/>
                <a:latin typeface="Arial" charset="0"/>
                <a:ea typeface="Arial" charset="0"/>
                <a:cs typeface="Arial" charset="0"/>
              </a:rPr>
              <a:t>elif</a:t>
            </a:r>
            <a:r>
              <a:rPr lang="pt-BR" sz="1200" b="0" dirty="0" smtClean="0">
                <a:effectLst/>
                <a:latin typeface="Arial" charset="0"/>
                <a:ea typeface="Arial" charset="0"/>
                <a:cs typeface="Arial" charset="0"/>
              </a:rPr>
              <a:t> idade &lt;= 19:</a:t>
            </a:r>
          </a:p>
          <a:p>
            <a:r>
              <a:rPr lang="pt-BR" sz="1200" b="0" dirty="0" err="1" smtClean="0">
                <a:effectLst/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200" b="0" dirty="0" smtClean="0">
                <a:effectLst/>
                <a:latin typeface="Arial" charset="0"/>
                <a:ea typeface="Arial" charset="0"/>
                <a:cs typeface="Arial" charset="0"/>
              </a:rPr>
              <a:t>(</a:t>
            </a:r>
          </a:p>
          <a:p>
            <a:r>
              <a:rPr lang="pt-BR" sz="1200" b="0" dirty="0" smtClean="0">
                <a:effectLst/>
                <a:latin typeface="Arial" charset="0"/>
                <a:ea typeface="Arial" charset="0"/>
                <a:cs typeface="Arial" charset="0"/>
              </a:rPr>
              <a:t>'Você tem \033[7;36m{} anos\033[m e sua categoria é \033[7;36mJUNIOR!\033[m'.</a:t>
            </a:r>
            <a:r>
              <a:rPr lang="pt-BR" sz="1200" b="0" dirty="0" err="1" smtClean="0">
                <a:effectLst/>
                <a:latin typeface="Arial" charset="0"/>
                <a:ea typeface="Arial" charset="0"/>
                <a:cs typeface="Arial" charset="0"/>
              </a:rPr>
              <a:t>format</a:t>
            </a:r>
            <a:r>
              <a:rPr lang="pt-BR" sz="1200" b="0" dirty="0" smtClean="0">
                <a:effectLst/>
                <a:latin typeface="Arial" charset="0"/>
                <a:ea typeface="Arial" charset="0"/>
                <a:cs typeface="Arial" charset="0"/>
              </a:rPr>
              <a:t>(idade))</a:t>
            </a:r>
          </a:p>
          <a:p>
            <a:r>
              <a:rPr lang="pt-BR" sz="1200" b="0" i="1" dirty="0" err="1" smtClean="0">
                <a:effectLst/>
                <a:latin typeface="Arial" charset="0"/>
                <a:ea typeface="Arial" charset="0"/>
                <a:cs typeface="Arial" charset="0"/>
              </a:rPr>
              <a:t>elif</a:t>
            </a:r>
            <a:r>
              <a:rPr lang="pt-BR" sz="1200" b="0" dirty="0" smtClean="0">
                <a:effectLst/>
                <a:latin typeface="Arial" charset="0"/>
                <a:ea typeface="Arial" charset="0"/>
                <a:cs typeface="Arial" charset="0"/>
              </a:rPr>
              <a:t> idade &lt;= 20:</a:t>
            </a:r>
          </a:p>
          <a:p>
            <a:r>
              <a:rPr lang="pt-BR" sz="1200" b="0" dirty="0" err="1" smtClean="0">
                <a:effectLst/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200" b="0" dirty="0" smtClean="0">
                <a:effectLst/>
                <a:latin typeface="Arial" charset="0"/>
                <a:ea typeface="Arial" charset="0"/>
                <a:cs typeface="Arial" charset="0"/>
              </a:rPr>
              <a:t>(</a:t>
            </a:r>
          </a:p>
          <a:p>
            <a:r>
              <a:rPr lang="pt-BR" sz="1200" b="0" dirty="0" smtClean="0">
                <a:effectLst/>
                <a:latin typeface="Arial" charset="0"/>
                <a:ea typeface="Arial" charset="0"/>
                <a:cs typeface="Arial" charset="0"/>
              </a:rPr>
              <a:t>'Você tem \033[7;32m{} anos\033[m e sua categoria é \033[7;32mSENIOR!\033[m'.</a:t>
            </a:r>
            <a:r>
              <a:rPr lang="pt-BR" sz="1200" b="0" dirty="0" err="1" smtClean="0">
                <a:effectLst/>
                <a:latin typeface="Arial" charset="0"/>
                <a:ea typeface="Arial" charset="0"/>
                <a:cs typeface="Arial" charset="0"/>
              </a:rPr>
              <a:t>format</a:t>
            </a:r>
            <a:r>
              <a:rPr lang="pt-BR" sz="1200" b="0" dirty="0" smtClean="0">
                <a:effectLst/>
                <a:latin typeface="Arial" charset="0"/>
                <a:ea typeface="Arial" charset="0"/>
                <a:cs typeface="Arial" charset="0"/>
              </a:rPr>
              <a:t>(idade))</a:t>
            </a:r>
          </a:p>
          <a:p>
            <a:r>
              <a:rPr lang="pt-BR" sz="1200" b="0" i="1" dirty="0" err="1" smtClean="0">
                <a:effectLst/>
                <a:latin typeface="Arial" charset="0"/>
                <a:ea typeface="Arial" charset="0"/>
                <a:cs typeface="Arial" charset="0"/>
              </a:rPr>
              <a:t>elif</a:t>
            </a:r>
            <a:r>
              <a:rPr lang="pt-BR" sz="1200" b="0" dirty="0" smtClean="0">
                <a:effectLst/>
                <a:latin typeface="Arial" charset="0"/>
                <a:ea typeface="Arial" charset="0"/>
                <a:cs typeface="Arial" charset="0"/>
              </a:rPr>
              <a:t> idade &gt; 20:</a:t>
            </a:r>
          </a:p>
          <a:p>
            <a:r>
              <a:rPr lang="pt-BR" sz="1200" b="0" dirty="0" err="1" smtClean="0">
                <a:effectLst/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200" b="0" dirty="0" smtClean="0">
                <a:effectLst/>
                <a:latin typeface="Arial" charset="0"/>
                <a:ea typeface="Arial" charset="0"/>
                <a:cs typeface="Arial" charset="0"/>
              </a:rPr>
              <a:t>(</a:t>
            </a:r>
          </a:p>
          <a:p>
            <a:r>
              <a:rPr lang="pt-BR" sz="1200" b="0" dirty="0" smtClean="0">
                <a:effectLst/>
                <a:latin typeface="Arial" charset="0"/>
                <a:ea typeface="Arial" charset="0"/>
                <a:cs typeface="Arial" charset="0"/>
              </a:rPr>
              <a:t>'Você tem \033[7;34m{} anos\033[m e sua categoria é \033[7;34mMASTER!\033[m'.</a:t>
            </a:r>
            <a:r>
              <a:rPr lang="pt-BR" sz="1200" b="0" dirty="0" err="1" smtClean="0">
                <a:effectLst/>
                <a:latin typeface="Arial" charset="0"/>
                <a:ea typeface="Arial" charset="0"/>
                <a:cs typeface="Arial" charset="0"/>
              </a:rPr>
              <a:t>format</a:t>
            </a:r>
            <a:r>
              <a:rPr lang="pt-BR" sz="1200" b="0" dirty="0" smtClean="0">
                <a:effectLst/>
                <a:latin typeface="Arial" charset="0"/>
                <a:ea typeface="Arial" charset="0"/>
                <a:cs typeface="Arial" charset="0"/>
              </a:rPr>
              <a:t>(idade))</a:t>
            </a:r>
          </a:p>
          <a:p>
            <a:r>
              <a:rPr lang="pt-BR" sz="1200" b="0" dirty="0" smtClean="0">
                <a:effectLst/>
                <a:latin typeface="Arial" charset="0"/>
                <a:ea typeface="Arial" charset="0"/>
                <a:cs typeface="Arial" charset="0"/>
              </a:rPr>
              <a:t/>
            </a:r>
            <a:br>
              <a:rPr lang="pt-BR" sz="1200" b="0" dirty="0" smtClean="0">
                <a:effectLst/>
                <a:latin typeface="Arial" charset="0"/>
                <a:ea typeface="Arial" charset="0"/>
                <a:cs typeface="Arial" charset="0"/>
              </a:rPr>
            </a:br>
            <a:r>
              <a:rPr lang="pt-BR" sz="1200" b="0" i="1" dirty="0" smtClean="0">
                <a:effectLst/>
                <a:latin typeface="Arial" charset="0"/>
                <a:ea typeface="Arial" charset="0"/>
                <a:cs typeface="Arial" charset="0"/>
              </a:rPr>
              <a:t># Também posso usar o "</a:t>
            </a:r>
            <a:r>
              <a:rPr lang="pt-BR" sz="1200" b="0" i="1" dirty="0" err="1" smtClean="0">
                <a:effectLst/>
                <a:latin typeface="Arial" charset="0"/>
                <a:ea typeface="Arial" charset="0"/>
                <a:cs typeface="Arial" charset="0"/>
              </a:rPr>
              <a:t>else</a:t>
            </a:r>
            <a:r>
              <a:rPr lang="pt-BR" sz="1200" b="0" i="1" dirty="0" smtClean="0">
                <a:effectLst/>
                <a:latin typeface="Arial" charset="0"/>
                <a:ea typeface="Arial" charset="0"/>
                <a:cs typeface="Arial" charset="0"/>
              </a:rPr>
              <a:t>"</a:t>
            </a:r>
            <a:endParaRPr lang="pt-BR" sz="1200" b="0" dirty="0" smtClean="0">
              <a:effectLst/>
              <a:latin typeface="Arial" charset="0"/>
              <a:ea typeface="Arial" charset="0"/>
              <a:cs typeface="Arial" charset="0"/>
            </a:endParaRPr>
          </a:p>
          <a:p>
            <a:r>
              <a:rPr lang="pt-BR" sz="1200" b="0" i="1" dirty="0" smtClean="0">
                <a:effectLst/>
                <a:latin typeface="Arial" charset="0"/>
                <a:ea typeface="Arial" charset="0"/>
                <a:cs typeface="Arial" charset="0"/>
              </a:rPr>
              <a:t># </a:t>
            </a:r>
            <a:r>
              <a:rPr lang="pt-BR" sz="1200" b="0" i="1" dirty="0" err="1" smtClean="0">
                <a:effectLst/>
                <a:latin typeface="Arial" charset="0"/>
                <a:ea typeface="Arial" charset="0"/>
                <a:cs typeface="Arial" charset="0"/>
              </a:rPr>
              <a:t>else</a:t>
            </a:r>
            <a:r>
              <a:rPr lang="pt-BR" sz="1200" b="0" i="1" dirty="0" smtClean="0">
                <a:effectLst/>
                <a:latin typeface="Arial" charset="0"/>
                <a:ea typeface="Arial" charset="0"/>
                <a:cs typeface="Arial" charset="0"/>
              </a:rPr>
              <a:t>:</a:t>
            </a:r>
            <a:endParaRPr lang="pt-BR" sz="1200" b="0" dirty="0" smtClean="0">
              <a:effectLst/>
              <a:latin typeface="Arial" charset="0"/>
              <a:ea typeface="Arial" charset="0"/>
              <a:cs typeface="Arial" charset="0"/>
            </a:endParaRPr>
          </a:p>
          <a:p>
            <a:r>
              <a:rPr lang="pt-BR" sz="1200" b="0" i="1" dirty="0" smtClean="0">
                <a:effectLst/>
                <a:latin typeface="Arial" charset="0"/>
                <a:ea typeface="Arial" charset="0"/>
                <a:cs typeface="Arial" charset="0"/>
              </a:rPr>
              <a:t># </a:t>
            </a:r>
            <a:r>
              <a:rPr lang="pt-BR" sz="1200" b="0" i="1" dirty="0" err="1" smtClean="0">
                <a:effectLst/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200" b="0" i="1" dirty="0" smtClean="0">
                <a:effectLst/>
                <a:latin typeface="Arial" charset="0"/>
                <a:ea typeface="Arial" charset="0"/>
                <a:cs typeface="Arial" charset="0"/>
              </a:rPr>
              <a:t>('Você tem \033[7;34m{} anos\033[m e sua categoria é \033[7;34mMASTER!\033[m'.</a:t>
            </a:r>
            <a:r>
              <a:rPr lang="pt-BR" sz="1200" b="0" i="1" dirty="0" err="1" smtClean="0">
                <a:effectLst/>
                <a:latin typeface="Arial" charset="0"/>
                <a:ea typeface="Arial" charset="0"/>
                <a:cs typeface="Arial" charset="0"/>
              </a:rPr>
              <a:t>format</a:t>
            </a:r>
            <a:r>
              <a:rPr lang="pt-BR" sz="1200" b="0" i="1" dirty="0" smtClean="0">
                <a:effectLst/>
                <a:latin typeface="Arial" charset="0"/>
                <a:ea typeface="Arial" charset="0"/>
                <a:cs typeface="Arial" charset="0"/>
              </a:rPr>
              <a:t>(idade))</a:t>
            </a:r>
            <a:endParaRPr lang="pt-BR" sz="1200" b="0" dirty="0">
              <a:effectLst/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647886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1298298" y="285981"/>
            <a:ext cx="45608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b="1" smtClean="0">
                <a:solidFill>
                  <a:srgbClr val="945200"/>
                </a:solidFill>
                <a:latin typeface="Apple Chancery" charset="0"/>
                <a:ea typeface="Apple Chancery" charset="0"/>
                <a:cs typeface="Apple Chancery" charset="0"/>
              </a:rPr>
              <a:t>Curso de Python - Curso em Vídeo</a:t>
            </a:r>
            <a:endParaRPr lang="pt-BR" sz="2400" b="1">
              <a:solidFill>
                <a:srgbClr val="945200"/>
              </a:solidFill>
              <a:latin typeface="Apple Chancery" charset="0"/>
              <a:ea typeface="Apple Chancery" charset="0"/>
              <a:cs typeface="Apple Chancery" charset="0"/>
            </a:endParaRPr>
          </a:p>
        </p:txBody>
      </p:sp>
      <p:sp>
        <p:nvSpPr>
          <p:cNvPr id="13" name="Espaço Reservado para Rodapé 10"/>
          <p:cNvSpPr txBox="1">
            <a:spLocks/>
          </p:cNvSpPr>
          <p:nvPr/>
        </p:nvSpPr>
        <p:spPr>
          <a:xfrm>
            <a:off x="5768825" y="8435643"/>
            <a:ext cx="726505" cy="4466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l" defTabSz="914400" rtl="0" eaLnBrk="1" latinLnBrk="0" hangingPunct="1">
              <a:defRPr sz="7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20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Página</a:t>
            </a:r>
            <a:endParaRPr lang="pt-BR" sz="1200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4" name="Espaço Reservado para Número de Slide 11"/>
          <p:cNvSpPr txBox="1">
            <a:spLocks/>
          </p:cNvSpPr>
          <p:nvPr/>
        </p:nvSpPr>
        <p:spPr>
          <a:xfrm>
            <a:off x="6361260" y="8533253"/>
            <a:ext cx="368724" cy="26969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pt-BR"/>
            </a:defPPr>
            <a:lvl1pPr marL="0" algn="r" defTabSz="914400" rtl="0" eaLnBrk="1" latinLnBrk="0" hangingPunct="1">
              <a:defRPr sz="21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2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41</a:t>
            </a:r>
            <a:endParaRPr lang="pt-BR" sz="1200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 useBgFill="1">
        <p:nvSpPr>
          <p:cNvPr id="2" name="Retângulo 1"/>
          <p:cNvSpPr/>
          <p:nvPr/>
        </p:nvSpPr>
        <p:spPr>
          <a:xfrm>
            <a:off x="477373" y="1042479"/>
            <a:ext cx="6162966" cy="67710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b="1" i="1" dirty="0" smtClean="0">
                <a:solidFill>
                  <a:srgbClr val="0432FF"/>
                </a:solidFill>
                <a:effectLst/>
                <a:latin typeface="Arial" charset="0"/>
                <a:ea typeface="Arial" charset="0"/>
                <a:cs typeface="Arial" charset="0"/>
              </a:rPr>
              <a:t># Desafio 42 – Analisando Triângulos v2.0:</a:t>
            </a:r>
          </a:p>
          <a:p>
            <a:endParaRPr lang="pt-BR" sz="1400" b="0" dirty="0" smtClean="0">
              <a:effectLst/>
              <a:latin typeface="Arial" charset="0"/>
              <a:ea typeface="Arial" charset="0"/>
              <a:cs typeface="Arial" charset="0"/>
            </a:endParaRPr>
          </a:p>
          <a:p>
            <a:r>
              <a:rPr lang="pt-BR" sz="1400" b="0" i="1" dirty="0" smtClean="0">
                <a:effectLst/>
                <a:latin typeface="Arial" charset="0"/>
                <a:ea typeface="Arial" charset="0"/>
                <a:cs typeface="Arial" charset="0"/>
              </a:rPr>
              <a:t># Refaça o desafio 35, dos triângulos, acrescentando o recurso de mostrar</a:t>
            </a:r>
            <a:endParaRPr lang="pt-BR" sz="1400" b="0" dirty="0" smtClean="0">
              <a:effectLst/>
              <a:latin typeface="Arial" charset="0"/>
              <a:ea typeface="Arial" charset="0"/>
              <a:cs typeface="Arial" charset="0"/>
            </a:endParaRPr>
          </a:p>
          <a:p>
            <a:r>
              <a:rPr lang="pt-BR" sz="1400" b="0" i="1" dirty="0" smtClean="0">
                <a:effectLst/>
                <a:latin typeface="Arial" charset="0"/>
                <a:ea typeface="Arial" charset="0"/>
                <a:cs typeface="Arial" charset="0"/>
              </a:rPr>
              <a:t># que tipo de triângulo será formado:</a:t>
            </a:r>
            <a:endParaRPr lang="pt-BR" sz="1400" b="0" dirty="0" smtClean="0">
              <a:effectLst/>
              <a:latin typeface="Arial" charset="0"/>
              <a:ea typeface="Arial" charset="0"/>
              <a:cs typeface="Arial" charset="0"/>
            </a:endParaRPr>
          </a:p>
          <a:p>
            <a:r>
              <a:rPr lang="pt-BR" sz="1400" b="0" i="1" dirty="0" smtClean="0">
                <a:effectLst/>
                <a:latin typeface="Arial" charset="0"/>
                <a:ea typeface="Arial" charset="0"/>
                <a:cs typeface="Arial" charset="0"/>
              </a:rPr>
              <a:t># 1) Equilátero: todos os lados iguais;</a:t>
            </a:r>
            <a:endParaRPr lang="pt-BR" sz="1400" b="0" dirty="0" smtClean="0">
              <a:effectLst/>
              <a:latin typeface="Arial" charset="0"/>
              <a:ea typeface="Arial" charset="0"/>
              <a:cs typeface="Arial" charset="0"/>
            </a:endParaRPr>
          </a:p>
          <a:p>
            <a:r>
              <a:rPr lang="pt-BR" sz="1400" b="0" i="1" dirty="0" smtClean="0">
                <a:effectLst/>
                <a:latin typeface="Arial" charset="0"/>
                <a:ea typeface="Arial" charset="0"/>
                <a:cs typeface="Arial" charset="0"/>
              </a:rPr>
              <a:t># 2) Isósceles: dois lados iguais;</a:t>
            </a:r>
            <a:endParaRPr lang="pt-BR" sz="1400" b="0" dirty="0" smtClean="0">
              <a:effectLst/>
              <a:latin typeface="Arial" charset="0"/>
              <a:ea typeface="Arial" charset="0"/>
              <a:cs typeface="Arial" charset="0"/>
            </a:endParaRPr>
          </a:p>
          <a:p>
            <a:r>
              <a:rPr lang="pt-BR" sz="1400" b="0" i="1" dirty="0" smtClean="0">
                <a:effectLst/>
                <a:latin typeface="Arial" charset="0"/>
                <a:ea typeface="Arial" charset="0"/>
                <a:cs typeface="Arial" charset="0"/>
              </a:rPr>
              <a:t># 3) Escaleno: todos os lados diferentes.</a:t>
            </a:r>
            <a:endParaRPr lang="pt-BR" sz="1400" b="0" dirty="0" smtClean="0">
              <a:effectLst/>
              <a:latin typeface="Arial" charset="0"/>
              <a:ea typeface="Arial" charset="0"/>
              <a:cs typeface="Arial" charset="0"/>
            </a:endParaRPr>
          </a:p>
          <a:p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/>
            </a:r>
            <a:b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</a:br>
            <a:r>
              <a:rPr lang="pt-BR" sz="1400" b="0" i="1" dirty="0" smtClean="0">
                <a:effectLst/>
                <a:latin typeface="Arial" charset="0"/>
                <a:ea typeface="Arial" charset="0"/>
                <a:cs typeface="Arial" charset="0"/>
              </a:rPr>
              <a:t># Maneira matemática:</a:t>
            </a:r>
            <a:endParaRPr lang="pt-BR" sz="1400" b="0" dirty="0" smtClean="0">
              <a:effectLst/>
              <a:latin typeface="Arial" charset="0"/>
              <a:ea typeface="Arial" charset="0"/>
              <a:cs typeface="Arial" charset="0"/>
            </a:endParaRPr>
          </a:p>
          <a:p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/>
            </a:r>
            <a:b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</a:b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lado1 = </a:t>
            </a:r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float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(input('Digite o primeiro lado do triângulo: '))</a:t>
            </a:r>
          </a:p>
          <a:p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lado2 = </a:t>
            </a:r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float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(input('Digite o segundo lado do triângulo: '))</a:t>
            </a:r>
          </a:p>
          <a:p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lado3 = </a:t>
            </a:r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float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(input('Digite o terceiro lado do triângulo: '))</a:t>
            </a:r>
          </a:p>
          <a:p>
            <a:r>
              <a:rPr lang="pt-BR" sz="1400" b="0" i="1" dirty="0" err="1" smtClean="0">
                <a:effectLst/>
                <a:latin typeface="Arial" charset="0"/>
                <a:ea typeface="Arial" charset="0"/>
                <a:cs typeface="Arial" charset="0"/>
              </a:rPr>
              <a:t>if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 </a:t>
            </a:r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abs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(lado2-lado3) &lt; lado3 </a:t>
            </a:r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and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 (lado2 + lado3) &gt; lado3 </a:t>
            </a:r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and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 </a:t>
            </a:r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abs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(lado1-lado3) &lt; lado2 </a:t>
            </a:r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and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 (lado1 + lado3) &gt; lado2 </a:t>
            </a:r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and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 </a:t>
            </a:r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abs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(lado1-lado2) &lt; lado3 </a:t>
            </a:r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and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 (lado1 + lado2) &gt; lado3:</a:t>
            </a:r>
          </a:p>
          <a:p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('Os lados informados formam um triângulo')</a:t>
            </a:r>
          </a:p>
          <a:p>
            <a:r>
              <a:rPr lang="pt-BR" sz="1400" b="0" i="1" dirty="0" err="1" smtClean="0">
                <a:effectLst/>
                <a:latin typeface="Arial" charset="0"/>
                <a:ea typeface="Arial" charset="0"/>
                <a:cs typeface="Arial" charset="0"/>
              </a:rPr>
              <a:t>if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 lado1 == lado2 == lado3:</a:t>
            </a:r>
          </a:p>
          <a:p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('Com as medidas informada \033[1;32m{:.2f}, {:.2f}, {:.2f}\033[m formamos um \033[7;32mTriângulo Equilátero\033[m.'.</a:t>
            </a:r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format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(</a:t>
            </a:r>
          </a:p>
          <a:p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lado1, lado2, lado3))</a:t>
            </a:r>
          </a:p>
          <a:p>
            <a:r>
              <a:rPr lang="pt-BR" sz="1400" b="0" i="1" dirty="0" err="1" smtClean="0">
                <a:effectLst/>
                <a:latin typeface="Arial" charset="0"/>
                <a:ea typeface="Arial" charset="0"/>
                <a:cs typeface="Arial" charset="0"/>
              </a:rPr>
              <a:t>elif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 lado1 == lado2 </a:t>
            </a:r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or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 lado1 == lado3 </a:t>
            </a:r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or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 lado2 == lado3:</a:t>
            </a:r>
          </a:p>
          <a:p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('Com as medidas informada \033[1;34m{:.2f}, {:.2f}, {:.2f}\033[m formamos um \033[7;34mTriângulo Isósceles\033[m.'.</a:t>
            </a:r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format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(</a:t>
            </a:r>
          </a:p>
          <a:p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lado1, lado2, lado3))</a:t>
            </a:r>
          </a:p>
          <a:p>
            <a:r>
              <a:rPr lang="pt-BR" sz="1400" b="0" i="1" dirty="0" err="1" smtClean="0">
                <a:effectLst/>
                <a:latin typeface="Arial" charset="0"/>
                <a:ea typeface="Arial" charset="0"/>
                <a:cs typeface="Arial" charset="0"/>
              </a:rPr>
              <a:t>else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:</a:t>
            </a:r>
          </a:p>
          <a:p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('Com as medidas informada \033[1;35m{:.2f}, {:.2f}, {:.2f}\033[m formamos um \033[7;35mTriângulo Escaleno\033[m.'.</a:t>
            </a:r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format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(</a:t>
            </a:r>
          </a:p>
          <a:p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lado1, lado2, lado3))</a:t>
            </a:r>
          </a:p>
          <a:p>
            <a:r>
              <a:rPr lang="pt-BR" sz="1400" b="0" i="1" dirty="0" err="1" smtClean="0">
                <a:effectLst/>
                <a:latin typeface="Arial" charset="0"/>
                <a:ea typeface="Arial" charset="0"/>
                <a:cs typeface="Arial" charset="0"/>
              </a:rPr>
              <a:t>else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:</a:t>
            </a:r>
          </a:p>
          <a:p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('IMPOSSÍVEL formar um triângulo com as medidas dos lados.')</a:t>
            </a:r>
            <a:endParaRPr lang="pt-BR" sz="1400" b="0" dirty="0">
              <a:effectLst/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965792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1298298" y="285981"/>
            <a:ext cx="45608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b="1" smtClean="0">
                <a:solidFill>
                  <a:srgbClr val="945200"/>
                </a:solidFill>
                <a:latin typeface="Apple Chancery" charset="0"/>
                <a:ea typeface="Apple Chancery" charset="0"/>
                <a:cs typeface="Apple Chancery" charset="0"/>
              </a:rPr>
              <a:t>Curso de Python - Curso em Vídeo</a:t>
            </a:r>
            <a:endParaRPr lang="pt-BR" sz="2400" b="1">
              <a:solidFill>
                <a:srgbClr val="945200"/>
              </a:solidFill>
              <a:latin typeface="Apple Chancery" charset="0"/>
              <a:ea typeface="Apple Chancery" charset="0"/>
              <a:cs typeface="Apple Chancery" charset="0"/>
            </a:endParaRPr>
          </a:p>
        </p:txBody>
      </p:sp>
      <p:sp>
        <p:nvSpPr>
          <p:cNvPr id="13" name="Espaço Reservado para Rodapé 10"/>
          <p:cNvSpPr txBox="1">
            <a:spLocks/>
          </p:cNvSpPr>
          <p:nvPr/>
        </p:nvSpPr>
        <p:spPr>
          <a:xfrm>
            <a:off x="5768825" y="8435643"/>
            <a:ext cx="726505" cy="4466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l" defTabSz="914400" rtl="0" eaLnBrk="1" latinLnBrk="0" hangingPunct="1">
              <a:defRPr sz="7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20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Página</a:t>
            </a:r>
            <a:endParaRPr lang="pt-BR" sz="1200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4" name="Espaço Reservado para Número de Slide 11"/>
          <p:cNvSpPr txBox="1">
            <a:spLocks/>
          </p:cNvSpPr>
          <p:nvPr/>
        </p:nvSpPr>
        <p:spPr>
          <a:xfrm>
            <a:off x="6361260" y="8533253"/>
            <a:ext cx="368724" cy="26969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pt-BR"/>
            </a:defPPr>
            <a:lvl1pPr marL="0" algn="r" defTabSz="914400" rtl="0" eaLnBrk="1" latinLnBrk="0" hangingPunct="1">
              <a:defRPr sz="21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2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42</a:t>
            </a:r>
            <a:endParaRPr lang="pt-BR" sz="1200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 useBgFill="1">
        <p:nvSpPr>
          <p:cNvPr id="2" name="Retângulo 1"/>
          <p:cNvSpPr/>
          <p:nvPr/>
        </p:nvSpPr>
        <p:spPr>
          <a:xfrm>
            <a:off x="457124" y="764941"/>
            <a:ext cx="6400876" cy="7694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300" b="1" i="1" dirty="0" smtClean="0">
                <a:solidFill>
                  <a:srgbClr val="0432FF"/>
                </a:solidFill>
                <a:effectLst/>
                <a:latin typeface="Arial" charset="0"/>
                <a:ea typeface="Arial" charset="0"/>
                <a:cs typeface="Arial" charset="0"/>
              </a:rPr>
              <a:t># Desafio 43 – Índice de Massa Corporal:</a:t>
            </a:r>
          </a:p>
          <a:p>
            <a:endParaRPr lang="pt-BR" sz="1300" b="0" dirty="0" smtClean="0">
              <a:effectLst/>
              <a:latin typeface="Arial" charset="0"/>
              <a:ea typeface="Arial" charset="0"/>
              <a:cs typeface="Arial" charset="0"/>
            </a:endParaRPr>
          </a:p>
          <a:p>
            <a:r>
              <a:rPr lang="pt-BR" sz="1300" b="0" i="1" dirty="0" smtClean="0">
                <a:effectLst/>
                <a:latin typeface="Arial" charset="0"/>
                <a:ea typeface="Arial" charset="0"/>
                <a:cs typeface="Arial" charset="0"/>
              </a:rPr>
              <a:t># Desenvolva uma lógica que leia o peso e a altura de uma</a:t>
            </a:r>
            <a:endParaRPr lang="pt-BR" sz="1300" b="0" dirty="0" smtClean="0">
              <a:effectLst/>
              <a:latin typeface="Arial" charset="0"/>
              <a:ea typeface="Arial" charset="0"/>
              <a:cs typeface="Arial" charset="0"/>
            </a:endParaRPr>
          </a:p>
          <a:p>
            <a:r>
              <a:rPr lang="pt-BR" sz="1300" b="0" i="1" dirty="0" smtClean="0">
                <a:effectLst/>
                <a:latin typeface="Arial" charset="0"/>
                <a:ea typeface="Arial" charset="0"/>
                <a:cs typeface="Arial" charset="0"/>
              </a:rPr>
              <a:t># pessoa, calcule seu IMC e mostre seu status, de acordo com</a:t>
            </a:r>
            <a:endParaRPr lang="pt-BR" sz="1300" b="0" dirty="0" smtClean="0">
              <a:effectLst/>
              <a:latin typeface="Arial" charset="0"/>
              <a:ea typeface="Arial" charset="0"/>
              <a:cs typeface="Arial" charset="0"/>
            </a:endParaRPr>
          </a:p>
          <a:p>
            <a:r>
              <a:rPr lang="pt-BR" sz="1300" b="0" i="1" dirty="0" smtClean="0">
                <a:effectLst/>
                <a:latin typeface="Arial" charset="0"/>
                <a:ea typeface="Arial" charset="0"/>
                <a:cs typeface="Arial" charset="0"/>
              </a:rPr>
              <a:t># a tabela abaixo:</a:t>
            </a:r>
            <a:endParaRPr lang="pt-BR" sz="1300" b="0" dirty="0" smtClean="0">
              <a:effectLst/>
              <a:latin typeface="Arial" charset="0"/>
              <a:ea typeface="Arial" charset="0"/>
              <a:cs typeface="Arial" charset="0"/>
            </a:endParaRPr>
          </a:p>
          <a:p>
            <a:r>
              <a:rPr lang="pt-BR" sz="1300" b="0" i="1" dirty="0" smtClean="0">
                <a:effectLst/>
                <a:latin typeface="Arial" charset="0"/>
                <a:ea typeface="Arial" charset="0"/>
                <a:cs typeface="Arial" charset="0"/>
              </a:rPr>
              <a:t># - Abaixo de 18.5: Abaixo do peso;</a:t>
            </a:r>
            <a:endParaRPr lang="pt-BR" sz="1300" b="0" dirty="0" smtClean="0">
              <a:effectLst/>
              <a:latin typeface="Arial" charset="0"/>
              <a:ea typeface="Arial" charset="0"/>
              <a:cs typeface="Arial" charset="0"/>
            </a:endParaRPr>
          </a:p>
          <a:p>
            <a:r>
              <a:rPr lang="pt-BR" sz="1300" b="0" i="1" dirty="0" smtClean="0">
                <a:effectLst/>
                <a:latin typeface="Arial" charset="0"/>
                <a:ea typeface="Arial" charset="0"/>
                <a:cs typeface="Arial" charset="0"/>
              </a:rPr>
              <a:t># - Entre 18.5 e 25: Peso ideal;</a:t>
            </a:r>
            <a:endParaRPr lang="pt-BR" sz="1300" b="0" dirty="0" smtClean="0">
              <a:effectLst/>
              <a:latin typeface="Arial" charset="0"/>
              <a:ea typeface="Arial" charset="0"/>
              <a:cs typeface="Arial" charset="0"/>
            </a:endParaRPr>
          </a:p>
          <a:p>
            <a:r>
              <a:rPr lang="pt-BR" sz="1300" b="0" i="1" dirty="0" smtClean="0">
                <a:effectLst/>
                <a:latin typeface="Arial" charset="0"/>
                <a:ea typeface="Arial" charset="0"/>
                <a:cs typeface="Arial" charset="0"/>
              </a:rPr>
              <a:t># - 25 até 30:Sobrepeso:</a:t>
            </a:r>
            <a:endParaRPr lang="pt-BR" sz="1300" b="0" dirty="0" smtClean="0">
              <a:effectLst/>
              <a:latin typeface="Arial" charset="0"/>
              <a:ea typeface="Arial" charset="0"/>
              <a:cs typeface="Arial" charset="0"/>
            </a:endParaRPr>
          </a:p>
          <a:p>
            <a:r>
              <a:rPr lang="pt-BR" sz="1300" b="0" i="1" dirty="0" smtClean="0">
                <a:effectLst/>
                <a:latin typeface="Arial" charset="0"/>
                <a:ea typeface="Arial" charset="0"/>
                <a:cs typeface="Arial" charset="0"/>
              </a:rPr>
              <a:t># - 30 até 40: Obesidade:</a:t>
            </a:r>
            <a:endParaRPr lang="pt-BR" sz="1300" b="0" dirty="0" smtClean="0">
              <a:effectLst/>
              <a:latin typeface="Arial" charset="0"/>
              <a:ea typeface="Arial" charset="0"/>
              <a:cs typeface="Arial" charset="0"/>
            </a:endParaRPr>
          </a:p>
          <a:p>
            <a:r>
              <a:rPr lang="pt-BR" sz="1300" b="0" i="1" dirty="0" smtClean="0">
                <a:effectLst/>
                <a:latin typeface="Arial" charset="0"/>
                <a:ea typeface="Arial" charset="0"/>
                <a:cs typeface="Arial" charset="0"/>
              </a:rPr>
              <a:t># - Acima de 40: Obesidade mórbida.</a:t>
            </a:r>
            <a:endParaRPr lang="pt-BR" sz="1300" b="0" dirty="0" smtClean="0">
              <a:effectLst/>
              <a:latin typeface="Arial" charset="0"/>
              <a:ea typeface="Arial" charset="0"/>
              <a:cs typeface="Arial" charset="0"/>
            </a:endParaRPr>
          </a:p>
          <a:p>
            <a:r>
              <a:rPr lang="pt-BR" sz="1300" b="0" dirty="0" smtClean="0">
                <a:effectLst/>
                <a:latin typeface="Arial" charset="0"/>
                <a:ea typeface="Arial" charset="0"/>
                <a:cs typeface="Arial" charset="0"/>
              </a:rPr>
              <a:t/>
            </a:r>
            <a:br>
              <a:rPr lang="pt-BR" sz="1300" b="0" dirty="0" smtClean="0">
                <a:effectLst/>
                <a:latin typeface="Arial" charset="0"/>
                <a:ea typeface="Arial" charset="0"/>
                <a:cs typeface="Arial" charset="0"/>
              </a:rPr>
            </a:br>
            <a:r>
              <a:rPr lang="pt-BR" sz="1300" b="0" dirty="0" smtClean="0">
                <a:effectLst/>
                <a:latin typeface="Arial" charset="0"/>
                <a:ea typeface="Arial" charset="0"/>
                <a:cs typeface="Arial" charset="0"/>
              </a:rPr>
              <a:t>peso = </a:t>
            </a:r>
            <a:r>
              <a:rPr lang="pt-BR" sz="1300" b="0" dirty="0" err="1" smtClean="0">
                <a:effectLst/>
                <a:latin typeface="Arial" charset="0"/>
                <a:ea typeface="Arial" charset="0"/>
                <a:cs typeface="Arial" charset="0"/>
              </a:rPr>
              <a:t>float</a:t>
            </a:r>
            <a:r>
              <a:rPr lang="pt-BR" sz="1300" b="0" dirty="0" smtClean="0">
                <a:effectLst/>
                <a:latin typeface="Arial" charset="0"/>
                <a:ea typeface="Arial" charset="0"/>
                <a:cs typeface="Arial" charset="0"/>
              </a:rPr>
              <a:t>(input('Digite o seu peso (Kg): '))</a:t>
            </a:r>
          </a:p>
          <a:p>
            <a:r>
              <a:rPr lang="pt-BR" sz="1300" b="0" dirty="0" smtClean="0">
                <a:effectLst/>
                <a:latin typeface="Arial" charset="0"/>
                <a:ea typeface="Arial" charset="0"/>
                <a:cs typeface="Arial" charset="0"/>
              </a:rPr>
              <a:t>altura = </a:t>
            </a:r>
            <a:r>
              <a:rPr lang="pt-BR" sz="1300" b="0" dirty="0" err="1" smtClean="0">
                <a:effectLst/>
                <a:latin typeface="Arial" charset="0"/>
                <a:ea typeface="Arial" charset="0"/>
                <a:cs typeface="Arial" charset="0"/>
              </a:rPr>
              <a:t>float</a:t>
            </a:r>
            <a:r>
              <a:rPr lang="pt-BR" sz="1300" b="0" dirty="0" smtClean="0">
                <a:effectLst/>
                <a:latin typeface="Arial" charset="0"/>
                <a:ea typeface="Arial" charset="0"/>
                <a:cs typeface="Arial" charset="0"/>
              </a:rPr>
              <a:t>(input('Digite a sua altura (m): '))</a:t>
            </a:r>
          </a:p>
          <a:p>
            <a:r>
              <a:rPr lang="pt-BR" sz="1300" b="0" dirty="0" err="1" smtClean="0">
                <a:effectLst/>
                <a:latin typeface="Arial" charset="0"/>
                <a:ea typeface="Arial" charset="0"/>
                <a:cs typeface="Arial" charset="0"/>
              </a:rPr>
              <a:t>imc</a:t>
            </a:r>
            <a:r>
              <a:rPr lang="pt-BR" sz="1300" b="0" dirty="0" smtClean="0">
                <a:effectLst/>
                <a:latin typeface="Arial" charset="0"/>
                <a:ea typeface="Arial" charset="0"/>
                <a:cs typeface="Arial" charset="0"/>
              </a:rPr>
              <a:t> = peso / (altura ** 2)</a:t>
            </a:r>
          </a:p>
          <a:p>
            <a:r>
              <a:rPr lang="pt-BR" sz="1300" b="0" i="1" dirty="0" err="1" smtClean="0">
                <a:effectLst/>
                <a:latin typeface="Arial" charset="0"/>
                <a:ea typeface="Arial" charset="0"/>
                <a:cs typeface="Arial" charset="0"/>
              </a:rPr>
              <a:t>if</a:t>
            </a:r>
            <a:r>
              <a:rPr lang="pt-BR" sz="1300" b="0" dirty="0" smtClean="0">
                <a:effectLst/>
                <a:latin typeface="Arial" charset="0"/>
                <a:ea typeface="Arial" charset="0"/>
                <a:cs typeface="Arial" charset="0"/>
              </a:rPr>
              <a:t> </a:t>
            </a:r>
            <a:r>
              <a:rPr lang="pt-BR" sz="1300" b="0" dirty="0" err="1" smtClean="0">
                <a:effectLst/>
                <a:latin typeface="Arial" charset="0"/>
                <a:ea typeface="Arial" charset="0"/>
                <a:cs typeface="Arial" charset="0"/>
              </a:rPr>
              <a:t>imc</a:t>
            </a:r>
            <a:r>
              <a:rPr lang="pt-BR" sz="1300" b="0" dirty="0" smtClean="0">
                <a:effectLst/>
                <a:latin typeface="Arial" charset="0"/>
                <a:ea typeface="Arial" charset="0"/>
                <a:cs typeface="Arial" charset="0"/>
              </a:rPr>
              <a:t> &lt; 18.5:</a:t>
            </a:r>
          </a:p>
          <a:p>
            <a:r>
              <a:rPr lang="pt-BR" sz="1300" b="0" dirty="0" err="1" smtClean="0">
                <a:effectLst/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300" b="0" dirty="0" smtClean="0">
                <a:effectLst/>
                <a:latin typeface="Arial" charset="0"/>
                <a:ea typeface="Arial" charset="0"/>
                <a:cs typeface="Arial" charset="0"/>
              </a:rPr>
              <a:t>(</a:t>
            </a:r>
          </a:p>
          <a:p>
            <a:r>
              <a:rPr lang="pt-BR" sz="1300" b="0" dirty="0" smtClean="0">
                <a:effectLst/>
                <a:latin typeface="Arial" charset="0"/>
                <a:ea typeface="Arial" charset="0"/>
                <a:cs typeface="Arial" charset="0"/>
              </a:rPr>
              <a:t>'Seu IMC é {:.1f} \</a:t>
            </a:r>
            <a:r>
              <a:rPr lang="pt-BR" sz="1300" b="0" dirty="0" err="1" smtClean="0">
                <a:effectLst/>
                <a:latin typeface="Arial" charset="0"/>
                <a:ea typeface="Arial" charset="0"/>
                <a:cs typeface="Arial" charset="0"/>
              </a:rPr>
              <a:t>n</a:t>
            </a:r>
            <a:r>
              <a:rPr lang="pt-BR" sz="1300" b="0" dirty="0" smtClean="0">
                <a:effectLst/>
                <a:latin typeface="Arial" charset="0"/>
                <a:ea typeface="Arial" charset="0"/>
                <a:cs typeface="Arial" charset="0"/>
              </a:rPr>
              <a:t>\033[1;31mCOMA MAIS!\033[m pois está \033[7;33mABAIXO\033[m do peso.'.</a:t>
            </a:r>
            <a:r>
              <a:rPr lang="pt-BR" sz="1300" b="0" dirty="0" err="1" smtClean="0">
                <a:effectLst/>
                <a:latin typeface="Arial" charset="0"/>
                <a:ea typeface="Arial" charset="0"/>
                <a:cs typeface="Arial" charset="0"/>
              </a:rPr>
              <a:t>format</a:t>
            </a:r>
            <a:r>
              <a:rPr lang="pt-BR" sz="1300" b="0" dirty="0" smtClean="0">
                <a:effectLst/>
                <a:latin typeface="Arial" charset="0"/>
                <a:ea typeface="Arial" charset="0"/>
                <a:cs typeface="Arial" charset="0"/>
              </a:rPr>
              <a:t>(</a:t>
            </a:r>
            <a:r>
              <a:rPr lang="pt-BR" sz="1300" b="0" dirty="0" err="1" smtClean="0">
                <a:effectLst/>
                <a:latin typeface="Arial" charset="0"/>
                <a:ea typeface="Arial" charset="0"/>
                <a:cs typeface="Arial" charset="0"/>
              </a:rPr>
              <a:t>imc</a:t>
            </a:r>
            <a:r>
              <a:rPr lang="pt-BR" sz="1300" b="0" dirty="0" smtClean="0">
                <a:effectLst/>
                <a:latin typeface="Arial" charset="0"/>
                <a:ea typeface="Arial" charset="0"/>
                <a:cs typeface="Arial" charset="0"/>
              </a:rPr>
              <a:t>))</a:t>
            </a:r>
          </a:p>
          <a:p>
            <a:r>
              <a:rPr lang="pt-BR" sz="1300" b="0" i="1" dirty="0" smtClean="0">
                <a:effectLst/>
                <a:latin typeface="Arial" charset="0"/>
                <a:ea typeface="Arial" charset="0"/>
                <a:cs typeface="Arial" charset="0"/>
              </a:rPr>
              <a:t># alternativas:</a:t>
            </a:r>
            <a:endParaRPr lang="pt-BR" sz="1300" b="0" dirty="0" smtClean="0">
              <a:effectLst/>
              <a:latin typeface="Arial" charset="0"/>
              <a:ea typeface="Arial" charset="0"/>
              <a:cs typeface="Arial" charset="0"/>
            </a:endParaRPr>
          </a:p>
          <a:p>
            <a:r>
              <a:rPr lang="pt-BR" sz="1300" b="0" i="1" dirty="0" smtClean="0">
                <a:effectLst/>
                <a:latin typeface="Arial" charset="0"/>
                <a:ea typeface="Arial" charset="0"/>
                <a:cs typeface="Arial" charset="0"/>
              </a:rPr>
              <a:t># </a:t>
            </a:r>
            <a:r>
              <a:rPr lang="pt-BR" sz="1300" b="0" i="1" dirty="0" err="1" smtClean="0">
                <a:effectLst/>
                <a:latin typeface="Arial" charset="0"/>
                <a:ea typeface="Arial" charset="0"/>
                <a:cs typeface="Arial" charset="0"/>
              </a:rPr>
              <a:t>elif</a:t>
            </a:r>
            <a:r>
              <a:rPr lang="pt-BR" sz="1300" b="0" i="1" dirty="0" smtClean="0">
                <a:effectLst/>
                <a:latin typeface="Arial" charset="0"/>
                <a:ea typeface="Arial" charset="0"/>
                <a:cs typeface="Arial" charset="0"/>
              </a:rPr>
              <a:t> 18.5 &lt;= </a:t>
            </a:r>
            <a:r>
              <a:rPr lang="pt-BR" sz="1300" b="0" i="1" dirty="0" err="1" smtClean="0">
                <a:effectLst/>
                <a:latin typeface="Arial" charset="0"/>
                <a:ea typeface="Arial" charset="0"/>
                <a:cs typeface="Arial" charset="0"/>
              </a:rPr>
              <a:t>imc</a:t>
            </a:r>
            <a:r>
              <a:rPr lang="pt-BR" sz="1300" b="0" i="1" dirty="0" smtClean="0">
                <a:effectLst/>
                <a:latin typeface="Arial" charset="0"/>
                <a:ea typeface="Arial" charset="0"/>
                <a:cs typeface="Arial" charset="0"/>
              </a:rPr>
              <a:t> &lt; 25:</a:t>
            </a:r>
            <a:endParaRPr lang="pt-BR" sz="1300" b="0" dirty="0" smtClean="0">
              <a:effectLst/>
              <a:latin typeface="Arial" charset="0"/>
              <a:ea typeface="Arial" charset="0"/>
              <a:cs typeface="Arial" charset="0"/>
            </a:endParaRPr>
          </a:p>
          <a:p>
            <a:r>
              <a:rPr lang="pt-BR" sz="1300" b="0" i="1" dirty="0" smtClean="0">
                <a:effectLst/>
                <a:latin typeface="Arial" charset="0"/>
                <a:ea typeface="Arial" charset="0"/>
                <a:cs typeface="Arial" charset="0"/>
              </a:rPr>
              <a:t># </a:t>
            </a:r>
            <a:r>
              <a:rPr lang="pt-BR" sz="1300" b="0" i="1" dirty="0" err="1" smtClean="0">
                <a:effectLst/>
                <a:latin typeface="Arial" charset="0"/>
                <a:ea typeface="Arial" charset="0"/>
                <a:cs typeface="Arial" charset="0"/>
              </a:rPr>
              <a:t>elif</a:t>
            </a:r>
            <a:r>
              <a:rPr lang="pt-BR" sz="1300" b="0" i="1" dirty="0" smtClean="0">
                <a:effectLst/>
                <a:latin typeface="Arial" charset="0"/>
                <a:ea typeface="Arial" charset="0"/>
                <a:cs typeface="Arial" charset="0"/>
              </a:rPr>
              <a:t> </a:t>
            </a:r>
            <a:r>
              <a:rPr lang="pt-BR" sz="1300" b="0" i="1" dirty="0" err="1" smtClean="0">
                <a:effectLst/>
                <a:latin typeface="Arial" charset="0"/>
                <a:ea typeface="Arial" charset="0"/>
                <a:cs typeface="Arial" charset="0"/>
              </a:rPr>
              <a:t>imc</a:t>
            </a:r>
            <a:r>
              <a:rPr lang="pt-BR" sz="1300" b="0" i="1" dirty="0" smtClean="0">
                <a:effectLst/>
                <a:latin typeface="Arial" charset="0"/>
                <a:ea typeface="Arial" charset="0"/>
                <a:cs typeface="Arial" charset="0"/>
              </a:rPr>
              <a:t> &gt;= 18.5 </a:t>
            </a:r>
            <a:r>
              <a:rPr lang="pt-BR" sz="1300" b="0" i="1" dirty="0" err="1" smtClean="0">
                <a:effectLst/>
                <a:latin typeface="Arial" charset="0"/>
                <a:ea typeface="Arial" charset="0"/>
                <a:cs typeface="Arial" charset="0"/>
              </a:rPr>
              <a:t>and</a:t>
            </a:r>
            <a:r>
              <a:rPr lang="pt-BR" sz="1300" b="0" i="1" dirty="0" smtClean="0">
                <a:effectLst/>
                <a:latin typeface="Arial" charset="0"/>
                <a:ea typeface="Arial" charset="0"/>
                <a:cs typeface="Arial" charset="0"/>
              </a:rPr>
              <a:t> </a:t>
            </a:r>
            <a:r>
              <a:rPr lang="pt-BR" sz="1300" b="0" i="1" dirty="0" err="1" smtClean="0">
                <a:effectLst/>
                <a:latin typeface="Arial" charset="0"/>
                <a:ea typeface="Arial" charset="0"/>
                <a:cs typeface="Arial" charset="0"/>
              </a:rPr>
              <a:t>imc</a:t>
            </a:r>
            <a:r>
              <a:rPr lang="pt-BR" sz="1300" b="0" i="1" dirty="0" smtClean="0">
                <a:effectLst/>
                <a:latin typeface="Arial" charset="0"/>
                <a:ea typeface="Arial" charset="0"/>
                <a:cs typeface="Arial" charset="0"/>
              </a:rPr>
              <a:t> &lt; 25:</a:t>
            </a:r>
            <a:endParaRPr lang="pt-BR" sz="1300" b="0" dirty="0" smtClean="0">
              <a:effectLst/>
              <a:latin typeface="Arial" charset="0"/>
              <a:ea typeface="Arial" charset="0"/>
              <a:cs typeface="Arial" charset="0"/>
            </a:endParaRPr>
          </a:p>
          <a:p>
            <a:r>
              <a:rPr lang="pt-BR" sz="1300" b="0" i="1" dirty="0" err="1" smtClean="0">
                <a:effectLst/>
                <a:latin typeface="Arial" charset="0"/>
                <a:ea typeface="Arial" charset="0"/>
                <a:cs typeface="Arial" charset="0"/>
              </a:rPr>
              <a:t>elif</a:t>
            </a:r>
            <a:r>
              <a:rPr lang="pt-BR" sz="1300" b="0" dirty="0" smtClean="0">
                <a:effectLst/>
                <a:latin typeface="Arial" charset="0"/>
                <a:ea typeface="Arial" charset="0"/>
                <a:cs typeface="Arial" charset="0"/>
              </a:rPr>
              <a:t> </a:t>
            </a:r>
            <a:r>
              <a:rPr lang="pt-BR" sz="1300" b="0" dirty="0" err="1" smtClean="0">
                <a:effectLst/>
                <a:latin typeface="Arial" charset="0"/>
                <a:ea typeface="Arial" charset="0"/>
                <a:cs typeface="Arial" charset="0"/>
              </a:rPr>
              <a:t>imc</a:t>
            </a:r>
            <a:r>
              <a:rPr lang="pt-BR" sz="1300" b="0" dirty="0" smtClean="0">
                <a:effectLst/>
                <a:latin typeface="Arial" charset="0"/>
                <a:ea typeface="Arial" charset="0"/>
                <a:cs typeface="Arial" charset="0"/>
              </a:rPr>
              <a:t> &lt; 25:</a:t>
            </a:r>
          </a:p>
          <a:p>
            <a:r>
              <a:rPr lang="pt-BR" sz="1300" b="0" dirty="0" err="1" smtClean="0">
                <a:effectLst/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300" b="0" dirty="0" smtClean="0">
                <a:effectLst/>
                <a:latin typeface="Arial" charset="0"/>
                <a:ea typeface="Arial" charset="0"/>
                <a:cs typeface="Arial" charset="0"/>
              </a:rPr>
              <a:t>(</a:t>
            </a:r>
          </a:p>
          <a:p>
            <a:r>
              <a:rPr lang="pt-BR" sz="1300" b="0" dirty="0" smtClean="0">
                <a:effectLst/>
                <a:latin typeface="Arial" charset="0"/>
                <a:ea typeface="Arial" charset="0"/>
                <a:cs typeface="Arial" charset="0"/>
              </a:rPr>
              <a:t>'Seu IMC é {:.1f} \</a:t>
            </a:r>
            <a:r>
              <a:rPr lang="pt-BR" sz="1300" b="0" dirty="0" err="1" smtClean="0">
                <a:effectLst/>
                <a:latin typeface="Arial" charset="0"/>
                <a:ea typeface="Arial" charset="0"/>
                <a:cs typeface="Arial" charset="0"/>
              </a:rPr>
              <a:t>n</a:t>
            </a:r>
            <a:r>
              <a:rPr lang="pt-BR" sz="1300" b="0" dirty="0" smtClean="0">
                <a:effectLst/>
                <a:latin typeface="Arial" charset="0"/>
                <a:ea typeface="Arial" charset="0"/>
                <a:cs typeface="Arial" charset="0"/>
              </a:rPr>
              <a:t>\033[1;32mPARABÉNS!\033[m pois está com \033[7;32mPESO IDEAL\033[m.'.</a:t>
            </a:r>
            <a:r>
              <a:rPr lang="pt-BR" sz="1300" b="0" dirty="0" err="1" smtClean="0">
                <a:effectLst/>
                <a:latin typeface="Arial" charset="0"/>
                <a:ea typeface="Arial" charset="0"/>
                <a:cs typeface="Arial" charset="0"/>
              </a:rPr>
              <a:t>format</a:t>
            </a:r>
            <a:r>
              <a:rPr lang="pt-BR" sz="1300" b="0" dirty="0" smtClean="0">
                <a:effectLst/>
                <a:latin typeface="Arial" charset="0"/>
                <a:ea typeface="Arial" charset="0"/>
                <a:cs typeface="Arial" charset="0"/>
              </a:rPr>
              <a:t>(</a:t>
            </a:r>
            <a:r>
              <a:rPr lang="pt-BR" sz="1300" b="0" dirty="0" err="1" smtClean="0">
                <a:effectLst/>
                <a:latin typeface="Arial" charset="0"/>
                <a:ea typeface="Arial" charset="0"/>
                <a:cs typeface="Arial" charset="0"/>
              </a:rPr>
              <a:t>imc</a:t>
            </a:r>
            <a:r>
              <a:rPr lang="pt-BR" sz="1300" b="0" dirty="0" smtClean="0">
                <a:effectLst/>
                <a:latin typeface="Arial" charset="0"/>
                <a:ea typeface="Arial" charset="0"/>
                <a:cs typeface="Arial" charset="0"/>
              </a:rPr>
              <a:t>))</a:t>
            </a:r>
          </a:p>
          <a:p>
            <a:r>
              <a:rPr lang="pt-BR" sz="1300" b="0" i="1" dirty="0" err="1" smtClean="0">
                <a:effectLst/>
                <a:latin typeface="Arial" charset="0"/>
                <a:ea typeface="Arial" charset="0"/>
                <a:cs typeface="Arial" charset="0"/>
              </a:rPr>
              <a:t>elif</a:t>
            </a:r>
            <a:r>
              <a:rPr lang="pt-BR" sz="1300" b="0" dirty="0" smtClean="0">
                <a:effectLst/>
                <a:latin typeface="Arial" charset="0"/>
                <a:ea typeface="Arial" charset="0"/>
                <a:cs typeface="Arial" charset="0"/>
              </a:rPr>
              <a:t> </a:t>
            </a:r>
            <a:r>
              <a:rPr lang="pt-BR" sz="1300" b="0" dirty="0" err="1" smtClean="0">
                <a:effectLst/>
                <a:latin typeface="Arial" charset="0"/>
                <a:ea typeface="Arial" charset="0"/>
                <a:cs typeface="Arial" charset="0"/>
              </a:rPr>
              <a:t>imc</a:t>
            </a:r>
            <a:r>
              <a:rPr lang="pt-BR" sz="1300" b="0" dirty="0" smtClean="0">
                <a:effectLst/>
                <a:latin typeface="Arial" charset="0"/>
                <a:ea typeface="Arial" charset="0"/>
                <a:cs typeface="Arial" charset="0"/>
              </a:rPr>
              <a:t> &lt; 30:</a:t>
            </a:r>
          </a:p>
          <a:p>
            <a:r>
              <a:rPr lang="pt-BR" sz="1300" b="0" dirty="0" err="1" smtClean="0">
                <a:effectLst/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300" b="0" dirty="0" smtClean="0">
                <a:effectLst/>
                <a:latin typeface="Arial" charset="0"/>
                <a:ea typeface="Arial" charset="0"/>
                <a:cs typeface="Arial" charset="0"/>
              </a:rPr>
              <a:t>(</a:t>
            </a:r>
          </a:p>
          <a:p>
            <a:r>
              <a:rPr lang="pt-BR" sz="1300" b="0" dirty="0" smtClean="0">
                <a:effectLst/>
                <a:latin typeface="Arial" charset="0"/>
                <a:ea typeface="Arial" charset="0"/>
                <a:cs typeface="Arial" charset="0"/>
              </a:rPr>
              <a:t>'Seu IMC é {:.1f} \</a:t>
            </a:r>
            <a:r>
              <a:rPr lang="pt-BR" sz="1300" b="0" dirty="0" err="1" smtClean="0">
                <a:effectLst/>
                <a:latin typeface="Arial" charset="0"/>
                <a:ea typeface="Arial" charset="0"/>
                <a:cs typeface="Arial" charset="0"/>
              </a:rPr>
              <a:t>n</a:t>
            </a:r>
            <a:r>
              <a:rPr lang="pt-BR" sz="1300" b="0" dirty="0" smtClean="0">
                <a:effectLst/>
                <a:latin typeface="Arial" charset="0"/>
                <a:ea typeface="Arial" charset="0"/>
                <a:cs typeface="Arial" charset="0"/>
              </a:rPr>
              <a:t>\033[1;31mATENÇÃO COMA MELHOR!\033[m pois está com\033[7;35mSOBREPESO\033[m do peso.'.</a:t>
            </a:r>
            <a:r>
              <a:rPr lang="pt-BR" sz="1300" b="0" dirty="0" err="1" smtClean="0">
                <a:effectLst/>
                <a:latin typeface="Arial" charset="0"/>
                <a:ea typeface="Arial" charset="0"/>
                <a:cs typeface="Arial" charset="0"/>
              </a:rPr>
              <a:t>format</a:t>
            </a:r>
            <a:r>
              <a:rPr lang="pt-BR" sz="1300" b="0" dirty="0" smtClean="0">
                <a:effectLst/>
                <a:latin typeface="Arial" charset="0"/>
                <a:ea typeface="Arial" charset="0"/>
                <a:cs typeface="Arial" charset="0"/>
              </a:rPr>
              <a:t>(</a:t>
            </a:r>
            <a:r>
              <a:rPr lang="pt-BR" sz="1300" b="0" dirty="0" err="1" smtClean="0">
                <a:effectLst/>
                <a:latin typeface="Arial" charset="0"/>
                <a:ea typeface="Arial" charset="0"/>
                <a:cs typeface="Arial" charset="0"/>
              </a:rPr>
              <a:t>imc</a:t>
            </a:r>
            <a:r>
              <a:rPr lang="pt-BR" sz="1300" b="0" dirty="0" smtClean="0">
                <a:effectLst/>
                <a:latin typeface="Arial" charset="0"/>
                <a:ea typeface="Arial" charset="0"/>
                <a:cs typeface="Arial" charset="0"/>
              </a:rPr>
              <a:t>))</a:t>
            </a:r>
          </a:p>
          <a:p>
            <a:r>
              <a:rPr lang="pt-BR" sz="1300" b="0" i="1" dirty="0" err="1" smtClean="0">
                <a:effectLst/>
                <a:latin typeface="Arial" charset="0"/>
                <a:ea typeface="Arial" charset="0"/>
                <a:cs typeface="Arial" charset="0"/>
              </a:rPr>
              <a:t>elif</a:t>
            </a:r>
            <a:r>
              <a:rPr lang="pt-BR" sz="1300" b="0" dirty="0" smtClean="0">
                <a:effectLst/>
                <a:latin typeface="Arial" charset="0"/>
                <a:ea typeface="Arial" charset="0"/>
                <a:cs typeface="Arial" charset="0"/>
              </a:rPr>
              <a:t> </a:t>
            </a:r>
            <a:r>
              <a:rPr lang="pt-BR" sz="1300" b="0" dirty="0" err="1" smtClean="0">
                <a:effectLst/>
                <a:latin typeface="Arial" charset="0"/>
                <a:ea typeface="Arial" charset="0"/>
                <a:cs typeface="Arial" charset="0"/>
              </a:rPr>
              <a:t>imc</a:t>
            </a:r>
            <a:r>
              <a:rPr lang="pt-BR" sz="1300" b="0" dirty="0" smtClean="0">
                <a:effectLst/>
                <a:latin typeface="Arial" charset="0"/>
                <a:ea typeface="Arial" charset="0"/>
                <a:cs typeface="Arial" charset="0"/>
              </a:rPr>
              <a:t> &lt; 40:</a:t>
            </a:r>
          </a:p>
          <a:p>
            <a:r>
              <a:rPr lang="pt-BR" sz="1300" b="0" dirty="0" err="1" smtClean="0">
                <a:effectLst/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300" b="0" dirty="0" smtClean="0">
                <a:effectLst/>
                <a:latin typeface="Arial" charset="0"/>
                <a:ea typeface="Arial" charset="0"/>
                <a:cs typeface="Arial" charset="0"/>
              </a:rPr>
              <a:t>(</a:t>
            </a:r>
          </a:p>
          <a:p>
            <a:r>
              <a:rPr lang="pt-BR" sz="1300" b="0" dirty="0" smtClean="0">
                <a:effectLst/>
                <a:latin typeface="Arial" charset="0"/>
                <a:ea typeface="Arial" charset="0"/>
                <a:cs typeface="Arial" charset="0"/>
              </a:rPr>
              <a:t>'Seu IMC é {:.1f} \</a:t>
            </a:r>
            <a:r>
              <a:rPr lang="pt-BR" sz="1300" b="0" dirty="0" err="1" smtClean="0">
                <a:effectLst/>
                <a:latin typeface="Arial" charset="0"/>
                <a:ea typeface="Arial" charset="0"/>
                <a:cs typeface="Arial" charset="0"/>
              </a:rPr>
              <a:t>n</a:t>
            </a:r>
            <a:r>
              <a:rPr lang="pt-BR" sz="1300" b="0" dirty="0" smtClean="0">
                <a:effectLst/>
                <a:latin typeface="Arial" charset="0"/>
                <a:ea typeface="Arial" charset="0"/>
                <a:cs typeface="Arial" charset="0"/>
              </a:rPr>
              <a:t>\033[1;31mFAÇA DIETA URGENTE!\033[m pois está com\033[7;37mOBESIDADE\033[m do peso.'.</a:t>
            </a:r>
            <a:r>
              <a:rPr lang="pt-BR" sz="1300" b="0" dirty="0" err="1" smtClean="0">
                <a:effectLst/>
                <a:latin typeface="Arial" charset="0"/>
                <a:ea typeface="Arial" charset="0"/>
                <a:cs typeface="Arial" charset="0"/>
              </a:rPr>
              <a:t>format</a:t>
            </a:r>
            <a:r>
              <a:rPr lang="pt-BR" sz="1300" b="0" dirty="0" smtClean="0">
                <a:effectLst/>
                <a:latin typeface="Arial" charset="0"/>
                <a:ea typeface="Arial" charset="0"/>
                <a:cs typeface="Arial" charset="0"/>
              </a:rPr>
              <a:t>(</a:t>
            </a:r>
            <a:r>
              <a:rPr lang="pt-BR" sz="1300" b="0" dirty="0" err="1" smtClean="0">
                <a:effectLst/>
                <a:latin typeface="Arial" charset="0"/>
                <a:ea typeface="Arial" charset="0"/>
                <a:cs typeface="Arial" charset="0"/>
              </a:rPr>
              <a:t>imc</a:t>
            </a:r>
            <a:r>
              <a:rPr lang="pt-BR" sz="1300" b="0" dirty="0" smtClean="0">
                <a:effectLst/>
                <a:latin typeface="Arial" charset="0"/>
                <a:ea typeface="Arial" charset="0"/>
                <a:cs typeface="Arial" charset="0"/>
              </a:rPr>
              <a:t>))</a:t>
            </a:r>
          </a:p>
          <a:p>
            <a:r>
              <a:rPr lang="pt-BR" sz="1300" b="0" i="1" dirty="0" smtClean="0">
                <a:effectLst/>
                <a:latin typeface="Arial" charset="0"/>
                <a:ea typeface="Arial" charset="0"/>
                <a:cs typeface="Arial" charset="0"/>
              </a:rPr>
              <a:t># Também posso usar o "</a:t>
            </a:r>
            <a:r>
              <a:rPr lang="pt-BR" sz="1300" b="0" i="1" dirty="0" err="1" smtClean="0">
                <a:effectLst/>
                <a:latin typeface="Arial" charset="0"/>
                <a:ea typeface="Arial" charset="0"/>
                <a:cs typeface="Arial" charset="0"/>
              </a:rPr>
              <a:t>else</a:t>
            </a:r>
            <a:r>
              <a:rPr lang="pt-BR" sz="1300" b="0" i="1" dirty="0" smtClean="0">
                <a:effectLst/>
                <a:latin typeface="Arial" charset="0"/>
                <a:ea typeface="Arial" charset="0"/>
                <a:cs typeface="Arial" charset="0"/>
              </a:rPr>
              <a:t>:"</a:t>
            </a:r>
            <a:endParaRPr lang="pt-BR" sz="1300" b="0" dirty="0" smtClean="0">
              <a:effectLst/>
              <a:latin typeface="Arial" charset="0"/>
              <a:ea typeface="Arial" charset="0"/>
              <a:cs typeface="Arial" charset="0"/>
            </a:endParaRPr>
          </a:p>
          <a:p>
            <a:r>
              <a:rPr lang="pt-BR" sz="1300" b="0" i="1" dirty="0" err="1" smtClean="0">
                <a:effectLst/>
                <a:latin typeface="Arial" charset="0"/>
                <a:ea typeface="Arial" charset="0"/>
                <a:cs typeface="Arial" charset="0"/>
              </a:rPr>
              <a:t>elif</a:t>
            </a:r>
            <a:r>
              <a:rPr lang="pt-BR" sz="1300" b="0" dirty="0" smtClean="0">
                <a:effectLst/>
                <a:latin typeface="Arial" charset="0"/>
                <a:ea typeface="Arial" charset="0"/>
                <a:cs typeface="Arial" charset="0"/>
              </a:rPr>
              <a:t> </a:t>
            </a:r>
            <a:r>
              <a:rPr lang="pt-BR" sz="1300" b="0" dirty="0" err="1" smtClean="0">
                <a:effectLst/>
                <a:latin typeface="Arial" charset="0"/>
                <a:ea typeface="Arial" charset="0"/>
                <a:cs typeface="Arial" charset="0"/>
              </a:rPr>
              <a:t>imc</a:t>
            </a:r>
            <a:r>
              <a:rPr lang="pt-BR" sz="1300" b="0" dirty="0" smtClean="0">
                <a:effectLst/>
                <a:latin typeface="Arial" charset="0"/>
                <a:ea typeface="Arial" charset="0"/>
                <a:cs typeface="Arial" charset="0"/>
              </a:rPr>
              <a:t> &gt;= 40:</a:t>
            </a:r>
          </a:p>
          <a:p>
            <a:r>
              <a:rPr lang="pt-BR" sz="1300" b="0" dirty="0" err="1" smtClean="0">
                <a:effectLst/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300" b="0" dirty="0" smtClean="0">
                <a:effectLst/>
                <a:latin typeface="Arial" charset="0"/>
                <a:ea typeface="Arial" charset="0"/>
                <a:cs typeface="Arial" charset="0"/>
              </a:rPr>
              <a:t>(</a:t>
            </a:r>
          </a:p>
          <a:p>
            <a:r>
              <a:rPr lang="pt-BR" sz="1300" b="0" dirty="0" smtClean="0">
                <a:effectLst/>
                <a:latin typeface="Arial" charset="0"/>
                <a:ea typeface="Arial" charset="0"/>
                <a:cs typeface="Arial" charset="0"/>
              </a:rPr>
              <a:t>'Seu IMC é {:.1f} \</a:t>
            </a:r>
            <a:r>
              <a:rPr lang="pt-BR" sz="1300" b="0" dirty="0" err="1" smtClean="0">
                <a:effectLst/>
                <a:latin typeface="Arial" charset="0"/>
                <a:ea typeface="Arial" charset="0"/>
                <a:cs typeface="Arial" charset="0"/>
              </a:rPr>
              <a:t>n</a:t>
            </a:r>
            <a:r>
              <a:rPr lang="pt-BR" sz="1300" b="0" dirty="0" smtClean="0">
                <a:effectLst/>
                <a:latin typeface="Arial" charset="0"/>
                <a:ea typeface="Arial" charset="0"/>
                <a:cs typeface="Arial" charset="0"/>
              </a:rPr>
              <a:t>\033[1;31mVÁ OU MÉDICO!\033[m pois está com\033[7;31mOBESIDADE MÓRBIDA\033[m do peso.'.</a:t>
            </a:r>
            <a:r>
              <a:rPr lang="pt-BR" sz="1300" b="0" dirty="0" err="1" smtClean="0">
                <a:effectLst/>
                <a:latin typeface="Arial" charset="0"/>
                <a:ea typeface="Arial" charset="0"/>
                <a:cs typeface="Arial" charset="0"/>
              </a:rPr>
              <a:t>format</a:t>
            </a:r>
            <a:r>
              <a:rPr lang="pt-BR" sz="1300" b="0" dirty="0" smtClean="0">
                <a:effectLst/>
                <a:latin typeface="Arial" charset="0"/>
                <a:ea typeface="Arial" charset="0"/>
                <a:cs typeface="Arial" charset="0"/>
              </a:rPr>
              <a:t>(</a:t>
            </a:r>
            <a:r>
              <a:rPr lang="pt-BR" sz="1300" b="0" dirty="0" err="1" smtClean="0">
                <a:effectLst/>
                <a:latin typeface="Arial" charset="0"/>
                <a:ea typeface="Arial" charset="0"/>
                <a:cs typeface="Arial" charset="0"/>
              </a:rPr>
              <a:t>imc</a:t>
            </a:r>
            <a:r>
              <a:rPr lang="pt-BR" sz="1300" b="0" dirty="0" smtClean="0">
                <a:effectLst/>
                <a:latin typeface="Arial" charset="0"/>
                <a:ea typeface="Arial" charset="0"/>
                <a:cs typeface="Arial" charset="0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189321863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1298298" y="285981"/>
            <a:ext cx="45608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b="1" smtClean="0">
                <a:solidFill>
                  <a:srgbClr val="945200"/>
                </a:solidFill>
                <a:latin typeface="Apple Chancery" charset="0"/>
                <a:ea typeface="Apple Chancery" charset="0"/>
                <a:cs typeface="Apple Chancery" charset="0"/>
              </a:rPr>
              <a:t>Curso de Python - Curso em Vídeo</a:t>
            </a:r>
            <a:endParaRPr lang="pt-BR" sz="2400" b="1">
              <a:solidFill>
                <a:srgbClr val="945200"/>
              </a:solidFill>
              <a:latin typeface="Apple Chancery" charset="0"/>
              <a:ea typeface="Apple Chancery" charset="0"/>
              <a:cs typeface="Apple Chancery" charset="0"/>
            </a:endParaRPr>
          </a:p>
        </p:txBody>
      </p:sp>
      <p:sp>
        <p:nvSpPr>
          <p:cNvPr id="13" name="Espaço Reservado para Rodapé 10"/>
          <p:cNvSpPr txBox="1">
            <a:spLocks/>
          </p:cNvSpPr>
          <p:nvPr/>
        </p:nvSpPr>
        <p:spPr>
          <a:xfrm>
            <a:off x="5768825" y="8435643"/>
            <a:ext cx="726505" cy="4466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l" defTabSz="914400" rtl="0" eaLnBrk="1" latinLnBrk="0" hangingPunct="1">
              <a:defRPr sz="7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20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Página</a:t>
            </a:r>
            <a:endParaRPr lang="pt-BR" sz="1200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4" name="Espaço Reservado para Número de Slide 11"/>
          <p:cNvSpPr txBox="1">
            <a:spLocks/>
          </p:cNvSpPr>
          <p:nvPr/>
        </p:nvSpPr>
        <p:spPr>
          <a:xfrm>
            <a:off x="6361260" y="8533253"/>
            <a:ext cx="368724" cy="26969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pt-BR"/>
            </a:defPPr>
            <a:lvl1pPr marL="0" algn="r" defTabSz="914400" rtl="0" eaLnBrk="1" latinLnBrk="0" hangingPunct="1">
              <a:defRPr sz="21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2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43</a:t>
            </a:r>
            <a:endParaRPr lang="pt-BR" sz="1200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463178" y="1088305"/>
            <a:ext cx="6032152" cy="63401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b="1" i="1" dirty="0" smtClean="0">
                <a:solidFill>
                  <a:srgbClr val="0432FF"/>
                </a:solidFill>
                <a:effectLst/>
                <a:latin typeface="Arial" charset="0"/>
                <a:ea typeface="Arial" charset="0"/>
                <a:cs typeface="Arial" charset="0"/>
              </a:rPr>
              <a:t># Desafio 44 – Gerenciador de Pagamentos:</a:t>
            </a:r>
          </a:p>
          <a:p>
            <a:endParaRPr lang="pt-BR" sz="1400" b="0" dirty="0" smtClean="0">
              <a:effectLst/>
              <a:latin typeface="Arial" charset="0"/>
              <a:ea typeface="Arial" charset="0"/>
              <a:cs typeface="Arial" charset="0"/>
            </a:endParaRPr>
          </a:p>
          <a:p>
            <a:r>
              <a:rPr lang="pt-BR" sz="1400" b="0" i="1" dirty="0" smtClean="0">
                <a:effectLst/>
                <a:latin typeface="Arial" charset="0"/>
                <a:ea typeface="Arial" charset="0"/>
                <a:cs typeface="Arial" charset="0"/>
              </a:rPr>
              <a:t># Elabore um programa que calcule o valor a ser pago por um</a:t>
            </a:r>
            <a:endParaRPr lang="pt-BR" sz="1400" b="0" dirty="0" smtClean="0">
              <a:effectLst/>
              <a:latin typeface="Arial" charset="0"/>
              <a:ea typeface="Arial" charset="0"/>
              <a:cs typeface="Arial" charset="0"/>
            </a:endParaRPr>
          </a:p>
          <a:p>
            <a:r>
              <a:rPr lang="pt-BR" sz="1400" b="0" i="1" dirty="0" smtClean="0">
                <a:effectLst/>
                <a:latin typeface="Arial" charset="0"/>
                <a:ea typeface="Arial" charset="0"/>
                <a:cs typeface="Arial" charset="0"/>
              </a:rPr>
              <a:t># produto, considerando o seu PREÇO NORMAL e CONDIÇÃO DE PAGAMENTO:</a:t>
            </a:r>
            <a:endParaRPr lang="pt-BR" sz="1400" b="0" dirty="0" smtClean="0">
              <a:effectLst/>
              <a:latin typeface="Arial" charset="0"/>
              <a:ea typeface="Arial" charset="0"/>
              <a:cs typeface="Arial" charset="0"/>
            </a:endParaRPr>
          </a:p>
          <a:p>
            <a:r>
              <a:rPr lang="pt-BR" sz="1400" b="0" i="1" dirty="0" smtClean="0">
                <a:effectLst/>
                <a:latin typeface="Arial" charset="0"/>
                <a:ea typeface="Arial" charset="0"/>
                <a:cs typeface="Arial" charset="0"/>
              </a:rPr>
              <a:t># 1) Á vista em DINHEIRO/ CHEQUE: 10% de desconto;</a:t>
            </a:r>
            <a:endParaRPr lang="pt-BR" sz="1400" b="0" dirty="0" smtClean="0">
              <a:effectLst/>
              <a:latin typeface="Arial" charset="0"/>
              <a:ea typeface="Arial" charset="0"/>
              <a:cs typeface="Arial" charset="0"/>
            </a:endParaRPr>
          </a:p>
          <a:p>
            <a:r>
              <a:rPr lang="pt-BR" sz="1400" b="0" i="1" dirty="0" smtClean="0">
                <a:effectLst/>
                <a:latin typeface="Arial" charset="0"/>
                <a:ea typeface="Arial" charset="0"/>
                <a:cs typeface="Arial" charset="0"/>
              </a:rPr>
              <a:t># 2) Á vista no cartão: 5% de desconto;</a:t>
            </a:r>
            <a:endParaRPr lang="pt-BR" sz="1400" b="0" dirty="0" smtClean="0">
              <a:effectLst/>
              <a:latin typeface="Arial" charset="0"/>
              <a:ea typeface="Arial" charset="0"/>
              <a:cs typeface="Arial" charset="0"/>
            </a:endParaRPr>
          </a:p>
          <a:p>
            <a:r>
              <a:rPr lang="pt-BR" sz="1400" b="0" i="1" dirty="0" smtClean="0">
                <a:effectLst/>
                <a:latin typeface="Arial" charset="0"/>
                <a:ea typeface="Arial" charset="0"/>
                <a:cs typeface="Arial" charset="0"/>
              </a:rPr>
              <a:t># 3) Em até 2x NO CARTÃO: preço normal;</a:t>
            </a:r>
            <a:endParaRPr lang="pt-BR" sz="1400" b="0" dirty="0" smtClean="0">
              <a:effectLst/>
              <a:latin typeface="Arial" charset="0"/>
              <a:ea typeface="Arial" charset="0"/>
              <a:cs typeface="Arial" charset="0"/>
            </a:endParaRPr>
          </a:p>
          <a:p>
            <a:r>
              <a:rPr lang="pt-BR" sz="1400" b="0" i="1" dirty="0" smtClean="0">
                <a:effectLst/>
                <a:latin typeface="Arial" charset="0"/>
                <a:ea typeface="Arial" charset="0"/>
                <a:cs typeface="Arial" charset="0"/>
              </a:rPr>
              <a:t># 4) 3x ou MAIS no cartão: 20% de juros.</a:t>
            </a:r>
            <a:endParaRPr lang="pt-BR" sz="1400" b="0" dirty="0" smtClean="0">
              <a:effectLst/>
              <a:latin typeface="Arial" charset="0"/>
              <a:ea typeface="Arial" charset="0"/>
              <a:cs typeface="Arial" charset="0"/>
            </a:endParaRPr>
          </a:p>
          <a:p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/>
            </a:r>
            <a:b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</a:br>
            <a:r>
              <a:rPr lang="pt-BR" sz="1400" b="0" i="1" dirty="0" smtClean="0">
                <a:effectLst/>
                <a:latin typeface="Arial" charset="0"/>
                <a:ea typeface="Arial" charset="0"/>
                <a:cs typeface="Arial" charset="0"/>
              </a:rPr>
              <a:t># Para centralizar em 40 espaços usamos ^40.</a:t>
            </a:r>
            <a:endParaRPr lang="pt-BR" sz="1400" b="0" dirty="0" smtClean="0">
              <a:effectLst/>
              <a:latin typeface="Arial" charset="0"/>
              <a:ea typeface="Arial" charset="0"/>
              <a:cs typeface="Arial" charset="0"/>
            </a:endParaRPr>
          </a:p>
          <a:p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('{:=^40}'.</a:t>
            </a:r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format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(' Lojas Guanabara '))</a:t>
            </a:r>
          </a:p>
          <a:p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p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 = </a:t>
            </a:r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float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(input('Digite o valor do produto (</a:t>
            </a:r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R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$): '))</a:t>
            </a:r>
          </a:p>
          <a:p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("""</a:t>
            </a:r>
          </a:p>
          <a:p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Selecione a condição de pagamento:</a:t>
            </a:r>
          </a:p>
          <a:p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[1] Dinheiro ou Cheque - á vista (-10%)</a:t>
            </a:r>
          </a:p>
          <a:p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[2] Cartão á vista (-5%)</a:t>
            </a:r>
          </a:p>
          <a:p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[3] 2x no cartão (valor normal)</a:t>
            </a:r>
          </a:p>
          <a:p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[4] 3x ou mais cartão (+20%)""")</a:t>
            </a:r>
          </a:p>
          <a:p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cond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 = </a:t>
            </a:r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int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(input('Selecione a forma de pagamento: '))</a:t>
            </a:r>
          </a:p>
          <a:p>
            <a:r>
              <a:rPr lang="pt-BR" sz="1400" b="0" i="1" dirty="0" err="1" smtClean="0">
                <a:effectLst/>
                <a:latin typeface="Arial" charset="0"/>
                <a:ea typeface="Arial" charset="0"/>
                <a:cs typeface="Arial" charset="0"/>
              </a:rPr>
              <a:t>if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 </a:t>
            </a:r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cond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 == 1:</a:t>
            </a:r>
          </a:p>
          <a:p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pf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 = </a:t>
            </a:r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p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 * 0.9</a:t>
            </a:r>
          </a:p>
          <a:p>
            <a:r>
              <a:rPr lang="pt-BR" sz="1400" b="0" i="1" dirty="0" smtClean="0">
                <a:effectLst/>
                <a:latin typeface="Arial" charset="0"/>
                <a:ea typeface="Arial" charset="0"/>
                <a:cs typeface="Arial" charset="0"/>
              </a:rPr>
              <a:t>#</a:t>
            </a:r>
            <a:r>
              <a:rPr lang="pt-BR" sz="1400" b="0" i="1" dirty="0" err="1" smtClean="0">
                <a:effectLst/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400" b="0" i="1" dirty="0" smtClean="0">
                <a:effectLst/>
                <a:latin typeface="Arial" charset="0"/>
                <a:ea typeface="Arial" charset="0"/>
                <a:cs typeface="Arial" charset="0"/>
              </a:rPr>
              <a:t>('O preço final com desconto de \033[1;32m10%\033[m é \033[1;32mR$ {:.2f}\033[m.'.</a:t>
            </a:r>
            <a:r>
              <a:rPr lang="pt-BR" sz="1400" b="0" i="1" dirty="0" err="1" smtClean="0">
                <a:effectLst/>
                <a:latin typeface="Arial" charset="0"/>
                <a:ea typeface="Arial" charset="0"/>
                <a:cs typeface="Arial" charset="0"/>
              </a:rPr>
              <a:t>format</a:t>
            </a:r>
            <a:r>
              <a:rPr lang="pt-BR" sz="1400" b="0" i="1" dirty="0" smtClean="0">
                <a:effectLst/>
                <a:latin typeface="Arial" charset="0"/>
                <a:ea typeface="Arial" charset="0"/>
                <a:cs typeface="Arial" charset="0"/>
              </a:rPr>
              <a:t>(</a:t>
            </a:r>
            <a:r>
              <a:rPr lang="pt-BR" sz="1400" b="0" i="1" dirty="0" err="1" smtClean="0">
                <a:effectLst/>
                <a:latin typeface="Arial" charset="0"/>
                <a:ea typeface="Arial" charset="0"/>
                <a:cs typeface="Arial" charset="0"/>
              </a:rPr>
              <a:t>pf</a:t>
            </a:r>
            <a:r>
              <a:rPr lang="pt-BR" sz="1400" b="0" i="1" dirty="0" smtClean="0">
                <a:effectLst/>
                <a:latin typeface="Arial" charset="0"/>
                <a:ea typeface="Arial" charset="0"/>
                <a:cs typeface="Arial" charset="0"/>
              </a:rPr>
              <a:t>))</a:t>
            </a:r>
            <a:endParaRPr lang="pt-BR" sz="1400" b="0" dirty="0" smtClean="0">
              <a:effectLst/>
              <a:latin typeface="Arial" charset="0"/>
              <a:ea typeface="Arial" charset="0"/>
              <a:cs typeface="Arial" charset="0"/>
            </a:endParaRPr>
          </a:p>
          <a:p>
            <a:r>
              <a:rPr lang="pt-BR" sz="1400" b="0" i="1" dirty="0" err="1" smtClean="0">
                <a:effectLst/>
                <a:latin typeface="Arial" charset="0"/>
                <a:ea typeface="Arial" charset="0"/>
                <a:cs typeface="Arial" charset="0"/>
              </a:rPr>
              <a:t>elif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 </a:t>
            </a:r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cond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 == 2:</a:t>
            </a:r>
          </a:p>
          <a:p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pf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 = </a:t>
            </a:r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p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 * 0.95</a:t>
            </a:r>
          </a:p>
          <a:p>
            <a:r>
              <a:rPr lang="pt-BR" sz="1400" b="0" i="1" dirty="0" smtClean="0">
                <a:effectLst/>
                <a:latin typeface="Arial" charset="0"/>
                <a:ea typeface="Arial" charset="0"/>
                <a:cs typeface="Arial" charset="0"/>
              </a:rPr>
              <a:t>#</a:t>
            </a:r>
            <a:r>
              <a:rPr lang="pt-BR" sz="1400" b="0" i="1" dirty="0" err="1" smtClean="0">
                <a:effectLst/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400" b="0" i="1" dirty="0" smtClean="0">
                <a:effectLst/>
                <a:latin typeface="Arial" charset="0"/>
                <a:ea typeface="Arial" charset="0"/>
                <a:cs typeface="Arial" charset="0"/>
              </a:rPr>
              <a:t>('O preço final com desconto de \033[1;32m5%\033[m é \033[1;32mR$ {:.2f}\033[m.'.</a:t>
            </a:r>
            <a:r>
              <a:rPr lang="pt-BR" sz="1400" b="0" i="1" dirty="0" err="1" smtClean="0">
                <a:effectLst/>
                <a:latin typeface="Arial" charset="0"/>
                <a:ea typeface="Arial" charset="0"/>
                <a:cs typeface="Arial" charset="0"/>
              </a:rPr>
              <a:t>format</a:t>
            </a:r>
            <a:r>
              <a:rPr lang="pt-BR" sz="1400" b="0" i="1" dirty="0" smtClean="0">
                <a:effectLst/>
                <a:latin typeface="Arial" charset="0"/>
                <a:ea typeface="Arial" charset="0"/>
                <a:cs typeface="Arial" charset="0"/>
              </a:rPr>
              <a:t>(</a:t>
            </a:r>
            <a:r>
              <a:rPr lang="pt-BR" sz="1400" b="0" i="1" dirty="0" err="1" smtClean="0">
                <a:effectLst/>
                <a:latin typeface="Arial" charset="0"/>
                <a:ea typeface="Arial" charset="0"/>
                <a:cs typeface="Arial" charset="0"/>
              </a:rPr>
              <a:t>pf</a:t>
            </a:r>
            <a:r>
              <a:rPr lang="pt-BR" sz="1400" b="0" i="1" dirty="0" smtClean="0">
                <a:effectLst/>
                <a:latin typeface="Arial" charset="0"/>
                <a:ea typeface="Arial" charset="0"/>
                <a:cs typeface="Arial" charset="0"/>
              </a:rPr>
              <a:t>))</a:t>
            </a:r>
            <a:endParaRPr lang="pt-BR" sz="1400" b="0" dirty="0" smtClean="0">
              <a:effectLst/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929447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1298298" y="285981"/>
            <a:ext cx="45608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b="1" smtClean="0">
                <a:solidFill>
                  <a:srgbClr val="945200"/>
                </a:solidFill>
                <a:latin typeface="Apple Chancery" charset="0"/>
                <a:ea typeface="Apple Chancery" charset="0"/>
                <a:cs typeface="Apple Chancery" charset="0"/>
              </a:rPr>
              <a:t>Curso de Python - Curso em Vídeo</a:t>
            </a:r>
            <a:endParaRPr lang="pt-BR" sz="2400" b="1">
              <a:solidFill>
                <a:srgbClr val="945200"/>
              </a:solidFill>
              <a:latin typeface="Apple Chancery" charset="0"/>
              <a:ea typeface="Apple Chancery" charset="0"/>
              <a:cs typeface="Apple Chancery" charset="0"/>
            </a:endParaRPr>
          </a:p>
        </p:txBody>
      </p:sp>
      <p:sp>
        <p:nvSpPr>
          <p:cNvPr id="13" name="Espaço Reservado para Rodapé 10"/>
          <p:cNvSpPr txBox="1">
            <a:spLocks/>
          </p:cNvSpPr>
          <p:nvPr/>
        </p:nvSpPr>
        <p:spPr>
          <a:xfrm>
            <a:off x="5768825" y="8435643"/>
            <a:ext cx="726505" cy="4466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l" defTabSz="914400" rtl="0" eaLnBrk="1" latinLnBrk="0" hangingPunct="1">
              <a:defRPr sz="7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20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Página</a:t>
            </a:r>
            <a:endParaRPr lang="pt-BR" sz="1200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4" name="Espaço Reservado para Número de Slide 11"/>
          <p:cNvSpPr txBox="1">
            <a:spLocks/>
          </p:cNvSpPr>
          <p:nvPr/>
        </p:nvSpPr>
        <p:spPr>
          <a:xfrm>
            <a:off x="6361260" y="8533253"/>
            <a:ext cx="368724" cy="26969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pt-BR"/>
            </a:defPPr>
            <a:lvl1pPr marL="0" algn="r" defTabSz="914400" rtl="0" eaLnBrk="1" latinLnBrk="0" hangingPunct="1">
              <a:defRPr sz="21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2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44</a:t>
            </a:r>
            <a:endParaRPr lang="pt-BR" sz="1200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 useBgFill="1">
        <p:nvSpPr>
          <p:cNvPr id="5" name="Retângulo 4"/>
          <p:cNvSpPr/>
          <p:nvPr/>
        </p:nvSpPr>
        <p:spPr>
          <a:xfrm>
            <a:off x="463178" y="900394"/>
            <a:ext cx="6032152" cy="76328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b="1" i="1" dirty="0" smtClean="0">
                <a:solidFill>
                  <a:srgbClr val="0432FF"/>
                </a:solidFill>
                <a:effectLst/>
                <a:latin typeface="Arial" charset="0"/>
                <a:ea typeface="Arial" charset="0"/>
                <a:cs typeface="Arial" charset="0"/>
              </a:rPr>
              <a:t># Desafio 44 – Gerenciador de Pagamentos:</a:t>
            </a:r>
          </a:p>
          <a:p>
            <a:endParaRPr lang="pt-BR" sz="1400" b="0" dirty="0" smtClean="0">
              <a:effectLst/>
              <a:latin typeface="Arial" charset="0"/>
              <a:ea typeface="Arial" charset="0"/>
              <a:cs typeface="Arial" charset="0"/>
            </a:endParaRPr>
          </a:p>
          <a:p>
            <a:r>
              <a:rPr lang="pt-BR" sz="1400" b="0" i="1" dirty="0" smtClean="0">
                <a:effectLst/>
                <a:latin typeface="Arial" charset="0"/>
                <a:ea typeface="Arial" charset="0"/>
                <a:cs typeface="Arial" charset="0"/>
              </a:rPr>
              <a:t># Elabore um programa que calcule o valor a ser pago por um</a:t>
            </a:r>
            <a:endParaRPr lang="pt-BR" sz="1400" b="0" dirty="0" smtClean="0">
              <a:effectLst/>
              <a:latin typeface="Arial" charset="0"/>
              <a:ea typeface="Arial" charset="0"/>
              <a:cs typeface="Arial" charset="0"/>
            </a:endParaRPr>
          </a:p>
          <a:p>
            <a:r>
              <a:rPr lang="pt-BR" sz="1400" b="0" i="1" dirty="0" smtClean="0">
                <a:effectLst/>
                <a:latin typeface="Arial" charset="0"/>
                <a:ea typeface="Arial" charset="0"/>
                <a:cs typeface="Arial" charset="0"/>
              </a:rPr>
              <a:t># produto, considerando o seu PREÇO NORMAL e CONDIÇÃO DE PAGAMENTO:</a:t>
            </a:r>
            <a:endParaRPr lang="pt-BR" sz="1400" b="0" dirty="0" smtClean="0">
              <a:effectLst/>
              <a:latin typeface="Arial" charset="0"/>
              <a:ea typeface="Arial" charset="0"/>
              <a:cs typeface="Arial" charset="0"/>
            </a:endParaRPr>
          </a:p>
          <a:p>
            <a:r>
              <a:rPr lang="pt-BR" sz="1400" b="0" i="1" dirty="0" smtClean="0">
                <a:effectLst/>
                <a:latin typeface="Arial" charset="0"/>
                <a:ea typeface="Arial" charset="0"/>
                <a:cs typeface="Arial" charset="0"/>
              </a:rPr>
              <a:t># 1) Á vista em DINHEIRO/ CHEQUE: 10% de desconto;</a:t>
            </a:r>
            <a:endParaRPr lang="pt-BR" sz="1400" b="0" dirty="0" smtClean="0">
              <a:effectLst/>
              <a:latin typeface="Arial" charset="0"/>
              <a:ea typeface="Arial" charset="0"/>
              <a:cs typeface="Arial" charset="0"/>
            </a:endParaRPr>
          </a:p>
          <a:p>
            <a:r>
              <a:rPr lang="pt-BR" sz="1400" b="0" i="1" dirty="0" smtClean="0">
                <a:effectLst/>
                <a:latin typeface="Arial" charset="0"/>
                <a:ea typeface="Arial" charset="0"/>
                <a:cs typeface="Arial" charset="0"/>
              </a:rPr>
              <a:t># 2) Á vista no cartão: 5% de desconto;</a:t>
            </a:r>
            <a:endParaRPr lang="pt-BR" sz="1400" b="0" dirty="0" smtClean="0">
              <a:effectLst/>
              <a:latin typeface="Arial" charset="0"/>
              <a:ea typeface="Arial" charset="0"/>
              <a:cs typeface="Arial" charset="0"/>
            </a:endParaRPr>
          </a:p>
          <a:p>
            <a:r>
              <a:rPr lang="pt-BR" sz="1400" b="0" i="1" dirty="0" smtClean="0">
                <a:effectLst/>
                <a:latin typeface="Arial" charset="0"/>
                <a:ea typeface="Arial" charset="0"/>
                <a:cs typeface="Arial" charset="0"/>
              </a:rPr>
              <a:t># 3) Em até 2x NO CARTÃO: preço normal;</a:t>
            </a:r>
            <a:endParaRPr lang="pt-BR" sz="1400" b="0" dirty="0" smtClean="0">
              <a:effectLst/>
              <a:latin typeface="Arial" charset="0"/>
              <a:ea typeface="Arial" charset="0"/>
              <a:cs typeface="Arial" charset="0"/>
            </a:endParaRPr>
          </a:p>
          <a:p>
            <a:r>
              <a:rPr lang="pt-BR" sz="1400" b="0" i="1" dirty="0" smtClean="0">
                <a:effectLst/>
                <a:latin typeface="Arial" charset="0"/>
                <a:ea typeface="Arial" charset="0"/>
                <a:cs typeface="Arial" charset="0"/>
              </a:rPr>
              <a:t># 4) 3x ou MAIS no cartão: 20% de juros.</a:t>
            </a:r>
            <a:endParaRPr lang="pt-BR" sz="1400" b="0" dirty="0" smtClean="0">
              <a:effectLst/>
              <a:latin typeface="Arial" charset="0"/>
              <a:ea typeface="Arial" charset="0"/>
              <a:cs typeface="Arial" charset="0"/>
            </a:endParaRPr>
          </a:p>
          <a:p>
            <a:endParaRPr lang="pt-BR" sz="1400" b="0" dirty="0" smtClean="0">
              <a:effectLst/>
              <a:latin typeface="Arial" charset="0"/>
              <a:ea typeface="Arial" charset="0"/>
              <a:cs typeface="Arial" charset="0"/>
            </a:endParaRPr>
          </a:p>
          <a:p>
            <a:r>
              <a:rPr lang="pt-BR" sz="1400" b="1" i="1" dirty="0" smtClean="0">
                <a:solidFill>
                  <a:srgbClr val="0432FF"/>
                </a:solidFill>
                <a:latin typeface="Arial" charset="0"/>
                <a:ea typeface="Arial" charset="0"/>
                <a:cs typeface="Arial" charset="0"/>
              </a:rPr>
              <a:t>Continuação:</a:t>
            </a:r>
          </a:p>
          <a:p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/>
            </a:r>
            <a:b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</a:br>
            <a:r>
              <a:rPr lang="pt-BR" sz="1400" b="0" i="1" dirty="0" err="1" smtClean="0">
                <a:effectLst/>
                <a:latin typeface="Arial" charset="0"/>
                <a:ea typeface="Arial" charset="0"/>
                <a:cs typeface="Arial" charset="0"/>
              </a:rPr>
              <a:t>elif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 </a:t>
            </a:r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cond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 == 3:</a:t>
            </a:r>
          </a:p>
          <a:p>
            <a:r>
              <a:rPr lang="pt-BR" sz="1400" b="0" i="1" dirty="0" smtClean="0">
                <a:effectLst/>
                <a:latin typeface="Arial" charset="0"/>
                <a:ea typeface="Arial" charset="0"/>
                <a:cs typeface="Arial" charset="0"/>
              </a:rPr>
              <a:t>#</a:t>
            </a:r>
            <a:r>
              <a:rPr lang="pt-BR" sz="1400" b="0" i="1" dirty="0" err="1" smtClean="0">
                <a:effectLst/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400" b="0" i="1" dirty="0" smtClean="0">
                <a:effectLst/>
                <a:latin typeface="Arial" charset="0"/>
                <a:ea typeface="Arial" charset="0"/>
                <a:cs typeface="Arial" charset="0"/>
              </a:rPr>
              <a:t>('O preço final sem desconto é \033[1;32mR$ {:.2f}\033[m.'.</a:t>
            </a:r>
            <a:r>
              <a:rPr lang="pt-BR" sz="1400" b="0" i="1" dirty="0" err="1" smtClean="0">
                <a:effectLst/>
                <a:latin typeface="Arial" charset="0"/>
                <a:ea typeface="Arial" charset="0"/>
                <a:cs typeface="Arial" charset="0"/>
              </a:rPr>
              <a:t>format</a:t>
            </a:r>
            <a:r>
              <a:rPr lang="pt-BR" sz="1400" b="0" i="1" dirty="0" smtClean="0">
                <a:effectLst/>
                <a:latin typeface="Arial" charset="0"/>
                <a:ea typeface="Arial" charset="0"/>
                <a:cs typeface="Arial" charset="0"/>
              </a:rPr>
              <a:t>(</a:t>
            </a:r>
            <a:r>
              <a:rPr lang="pt-BR" sz="1400" b="0" i="1" dirty="0" err="1" smtClean="0">
                <a:effectLst/>
                <a:latin typeface="Arial" charset="0"/>
                <a:ea typeface="Arial" charset="0"/>
                <a:cs typeface="Arial" charset="0"/>
              </a:rPr>
              <a:t>p</a:t>
            </a:r>
            <a:r>
              <a:rPr lang="pt-BR" sz="1400" b="0" i="1" dirty="0" smtClean="0">
                <a:effectLst/>
                <a:latin typeface="Arial" charset="0"/>
                <a:ea typeface="Arial" charset="0"/>
                <a:cs typeface="Arial" charset="0"/>
              </a:rPr>
              <a:t>))</a:t>
            </a:r>
            <a:endParaRPr lang="pt-BR" sz="1400" b="0" dirty="0" smtClean="0">
              <a:effectLst/>
              <a:latin typeface="Arial" charset="0"/>
              <a:ea typeface="Arial" charset="0"/>
              <a:cs typeface="Arial" charset="0"/>
            </a:endParaRPr>
          </a:p>
          <a:p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pf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 = </a:t>
            </a:r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p</a:t>
            </a:r>
            <a:endParaRPr lang="pt-BR" sz="1400" b="0" dirty="0" smtClean="0">
              <a:effectLst/>
              <a:latin typeface="Arial" charset="0"/>
              <a:ea typeface="Arial" charset="0"/>
              <a:cs typeface="Arial" charset="0"/>
            </a:endParaRPr>
          </a:p>
          <a:p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parc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 = </a:t>
            </a:r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p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 / 2</a:t>
            </a:r>
          </a:p>
          <a:p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(</a:t>
            </a:r>
          </a:p>
          <a:p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'Sua compra será parcelada em 2x de \033[7;32mR$ {:.2f}\033[m no final'.</a:t>
            </a:r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format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(</a:t>
            </a:r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parc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))</a:t>
            </a:r>
          </a:p>
          <a:p>
            <a:r>
              <a:rPr lang="pt-BR" sz="1400" b="0" i="1" dirty="0" err="1" smtClean="0">
                <a:effectLst/>
                <a:latin typeface="Arial" charset="0"/>
                <a:ea typeface="Arial" charset="0"/>
                <a:cs typeface="Arial" charset="0"/>
              </a:rPr>
              <a:t>elif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 </a:t>
            </a:r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cond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 == 4:</a:t>
            </a:r>
          </a:p>
          <a:p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pf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 = </a:t>
            </a:r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p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 * 1.2</a:t>
            </a:r>
          </a:p>
          <a:p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totparc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 = </a:t>
            </a:r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int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(input('Informe quantas parcelas: '))</a:t>
            </a:r>
          </a:p>
          <a:p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parc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 = </a:t>
            </a:r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pf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 / </a:t>
            </a:r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totparc</a:t>
            </a:r>
            <a:endParaRPr lang="pt-BR" sz="1400" b="0" dirty="0" smtClean="0">
              <a:effectLst/>
              <a:latin typeface="Arial" charset="0"/>
              <a:ea typeface="Arial" charset="0"/>
              <a:cs typeface="Arial" charset="0"/>
            </a:endParaRPr>
          </a:p>
          <a:p>
            <a:r>
              <a:rPr lang="pt-BR" sz="1400" b="0" i="1" dirty="0" smtClean="0">
                <a:effectLst/>
                <a:latin typeface="Arial" charset="0"/>
                <a:ea typeface="Arial" charset="0"/>
                <a:cs typeface="Arial" charset="0"/>
              </a:rPr>
              <a:t>#</a:t>
            </a:r>
            <a:r>
              <a:rPr lang="pt-BR" sz="1400" b="0" i="1" dirty="0" err="1" smtClean="0">
                <a:effectLst/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400" b="0" i="1" dirty="0" smtClean="0">
                <a:effectLst/>
                <a:latin typeface="Arial" charset="0"/>
                <a:ea typeface="Arial" charset="0"/>
                <a:cs typeface="Arial" charset="0"/>
              </a:rPr>
              <a:t>('O preço final com juros de 20% é \033[1;31mR$ {:.2f}\033[m.'.</a:t>
            </a:r>
            <a:r>
              <a:rPr lang="pt-BR" sz="1400" b="0" i="1" dirty="0" err="1" smtClean="0">
                <a:effectLst/>
                <a:latin typeface="Arial" charset="0"/>
                <a:ea typeface="Arial" charset="0"/>
                <a:cs typeface="Arial" charset="0"/>
              </a:rPr>
              <a:t>format</a:t>
            </a:r>
            <a:r>
              <a:rPr lang="pt-BR" sz="1400" b="0" i="1" dirty="0" smtClean="0">
                <a:effectLst/>
                <a:latin typeface="Arial" charset="0"/>
                <a:ea typeface="Arial" charset="0"/>
                <a:cs typeface="Arial" charset="0"/>
              </a:rPr>
              <a:t>(</a:t>
            </a:r>
            <a:r>
              <a:rPr lang="pt-BR" sz="1400" b="0" i="1" dirty="0" err="1" smtClean="0">
                <a:effectLst/>
                <a:latin typeface="Arial" charset="0"/>
                <a:ea typeface="Arial" charset="0"/>
                <a:cs typeface="Arial" charset="0"/>
              </a:rPr>
              <a:t>pf</a:t>
            </a:r>
            <a:r>
              <a:rPr lang="pt-BR" sz="1400" b="0" i="1" dirty="0" smtClean="0">
                <a:effectLst/>
                <a:latin typeface="Arial" charset="0"/>
                <a:ea typeface="Arial" charset="0"/>
                <a:cs typeface="Arial" charset="0"/>
              </a:rPr>
              <a:t>))</a:t>
            </a:r>
            <a:endParaRPr lang="pt-BR" sz="1400" b="0" dirty="0" smtClean="0">
              <a:effectLst/>
              <a:latin typeface="Arial" charset="0"/>
              <a:ea typeface="Arial" charset="0"/>
              <a:cs typeface="Arial" charset="0"/>
            </a:endParaRPr>
          </a:p>
          <a:p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('Sua compra será parcelada em {}</a:t>
            </a:r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x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 de \033[7;32mR$ {:.2f}\033[m no final'.</a:t>
            </a:r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format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(</a:t>
            </a:r>
          </a:p>
          <a:p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totparc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, </a:t>
            </a:r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parc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))</a:t>
            </a:r>
          </a:p>
          <a:p>
            <a:r>
              <a:rPr lang="pt-BR" sz="1400" b="0" i="1" dirty="0" err="1" smtClean="0">
                <a:effectLst/>
                <a:latin typeface="Arial" charset="0"/>
                <a:ea typeface="Arial" charset="0"/>
                <a:cs typeface="Arial" charset="0"/>
              </a:rPr>
              <a:t>else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:</a:t>
            </a:r>
          </a:p>
          <a:p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pf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 = </a:t>
            </a:r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p</a:t>
            </a:r>
            <a:endParaRPr lang="pt-BR" sz="1400" b="0" dirty="0" smtClean="0">
              <a:effectLst/>
              <a:latin typeface="Arial" charset="0"/>
              <a:ea typeface="Arial" charset="0"/>
              <a:cs typeface="Arial" charset="0"/>
            </a:endParaRPr>
          </a:p>
          <a:p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('Digite um valor válido!')</a:t>
            </a:r>
          </a:p>
          <a:p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(</a:t>
            </a:r>
          </a:p>
          <a:p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'Sua compra de \033[1;31mR$ {:.2f}\033[m vai custar \033[7;32mR$ {:.2f}\033[m no final.'.</a:t>
            </a:r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format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(</a:t>
            </a:r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p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, </a:t>
            </a:r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pf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8571764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1298298" y="285981"/>
            <a:ext cx="45608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b="1" smtClean="0">
                <a:solidFill>
                  <a:srgbClr val="945200"/>
                </a:solidFill>
                <a:latin typeface="Apple Chancery" charset="0"/>
                <a:ea typeface="Apple Chancery" charset="0"/>
                <a:cs typeface="Apple Chancery" charset="0"/>
              </a:rPr>
              <a:t>Curso de Python - Curso em Vídeo</a:t>
            </a:r>
            <a:endParaRPr lang="pt-BR" sz="2400" b="1">
              <a:solidFill>
                <a:srgbClr val="945200"/>
              </a:solidFill>
              <a:latin typeface="Apple Chancery" charset="0"/>
              <a:ea typeface="Apple Chancery" charset="0"/>
              <a:cs typeface="Apple Chancery" charset="0"/>
            </a:endParaRPr>
          </a:p>
        </p:txBody>
      </p:sp>
      <p:sp>
        <p:nvSpPr>
          <p:cNvPr id="13" name="Espaço Reservado para Rodapé 10"/>
          <p:cNvSpPr txBox="1">
            <a:spLocks/>
          </p:cNvSpPr>
          <p:nvPr/>
        </p:nvSpPr>
        <p:spPr>
          <a:xfrm>
            <a:off x="5768825" y="8435643"/>
            <a:ext cx="726505" cy="4466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l" defTabSz="914400" rtl="0" eaLnBrk="1" latinLnBrk="0" hangingPunct="1">
              <a:defRPr sz="7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20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Página</a:t>
            </a:r>
            <a:endParaRPr lang="pt-BR" sz="1200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4" name="Espaço Reservado para Número de Slide 11"/>
          <p:cNvSpPr txBox="1">
            <a:spLocks/>
          </p:cNvSpPr>
          <p:nvPr/>
        </p:nvSpPr>
        <p:spPr>
          <a:xfrm>
            <a:off x="6361260" y="8533253"/>
            <a:ext cx="368724" cy="26969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pt-BR"/>
            </a:defPPr>
            <a:lvl1pPr marL="0" algn="r" defTabSz="914400" rtl="0" eaLnBrk="1" latinLnBrk="0" hangingPunct="1">
              <a:defRPr sz="21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2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45</a:t>
            </a:r>
            <a:endParaRPr lang="pt-BR" sz="1200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 useBgFill="1">
        <p:nvSpPr>
          <p:cNvPr id="2" name="Retângulo 1"/>
          <p:cNvSpPr/>
          <p:nvPr/>
        </p:nvSpPr>
        <p:spPr>
          <a:xfrm>
            <a:off x="537882" y="928486"/>
            <a:ext cx="5957448" cy="72019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b="1" i="1" dirty="0" smtClean="0">
                <a:solidFill>
                  <a:srgbClr val="0432FF"/>
                </a:solidFill>
                <a:effectLst/>
                <a:latin typeface="Arial" charset="0"/>
                <a:ea typeface="Arial" charset="0"/>
                <a:cs typeface="Arial" charset="0"/>
              </a:rPr>
              <a:t># Desafio 45 – Game: PEDRA, PAPEL E TESOURA:</a:t>
            </a:r>
          </a:p>
          <a:p>
            <a:endParaRPr lang="pt-BR" sz="1400" b="0" dirty="0" smtClean="0">
              <a:effectLst/>
              <a:latin typeface="Arial" charset="0"/>
              <a:ea typeface="Arial" charset="0"/>
              <a:cs typeface="Arial" charset="0"/>
            </a:endParaRPr>
          </a:p>
          <a:p>
            <a:r>
              <a:rPr lang="pt-BR" sz="1400" b="0" i="1" dirty="0" smtClean="0">
                <a:effectLst/>
                <a:latin typeface="Arial" charset="0"/>
                <a:ea typeface="Arial" charset="0"/>
                <a:cs typeface="Arial" charset="0"/>
              </a:rPr>
              <a:t># Crie um programa que faça o computador jogar</a:t>
            </a:r>
            <a:endParaRPr lang="pt-BR" sz="1400" b="0" dirty="0" smtClean="0">
              <a:effectLst/>
              <a:latin typeface="Arial" charset="0"/>
              <a:ea typeface="Arial" charset="0"/>
              <a:cs typeface="Arial" charset="0"/>
            </a:endParaRPr>
          </a:p>
          <a:p>
            <a:r>
              <a:rPr lang="pt-BR" sz="1400" b="0" i="1" dirty="0" smtClean="0">
                <a:effectLst/>
                <a:latin typeface="Arial" charset="0"/>
                <a:ea typeface="Arial" charset="0"/>
                <a:cs typeface="Arial" charset="0"/>
              </a:rPr>
              <a:t># "</a:t>
            </a:r>
            <a:r>
              <a:rPr lang="pt-BR" sz="1400" b="0" i="1" dirty="0" err="1" smtClean="0">
                <a:effectLst/>
                <a:latin typeface="Arial" charset="0"/>
                <a:ea typeface="Arial" charset="0"/>
                <a:cs typeface="Arial" charset="0"/>
              </a:rPr>
              <a:t>Jokenpô</a:t>
            </a:r>
            <a:r>
              <a:rPr lang="pt-BR" sz="1400" b="0" i="1" dirty="0" smtClean="0">
                <a:effectLst/>
                <a:latin typeface="Arial" charset="0"/>
                <a:ea typeface="Arial" charset="0"/>
                <a:cs typeface="Arial" charset="0"/>
              </a:rPr>
              <a:t>" com você.</a:t>
            </a:r>
            <a:endParaRPr lang="pt-BR" sz="1400" b="0" dirty="0" smtClean="0">
              <a:effectLst/>
              <a:latin typeface="Arial" charset="0"/>
              <a:ea typeface="Arial" charset="0"/>
              <a:cs typeface="Arial" charset="0"/>
            </a:endParaRPr>
          </a:p>
          <a:p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/>
            </a:r>
            <a:b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</a:br>
            <a:r>
              <a:rPr lang="pt-BR" sz="1400" b="0" i="1" dirty="0" smtClean="0">
                <a:effectLst/>
                <a:latin typeface="Arial" charset="0"/>
                <a:ea typeface="Arial" charset="0"/>
                <a:cs typeface="Arial" charset="0"/>
              </a:rPr>
              <a:t>#</a:t>
            </a:r>
            <a:r>
              <a:rPr lang="pt-BR" sz="1400" b="0" i="1" dirty="0" err="1" smtClean="0">
                <a:effectLst/>
                <a:latin typeface="Arial" charset="0"/>
                <a:ea typeface="Arial" charset="0"/>
                <a:cs typeface="Arial" charset="0"/>
              </a:rPr>
              <a:t>import</a:t>
            </a:r>
            <a:r>
              <a:rPr lang="pt-BR" sz="1400" b="0" i="1" dirty="0" smtClean="0">
                <a:effectLst/>
                <a:latin typeface="Arial" charset="0"/>
                <a:ea typeface="Arial" charset="0"/>
                <a:cs typeface="Arial" charset="0"/>
              </a:rPr>
              <a:t> </a:t>
            </a:r>
            <a:r>
              <a:rPr lang="pt-BR" sz="1400" b="0" i="1" dirty="0" err="1" smtClean="0">
                <a:effectLst/>
                <a:latin typeface="Arial" charset="0"/>
                <a:ea typeface="Arial" charset="0"/>
                <a:cs typeface="Arial" charset="0"/>
              </a:rPr>
              <a:t>sys</a:t>
            </a:r>
            <a:endParaRPr lang="pt-BR" sz="1400" b="0" dirty="0" smtClean="0">
              <a:effectLst/>
              <a:latin typeface="Arial" charset="0"/>
              <a:ea typeface="Arial" charset="0"/>
              <a:cs typeface="Arial" charset="0"/>
            </a:endParaRPr>
          </a:p>
          <a:p>
            <a:r>
              <a:rPr lang="pt-BR" sz="1400" b="0" i="1" dirty="0" smtClean="0">
                <a:effectLst/>
                <a:latin typeface="Arial" charset="0"/>
                <a:ea typeface="Arial" charset="0"/>
                <a:cs typeface="Arial" charset="0"/>
              </a:rPr>
              <a:t>#</a:t>
            </a:r>
            <a:r>
              <a:rPr lang="pt-BR" sz="1400" b="0" i="1" dirty="0" err="1" smtClean="0">
                <a:effectLst/>
                <a:latin typeface="Arial" charset="0"/>
                <a:ea typeface="Arial" charset="0"/>
                <a:cs typeface="Arial" charset="0"/>
              </a:rPr>
              <a:t>from</a:t>
            </a:r>
            <a:r>
              <a:rPr lang="pt-BR" sz="1400" b="0" i="1" dirty="0" smtClean="0">
                <a:effectLst/>
                <a:latin typeface="Arial" charset="0"/>
                <a:ea typeface="Arial" charset="0"/>
                <a:cs typeface="Arial" charset="0"/>
              </a:rPr>
              <a:t> </a:t>
            </a:r>
            <a:r>
              <a:rPr lang="pt-BR" sz="1400" b="0" i="1" dirty="0" err="1" smtClean="0">
                <a:effectLst/>
                <a:latin typeface="Arial" charset="0"/>
                <a:ea typeface="Arial" charset="0"/>
                <a:cs typeface="Arial" charset="0"/>
              </a:rPr>
              <a:t>cx_Freeze</a:t>
            </a:r>
            <a:r>
              <a:rPr lang="pt-BR" sz="1400" b="0" i="1" dirty="0" smtClean="0">
                <a:effectLst/>
                <a:latin typeface="Arial" charset="0"/>
                <a:ea typeface="Arial" charset="0"/>
                <a:cs typeface="Arial" charset="0"/>
              </a:rPr>
              <a:t> </a:t>
            </a:r>
            <a:r>
              <a:rPr lang="pt-BR" sz="1400" b="0" i="1" dirty="0" err="1" smtClean="0">
                <a:effectLst/>
                <a:latin typeface="Arial" charset="0"/>
                <a:ea typeface="Arial" charset="0"/>
                <a:cs typeface="Arial" charset="0"/>
              </a:rPr>
              <a:t>import</a:t>
            </a:r>
            <a:r>
              <a:rPr lang="pt-BR" sz="1400" b="0" i="1" dirty="0" smtClean="0">
                <a:effectLst/>
                <a:latin typeface="Arial" charset="0"/>
                <a:ea typeface="Arial" charset="0"/>
                <a:cs typeface="Arial" charset="0"/>
              </a:rPr>
              <a:t> setup, </a:t>
            </a:r>
            <a:r>
              <a:rPr lang="pt-BR" sz="1400" b="0" i="1" dirty="0" err="1" smtClean="0">
                <a:effectLst/>
                <a:latin typeface="Arial" charset="0"/>
                <a:ea typeface="Arial" charset="0"/>
                <a:cs typeface="Arial" charset="0"/>
              </a:rPr>
              <a:t>Executable</a:t>
            </a:r>
            <a:endParaRPr lang="pt-BR" sz="1400" b="0" dirty="0" smtClean="0">
              <a:effectLst/>
              <a:latin typeface="Arial" charset="0"/>
              <a:ea typeface="Arial" charset="0"/>
              <a:cs typeface="Arial" charset="0"/>
            </a:endParaRPr>
          </a:p>
          <a:p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/>
            </a:r>
            <a:b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</a:br>
            <a:r>
              <a:rPr lang="pt-BR" sz="1400" b="0" i="1" dirty="0" smtClean="0">
                <a:effectLst/>
                <a:latin typeface="Arial" charset="0"/>
                <a:ea typeface="Arial" charset="0"/>
                <a:cs typeface="Arial" charset="0"/>
              </a:rPr>
              <a:t># Somente habilitar esta função quando não for usar o terminal.</a:t>
            </a:r>
            <a:endParaRPr lang="pt-BR" sz="1400" b="0" dirty="0" smtClean="0">
              <a:effectLst/>
              <a:latin typeface="Arial" charset="0"/>
              <a:ea typeface="Arial" charset="0"/>
              <a:cs typeface="Arial" charset="0"/>
            </a:endParaRPr>
          </a:p>
          <a:p>
            <a:r>
              <a:rPr lang="pt-BR" sz="1400" b="0" i="1" dirty="0" smtClean="0">
                <a:effectLst/>
                <a:latin typeface="Arial" charset="0"/>
                <a:ea typeface="Arial" charset="0"/>
                <a:cs typeface="Arial" charset="0"/>
              </a:rPr>
              <a:t># </a:t>
            </a:r>
            <a:r>
              <a:rPr lang="pt-BR" sz="1400" b="0" i="1" dirty="0" err="1" smtClean="0">
                <a:effectLst/>
                <a:latin typeface="Arial" charset="0"/>
                <a:ea typeface="Arial" charset="0"/>
                <a:cs typeface="Arial" charset="0"/>
              </a:rPr>
              <a:t>if</a:t>
            </a:r>
            <a:r>
              <a:rPr lang="pt-BR" sz="1400" b="0" i="1" dirty="0" smtClean="0">
                <a:effectLst/>
                <a:latin typeface="Arial" charset="0"/>
                <a:ea typeface="Arial" charset="0"/>
                <a:cs typeface="Arial" charset="0"/>
              </a:rPr>
              <a:t> </a:t>
            </a:r>
            <a:r>
              <a:rPr lang="pt-BR" sz="1400" b="0" i="1" dirty="0" err="1" smtClean="0">
                <a:effectLst/>
                <a:latin typeface="Arial" charset="0"/>
                <a:ea typeface="Arial" charset="0"/>
                <a:cs typeface="Arial" charset="0"/>
              </a:rPr>
              <a:t>sys.platform</a:t>
            </a:r>
            <a:r>
              <a:rPr lang="pt-BR" sz="1400" b="0" i="1" dirty="0" smtClean="0">
                <a:effectLst/>
                <a:latin typeface="Arial" charset="0"/>
                <a:ea typeface="Arial" charset="0"/>
                <a:cs typeface="Arial" charset="0"/>
              </a:rPr>
              <a:t> == "win32":</a:t>
            </a:r>
            <a:endParaRPr lang="pt-BR" sz="1400" b="0" dirty="0" smtClean="0">
              <a:effectLst/>
              <a:latin typeface="Arial" charset="0"/>
              <a:ea typeface="Arial" charset="0"/>
              <a:cs typeface="Arial" charset="0"/>
            </a:endParaRPr>
          </a:p>
          <a:p>
            <a:r>
              <a:rPr lang="pt-BR" sz="1400" b="0" i="1" dirty="0" smtClean="0">
                <a:effectLst/>
                <a:latin typeface="Arial" charset="0"/>
                <a:ea typeface="Arial" charset="0"/>
                <a:cs typeface="Arial" charset="0"/>
              </a:rPr>
              <a:t># base = "Win32GUI"</a:t>
            </a:r>
            <a:endParaRPr lang="pt-BR" sz="1400" b="0" dirty="0" smtClean="0">
              <a:effectLst/>
              <a:latin typeface="Arial" charset="0"/>
              <a:ea typeface="Arial" charset="0"/>
              <a:cs typeface="Arial" charset="0"/>
            </a:endParaRPr>
          </a:p>
          <a:p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/>
            </a:r>
            <a:b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</a:br>
            <a:r>
              <a:rPr lang="pt-BR" sz="1400" b="0" i="1" dirty="0" smtClean="0">
                <a:effectLst/>
                <a:latin typeface="Arial" charset="0"/>
                <a:ea typeface="Arial" charset="0"/>
                <a:cs typeface="Arial" charset="0"/>
              </a:rPr>
              <a:t>#setup( </a:t>
            </a:r>
            <a:r>
              <a:rPr lang="pt-BR" sz="1400" b="0" i="1" dirty="0" err="1" smtClean="0">
                <a:effectLst/>
                <a:latin typeface="Arial" charset="0"/>
                <a:ea typeface="Arial" charset="0"/>
                <a:cs typeface="Arial" charset="0"/>
              </a:rPr>
              <a:t>name</a:t>
            </a:r>
            <a:r>
              <a:rPr lang="pt-BR" sz="1400" b="0" i="1" dirty="0" smtClean="0">
                <a:effectLst/>
                <a:latin typeface="Arial" charset="0"/>
                <a:ea typeface="Arial" charset="0"/>
                <a:cs typeface="Arial" charset="0"/>
              </a:rPr>
              <a:t> = "interface", </a:t>
            </a:r>
            <a:r>
              <a:rPr lang="pt-BR" sz="1400" b="0" i="1" dirty="0" err="1" smtClean="0">
                <a:effectLst/>
                <a:latin typeface="Arial" charset="0"/>
                <a:ea typeface="Arial" charset="0"/>
                <a:cs typeface="Arial" charset="0"/>
              </a:rPr>
              <a:t>version</a:t>
            </a:r>
            <a:r>
              <a:rPr lang="pt-BR" sz="1400" b="0" i="1" dirty="0" smtClean="0">
                <a:effectLst/>
                <a:latin typeface="Arial" charset="0"/>
                <a:ea typeface="Arial" charset="0"/>
                <a:cs typeface="Arial" charset="0"/>
              </a:rPr>
              <a:t> = "1.0", </a:t>
            </a:r>
            <a:r>
              <a:rPr lang="pt-BR" sz="1400" b="0" i="1" dirty="0" err="1" smtClean="0">
                <a:effectLst/>
                <a:latin typeface="Arial" charset="0"/>
                <a:ea typeface="Arial" charset="0"/>
                <a:cs typeface="Arial" charset="0"/>
              </a:rPr>
              <a:t>description</a:t>
            </a:r>
            <a:r>
              <a:rPr lang="pt-BR" sz="1400" b="0" i="1" dirty="0" smtClean="0">
                <a:effectLst/>
                <a:latin typeface="Arial" charset="0"/>
                <a:ea typeface="Arial" charset="0"/>
                <a:cs typeface="Arial" charset="0"/>
              </a:rPr>
              <a:t> = "</a:t>
            </a:r>
            <a:r>
              <a:rPr lang="pt-BR" sz="1400" b="0" i="1" dirty="0" err="1" smtClean="0">
                <a:effectLst/>
                <a:latin typeface="Arial" charset="0"/>
                <a:ea typeface="Arial" charset="0"/>
                <a:cs typeface="Arial" charset="0"/>
              </a:rPr>
              <a:t>JoKenPo</a:t>
            </a:r>
            <a:r>
              <a:rPr lang="pt-BR" sz="1400" b="0" i="1" dirty="0" smtClean="0">
                <a:effectLst/>
                <a:latin typeface="Arial" charset="0"/>
                <a:ea typeface="Arial" charset="0"/>
                <a:cs typeface="Arial" charset="0"/>
              </a:rPr>
              <a:t>", </a:t>
            </a:r>
            <a:r>
              <a:rPr lang="pt-BR" sz="1400" b="0" i="1" dirty="0" err="1" smtClean="0">
                <a:effectLst/>
                <a:latin typeface="Arial" charset="0"/>
                <a:ea typeface="Arial" charset="0"/>
                <a:cs typeface="Arial" charset="0"/>
              </a:rPr>
              <a:t>options</a:t>
            </a:r>
            <a:r>
              <a:rPr lang="pt-BR" sz="1400" b="0" i="1" dirty="0" smtClean="0">
                <a:effectLst/>
                <a:latin typeface="Arial" charset="0"/>
                <a:ea typeface="Arial" charset="0"/>
                <a:cs typeface="Arial" charset="0"/>
              </a:rPr>
              <a:t> = {"</a:t>
            </a:r>
            <a:r>
              <a:rPr lang="pt-BR" sz="1400" b="0" i="1" dirty="0" err="1" smtClean="0">
                <a:effectLst/>
                <a:latin typeface="Arial" charset="0"/>
                <a:ea typeface="Arial" charset="0"/>
                <a:cs typeface="Arial" charset="0"/>
              </a:rPr>
              <a:t>build_exe</a:t>
            </a:r>
            <a:r>
              <a:rPr lang="pt-BR" sz="1400" b="0" i="1" dirty="0" smtClean="0">
                <a:effectLst/>
                <a:latin typeface="Arial" charset="0"/>
                <a:ea typeface="Arial" charset="0"/>
                <a:cs typeface="Arial" charset="0"/>
              </a:rPr>
              <a:t>": </a:t>
            </a:r>
            <a:r>
              <a:rPr lang="pt-BR" sz="1400" b="0" i="1" dirty="0" err="1" smtClean="0">
                <a:effectLst/>
                <a:latin typeface="Arial" charset="0"/>
                <a:ea typeface="Arial" charset="0"/>
                <a:cs typeface="Arial" charset="0"/>
              </a:rPr>
              <a:t>build_exe_options</a:t>
            </a:r>
            <a:r>
              <a:rPr lang="pt-BR" sz="1400" b="0" i="1" dirty="0" smtClean="0">
                <a:effectLst/>
                <a:latin typeface="Arial" charset="0"/>
                <a:ea typeface="Arial" charset="0"/>
                <a:cs typeface="Arial" charset="0"/>
              </a:rPr>
              <a:t>}, </a:t>
            </a:r>
            <a:r>
              <a:rPr lang="pt-BR" sz="1400" b="0" i="1" dirty="0" err="1" smtClean="0">
                <a:effectLst/>
                <a:latin typeface="Arial" charset="0"/>
                <a:ea typeface="Arial" charset="0"/>
                <a:cs typeface="Arial" charset="0"/>
              </a:rPr>
              <a:t>executables</a:t>
            </a:r>
            <a:r>
              <a:rPr lang="pt-BR" sz="1400" b="0" i="1" dirty="0" smtClean="0">
                <a:effectLst/>
                <a:latin typeface="Arial" charset="0"/>
                <a:ea typeface="Arial" charset="0"/>
                <a:cs typeface="Arial" charset="0"/>
              </a:rPr>
              <a:t> = [</a:t>
            </a:r>
            <a:r>
              <a:rPr lang="pt-BR" sz="1400" b="0" i="1" dirty="0" err="1" smtClean="0">
                <a:effectLst/>
                <a:latin typeface="Arial" charset="0"/>
                <a:ea typeface="Arial" charset="0"/>
                <a:cs typeface="Arial" charset="0"/>
              </a:rPr>
              <a:t>Executable</a:t>
            </a:r>
            <a:r>
              <a:rPr lang="pt-BR" sz="1400" b="0" i="1" dirty="0" smtClean="0">
                <a:effectLst/>
                <a:latin typeface="Arial" charset="0"/>
                <a:ea typeface="Arial" charset="0"/>
                <a:cs typeface="Arial" charset="0"/>
              </a:rPr>
              <a:t>("Exercicio45.py")])</a:t>
            </a:r>
            <a:endParaRPr lang="pt-BR" sz="1400" b="0" dirty="0" smtClean="0">
              <a:effectLst/>
              <a:latin typeface="Arial" charset="0"/>
              <a:ea typeface="Arial" charset="0"/>
              <a:cs typeface="Arial" charset="0"/>
            </a:endParaRPr>
          </a:p>
          <a:p>
            <a:r>
              <a:rPr lang="pt-BR" sz="1400" b="0" i="1" dirty="0" err="1" smtClean="0">
                <a:effectLst/>
                <a:latin typeface="Arial" charset="0"/>
                <a:ea typeface="Arial" charset="0"/>
                <a:cs typeface="Arial" charset="0"/>
              </a:rPr>
              <a:t>from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 time </a:t>
            </a:r>
            <a:r>
              <a:rPr lang="pt-BR" sz="1400" b="0" i="1" dirty="0" err="1" smtClean="0">
                <a:effectLst/>
                <a:latin typeface="Arial" charset="0"/>
                <a:ea typeface="Arial" charset="0"/>
                <a:cs typeface="Arial" charset="0"/>
              </a:rPr>
              <a:t>import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 </a:t>
            </a:r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sleep</a:t>
            </a:r>
            <a:endParaRPr lang="pt-BR" sz="1400" b="0" dirty="0" smtClean="0">
              <a:effectLst/>
              <a:latin typeface="Arial" charset="0"/>
              <a:ea typeface="Arial" charset="0"/>
              <a:cs typeface="Arial" charset="0"/>
            </a:endParaRPr>
          </a:p>
          <a:p>
            <a:r>
              <a:rPr lang="pt-BR" sz="1400" b="0" i="1" dirty="0" err="1" smtClean="0">
                <a:effectLst/>
                <a:latin typeface="Arial" charset="0"/>
                <a:ea typeface="Arial" charset="0"/>
                <a:cs typeface="Arial" charset="0"/>
              </a:rPr>
              <a:t>import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 </a:t>
            </a:r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emoji</a:t>
            </a:r>
            <a:endParaRPr lang="pt-BR" sz="1400" b="0" dirty="0" smtClean="0">
              <a:effectLst/>
              <a:latin typeface="Arial" charset="0"/>
              <a:ea typeface="Arial" charset="0"/>
              <a:cs typeface="Arial" charset="0"/>
            </a:endParaRPr>
          </a:p>
          <a:p>
            <a:r>
              <a:rPr lang="pt-BR" sz="1400" b="0" i="1" dirty="0" err="1" smtClean="0">
                <a:effectLst/>
                <a:latin typeface="Arial" charset="0"/>
                <a:ea typeface="Arial" charset="0"/>
                <a:cs typeface="Arial" charset="0"/>
              </a:rPr>
              <a:t>from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 </a:t>
            </a:r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random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 </a:t>
            </a:r>
            <a:r>
              <a:rPr lang="pt-BR" sz="1400" b="0" i="1" dirty="0" err="1" smtClean="0">
                <a:effectLst/>
                <a:latin typeface="Arial" charset="0"/>
                <a:ea typeface="Arial" charset="0"/>
                <a:cs typeface="Arial" charset="0"/>
              </a:rPr>
              <a:t>import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 </a:t>
            </a:r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randint</a:t>
            </a:r>
            <a:endParaRPr lang="pt-BR" sz="1400" b="0" dirty="0" smtClean="0">
              <a:effectLst/>
              <a:latin typeface="Arial" charset="0"/>
              <a:ea typeface="Arial" charset="0"/>
              <a:cs typeface="Arial" charset="0"/>
            </a:endParaRPr>
          </a:p>
          <a:p>
            <a:r>
              <a:rPr lang="pt-BR" sz="1400" b="0" i="1" dirty="0" smtClean="0">
                <a:effectLst/>
                <a:latin typeface="Arial" charset="0"/>
                <a:ea typeface="Arial" charset="0"/>
                <a:cs typeface="Arial" charset="0"/>
              </a:rPr>
              <a:t>#</a:t>
            </a:r>
            <a:r>
              <a:rPr lang="pt-BR" sz="1400" b="0" i="1" dirty="0" err="1" smtClean="0">
                <a:effectLst/>
                <a:latin typeface="Arial" charset="0"/>
                <a:ea typeface="Arial" charset="0"/>
                <a:cs typeface="Arial" charset="0"/>
              </a:rPr>
              <a:t>import</a:t>
            </a:r>
            <a:r>
              <a:rPr lang="pt-BR" sz="1400" b="0" i="1" dirty="0" smtClean="0">
                <a:effectLst/>
                <a:latin typeface="Arial" charset="0"/>
                <a:ea typeface="Arial" charset="0"/>
                <a:cs typeface="Arial" charset="0"/>
              </a:rPr>
              <a:t> </a:t>
            </a:r>
            <a:r>
              <a:rPr lang="pt-BR" sz="1400" b="0" i="1" dirty="0" err="1" smtClean="0">
                <a:effectLst/>
                <a:latin typeface="Arial" charset="0"/>
                <a:ea typeface="Arial" charset="0"/>
                <a:cs typeface="Arial" charset="0"/>
              </a:rPr>
              <a:t>py_compile</a:t>
            </a:r>
            <a:endParaRPr lang="pt-BR" sz="1400" b="0" dirty="0" smtClean="0">
              <a:effectLst/>
              <a:latin typeface="Arial" charset="0"/>
              <a:ea typeface="Arial" charset="0"/>
              <a:cs typeface="Arial" charset="0"/>
            </a:endParaRPr>
          </a:p>
          <a:p>
            <a:r>
              <a:rPr lang="pt-BR" sz="1400" b="0" i="1" dirty="0" smtClean="0">
                <a:effectLst/>
                <a:latin typeface="Arial" charset="0"/>
                <a:ea typeface="Arial" charset="0"/>
                <a:cs typeface="Arial" charset="0"/>
              </a:rPr>
              <a:t># </a:t>
            </a:r>
            <a:r>
              <a:rPr lang="pt-BR" sz="1400" b="0" i="1" dirty="0" err="1" smtClean="0">
                <a:effectLst/>
                <a:latin typeface="Arial" charset="0"/>
                <a:ea typeface="Arial" charset="0"/>
                <a:cs typeface="Arial" charset="0"/>
              </a:rPr>
              <a:t>py_compile.compile</a:t>
            </a:r>
            <a:r>
              <a:rPr lang="pt-BR" sz="1400" b="0" i="1" dirty="0" smtClean="0">
                <a:effectLst/>
                <a:latin typeface="Arial" charset="0"/>
                <a:ea typeface="Arial" charset="0"/>
                <a:cs typeface="Arial" charset="0"/>
              </a:rPr>
              <a:t>('E:\Python\</a:t>
            </a:r>
            <a:r>
              <a:rPr lang="pt-BR" sz="1400" b="0" i="1" dirty="0" err="1" smtClean="0">
                <a:effectLst/>
                <a:latin typeface="Arial" charset="0"/>
                <a:ea typeface="Arial" charset="0"/>
                <a:cs typeface="Arial" charset="0"/>
              </a:rPr>
              <a:t>Curso_em_Video</a:t>
            </a:r>
            <a:r>
              <a:rPr lang="pt-BR" sz="1400" b="0" i="1" dirty="0" smtClean="0">
                <a:effectLst/>
                <a:latin typeface="Arial" charset="0"/>
                <a:ea typeface="Arial" charset="0"/>
                <a:cs typeface="Arial" charset="0"/>
              </a:rPr>
              <a:t>\Mundo2_python3\Exercicio45.py')</a:t>
            </a:r>
            <a:endParaRPr lang="pt-BR" sz="1400" b="0" dirty="0" smtClean="0">
              <a:effectLst/>
              <a:latin typeface="Arial" charset="0"/>
              <a:ea typeface="Arial" charset="0"/>
              <a:cs typeface="Arial" charset="0"/>
            </a:endParaRPr>
          </a:p>
          <a:p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/>
            </a:r>
            <a:b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</a:b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itens = ('\N{</a:t>
            </a:r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raised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 </a:t>
            </a:r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fist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}', '\N{</a:t>
            </a:r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raised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 </a:t>
            </a:r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hand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}', '\N{</a:t>
            </a:r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victory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 </a:t>
            </a:r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hand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}')</a:t>
            </a:r>
          </a:p>
          <a:p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comp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 = </a:t>
            </a:r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randint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(0, 2)</a:t>
            </a:r>
          </a:p>
          <a:p>
            <a:r>
              <a:rPr lang="pt-BR" sz="1400" b="0" i="1" dirty="0" smtClean="0">
                <a:effectLst/>
                <a:latin typeface="Arial" charset="0"/>
                <a:ea typeface="Arial" charset="0"/>
                <a:cs typeface="Arial" charset="0"/>
              </a:rPr>
              <a:t># Atribuir um intervalo entre os </a:t>
            </a:r>
            <a:r>
              <a:rPr lang="pt-BR" sz="1400" b="0" i="1" dirty="0" err="1" smtClean="0">
                <a:effectLst/>
                <a:latin typeface="Arial" charset="0"/>
                <a:ea typeface="Arial" charset="0"/>
                <a:cs typeface="Arial" charset="0"/>
              </a:rPr>
              <a:t>prints</a:t>
            </a:r>
            <a:r>
              <a:rPr lang="pt-BR" sz="1400" b="0" i="1" dirty="0" smtClean="0">
                <a:effectLst/>
                <a:latin typeface="Arial" charset="0"/>
                <a:ea typeface="Arial" charset="0"/>
                <a:cs typeface="Arial" charset="0"/>
              </a:rPr>
              <a:t>.</a:t>
            </a:r>
            <a:endParaRPr lang="pt-BR" sz="1400" b="0" dirty="0" smtClean="0">
              <a:effectLst/>
              <a:latin typeface="Arial" charset="0"/>
              <a:ea typeface="Arial" charset="0"/>
              <a:cs typeface="Arial" charset="0"/>
            </a:endParaRPr>
          </a:p>
          <a:p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('JO')</a:t>
            </a:r>
          </a:p>
          <a:p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sleep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(1)</a:t>
            </a:r>
          </a:p>
          <a:p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('KEN')</a:t>
            </a:r>
          </a:p>
          <a:p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sleep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(1)</a:t>
            </a:r>
          </a:p>
          <a:p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('PO!!!')</a:t>
            </a:r>
          </a:p>
          <a:p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sleep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(1)</a:t>
            </a:r>
          </a:p>
          <a:p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("""</a:t>
            </a:r>
          </a:p>
        </p:txBody>
      </p:sp>
    </p:spTree>
    <p:extLst>
      <p:ext uri="{BB962C8B-B14F-4D97-AF65-F5344CB8AC3E}">
        <p14:creationId xmlns:p14="http://schemas.microsoft.com/office/powerpoint/2010/main" val="90963923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1298298" y="285981"/>
            <a:ext cx="45608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b="1" smtClean="0">
                <a:solidFill>
                  <a:srgbClr val="945200"/>
                </a:solidFill>
                <a:latin typeface="Apple Chancery" charset="0"/>
                <a:ea typeface="Apple Chancery" charset="0"/>
                <a:cs typeface="Apple Chancery" charset="0"/>
              </a:rPr>
              <a:t>Curso de Python - Curso em Vídeo</a:t>
            </a:r>
            <a:endParaRPr lang="pt-BR" sz="2400" b="1">
              <a:solidFill>
                <a:srgbClr val="945200"/>
              </a:solidFill>
              <a:latin typeface="Apple Chancery" charset="0"/>
              <a:ea typeface="Apple Chancery" charset="0"/>
              <a:cs typeface="Apple Chancery" charset="0"/>
            </a:endParaRPr>
          </a:p>
        </p:txBody>
      </p:sp>
      <p:sp>
        <p:nvSpPr>
          <p:cNvPr id="13" name="Espaço Reservado para Rodapé 10"/>
          <p:cNvSpPr txBox="1">
            <a:spLocks/>
          </p:cNvSpPr>
          <p:nvPr/>
        </p:nvSpPr>
        <p:spPr>
          <a:xfrm>
            <a:off x="5768825" y="8435643"/>
            <a:ext cx="726505" cy="4466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l" defTabSz="914400" rtl="0" eaLnBrk="1" latinLnBrk="0" hangingPunct="1">
              <a:defRPr sz="7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20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Página</a:t>
            </a:r>
            <a:endParaRPr lang="pt-BR" sz="1200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4" name="Espaço Reservado para Número de Slide 11"/>
          <p:cNvSpPr txBox="1">
            <a:spLocks/>
          </p:cNvSpPr>
          <p:nvPr/>
        </p:nvSpPr>
        <p:spPr>
          <a:xfrm>
            <a:off x="6361260" y="8533253"/>
            <a:ext cx="368724" cy="26969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pt-BR"/>
            </a:defPPr>
            <a:lvl1pPr marL="0" algn="r" defTabSz="914400" rtl="0" eaLnBrk="1" latinLnBrk="0" hangingPunct="1">
              <a:defRPr sz="21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2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46</a:t>
            </a:r>
            <a:endParaRPr lang="pt-BR" sz="1200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 useBgFill="1">
        <p:nvSpPr>
          <p:cNvPr id="6" name="Retângulo 5"/>
          <p:cNvSpPr/>
          <p:nvPr/>
        </p:nvSpPr>
        <p:spPr>
          <a:xfrm>
            <a:off x="537882" y="928486"/>
            <a:ext cx="5957448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b="1" i="1" dirty="0" smtClean="0">
                <a:solidFill>
                  <a:srgbClr val="0432FF"/>
                </a:solidFill>
                <a:effectLst/>
                <a:latin typeface="Arial" charset="0"/>
                <a:ea typeface="Arial" charset="0"/>
                <a:cs typeface="Arial" charset="0"/>
              </a:rPr>
              <a:t># Desafio 45 – Game: PEDRA, PAPEL E TESOURA:</a:t>
            </a:r>
          </a:p>
          <a:p>
            <a:endParaRPr lang="pt-BR" sz="1400" b="0" dirty="0" smtClean="0">
              <a:effectLst/>
              <a:latin typeface="Arial" charset="0"/>
              <a:ea typeface="Arial" charset="0"/>
              <a:cs typeface="Arial" charset="0"/>
            </a:endParaRPr>
          </a:p>
          <a:p>
            <a:r>
              <a:rPr lang="pt-BR" sz="1400" b="0" i="1" dirty="0" smtClean="0">
                <a:effectLst/>
                <a:latin typeface="Arial" charset="0"/>
                <a:ea typeface="Arial" charset="0"/>
                <a:cs typeface="Arial" charset="0"/>
              </a:rPr>
              <a:t># Crie um programa que faça o computador jogar</a:t>
            </a:r>
            <a:endParaRPr lang="pt-BR" sz="1400" b="0" dirty="0" smtClean="0">
              <a:effectLst/>
              <a:latin typeface="Arial" charset="0"/>
              <a:ea typeface="Arial" charset="0"/>
              <a:cs typeface="Arial" charset="0"/>
            </a:endParaRPr>
          </a:p>
          <a:p>
            <a:r>
              <a:rPr lang="pt-BR" sz="1400" b="0" i="1" dirty="0" smtClean="0">
                <a:effectLst/>
                <a:latin typeface="Arial" charset="0"/>
                <a:ea typeface="Arial" charset="0"/>
                <a:cs typeface="Arial" charset="0"/>
              </a:rPr>
              <a:t># "</a:t>
            </a:r>
            <a:r>
              <a:rPr lang="pt-BR" sz="1400" b="0" i="1" dirty="0" err="1" smtClean="0">
                <a:effectLst/>
                <a:latin typeface="Arial" charset="0"/>
                <a:ea typeface="Arial" charset="0"/>
                <a:cs typeface="Arial" charset="0"/>
              </a:rPr>
              <a:t>Jokenpô</a:t>
            </a:r>
            <a:r>
              <a:rPr lang="pt-BR" sz="1400" b="0" i="1" dirty="0" smtClean="0">
                <a:effectLst/>
                <a:latin typeface="Arial" charset="0"/>
                <a:ea typeface="Arial" charset="0"/>
                <a:cs typeface="Arial" charset="0"/>
              </a:rPr>
              <a:t>" com você.</a:t>
            </a:r>
            <a:endParaRPr lang="pt-BR" sz="1400" b="0" dirty="0" smtClean="0">
              <a:effectLst/>
              <a:latin typeface="Arial" charset="0"/>
              <a:ea typeface="Arial" charset="0"/>
              <a:cs typeface="Arial" charset="0"/>
            </a:endParaRPr>
          </a:p>
          <a:p>
            <a:endParaRPr lang="pt-BR" sz="1400" b="0" dirty="0" smtClean="0">
              <a:effectLst/>
              <a:latin typeface="Arial" charset="0"/>
              <a:ea typeface="Arial" charset="0"/>
              <a:cs typeface="Arial" charset="0"/>
            </a:endParaRPr>
          </a:p>
          <a:p>
            <a:r>
              <a:rPr lang="pt-BR" sz="1400" b="1" dirty="0" smtClean="0">
                <a:solidFill>
                  <a:srgbClr val="0432FF"/>
                </a:solidFill>
                <a:latin typeface="Arial" charset="0"/>
                <a:ea typeface="Arial" charset="0"/>
                <a:cs typeface="Arial" charset="0"/>
              </a:rPr>
              <a:t>Continuação:</a:t>
            </a:r>
          </a:p>
          <a:p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/>
            </a:r>
            <a:b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</a:b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Digite uma opção para jogar:</a:t>
            </a:r>
          </a:p>
          <a:p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[0] Pedra \N{</a:t>
            </a:r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raised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 </a:t>
            </a:r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fist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}</a:t>
            </a:r>
          </a:p>
          <a:p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[1] Papel \N{</a:t>
            </a:r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raised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 </a:t>
            </a:r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hand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}</a:t>
            </a:r>
          </a:p>
          <a:p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[2] Tesoura \N{</a:t>
            </a:r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victory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 </a:t>
            </a:r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hand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}</a:t>
            </a:r>
          </a:p>
          <a:p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""")</a:t>
            </a:r>
          </a:p>
          <a:p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jog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 = </a:t>
            </a:r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int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(input('Digite uma opção: '))</a:t>
            </a:r>
          </a:p>
          <a:p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/>
            </a:r>
            <a:b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</a:br>
            <a:r>
              <a:rPr lang="pt-BR" sz="1400" b="0" i="1" dirty="0" err="1" smtClean="0">
                <a:effectLst/>
                <a:latin typeface="Arial" charset="0"/>
                <a:ea typeface="Arial" charset="0"/>
                <a:cs typeface="Arial" charset="0"/>
              </a:rPr>
              <a:t>if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 </a:t>
            </a:r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jog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 != 0 </a:t>
            </a:r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and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 </a:t>
            </a:r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jog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 != 1 </a:t>
            </a:r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and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 </a:t>
            </a:r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jog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 != 2:</a:t>
            </a:r>
          </a:p>
          <a:p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('Opção inválida! Digite novamente usando (0, 1 ou 2).')</a:t>
            </a:r>
          </a:p>
          <a:p>
            <a:r>
              <a:rPr lang="pt-BR" sz="1400" b="0" i="1" dirty="0" err="1" smtClean="0">
                <a:effectLst/>
                <a:latin typeface="Arial" charset="0"/>
                <a:ea typeface="Arial" charset="0"/>
                <a:cs typeface="Arial" charset="0"/>
              </a:rPr>
              <a:t>else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:</a:t>
            </a:r>
          </a:p>
          <a:p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('-=' * 10)</a:t>
            </a:r>
          </a:p>
          <a:p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('O jogador jogou: {}'.</a:t>
            </a:r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format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(itens[</a:t>
            </a:r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jog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]))</a:t>
            </a:r>
          </a:p>
          <a:p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('O computador jogou: {}'.</a:t>
            </a:r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format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(itens[</a:t>
            </a:r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comp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]))</a:t>
            </a:r>
          </a:p>
          <a:p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('-=' * 10)</a:t>
            </a:r>
          </a:p>
          <a:p>
            <a:r>
              <a:rPr lang="pt-BR" sz="1400" b="0" i="1" dirty="0" err="1" smtClean="0">
                <a:effectLst/>
                <a:latin typeface="Arial" charset="0"/>
                <a:ea typeface="Arial" charset="0"/>
                <a:cs typeface="Arial" charset="0"/>
              </a:rPr>
              <a:t>if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 </a:t>
            </a:r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jog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 == </a:t>
            </a:r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comp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:</a:t>
            </a:r>
          </a:p>
          <a:p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('\033[7;33mEMPATOU!!!\033[m, TENTE NOVAMENTE!!!')</a:t>
            </a:r>
          </a:p>
          <a:p>
            <a:r>
              <a:rPr lang="pt-BR" sz="1400" b="0" i="1" dirty="0" err="1" smtClean="0">
                <a:effectLst/>
                <a:latin typeface="Arial" charset="0"/>
                <a:ea typeface="Arial" charset="0"/>
                <a:cs typeface="Arial" charset="0"/>
              </a:rPr>
              <a:t>else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:</a:t>
            </a:r>
          </a:p>
          <a:p>
            <a:r>
              <a:rPr lang="pt-BR" sz="1400" b="0" i="1" dirty="0" err="1" smtClean="0">
                <a:effectLst/>
                <a:latin typeface="Arial" charset="0"/>
                <a:ea typeface="Arial" charset="0"/>
                <a:cs typeface="Arial" charset="0"/>
              </a:rPr>
              <a:t>if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 </a:t>
            </a:r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comp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 == 0 </a:t>
            </a:r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and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 </a:t>
            </a:r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jog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 == 2 </a:t>
            </a:r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or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 </a:t>
            </a:r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comp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 == 1 </a:t>
            </a:r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and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 </a:t>
            </a:r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jog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 == 0 </a:t>
            </a:r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or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 </a:t>
            </a:r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comp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 == 2 </a:t>
            </a:r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and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 </a:t>
            </a:r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jog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 == 1:</a:t>
            </a:r>
          </a:p>
          <a:p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('\033[7;31mO computador GANHOU!!!\033[m, TENTE NOVAMENTE!!!')</a:t>
            </a:r>
          </a:p>
          <a:p>
            <a:r>
              <a:rPr lang="pt-BR" sz="1400" b="0" i="1" dirty="0" err="1" smtClean="0">
                <a:effectLst/>
                <a:latin typeface="Arial" charset="0"/>
                <a:ea typeface="Arial" charset="0"/>
                <a:cs typeface="Arial" charset="0"/>
              </a:rPr>
              <a:t>else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:</a:t>
            </a:r>
          </a:p>
          <a:p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('\033[7;35mO jogador GANHOU!!!\033[m, TENTE NOVAMENTE!!!')</a:t>
            </a:r>
          </a:p>
        </p:txBody>
      </p:sp>
    </p:spTree>
    <p:extLst>
      <p:ext uri="{BB962C8B-B14F-4D97-AF65-F5344CB8AC3E}">
        <p14:creationId xmlns:p14="http://schemas.microsoft.com/office/powerpoint/2010/main" val="1327459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1298298" y="285981"/>
            <a:ext cx="45608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b="1" smtClean="0">
                <a:solidFill>
                  <a:srgbClr val="945200"/>
                </a:solidFill>
                <a:latin typeface="Apple Chancery" charset="0"/>
                <a:ea typeface="Apple Chancery" charset="0"/>
                <a:cs typeface="Apple Chancery" charset="0"/>
              </a:rPr>
              <a:t>Curso de Python - Curso em Vídeo</a:t>
            </a:r>
            <a:endParaRPr lang="pt-BR" sz="2400" b="1">
              <a:solidFill>
                <a:srgbClr val="945200"/>
              </a:solidFill>
              <a:latin typeface="Apple Chancery" charset="0"/>
              <a:ea typeface="Apple Chancery" charset="0"/>
              <a:cs typeface="Apple Chancery" charset="0"/>
            </a:endParaRPr>
          </a:p>
        </p:txBody>
      </p:sp>
      <p:sp>
        <p:nvSpPr>
          <p:cNvPr id="13" name="Espaço Reservado para Rodapé 10"/>
          <p:cNvSpPr txBox="1">
            <a:spLocks/>
          </p:cNvSpPr>
          <p:nvPr/>
        </p:nvSpPr>
        <p:spPr>
          <a:xfrm>
            <a:off x="5768825" y="8435643"/>
            <a:ext cx="726505" cy="4466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l" defTabSz="914400" rtl="0" eaLnBrk="1" latinLnBrk="0" hangingPunct="1">
              <a:defRPr sz="7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20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Página</a:t>
            </a:r>
            <a:endParaRPr lang="pt-BR" sz="1200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4" name="Espaço Reservado para Número de Slide 11"/>
          <p:cNvSpPr txBox="1">
            <a:spLocks/>
          </p:cNvSpPr>
          <p:nvPr/>
        </p:nvSpPr>
        <p:spPr>
          <a:xfrm>
            <a:off x="6361260" y="8533253"/>
            <a:ext cx="368724" cy="26969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pt-BR"/>
            </a:defPPr>
            <a:lvl1pPr marL="0" algn="r" defTabSz="914400" rtl="0" eaLnBrk="1" latinLnBrk="0" hangingPunct="1">
              <a:defRPr sz="21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2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48</a:t>
            </a:r>
            <a:endParaRPr lang="pt-BR" sz="1200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 useBgFill="1">
        <p:nvSpPr>
          <p:cNvPr id="2" name="Retângulo 1"/>
          <p:cNvSpPr/>
          <p:nvPr/>
        </p:nvSpPr>
        <p:spPr>
          <a:xfrm>
            <a:off x="450877" y="823287"/>
            <a:ext cx="5910383" cy="76328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b="1" dirty="0" smtClean="0">
                <a:solidFill>
                  <a:srgbClr val="009051"/>
                </a:solidFill>
                <a:latin typeface="Arial" charset="0"/>
                <a:ea typeface="Arial" charset="0"/>
                <a:cs typeface="Arial" charset="0"/>
              </a:rPr>
              <a:t>AULA 13 - Estrutura de Repetição FOR:</a:t>
            </a:r>
          </a:p>
          <a:p>
            <a:endParaRPr lang="pt-BR" sz="1400" dirty="0" smtClean="0">
              <a:latin typeface="Arial" charset="0"/>
              <a:ea typeface="Arial" charset="0"/>
              <a:cs typeface="Arial" charset="0"/>
            </a:endParaRPr>
          </a:p>
          <a:p>
            <a:r>
              <a:rPr lang="pt-BR" sz="1400" dirty="0" smtClean="0">
                <a:latin typeface="Arial" charset="0"/>
                <a:ea typeface="Arial" charset="0"/>
                <a:cs typeface="Arial" charset="0"/>
              </a:rPr>
              <a:t># 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Contagem progressiva</a:t>
            </a:r>
            <a:r>
              <a:rPr lang="pt-BR" sz="1400" dirty="0" smtClean="0">
                <a:latin typeface="Arial" charset="0"/>
                <a:ea typeface="Arial" charset="0"/>
                <a:cs typeface="Arial" charset="0"/>
              </a:rPr>
              <a:t>:</a:t>
            </a:r>
          </a:p>
          <a:p>
            <a:endParaRPr lang="pt-BR" sz="1400" dirty="0">
              <a:latin typeface="Arial" charset="0"/>
              <a:ea typeface="Arial" charset="0"/>
              <a:cs typeface="Arial" charset="0"/>
            </a:endParaRPr>
          </a:p>
          <a:p>
            <a:r>
              <a:rPr lang="pt-BR" sz="1400" dirty="0">
                <a:latin typeface="Arial" charset="0"/>
                <a:ea typeface="Arial" charset="0"/>
                <a:cs typeface="Arial" charset="0"/>
              </a:rPr>
              <a:t>for 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c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 in range(1, 6): # O Python conta de 1 a 5, pois desconsidera o 6.</a:t>
            </a:r>
          </a:p>
          <a:p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(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c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)</a:t>
            </a:r>
          </a:p>
          <a:p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('FIM!')</a:t>
            </a:r>
          </a:p>
          <a:p>
            <a:r>
              <a:rPr lang="pt-BR" sz="1400" dirty="0">
                <a:latin typeface="Arial" charset="0"/>
                <a:ea typeface="Arial" charset="0"/>
                <a:cs typeface="Arial" charset="0"/>
              </a:rPr>
              <a:t/>
            </a:r>
            <a:br>
              <a:rPr lang="pt-BR" sz="1400" dirty="0">
                <a:latin typeface="Arial" charset="0"/>
                <a:ea typeface="Arial" charset="0"/>
                <a:cs typeface="Arial" charset="0"/>
              </a:rPr>
            </a:b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# Contagem regressiva:</a:t>
            </a:r>
          </a:p>
          <a:p>
            <a:r>
              <a:rPr lang="pt-BR" sz="1400" dirty="0">
                <a:latin typeface="Arial" charset="0"/>
                <a:ea typeface="Arial" charset="0"/>
                <a:cs typeface="Arial" charset="0"/>
              </a:rPr>
              <a:t>for 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c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 in range(6, 0, -1):</a:t>
            </a:r>
          </a:p>
          <a:p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(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c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)</a:t>
            </a:r>
          </a:p>
          <a:p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('FIM!')</a:t>
            </a:r>
          </a:p>
          <a:p>
            <a:r>
              <a:rPr lang="pt-BR" sz="1400" dirty="0">
                <a:latin typeface="Arial" charset="0"/>
                <a:ea typeface="Arial" charset="0"/>
                <a:cs typeface="Arial" charset="0"/>
              </a:rPr>
              <a:t/>
            </a:r>
            <a:br>
              <a:rPr lang="pt-BR" sz="1400" dirty="0">
                <a:latin typeface="Arial" charset="0"/>
                <a:ea typeface="Arial" charset="0"/>
                <a:cs typeface="Arial" charset="0"/>
              </a:rPr>
            </a:b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# Contagem progressiva de 2 em 2:</a:t>
            </a:r>
          </a:p>
          <a:p>
            <a:r>
              <a:rPr lang="pt-BR" sz="1400" dirty="0">
                <a:latin typeface="Arial" charset="0"/>
                <a:ea typeface="Arial" charset="0"/>
                <a:cs typeface="Arial" charset="0"/>
              </a:rPr>
              <a:t>for 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c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 in range(0, 7, 2):</a:t>
            </a:r>
          </a:p>
          <a:p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(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c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)</a:t>
            </a:r>
          </a:p>
          <a:p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('FIM!')</a:t>
            </a:r>
          </a:p>
          <a:p>
            <a:r>
              <a:rPr lang="pt-BR" sz="1400" dirty="0">
                <a:latin typeface="Arial" charset="0"/>
                <a:ea typeface="Arial" charset="0"/>
                <a:cs typeface="Arial" charset="0"/>
              </a:rPr>
              <a:t/>
            </a:r>
            <a:br>
              <a:rPr lang="pt-BR" sz="1400" dirty="0">
                <a:latin typeface="Arial" charset="0"/>
                <a:ea typeface="Arial" charset="0"/>
                <a:cs typeface="Arial" charset="0"/>
              </a:rPr>
            </a:b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n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 = 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int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(input('Digite um número: '))</a:t>
            </a:r>
          </a:p>
          <a:p>
            <a:r>
              <a:rPr lang="pt-BR" sz="1400" dirty="0">
                <a:latin typeface="Arial" charset="0"/>
                <a:ea typeface="Arial" charset="0"/>
                <a:cs typeface="Arial" charset="0"/>
              </a:rPr>
              <a:t>for 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c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 in range(0, n+1):</a:t>
            </a:r>
          </a:p>
          <a:p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(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c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)</a:t>
            </a:r>
          </a:p>
          <a:p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('FIM!')</a:t>
            </a:r>
          </a:p>
          <a:p>
            <a:r>
              <a:rPr lang="pt-BR" sz="1400" dirty="0">
                <a:latin typeface="Arial" charset="0"/>
                <a:ea typeface="Arial" charset="0"/>
                <a:cs typeface="Arial" charset="0"/>
              </a:rPr>
              <a:t/>
            </a:r>
            <a:br>
              <a:rPr lang="pt-BR" sz="1400" dirty="0">
                <a:latin typeface="Arial" charset="0"/>
                <a:ea typeface="Arial" charset="0"/>
                <a:cs typeface="Arial" charset="0"/>
              </a:rPr>
            </a:b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i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 = 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int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(input('Início: '))</a:t>
            </a:r>
          </a:p>
          <a:p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f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 = 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int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(input('Fim: '))</a:t>
            </a:r>
          </a:p>
          <a:p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p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 = 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int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(input('Passo: '))</a:t>
            </a:r>
          </a:p>
          <a:p>
            <a:r>
              <a:rPr lang="pt-BR" sz="1400" dirty="0">
                <a:latin typeface="Arial" charset="0"/>
                <a:ea typeface="Arial" charset="0"/>
                <a:cs typeface="Arial" charset="0"/>
              </a:rPr>
              <a:t>for 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c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 in range(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i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, f+1, 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p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):</a:t>
            </a:r>
          </a:p>
          <a:p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(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c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)</a:t>
            </a:r>
          </a:p>
          <a:p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('FIM!')</a:t>
            </a:r>
          </a:p>
          <a:p>
            <a:r>
              <a:rPr lang="pt-BR" sz="1400" dirty="0">
                <a:latin typeface="Arial" charset="0"/>
                <a:ea typeface="Arial" charset="0"/>
                <a:cs typeface="Arial" charset="0"/>
              </a:rPr>
              <a:t/>
            </a:r>
            <a:br>
              <a:rPr lang="pt-BR" sz="1400" dirty="0">
                <a:latin typeface="Arial" charset="0"/>
                <a:ea typeface="Arial" charset="0"/>
                <a:cs typeface="Arial" charset="0"/>
              </a:rPr>
            </a:b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s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 = 0</a:t>
            </a:r>
          </a:p>
          <a:p>
            <a:r>
              <a:rPr lang="pt-BR" sz="1400" dirty="0">
                <a:latin typeface="Arial" charset="0"/>
                <a:ea typeface="Arial" charset="0"/>
                <a:cs typeface="Arial" charset="0"/>
              </a:rPr>
              <a:t>for 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c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 in range(0, 4):</a:t>
            </a:r>
          </a:p>
          <a:p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n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 = 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int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(input('Digite um valor: '))</a:t>
            </a:r>
          </a:p>
          <a:p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s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 += 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n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 # (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s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 = 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s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 + 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n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)</a:t>
            </a:r>
          </a:p>
          <a:p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('O somatório de todos os valores foi {}'.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format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(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s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))</a:t>
            </a:r>
            <a:endParaRPr lang="pt-BR" sz="1400" b="0" dirty="0">
              <a:effectLst/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8908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1298298" y="285981"/>
            <a:ext cx="45608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b="1" smtClean="0">
                <a:solidFill>
                  <a:srgbClr val="945200"/>
                </a:solidFill>
                <a:latin typeface="Apple Chancery" charset="0"/>
                <a:ea typeface="Apple Chancery" charset="0"/>
                <a:cs typeface="Apple Chancery" charset="0"/>
              </a:rPr>
              <a:t>Curso de Python - Curso em Vídeo</a:t>
            </a:r>
            <a:endParaRPr lang="pt-BR" sz="2400" b="1">
              <a:solidFill>
                <a:srgbClr val="945200"/>
              </a:solidFill>
              <a:latin typeface="Apple Chancery" charset="0"/>
              <a:ea typeface="Apple Chancery" charset="0"/>
              <a:cs typeface="Apple Chancery" charset="0"/>
            </a:endParaRPr>
          </a:p>
        </p:txBody>
      </p:sp>
      <p:sp>
        <p:nvSpPr>
          <p:cNvPr id="13" name="Espaço Reservado para Rodapé 10"/>
          <p:cNvSpPr txBox="1">
            <a:spLocks/>
          </p:cNvSpPr>
          <p:nvPr/>
        </p:nvSpPr>
        <p:spPr>
          <a:xfrm>
            <a:off x="5768825" y="8435643"/>
            <a:ext cx="726505" cy="4466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l" defTabSz="914400" rtl="0" eaLnBrk="1" latinLnBrk="0" hangingPunct="1">
              <a:defRPr sz="7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20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Página</a:t>
            </a:r>
            <a:endParaRPr lang="pt-BR" sz="1200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4" name="Espaço Reservado para Número de Slide 11"/>
          <p:cNvSpPr txBox="1">
            <a:spLocks/>
          </p:cNvSpPr>
          <p:nvPr/>
        </p:nvSpPr>
        <p:spPr>
          <a:xfrm>
            <a:off x="6361260" y="8533253"/>
            <a:ext cx="368724" cy="26969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pt-BR"/>
            </a:defPPr>
            <a:lvl1pPr marL="0" algn="r" defTabSz="914400" rtl="0" eaLnBrk="1" latinLnBrk="0" hangingPunct="1">
              <a:defRPr sz="21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2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47</a:t>
            </a:r>
            <a:endParaRPr lang="pt-BR" sz="1200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 useBgFill="1">
        <p:nvSpPr>
          <p:cNvPr id="2" name="Retângulo 1"/>
          <p:cNvSpPr/>
          <p:nvPr/>
        </p:nvSpPr>
        <p:spPr>
          <a:xfrm>
            <a:off x="387724" y="1036042"/>
            <a:ext cx="6342260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b="1" i="1" dirty="0">
                <a:solidFill>
                  <a:srgbClr val="0432FF"/>
                </a:solidFill>
                <a:latin typeface="Arial" charset="0"/>
                <a:ea typeface="Arial" charset="0"/>
                <a:cs typeface="Arial" charset="0"/>
              </a:rPr>
              <a:t># Desafio </a:t>
            </a:r>
            <a:r>
              <a:rPr lang="pt-BR" sz="1400" b="1" i="1" dirty="0" smtClean="0">
                <a:solidFill>
                  <a:srgbClr val="0432FF"/>
                </a:solidFill>
                <a:latin typeface="Arial" charset="0"/>
                <a:ea typeface="Arial" charset="0"/>
                <a:cs typeface="Arial" charset="0"/>
              </a:rPr>
              <a:t>46 – Contagem Regressiva:</a:t>
            </a:r>
          </a:p>
          <a:p>
            <a:endParaRPr lang="pt-BR" sz="1400" dirty="0">
              <a:latin typeface="Arial" charset="0"/>
              <a:ea typeface="Arial" charset="0"/>
              <a:cs typeface="Arial" charset="0"/>
            </a:endParaRPr>
          </a:p>
          <a:p>
            <a:r>
              <a:rPr lang="pt-BR" sz="1400" i="1" dirty="0">
                <a:latin typeface="Arial" charset="0"/>
                <a:ea typeface="Arial" charset="0"/>
                <a:cs typeface="Arial" charset="0"/>
              </a:rPr>
              <a:t># Faça um programa que mostre na tela uma contagem regressiva para o</a:t>
            </a:r>
            <a:endParaRPr lang="pt-BR" sz="1400" dirty="0">
              <a:latin typeface="Arial" charset="0"/>
              <a:ea typeface="Arial" charset="0"/>
              <a:cs typeface="Arial" charset="0"/>
            </a:endParaRPr>
          </a:p>
          <a:p>
            <a:r>
              <a:rPr lang="pt-BR" sz="1400" i="1" dirty="0">
                <a:latin typeface="Arial" charset="0"/>
                <a:ea typeface="Arial" charset="0"/>
                <a:cs typeface="Arial" charset="0"/>
              </a:rPr>
              <a:t># estouro de fogos de artifício, de 10 até 0, com uma pausa de 1 seg.</a:t>
            </a:r>
            <a:endParaRPr lang="pt-BR" sz="1400" dirty="0">
              <a:latin typeface="Arial" charset="0"/>
              <a:ea typeface="Arial" charset="0"/>
              <a:cs typeface="Arial" charset="0"/>
            </a:endParaRPr>
          </a:p>
          <a:p>
            <a:r>
              <a:rPr lang="pt-BR" sz="1400" i="1" dirty="0">
                <a:latin typeface="Arial" charset="0"/>
                <a:ea typeface="Arial" charset="0"/>
                <a:cs typeface="Arial" charset="0"/>
              </a:rPr>
              <a:t># entre elas.</a:t>
            </a:r>
            <a:endParaRPr lang="pt-BR" sz="1400" dirty="0">
              <a:latin typeface="Arial" charset="0"/>
              <a:ea typeface="Arial" charset="0"/>
              <a:cs typeface="Arial" charset="0"/>
            </a:endParaRPr>
          </a:p>
          <a:p>
            <a:r>
              <a:rPr lang="pt-BR" sz="1400" dirty="0">
                <a:latin typeface="Arial" charset="0"/>
                <a:ea typeface="Arial" charset="0"/>
                <a:cs typeface="Arial" charset="0"/>
              </a:rPr>
              <a:t/>
            </a:r>
            <a:br>
              <a:rPr lang="pt-BR" sz="1400" dirty="0">
                <a:latin typeface="Arial" charset="0"/>
                <a:ea typeface="Arial" charset="0"/>
                <a:cs typeface="Arial" charset="0"/>
              </a:rPr>
            </a:br>
            <a:r>
              <a:rPr lang="pt-BR" sz="1400" i="1" dirty="0" err="1">
                <a:latin typeface="Arial" charset="0"/>
                <a:ea typeface="Arial" charset="0"/>
                <a:cs typeface="Arial" charset="0"/>
              </a:rPr>
              <a:t>import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emoji</a:t>
            </a:r>
            <a:endParaRPr lang="pt-BR" sz="1400" dirty="0">
              <a:latin typeface="Arial" charset="0"/>
              <a:ea typeface="Arial" charset="0"/>
              <a:cs typeface="Arial" charset="0"/>
            </a:endParaRPr>
          </a:p>
          <a:p>
            <a:r>
              <a:rPr lang="pt-BR" sz="1400" i="1" dirty="0" err="1">
                <a:latin typeface="Arial" charset="0"/>
                <a:ea typeface="Arial" charset="0"/>
                <a:cs typeface="Arial" charset="0"/>
              </a:rPr>
              <a:t>from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 time </a:t>
            </a:r>
            <a:r>
              <a:rPr lang="pt-BR" sz="1400" i="1" dirty="0" err="1">
                <a:latin typeface="Arial" charset="0"/>
                <a:ea typeface="Arial" charset="0"/>
                <a:cs typeface="Arial" charset="0"/>
              </a:rPr>
              <a:t>import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sleep</a:t>
            </a:r>
            <a:endParaRPr lang="pt-BR" sz="1400" dirty="0">
              <a:latin typeface="Arial" charset="0"/>
              <a:ea typeface="Arial" charset="0"/>
              <a:cs typeface="Arial" charset="0"/>
            </a:endParaRPr>
          </a:p>
          <a:p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("Assim se inicia a 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contágem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 regressiva para o ano novo!")</a:t>
            </a:r>
          </a:p>
          <a:p>
            <a:r>
              <a:rPr lang="pt-BR" sz="1400" i="1" dirty="0">
                <a:latin typeface="Arial" charset="0"/>
                <a:ea typeface="Arial" charset="0"/>
                <a:cs typeface="Arial" charset="0"/>
              </a:rPr>
              <a:t>for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f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 in range(10, -1, -1):</a:t>
            </a:r>
          </a:p>
          <a:p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(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f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)</a:t>
            </a:r>
          </a:p>
          <a:p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sleep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(0.5) </a:t>
            </a:r>
            <a:r>
              <a:rPr lang="pt-BR" sz="1400" i="1" dirty="0">
                <a:latin typeface="Arial" charset="0"/>
                <a:ea typeface="Arial" charset="0"/>
                <a:cs typeface="Arial" charset="0"/>
              </a:rPr>
              <a:t># Conta meio minuto.</a:t>
            </a:r>
            <a:endParaRPr lang="pt-BR" sz="1400" dirty="0">
              <a:latin typeface="Arial" charset="0"/>
              <a:ea typeface="Arial" charset="0"/>
              <a:cs typeface="Arial" charset="0"/>
            </a:endParaRPr>
          </a:p>
          <a:p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(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emoji.emojize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("FELIZ ANO NOVO! :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fireworks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:"))</a:t>
            </a:r>
            <a:endParaRPr lang="pt-BR" sz="1400" b="0" dirty="0"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387724" y="4151067"/>
            <a:ext cx="610760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b="1" i="1" dirty="0">
                <a:solidFill>
                  <a:srgbClr val="0432FF"/>
                </a:solidFill>
                <a:latin typeface="Arial" charset="0"/>
                <a:ea typeface="Arial" charset="0"/>
                <a:cs typeface="Arial" charset="0"/>
              </a:rPr>
              <a:t># Desafio </a:t>
            </a:r>
            <a:r>
              <a:rPr lang="pt-BR" sz="1400" b="1" i="1" dirty="0" smtClean="0">
                <a:solidFill>
                  <a:srgbClr val="0432FF"/>
                </a:solidFill>
                <a:latin typeface="Arial" charset="0"/>
                <a:ea typeface="Arial" charset="0"/>
                <a:cs typeface="Arial" charset="0"/>
              </a:rPr>
              <a:t>47 – Contagem de Pares:</a:t>
            </a:r>
          </a:p>
          <a:p>
            <a:endParaRPr lang="pt-BR" sz="1400" dirty="0">
              <a:latin typeface="Arial" charset="0"/>
              <a:ea typeface="Arial" charset="0"/>
              <a:cs typeface="Arial" charset="0"/>
            </a:endParaRPr>
          </a:p>
          <a:p>
            <a:r>
              <a:rPr lang="pt-BR" sz="1400" i="1" dirty="0">
                <a:latin typeface="Arial" charset="0"/>
                <a:ea typeface="Arial" charset="0"/>
                <a:cs typeface="Arial" charset="0"/>
              </a:rPr>
              <a:t># Crie um programa que mostre na tela TODOS OS</a:t>
            </a:r>
            <a:endParaRPr lang="pt-BR" sz="1400" dirty="0">
              <a:latin typeface="Arial" charset="0"/>
              <a:ea typeface="Arial" charset="0"/>
              <a:cs typeface="Arial" charset="0"/>
            </a:endParaRPr>
          </a:p>
          <a:p>
            <a:r>
              <a:rPr lang="pt-BR" sz="1400" i="1" dirty="0">
                <a:latin typeface="Arial" charset="0"/>
                <a:ea typeface="Arial" charset="0"/>
                <a:cs typeface="Arial" charset="0"/>
              </a:rPr>
              <a:t># NÚMEROS PARES que estão no intervalo entre 1 e 50.</a:t>
            </a:r>
            <a:endParaRPr lang="pt-BR" sz="1400" dirty="0">
              <a:latin typeface="Arial" charset="0"/>
              <a:ea typeface="Arial" charset="0"/>
              <a:cs typeface="Arial" charset="0"/>
            </a:endParaRPr>
          </a:p>
          <a:p>
            <a:r>
              <a:rPr lang="pt-BR" sz="1400" dirty="0">
                <a:latin typeface="Arial" charset="0"/>
                <a:ea typeface="Arial" charset="0"/>
                <a:cs typeface="Arial" charset="0"/>
              </a:rPr>
              <a:t/>
            </a:r>
            <a:br>
              <a:rPr lang="pt-BR" sz="1400" dirty="0">
                <a:latin typeface="Arial" charset="0"/>
                <a:ea typeface="Arial" charset="0"/>
                <a:cs typeface="Arial" charset="0"/>
              </a:rPr>
            </a:br>
            <a:r>
              <a:rPr lang="pt-BR" sz="1400" i="1" dirty="0" err="1">
                <a:latin typeface="Arial" charset="0"/>
                <a:ea typeface="Arial" charset="0"/>
                <a:cs typeface="Arial" charset="0"/>
              </a:rPr>
              <a:t>from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 time </a:t>
            </a:r>
            <a:r>
              <a:rPr lang="pt-BR" sz="1400" i="1" dirty="0" err="1">
                <a:latin typeface="Arial" charset="0"/>
                <a:ea typeface="Arial" charset="0"/>
                <a:cs typeface="Arial" charset="0"/>
              </a:rPr>
              <a:t>import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sleep</a:t>
            </a:r>
            <a:endParaRPr lang="pt-BR" sz="1400" dirty="0">
              <a:latin typeface="Arial" charset="0"/>
              <a:ea typeface="Arial" charset="0"/>
              <a:cs typeface="Arial" charset="0"/>
            </a:endParaRPr>
          </a:p>
          <a:p>
            <a:r>
              <a:rPr lang="pt-BR" sz="1400" i="1" dirty="0">
                <a:latin typeface="Arial" charset="0"/>
                <a:ea typeface="Arial" charset="0"/>
                <a:cs typeface="Arial" charset="0"/>
              </a:rPr>
              <a:t>for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n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 in range(2, 51, 2):</a:t>
            </a:r>
          </a:p>
          <a:p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(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n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, 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end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=' ')</a:t>
            </a:r>
          </a:p>
          <a:p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sleep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(0.5)</a:t>
            </a:r>
          </a:p>
          <a:p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('Acabou!!!')</a:t>
            </a:r>
            <a:endParaRPr lang="pt-BR" sz="1400" b="0" dirty="0">
              <a:effectLst/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811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1298298" y="285981"/>
            <a:ext cx="45608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b="1" smtClean="0">
                <a:solidFill>
                  <a:srgbClr val="945200"/>
                </a:solidFill>
                <a:latin typeface="Apple Chancery" charset="0"/>
                <a:ea typeface="Apple Chancery" charset="0"/>
                <a:cs typeface="Apple Chancery" charset="0"/>
              </a:rPr>
              <a:t>Curso de Python - Curso em Vídeo</a:t>
            </a:r>
            <a:endParaRPr lang="pt-BR" sz="2400" b="1">
              <a:solidFill>
                <a:srgbClr val="945200"/>
              </a:solidFill>
              <a:latin typeface="Apple Chancery" charset="0"/>
              <a:ea typeface="Apple Chancery" charset="0"/>
              <a:cs typeface="Apple Chancery" charset="0"/>
            </a:endParaRPr>
          </a:p>
        </p:txBody>
      </p:sp>
      <p:sp>
        <p:nvSpPr>
          <p:cNvPr id="13" name="Espaço Reservado para Rodapé 10"/>
          <p:cNvSpPr txBox="1">
            <a:spLocks/>
          </p:cNvSpPr>
          <p:nvPr/>
        </p:nvSpPr>
        <p:spPr>
          <a:xfrm>
            <a:off x="5768825" y="8435643"/>
            <a:ext cx="726505" cy="4466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l" defTabSz="914400" rtl="0" eaLnBrk="1" latinLnBrk="0" hangingPunct="1">
              <a:defRPr sz="7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20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Página</a:t>
            </a:r>
            <a:endParaRPr lang="pt-BR" sz="1200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4" name="Espaço Reservado para Número de Slide 11"/>
          <p:cNvSpPr txBox="1">
            <a:spLocks/>
          </p:cNvSpPr>
          <p:nvPr/>
        </p:nvSpPr>
        <p:spPr>
          <a:xfrm>
            <a:off x="6361260" y="8533253"/>
            <a:ext cx="368724" cy="26969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pt-BR"/>
            </a:defPPr>
            <a:lvl1pPr marL="0" algn="r" defTabSz="914400" rtl="0" eaLnBrk="1" latinLnBrk="0" hangingPunct="1">
              <a:defRPr sz="21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2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49</a:t>
            </a:r>
            <a:endParaRPr lang="pt-BR" sz="1200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 useBgFill="1">
        <p:nvSpPr>
          <p:cNvPr id="5" name="Retângulo 4"/>
          <p:cNvSpPr/>
          <p:nvPr/>
        </p:nvSpPr>
        <p:spPr>
          <a:xfrm>
            <a:off x="294383" y="976981"/>
            <a:ext cx="6342260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b="1" i="1" dirty="0">
                <a:solidFill>
                  <a:srgbClr val="0432FF"/>
                </a:solidFill>
                <a:latin typeface="Arial" charset="0"/>
                <a:ea typeface="Arial" charset="0"/>
                <a:cs typeface="Arial" charset="0"/>
              </a:rPr>
              <a:t># Desafio </a:t>
            </a:r>
            <a:r>
              <a:rPr lang="pt-BR" sz="1400" b="1" i="1" dirty="0" smtClean="0">
                <a:solidFill>
                  <a:srgbClr val="0432FF"/>
                </a:solidFill>
                <a:latin typeface="Arial" charset="0"/>
                <a:ea typeface="Arial" charset="0"/>
                <a:cs typeface="Arial" charset="0"/>
              </a:rPr>
              <a:t>48 – Soma Ímpares Múltiplos de três:</a:t>
            </a:r>
          </a:p>
          <a:p>
            <a:endParaRPr lang="pt-BR" sz="1400" dirty="0">
              <a:latin typeface="Arial" charset="0"/>
              <a:ea typeface="Arial" charset="0"/>
              <a:cs typeface="Arial" charset="0"/>
            </a:endParaRPr>
          </a:p>
          <a:p>
            <a:r>
              <a:rPr lang="pt-BR" sz="1400" i="1" dirty="0">
                <a:latin typeface="Arial" charset="0"/>
                <a:ea typeface="Arial" charset="0"/>
                <a:cs typeface="Arial" charset="0"/>
              </a:rPr>
              <a:t># Faça um programa que calcule a soma entre todos os</a:t>
            </a:r>
            <a:endParaRPr lang="pt-BR" sz="1400" dirty="0">
              <a:latin typeface="Arial" charset="0"/>
              <a:ea typeface="Arial" charset="0"/>
              <a:cs typeface="Arial" charset="0"/>
            </a:endParaRPr>
          </a:p>
          <a:p>
            <a:r>
              <a:rPr lang="pt-BR" sz="1400" i="1" dirty="0">
                <a:latin typeface="Arial" charset="0"/>
                <a:ea typeface="Arial" charset="0"/>
                <a:cs typeface="Arial" charset="0"/>
              </a:rPr>
              <a:t># NÚMEROS ÍMPARES que são múltiplos de três e que se</a:t>
            </a:r>
            <a:endParaRPr lang="pt-BR" sz="1400" dirty="0">
              <a:latin typeface="Arial" charset="0"/>
              <a:ea typeface="Arial" charset="0"/>
              <a:cs typeface="Arial" charset="0"/>
            </a:endParaRPr>
          </a:p>
          <a:p>
            <a:r>
              <a:rPr lang="pt-BR" sz="1400" i="1" dirty="0">
                <a:latin typeface="Arial" charset="0"/>
                <a:ea typeface="Arial" charset="0"/>
                <a:cs typeface="Arial" charset="0"/>
              </a:rPr>
              <a:t># encontram no intervalo de 1 até 500.</a:t>
            </a:r>
            <a:endParaRPr lang="pt-BR" sz="1400" dirty="0">
              <a:latin typeface="Arial" charset="0"/>
              <a:ea typeface="Arial" charset="0"/>
              <a:cs typeface="Arial" charset="0"/>
            </a:endParaRPr>
          </a:p>
          <a:p>
            <a:r>
              <a:rPr lang="pt-BR" sz="1400" dirty="0">
                <a:latin typeface="Arial" charset="0"/>
                <a:ea typeface="Arial" charset="0"/>
                <a:cs typeface="Arial" charset="0"/>
              </a:rPr>
              <a:t/>
            </a:r>
            <a:br>
              <a:rPr lang="pt-BR" sz="1400" dirty="0">
                <a:latin typeface="Arial" charset="0"/>
                <a:ea typeface="Arial" charset="0"/>
                <a:cs typeface="Arial" charset="0"/>
              </a:rPr>
            </a:b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soma = 0</a:t>
            </a:r>
          </a:p>
          <a:p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cont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 = 0</a:t>
            </a:r>
          </a:p>
          <a:p>
            <a:r>
              <a:rPr lang="pt-BR" sz="1400" i="1" dirty="0">
                <a:latin typeface="Arial" charset="0"/>
                <a:ea typeface="Arial" charset="0"/>
                <a:cs typeface="Arial" charset="0"/>
              </a:rPr>
              <a:t>for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c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 in range(1, 501, 2):</a:t>
            </a:r>
          </a:p>
          <a:p>
            <a:r>
              <a:rPr lang="pt-BR" sz="1400" i="1" dirty="0" err="1">
                <a:latin typeface="Arial" charset="0"/>
                <a:ea typeface="Arial" charset="0"/>
                <a:cs typeface="Arial" charset="0"/>
              </a:rPr>
              <a:t>if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c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 % 3 == 0:</a:t>
            </a:r>
          </a:p>
          <a:p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cont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 += 1</a:t>
            </a:r>
          </a:p>
          <a:p>
            <a:r>
              <a:rPr lang="pt-BR" sz="1400" dirty="0">
                <a:latin typeface="Arial" charset="0"/>
                <a:ea typeface="Arial" charset="0"/>
                <a:cs typeface="Arial" charset="0"/>
              </a:rPr>
              <a:t>soma += 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c</a:t>
            </a:r>
            <a:endParaRPr lang="pt-BR" sz="1400" dirty="0">
              <a:latin typeface="Arial" charset="0"/>
              <a:ea typeface="Arial" charset="0"/>
              <a:cs typeface="Arial" charset="0"/>
            </a:endParaRPr>
          </a:p>
          <a:p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('A soma de todos os {} valores solicitados é {}'.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format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(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cont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, soma))</a:t>
            </a:r>
            <a:endParaRPr lang="pt-BR" sz="1400" b="0" dirty="0"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294383" y="4114673"/>
            <a:ext cx="593767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b="1" i="1" dirty="0">
                <a:solidFill>
                  <a:srgbClr val="0432FF"/>
                </a:solidFill>
                <a:latin typeface="Arial" charset="0"/>
                <a:ea typeface="Arial" charset="0"/>
                <a:cs typeface="Arial" charset="0"/>
              </a:rPr>
              <a:t># Desafio </a:t>
            </a:r>
            <a:r>
              <a:rPr lang="pt-BR" sz="1400" b="1" i="1" dirty="0" smtClean="0">
                <a:solidFill>
                  <a:srgbClr val="0432FF"/>
                </a:solidFill>
                <a:latin typeface="Arial" charset="0"/>
                <a:ea typeface="Arial" charset="0"/>
                <a:cs typeface="Arial" charset="0"/>
              </a:rPr>
              <a:t>49 – Tabuada v2.0:</a:t>
            </a:r>
          </a:p>
          <a:p>
            <a:endParaRPr lang="pt-BR" sz="1400" dirty="0">
              <a:latin typeface="Arial" charset="0"/>
              <a:ea typeface="Arial" charset="0"/>
              <a:cs typeface="Arial" charset="0"/>
            </a:endParaRPr>
          </a:p>
          <a:p>
            <a:r>
              <a:rPr lang="pt-BR" sz="1400" i="1" dirty="0">
                <a:latin typeface="Arial" charset="0"/>
                <a:ea typeface="Arial" charset="0"/>
                <a:cs typeface="Arial" charset="0"/>
              </a:rPr>
              <a:t># Refaça o desafio 9, mostrando a TABUADA de um número que</a:t>
            </a:r>
            <a:endParaRPr lang="pt-BR" sz="1400" dirty="0">
              <a:latin typeface="Arial" charset="0"/>
              <a:ea typeface="Arial" charset="0"/>
              <a:cs typeface="Arial" charset="0"/>
            </a:endParaRPr>
          </a:p>
          <a:p>
            <a:r>
              <a:rPr lang="pt-BR" sz="1400" i="1" dirty="0">
                <a:latin typeface="Arial" charset="0"/>
                <a:ea typeface="Arial" charset="0"/>
                <a:cs typeface="Arial" charset="0"/>
              </a:rPr>
              <a:t># o usuário escolher, só que agora utilizando um LAÇO FOR.</a:t>
            </a:r>
            <a:endParaRPr lang="pt-BR" sz="1400" dirty="0">
              <a:latin typeface="Arial" charset="0"/>
              <a:ea typeface="Arial" charset="0"/>
              <a:cs typeface="Arial" charset="0"/>
            </a:endParaRPr>
          </a:p>
          <a:p>
            <a:r>
              <a:rPr lang="pt-BR" sz="1400" dirty="0">
                <a:latin typeface="Arial" charset="0"/>
                <a:ea typeface="Arial" charset="0"/>
                <a:cs typeface="Arial" charset="0"/>
              </a:rPr>
              <a:t/>
            </a:r>
            <a:br>
              <a:rPr lang="pt-BR" sz="1400" dirty="0">
                <a:latin typeface="Arial" charset="0"/>
                <a:ea typeface="Arial" charset="0"/>
                <a:cs typeface="Arial" charset="0"/>
              </a:rPr>
            </a:b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num = 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int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(input('Digite um número para saber a tabuada dele: '))</a:t>
            </a:r>
          </a:p>
          <a:p>
            <a:r>
              <a:rPr lang="pt-BR" sz="1400" i="1" dirty="0">
                <a:latin typeface="Arial" charset="0"/>
                <a:ea typeface="Arial" charset="0"/>
                <a:cs typeface="Arial" charset="0"/>
              </a:rPr>
              <a:t>for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c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 in range(1, 11):</a:t>
            </a:r>
          </a:p>
          <a:p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('{} 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X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 {:&gt;2} = {}'.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format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(num, 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c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, 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c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 * num))</a:t>
            </a:r>
            <a:endParaRPr lang="pt-BR" sz="1400" b="0" dirty="0">
              <a:effectLst/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5356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tângulo 1"/>
          <p:cNvSpPr/>
          <p:nvPr/>
        </p:nvSpPr>
        <p:spPr>
          <a:xfrm>
            <a:off x="234203" y="894850"/>
            <a:ext cx="6389594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b="1" i="1" dirty="0" smtClean="0">
                <a:solidFill>
                  <a:srgbClr val="0432FF"/>
                </a:solidFill>
                <a:effectLst/>
                <a:latin typeface="Arial" charset="0"/>
                <a:ea typeface="Arial" charset="0"/>
                <a:cs typeface="Arial" charset="0"/>
              </a:rPr>
              <a:t># Desafio 3 – Somando dois </a:t>
            </a:r>
            <a:r>
              <a:rPr lang="pt-BR" sz="1400" b="1" i="1" dirty="0" smtClean="0">
                <a:solidFill>
                  <a:srgbClr val="0432FF"/>
                </a:solidFill>
                <a:latin typeface="Arial" charset="0"/>
                <a:ea typeface="Arial" charset="0"/>
                <a:cs typeface="Arial" charset="0"/>
              </a:rPr>
              <a:t>Números</a:t>
            </a:r>
            <a:r>
              <a:rPr lang="pt-BR" sz="1400" b="1" i="1" dirty="0" smtClean="0">
                <a:solidFill>
                  <a:srgbClr val="0432FF"/>
                </a:solidFill>
                <a:effectLst/>
                <a:latin typeface="Arial" charset="0"/>
                <a:ea typeface="Arial" charset="0"/>
                <a:cs typeface="Arial" charset="0"/>
              </a:rPr>
              <a:t>:</a:t>
            </a:r>
          </a:p>
          <a:p>
            <a:endParaRPr lang="pt-BR" sz="1400" b="1" dirty="0" smtClean="0">
              <a:solidFill>
                <a:srgbClr val="0432FF"/>
              </a:solidFill>
              <a:effectLst/>
              <a:latin typeface="Arial" charset="0"/>
              <a:ea typeface="Arial" charset="0"/>
              <a:cs typeface="Arial" charset="0"/>
            </a:endParaRPr>
          </a:p>
          <a:p>
            <a:r>
              <a:rPr lang="pt-BR" sz="1400" b="0" i="1" dirty="0" smtClean="0">
                <a:effectLst/>
                <a:latin typeface="Arial" charset="0"/>
                <a:ea typeface="Arial" charset="0"/>
                <a:cs typeface="Arial" charset="0"/>
              </a:rPr>
              <a:t># Crie um programa que leia dois números e mostre a soma entre eles.</a:t>
            </a:r>
            <a:endParaRPr lang="pt-BR" sz="1400" b="0" dirty="0" smtClean="0">
              <a:effectLst/>
              <a:latin typeface="Arial" charset="0"/>
              <a:ea typeface="Arial" charset="0"/>
              <a:cs typeface="Arial" charset="0"/>
            </a:endParaRPr>
          </a:p>
          <a:p>
            <a:r>
              <a:rPr lang="pt-BR" sz="1400" b="0" i="1" dirty="0" smtClean="0">
                <a:effectLst/>
                <a:latin typeface="Arial" charset="0"/>
                <a:ea typeface="Arial" charset="0"/>
                <a:cs typeface="Arial" charset="0"/>
              </a:rPr>
              <a:t># Atenção pois temos que determinar o tipo de variável previamente.</a:t>
            </a:r>
            <a:endParaRPr lang="pt-BR" sz="1400" b="0" dirty="0" smtClean="0">
              <a:effectLst/>
              <a:latin typeface="Arial" charset="0"/>
              <a:ea typeface="Arial" charset="0"/>
              <a:cs typeface="Arial" charset="0"/>
            </a:endParaRPr>
          </a:p>
          <a:p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/>
            </a:r>
            <a:b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</a:b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num1 = </a:t>
            </a:r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int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(input('Insira o primeiro número: '))</a:t>
            </a:r>
          </a:p>
          <a:p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num2 = </a:t>
            </a:r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int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(input('Insira o segundo número: '))</a:t>
            </a:r>
          </a:p>
          <a:p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('A Soma é', num1+num2)</a:t>
            </a:r>
          </a:p>
          <a:p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/>
            </a:r>
            <a:b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</a:br>
            <a:r>
              <a:rPr lang="pt-BR" sz="1400" b="0" i="1" dirty="0" smtClean="0">
                <a:effectLst/>
                <a:latin typeface="Arial" charset="0"/>
                <a:ea typeface="Arial" charset="0"/>
                <a:cs typeface="Arial" charset="0"/>
              </a:rPr>
              <a:t># Desafio 3 (Refazendo):</a:t>
            </a:r>
            <a:endParaRPr lang="pt-BR" sz="1400" b="0" dirty="0" smtClean="0">
              <a:effectLst/>
              <a:latin typeface="Arial" charset="0"/>
              <a:ea typeface="Arial" charset="0"/>
              <a:cs typeface="Arial" charset="0"/>
            </a:endParaRPr>
          </a:p>
          <a:p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/>
            </a:r>
            <a:b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</a:b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n1 = </a:t>
            </a:r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int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(input('Digite o primeiro número: '))</a:t>
            </a:r>
          </a:p>
          <a:p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n2 = </a:t>
            </a:r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int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(input('Digite o segundo número: '))</a:t>
            </a:r>
          </a:p>
          <a:p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s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 = n1 + n2</a:t>
            </a:r>
          </a:p>
          <a:p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('A soma de {} e {} é {}'.</a:t>
            </a:r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format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(n1, n2, </a:t>
            </a:r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s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))</a:t>
            </a:r>
            <a:endParaRPr lang="pt-BR" sz="1400" b="0" dirty="0"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1298298" y="285981"/>
            <a:ext cx="45608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b="1" smtClean="0">
                <a:solidFill>
                  <a:srgbClr val="945200"/>
                </a:solidFill>
                <a:latin typeface="Apple Chancery" charset="0"/>
                <a:ea typeface="Apple Chancery" charset="0"/>
                <a:cs typeface="Apple Chancery" charset="0"/>
              </a:rPr>
              <a:t>Curso de Python - Curso em Vídeo</a:t>
            </a:r>
            <a:endParaRPr lang="pt-BR" sz="2400" b="1">
              <a:solidFill>
                <a:srgbClr val="945200"/>
              </a:solidFill>
              <a:latin typeface="Apple Chancery" charset="0"/>
              <a:ea typeface="Apple Chancery" charset="0"/>
              <a:cs typeface="Apple Chancery" charset="0"/>
            </a:endParaRPr>
          </a:p>
        </p:txBody>
      </p:sp>
      <p:sp>
        <p:nvSpPr>
          <p:cNvPr id="15" name="Espaço Reservado para Rodapé 10"/>
          <p:cNvSpPr txBox="1">
            <a:spLocks/>
          </p:cNvSpPr>
          <p:nvPr/>
        </p:nvSpPr>
        <p:spPr>
          <a:xfrm>
            <a:off x="5768825" y="8435643"/>
            <a:ext cx="726505" cy="4466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l" defTabSz="914400" rtl="0" eaLnBrk="1" latinLnBrk="0" hangingPunct="1">
              <a:defRPr sz="7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20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Página</a:t>
            </a:r>
            <a:endParaRPr lang="pt-BR" sz="1200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6" name="Espaço Reservado para Número de Slide 11"/>
          <p:cNvSpPr txBox="1">
            <a:spLocks/>
          </p:cNvSpPr>
          <p:nvPr/>
        </p:nvSpPr>
        <p:spPr>
          <a:xfrm>
            <a:off x="6361260" y="8533253"/>
            <a:ext cx="268140" cy="26969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pt-BR"/>
            </a:defPPr>
            <a:lvl1pPr marL="0" algn="r" defTabSz="914400" rtl="0" eaLnBrk="1" latinLnBrk="0" hangingPunct="1">
              <a:defRPr sz="21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2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5</a:t>
            </a:r>
          </a:p>
        </p:txBody>
      </p:sp>
      <p:sp useBgFill="1">
        <p:nvSpPr>
          <p:cNvPr id="18" name="Retângulo 17"/>
          <p:cNvSpPr/>
          <p:nvPr/>
        </p:nvSpPr>
        <p:spPr>
          <a:xfrm>
            <a:off x="234203" y="4218837"/>
            <a:ext cx="638959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t-BR" sz="1400" b="0" dirty="0" smtClean="0">
              <a:effectLst/>
              <a:latin typeface="Arial" charset="0"/>
              <a:ea typeface="Arial" charset="0"/>
              <a:cs typeface="Arial" charset="0"/>
            </a:endParaRPr>
          </a:p>
          <a:p>
            <a:endParaRPr lang="pt-BR" sz="1400" dirty="0">
              <a:latin typeface="Arial" charset="0"/>
              <a:ea typeface="Arial" charset="0"/>
              <a:cs typeface="Arial" charset="0"/>
            </a:endParaRPr>
          </a:p>
          <a:p>
            <a:endParaRPr lang="pt-BR" sz="1400" b="0" dirty="0" smtClean="0">
              <a:effectLst/>
              <a:latin typeface="Arial" charset="0"/>
              <a:ea typeface="Arial" charset="0"/>
              <a:cs typeface="Arial" charset="0"/>
            </a:endParaRPr>
          </a:p>
          <a:p>
            <a:endParaRPr lang="pt-BR" sz="1400" dirty="0">
              <a:latin typeface="Arial" charset="0"/>
              <a:ea typeface="Arial" charset="0"/>
              <a:cs typeface="Arial" charset="0"/>
            </a:endParaRPr>
          </a:p>
          <a:p>
            <a:endParaRPr lang="pt-BR" sz="1400" b="0" dirty="0" smtClean="0">
              <a:effectLst/>
              <a:latin typeface="Arial" charset="0"/>
              <a:ea typeface="Arial" charset="0"/>
              <a:cs typeface="Arial" charset="0"/>
            </a:endParaRPr>
          </a:p>
          <a:p>
            <a:endParaRPr lang="pt-BR" sz="1400" b="0" dirty="0">
              <a:effectLst/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4988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1298298" y="285981"/>
            <a:ext cx="45608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b="1" smtClean="0">
                <a:solidFill>
                  <a:srgbClr val="945200"/>
                </a:solidFill>
                <a:latin typeface="Apple Chancery" charset="0"/>
                <a:ea typeface="Apple Chancery" charset="0"/>
                <a:cs typeface="Apple Chancery" charset="0"/>
              </a:rPr>
              <a:t>Curso de Python - Curso em Vídeo</a:t>
            </a:r>
            <a:endParaRPr lang="pt-BR" sz="2400" b="1">
              <a:solidFill>
                <a:srgbClr val="945200"/>
              </a:solidFill>
              <a:latin typeface="Apple Chancery" charset="0"/>
              <a:ea typeface="Apple Chancery" charset="0"/>
              <a:cs typeface="Apple Chancery" charset="0"/>
            </a:endParaRPr>
          </a:p>
        </p:txBody>
      </p:sp>
      <p:sp>
        <p:nvSpPr>
          <p:cNvPr id="13" name="Espaço Reservado para Rodapé 10"/>
          <p:cNvSpPr txBox="1">
            <a:spLocks/>
          </p:cNvSpPr>
          <p:nvPr/>
        </p:nvSpPr>
        <p:spPr>
          <a:xfrm>
            <a:off x="5768825" y="8435643"/>
            <a:ext cx="726505" cy="4466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l" defTabSz="914400" rtl="0" eaLnBrk="1" latinLnBrk="0" hangingPunct="1">
              <a:defRPr sz="7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20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Página</a:t>
            </a:r>
            <a:endParaRPr lang="pt-BR" sz="1200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4" name="Espaço Reservado para Número de Slide 11"/>
          <p:cNvSpPr txBox="1">
            <a:spLocks/>
          </p:cNvSpPr>
          <p:nvPr/>
        </p:nvSpPr>
        <p:spPr>
          <a:xfrm>
            <a:off x="6361260" y="8533253"/>
            <a:ext cx="368724" cy="26969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pt-BR"/>
            </a:defPPr>
            <a:lvl1pPr marL="0" algn="r" defTabSz="914400" rtl="0" eaLnBrk="1" latinLnBrk="0" hangingPunct="1">
              <a:defRPr sz="21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2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50</a:t>
            </a:r>
            <a:endParaRPr lang="pt-BR" sz="1200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 useBgFill="1">
        <p:nvSpPr>
          <p:cNvPr id="2" name="Retângulo 1"/>
          <p:cNvSpPr/>
          <p:nvPr/>
        </p:nvSpPr>
        <p:spPr>
          <a:xfrm>
            <a:off x="348171" y="1044965"/>
            <a:ext cx="6234684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b="1" i="1" dirty="0">
                <a:solidFill>
                  <a:srgbClr val="0432FF"/>
                </a:solidFill>
                <a:latin typeface="Arial" charset="0"/>
                <a:ea typeface="Arial" charset="0"/>
                <a:cs typeface="Arial" charset="0"/>
              </a:rPr>
              <a:t># Desafio </a:t>
            </a:r>
            <a:r>
              <a:rPr lang="pt-BR" sz="1400" b="1" i="1" dirty="0" smtClean="0">
                <a:solidFill>
                  <a:srgbClr val="0432FF"/>
                </a:solidFill>
                <a:latin typeface="Arial" charset="0"/>
                <a:ea typeface="Arial" charset="0"/>
                <a:cs typeface="Arial" charset="0"/>
              </a:rPr>
              <a:t>50 – Soma dos Pares:</a:t>
            </a:r>
          </a:p>
          <a:p>
            <a:endParaRPr lang="pt-BR" sz="1400" dirty="0">
              <a:latin typeface="Arial" charset="0"/>
              <a:ea typeface="Arial" charset="0"/>
              <a:cs typeface="Arial" charset="0"/>
            </a:endParaRPr>
          </a:p>
          <a:p>
            <a:r>
              <a:rPr lang="pt-BR" sz="1400" i="1" dirty="0">
                <a:latin typeface="Arial" charset="0"/>
                <a:ea typeface="Arial" charset="0"/>
                <a:cs typeface="Arial" charset="0"/>
              </a:rPr>
              <a:t># Desenvolva um programa que leia SEIS NÚMEROS INTEIROS</a:t>
            </a:r>
            <a:endParaRPr lang="pt-BR" sz="1400" dirty="0">
              <a:latin typeface="Arial" charset="0"/>
              <a:ea typeface="Arial" charset="0"/>
              <a:cs typeface="Arial" charset="0"/>
            </a:endParaRPr>
          </a:p>
          <a:p>
            <a:r>
              <a:rPr lang="pt-BR" sz="1400" i="1" dirty="0">
                <a:latin typeface="Arial" charset="0"/>
                <a:ea typeface="Arial" charset="0"/>
                <a:cs typeface="Arial" charset="0"/>
              </a:rPr>
              <a:t># e mostre a soma apenas daqueles que foram PARES. Se o</a:t>
            </a:r>
            <a:endParaRPr lang="pt-BR" sz="1400" dirty="0">
              <a:latin typeface="Arial" charset="0"/>
              <a:ea typeface="Arial" charset="0"/>
              <a:cs typeface="Arial" charset="0"/>
            </a:endParaRPr>
          </a:p>
          <a:p>
            <a:r>
              <a:rPr lang="pt-BR" sz="1400" i="1" dirty="0">
                <a:latin typeface="Arial" charset="0"/>
                <a:ea typeface="Arial" charset="0"/>
                <a:cs typeface="Arial" charset="0"/>
              </a:rPr>
              <a:t># valor digitado for ÍMPAR, desconsidere-o.</a:t>
            </a:r>
            <a:endParaRPr lang="pt-BR" sz="1400" dirty="0">
              <a:latin typeface="Arial" charset="0"/>
              <a:ea typeface="Arial" charset="0"/>
              <a:cs typeface="Arial" charset="0"/>
            </a:endParaRPr>
          </a:p>
          <a:p>
            <a:r>
              <a:rPr lang="pt-BR" sz="1400" dirty="0">
                <a:latin typeface="Arial" charset="0"/>
                <a:ea typeface="Arial" charset="0"/>
                <a:cs typeface="Arial" charset="0"/>
              </a:rPr>
              <a:t/>
            </a:r>
            <a:br>
              <a:rPr lang="pt-BR" sz="1400" dirty="0">
                <a:latin typeface="Arial" charset="0"/>
                <a:ea typeface="Arial" charset="0"/>
                <a:cs typeface="Arial" charset="0"/>
              </a:rPr>
            </a:b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soma = 0</a:t>
            </a:r>
          </a:p>
          <a:p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cont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 = 0</a:t>
            </a:r>
          </a:p>
          <a:p>
            <a:r>
              <a:rPr lang="pt-BR" sz="1400" i="1" dirty="0">
                <a:latin typeface="Arial" charset="0"/>
                <a:ea typeface="Arial" charset="0"/>
                <a:cs typeface="Arial" charset="0"/>
              </a:rPr>
              <a:t>for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c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 in range(1, 7):</a:t>
            </a:r>
          </a:p>
          <a:p>
            <a:r>
              <a:rPr lang="pt-BR" sz="1400" dirty="0">
                <a:latin typeface="Arial" charset="0"/>
                <a:ea typeface="Arial" charset="0"/>
                <a:cs typeface="Arial" charset="0"/>
              </a:rPr>
              <a:t>num = 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int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(input('Digite o {}⁰ número: '.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format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(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c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)))</a:t>
            </a:r>
          </a:p>
          <a:p>
            <a:r>
              <a:rPr lang="pt-BR" sz="1400" i="1" dirty="0" err="1">
                <a:latin typeface="Arial" charset="0"/>
                <a:ea typeface="Arial" charset="0"/>
                <a:cs typeface="Arial" charset="0"/>
              </a:rPr>
              <a:t>if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 num % 2 == 0:</a:t>
            </a:r>
          </a:p>
          <a:p>
            <a:r>
              <a:rPr lang="pt-BR" sz="1400" dirty="0">
                <a:latin typeface="Arial" charset="0"/>
                <a:ea typeface="Arial" charset="0"/>
                <a:cs typeface="Arial" charset="0"/>
              </a:rPr>
              <a:t>soma += num</a:t>
            </a:r>
          </a:p>
          <a:p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cont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 += 1</a:t>
            </a:r>
          </a:p>
          <a:p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('Você informou {} número(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s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) PARE(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S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) e a soma foi {}.'.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format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(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cont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, soma))</a:t>
            </a:r>
            <a:endParaRPr lang="pt-BR" sz="1400" b="0" dirty="0"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291875" y="4583778"/>
            <a:ext cx="6253747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b="1" i="1" dirty="0">
                <a:solidFill>
                  <a:srgbClr val="0432FF"/>
                </a:solidFill>
                <a:latin typeface="Arial" charset="0"/>
                <a:ea typeface="Arial" charset="0"/>
                <a:cs typeface="Arial" charset="0"/>
              </a:rPr>
              <a:t># Desafio </a:t>
            </a:r>
            <a:r>
              <a:rPr lang="pt-BR" sz="1400" b="1" i="1" dirty="0" smtClean="0">
                <a:solidFill>
                  <a:srgbClr val="0432FF"/>
                </a:solidFill>
                <a:latin typeface="Arial" charset="0"/>
                <a:ea typeface="Arial" charset="0"/>
                <a:cs typeface="Arial" charset="0"/>
              </a:rPr>
              <a:t>51 – Progressão Aritmética:</a:t>
            </a:r>
          </a:p>
          <a:p>
            <a:endParaRPr lang="pt-BR" sz="1400" dirty="0">
              <a:latin typeface="Arial" charset="0"/>
              <a:ea typeface="Arial" charset="0"/>
              <a:cs typeface="Arial" charset="0"/>
            </a:endParaRPr>
          </a:p>
          <a:p>
            <a:r>
              <a:rPr lang="pt-BR" sz="1400" i="1" dirty="0">
                <a:latin typeface="Arial" charset="0"/>
                <a:ea typeface="Arial" charset="0"/>
                <a:cs typeface="Arial" charset="0"/>
              </a:rPr>
              <a:t># Desenvolva um programa que leia o PRIMEIRO TERMO e a</a:t>
            </a:r>
            <a:endParaRPr lang="pt-BR" sz="1400" dirty="0">
              <a:latin typeface="Arial" charset="0"/>
              <a:ea typeface="Arial" charset="0"/>
              <a:cs typeface="Arial" charset="0"/>
            </a:endParaRPr>
          </a:p>
          <a:p>
            <a:r>
              <a:rPr lang="pt-BR" sz="1400" i="1" dirty="0">
                <a:latin typeface="Arial" charset="0"/>
                <a:ea typeface="Arial" charset="0"/>
                <a:cs typeface="Arial" charset="0"/>
              </a:rPr>
              <a:t># RAZÃO de uma PA. No final, mostre os 10 primeiros</a:t>
            </a:r>
            <a:endParaRPr lang="pt-BR" sz="1400" dirty="0">
              <a:latin typeface="Arial" charset="0"/>
              <a:ea typeface="Arial" charset="0"/>
              <a:cs typeface="Arial" charset="0"/>
            </a:endParaRPr>
          </a:p>
          <a:p>
            <a:r>
              <a:rPr lang="pt-BR" sz="1400" i="1" dirty="0">
                <a:latin typeface="Arial" charset="0"/>
                <a:ea typeface="Arial" charset="0"/>
                <a:cs typeface="Arial" charset="0"/>
              </a:rPr>
              <a:t># termos dessa progressão.</a:t>
            </a:r>
            <a:endParaRPr lang="pt-BR" sz="1400" dirty="0">
              <a:latin typeface="Arial" charset="0"/>
              <a:ea typeface="Arial" charset="0"/>
              <a:cs typeface="Arial" charset="0"/>
            </a:endParaRPr>
          </a:p>
          <a:p>
            <a:r>
              <a:rPr lang="pt-BR" sz="1400" dirty="0">
                <a:latin typeface="Arial" charset="0"/>
                <a:ea typeface="Arial" charset="0"/>
                <a:cs typeface="Arial" charset="0"/>
              </a:rPr>
              <a:t/>
            </a:r>
            <a:br>
              <a:rPr lang="pt-BR" sz="1400" dirty="0">
                <a:latin typeface="Arial" charset="0"/>
                <a:ea typeface="Arial" charset="0"/>
                <a:cs typeface="Arial" charset="0"/>
              </a:rPr>
            </a:b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('='*30)</a:t>
            </a:r>
          </a:p>
          <a:p>
            <a:r>
              <a:rPr lang="pt-BR" sz="1400" dirty="0">
                <a:latin typeface="Arial" charset="0"/>
                <a:ea typeface="Arial" charset="0"/>
                <a:cs typeface="Arial" charset="0"/>
              </a:rPr>
              <a:t>nome = '10 TERMOS DE UMA PA'</a:t>
            </a:r>
          </a:p>
          <a:p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('{:^30}'.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format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(nome))</a:t>
            </a:r>
          </a:p>
          <a:p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('='*30)</a:t>
            </a:r>
          </a:p>
          <a:p>
            <a:r>
              <a:rPr lang="pt-BR" sz="1400" dirty="0">
                <a:latin typeface="Arial" charset="0"/>
                <a:ea typeface="Arial" charset="0"/>
                <a:cs typeface="Arial" charset="0"/>
              </a:rPr>
              <a:t>primeiro = 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int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(input('Digite o primeiro termo: '))</a:t>
            </a:r>
          </a:p>
          <a:p>
            <a:r>
              <a:rPr lang="pt-BR" sz="1400" dirty="0">
                <a:latin typeface="Arial" charset="0"/>
                <a:ea typeface="Arial" charset="0"/>
                <a:cs typeface="Arial" charset="0"/>
              </a:rPr>
              <a:t>razão = 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int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(input('Digite a razão da PA: '))</a:t>
            </a:r>
          </a:p>
          <a:p>
            <a:r>
              <a:rPr lang="pt-BR" sz="1400" dirty="0">
                <a:latin typeface="Arial" charset="0"/>
                <a:ea typeface="Arial" charset="0"/>
                <a:cs typeface="Arial" charset="0"/>
              </a:rPr>
              <a:t>décimo = primeiro + (10 - 1) * razão</a:t>
            </a:r>
          </a:p>
          <a:p>
            <a:r>
              <a:rPr lang="pt-BR" sz="1400" i="1" dirty="0">
                <a:latin typeface="Arial" charset="0"/>
                <a:ea typeface="Arial" charset="0"/>
                <a:cs typeface="Arial" charset="0"/>
              </a:rPr>
              <a:t>for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c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 in range(primeiro, décimo + razão, razão):</a:t>
            </a:r>
          </a:p>
          <a:p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('{} '.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format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(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c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), 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end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='→ ')</a:t>
            </a:r>
          </a:p>
          <a:p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('ACABOU')</a:t>
            </a:r>
            <a:endParaRPr lang="pt-BR" sz="1400" b="0" dirty="0">
              <a:effectLst/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1411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1298298" y="285981"/>
            <a:ext cx="45608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b="1" smtClean="0">
                <a:solidFill>
                  <a:srgbClr val="945200"/>
                </a:solidFill>
                <a:latin typeface="Apple Chancery" charset="0"/>
                <a:ea typeface="Apple Chancery" charset="0"/>
                <a:cs typeface="Apple Chancery" charset="0"/>
              </a:rPr>
              <a:t>Curso de Python - Curso em Vídeo</a:t>
            </a:r>
            <a:endParaRPr lang="pt-BR" sz="2400" b="1">
              <a:solidFill>
                <a:srgbClr val="945200"/>
              </a:solidFill>
              <a:latin typeface="Apple Chancery" charset="0"/>
              <a:ea typeface="Apple Chancery" charset="0"/>
              <a:cs typeface="Apple Chancery" charset="0"/>
            </a:endParaRPr>
          </a:p>
        </p:txBody>
      </p:sp>
      <p:sp>
        <p:nvSpPr>
          <p:cNvPr id="13" name="Espaço Reservado para Rodapé 10"/>
          <p:cNvSpPr txBox="1">
            <a:spLocks/>
          </p:cNvSpPr>
          <p:nvPr/>
        </p:nvSpPr>
        <p:spPr>
          <a:xfrm>
            <a:off x="5768825" y="8435643"/>
            <a:ext cx="726505" cy="4466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l" defTabSz="914400" rtl="0" eaLnBrk="1" latinLnBrk="0" hangingPunct="1">
              <a:defRPr sz="7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20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Página</a:t>
            </a:r>
            <a:endParaRPr lang="pt-BR" sz="1200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4" name="Espaço Reservado para Número de Slide 11"/>
          <p:cNvSpPr txBox="1">
            <a:spLocks/>
          </p:cNvSpPr>
          <p:nvPr/>
        </p:nvSpPr>
        <p:spPr>
          <a:xfrm>
            <a:off x="6361260" y="8533253"/>
            <a:ext cx="368724" cy="26969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pt-BR"/>
            </a:defPPr>
            <a:lvl1pPr marL="0" algn="r" defTabSz="914400" rtl="0" eaLnBrk="1" latinLnBrk="0" hangingPunct="1">
              <a:defRPr sz="21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2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51</a:t>
            </a:r>
            <a:endParaRPr lang="pt-BR" sz="1200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 useBgFill="1">
        <p:nvSpPr>
          <p:cNvPr id="2" name="Retângulo 1"/>
          <p:cNvSpPr/>
          <p:nvPr/>
        </p:nvSpPr>
        <p:spPr>
          <a:xfrm>
            <a:off x="470679" y="845256"/>
            <a:ext cx="6024651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b="1" i="1" dirty="0">
                <a:solidFill>
                  <a:srgbClr val="0432FF"/>
                </a:solidFill>
                <a:latin typeface="Arial" charset="0"/>
                <a:ea typeface="Arial" charset="0"/>
                <a:cs typeface="Arial" charset="0"/>
              </a:rPr>
              <a:t># Desafio </a:t>
            </a:r>
            <a:r>
              <a:rPr lang="pt-BR" sz="1400" b="1" i="1" dirty="0" smtClean="0">
                <a:solidFill>
                  <a:srgbClr val="0432FF"/>
                </a:solidFill>
                <a:latin typeface="Arial" charset="0"/>
                <a:ea typeface="Arial" charset="0"/>
                <a:cs typeface="Arial" charset="0"/>
              </a:rPr>
              <a:t>52 – Números Primos:</a:t>
            </a:r>
          </a:p>
          <a:p>
            <a:endParaRPr lang="pt-BR" sz="1400" dirty="0">
              <a:latin typeface="Arial" charset="0"/>
              <a:ea typeface="Arial" charset="0"/>
              <a:cs typeface="Arial" charset="0"/>
            </a:endParaRPr>
          </a:p>
          <a:p>
            <a:r>
              <a:rPr lang="pt-BR" sz="1400" i="1" dirty="0">
                <a:latin typeface="Arial" charset="0"/>
                <a:ea typeface="Arial" charset="0"/>
                <a:cs typeface="Arial" charset="0"/>
              </a:rPr>
              <a:t># Faça um programa que leia um NÚMERO INTEIRO e diga</a:t>
            </a:r>
            <a:endParaRPr lang="pt-BR" sz="1400" dirty="0">
              <a:latin typeface="Arial" charset="0"/>
              <a:ea typeface="Arial" charset="0"/>
              <a:cs typeface="Arial" charset="0"/>
            </a:endParaRPr>
          </a:p>
          <a:p>
            <a:r>
              <a:rPr lang="pt-BR" sz="1400" i="1" dirty="0">
                <a:latin typeface="Arial" charset="0"/>
                <a:ea typeface="Arial" charset="0"/>
                <a:cs typeface="Arial" charset="0"/>
              </a:rPr>
              <a:t># se ele é ou não um NÚMERO PRIMO.</a:t>
            </a:r>
            <a:endParaRPr lang="pt-BR" sz="1400" dirty="0">
              <a:latin typeface="Arial" charset="0"/>
              <a:ea typeface="Arial" charset="0"/>
              <a:cs typeface="Arial" charset="0"/>
            </a:endParaRPr>
          </a:p>
          <a:p>
            <a:r>
              <a:rPr lang="pt-BR" sz="1400" dirty="0">
                <a:latin typeface="Arial" charset="0"/>
                <a:ea typeface="Arial" charset="0"/>
                <a:cs typeface="Arial" charset="0"/>
              </a:rPr>
              <a:t/>
            </a:r>
            <a:br>
              <a:rPr lang="pt-BR" sz="1400" dirty="0">
                <a:latin typeface="Arial" charset="0"/>
                <a:ea typeface="Arial" charset="0"/>
                <a:cs typeface="Arial" charset="0"/>
              </a:rPr>
            </a:b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num = 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int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(input('Digite um número e saiba se é primo: '))</a:t>
            </a:r>
          </a:p>
          <a:p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tot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 = 0</a:t>
            </a:r>
          </a:p>
          <a:p>
            <a:r>
              <a:rPr lang="pt-BR" sz="1400" i="1" dirty="0">
                <a:latin typeface="Arial" charset="0"/>
                <a:ea typeface="Arial" charset="0"/>
                <a:cs typeface="Arial" charset="0"/>
              </a:rPr>
              <a:t>for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c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 in range(1, num + 1):</a:t>
            </a:r>
          </a:p>
          <a:p>
            <a:r>
              <a:rPr lang="pt-BR" sz="1400" i="1" dirty="0" err="1">
                <a:latin typeface="Arial" charset="0"/>
                <a:ea typeface="Arial" charset="0"/>
                <a:cs typeface="Arial" charset="0"/>
              </a:rPr>
              <a:t>if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 num % 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c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 == 0:</a:t>
            </a:r>
          </a:p>
          <a:p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('\033[33m', 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end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=' ')</a:t>
            </a:r>
          </a:p>
          <a:p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tot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 += 1</a:t>
            </a:r>
          </a:p>
          <a:p>
            <a:r>
              <a:rPr lang="pt-BR" sz="1400" i="1" dirty="0" err="1">
                <a:latin typeface="Arial" charset="0"/>
                <a:ea typeface="Arial" charset="0"/>
                <a:cs typeface="Arial" charset="0"/>
              </a:rPr>
              <a:t>else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:</a:t>
            </a:r>
          </a:p>
          <a:p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('\033[31m', 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end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=' ')</a:t>
            </a:r>
          </a:p>
          <a:p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('{}'.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format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(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c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), 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end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=' ')</a:t>
            </a:r>
          </a:p>
          <a:p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('\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n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\033[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mO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 número {} foi divisível {} vezes'.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format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(num, 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tot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))</a:t>
            </a:r>
          </a:p>
          <a:p>
            <a:r>
              <a:rPr lang="pt-BR" sz="1400" i="1" dirty="0" err="1">
                <a:latin typeface="Arial" charset="0"/>
                <a:ea typeface="Arial" charset="0"/>
                <a:cs typeface="Arial" charset="0"/>
              </a:rPr>
              <a:t>if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tot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 == 2:</a:t>
            </a:r>
          </a:p>
          <a:p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('E por isso ele \033[1;31mÉ PRIMO!\033[m')</a:t>
            </a:r>
          </a:p>
          <a:p>
            <a:r>
              <a:rPr lang="pt-BR" sz="1400" i="1" dirty="0" err="1">
                <a:latin typeface="Arial" charset="0"/>
                <a:ea typeface="Arial" charset="0"/>
                <a:cs typeface="Arial" charset="0"/>
              </a:rPr>
              <a:t>else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:</a:t>
            </a:r>
          </a:p>
          <a:p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('E por isso ele \033[1;31m NÃO É PRIMO!\033[m')</a:t>
            </a:r>
            <a:endParaRPr lang="pt-BR" sz="1400" b="0" dirty="0">
              <a:effectLst/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9775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1298298" y="285981"/>
            <a:ext cx="45608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b="1" smtClean="0">
                <a:solidFill>
                  <a:srgbClr val="945200"/>
                </a:solidFill>
                <a:latin typeface="Apple Chancery" charset="0"/>
                <a:ea typeface="Apple Chancery" charset="0"/>
                <a:cs typeface="Apple Chancery" charset="0"/>
              </a:rPr>
              <a:t>Curso de Python - Curso em Vídeo</a:t>
            </a:r>
            <a:endParaRPr lang="pt-BR" sz="2400" b="1">
              <a:solidFill>
                <a:srgbClr val="945200"/>
              </a:solidFill>
              <a:latin typeface="Apple Chancery" charset="0"/>
              <a:ea typeface="Apple Chancery" charset="0"/>
              <a:cs typeface="Apple Chancery" charset="0"/>
            </a:endParaRPr>
          </a:p>
        </p:txBody>
      </p:sp>
      <p:sp>
        <p:nvSpPr>
          <p:cNvPr id="13" name="Espaço Reservado para Rodapé 10"/>
          <p:cNvSpPr txBox="1">
            <a:spLocks/>
          </p:cNvSpPr>
          <p:nvPr/>
        </p:nvSpPr>
        <p:spPr>
          <a:xfrm>
            <a:off x="5768825" y="8435643"/>
            <a:ext cx="726505" cy="4466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l" defTabSz="914400" rtl="0" eaLnBrk="1" latinLnBrk="0" hangingPunct="1">
              <a:defRPr sz="7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20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Página</a:t>
            </a:r>
            <a:endParaRPr lang="pt-BR" sz="1200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4" name="Espaço Reservado para Número de Slide 11"/>
          <p:cNvSpPr txBox="1">
            <a:spLocks/>
          </p:cNvSpPr>
          <p:nvPr/>
        </p:nvSpPr>
        <p:spPr>
          <a:xfrm>
            <a:off x="6361260" y="8533253"/>
            <a:ext cx="368724" cy="26969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pt-BR"/>
            </a:defPPr>
            <a:lvl1pPr marL="0" algn="r" defTabSz="914400" rtl="0" eaLnBrk="1" latinLnBrk="0" hangingPunct="1">
              <a:defRPr sz="21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2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52</a:t>
            </a:r>
            <a:endParaRPr lang="pt-BR" sz="1200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 useBgFill="1">
        <p:nvSpPr>
          <p:cNvPr id="2" name="Retângulo 1"/>
          <p:cNvSpPr/>
          <p:nvPr/>
        </p:nvSpPr>
        <p:spPr>
          <a:xfrm>
            <a:off x="459441" y="1057157"/>
            <a:ext cx="6035889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b="1" i="1" dirty="0">
                <a:solidFill>
                  <a:srgbClr val="0432FF"/>
                </a:solidFill>
                <a:latin typeface="Arial" charset="0"/>
                <a:ea typeface="Arial" charset="0"/>
                <a:cs typeface="Arial" charset="0"/>
              </a:rPr>
              <a:t># Desafio </a:t>
            </a:r>
            <a:r>
              <a:rPr lang="pt-BR" sz="1400" b="1" i="1" dirty="0" smtClean="0">
                <a:solidFill>
                  <a:srgbClr val="0432FF"/>
                </a:solidFill>
                <a:latin typeface="Arial" charset="0"/>
                <a:ea typeface="Arial" charset="0"/>
                <a:cs typeface="Arial" charset="0"/>
              </a:rPr>
              <a:t>53 – Detector de </a:t>
            </a:r>
            <a:r>
              <a:rPr lang="pt-BR" sz="1400" b="1" i="1" dirty="0" err="1" smtClean="0">
                <a:solidFill>
                  <a:srgbClr val="0432FF"/>
                </a:solidFill>
                <a:latin typeface="Arial" charset="0"/>
                <a:ea typeface="Arial" charset="0"/>
                <a:cs typeface="Arial" charset="0"/>
              </a:rPr>
              <a:t>Palindromo</a:t>
            </a:r>
            <a:r>
              <a:rPr lang="pt-BR" sz="1400" b="1" i="1" dirty="0" smtClean="0">
                <a:solidFill>
                  <a:srgbClr val="0432FF"/>
                </a:solidFill>
                <a:latin typeface="Arial" charset="0"/>
                <a:ea typeface="Arial" charset="0"/>
                <a:cs typeface="Arial" charset="0"/>
              </a:rPr>
              <a:t>:</a:t>
            </a:r>
          </a:p>
          <a:p>
            <a:endParaRPr lang="pt-BR" sz="1400" dirty="0">
              <a:latin typeface="Arial" charset="0"/>
              <a:ea typeface="Arial" charset="0"/>
              <a:cs typeface="Arial" charset="0"/>
            </a:endParaRPr>
          </a:p>
          <a:p>
            <a:r>
              <a:rPr lang="pt-BR" sz="1400" i="1" dirty="0">
                <a:latin typeface="Arial" charset="0"/>
                <a:ea typeface="Arial" charset="0"/>
                <a:cs typeface="Arial" charset="0"/>
              </a:rPr>
              <a:t># Crie um programa que leia uma frase qualquer e diga</a:t>
            </a:r>
            <a:endParaRPr lang="pt-BR" sz="1400" dirty="0">
              <a:latin typeface="Arial" charset="0"/>
              <a:ea typeface="Arial" charset="0"/>
              <a:cs typeface="Arial" charset="0"/>
            </a:endParaRPr>
          </a:p>
          <a:p>
            <a:r>
              <a:rPr lang="pt-BR" sz="1400" i="1" dirty="0">
                <a:latin typeface="Arial" charset="0"/>
                <a:ea typeface="Arial" charset="0"/>
                <a:cs typeface="Arial" charset="0"/>
              </a:rPr>
              <a:t># se ela é um PALÍNDROMO, desconsiderando os espaços.</a:t>
            </a:r>
            <a:endParaRPr lang="pt-BR" sz="1400" dirty="0">
              <a:latin typeface="Arial" charset="0"/>
              <a:ea typeface="Arial" charset="0"/>
              <a:cs typeface="Arial" charset="0"/>
            </a:endParaRPr>
          </a:p>
          <a:p>
            <a:r>
              <a:rPr lang="pt-BR" sz="1400" i="1" dirty="0">
                <a:latin typeface="Arial" charset="0"/>
                <a:ea typeface="Arial" charset="0"/>
                <a:cs typeface="Arial" charset="0"/>
              </a:rPr>
              <a:t># </a:t>
            </a:r>
            <a:r>
              <a:rPr lang="pt-BR" sz="1400" i="1" dirty="0" err="1">
                <a:latin typeface="Arial" charset="0"/>
                <a:ea typeface="Arial" charset="0"/>
                <a:cs typeface="Arial" charset="0"/>
              </a:rPr>
              <a:t>Ex</a:t>
            </a:r>
            <a:r>
              <a:rPr lang="pt-BR" sz="1400" i="1" dirty="0">
                <a:latin typeface="Arial" charset="0"/>
                <a:ea typeface="Arial" charset="0"/>
                <a:cs typeface="Arial" charset="0"/>
              </a:rPr>
              <a:t>: apos a sopa</a:t>
            </a:r>
            <a:endParaRPr lang="pt-BR" sz="1400" dirty="0">
              <a:latin typeface="Arial" charset="0"/>
              <a:ea typeface="Arial" charset="0"/>
              <a:cs typeface="Arial" charset="0"/>
            </a:endParaRPr>
          </a:p>
          <a:p>
            <a:r>
              <a:rPr lang="pt-BR" sz="1400" i="1" dirty="0">
                <a:latin typeface="Arial" charset="0"/>
                <a:ea typeface="Arial" charset="0"/>
                <a:cs typeface="Arial" charset="0"/>
              </a:rPr>
              <a:t># a sacada da casa</a:t>
            </a:r>
            <a:endParaRPr lang="pt-BR" sz="1400" dirty="0">
              <a:latin typeface="Arial" charset="0"/>
              <a:ea typeface="Arial" charset="0"/>
              <a:cs typeface="Arial" charset="0"/>
            </a:endParaRPr>
          </a:p>
          <a:p>
            <a:r>
              <a:rPr lang="pt-BR" sz="1400" i="1" dirty="0">
                <a:latin typeface="Arial" charset="0"/>
                <a:ea typeface="Arial" charset="0"/>
                <a:cs typeface="Arial" charset="0"/>
              </a:rPr>
              <a:t># a torre da derrota</a:t>
            </a:r>
            <a:endParaRPr lang="pt-BR" sz="1400" dirty="0">
              <a:latin typeface="Arial" charset="0"/>
              <a:ea typeface="Arial" charset="0"/>
              <a:cs typeface="Arial" charset="0"/>
            </a:endParaRPr>
          </a:p>
          <a:p>
            <a:r>
              <a:rPr lang="pt-BR" sz="1400" i="1" dirty="0">
                <a:latin typeface="Arial" charset="0"/>
                <a:ea typeface="Arial" charset="0"/>
                <a:cs typeface="Arial" charset="0"/>
              </a:rPr>
              <a:t># o lobo ama o bolo</a:t>
            </a:r>
            <a:endParaRPr lang="pt-BR" sz="1400" dirty="0">
              <a:latin typeface="Arial" charset="0"/>
              <a:ea typeface="Arial" charset="0"/>
              <a:cs typeface="Arial" charset="0"/>
            </a:endParaRPr>
          </a:p>
          <a:p>
            <a:r>
              <a:rPr lang="pt-BR" sz="1400" i="1" dirty="0">
                <a:latin typeface="Arial" charset="0"/>
                <a:ea typeface="Arial" charset="0"/>
                <a:cs typeface="Arial" charset="0"/>
              </a:rPr>
              <a:t># anotaram a data da maratona</a:t>
            </a:r>
            <a:endParaRPr lang="pt-BR" sz="1400" dirty="0">
              <a:latin typeface="Arial" charset="0"/>
              <a:ea typeface="Arial" charset="0"/>
              <a:cs typeface="Arial" charset="0"/>
            </a:endParaRPr>
          </a:p>
          <a:p>
            <a:r>
              <a:rPr lang="pt-BR" sz="1400" dirty="0">
                <a:latin typeface="Arial" charset="0"/>
                <a:ea typeface="Arial" charset="0"/>
                <a:cs typeface="Arial" charset="0"/>
              </a:rPr>
              <a:t>frase = 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str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(</a:t>
            </a:r>
          </a:p>
          <a:p>
            <a:r>
              <a:rPr lang="pt-BR" sz="1400" dirty="0">
                <a:latin typeface="Arial" charset="0"/>
                <a:ea typeface="Arial" charset="0"/>
                <a:cs typeface="Arial" charset="0"/>
              </a:rPr>
              <a:t>input('Digite uma frase para saber se é um palíndromo: ')).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strip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().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lower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()</a:t>
            </a:r>
          </a:p>
          <a:p>
            <a:r>
              <a:rPr lang="pt-BR" sz="1400" dirty="0">
                <a:latin typeface="Arial" charset="0"/>
                <a:ea typeface="Arial" charset="0"/>
                <a:cs typeface="Arial" charset="0"/>
              </a:rPr>
              <a:t>palavras = 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frase.split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()</a:t>
            </a:r>
          </a:p>
          <a:p>
            <a:r>
              <a:rPr lang="pt-BR" sz="1400" dirty="0">
                <a:latin typeface="Arial" charset="0"/>
                <a:ea typeface="Arial" charset="0"/>
                <a:cs typeface="Arial" charset="0"/>
              </a:rPr>
              <a:t>junto = ''.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join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(palavras)</a:t>
            </a:r>
          </a:p>
          <a:p>
            <a:r>
              <a:rPr lang="pt-BR" sz="1400" dirty="0">
                <a:latin typeface="Arial" charset="0"/>
                <a:ea typeface="Arial" charset="0"/>
                <a:cs typeface="Arial" charset="0"/>
              </a:rPr>
              <a:t>inverso = ''</a:t>
            </a:r>
          </a:p>
          <a:p>
            <a:r>
              <a:rPr lang="pt-BR" sz="1400" i="1" dirty="0">
                <a:latin typeface="Arial" charset="0"/>
                <a:ea typeface="Arial" charset="0"/>
                <a:cs typeface="Arial" charset="0"/>
              </a:rPr>
              <a:t># Outra maneira de fazer sem o FOR.</a:t>
            </a:r>
            <a:endParaRPr lang="pt-BR" sz="1400" dirty="0">
              <a:latin typeface="Arial" charset="0"/>
              <a:ea typeface="Arial" charset="0"/>
              <a:cs typeface="Arial" charset="0"/>
            </a:endParaRPr>
          </a:p>
          <a:p>
            <a:r>
              <a:rPr lang="pt-BR" sz="1400" dirty="0">
                <a:latin typeface="Arial" charset="0"/>
                <a:ea typeface="Arial" charset="0"/>
                <a:cs typeface="Arial" charset="0"/>
              </a:rPr>
              <a:t>inverso = junto[::-1]</a:t>
            </a:r>
          </a:p>
          <a:p>
            <a:r>
              <a:rPr lang="pt-BR" sz="1400" dirty="0">
                <a:latin typeface="Arial" charset="0"/>
                <a:ea typeface="Arial" charset="0"/>
                <a:cs typeface="Arial" charset="0"/>
              </a:rPr>
              <a:t>"""for letra in range(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len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(junto) - 1, -1, -1):</a:t>
            </a:r>
          </a:p>
          <a:p>
            <a:r>
              <a:rPr lang="pt-BR" sz="1400" dirty="0">
                <a:latin typeface="Arial" charset="0"/>
                <a:ea typeface="Arial" charset="0"/>
                <a:cs typeface="Arial" charset="0"/>
              </a:rPr>
              <a:t>inverso += junto[letra]"""</a:t>
            </a:r>
          </a:p>
          <a:p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('O inverso de {} é {}'.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format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(junto, inverso))</a:t>
            </a:r>
          </a:p>
          <a:p>
            <a:r>
              <a:rPr lang="pt-BR" sz="1400" i="1" dirty="0" err="1">
                <a:latin typeface="Arial" charset="0"/>
                <a:ea typeface="Arial" charset="0"/>
                <a:cs typeface="Arial" charset="0"/>
              </a:rPr>
              <a:t>if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 inverso == junto:</a:t>
            </a:r>
          </a:p>
          <a:p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('Temos um palíndromo!')</a:t>
            </a:r>
          </a:p>
          <a:p>
            <a:r>
              <a:rPr lang="pt-BR" sz="1400" i="1" dirty="0" err="1">
                <a:latin typeface="Arial" charset="0"/>
                <a:ea typeface="Arial" charset="0"/>
                <a:cs typeface="Arial" charset="0"/>
              </a:rPr>
              <a:t>else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:</a:t>
            </a:r>
          </a:p>
          <a:p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('A frase digitada não é um palíndromo!')</a:t>
            </a:r>
            <a:endParaRPr lang="pt-BR" sz="1400" dirty="0">
              <a:effectLst/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2413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1298298" y="285981"/>
            <a:ext cx="45608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b="1" smtClean="0">
                <a:solidFill>
                  <a:srgbClr val="945200"/>
                </a:solidFill>
                <a:latin typeface="Apple Chancery" charset="0"/>
                <a:ea typeface="Apple Chancery" charset="0"/>
                <a:cs typeface="Apple Chancery" charset="0"/>
              </a:rPr>
              <a:t>Curso de Python - Curso em Vídeo</a:t>
            </a:r>
            <a:endParaRPr lang="pt-BR" sz="2400" b="1">
              <a:solidFill>
                <a:srgbClr val="945200"/>
              </a:solidFill>
              <a:latin typeface="Apple Chancery" charset="0"/>
              <a:ea typeface="Apple Chancery" charset="0"/>
              <a:cs typeface="Apple Chancery" charset="0"/>
            </a:endParaRPr>
          </a:p>
        </p:txBody>
      </p:sp>
      <p:sp>
        <p:nvSpPr>
          <p:cNvPr id="13" name="Espaço Reservado para Rodapé 10"/>
          <p:cNvSpPr txBox="1">
            <a:spLocks/>
          </p:cNvSpPr>
          <p:nvPr/>
        </p:nvSpPr>
        <p:spPr>
          <a:xfrm>
            <a:off x="5768825" y="8435643"/>
            <a:ext cx="726505" cy="4466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l" defTabSz="914400" rtl="0" eaLnBrk="1" latinLnBrk="0" hangingPunct="1">
              <a:defRPr sz="7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20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Página</a:t>
            </a:r>
            <a:endParaRPr lang="pt-BR" sz="1200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4" name="Espaço Reservado para Número de Slide 11"/>
          <p:cNvSpPr txBox="1">
            <a:spLocks/>
          </p:cNvSpPr>
          <p:nvPr/>
        </p:nvSpPr>
        <p:spPr>
          <a:xfrm>
            <a:off x="6361260" y="8533253"/>
            <a:ext cx="368724" cy="26969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pt-BR"/>
            </a:defPPr>
            <a:lvl1pPr marL="0" algn="r" defTabSz="914400" rtl="0" eaLnBrk="1" latinLnBrk="0" hangingPunct="1">
              <a:defRPr sz="21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2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53</a:t>
            </a:r>
            <a:endParaRPr lang="pt-BR" sz="1200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 useBgFill="1">
        <p:nvSpPr>
          <p:cNvPr id="2" name="Retângulo 1"/>
          <p:cNvSpPr/>
          <p:nvPr/>
        </p:nvSpPr>
        <p:spPr>
          <a:xfrm>
            <a:off x="445410" y="982682"/>
            <a:ext cx="6049919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b="1" i="1" dirty="0">
                <a:solidFill>
                  <a:srgbClr val="0432FF"/>
                </a:solidFill>
                <a:latin typeface="Arial" charset="0"/>
                <a:ea typeface="Arial" charset="0"/>
                <a:cs typeface="Arial" charset="0"/>
              </a:rPr>
              <a:t># Desafio </a:t>
            </a:r>
            <a:r>
              <a:rPr lang="pt-BR" sz="1400" b="1" i="1" dirty="0" smtClean="0">
                <a:solidFill>
                  <a:srgbClr val="0432FF"/>
                </a:solidFill>
                <a:latin typeface="Arial" charset="0"/>
                <a:ea typeface="Arial" charset="0"/>
                <a:cs typeface="Arial" charset="0"/>
              </a:rPr>
              <a:t>54 – Grupo de Maioridade:</a:t>
            </a:r>
          </a:p>
          <a:p>
            <a:endParaRPr lang="pt-BR" sz="1400" dirty="0">
              <a:latin typeface="Arial" charset="0"/>
              <a:ea typeface="Arial" charset="0"/>
              <a:cs typeface="Arial" charset="0"/>
            </a:endParaRPr>
          </a:p>
          <a:p>
            <a:r>
              <a:rPr lang="pt-BR" sz="1400" i="1" dirty="0">
                <a:latin typeface="Arial" charset="0"/>
                <a:ea typeface="Arial" charset="0"/>
                <a:cs typeface="Arial" charset="0"/>
              </a:rPr>
              <a:t># Crie um programa que leia o ano de nascimento de sete pessoas.</a:t>
            </a:r>
            <a:endParaRPr lang="pt-BR" sz="1400" dirty="0">
              <a:latin typeface="Arial" charset="0"/>
              <a:ea typeface="Arial" charset="0"/>
              <a:cs typeface="Arial" charset="0"/>
            </a:endParaRPr>
          </a:p>
          <a:p>
            <a:r>
              <a:rPr lang="pt-BR" sz="1400" i="1" dirty="0">
                <a:latin typeface="Arial" charset="0"/>
                <a:ea typeface="Arial" charset="0"/>
                <a:cs typeface="Arial" charset="0"/>
              </a:rPr>
              <a:t># No final, mostre quantas pessoas ainda não atingiram a maioridade</a:t>
            </a:r>
            <a:endParaRPr lang="pt-BR" sz="1400" dirty="0">
              <a:latin typeface="Arial" charset="0"/>
              <a:ea typeface="Arial" charset="0"/>
              <a:cs typeface="Arial" charset="0"/>
            </a:endParaRPr>
          </a:p>
          <a:p>
            <a:r>
              <a:rPr lang="pt-BR" sz="1400" i="1" dirty="0">
                <a:latin typeface="Arial" charset="0"/>
                <a:ea typeface="Arial" charset="0"/>
                <a:cs typeface="Arial" charset="0"/>
              </a:rPr>
              <a:t># e quantas já são maiores.</a:t>
            </a:r>
            <a:endParaRPr lang="pt-BR" sz="1400" dirty="0">
              <a:latin typeface="Arial" charset="0"/>
              <a:ea typeface="Arial" charset="0"/>
              <a:cs typeface="Arial" charset="0"/>
            </a:endParaRPr>
          </a:p>
          <a:p>
            <a:r>
              <a:rPr lang="pt-BR" sz="1400" dirty="0">
                <a:latin typeface="Arial" charset="0"/>
                <a:ea typeface="Arial" charset="0"/>
                <a:cs typeface="Arial" charset="0"/>
              </a:rPr>
              <a:t/>
            </a:r>
            <a:br>
              <a:rPr lang="pt-BR" sz="1400" dirty="0">
                <a:latin typeface="Arial" charset="0"/>
                <a:ea typeface="Arial" charset="0"/>
                <a:cs typeface="Arial" charset="0"/>
              </a:rPr>
            </a:br>
            <a:r>
              <a:rPr lang="pt-BR" sz="1400" i="1" dirty="0" err="1">
                <a:latin typeface="Arial" charset="0"/>
                <a:ea typeface="Arial" charset="0"/>
                <a:cs typeface="Arial" charset="0"/>
              </a:rPr>
              <a:t>from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datetime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pt-BR" sz="1400" i="1" dirty="0" err="1">
                <a:latin typeface="Arial" charset="0"/>
                <a:ea typeface="Arial" charset="0"/>
                <a:cs typeface="Arial" charset="0"/>
              </a:rPr>
              <a:t>import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 date</a:t>
            </a:r>
          </a:p>
          <a:p>
            <a:r>
              <a:rPr lang="pt-BR" sz="1400" dirty="0">
                <a:latin typeface="Arial" charset="0"/>
                <a:ea typeface="Arial" charset="0"/>
                <a:cs typeface="Arial" charset="0"/>
              </a:rPr>
              <a:t>maior = 0</a:t>
            </a:r>
          </a:p>
          <a:p>
            <a:r>
              <a:rPr lang="pt-BR" sz="1400" dirty="0">
                <a:latin typeface="Arial" charset="0"/>
                <a:ea typeface="Arial" charset="0"/>
                <a:cs typeface="Arial" charset="0"/>
              </a:rPr>
              <a:t>menor = 0</a:t>
            </a:r>
          </a:p>
          <a:p>
            <a:r>
              <a:rPr lang="pt-BR" sz="1400" i="1" dirty="0">
                <a:latin typeface="Arial" charset="0"/>
                <a:ea typeface="Arial" charset="0"/>
                <a:cs typeface="Arial" charset="0"/>
              </a:rPr>
              <a:t>for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c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 in range(1, 8):</a:t>
            </a:r>
          </a:p>
          <a:p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nasc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 = 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int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(input('Em que ano a {}ᵃ pessoa nasceu? '.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format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(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c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)))</a:t>
            </a:r>
          </a:p>
          <a:p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ano_atual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 = 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date.today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().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year</a:t>
            </a:r>
            <a:endParaRPr lang="pt-BR" sz="1400" dirty="0">
              <a:latin typeface="Arial" charset="0"/>
              <a:ea typeface="Arial" charset="0"/>
              <a:cs typeface="Arial" charset="0"/>
            </a:endParaRPr>
          </a:p>
          <a:p>
            <a:r>
              <a:rPr lang="pt-BR" sz="1400" dirty="0">
                <a:latin typeface="Arial" charset="0"/>
                <a:ea typeface="Arial" charset="0"/>
                <a:cs typeface="Arial" charset="0"/>
              </a:rPr>
              <a:t>idade = 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ano_atual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 - 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nasc</a:t>
            </a:r>
            <a:endParaRPr lang="pt-BR" sz="1400" dirty="0">
              <a:latin typeface="Arial" charset="0"/>
              <a:ea typeface="Arial" charset="0"/>
              <a:cs typeface="Arial" charset="0"/>
            </a:endParaRPr>
          </a:p>
          <a:p>
            <a:r>
              <a:rPr lang="pt-BR" sz="1400" i="1" dirty="0" err="1">
                <a:latin typeface="Arial" charset="0"/>
                <a:ea typeface="Arial" charset="0"/>
                <a:cs typeface="Arial" charset="0"/>
              </a:rPr>
              <a:t>if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 idade &gt;= 21:</a:t>
            </a:r>
          </a:p>
          <a:p>
            <a:r>
              <a:rPr lang="pt-BR" sz="1400" dirty="0">
                <a:latin typeface="Arial" charset="0"/>
                <a:ea typeface="Arial" charset="0"/>
                <a:cs typeface="Arial" charset="0"/>
              </a:rPr>
              <a:t>maior += 1</a:t>
            </a:r>
          </a:p>
          <a:p>
            <a:r>
              <a:rPr lang="pt-BR" sz="1400" i="1" dirty="0" err="1">
                <a:latin typeface="Arial" charset="0"/>
                <a:ea typeface="Arial" charset="0"/>
                <a:cs typeface="Arial" charset="0"/>
              </a:rPr>
              <a:t>else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:</a:t>
            </a:r>
          </a:p>
          <a:p>
            <a:r>
              <a:rPr lang="pt-BR" sz="1400" dirty="0">
                <a:latin typeface="Arial" charset="0"/>
                <a:ea typeface="Arial" charset="0"/>
                <a:cs typeface="Arial" charset="0"/>
              </a:rPr>
              <a:t>menor += 1</a:t>
            </a:r>
          </a:p>
          <a:p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('{} pessoas são maiores de idade. \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n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{} pessoas são menores de idade.'.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format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(maior, menor</a:t>
            </a:r>
            <a:r>
              <a:rPr lang="pt-BR" sz="1400" dirty="0" smtClean="0">
                <a:latin typeface="Arial" charset="0"/>
                <a:ea typeface="Arial" charset="0"/>
                <a:cs typeface="Arial" charset="0"/>
              </a:rPr>
              <a:t>))</a:t>
            </a:r>
            <a:endParaRPr lang="pt-BR" sz="1400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0542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1298298" y="285981"/>
            <a:ext cx="45608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b="1" smtClean="0">
                <a:solidFill>
                  <a:srgbClr val="945200"/>
                </a:solidFill>
                <a:latin typeface="Apple Chancery" charset="0"/>
                <a:ea typeface="Apple Chancery" charset="0"/>
                <a:cs typeface="Apple Chancery" charset="0"/>
              </a:rPr>
              <a:t>Curso de Python - Curso em Vídeo</a:t>
            </a:r>
            <a:endParaRPr lang="pt-BR" sz="2400" b="1">
              <a:solidFill>
                <a:srgbClr val="945200"/>
              </a:solidFill>
              <a:latin typeface="Apple Chancery" charset="0"/>
              <a:ea typeface="Apple Chancery" charset="0"/>
              <a:cs typeface="Apple Chancery" charset="0"/>
            </a:endParaRPr>
          </a:p>
        </p:txBody>
      </p:sp>
      <p:sp>
        <p:nvSpPr>
          <p:cNvPr id="13" name="Espaço Reservado para Rodapé 10"/>
          <p:cNvSpPr txBox="1">
            <a:spLocks/>
          </p:cNvSpPr>
          <p:nvPr/>
        </p:nvSpPr>
        <p:spPr>
          <a:xfrm>
            <a:off x="5768825" y="8435643"/>
            <a:ext cx="726505" cy="4466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l" defTabSz="914400" rtl="0" eaLnBrk="1" latinLnBrk="0" hangingPunct="1">
              <a:defRPr sz="7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20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Página</a:t>
            </a:r>
            <a:endParaRPr lang="pt-BR" sz="1200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4" name="Espaço Reservado para Número de Slide 11"/>
          <p:cNvSpPr txBox="1">
            <a:spLocks/>
          </p:cNvSpPr>
          <p:nvPr/>
        </p:nvSpPr>
        <p:spPr>
          <a:xfrm>
            <a:off x="6361260" y="8533253"/>
            <a:ext cx="368724" cy="26969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pt-BR"/>
            </a:defPPr>
            <a:lvl1pPr marL="0" algn="r" defTabSz="914400" rtl="0" eaLnBrk="1" latinLnBrk="0" hangingPunct="1">
              <a:defRPr sz="21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2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54</a:t>
            </a:r>
            <a:endParaRPr lang="pt-BR" sz="1200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 useBgFill="1">
        <p:nvSpPr>
          <p:cNvPr id="2" name="Retângulo 1"/>
          <p:cNvSpPr/>
          <p:nvPr/>
        </p:nvSpPr>
        <p:spPr>
          <a:xfrm>
            <a:off x="504665" y="1048592"/>
            <a:ext cx="5856595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b="1" i="1" dirty="0">
                <a:solidFill>
                  <a:srgbClr val="0432FF"/>
                </a:solidFill>
                <a:latin typeface="Arial" charset="0"/>
                <a:ea typeface="Arial" charset="0"/>
                <a:cs typeface="Arial" charset="0"/>
              </a:rPr>
              <a:t># Desafio </a:t>
            </a:r>
            <a:r>
              <a:rPr lang="pt-BR" sz="1400" b="1" i="1" dirty="0" smtClean="0">
                <a:solidFill>
                  <a:srgbClr val="0432FF"/>
                </a:solidFill>
                <a:latin typeface="Arial" charset="0"/>
                <a:ea typeface="Arial" charset="0"/>
                <a:cs typeface="Arial" charset="0"/>
              </a:rPr>
              <a:t>55 – Maior e Menor da Sequência:</a:t>
            </a:r>
          </a:p>
          <a:p>
            <a:endParaRPr lang="pt-BR" sz="1400" dirty="0">
              <a:latin typeface="Arial" charset="0"/>
              <a:ea typeface="Arial" charset="0"/>
              <a:cs typeface="Arial" charset="0"/>
            </a:endParaRPr>
          </a:p>
          <a:p>
            <a:r>
              <a:rPr lang="pt-BR" sz="1400" i="1" dirty="0">
                <a:latin typeface="Arial" charset="0"/>
                <a:ea typeface="Arial" charset="0"/>
                <a:cs typeface="Arial" charset="0"/>
              </a:rPr>
              <a:t># Faça um programa que leia o peso de CINCO PESSOAS. No</a:t>
            </a:r>
            <a:endParaRPr lang="pt-BR" sz="1400" dirty="0">
              <a:latin typeface="Arial" charset="0"/>
              <a:ea typeface="Arial" charset="0"/>
              <a:cs typeface="Arial" charset="0"/>
            </a:endParaRPr>
          </a:p>
          <a:p>
            <a:r>
              <a:rPr lang="pt-BR" sz="1400" i="1" dirty="0">
                <a:latin typeface="Arial" charset="0"/>
                <a:ea typeface="Arial" charset="0"/>
                <a:cs typeface="Arial" charset="0"/>
              </a:rPr>
              <a:t># final, mostre qual foi o maior e o menor peso lido.</a:t>
            </a:r>
            <a:endParaRPr lang="pt-BR" sz="1400" dirty="0">
              <a:latin typeface="Arial" charset="0"/>
              <a:ea typeface="Arial" charset="0"/>
              <a:cs typeface="Arial" charset="0"/>
            </a:endParaRPr>
          </a:p>
          <a:p>
            <a:r>
              <a:rPr lang="pt-BR" sz="1400" dirty="0">
                <a:latin typeface="Arial" charset="0"/>
                <a:ea typeface="Arial" charset="0"/>
                <a:cs typeface="Arial" charset="0"/>
              </a:rPr>
              <a:t/>
            </a:r>
            <a:br>
              <a:rPr lang="pt-BR" sz="1400" dirty="0">
                <a:latin typeface="Arial" charset="0"/>
                <a:ea typeface="Arial" charset="0"/>
                <a:cs typeface="Arial" charset="0"/>
              </a:rPr>
            </a:b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maior = 0</a:t>
            </a:r>
          </a:p>
          <a:p>
            <a:r>
              <a:rPr lang="pt-BR" sz="1400" dirty="0">
                <a:latin typeface="Arial" charset="0"/>
                <a:ea typeface="Arial" charset="0"/>
                <a:cs typeface="Arial" charset="0"/>
              </a:rPr>
              <a:t>menor = 0</a:t>
            </a:r>
          </a:p>
          <a:p>
            <a:r>
              <a:rPr lang="pt-BR" sz="1400" i="1" dirty="0">
                <a:latin typeface="Arial" charset="0"/>
                <a:ea typeface="Arial" charset="0"/>
                <a:cs typeface="Arial" charset="0"/>
              </a:rPr>
              <a:t>for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p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 in range(1, 6):</a:t>
            </a:r>
          </a:p>
          <a:p>
            <a:r>
              <a:rPr lang="pt-BR" sz="1400" dirty="0">
                <a:latin typeface="Arial" charset="0"/>
                <a:ea typeface="Arial" charset="0"/>
                <a:cs typeface="Arial" charset="0"/>
              </a:rPr>
              <a:t>peso = 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float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(input('Digite o peso da {}ᵃ pessoa: '))</a:t>
            </a:r>
          </a:p>
          <a:p>
            <a:r>
              <a:rPr lang="pt-BR" sz="1400" i="1" dirty="0" err="1">
                <a:latin typeface="Arial" charset="0"/>
                <a:ea typeface="Arial" charset="0"/>
                <a:cs typeface="Arial" charset="0"/>
              </a:rPr>
              <a:t>if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p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 == 1:</a:t>
            </a:r>
          </a:p>
          <a:p>
            <a:r>
              <a:rPr lang="pt-BR" sz="1400" dirty="0">
                <a:latin typeface="Arial" charset="0"/>
                <a:ea typeface="Arial" charset="0"/>
                <a:cs typeface="Arial" charset="0"/>
              </a:rPr>
              <a:t>maior = peso</a:t>
            </a:r>
          </a:p>
          <a:p>
            <a:r>
              <a:rPr lang="pt-BR" sz="1400" dirty="0">
                <a:latin typeface="Arial" charset="0"/>
                <a:ea typeface="Arial" charset="0"/>
                <a:cs typeface="Arial" charset="0"/>
              </a:rPr>
              <a:t>menor = peso</a:t>
            </a:r>
          </a:p>
          <a:p>
            <a:r>
              <a:rPr lang="pt-BR" sz="1400" i="1" dirty="0" err="1">
                <a:latin typeface="Arial" charset="0"/>
                <a:ea typeface="Arial" charset="0"/>
                <a:cs typeface="Arial" charset="0"/>
              </a:rPr>
              <a:t>else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:</a:t>
            </a:r>
          </a:p>
          <a:p>
            <a:r>
              <a:rPr lang="pt-BR" sz="1400" i="1" dirty="0" err="1">
                <a:latin typeface="Arial" charset="0"/>
                <a:ea typeface="Arial" charset="0"/>
                <a:cs typeface="Arial" charset="0"/>
              </a:rPr>
              <a:t>if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 peso &gt; maior:</a:t>
            </a:r>
          </a:p>
          <a:p>
            <a:r>
              <a:rPr lang="pt-BR" sz="1400" dirty="0">
                <a:latin typeface="Arial" charset="0"/>
                <a:ea typeface="Arial" charset="0"/>
                <a:cs typeface="Arial" charset="0"/>
              </a:rPr>
              <a:t>maior = peso</a:t>
            </a:r>
          </a:p>
          <a:p>
            <a:r>
              <a:rPr lang="pt-BR" sz="1400" i="1" dirty="0" err="1">
                <a:latin typeface="Arial" charset="0"/>
                <a:ea typeface="Arial" charset="0"/>
                <a:cs typeface="Arial" charset="0"/>
              </a:rPr>
              <a:t>if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 peso &lt; menor:</a:t>
            </a:r>
          </a:p>
          <a:p>
            <a:r>
              <a:rPr lang="pt-BR" sz="1400" dirty="0">
                <a:latin typeface="Arial" charset="0"/>
                <a:ea typeface="Arial" charset="0"/>
                <a:cs typeface="Arial" charset="0"/>
              </a:rPr>
              <a:t>menor = peso</a:t>
            </a:r>
          </a:p>
          <a:p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('O maior peso lido foi de \033[32m{:.1f} Kg\033[m.'.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format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(maior))</a:t>
            </a:r>
          </a:p>
          <a:p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('O menor peso lido foi de \033[32m{:.1f} Kg\033[m.'.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format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(menor))</a:t>
            </a:r>
            <a:endParaRPr lang="pt-BR" sz="1400" b="0" dirty="0">
              <a:effectLst/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6390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1249114" y="336839"/>
            <a:ext cx="45608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b="1" smtClean="0">
                <a:solidFill>
                  <a:srgbClr val="945200"/>
                </a:solidFill>
                <a:latin typeface="Apple Chancery" charset="0"/>
                <a:ea typeface="Apple Chancery" charset="0"/>
                <a:cs typeface="Apple Chancery" charset="0"/>
              </a:rPr>
              <a:t>Curso de Python - Curso em Vídeo</a:t>
            </a:r>
            <a:endParaRPr lang="pt-BR" sz="2400" b="1">
              <a:solidFill>
                <a:srgbClr val="945200"/>
              </a:solidFill>
              <a:latin typeface="Apple Chancery" charset="0"/>
              <a:ea typeface="Apple Chancery" charset="0"/>
              <a:cs typeface="Apple Chancery" charset="0"/>
            </a:endParaRPr>
          </a:p>
        </p:txBody>
      </p:sp>
      <p:sp>
        <p:nvSpPr>
          <p:cNvPr id="13" name="Espaço Reservado para Rodapé 10"/>
          <p:cNvSpPr txBox="1">
            <a:spLocks/>
          </p:cNvSpPr>
          <p:nvPr/>
        </p:nvSpPr>
        <p:spPr>
          <a:xfrm>
            <a:off x="5768825" y="8435643"/>
            <a:ext cx="726505" cy="4466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l" defTabSz="914400" rtl="0" eaLnBrk="1" latinLnBrk="0" hangingPunct="1">
              <a:defRPr sz="7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20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Página</a:t>
            </a:r>
            <a:endParaRPr lang="pt-BR" sz="1200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4" name="Espaço Reservado para Número de Slide 11"/>
          <p:cNvSpPr txBox="1">
            <a:spLocks/>
          </p:cNvSpPr>
          <p:nvPr/>
        </p:nvSpPr>
        <p:spPr>
          <a:xfrm>
            <a:off x="6361260" y="8533253"/>
            <a:ext cx="368724" cy="26969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pt-BR"/>
            </a:defPPr>
            <a:lvl1pPr marL="0" algn="r" defTabSz="914400" rtl="0" eaLnBrk="1" latinLnBrk="0" hangingPunct="1">
              <a:defRPr sz="21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2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55</a:t>
            </a:r>
            <a:endParaRPr lang="pt-BR" sz="1200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329108" y="1061628"/>
            <a:ext cx="6400876" cy="70942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300" b="1" i="1" dirty="0">
                <a:solidFill>
                  <a:srgbClr val="0432FF"/>
                </a:solidFill>
                <a:latin typeface="Arial" charset="0"/>
                <a:ea typeface="Arial" charset="0"/>
                <a:cs typeface="Arial" charset="0"/>
              </a:rPr>
              <a:t># Desafio </a:t>
            </a:r>
            <a:r>
              <a:rPr lang="pt-BR" sz="1300" b="1" i="1" dirty="0" smtClean="0">
                <a:solidFill>
                  <a:srgbClr val="0432FF"/>
                </a:solidFill>
                <a:latin typeface="Arial" charset="0"/>
                <a:ea typeface="Arial" charset="0"/>
                <a:cs typeface="Arial" charset="0"/>
              </a:rPr>
              <a:t>56 – Analisador Completo:</a:t>
            </a:r>
          </a:p>
          <a:p>
            <a:endParaRPr lang="pt-BR" sz="1300" dirty="0">
              <a:latin typeface="Arial" charset="0"/>
              <a:ea typeface="Arial" charset="0"/>
              <a:cs typeface="Arial" charset="0"/>
            </a:endParaRPr>
          </a:p>
          <a:p>
            <a:r>
              <a:rPr lang="pt-BR" sz="1300" i="1" dirty="0">
                <a:latin typeface="Arial" charset="0"/>
                <a:ea typeface="Arial" charset="0"/>
                <a:cs typeface="Arial" charset="0"/>
              </a:rPr>
              <a:t># Desenvolva um programa que leia o NOME, IDADE e SEXO de</a:t>
            </a:r>
            <a:endParaRPr lang="pt-BR" sz="1300" dirty="0">
              <a:latin typeface="Arial" charset="0"/>
              <a:ea typeface="Arial" charset="0"/>
              <a:cs typeface="Arial" charset="0"/>
            </a:endParaRPr>
          </a:p>
          <a:p>
            <a:r>
              <a:rPr lang="pt-BR" sz="1300" i="1" dirty="0">
                <a:latin typeface="Arial" charset="0"/>
                <a:ea typeface="Arial" charset="0"/>
                <a:cs typeface="Arial" charset="0"/>
              </a:rPr>
              <a:t># 4 pessoas. No final do programa, mostre:</a:t>
            </a:r>
            <a:endParaRPr lang="pt-BR" sz="1300" dirty="0">
              <a:latin typeface="Arial" charset="0"/>
              <a:ea typeface="Arial" charset="0"/>
              <a:cs typeface="Arial" charset="0"/>
            </a:endParaRPr>
          </a:p>
          <a:p>
            <a:r>
              <a:rPr lang="pt-BR" sz="1300" i="1" dirty="0">
                <a:latin typeface="Arial" charset="0"/>
                <a:ea typeface="Arial" charset="0"/>
                <a:cs typeface="Arial" charset="0"/>
              </a:rPr>
              <a:t># - A média de idade do grupo;</a:t>
            </a:r>
            <a:endParaRPr lang="pt-BR" sz="1300" dirty="0">
              <a:latin typeface="Arial" charset="0"/>
              <a:ea typeface="Arial" charset="0"/>
              <a:cs typeface="Arial" charset="0"/>
            </a:endParaRPr>
          </a:p>
          <a:p>
            <a:r>
              <a:rPr lang="pt-BR" sz="1300" i="1" dirty="0">
                <a:latin typeface="Arial" charset="0"/>
                <a:ea typeface="Arial" charset="0"/>
                <a:cs typeface="Arial" charset="0"/>
              </a:rPr>
              <a:t># - Qual é o nome do homem mais velho;</a:t>
            </a:r>
            <a:endParaRPr lang="pt-BR" sz="1300" dirty="0">
              <a:latin typeface="Arial" charset="0"/>
              <a:ea typeface="Arial" charset="0"/>
              <a:cs typeface="Arial" charset="0"/>
            </a:endParaRPr>
          </a:p>
          <a:p>
            <a:r>
              <a:rPr lang="pt-BR" sz="1300" i="1" dirty="0">
                <a:latin typeface="Arial" charset="0"/>
                <a:ea typeface="Arial" charset="0"/>
                <a:cs typeface="Arial" charset="0"/>
              </a:rPr>
              <a:t># - Quantas mulheres têm menos de 20 anos.</a:t>
            </a:r>
            <a:endParaRPr lang="pt-BR" sz="1300" dirty="0">
              <a:latin typeface="Arial" charset="0"/>
              <a:ea typeface="Arial" charset="0"/>
              <a:cs typeface="Arial" charset="0"/>
            </a:endParaRPr>
          </a:p>
          <a:p>
            <a:r>
              <a:rPr lang="pt-BR" sz="1300" dirty="0">
                <a:latin typeface="Arial" charset="0"/>
                <a:ea typeface="Arial" charset="0"/>
                <a:cs typeface="Arial" charset="0"/>
              </a:rPr>
              <a:t/>
            </a:r>
            <a:br>
              <a:rPr lang="pt-BR" sz="1300" dirty="0">
                <a:latin typeface="Arial" charset="0"/>
                <a:ea typeface="Arial" charset="0"/>
                <a:cs typeface="Arial" charset="0"/>
              </a:rPr>
            </a:br>
            <a:r>
              <a:rPr lang="pt-BR" sz="1300" dirty="0" err="1">
                <a:latin typeface="Arial" charset="0"/>
                <a:ea typeface="Arial" charset="0"/>
                <a:cs typeface="Arial" charset="0"/>
              </a:rPr>
              <a:t>somaidade</a:t>
            </a:r>
            <a:r>
              <a:rPr lang="pt-BR" sz="1300" dirty="0">
                <a:latin typeface="Arial" charset="0"/>
                <a:ea typeface="Arial" charset="0"/>
                <a:cs typeface="Arial" charset="0"/>
              </a:rPr>
              <a:t> = 0</a:t>
            </a:r>
          </a:p>
          <a:p>
            <a:r>
              <a:rPr lang="pt-BR" sz="1300" dirty="0" err="1">
                <a:latin typeface="Arial" charset="0"/>
                <a:ea typeface="Arial" charset="0"/>
                <a:cs typeface="Arial" charset="0"/>
              </a:rPr>
              <a:t>mediaidade</a:t>
            </a:r>
            <a:r>
              <a:rPr lang="pt-BR" sz="1300" dirty="0">
                <a:latin typeface="Arial" charset="0"/>
                <a:ea typeface="Arial" charset="0"/>
                <a:cs typeface="Arial" charset="0"/>
              </a:rPr>
              <a:t> = 0</a:t>
            </a:r>
          </a:p>
          <a:p>
            <a:r>
              <a:rPr lang="pt-BR" sz="1300" dirty="0" err="1">
                <a:latin typeface="Arial" charset="0"/>
                <a:ea typeface="Arial" charset="0"/>
                <a:cs typeface="Arial" charset="0"/>
              </a:rPr>
              <a:t>maioridadehomem</a:t>
            </a:r>
            <a:r>
              <a:rPr lang="pt-BR" sz="1300" dirty="0">
                <a:latin typeface="Arial" charset="0"/>
                <a:ea typeface="Arial" charset="0"/>
                <a:cs typeface="Arial" charset="0"/>
              </a:rPr>
              <a:t> = 0</a:t>
            </a:r>
          </a:p>
          <a:p>
            <a:r>
              <a:rPr lang="pt-BR" sz="1300" dirty="0" err="1">
                <a:latin typeface="Arial" charset="0"/>
                <a:ea typeface="Arial" charset="0"/>
                <a:cs typeface="Arial" charset="0"/>
              </a:rPr>
              <a:t>nomevelho</a:t>
            </a:r>
            <a:r>
              <a:rPr lang="pt-BR" sz="1300" dirty="0">
                <a:latin typeface="Arial" charset="0"/>
                <a:ea typeface="Arial" charset="0"/>
                <a:cs typeface="Arial" charset="0"/>
              </a:rPr>
              <a:t> = 0</a:t>
            </a:r>
          </a:p>
          <a:p>
            <a:r>
              <a:rPr lang="pt-BR" sz="1300" dirty="0">
                <a:latin typeface="Arial" charset="0"/>
                <a:ea typeface="Arial" charset="0"/>
                <a:cs typeface="Arial" charset="0"/>
              </a:rPr>
              <a:t>totmulher20 = 0</a:t>
            </a:r>
          </a:p>
          <a:p>
            <a:r>
              <a:rPr lang="pt-BR" sz="1300" i="1" dirty="0">
                <a:latin typeface="Arial" charset="0"/>
                <a:ea typeface="Arial" charset="0"/>
                <a:cs typeface="Arial" charset="0"/>
              </a:rPr>
              <a:t>for</a:t>
            </a:r>
            <a:r>
              <a:rPr lang="pt-BR" sz="13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pt-BR" sz="1300" dirty="0" err="1">
                <a:latin typeface="Arial" charset="0"/>
                <a:ea typeface="Arial" charset="0"/>
                <a:cs typeface="Arial" charset="0"/>
              </a:rPr>
              <a:t>p</a:t>
            </a:r>
            <a:r>
              <a:rPr lang="pt-BR" sz="1300" dirty="0">
                <a:latin typeface="Arial" charset="0"/>
                <a:ea typeface="Arial" charset="0"/>
                <a:cs typeface="Arial" charset="0"/>
              </a:rPr>
              <a:t> in range(1, 5):</a:t>
            </a:r>
          </a:p>
          <a:p>
            <a:r>
              <a:rPr lang="pt-BR" sz="1300" dirty="0" err="1"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300" dirty="0">
                <a:latin typeface="Arial" charset="0"/>
                <a:ea typeface="Arial" charset="0"/>
                <a:cs typeface="Arial" charset="0"/>
              </a:rPr>
              <a:t>('-'*5, </a:t>
            </a:r>
            <a:r>
              <a:rPr lang="pt-BR" sz="1300" dirty="0" err="1">
                <a:latin typeface="Arial" charset="0"/>
                <a:ea typeface="Arial" charset="0"/>
                <a:cs typeface="Arial" charset="0"/>
              </a:rPr>
              <a:t>end</a:t>
            </a:r>
            <a:r>
              <a:rPr lang="pt-BR" sz="1300" dirty="0">
                <a:latin typeface="Arial" charset="0"/>
                <a:ea typeface="Arial" charset="0"/>
                <a:cs typeface="Arial" charset="0"/>
              </a:rPr>
              <a:t>='')</a:t>
            </a:r>
          </a:p>
          <a:p>
            <a:r>
              <a:rPr lang="pt-BR" sz="1300" dirty="0" err="1"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300" dirty="0">
                <a:latin typeface="Arial" charset="0"/>
                <a:ea typeface="Arial" charset="0"/>
                <a:cs typeface="Arial" charset="0"/>
              </a:rPr>
              <a:t>(' {}ᵃ PESSOA '.</a:t>
            </a:r>
            <a:r>
              <a:rPr lang="pt-BR" sz="1300" dirty="0" err="1">
                <a:latin typeface="Arial" charset="0"/>
                <a:ea typeface="Arial" charset="0"/>
                <a:cs typeface="Arial" charset="0"/>
              </a:rPr>
              <a:t>format</a:t>
            </a:r>
            <a:r>
              <a:rPr lang="pt-BR" sz="1300" dirty="0">
                <a:latin typeface="Arial" charset="0"/>
                <a:ea typeface="Arial" charset="0"/>
                <a:cs typeface="Arial" charset="0"/>
              </a:rPr>
              <a:t>(</a:t>
            </a:r>
            <a:r>
              <a:rPr lang="pt-BR" sz="1300" dirty="0" err="1">
                <a:latin typeface="Arial" charset="0"/>
                <a:ea typeface="Arial" charset="0"/>
                <a:cs typeface="Arial" charset="0"/>
              </a:rPr>
              <a:t>p</a:t>
            </a:r>
            <a:r>
              <a:rPr lang="pt-BR" sz="1300" dirty="0">
                <a:latin typeface="Arial" charset="0"/>
                <a:ea typeface="Arial" charset="0"/>
                <a:cs typeface="Arial" charset="0"/>
              </a:rPr>
              <a:t>), </a:t>
            </a:r>
            <a:r>
              <a:rPr lang="pt-BR" sz="1300" dirty="0" err="1">
                <a:latin typeface="Arial" charset="0"/>
                <a:ea typeface="Arial" charset="0"/>
                <a:cs typeface="Arial" charset="0"/>
              </a:rPr>
              <a:t>end</a:t>
            </a:r>
            <a:r>
              <a:rPr lang="pt-BR" sz="1300" dirty="0">
                <a:latin typeface="Arial" charset="0"/>
                <a:ea typeface="Arial" charset="0"/>
                <a:cs typeface="Arial" charset="0"/>
              </a:rPr>
              <a:t>='')</a:t>
            </a:r>
          </a:p>
          <a:p>
            <a:r>
              <a:rPr lang="pt-BR" sz="1300" dirty="0" err="1"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300" dirty="0">
                <a:latin typeface="Arial" charset="0"/>
                <a:ea typeface="Arial" charset="0"/>
                <a:cs typeface="Arial" charset="0"/>
              </a:rPr>
              <a:t>('-'*5)</a:t>
            </a:r>
          </a:p>
          <a:p>
            <a:r>
              <a:rPr lang="pt-BR" sz="1300" dirty="0">
                <a:latin typeface="Arial" charset="0"/>
                <a:ea typeface="Arial" charset="0"/>
                <a:cs typeface="Arial" charset="0"/>
              </a:rPr>
              <a:t>nome = </a:t>
            </a:r>
            <a:r>
              <a:rPr lang="pt-BR" sz="1300" dirty="0" err="1">
                <a:latin typeface="Arial" charset="0"/>
                <a:ea typeface="Arial" charset="0"/>
                <a:cs typeface="Arial" charset="0"/>
              </a:rPr>
              <a:t>str</a:t>
            </a:r>
            <a:r>
              <a:rPr lang="pt-BR" sz="1300" dirty="0">
                <a:latin typeface="Arial" charset="0"/>
                <a:ea typeface="Arial" charset="0"/>
                <a:cs typeface="Arial" charset="0"/>
              </a:rPr>
              <a:t>(input('Digite o {}ᵃ nome: '.</a:t>
            </a:r>
            <a:r>
              <a:rPr lang="pt-BR" sz="1300" dirty="0" err="1">
                <a:latin typeface="Arial" charset="0"/>
                <a:ea typeface="Arial" charset="0"/>
                <a:cs typeface="Arial" charset="0"/>
              </a:rPr>
              <a:t>format</a:t>
            </a:r>
            <a:r>
              <a:rPr lang="pt-BR" sz="1300" dirty="0">
                <a:latin typeface="Arial" charset="0"/>
                <a:ea typeface="Arial" charset="0"/>
                <a:cs typeface="Arial" charset="0"/>
              </a:rPr>
              <a:t>(</a:t>
            </a:r>
            <a:r>
              <a:rPr lang="pt-BR" sz="1300" dirty="0" err="1">
                <a:latin typeface="Arial" charset="0"/>
                <a:ea typeface="Arial" charset="0"/>
                <a:cs typeface="Arial" charset="0"/>
              </a:rPr>
              <a:t>p</a:t>
            </a:r>
            <a:r>
              <a:rPr lang="pt-BR" sz="1300" dirty="0">
                <a:latin typeface="Arial" charset="0"/>
                <a:ea typeface="Arial" charset="0"/>
                <a:cs typeface="Arial" charset="0"/>
              </a:rPr>
              <a:t>))).</a:t>
            </a:r>
            <a:r>
              <a:rPr lang="pt-BR" sz="1300" dirty="0" err="1">
                <a:latin typeface="Arial" charset="0"/>
                <a:ea typeface="Arial" charset="0"/>
                <a:cs typeface="Arial" charset="0"/>
              </a:rPr>
              <a:t>strip</a:t>
            </a:r>
            <a:r>
              <a:rPr lang="pt-BR" sz="1300" dirty="0">
                <a:latin typeface="Arial" charset="0"/>
                <a:ea typeface="Arial" charset="0"/>
                <a:cs typeface="Arial" charset="0"/>
              </a:rPr>
              <a:t>().</a:t>
            </a:r>
            <a:r>
              <a:rPr lang="pt-BR" sz="1300" dirty="0" err="1">
                <a:latin typeface="Arial" charset="0"/>
                <a:ea typeface="Arial" charset="0"/>
                <a:cs typeface="Arial" charset="0"/>
              </a:rPr>
              <a:t>lower</a:t>
            </a:r>
            <a:r>
              <a:rPr lang="pt-BR" sz="1300" dirty="0">
                <a:latin typeface="Arial" charset="0"/>
                <a:ea typeface="Arial" charset="0"/>
                <a:cs typeface="Arial" charset="0"/>
              </a:rPr>
              <a:t>()</a:t>
            </a:r>
          </a:p>
          <a:p>
            <a:r>
              <a:rPr lang="pt-BR" sz="1300" dirty="0">
                <a:latin typeface="Arial" charset="0"/>
                <a:ea typeface="Arial" charset="0"/>
                <a:cs typeface="Arial" charset="0"/>
              </a:rPr>
              <a:t>idade = </a:t>
            </a:r>
            <a:r>
              <a:rPr lang="pt-BR" sz="1300" dirty="0" err="1">
                <a:latin typeface="Arial" charset="0"/>
                <a:ea typeface="Arial" charset="0"/>
                <a:cs typeface="Arial" charset="0"/>
              </a:rPr>
              <a:t>int</a:t>
            </a:r>
            <a:r>
              <a:rPr lang="pt-BR" sz="1300" dirty="0">
                <a:latin typeface="Arial" charset="0"/>
                <a:ea typeface="Arial" charset="0"/>
                <a:cs typeface="Arial" charset="0"/>
              </a:rPr>
              <a:t>(input('Digite a {}ᵃ idade: '.</a:t>
            </a:r>
            <a:r>
              <a:rPr lang="pt-BR" sz="1300" dirty="0" err="1">
                <a:latin typeface="Arial" charset="0"/>
                <a:ea typeface="Arial" charset="0"/>
                <a:cs typeface="Arial" charset="0"/>
              </a:rPr>
              <a:t>format</a:t>
            </a:r>
            <a:r>
              <a:rPr lang="pt-BR" sz="1300" dirty="0">
                <a:latin typeface="Arial" charset="0"/>
                <a:ea typeface="Arial" charset="0"/>
                <a:cs typeface="Arial" charset="0"/>
              </a:rPr>
              <a:t>(</a:t>
            </a:r>
            <a:r>
              <a:rPr lang="pt-BR" sz="1300" dirty="0" err="1">
                <a:latin typeface="Arial" charset="0"/>
                <a:ea typeface="Arial" charset="0"/>
                <a:cs typeface="Arial" charset="0"/>
              </a:rPr>
              <a:t>p</a:t>
            </a:r>
            <a:r>
              <a:rPr lang="pt-BR" sz="1300" dirty="0">
                <a:latin typeface="Arial" charset="0"/>
                <a:ea typeface="Arial" charset="0"/>
                <a:cs typeface="Arial" charset="0"/>
              </a:rPr>
              <a:t>)))</a:t>
            </a:r>
          </a:p>
          <a:p>
            <a:r>
              <a:rPr lang="pt-BR" sz="1300" dirty="0">
                <a:latin typeface="Arial" charset="0"/>
                <a:ea typeface="Arial" charset="0"/>
                <a:cs typeface="Arial" charset="0"/>
              </a:rPr>
              <a:t>sexo = </a:t>
            </a:r>
            <a:r>
              <a:rPr lang="pt-BR" sz="1300" dirty="0" err="1">
                <a:latin typeface="Arial" charset="0"/>
                <a:ea typeface="Arial" charset="0"/>
                <a:cs typeface="Arial" charset="0"/>
              </a:rPr>
              <a:t>str</a:t>
            </a:r>
            <a:r>
              <a:rPr lang="pt-BR" sz="1300" dirty="0">
                <a:latin typeface="Arial" charset="0"/>
                <a:ea typeface="Arial" charset="0"/>
                <a:cs typeface="Arial" charset="0"/>
              </a:rPr>
              <a:t>(</a:t>
            </a:r>
          </a:p>
          <a:p>
            <a:r>
              <a:rPr lang="pt-BR" sz="1300" dirty="0">
                <a:latin typeface="Arial" charset="0"/>
                <a:ea typeface="Arial" charset="0"/>
                <a:cs typeface="Arial" charset="0"/>
              </a:rPr>
              <a:t>input('Digite o sexo da {}ᵃ pessoa [M/</a:t>
            </a:r>
            <a:r>
              <a:rPr lang="pt-BR" sz="1300" dirty="0" err="1">
                <a:latin typeface="Arial" charset="0"/>
                <a:ea typeface="Arial" charset="0"/>
                <a:cs typeface="Arial" charset="0"/>
              </a:rPr>
              <a:t>F</a:t>
            </a:r>
            <a:r>
              <a:rPr lang="pt-BR" sz="1300" dirty="0">
                <a:latin typeface="Arial" charset="0"/>
                <a:ea typeface="Arial" charset="0"/>
                <a:cs typeface="Arial" charset="0"/>
              </a:rPr>
              <a:t>]: '.</a:t>
            </a:r>
            <a:r>
              <a:rPr lang="pt-BR" sz="1300" dirty="0" err="1">
                <a:latin typeface="Arial" charset="0"/>
                <a:ea typeface="Arial" charset="0"/>
                <a:cs typeface="Arial" charset="0"/>
              </a:rPr>
              <a:t>format</a:t>
            </a:r>
            <a:r>
              <a:rPr lang="pt-BR" sz="1300" dirty="0">
                <a:latin typeface="Arial" charset="0"/>
                <a:ea typeface="Arial" charset="0"/>
                <a:cs typeface="Arial" charset="0"/>
              </a:rPr>
              <a:t>(</a:t>
            </a:r>
            <a:r>
              <a:rPr lang="pt-BR" sz="1300" dirty="0" err="1">
                <a:latin typeface="Arial" charset="0"/>
                <a:ea typeface="Arial" charset="0"/>
                <a:cs typeface="Arial" charset="0"/>
              </a:rPr>
              <a:t>p</a:t>
            </a:r>
            <a:r>
              <a:rPr lang="pt-BR" sz="1300" dirty="0">
                <a:latin typeface="Arial" charset="0"/>
                <a:ea typeface="Arial" charset="0"/>
                <a:cs typeface="Arial" charset="0"/>
              </a:rPr>
              <a:t>))).</a:t>
            </a:r>
            <a:r>
              <a:rPr lang="pt-BR" sz="1300" dirty="0" err="1">
                <a:latin typeface="Arial" charset="0"/>
                <a:ea typeface="Arial" charset="0"/>
                <a:cs typeface="Arial" charset="0"/>
              </a:rPr>
              <a:t>strip</a:t>
            </a:r>
            <a:r>
              <a:rPr lang="pt-BR" sz="1300" dirty="0">
                <a:latin typeface="Arial" charset="0"/>
                <a:ea typeface="Arial" charset="0"/>
                <a:cs typeface="Arial" charset="0"/>
              </a:rPr>
              <a:t>().</a:t>
            </a:r>
            <a:r>
              <a:rPr lang="pt-BR" sz="1300" dirty="0" err="1">
                <a:latin typeface="Arial" charset="0"/>
                <a:ea typeface="Arial" charset="0"/>
                <a:cs typeface="Arial" charset="0"/>
              </a:rPr>
              <a:t>lower</a:t>
            </a:r>
            <a:r>
              <a:rPr lang="pt-BR" sz="1300" dirty="0">
                <a:latin typeface="Arial" charset="0"/>
                <a:ea typeface="Arial" charset="0"/>
                <a:cs typeface="Arial" charset="0"/>
              </a:rPr>
              <a:t>()</a:t>
            </a:r>
          </a:p>
          <a:p>
            <a:r>
              <a:rPr lang="pt-BR" sz="1300" dirty="0" err="1">
                <a:latin typeface="Arial" charset="0"/>
                <a:ea typeface="Arial" charset="0"/>
                <a:cs typeface="Arial" charset="0"/>
              </a:rPr>
              <a:t>somaidade</a:t>
            </a:r>
            <a:r>
              <a:rPr lang="pt-BR" sz="1300" dirty="0">
                <a:latin typeface="Arial" charset="0"/>
                <a:ea typeface="Arial" charset="0"/>
                <a:cs typeface="Arial" charset="0"/>
              </a:rPr>
              <a:t> += idade</a:t>
            </a:r>
          </a:p>
          <a:p>
            <a:r>
              <a:rPr lang="pt-BR" sz="1300" i="1" dirty="0" err="1">
                <a:latin typeface="Arial" charset="0"/>
                <a:ea typeface="Arial" charset="0"/>
                <a:cs typeface="Arial" charset="0"/>
              </a:rPr>
              <a:t>if</a:t>
            </a:r>
            <a:r>
              <a:rPr lang="pt-BR" sz="13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pt-BR" sz="1300" dirty="0" err="1">
                <a:latin typeface="Arial" charset="0"/>
                <a:ea typeface="Arial" charset="0"/>
                <a:cs typeface="Arial" charset="0"/>
              </a:rPr>
              <a:t>p</a:t>
            </a:r>
            <a:r>
              <a:rPr lang="pt-BR" sz="1300" dirty="0">
                <a:latin typeface="Arial" charset="0"/>
                <a:ea typeface="Arial" charset="0"/>
                <a:cs typeface="Arial" charset="0"/>
              </a:rPr>
              <a:t> == 1 </a:t>
            </a:r>
            <a:r>
              <a:rPr lang="pt-BR" sz="1300" dirty="0" err="1">
                <a:latin typeface="Arial" charset="0"/>
                <a:ea typeface="Arial" charset="0"/>
                <a:cs typeface="Arial" charset="0"/>
              </a:rPr>
              <a:t>and</a:t>
            </a:r>
            <a:r>
              <a:rPr lang="pt-BR" sz="1300" dirty="0">
                <a:latin typeface="Arial" charset="0"/>
                <a:ea typeface="Arial" charset="0"/>
                <a:cs typeface="Arial" charset="0"/>
              </a:rPr>
              <a:t> sexo == 'm':</a:t>
            </a:r>
          </a:p>
          <a:p>
            <a:r>
              <a:rPr lang="pt-BR" sz="1300" dirty="0" err="1">
                <a:latin typeface="Arial" charset="0"/>
                <a:ea typeface="Arial" charset="0"/>
                <a:cs typeface="Arial" charset="0"/>
              </a:rPr>
              <a:t>maioridadehomem</a:t>
            </a:r>
            <a:r>
              <a:rPr lang="pt-BR" sz="1300" dirty="0">
                <a:latin typeface="Arial" charset="0"/>
                <a:ea typeface="Arial" charset="0"/>
                <a:cs typeface="Arial" charset="0"/>
              </a:rPr>
              <a:t> = idade</a:t>
            </a:r>
          </a:p>
          <a:p>
            <a:r>
              <a:rPr lang="pt-BR" sz="1300" dirty="0" err="1">
                <a:latin typeface="Arial" charset="0"/>
                <a:ea typeface="Arial" charset="0"/>
                <a:cs typeface="Arial" charset="0"/>
              </a:rPr>
              <a:t>nomevelho</a:t>
            </a:r>
            <a:r>
              <a:rPr lang="pt-BR" sz="1300" dirty="0">
                <a:latin typeface="Arial" charset="0"/>
                <a:ea typeface="Arial" charset="0"/>
                <a:cs typeface="Arial" charset="0"/>
              </a:rPr>
              <a:t> = nome</a:t>
            </a:r>
          </a:p>
          <a:p>
            <a:r>
              <a:rPr lang="pt-BR" sz="1300" i="1" dirty="0" err="1">
                <a:latin typeface="Arial" charset="0"/>
                <a:ea typeface="Arial" charset="0"/>
                <a:cs typeface="Arial" charset="0"/>
              </a:rPr>
              <a:t>if</a:t>
            </a:r>
            <a:r>
              <a:rPr lang="pt-BR" sz="1300" dirty="0">
                <a:latin typeface="Arial" charset="0"/>
                <a:ea typeface="Arial" charset="0"/>
                <a:cs typeface="Arial" charset="0"/>
              </a:rPr>
              <a:t> sexo == 'm' </a:t>
            </a:r>
            <a:r>
              <a:rPr lang="pt-BR" sz="1300" dirty="0" err="1">
                <a:latin typeface="Arial" charset="0"/>
                <a:ea typeface="Arial" charset="0"/>
                <a:cs typeface="Arial" charset="0"/>
              </a:rPr>
              <a:t>and</a:t>
            </a:r>
            <a:r>
              <a:rPr lang="pt-BR" sz="1300" dirty="0">
                <a:latin typeface="Arial" charset="0"/>
                <a:ea typeface="Arial" charset="0"/>
                <a:cs typeface="Arial" charset="0"/>
              </a:rPr>
              <a:t> idade &gt; </a:t>
            </a:r>
            <a:r>
              <a:rPr lang="pt-BR" sz="1300" dirty="0" err="1">
                <a:latin typeface="Arial" charset="0"/>
                <a:ea typeface="Arial" charset="0"/>
                <a:cs typeface="Arial" charset="0"/>
              </a:rPr>
              <a:t>maioridadehomem</a:t>
            </a:r>
            <a:r>
              <a:rPr lang="pt-BR" sz="1300" dirty="0">
                <a:latin typeface="Arial" charset="0"/>
                <a:ea typeface="Arial" charset="0"/>
                <a:cs typeface="Arial" charset="0"/>
              </a:rPr>
              <a:t>:</a:t>
            </a:r>
          </a:p>
          <a:p>
            <a:r>
              <a:rPr lang="pt-BR" sz="1300" dirty="0" err="1">
                <a:latin typeface="Arial" charset="0"/>
                <a:ea typeface="Arial" charset="0"/>
                <a:cs typeface="Arial" charset="0"/>
              </a:rPr>
              <a:t>maioridadehomem</a:t>
            </a:r>
            <a:r>
              <a:rPr lang="pt-BR" sz="1300" dirty="0">
                <a:latin typeface="Arial" charset="0"/>
                <a:ea typeface="Arial" charset="0"/>
                <a:cs typeface="Arial" charset="0"/>
              </a:rPr>
              <a:t> = idade</a:t>
            </a:r>
          </a:p>
          <a:p>
            <a:r>
              <a:rPr lang="pt-BR" sz="1300" dirty="0" err="1">
                <a:latin typeface="Arial" charset="0"/>
                <a:ea typeface="Arial" charset="0"/>
                <a:cs typeface="Arial" charset="0"/>
              </a:rPr>
              <a:t>nomevelho</a:t>
            </a:r>
            <a:r>
              <a:rPr lang="pt-BR" sz="1300" dirty="0">
                <a:latin typeface="Arial" charset="0"/>
                <a:ea typeface="Arial" charset="0"/>
                <a:cs typeface="Arial" charset="0"/>
              </a:rPr>
              <a:t> = nome</a:t>
            </a:r>
          </a:p>
          <a:p>
            <a:r>
              <a:rPr lang="pt-BR" sz="1300" i="1" dirty="0" err="1">
                <a:latin typeface="Arial" charset="0"/>
                <a:ea typeface="Arial" charset="0"/>
                <a:cs typeface="Arial" charset="0"/>
              </a:rPr>
              <a:t>if</a:t>
            </a:r>
            <a:r>
              <a:rPr lang="pt-BR" sz="1300" dirty="0">
                <a:latin typeface="Arial" charset="0"/>
                <a:ea typeface="Arial" charset="0"/>
                <a:cs typeface="Arial" charset="0"/>
              </a:rPr>
              <a:t> sexo == '</a:t>
            </a:r>
            <a:r>
              <a:rPr lang="pt-BR" sz="1300" dirty="0" err="1">
                <a:latin typeface="Arial" charset="0"/>
                <a:ea typeface="Arial" charset="0"/>
                <a:cs typeface="Arial" charset="0"/>
              </a:rPr>
              <a:t>f</a:t>
            </a:r>
            <a:r>
              <a:rPr lang="pt-BR" sz="1300" dirty="0">
                <a:latin typeface="Arial" charset="0"/>
                <a:ea typeface="Arial" charset="0"/>
                <a:cs typeface="Arial" charset="0"/>
              </a:rPr>
              <a:t>' </a:t>
            </a:r>
            <a:r>
              <a:rPr lang="pt-BR" sz="1300" dirty="0" err="1">
                <a:latin typeface="Arial" charset="0"/>
                <a:ea typeface="Arial" charset="0"/>
                <a:cs typeface="Arial" charset="0"/>
              </a:rPr>
              <a:t>and</a:t>
            </a:r>
            <a:r>
              <a:rPr lang="pt-BR" sz="1300" dirty="0">
                <a:latin typeface="Arial" charset="0"/>
                <a:ea typeface="Arial" charset="0"/>
                <a:cs typeface="Arial" charset="0"/>
              </a:rPr>
              <a:t> idade &lt; 20:</a:t>
            </a:r>
          </a:p>
          <a:p>
            <a:r>
              <a:rPr lang="pt-BR" sz="1300" dirty="0">
                <a:latin typeface="Arial" charset="0"/>
                <a:ea typeface="Arial" charset="0"/>
                <a:cs typeface="Arial" charset="0"/>
              </a:rPr>
              <a:t>totmulher20 += 1</a:t>
            </a:r>
          </a:p>
          <a:p>
            <a:r>
              <a:rPr lang="pt-BR" sz="1300" dirty="0" err="1">
                <a:latin typeface="Arial" charset="0"/>
                <a:ea typeface="Arial" charset="0"/>
                <a:cs typeface="Arial" charset="0"/>
              </a:rPr>
              <a:t>mediaidade</a:t>
            </a:r>
            <a:r>
              <a:rPr lang="pt-BR" sz="1300" dirty="0">
                <a:latin typeface="Arial" charset="0"/>
                <a:ea typeface="Arial" charset="0"/>
                <a:cs typeface="Arial" charset="0"/>
              </a:rPr>
              <a:t> = </a:t>
            </a:r>
            <a:r>
              <a:rPr lang="pt-BR" sz="1300" dirty="0" err="1">
                <a:latin typeface="Arial" charset="0"/>
                <a:ea typeface="Arial" charset="0"/>
                <a:cs typeface="Arial" charset="0"/>
              </a:rPr>
              <a:t>somaidade</a:t>
            </a:r>
            <a:r>
              <a:rPr lang="pt-BR" sz="1300" dirty="0">
                <a:latin typeface="Arial" charset="0"/>
                <a:ea typeface="Arial" charset="0"/>
                <a:cs typeface="Arial" charset="0"/>
              </a:rPr>
              <a:t> / 4</a:t>
            </a:r>
          </a:p>
          <a:p>
            <a:r>
              <a:rPr lang="pt-BR" sz="1300" dirty="0" err="1"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300" dirty="0">
                <a:latin typeface="Arial" charset="0"/>
                <a:ea typeface="Arial" charset="0"/>
                <a:cs typeface="Arial" charset="0"/>
              </a:rPr>
              <a:t>('A média de idade do grupo é de {} anos.'.</a:t>
            </a:r>
            <a:r>
              <a:rPr lang="pt-BR" sz="1300" dirty="0" err="1">
                <a:latin typeface="Arial" charset="0"/>
                <a:ea typeface="Arial" charset="0"/>
                <a:cs typeface="Arial" charset="0"/>
              </a:rPr>
              <a:t>format</a:t>
            </a:r>
            <a:r>
              <a:rPr lang="pt-BR" sz="1300" dirty="0">
                <a:latin typeface="Arial" charset="0"/>
                <a:ea typeface="Arial" charset="0"/>
                <a:cs typeface="Arial" charset="0"/>
              </a:rPr>
              <a:t>(</a:t>
            </a:r>
            <a:r>
              <a:rPr lang="pt-BR" sz="1300" dirty="0" err="1">
                <a:latin typeface="Arial" charset="0"/>
                <a:ea typeface="Arial" charset="0"/>
                <a:cs typeface="Arial" charset="0"/>
              </a:rPr>
              <a:t>mediaidade</a:t>
            </a:r>
            <a:r>
              <a:rPr lang="pt-BR" sz="1300" dirty="0">
                <a:latin typeface="Arial" charset="0"/>
                <a:ea typeface="Arial" charset="0"/>
                <a:cs typeface="Arial" charset="0"/>
              </a:rPr>
              <a:t>))</a:t>
            </a:r>
          </a:p>
          <a:p>
            <a:r>
              <a:rPr lang="pt-BR" sz="1300" dirty="0" err="1"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300" dirty="0">
                <a:latin typeface="Arial" charset="0"/>
                <a:ea typeface="Arial" charset="0"/>
                <a:cs typeface="Arial" charset="0"/>
              </a:rPr>
              <a:t>('O homem mais velho tem {} anos e se chama {}.'.</a:t>
            </a:r>
            <a:r>
              <a:rPr lang="pt-BR" sz="1300" dirty="0" err="1">
                <a:latin typeface="Arial" charset="0"/>
                <a:ea typeface="Arial" charset="0"/>
                <a:cs typeface="Arial" charset="0"/>
              </a:rPr>
              <a:t>format</a:t>
            </a:r>
            <a:r>
              <a:rPr lang="pt-BR" sz="1300" dirty="0">
                <a:latin typeface="Arial" charset="0"/>
                <a:ea typeface="Arial" charset="0"/>
                <a:cs typeface="Arial" charset="0"/>
              </a:rPr>
              <a:t>(</a:t>
            </a:r>
          </a:p>
          <a:p>
            <a:r>
              <a:rPr lang="pt-BR" sz="1300" dirty="0" err="1">
                <a:latin typeface="Arial" charset="0"/>
                <a:ea typeface="Arial" charset="0"/>
                <a:cs typeface="Arial" charset="0"/>
              </a:rPr>
              <a:t>maioridadehomem</a:t>
            </a:r>
            <a:r>
              <a:rPr lang="pt-BR" sz="1300" dirty="0">
                <a:latin typeface="Arial" charset="0"/>
                <a:ea typeface="Arial" charset="0"/>
                <a:cs typeface="Arial" charset="0"/>
              </a:rPr>
              <a:t>, </a:t>
            </a:r>
            <a:r>
              <a:rPr lang="pt-BR" sz="1300" dirty="0" err="1">
                <a:latin typeface="Arial" charset="0"/>
                <a:ea typeface="Arial" charset="0"/>
                <a:cs typeface="Arial" charset="0"/>
              </a:rPr>
              <a:t>nomevelho</a:t>
            </a:r>
            <a:r>
              <a:rPr lang="pt-BR" sz="1300" dirty="0">
                <a:latin typeface="Arial" charset="0"/>
                <a:ea typeface="Arial" charset="0"/>
                <a:cs typeface="Arial" charset="0"/>
              </a:rPr>
              <a:t>))</a:t>
            </a:r>
          </a:p>
          <a:p>
            <a:r>
              <a:rPr lang="pt-BR" sz="1300" dirty="0" err="1"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300" dirty="0">
                <a:latin typeface="Arial" charset="0"/>
                <a:ea typeface="Arial" charset="0"/>
                <a:cs typeface="Arial" charset="0"/>
              </a:rPr>
              <a:t>('Ao todo são {} mulheres com menos de 20 anos.'.</a:t>
            </a:r>
            <a:r>
              <a:rPr lang="pt-BR" sz="1300" dirty="0" err="1">
                <a:latin typeface="Arial" charset="0"/>
                <a:ea typeface="Arial" charset="0"/>
                <a:cs typeface="Arial" charset="0"/>
              </a:rPr>
              <a:t>format</a:t>
            </a:r>
            <a:r>
              <a:rPr lang="pt-BR" sz="1300" dirty="0">
                <a:latin typeface="Arial" charset="0"/>
                <a:ea typeface="Arial" charset="0"/>
                <a:cs typeface="Arial" charset="0"/>
              </a:rPr>
              <a:t>(totmulher20</a:t>
            </a:r>
            <a:r>
              <a:rPr lang="pt-BR" sz="1300" dirty="0" smtClean="0">
                <a:latin typeface="Arial" charset="0"/>
                <a:ea typeface="Arial" charset="0"/>
                <a:cs typeface="Arial" charset="0"/>
              </a:rPr>
              <a:t>))</a:t>
            </a:r>
            <a:endParaRPr lang="pt-BR" sz="1300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1636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1298298" y="285981"/>
            <a:ext cx="45608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b="1" smtClean="0">
                <a:solidFill>
                  <a:srgbClr val="945200"/>
                </a:solidFill>
                <a:latin typeface="Apple Chancery" charset="0"/>
                <a:ea typeface="Apple Chancery" charset="0"/>
                <a:cs typeface="Apple Chancery" charset="0"/>
              </a:rPr>
              <a:t>Curso de Python - Curso em Vídeo</a:t>
            </a:r>
            <a:endParaRPr lang="pt-BR" sz="2400" b="1">
              <a:solidFill>
                <a:srgbClr val="945200"/>
              </a:solidFill>
              <a:latin typeface="Apple Chancery" charset="0"/>
              <a:ea typeface="Apple Chancery" charset="0"/>
              <a:cs typeface="Apple Chancery" charset="0"/>
            </a:endParaRPr>
          </a:p>
        </p:txBody>
      </p:sp>
      <p:sp>
        <p:nvSpPr>
          <p:cNvPr id="13" name="Espaço Reservado para Rodapé 10"/>
          <p:cNvSpPr txBox="1">
            <a:spLocks/>
          </p:cNvSpPr>
          <p:nvPr/>
        </p:nvSpPr>
        <p:spPr>
          <a:xfrm>
            <a:off x="5768825" y="8435643"/>
            <a:ext cx="726505" cy="4466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l" defTabSz="914400" rtl="0" eaLnBrk="1" latinLnBrk="0" hangingPunct="1">
              <a:defRPr sz="7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20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Página</a:t>
            </a:r>
            <a:endParaRPr lang="pt-BR" sz="1200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4" name="Espaço Reservado para Número de Slide 11"/>
          <p:cNvSpPr txBox="1">
            <a:spLocks/>
          </p:cNvSpPr>
          <p:nvPr/>
        </p:nvSpPr>
        <p:spPr>
          <a:xfrm>
            <a:off x="6361260" y="8533253"/>
            <a:ext cx="368724" cy="26969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pt-BR"/>
            </a:defPPr>
            <a:lvl1pPr marL="0" algn="r" defTabSz="914400" rtl="0" eaLnBrk="1" latinLnBrk="0" hangingPunct="1">
              <a:defRPr sz="21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2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56</a:t>
            </a:r>
            <a:endParaRPr lang="pt-BR" sz="1200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 useBgFill="1">
        <p:nvSpPr>
          <p:cNvPr id="2" name="Retângulo 1"/>
          <p:cNvSpPr/>
          <p:nvPr/>
        </p:nvSpPr>
        <p:spPr>
          <a:xfrm>
            <a:off x="357135" y="944492"/>
            <a:ext cx="6216755" cy="72943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300" b="1" dirty="0" smtClean="0">
                <a:solidFill>
                  <a:srgbClr val="009051"/>
                </a:solidFill>
                <a:latin typeface="Arial" charset="0"/>
                <a:ea typeface="Arial" charset="0"/>
                <a:cs typeface="Arial" charset="0"/>
              </a:rPr>
              <a:t>AULA 14 – Estruturas de Repetição WHILE:</a:t>
            </a:r>
          </a:p>
          <a:p>
            <a:endParaRPr lang="pt-BR" sz="1300" dirty="0" smtClean="0">
              <a:latin typeface="Arial" charset="0"/>
              <a:ea typeface="Arial" charset="0"/>
              <a:cs typeface="Arial" charset="0"/>
            </a:endParaRPr>
          </a:p>
          <a:p>
            <a:r>
              <a:rPr lang="pt-BR" sz="1300" dirty="0" smtClean="0">
                <a:latin typeface="Arial" charset="0"/>
                <a:ea typeface="Arial" charset="0"/>
                <a:cs typeface="Arial" charset="0"/>
              </a:rPr>
              <a:t>for </a:t>
            </a:r>
            <a:r>
              <a:rPr lang="pt-BR" sz="1300" dirty="0" err="1">
                <a:latin typeface="Arial" charset="0"/>
                <a:ea typeface="Arial" charset="0"/>
                <a:cs typeface="Arial" charset="0"/>
              </a:rPr>
              <a:t>c</a:t>
            </a:r>
            <a:r>
              <a:rPr lang="pt-BR" sz="1300" dirty="0">
                <a:latin typeface="Arial" charset="0"/>
                <a:ea typeface="Arial" charset="0"/>
                <a:cs typeface="Arial" charset="0"/>
              </a:rPr>
              <a:t> in range(1, 10):</a:t>
            </a:r>
          </a:p>
          <a:p>
            <a:r>
              <a:rPr lang="pt-BR" sz="1300" dirty="0" err="1"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300" dirty="0">
                <a:latin typeface="Arial" charset="0"/>
                <a:ea typeface="Arial" charset="0"/>
                <a:cs typeface="Arial" charset="0"/>
              </a:rPr>
              <a:t>(</a:t>
            </a:r>
            <a:r>
              <a:rPr lang="pt-BR" sz="1300" dirty="0" err="1">
                <a:latin typeface="Arial" charset="0"/>
                <a:ea typeface="Arial" charset="0"/>
                <a:cs typeface="Arial" charset="0"/>
              </a:rPr>
              <a:t>c</a:t>
            </a:r>
            <a:r>
              <a:rPr lang="pt-BR" sz="1300" dirty="0">
                <a:latin typeface="Arial" charset="0"/>
                <a:ea typeface="Arial" charset="0"/>
                <a:cs typeface="Arial" charset="0"/>
              </a:rPr>
              <a:t>)</a:t>
            </a:r>
          </a:p>
          <a:p>
            <a:r>
              <a:rPr lang="pt-BR" sz="1300" dirty="0" err="1"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300" dirty="0">
                <a:latin typeface="Arial" charset="0"/>
                <a:ea typeface="Arial" charset="0"/>
                <a:cs typeface="Arial" charset="0"/>
              </a:rPr>
              <a:t>('FIM!')</a:t>
            </a:r>
          </a:p>
          <a:p>
            <a:r>
              <a:rPr lang="pt-BR" sz="1300" dirty="0">
                <a:latin typeface="Arial" charset="0"/>
                <a:ea typeface="Arial" charset="0"/>
                <a:cs typeface="Arial" charset="0"/>
              </a:rPr>
              <a:t/>
            </a:r>
            <a:br>
              <a:rPr lang="pt-BR" sz="1300" dirty="0">
                <a:latin typeface="Arial" charset="0"/>
                <a:ea typeface="Arial" charset="0"/>
                <a:cs typeface="Arial" charset="0"/>
              </a:rPr>
            </a:br>
            <a:r>
              <a:rPr lang="pt-BR" sz="1300" dirty="0" err="1">
                <a:latin typeface="Arial" charset="0"/>
                <a:ea typeface="Arial" charset="0"/>
                <a:cs typeface="Arial" charset="0"/>
              </a:rPr>
              <a:t>c</a:t>
            </a:r>
            <a:r>
              <a:rPr lang="pt-BR" sz="1300" dirty="0">
                <a:latin typeface="Arial" charset="0"/>
                <a:ea typeface="Arial" charset="0"/>
                <a:cs typeface="Arial" charset="0"/>
              </a:rPr>
              <a:t> = 1</a:t>
            </a:r>
          </a:p>
          <a:p>
            <a:r>
              <a:rPr lang="pt-BR" sz="1300" dirty="0" err="1">
                <a:latin typeface="Arial" charset="0"/>
                <a:ea typeface="Arial" charset="0"/>
                <a:cs typeface="Arial" charset="0"/>
              </a:rPr>
              <a:t>while</a:t>
            </a:r>
            <a:r>
              <a:rPr lang="pt-BR" sz="13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pt-BR" sz="1300" dirty="0" err="1">
                <a:latin typeface="Arial" charset="0"/>
                <a:ea typeface="Arial" charset="0"/>
                <a:cs typeface="Arial" charset="0"/>
              </a:rPr>
              <a:t>c</a:t>
            </a:r>
            <a:r>
              <a:rPr lang="pt-BR" sz="1300" dirty="0">
                <a:latin typeface="Arial" charset="0"/>
                <a:ea typeface="Arial" charset="0"/>
                <a:cs typeface="Arial" charset="0"/>
              </a:rPr>
              <a:t> &lt; 10:</a:t>
            </a:r>
          </a:p>
          <a:p>
            <a:r>
              <a:rPr lang="pt-BR" sz="1300" dirty="0" err="1"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300" dirty="0">
                <a:latin typeface="Arial" charset="0"/>
                <a:ea typeface="Arial" charset="0"/>
                <a:cs typeface="Arial" charset="0"/>
              </a:rPr>
              <a:t>(</a:t>
            </a:r>
            <a:r>
              <a:rPr lang="pt-BR" sz="1300" dirty="0" err="1">
                <a:latin typeface="Arial" charset="0"/>
                <a:ea typeface="Arial" charset="0"/>
                <a:cs typeface="Arial" charset="0"/>
              </a:rPr>
              <a:t>c</a:t>
            </a:r>
            <a:r>
              <a:rPr lang="pt-BR" sz="1300" dirty="0">
                <a:latin typeface="Arial" charset="0"/>
                <a:ea typeface="Arial" charset="0"/>
                <a:cs typeface="Arial" charset="0"/>
              </a:rPr>
              <a:t>)</a:t>
            </a:r>
          </a:p>
          <a:p>
            <a:r>
              <a:rPr lang="pt-BR" sz="1300" dirty="0" err="1">
                <a:latin typeface="Arial" charset="0"/>
                <a:ea typeface="Arial" charset="0"/>
                <a:cs typeface="Arial" charset="0"/>
              </a:rPr>
              <a:t>c</a:t>
            </a:r>
            <a:r>
              <a:rPr lang="pt-BR" sz="1300" dirty="0">
                <a:latin typeface="Arial" charset="0"/>
                <a:ea typeface="Arial" charset="0"/>
                <a:cs typeface="Arial" charset="0"/>
              </a:rPr>
              <a:t> += 1</a:t>
            </a:r>
          </a:p>
          <a:p>
            <a:r>
              <a:rPr lang="pt-BR" sz="1300" dirty="0" err="1"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300" dirty="0">
                <a:latin typeface="Arial" charset="0"/>
                <a:ea typeface="Arial" charset="0"/>
                <a:cs typeface="Arial" charset="0"/>
              </a:rPr>
              <a:t>('FIM!')</a:t>
            </a:r>
          </a:p>
          <a:p>
            <a:r>
              <a:rPr lang="pt-BR" sz="1300" dirty="0">
                <a:latin typeface="Arial" charset="0"/>
                <a:ea typeface="Arial" charset="0"/>
                <a:cs typeface="Arial" charset="0"/>
              </a:rPr>
              <a:t/>
            </a:r>
            <a:br>
              <a:rPr lang="pt-BR" sz="1300" dirty="0">
                <a:latin typeface="Arial" charset="0"/>
                <a:ea typeface="Arial" charset="0"/>
                <a:cs typeface="Arial" charset="0"/>
              </a:rPr>
            </a:br>
            <a:r>
              <a:rPr lang="pt-BR" sz="1300" dirty="0">
                <a:latin typeface="Arial" charset="0"/>
                <a:ea typeface="Arial" charset="0"/>
                <a:cs typeface="Arial" charset="0"/>
              </a:rPr>
              <a:t>1) Sabendo o limite do "</a:t>
            </a:r>
            <a:r>
              <a:rPr lang="pt-BR" sz="1300" dirty="0" err="1">
                <a:latin typeface="Arial" charset="0"/>
                <a:ea typeface="Arial" charset="0"/>
                <a:cs typeface="Arial" charset="0"/>
              </a:rPr>
              <a:t>c</a:t>
            </a:r>
            <a:r>
              <a:rPr lang="pt-BR" sz="1300" dirty="0">
                <a:latin typeface="Arial" charset="0"/>
                <a:ea typeface="Arial" charset="0"/>
                <a:cs typeface="Arial" charset="0"/>
              </a:rPr>
              <a:t>", podemos utilizar o "FOR" ou "WHILE";</a:t>
            </a:r>
          </a:p>
          <a:p>
            <a:r>
              <a:rPr lang="pt-BR" sz="1300" dirty="0">
                <a:latin typeface="Arial" charset="0"/>
                <a:ea typeface="Arial" charset="0"/>
                <a:cs typeface="Arial" charset="0"/>
              </a:rPr>
              <a:t>2) Quando NÃO sabemos o limite, temos que utilizar somente o "WHILE".</a:t>
            </a:r>
          </a:p>
          <a:p>
            <a:r>
              <a:rPr lang="pt-BR" sz="1300" dirty="0">
                <a:latin typeface="Arial" charset="0"/>
                <a:ea typeface="Arial" charset="0"/>
                <a:cs typeface="Arial" charset="0"/>
              </a:rPr>
              <a:t/>
            </a:r>
            <a:br>
              <a:rPr lang="pt-BR" sz="1300" dirty="0">
                <a:latin typeface="Arial" charset="0"/>
                <a:ea typeface="Arial" charset="0"/>
                <a:cs typeface="Arial" charset="0"/>
              </a:rPr>
            </a:br>
            <a:r>
              <a:rPr lang="pt-BR" sz="1300" dirty="0" err="1">
                <a:latin typeface="Arial" charset="0"/>
                <a:ea typeface="Arial" charset="0"/>
                <a:cs typeface="Arial" charset="0"/>
              </a:rPr>
              <a:t>n</a:t>
            </a:r>
            <a:r>
              <a:rPr lang="pt-BR" sz="1300" dirty="0">
                <a:latin typeface="Arial" charset="0"/>
                <a:ea typeface="Arial" charset="0"/>
                <a:cs typeface="Arial" charset="0"/>
              </a:rPr>
              <a:t> = 1</a:t>
            </a:r>
          </a:p>
          <a:p>
            <a:r>
              <a:rPr lang="pt-BR" sz="1300" dirty="0" err="1">
                <a:latin typeface="Arial" charset="0"/>
                <a:ea typeface="Arial" charset="0"/>
                <a:cs typeface="Arial" charset="0"/>
              </a:rPr>
              <a:t>while</a:t>
            </a:r>
            <a:r>
              <a:rPr lang="pt-BR" sz="13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pt-BR" sz="1300" dirty="0" err="1">
                <a:latin typeface="Arial" charset="0"/>
                <a:ea typeface="Arial" charset="0"/>
                <a:cs typeface="Arial" charset="0"/>
              </a:rPr>
              <a:t>n</a:t>
            </a:r>
            <a:r>
              <a:rPr lang="pt-BR" sz="1300" dirty="0">
                <a:latin typeface="Arial" charset="0"/>
                <a:ea typeface="Arial" charset="0"/>
                <a:cs typeface="Arial" charset="0"/>
              </a:rPr>
              <a:t> != 0:</a:t>
            </a:r>
          </a:p>
          <a:p>
            <a:r>
              <a:rPr lang="pt-BR" sz="1300" dirty="0" err="1">
                <a:latin typeface="Arial" charset="0"/>
                <a:ea typeface="Arial" charset="0"/>
                <a:cs typeface="Arial" charset="0"/>
              </a:rPr>
              <a:t>n</a:t>
            </a:r>
            <a:r>
              <a:rPr lang="pt-BR" sz="1300" dirty="0">
                <a:latin typeface="Arial" charset="0"/>
                <a:ea typeface="Arial" charset="0"/>
                <a:cs typeface="Arial" charset="0"/>
              </a:rPr>
              <a:t> = </a:t>
            </a:r>
            <a:r>
              <a:rPr lang="pt-BR" sz="1300" dirty="0" err="1">
                <a:latin typeface="Arial" charset="0"/>
                <a:ea typeface="Arial" charset="0"/>
                <a:cs typeface="Arial" charset="0"/>
              </a:rPr>
              <a:t>int</a:t>
            </a:r>
            <a:r>
              <a:rPr lang="pt-BR" sz="1300" dirty="0">
                <a:latin typeface="Arial" charset="0"/>
                <a:ea typeface="Arial" charset="0"/>
                <a:cs typeface="Arial" charset="0"/>
              </a:rPr>
              <a:t>(input('Digite um valor: '))</a:t>
            </a:r>
          </a:p>
          <a:p>
            <a:r>
              <a:rPr lang="pt-BR" sz="1300" dirty="0" err="1"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300" dirty="0">
                <a:latin typeface="Arial" charset="0"/>
                <a:ea typeface="Arial" charset="0"/>
                <a:cs typeface="Arial" charset="0"/>
              </a:rPr>
              <a:t>('FIM!')</a:t>
            </a:r>
          </a:p>
          <a:p>
            <a:r>
              <a:rPr lang="pt-BR" sz="1300" dirty="0">
                <a:latin typeface="Arial" charset="0"/>
                <a:ea typeface="Arial" charset="0"/>
                <a:cs typeface="Arial" charset="0"/>
              </a:rPr>
              <a:t/>
            </a:r>
            <a:br>
              <a:rPr lang="pt-BR" sz="1300" dirty="0">
                <a:latin typeface="Arial" charset="0"/>
                <a:ea typeface="Arial" charset="0"/>
                <a:cs typeface="Arial" charset="0"/>
              </a:rPr>
            </a:br>
            <a:r>
              <a:rPr lang="pt-BR" sz="1300" dirty="0" err="1">
                <a:latin typeface="Arial" charset="0"/>
                <a:ea typeface="Arial" charset="0"/>
                <a:cs typeface="Arial" charset="0"/>
              </a:rPr>
              <a:t>r</a:t>
            </a:r>
            <a:r>
              <a:rPr lang="pt-BR" sz="1300" dirty="0">
                <a:latin typeface="Arial" charset="0"/>
                <a:ea typeface="Arial" charset="0"/>
                <a:cs typeface="Arial" charset="0"/>
              </a:rPr>
              <a:t> = '</a:t>
            </a:r>
            <a:r>
              <a:rPr lang="pt-BR" sz="1300" dirty="0" err="1">
                <a:latin typeface="Arial" charset="0"/>
                <a:ea typeface="Arial" charset="0"/>
                <a:cs typeface="Arial" charset="0"/>
              </a:rPr>
              <a:t>S</a:t>
            </a:r>
            <a:r>
              <a:rPr lang="pt-BR" sz="1300" dirty="0">
                <a:latin typeface="Arial" charset="0"/>
                <a:ea typeface="Arial" charset="0"/>
                <a:cs typeface="Arial" charset="0"/>
              </a:rPr>
              <a:t>'</a:t>
            </a:r>
          </a:p>
          <a:p>
            <a:r>
              <a:rPr lang="pt-BR" sz="1300" dirty="0" err="1">
                <a:latin typeface="Arial" charset="0"/>
                <a:ea typeface="Arial" charset="0"/>
                <a:cs typeface="Arial" charset="0"/>
              </a:rPr>
              <a:t>while</a:t>
            </a:r>
            <a:r>
              <a:rPr lang="pt-BR" sz="13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pt-BR" sz="1300" dirty="0" err="1">
                <a:latin typeface="Arial" charset="0"/>
                <a:ea typeface="Arial" charset="0"/>
                <a:cs typeface="Arial" charset="0"/>
              </a:rPr>
              <a:t>r</a:t>
            </a:r>
            <a:r>
              <a:rPr lang="pt-BR" sz="1300" dirty="0">
                <a:latin typeface="Arial" charset="0"/>
                <a:ea typeface="Arial" charset="0"/>
                <a:cs typeface="Arial" charset="0"/>
              </a:rPr>
              <a:t> == '</a:t>
            </a:r>
            <a:r>
              <a:rPr lang="pt-BR" sz="1300" dirty="0" err="1">
                <a:latin typeface="Arial" charset="0"/>
                <a:ea typeface="Arial" charset="0"/>
                <a:cs typeface="Arial" charset="0"/>
              </a:rPr>
              <a:t>S</a:t>
            </a:r>
            <a:r>
              <a:rPr lang="pt-BR" sz="1300" dirty="0">
                <a:latin typeface="Arial" charset="0"/>
                <a:ea typeface="Arial" charset="0"/>
                <a:cs typeface="Arial" charset="0"/>
              </a:rPr>
              <a:t>':</a:t>
            </a:r>
          </a:p>
          <a:p>
            <a:r>
              <a:rPr lang="pt-BR" sz="1300" dirty="0" err="1">
                <a:latin typeface="Arial" charset="0"/>
                <a:ea typeface="Arial" charset="0"/>
                <a:cs typeface="Arial" charset="0"/>
              </a:rPr>
              <a:t>n</a:t>
            </a:r>
            <a:r>
              <a:rPr lang="pt-BR" sz="1300" dirty="0">
                <a:latin typeface="Arial" charset="0"/>
                <a:ea typeface="Arial" charset="0"/>
                <a:cs typeface="Arial" charset="0"/>
              </a:rPr>
              <a:t> = </a:t>
            </a:r>
            <a:r>
              <a:rPr lang="pt-BR" sz="1300" dirty="0" err="1">
                <a:latin typeface="Arial" charset="0"/>
                <a:ea typeface="Arial" charset="0"/>
                <a:cs typeface="Arial" charset="0"/>
              </a:rPr>
              <a:t>int</a:t>
            </a:r>
            <a:r>
              <a:rPr lang="pt-BR" sz="1300" dirty="0">
                <a:latin typeface="Arial" charset="0"/>
                <a:ea typeface="Arial" charset="0"/>
                <a:cs typeface="Arial" charset="0"/>
              </a:rPr>
              <a:t>(input('Digite um valor: '))</a:t>
            </a:r>
          </a:p>
          <a:p>
            <a:r>
              <a:rPr lang="pt-BR" sz="1300" dirty="0" err="1">
                <a:latin typeface="Arial" charset="0"/>
                <a:ea typeface="Arial" charset="0"/>
                <a:cs typeface="Arial" charset="0"/>
              </a:rPr>
              <a:t>r</a:t>
            </a:r>
            <a:r>
              <a:rPr lang="pt-BR" sz="1300" dirty="0">
                <a:latin typeface="Arial" charset="0"/>
                <a:ea typeface="Arial" charset="0"/>
                <a:cs typeface="Arial" charset="0"/>
              </a:rPr>
              <a:t> = </a:t>
            </a:r>
            <a:r>
              <a:rPr lang="pt-BR" sz="1300" dirty="0" err="1">
                <a:latin typeface="Arial" charset="0"/>
                <a:ea typeface="Arial" charset="0"/>
                <a:cs typeface="Arial" charset="0"/>
              </a:rPr>
              <a:t>str</a:t>
            </a:r>
            <a:r>
              <a:rPr lang="pt-BR" sz="1300" dirty="0">
                <a:latin typeface="Arial" charset="0"/>
                <a:ea typeface="Arial" charset="0"/>
                <a:cs typeface="Arial" charset="0"/>
              </a:rPr>
              <a:t>(input('Quer continuar? [</a:t>
            </a:r>
            <a:r>
              <a:rPr lang="pt-BR" sz="1300" dirty="0" err="1">
                <a:latin typeface="Arial" charset="0"/>
                <a:ea typeface="Arial" charset="0"/>
                <a:cs typeface="Arial" charset="0"/>
              </a:rPr>
              <a:t>S</a:t>
            </a:r>
            <a:r>
              <a:rPr lang="pt-BR" sz="1300" dirty="0">
                <a:latin typeface="Arial" charset="0"/>
                <a:ea typeface="Arial" charset="0"/>
                <a:cs typeface="Arial" charset="0"/>
              </a:rPr>
              <a:t>/N] ')).</a:t>
            </a:r>
            <a:r>
              <a:rPr lang="pt-BR" sz="1300" dirty="0" err="1">
                <a:latin typeface="Arial" charset="0"/>
                <a:ea typeface="Arial" charset="0"/>
                <a:cs typeface="Arial" charset="0"/>
              </a:rPr>
              <a:t>upper</a:t>
            </a:r>
            <a:r>
              <a:rPr lang="pt-BR" sz="1300" dirty="0">
                <a:latin typeface="Arial" charset="0"/>
                <a:ea typeface="Arial" charset="0"/>
                <a:cs typeface="Arial" charset="0"/>
              </a:rPr>
              <a:t>()</a:t>
            </a:r>
          </a:p>
          <a:p>
            <a:r>
              <a:rPr lang="pt-BR" sz="1300" dirty="0" err="1"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300" dirty="0">
                <a:latin typeface="Arial" charset="0"/>
                <a:ea typeface="Arial" charset="0"/>
                <a:cs typeface="Arial" charset="0"/>
              </a:rPr>
              <a:t>('FIM!')</a:t>
            </a:r>
          </a:p>
          <a:p>
            <a:r>
              <a:rPr lang="pt-BR" sz="1300" dirty="0">
                <a:latin typeface="Arial" charset="0"/>
                <a:ea typeface="Arial" charset="0"/>
                <a:cs typeface="Arial" charset="0"/>
              </a:rPr>
              <a:t/>
            </a:r>
            <a:br>
              <a:rPr lang="pt-BR" sz="1300" dirty="0">
                <a:latin typeface="Arial" charset="0"/>
                <a:ea typeface="Arial" charset="0"/>
                <a:cs typeface="Arial" charset="0"/>
              </a:rPr>
            </a:br>
            <a:r>
              <a:rPr lang="pt-BR" sz="1300" dirty="0" err="1">
                <a:latin typeface="Arial" charset="0"/>
                <a:ea typeface="Arial" charset="0"/>
                <a:cs typeface="Arial" charset="0"/>
              </a:rPr>
              <a:t>n</a:t>
            </a:r>
            <a:r>
              <a:rPr lang="pt-BR" sz="1300" dirty="0">
                <a:latin typeface="Arial" charset="0"/>
                <a:ea typeface="Arial" charset="0"/>
                <a:cs typeface="Arial" charset="0"/>
              </a:rPr>
              <a:t> = 1</a:t>
            </a:r>
          </a:p>
          <a:p>
            <a:r>
              <a:rPr lang="pt-BR" sz="1300" dirty="0">
                <a:latin typeface="Arial" charset="0"/>
                <a:ea typeface="Arial" charset="0"/>
                <a:cs typeface="Arial" charset="0"/>
              </a:rPr>
              <a:t>par = impar = 0</a:t>
            </a:r>
          </a:p>
          <a:p>
            <a:r>
              <a:rPr lang="pt-BR" sz="1300" dirty="0" err="1">
                <a:latin typeface="Arial" charset="0"/>
                <a:ea typeface="Arial" charset="0"/>
                <a:cs typeface="Arial" charset="0"/>
              </a:rPr>
              <a:t>while</a:t>
            </a:r>
            <a:r>
              <a:rPr lang="pt-BR" sz="13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pt-BR" sz="1300" dirty="0" err="1">
                <a:latin typeface="Arial" charset="0"/>
                <a:ea typeface="Arial" charset="0"/>
                <a:cs typeface="Arial" charset="0"/>
              </a:rPr>
              <a:t>n</a:t>
            </a:r>
            <a:r>
              <a:rPr lang="pt-BR" sz="1300" dirty="0">
                <a:latin typeface="Arial" charset="0"/>
                <a:ea typeface="Arial" charset="0"/>
                <a:cs typeface="Arial" charset="0"/>
              </a:rPr>
              <a:t> != 0:</a:t>
            </a:r>
          </a:p>
          <a:p>
            <a:r>
              <a:rPr lang="pt-BR" sz="1300" dirty="0" err="1">
                <a:latin typeface="Arial" charset="0"/>
                <a:ea typeface="Arial" charset="0"/>
                <a:cs typeface="Arial" charset="0"/>
              </a:rPr>
              <a:t>n</a:t>
            </a:r>
            <a:r>
              <a:rPr lang="pt-BR" sz="1300" dirty="0">
                <a:latin typeface="Arial" charset="0"/>
                <a:ea typeface="Arial" charset="0"/>
                <a:cs typeface="Arial" charset="0"/>
              </a:rPr>
              <a:t> = </a:t>
            </a:r>
            <a:r>
              <a:rPr lang="pt-BR" sz="1300" dirty="0" err="1">
                <a:latin typeface="Arial" charset="0"/>
                <a:ea typeface="Arial" charset="0"/>
                <a:cs typeface="Arial" charset="0"/>
              </a:rPr>
              <a:t>int</a:t>
            </a:r>
            <a:r>
              <a:rPr lang="pt-BR" sz="1300" dirty="0">
                <a:latin typeface="Arial" charset="0"/>
                <a:ea typeface="Arial" charset="0"/>
                <a:cs typeface="Arial" charset="0"/>
              </a:rPr>
              <a:t>(input('Digite um valor: '))</a:t>
            </a:r>
          </a:p>
          <a:p>
            <a:r>
              <a:rPr lang="pt-BR" sz="1300" dirty="0" err="1">
                <a:latin typeface="Arial" charset="0"/>
                <a:ea typeface="Arial" charset="0"/>
                <a:cs typeface="Arial" charset="0"/>
              </a:rPr>
              <a:t>if</a:t>
            </a:r>
            <a:r>
              <a:rPr lang="pt-BR" sz="13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pt-BR" sz="1300" dirty="0" err="1">
                <a:latin typeface="Arial" charset="0"/>
                <a:ea typeface="Arial" charset="0"/>
                <a:cs typeface="Arial" charset="0"/>
              </a:rPr>
              <a:t>n</a:t>
            </a:r>
            <a:r>
              <a:rPr lang="pt-BR" sz="1300" dirty="0">
                <a:latin typeface="Arial" charset="0"/>
                <a:ea typeface="Arial" charset="0"/>
                <a:cs typeface="Arial" charset="0"/>
              </a:rPr>
              <a:t> != 0:</a:t>
            </a:r>
          </a:p>
          <a:p>
            <a:r>
              <a:rPr lang="pt-BR" sz="1300" dirty="0" err="1">
                <a:latin typeface="Arial" charset="0"/>
                <a:ea typeface="Arial" charset="0"/>
                <a:cs typeface="Arial" charset="0"/>
              </a:rPr>
              <a:t>if</a:t>
            </a:r>
            <a:r>
              <a:rPr lang="pt-BR" sz="13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pt-BR" sz="1300" dirty="0" err="1">
                <a:latin typeface="Arial" charset="0"/>
                <a:ea typeface="Arial" charset="0"/>
                <a:cs typeface="Arial" charset="0"/>
              </a:rPr>
              <a:t>n</a:t>
            </a:r>
            <a:r>
              <a:rPr lang="pt-BR" sz="1300" dirty="0">
                <a:latin typeface="Arial" charset="0"/>
                <a:ea typeface="Arial" charset="0"/>
                <a:cs typeface="Arial" charset="0"/>
              </a:rPr>
              <a:t> % 2 == 0:</a:t>
            </a:r>
          </a:p>
          <a:p>
            <a:r>
              <a:rPr lang="pt-BR" sz="1300" dirty="0">
                <a:latin typeface="Arial" charset="0"/>
                <a:ea typeface="Arial" charset="0"/>
                <a:cs typeface="Arial" charset="0"/>
              </a:rPr>
              <a:t>par += 1</a:t>
            </a:r>
          </a:p>
          <a:p>
            <a:r>
              <a:rPr lang="pt-BR" sz="1300" dirty="0" err="1">
                <a:latin typeface="Arial" charset="0"/>
                <a:ea typeface="Arial" charset="0"/>
                <a:cs typeface="Arial" charset="0"/>
              </a:rPr>
              <a:t>else</a:t>
            </a:r>
            <a:r>
              <a:rPr lang="pt-BR" sz="1300" dirty="0">
                <a:latin typeface="Arial" charset="0"/>
                <a:ea typeface="Arial" charset="0"/>
                <a:cs typeface="Arial" charset="0"/>
              </a:rPr>
              <a:t>:</a:t>
            </a:r>
          </a:p>
          <a:p>
            <a:r>
              <a:rPr lang="pt-BR" sz="1300" dirty="0">
                <a:latin typeface="Arial" charset="0"/>
                <a:ea typeface="Arial" charset="0"/>
                <a:cs typeface="Arial" charset="0"/>
              </a:rPr>
              <a:t>impar += 1</a:t>
            </a:r>
          </a:p>
          <a:p>
            <a:r>
              <a:rPr lang="pt-BR" sz="1300" dirty="0" err="1"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300" dirty="0">
                <a:latin typeface="Arial" charset="0"/>
                <a:ea typeface="Arial" charset="0"/>
                <a:cs typeface="Arial" charset="0"/>
              </a:rPr>
              <a:t>('Você digitou {} números pares e {} números ímpares.'.</a:t>
            </a:r>
            <a:r>
              <a:rPr lang="pt-BR" sz="1300" dirty="0" err="1">
                <a:latin typeface="Arial" charset="0"/>
                <a:ea typeface="Arial" charset="0"/>
                <a:cs typeface="Arial" charset="0"/>
              </a:rPr>
              <a:t>format</a:t>
            </a:r>
            <a:r>
              <a:rPr lang="pt-BR" sz="1300" dirty="0">
                <a:latin typeface="Arial" charset="0"/>
                <a:ea typeface="Arial" charset="0"/>
                <a:cs typeface="Arial" charset="0"/>
              </a:rPr>
              <a:t>(par, impar))</a:t>
            </a:r>
            <a:endParaRPr lang="pt-BR" sz="1300" b="0" dirty="0">
              <a:effectLst/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4599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1298298" y="285981"/>
            <a:ext cx="45608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b="1" smtClean="0">
                <a:solidFill>
                  <a:srgbClr val="945200"/>
                </a:solidFill>
                <a:latin typeface="Apple Chancery" charset="0"/>
                <a:ea typeface="Apple Chancery" charset="0"/>
                <a:cs typeface="Apple Chancery" charset="0"/>
              </a:rPr>
              <a:t>Curso de Python - Curso em Vídeo</a:t>
            </a:r>
            <a:endParaRPr lang="pt-BR" sz="2400" b="1">
              <a:solidFill>
                <a:srgbClr val="945200"/>
              </a:solidFill>
              <a:latin typeface="Apple Chancery" charset="0"/>
              <a:ea typeface="Apple Chancery" charset="0"/>
              <a:cs typeface="Apple Chancery" charset="0"/>
            </a:endParaRPr>
          </a:p>
        </p:txBody>
      </p:sp>
      <p:sp>
        <p:nvSpPr>
          <p:cNvPr id="13" name="Espaço Reservado para Rodapé 10"/>
          <p:cNvSpPr txBox="1">
            <a:spLocks/>
          </p:cNvSpPr>
          <p:nvPr/>
        </p:nvSpPr>
        <p:spPr>
          <a:xfrm>
            <a:off x="5768825" y="8435643"/>
            <a:ext cx="726505" cy="4466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l" defTabSz="914400" rtl="0" eaLnBrk="1" latinLnBrk="0" hangingPunct="1">
              <a:defRPr sz="7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20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Página</a:t>
            </a:r>
            <a:endParaRPr lang="pt-BR" sz="1200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4" name="Espaço Reservado para Número de Slide 11"/>
          <p:cNvSpPr txBox="1">
            <a:spLocks/>
          </p:cNvSpPr>
          <p:nvPr/>
        </p:nvSpPr>
        <p:spPr>
          <a:xfrm>
            <a:off x="6361260" y="8533253"/>
            <a:ext cx="368724" cy="26969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pt-BR"/>
            </a:defPPr>
            <a:lvl1pPr marL="0" algn="r" defTabSz="914400" rtl="0" eaLnBrk="1" latinLnBrk="0" hangingPunct="1">
              <a:defRPr sz="21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2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57</a:t>
            </a:r>
            <a:endParaRPr lang="pt-BR" sz="1200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 useBgFill="1">
        <p:nvSpPr>
          <p:cNvPr id="2" name="Retângulo 1"/>
          <p:cNvSpPr/>
          <p:nvPr/>
        </p:nvSpPr>
        <p:spPr>
          <a:xfrm>
            <a:off x="339206" y="1052214"/>
            <a:ext cx="6252613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b="1" i="1" dirty="0">
                <a:solidFill>
                  <a:srgbClr val="0432FF"/>
                </a:solidFill>
                <a:latin typeface="Arial" charset="0"/>
                <a:ea typeface="Arial" charset="0"/>
                <a:cs typeface="Arial" charset="0"/>
              </a:rPr>
              <a:t># Desafio </a:t>
            </a:r>
            <a:r>
              <a:rPr lang="pt-BR" sz="1400" b="1" i="1" dirty="0" smtClean="0">
                <a:solidFill>
                  <a:srgbClr val="0432FF"/>
                </a:solidFill>
                <a:latin typeface="Arial" charset="0"/>
                <a:ea typeface="Arial" charset="0"/>
                <a:cs typeface="Arial" charset="0"/>
              </a:rPr>
              <a:t>57 – Validação de dados:</a:t>
            </a:r>
          </a:p>
          <a:p>
            <a:endParaRPr lang="pt-BR" sz="1400" dirty="0">
              <a:latin typeface="Arial" charset="0"/>
              <a:ea typeface="Arial" charset="0"/>
              <a:cs typeface="Arial" charset="0"/>
            </a:endParaRPr>
          </a:p>
          <a:p>
            <a:r>
              <a:rPr lang="pt-BR" sz="1400" i="1" dirty="0">
                <a:latin typeface="Arial" charset="0"/>
                <a:ea typeface="Arial" charset="0"/>
                <a:cs typeface="Arial" charset="0"/>
              </a:rPr>
              <a:t># Faça um programa que leia o SEXO de uma pessoa, mas só aceite os valores</a:t>
            </a:r>
            <a:endParaRPr lang="pt-BR" sz="1400" dirty="0">
              <a:latin typeface="Arial" charset="0"/>
              <a:ea typeface="Arial" charset="0"/>
              <a:cs typeface="Arial" charset="0"/>
            </a:endParaRPr>
          </a:p>
          <a:p>
            <a:r>
              <a:rPr lang="pt-BR" sz="1400" i="1" dirty="0">
                <a:latin typeface="Arial" charset="0"/>
                <a:ea typeface="Arial" charset="0"/>
                <a:cs typeface="Arial" charset="0"/>
              </a:rPr>
              <a:t># 'M' ou '</a:t>
            </a:r>
            <a:r>
              <a:rPr lang="pt-BR" sz="1400" i="1" dirty="0" err="1">
                <a:latin typeface="Arial" charset="0"/>
                <a:ea typeface="Arial" charset="0"/>
                <a:cs typeface="Arial" charset="0"/>
              </a:rPr>
              <a:t>F</a:t>
            </a:r>
            <a:r>
              <a:rPr lang="pt-BR" sz="1400" i="1" dirty="0">
                <a:latin typeface="Arial" charset="0"/>
                <a:ea typeface="Arial" charset="0"/>
                <a:cs typeface="Arial" charset="0"/>
              </a:rPr>
              <a:t>'. Caso esteja errado, peça a digitação novamente até um valor correto.</a:t>
            </a:r>
            <a:endParaRPr lang="pt-BR" sz="1400" dirty="0">
              <a:latin typeface="Arial" charset="0"/>
              <a:ea typeface="Arial" charset="0"/>
              <a:cs typeface="Arial" charset="0"/>
            </a:endParaRPr>
          </a:p>
          <a:p>
            <a:r>
              <a:rPr lang="pt-BR" sz="1400" dirty="0">
                <a:latin typeface="Arial" charset="0"/>
                <a:ea typeface="Arial" charset="0"/>
                <a:cs typeface="Arial" charset="0"/>
              </a:rPr>
              <a:t/>
            </a:r>
            <a:br>
              <a:rPr lang="pt-BR" sz="1400" dirty="0">
                <a:latin typeface="Arial" charset="0"/>
                <a:ea typeface="Arial" charset="0"/>
                <a:cs typeface="Arial" charset="0"/>
              </a:rPr>
            </a:b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sexo = 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str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(input('Digite o seu sexo [M/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F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]: ')).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strip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().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upper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()[0]</a:t>
            </a:r>
          </a:p>
          <a:p>
            <a:r>
              <a:rPr lang="pt-BR" sz="1400" i="1" dirty="0" err="1">
                <a:latin typeface="Arial" charset="0"/>
                <a:ea typeface="Arial" charset="0"/>
                <a:cs typeface="Arial" charset="0"/>
              </a:rPr>
              <a:t>while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 sexo 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not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 in 'MF':</a:t>
            </a:r>
          </a:p>
          <a:p>
            <a:r>
              <a:rPr lang="pt-BR" sz="1400" dirty="0">
                <a:latin typeface="Arial" charset="0"/>
                <a:ea typeface="Arial" charset="0"/>
                <a:cs typeface="Arial" charset="0"/>
              </a:rPr>
              <a:t>sexo = 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str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(input('Dados inválidos. Por favor, informe seu sexo: ')</a:t>
            </a:r>
          </a:p>
          <a:p>
            <a:r>
              <a:rPr lang="pt-BR" sz="1400" dirty="0">
                <a:latin typeface="Arial" charset="0"/>
                <a:ea typeface="Arial" charset="0"/>
                <a:cs typeface="Arial" charset="0"/>
              </a:rPr>
              <a:t>).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strip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().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upper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()[0]</a:t>
            </a:r>
          </a:p>
          <a:p>
            <a:r>
              <a:rPr lang="pt-BR" sz="1400" i="1" dirty="0" err="1">
                <a:latin typeface="Arial" charset="0"/>
                <a:ea typeface="Arial" charset="0"/>
                <a:cs typeface="Arial" charset="0"/>
              </a:rPr>
              <a:t>if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 sexo == 'M':</a:t>
            </a:r>
          </a:p>
          <a:p>
            <a:r>
              <a:rPr lang="pt-BR" sz="1400" dirty="0">
                <a:latin typeface="Arial" charset="0"/>
                <a:ea typeface="Arial" charset="0"/>
                <a:cs typeface="Arial" charset="0"/>
              </a:rPr>
              <a:t>sexo = 'Masculino'</a:t>
            </a:r>
          </a:p>
          <a:p>
            <a:r>
              <a:rPr lang="pt-BR" sz="1400" i="1" dirty="0" err="1">
                <a:latin typeface="Arial" charset="0"/>
                <a:ea typeface="Arial" charset="0"/>
                <a:cs typeface="Arial" charset="0"/>
              </a:rPr>
              <a:t>else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:</a:t>
            </a:r>
          </a:p>
          <a:p>
            <a:r>
              <a:rPr lang="pt-BR" sz="1400" dirty="0">
                <a:latin typeface="Arial" charset="0"/>
                <a:ea typeface="Arial" charset="0"/>
                <a:cs typeface="Arial" charset="0"/>
              </a:rPr>
              <a:t>sexo = 'Feminino'</a:t>
            </a:r>
          </a:p>
          <a:p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('Sexo {} registrado com sucesso.'.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format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(sexo))</a:t>
            </a:r>
            <a:endParaRPr lang="pt-BR" sz="1400" b="0" dirty="0">
              <a:effectLst/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1667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1298298" y="285981"/>
            <a:ext cx="45608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b="1" smtClean="0">
                <a:solidFill>
                  <a:srgbClr val="945200"/>
                </a:solidFill>
                <a:latin typeface="Apple Chancery" charset="0"/>
                <a:ea typeface="Apple Chancery" charset="0"/>
                <a:cs typeface="Apple Chancery" charset="0"/>
              </a:rPr>
              <a:t>Curso de Python - Curso em Vídeo</a:t>
            </a:r>
            <a:endParaRPr lang="pt-BR" sz="2400" b="1">
              <a:solidFill>
                <a:srgbClr val="945200"/>
              </a:solidFill>
              <a:latin typeface="Apple Chancery" charset="0"/>
              <a:ea typeface="Apple Chancery" charset="0"/>
              <a:cs typeface="Apple Chancery" charset="0"/>
            </a:endParaRPr>
          </a:p>
        </p:txBody>
      </p:sp>
      <p:sp>
        <p:nvSpPr>
          <p:cNvPr id="13" name="Espaço Reservado para Rodapé 10"/>
          <p:cNvSpPr txBox="1">
            <a:spLocks/>
          </p:cNvSpPr>
          <p:nvPr/>
        </p:nvSpPr>
        <p:spPr>
          <a:xfrm>
            <a:off x="5768825" y="8435643"/>
            <a:ext cx="726505" cy="4466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l" defTabSz="914400" rtl="0" eaLnBrk="1" latinLnBrk="0" hangingPunct="1">
              <a:defRPr sz="7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20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Página</a:t>
            </a:r>
            <a:endParaRPr lang="pt-BR" sz="1200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4" name="Espaço Reservado para Número de Slide 11"/>
          <p:cNvSpPr txBox="1">
            <a:spLocks/>
          </p:cNvSpPr>
          <p:nvPr/>
        </p:nvSpPr>
        <p:spPr>
          <a:xfrm>
            <a:off x="6361260" y="8533253"/>
            <a:ext cx="368724" cy="26969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pt-BR"/>
            </a:defPPr>
            <a:lvl1pPr marL="0" algn="r" defTabSz="914400" rtl="0" eaLnBrk="1" latinLnBrk="0" hangingPunct="1">
              <a:defRPr sz="21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2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58</a:t>
            </a:r>
            <a:endParaRPr lang="pt-BR" sz="1200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 useBgFill="1">
        <p:nvSpPr>
          <p:cNvPr id="2" name="Retângulo 1"/>
          <p:cNvSpPr/>
          <p:nvPr/>
        </p:nvSpPr>
        <p:spPr>
          <a:xfrm>
            <a:off x="468406" y="1034516"/>
            <a:ext cx="6026924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b="1" i="1" dirty="0">
                <a:solidFill>
                  <a:srgbClr val="0432FF"/>
                </a:solidFill>
                <a:latin typeface="Arial" charset="0"/>
                <a:ea typeface="Arial" charset="0"/>
                <a:cs typeface="Arial" charset="0"/>
              </a:rPr>
              <a:t># Desafio </a:t>
            </a:r>
            <a:r>
              <a:rPr lang="pt-BR" sz="1400" b="1" i="1" dirty="0" smtClean="0">
                <a:solidFill>
                  <a:srgbClr val="0432FF"/>
                </a:solidFill>
                <a:latin typeface="Arial" charset="0"/>
                <a:ea typeface="Arial" charset="0"/>
                <a:cs typeface="Arial" charset="0"/>
              </a:rPr>
              <a:t>58 – Jogo de Adivinhação v2.0:</a:t>
            </a:r>
          </a:p>
          <a:p>
            <a:endParaRPr lang="pt-BR" sz="1400" dirty="0">
              <a:latin typeface="Arial" charset="0"/>
              <a:ea typeface="Arial" charset="0"/>
              <a:cs typeface="Arial" charset="0"/>
            </a:endParaRPr>
          </a:p>
          <a:p>
            <a:r>
              <a:rPr lang="pt-BR" sz="1400" i="1" dirty="0">
                <a:latin typeface="Arial" charset="0"/>
                <a:ea typeface="Arial" charset="0"/>
                <a:cs typeface="Arial" charset="0"/>
              </a:rPr>
              <a:t># Melhore o jogo do DESAFIO 28, onde o computador vai "pensar" em</a:t>
            </a:r>
            <a:endParaRPr lang="pt-BR" sz="1400" dirty="0">
              <a:latin typeface="Arial" charset="0"/>
              <a:ea typeface="Arial" charset="0"/>
              <a:cs typeface="Arial" charset="0"/>
            </a:endParaRPr>
          </a:p>
          <a:p>
            <a:r>
              <a:rPr lang="pt-BR" sz="1400" i="1" dirty="0">
                <a:latin typeface="Arial" charset="0"/>
                <a:ea typeface="Arial" charset="0"/>
                <a:cs typeface="Arial" charset="0"/>
              </a:rPr>
              <a:t># um NÚMERO ENTRE 0 E 10. Só que agora o jogador vai tentar adivinhar</a:t>
            </a:r>
            <a:endParaRPr lang="pt-BR" sz="1400" dirty="0">
              <a:latin typeface="Arial" charset="0"/>
              <a:ea typeface="Arial" charset="0"/>
              <a:cs typeface="Arial" charset="0"/>
            </a:endParaRPr>
          </a:p>
          <a:p>
            <a:r>
              <a:rPr lang="pt-BR" sz="1400" i="1" dirty="0">
                <a:latin typeface="Arial" charset="0"/>
                <a:ea typeface="Arial" charset="0"/>
                <a:cs typeface="Arial" charset="0"/>
              </a:rPr>
              <a:t># até acertar, mostrando no final quantos palpites foram necessários</a:t>
            </a:r>
            <a:endParaRPr lang="pt-BR" sz="1400" dirty="0">
              <a:latin typeface="Arial" charset="0"/>
              <a:ea typeface="Arial" charset="0"/>
              <a:cs typeface="Arial" charset="0"/>
            </a:endParaRPr>
          </a:p>
          <a:p>
            <a:r>
              <a:rPr lang="pt-BR" sz="1400" i="1" dirty="0">
                <a:latin typeface="Arial" charset="0"/>
                <a:ea typeface="Arial" charset="0"/>
                <a:cs typeface="Arial" charset="0"/>
              </a:rPr>
              <a:t># para vencer.</a:t>
            </a:r>
            <a:endParaRPr lang="pt-BR" sz="1400" dirty="0">
              <a:latin typeface="Arial" charset="0"/>
              <a:ea typeface="Arial" charset="0"/>
              <a:cs typeface="Arial" charset="0"/>
            </a:endParaRPr>
          </a:p>
          <a:p>
            <a:r>
              <a:rPr lang="pt-BR" sz="1400" dirty="0">
                <a:latin typeface="Arial" charset="0"/>
                <a:ea typeface="Arial" charset="0"/>
                <a:cs typeface="Arial" charset="0"/>
              </a:rPr>
              <a:t>"""</a:t>
            </a:r>
          </a:p>
          <a:p>
            <a:r>
              <a:rPr lang="pt-BR" sz="1400" dirty="0">
                <a:latin typeface="Arial" charset="0"/>
                <a:ea typeface="Arial" charset="0"/>
                <a:cs typeface="Arial" charset="0"/>
              </a:rPr>
              <a:t># Solução do professor</a:t>
            </a:r>
            <a:r>
              <a:rPr lang="pt-BR" sz="1400" dirty="0" smtClean="0">
                <a:latin typeface="Arial" charset="0"/>
                <a:ea typeface="Arial" charset="0"/>
                <a:cs typeface="Arial" charset="0"/>
              </a:rPr>
              <a:t>:</a:t>
            </a:r>
          </a:p>
          <a:p>
            <a:endParaRPr lang="pt-BR" sz="1400" dirty="0">
              <a:latin typeface="Arial" charset="0"/>
              <a:ea typeface="Arial" charset="0"/>
              <a:cs typeface="Arial" charset="0"/>
            </a:endParaRPr>
          </a:p>
          <a:p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from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random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import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randint</a:t>
            </a:r>
            <a:endParaRPr lang="pt-BR" sz="1400" dirty="0">
              <a:latin typeface="Arial" charset="0"/>
              <a:ea typeface="Arial" charset="0"/>
              <a:cs typeface="Arial" charset="0"/>
            </a:endParaRPr>
          </a:p>
          <a:p>
            <a:r>
              <a:rPr lang="pt-BR" sz="1400" dirty="0">
                <a:latin typeface="Arial" charset="0"/>
                <a:ea typeface="Arial" charset="0"/>
                <a:cs typeface="Arial" charset="0"/>
              </a:rPr>
              <a:t>computador = 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randint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(0, 10)</a:t>
            </a:r>
          </a:p>
          <a:p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('Sou seu computador... Acabei de pensar em um número entre 0 e 10.')</a:t>
            </a:r>
          </a:p>
          <a:p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('Será que você consegue adivinhar qual foi? ')</a:t>
            </a:r>
          </a:p>
          <a:p>
            <a:r>
              <a:rPr lang="pt-BR" sz="1400" dirty="0">
                <a:latin typeface="Arial" charset="0"/>
                <a:ea typeface="Arial" charset="0"/>
                <a:cs typeface="Arial" charset="0"/>
              </a:rPr>
              <a:t>acertou = False</a:t>
            </a:r>
          </a:p>
          <a:p>
            <a:r>
              <a:rPr lang="pt-BR" sz="1400" dirty="0">
                <a:latin typeface="Arial" charset="0"/>
                <a:ea typeface="Arial" charset="0"/>
                <a:cs typeface="Arial" charset="0"/>
              </a:rPr>
              <a:t>palpites = 0</a:t>
            </a:r>
          </a:p>
          <a:p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while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not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 acertou:</a:t>
            </a:r>
          </a:p>
          <a:p>
            <a:r>
              <a:rPr lang="pt-BR" sz="1400" dirty="0">
                <a:latin typeface="Arial" charset="0"/>
                <a:ea typeface="Arial" charset="0"/>
                <a:cs typeface="Arial" charset="0"/>
              </a:rPr>
              <a:t>jogador = 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int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(input('Qual é seu palpite? '))</a:t>
            </a:r>
          </a:p>
          <a:p>
            <a:r>
              <a:rPr lang="pt-BR" sz="1400" dirty="0">
                <a:latin typeface="Arial" charset="0"/>
                <a:ea typeface="Arial" charset="0"/>
                <a:cs typeface="Arial" charset="0"/>
              </a:rPr>
              <a:t>palpites += 1</a:t>
            </a:r>
          </a:p>
          <a:p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if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 jogador == computador:</a:t>
            </a:r>
          </a:p>
          <a:p>
            <a:r>
              <a:rPr lang="pt-BR" sz="1400" dirty="0">
                <a:latin typeface="Arial" charset="0"/>
                <a:ea typeface="Arial" charset="0"/>
                <a:cs typeface="Arial" charset="0"/>
              </a:rPr>
              <a:t>acertou = 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True</a:t>
            </a:r>
            <a:endParaRPr lang="pt-BR" sz="1400" dirty="0">
              <a:latin typeface="Arial" charset="0"/>
              <a:ea typeface="Arial" charset="0"/>
              <a:cs typeface="Arial" charset="0"/>
            </a:endParaRPr>
          </a:p>
          <a:p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else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:</a:t>
            </a:r>
          </a:p>
          <a:p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if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 jogador &lt; computador:</a:t>
            </a:r>
          </a:p>
          <a:p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('Mais... Tente mais uma vez.')</a:t>
            </a:r>
          </a:p>
          <a:p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elif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 jogador &gt; computador:</a:t>
            </a:r>
          </a:p>
          <a:p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('Menos... Tente mais uma vez.')</a:t>
            </a:r>
          </a:p>
          <a:p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('Acertou com {} tentativas. Parabéns!'.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format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(palpites</a:t>
            </a:r>
            <a:r>
              <a:rPr lang="pt-BR" sz="1400" dirty="0" smtClean="0">
                <a:latin typeface="Arial" charset="0"/>
                <a:ea typeface="Arial" charset="0"/>
                <a:cs typeface="Arial" charset="0"/>
              </a:rPr>
              <a:t>))</a:t>
            </a:r>
            <a:endParaRPr lang="pt-BR" sz="1400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7770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1298298" y="285981"/>
            <a:ext cx="45608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b="1" smtClean="0">
                <a:solidFill>
                  <a:srgbClr val="945200"/>
                </a:solidFill>
                <a:latin typeface="Apple Chancery" charset="0"/>
                <a:ea typeface="Apple Chancery" charset="0"/>
                <a:cs typeface="Apple Chancery" charset="0"/>
              </a:rPr>
              <a:t>Curso de Python - Curso em Vídeo</a:t>
            </a:r>
            <a:endParaRPr lang="pt-BR" sz="2400" b="1">
              <a:solidFill>
                <a:srgbClr val="945200"/>
              </a:solidFill>
              <a:latin typeface="Apple Chancery" charset="0"/>
              <a:ea typeface="Apple Chancery" charset="0"/>
              <a:cs typeface="Apple Chancery" charset="0"/>
            </a:endParaRPr>
          </a:p>
        </p:txBody>
      </p:sp>
      <p:sp>
        <p:nvSpPr>
          <p:cNvPr id="13" name="Espaço Reservado para Rodapé 10"/>
          <p:cNvSpPr txBox="1">
            <a:spLocks/>
          </p:cNvSpPr>
          <p:nvPr/>
        </p:nvSpPr>
        <p:spPr>
          <a:xfrm>
            <a:off x="5768825" y="8435643"/>
            <a:ext cx="726505" cy="4466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l" defTabSz="914400" rtl="0" eaLnBrk="1" latinLnBrk="0" hangingPunct="1">
              <a:defRPr sz="7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20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Página</a:t>
            </a:r>
            <a:endParaRPr lang="pt-BR" sz="1200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4" name="Espaço Reservado para Número de Slide 11"/>
          <p:cNvSpPr txBox="1">
            <a:spLocks/>
          </p:cNvSpPr>
          <p:nvPr/>
        </p:nvSpPr>
        <p:spPr>
          <a:xfrm>
            <a:off x="6361260" y="8533253"/>
            <a:ext cx="368724" cy="26969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pt-BR"/>
            </a:defPPr>
            <a:lvl1pPr marL="0" algn="r" defTabSz="914400" rtl="0" eaLnBrk="1" latinLnBrk="0" hangingPunct="1">
              <a:defRPr sz="21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2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59</a:t>
            </a:r>
            <a:endParaRPr lang="pt-BR" sz="1200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 useBgFill="1">
        <p:nvSpPr>
          <p:cNvPr id="5" name="Retângulo 4"/>
          <p:cNvSpPr/>
          <p:nvPr/>
        </p:nvSpPr>
        <p:spPr>
          <a:xfrm>
            <a:off x="468406" y="1244574"/>
            <a:ext cx="6026924" cy="6694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300" b="1" i="1" dirty="0">
                <a:solidFill>
                  <a:srgbClr val="0432FF"/>
                </a:solidFill>
                <a:latin typeface="Arial" charset="0"/>
                <a:ea typeface="Arial" charset="0"/>
                <a:cs typeface="Arial" charset="0"/>
              </a:rPr>
              <a:t># Desafio </a:t>
            </a:r>
            <a:r>
              <a:rPr lang="pt-BR" sz="1300" b="1" i="1" dirty="0" smtClean="0">
                <a:solidFill>
                  <a:srgbClr val="0432FF"/>
                </a:solidFill>
                <a:latin typeface="Arial" charset="0"/>
                <a:ea typeface="Arial" charset="0"/>
                <a:cs typeface="Arial" charset="0"/>
              </a:rPr>
              <a:t>58 – Jogo de Adivinhação v2.0:</a:t>
            </a:r>
          </a:p>
          <a:p>
            <a:endParaRPr lang="pt-BR" sz="1300" dirty="0">
              <a:latin typeface="Arial" charset="0"/>
              <a:ea typeface="Arial" charset="0"/>
              <a:cs typeface="Arial" charset="0"/>
            </a:endParaRPr>
          </a:p>
          <a:p>
            <a:r>
              <a:rPr lang="pt-BR" sz="1300" i="1" dirty="0">
                <a:latin typeface="Arial" charset="0"/>
                <a:ea typeface="Arial" charset="0"/>
                <a:cs typeface="Arial" charset="0"/>
              </a:rPr>
              <a:t># Melhore o jogo do DESAFIO 28, onde o computador vai "pensar" em</a:t>
            </a:r>
            <a:endParaRPr lang="pt-BR" sz="1300" dirty="0">
              <a:latin typeface="Arial" charset="0"/>
              <a:ea typeface="Arial" charset="0"/>
              <a:cs typeface="Arial" charset="0"/>
            </a:endParaRPr>
          </a:p>
          <a:p>
            <a:r>
              <a:rPr lang="pt-BR" sz="1300" i="1" dirty="0">
                <a:latin typeface="Arial" charset="0"/>
                <a:ea typeface="Arial" charset="0"/>
                <a:cs typeface="Arial" charset="0"/>
              </a:rPr>
              <a:t># um NÚMERO ENTRE 0 E 10. Só que agora o jogador vai tentar adivinhar</a:t>
            </a:r>
            <a:endParaRPr lang="pt-BR" sz="1300" dirty="0">
              <a:latin typeface="Arial" charset="0"/>
              <a:ea typeface="Arial" charset="0"/>
              <a:cs typeface="Arial" charset="0"/>
            </a:endParaRPr>
          </a:p>
          <a:p>
            <a:r>
              <a:rPr lang="pt-BR" sz="1300" i="1" dirty="0">
                <a:latin typeface="Arial" charset="0"/>
                <a:ea typeface="Arial" charset="0"/>
                <a:cs typeface="Arial" charset="0"/>
              </a:rPr>
              <a:t># até acertar, mostrando no final quantos palpites foram necessários</a:t>
            </a:r>
            <a:endParaRPr lang="pt-BR" sz="1300" dirty="0">
              <a:latin typeface="Arial" charset="0"/>
              <a:ea typeface="Arial" charset="0"/>
              <a:cs typeface="Arial" charset="0"/>
            </a:endParaRPr>
          </a:p>
          <a:p>
            <a:r>
              <a:rPr lang="pt-BR" sz="1300" i="1" dirty="0">
                <a:latin typeface="Arial" charset="0"/>
                <a:ea typeface="Arial" charset="0"/>
                <a:cs typeface="Arial" charset="0"/>
              </a:rPr>
              <a:t># para vencer.</a:t>
            </a:r>
            <a:endParaRPr lang="pt-BR" sz="1300" dirty="0">
              <a:latin typeface="Arial" charset="0"/>
              <a:ea typeface="Arial" charset="0"/>
              <a:cs typeface="Arial" charset="0"/>
            </a:endParaRPr>
          </a:p>
          <a:p>
            <a:endParaRPr lang="pt-BR" sz="1300" i="1" dirty="0" smtClean="0">
              <a:latin typeface="Arial" charset="0"/>
              <a:ea typeface="Arial" charset="0"/>
              <a:cs typeface="Arial" charset="0"/>
            </a:endParaRPr>
          </a:p>
          <a:p>
            <a:r>
              <a:rPr lang="pt-BR" sz="1300" i="1" dirty="0" smtClean="0">
                <a:latin typeface="Arial" charset="0"/>
                <a:ea typeface="Arial" charset="0"/>
                <a:cs typeface="Arial" charset="0"/>
              </a:rPr>
              <a:t># Minha Solução:</a:t>
            </a:r>
          </a:p>
          <a:p>
            <a:endParaRPr lang="pt-BR" sz="1300" i="1" dirty="0" smtClean="0">
              <a:latin typeface="Arial" charset="0"/>
              <a:ea typeface="Arial" charset="0"/>
              <a:cs typeface="Arial" charset="0"/>
            </a:endParaRPr>
          </a:p>
          <a:p>
            <a:r>
              <a:rPr lang="pt-BR" sz="1300" i="1" dirty="0" err="1" smtClean="0">
                <a:latin typeface="Arial" charset="0"/>
                <a:ea typeface="Arial" charset="0"/>
                <a:cs typeface="Arial" charset="0"/>
              </a:rPr>
              <a:t>from</a:t>
            </a:r>
            <a:r>
              <a:rPr lang="pt-BR" sz="13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pt-BR" sz="1300" dirty="0" err="1">
                <a:latin typeface="Arial" charset="0"/>
                <a:ea typeface="Arial" charset="0"/>
                <a:cs typeface="Arial" charset="0"/>
              </a:rPr>
              <a:t>random</a:t>
            </a:r>
            <a:r>
              <a:rPr lang="pt-BR" sz="13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pt-BR" sz="1300" i="1" dirty="0" err="1">
                <a:latin typeface="Arial" charset="0"/>
                <a:ea typeface="Arial" charset="0"/>
                <a:cs typeface="Arial" charset="0"/>
              </a:rPr>
              <a:t>import</a:t>
            </a:r>
            <a:r>
              <a:rPr lang="pt-BR" sz="13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pt-BR" sz="1300" dirty="0" err="1">
                <a:latin typeface="Arial" charset="0"/>
                <a:ea typeface="Arial" charset="0"/>
                <a:cs typeface="Arial" charset="0"/>
              </a:rPr>
              <a:t>randint</a:t>
            </a:r>
            <a:endParaRPr lang="pt-BR" sz="1300" dirty="0">
              <a:latin typeface="Arial" charset="0"/>
              <a:ea typeface="Arial" charset="0"/>
              <a:cs typeface="Arial" charset="0"/>
            </a:endParaRPr>
          </a:p>
          <a:p>
            <a:r>
              <a:rPr lang="pt-BR" sz="1300" dirty="0" err="1"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300" dirty="0">
                <a:latin typeface="Arial" charset="0"/>
                <a:ea typeface="Arial" charset="0"/>
                <a:cs typeface="Arial" charset="0"/>
              </a:rPr>
              <a:t>('Sou seu computador...\</a:t>
            </a:r>
            <a:r>
              <a:rPr lang="pt-BR" sz="1300" dirty="0" err="1">
                <a:latin typeface="Arial" charset="0"/>
                <a:ea typeface="Arial" charset="0"/>
                <a:cs typeface="Arial" charset="0"/>
              </a:rPr>
              <a:t>nAcabei</a:t>
            </a:r>
            <a:r>
              <a:rPr lang="pt-BR" sz="1300" dirty="0">
                <a:latin typeface="Arial" charset="0"/>
                <a:ea typeface="Arial" charset="0"/>
                <a:cs typeface="Arial" charset="0"/>
              </a:rPr>
              <a:t> de pensar um número entre 0 e 10.')</a:t>
            </a:r>
          </a:p>
          <a:p>
            <a:r>
              <a:rPr lang="pt-BR" sz="1300" dirty="0" err="1"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300" dirty="0">
                <a:latin typeface="Arial" charset="0"/>
                <a:ea typeface="Arial" charset="0"/>
                <a:cs typeface="Arial" charset="0"/>
              </a:rPr>
              <a:t>('Será que você consegue adivinhar qual foi? \</a:t>
            </a:r>
            <a:r>
              <a:rPr lang="pt-BR" sz="1300" dirty="0" err="1">
                <a:latin typeface="Arial" charset="0"/>
                <a:ea typeface="Arial" charset="0"/>
                <a:cs typeface="Arial" charset="0"/>
              </a:rPr>
              <a:t>nQual</a:t>
            </a:r>
            <a:r>
              <a:rPr lang="pt-BR" sz="1300" dirty="0">
                <a:latin typeface="Arial" charset="0"/>
                <a:ea typeface="Arial" charset="0"/>
                <a:cs typeface="Arial" charset="0"/>
              </a:rPr>
              <a:t> é seu palpite?')</a:t>
            </a:r>
          </a:p>
          <a:p>
            <a:r>
              <a:rPr lang="pt-BR" sz="1300" dirty="0">
                <a:latin typeface="Arial" charset="0"/>
                <a:ea typeface="Arial" charset="0"/>
                <a:cs typeface="Arial" charset="0"/>
              </a:rPr>
              <a:t>jogar = </a:t>
            </a:r>
            <a:r>
              <a:rPr lang="pt-BR" sz="1300" dirty="0" err="1">
                <a:latin typeface="Arial" charset="0"/>
                <a:ea typeface="Arial" charset="0"/>
                <a:cs typeface="Arial" charset="0"/>
              </a:rPr>
              <a:t>str</a:t>
            </a:r>
            <a:r>
              <a:rPr lang="pt-BR" sz="1300" dirty="0">
                <a:latin typeface="Arial" charset="0"/>
                <a:ea typeface="Arial" charset="0"/>
                <a:cs typeface="Arial" charset="0"/>
              </a:rPr>
              <a:t>(input('Quer iniciar o jogo agora? [</a:t>
            </a:r>
            <a:r>
              <a:rPr lang="pt-BR" sz="1300" dirty="0" err="1">
                <a:latin typeface="Arial" charset="0"/>
                <a:ea typeface="Arial" charset="0"/>
                <a:cs typeface="Arial" charset="0"/>
              </a:rPr>
              <a:t>S</a:t>
            </a:r>
            <a:r>
              <a:rPr lang="pt-BR" sz="1300" dirty="0">
                <a:latin typeface="Arial" charset="0"/>
                <a:ea typeface="Arial" charset="0"/>
                <a:cs typeface="Arial" charset="0"/>
              </a:rPr>
              <a:t>/N]: ')).</a:t>
            </a:r>
            <a:r>
              <a:rPr lang="pt-BR" sz="1300" dirty="0" err="1">
                <a:latin typeface="Arial" charset="0"/>
                <a:ea typeface="Arial" charset="0"/>
                <a:cs typeface="Arial" charset="0"/>
              </a:rPr>
              <a:t>strip</a:t>
            </a:r>
            <a:r>
              <a:rPr lang="pt-BR" sz="1300" dirty="0">
                <a:latin typeface="Arial" charset="0"/>
                <a:ea typeface="Arial" charset="0"/>
                <a:cs typeface="Arial" charset="0"/>
              </a:rPr>
              <a:t>().</a:t>
            </a:r>
            <a:r>
              <a:rPr lang="pt-BR" sz="1300" dirty="0" err="1">
                <a:latin typeface="Arial" charset="0"/>
                <a:ea typeface="Arial" charset="0"/>
                <a:cs typeface="Arial" charset="0"/>
              </a:rPr>
              <a:t>upper</a:t>
            </a:r>
            <a:r>
              <a:rPr lang="pt-BR" sz="1300" dirty="0">
                <a:latin typeface="Arial" charset="0"/>
                <a:ea typeface="Arial" charset="0"/>
                <a:cs typeface="Arial" charset="0"/>
              </a:rPr>
              <a:t>()[0]</a:t>
            </a:r>
          </a:p>
          <a:p>
            <a:r>
              <a:rPr lang="pt-BR" sz="1300" i="1" dirty="0" err="1">
                <a:latin typeface="Arial" charset="0"/>
                <a:ea typeface="Arial" charset="0"/>
                <a:cs typeface="Arial" charset="0"/>
              </a:rPr>
              <a:t>if</a:t>
            </a:r>
            <a:r>
              <a:rPr lang="pt-BR" sz="1300" dirty="0">
                <a:latin typeface="Arial" charset="0"/>
                <a:ea typeface="Arial" charset="0"/>
                <a:cs typeface="Arial" charset="0"/>
              </a:rPr>
              <a:t> jogar == '</a:t>
            </a:r>
            <a:r>
              <a:rPr lang="pt-BR" sz="1300" dirty="0" err="1">
                <a:latin typeface="Arial" charset="0"/>
                <a:ea typeface="Arial" charset="0"/>
                <a:cs typeface="Arial" charset="0"/>
              </a:rPr>
              <a:t>S</a:t>
            </a:r>
            <a:r>
              <a:rPr lang="pt-BR" sz="1300" dirty="0">
                <a:latin typeface="Arial" charset="0"/>
                <a:ea typeface="Arial" charset="0"/>
                <a:cs typeface="Arial" charset="0"/>
              </a:rPr>
              <a:t>':</a:t>
            </a:r>
          </a:p>
          <a:p>
            <a:r>
              <a:rPr lang="pt-BR" sz="1300" i="1" dirty="0" err="1">
                <a:latin typeface="Arial" charset="0"/>
                <a:ea typeface="Arial" charset="0"/>
                <a:cs typeface="Arial" charset="0"/>
              </a:rPr>
              <a:t>while</a:t>
            </a:r>
            <a:r>
              <a:rPr lang="pt-BR" sz="1300" dirty="0">
                <a:latin typeface="Arial" charset="0"/>
                <a:ea typeface="Arial" charset="0"/>
                <a:cs typeface="Arial" charset="0"/>
              </a:rPr>
              <a:t> jogar in '</a:t>
            </a:r>
            <a:r>
              <a:rPr lang="pt-BR" sz="1300" dirty="0" err="1">
                <a:latin typeface="Arial" charset="0"/>
                <a:ea typeface="Arial" charset="0"/>
                <a:cs typeface="Arial" charset="0"/>
              </a:rPr>
              <a:t>S</a:t>
            </a:r>
            <a:r>
              <a:rPr lang="pt-BR" sz="1300" dirty="0">
                <a:latin typeface="Arial" charset="0"/>
                <a:ea typeface="Arial" charset="0"/>
                <a:cs typeface="Arial" charset="0"/>
              </a:rPr>
              <a:t>':</a:t>
            </a:r>
          </a:p>
          <a:p>
            <a:r>
              <a:rPr lang="pt-BR" sz="1300" dirty="0" err="1">
                <a:latin typeface="Arial" charset="0"/>
                <a:ea typeface="Arial" charset="0"/>
                <a:cs typeface="Arial" charset="0"/>
              </a:rPr>
              <a:t>numcomp</a:t>
            </a:r>
            <a:r>
              <a:rPr lang="pt-BR" sz="1300" dirty="0">
                <a:latin typeface="Arial" charset="0"/>
                <a:ea typeface="Arial" charset="0"/>
                <a:cs typeface="Arial" charset="0"/>
              </a:rPr>
              <a:t> = </a:t>
            </a:r>
            <a:r>
              <a:rPr lang="pt-BR" sz="1300" dirty="0" err="1">
                <a:latin typeface="Arial" charset="0"/>
                <a:ea typeface="Arial" charset="0"/>
                <a:cs typeface="Arial" charset="0"/>
              </a:rPr>
              <a:t>randint</a:t>
            </a:r>
            <a:r>
              <a:rPr lang="pt-BR" sz="1300" dirty="0">
                <a:latin typeface="Arial" charset="0"/>
                <a:ea typeface="Arial" charset="0"/>
                <a:cs typeface="Arial" charset="0"/>
              </a:rPr>
              <a:t>(0, 10)</a:t>
            </a:r>
          </a:p>
          <a:p>
            <a:r>
              <a:rPr lang="pt-BR" sz="1300" dirty="0" err="1">
                <a:latin typeface="Arial" charset="0"/>
                <a:ea typeface="Arial" charset="0"/>
                <a:cs typeface="Arial" charset="0"/>
              </a:rPr>
              <a:t>cont</a:t>
            </a:r>
            <a:r>
              <a:rPr lang="pt-BR" sz="1300" dirty="0">
                <a:latin typeface="Arial" charset="0"/>
                <a:ea typeface="Arial" charset="0"/>
                <a:cs typeface="Arial" charset="0"/>
              </a:rPr>
              <a:t> = 0</a:t>
            </a:r>
          </a:p>
          <a:p>
            <a:r>
              <a:rPr lang="pt-BR" sz="1300" dirty="0">
                <a:latin typeface="Arial" charset="0"/>
                <a:ea typeface="Arial" charset="0"/>
                <a:cs typeface="Arial" charset="0"/>
              </a:rPr>
              <a:t>num = </a:t>
            </a:r>
            <a:r>
              <a:rPr lang="pt-BR" sz="1300" dirty="0" err="1">
                <a:latin typeface="Arial" charset="0"/>
                <a:ea typeface="Arial" charset="0"/>
                <a:cs typeface="Arial" charset="0"/>
              </a:rPr>
              <a:t>int</a:t>
            </a:r>
            <a:r>
              <a:rPr lang="pt-BR" sz="1300" dirty="0">
                <a:latin typeface="Arial" charset="0"/>
                <a:ea typeface="Arial" charset="0"/>
                <a:cs typeface="Arial" charset="0"/>
              </a:rPr>
              <a:t>(input('Digite um número entre 0 e 10! '))</a:t>
            </a:r>
          </a:p>
          <a:p>
            <a:r>
              <a:rPr lang="pt-BR" sz="1300" dirty="0" err="1">
                <a:latin typeface="Arial" charset="0"/>
                <a:ea typeface="Arial" charset="0"/>
                <a:cs typeface="Arial" charset="0"/>
              </a:rPr>
              <a:t>cont</a:t>
            </a:r>
            <a:r>
              <a:rPr lang="pt-BR" sz="1300" dirty="0">
                <a:latin typeface="Arial" charset="0"/>
                <a:ea typeface="Arial" charset="0"/>
                <a:cs typeface="Arial" charset="0"/>
              </a:rPr>
              <a:t> += 1</a:t>
            </a:r>
          </a:p>
          <a:p>
            <a:r>
              <a:rPr lang="pt-BR" sz="1300" i="1" dirty="0" err="1">
                <a:latin typeface="Arial" charset="0"/>
                <a:ea typeface="Arial" charset="0"/>
                <a:cs typeface="Arial" charset="0"/>
              </a:rPr>
              <a:t>while</a:t>
            </a:r>
            <a:r>
              <a:rPr lang="pt-BR" sz="1300" dirty="0">
                <a:latin typeface="Arial" charset="0"/>
                <a:ea typeface="Arial" charset="0"/>
                <a:cs typeface="Arial" charset="0"/>
              </a:rPr>
              <a:t> num != </a:t>
            </a:r>
            <a:r>
              <a:rPr lang="pt-BR" sz="1300" dirty="0" err="1">
                <a:latin typeface="Arial" charset="0"/>
                <a:ea typeface="Arial" charset="0"/>
                <a:cs typeface="Arial" charset="0"/>
              </a:rPr>
              <a:t>numcomp</a:t>
            </a:r>
            <a:r>
              <a:rPr lang="pt-BR" sz="1300" dirty="0">
                <a:latin typeface="Arial" charset="0"/>
                <a:ea typeface="Arial" charset="0"/>
                <a:cs typeface="Arial" charset="0"/>
              </a:rPr>
              <a:t>:</a:t>
            </a:r>
          </a:p>
          <a:p>
            <a:r>
              <a:rPr lang="pt-BR" sz="1300" i="1" dirty="0" err="1">
                <a:latin typeface="Arial" charset="0"/>
                <a:ea typeface="Arial" charset="0"/>
                <a:cs typeface="Arial" charset="0"/>
              </a:rPr>
              <a:t>if</a:t>
            </a:r>
            <a:r>
              <a:rPr lang="pt-BR" sz="1300" dirty="0">
                <a:latin typeface="Arial" charset="0"/>
                <a:ea typeface="Arial" charset="0"/>
                <a:cs typeface="Arial" charset="0"/>
              </a:rPr>
              <a:t> num &lt; </a:t>
            </a:r>
            <a:r>
              <a:rPr lang="pt-BR" sz="1300" dirty="0" err="1">
                <a:latin typeface="Arial" charset="0"/>
                <a:ea typeface="Arial" charset="0"/>
                <a:cs typeface="Arial" charset="0"/>
              </a:rPr>
              <a:t>numcomp</a:t>
            </a:r>
            <a:r>
              <a:rPr lang="pt-BR" sz="1300" dirty="0">
                <a:latin typeface="Arial" charset="0"/>
                <a:ea typeface="Arial" charset="0"/>
                <a:cs typeface="Arial" charset="0"/>
              </a:rPr>
              <a:t>:</a:t>
            </a:r>
          </a:p>
          <a:p>
            <a:r>
              <a:rPr lang="pt-BR" sz="1300" dirty="0">
                <a:latin typeface="Arial" charset="0"/>
                <a:ea typeface="Arial" charset="0"/>
                <a:cs typeface="Arial" charset="0"/>
              </a:rPr>
              <a:t>num = </a:t>
            </a:r>
            <a:r>
              <a:rPr lang="pt-BR" sz="1300" dirty="0" err="1">
                <a:latin typeface="Arial" charset="0"/>
                <a:ea typeface="Arial" charset="0"/>
                <a:cs typeface="Arial" charset="0"/>
              </a:rPr>
              <a:t>int</a:t>
            </a:r>
            <a:r>
              <a:rPr lang="pt-BR" sz="1300" dirty="0">
                <a:latin typeface="Arial" charset="0"/>
                <a:ea typeface="Arial" charset="0"/>
                <a:cs typeface="Arial" charset="0"/>
              </a:rPr>
              <a:t>(</a:t>
            </a:r>
          </a:p>
          <a:p>
            <a:r>
              <a:rPr lang="pt-BR" sz="1300" dirty="0">
                <a:latin typeface="Arial" charset="0"/>
                <a:ea typeface="Arial" charset="0"/>
                <a:cs typeface="Arial" charset="0"/>
              </a:rPr>
              <a:t>input('Mais... Tente mais uma vez. \</a:t>
            </a:r>
            <a:r>
              <a:rPr lang="pt-BR" sz="1300" dirty="0" err="1">
                <a:latin typeface="Arial" charset="0"/>
                <a:ea typeface="Arial" charset="0"/>
                <a:cs typeface="Arial" charset="0"/>
              </a:rPr>
              <a:t>nQual</a:t>
            </a:r>
            <a:r>
              <a:rPr lang="pt-BR" sz="1300" dirty="0">
                <a:latin typeface="Arial" charset="0"/>
                <a:ea typeface="Arial" charset="0"/>
                <a:cs typeface="Arial" charset="0"/>
              </a:rPr>
              <a:t> é seu palpite? '))</a:t>
            </a:r>
          </a:p>
          <a:p>
            <a:r>
              <a:rPr lang="pt-BR" sz="1300" dirty="0" err="1">
                <a:latin typeface="Arial" charset="0"/>
                <a:ea typeface="Arial" charset="0"/>
                <a:cs typeface="Arial" charset="0"/>
              </a:rPr>
              <a:t>cont</a:t>
            </a:r>
            <a:r>
              <a:rPr lang="pt-BR" sz="1300" dirty="0">
                <a:latin typeface="Arial" charset="0"/>
                <a:ea typeface="Arial" charset="0"/>
                <a:cs typeface="Arial" charset="0"/>
              </a:rPr>
              <a:t> += 1</a:t>
            </a:r>
          </a:p>
          <a:p>
            <a:r>
              <a:rPr lang="pt-BR" sz="1300" i="1" dirty="0" err="1">
                <a:latin typeface="Arial" charset="0"/>
                <a:ea typeface="Arial" charset="0"/>
                <a:cs typeface="Arial" charset="0"/>
              </a:rPr>
              <a:t>else</a:t>
            </a:r>
            <a:r>
              <a:rPr lang="pt-BR" sz="1300" dirty="0">
                <a:latin typeface="Arial" charset="0"/>
                <a:ea typeface="Arial" charset="0"/>
                <a:cs typeface="Arial" charset="0"/>
              </a:rPr>
              <a:t>:</a:t>
            </a:r>
          </a:p>
          <a:p>
            <a:r>
              <a:rPr lang="pt-BR" sz="1300" dirty="0">
                <a:latin typeface="Arial" charset="0"/>
                <a:ea typeface="Arial" charset="0"/>
                <a:cs typeface="Arial" charset="0"/>
              </a:rPr>
              <a:t>num = </a:t>
            </a:r>
            <a:r>
              <a:rPr lang="pt-BR" sz="1300" dirty="0" err="1">
                <a:latin typeface="Arial" charset="0"/>
                <a:ea typeface="Arial" charset="0"/>
                <a:cs typeface="Arial" charset="0"/>
              </a:rPr>
              <a:t>int</a:t>
            </a:r>
            <a:r>
              <a:rPr lang="pt-BR" sz="1300" dirty="0">
                <a:latin typeface="Arial" charset="0"/>
                <a:ea typeface="Arial" charset="0"/>
                <a:cs typeface="Arial" charset="0"/>
              </a:rPr>
              <a:t>(</a:t>
            </a:r>
          </a:p>
          <a:p>
            <a:r>
              <a:rPr lang="pt-BR" sz="1300" dirty="0">
                <a:latin typeface="Arial" charset="0"/>
                <a:ea typeface="Arial" charset="0"/>
                <a:cs typeface="Arial" charset="0"/>
              </a:rPr>
              <a:t>input('Menos... Tente mais uma vez. \</a:t>
            </a:r>
            <a:r>
              <a:rPr lang="pt-BR" sz="1300" dirty="0" err="1">
                <a:latin typeface="Arial" charset="0"/>
                <a:ea typeface="Arial" charset="0"/>
                <a:cs typeface="Arial" charset="0"/>
              </a:rPr>
              <a:t>nQual</a:t>
            </a:r>
            <a:r>
              <a:rPr lang="pt-BR" sz="1300" dirty="0">
                <a:latin typeface="Arial" charset="0"/>
                <a:ea typeface="Arial" charset="0"/>
                <a:cs typeface="Arial" charset="0"/>
              </a:rPr>
              <a:t> é seu palpite? '))</a:t>
            </a:r>
          </a:p>
          <a:p>
            <a:r>
              <a:rPr lang="pt-BR" sz="1300" dirty="0" err="1">
                <a:latin typeface="Arial" charset="0"/>
                <a:ea typeface="Arial" charset="0"/>
                <a:cs typeface="Arial" charset="0"/>
              </a:rPr>
              <a:t>cont</a:t>
            </a:r>
            <a:r>
              <a:rPr lang="pt-BR" sz="1300" dirty="0">
                <a:latin typeface="Arial" charset="0"/>
                <a:ea typeface="Arial" charset="0"/>
                <a:cs typeface="Arial" charset="0"/>
              </a:rPr>
              <a:t> += 1</a:t>
            </a:r>
          </a:p>
          <a:p>
            <a:r>
              <a:rPr lang="pt-BR" sz="1300" dirty="0" err="1"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300" dirty="0">
                <a:latin typeface="Arial" charset="0"/>
                <a:ea typeface="Arial" charset="0"/>
                <a:cs typeface="Arial" charset="0"/>
              </a:rPr>
              <a:t>('O número do computador foi {} e você acertou com {} tentativas.'.</a:t>
            </a:r>
            <a:r>
              <a:rPr lang="pt-BR" sz="1300" dirty="0" err="1">
                <a:latin typeface="Arial" charset="0"/>
                <a:ea typeface="Arial" charset="0"/>
                <a:cs typeface="Arial" charset="0"/>
              </a:rPr>
              <a:t>format</a:t>
            </a:r>
            <a:r>
              <a:rPr lang="pt-BR" sz="1300" dirty="0">
                <a:latin typeface="Arial" charset="0"/>
                <a:ea typeface="Arial" charset="0"/>
                <a:cs typeface="Arial" charset="0"/>
              </a:rPr>
              <a:t>(</a:t>
            </a:r>
          </a:p>
          <a:p>
            <a:r>
              <a:rPr lang="pt-BR" sz="1300" dirty="0" err="1">
                <a:latin typeface="Arial" charset="0"/>
                <a:ea typeface="Arial" charset="0"/>
                <a:cs typeface="Arial" charset="0"/>
              </a:rPr>
              <a:t>numcomp</a:t>
            </a:r>
            <a:r>
              <a:rPr lang="pt-BR" sz="1300" dirty="0">
                <a:latin typeface="Arial" charset="0"/>
                <a:ea typeface="Arial" charset="0"/>
                <a:cs typeface="Arial" charset="0"/>
              </a:rPr>
              <a:t>, </a:t>
            </a:r>
            <a:r>
              <a:rPr lang="pt-BR" sz="1300" dirty="0" err="1">
                <a:latin typeface="Arial" charset="0"/>
                <a:ea typeface="Arial" charset="0"/>
                <a:cs typeface="Arial" charset="0"/>
              </a:rPr>
              <a:t>cont</a:t>
            </a:r>
            <a:r>
              <a:rPr lang="pt-BR" sz="1300" dirty="0">
                <a:latin typeface="Arial" charset="0"/>
                <a:ea typeface="Arial" charset="0"/>
                <a:cs typeface="Arial" charset="0"/>
              </a:rPr>
              <a:t>))</a:t>
            </a:r>
          </a:p>
          <a:p>
            <a:r>
              <a:rPr lang="pt-BR" sz="1300" dirty="0">
                <a:latin typeface="Arial" charset="0"/>
                <a:ea typeface="Arial" charset="0"/>
                <a:cs typeface="Arial" charset="0"/>
              </a:rPr>
              <a:t>jogar = </a:t>
            </a:r>
            <a:r>
              <a:rPr lang="pt-BR" sz="1300" dirty="0" err="1">
                <a:latin typeface="Arial" charset="0"/>
                <a:ea typeface="Arial" charset="0"/>
                <a:cs typeface="Arial" charset="0"/>
              </a:rPr>
              <a:t>str</a:t>
            </a:r>
            <a:r>
              <a:rPr lang="pt-BR" sz="1300" dirty="0">
                <a:latin typeface="Arial" charset="0"/>
                <a:ea typeface="Arial" charset="0"/>
                <a:cs typeface="Arial" charset="0"/>
              </a:rPr>
              <a:t>(</a:t>
            </a:r>
          </a:p>
          <a:p>
            <a:r>
              <a:rPr lang="pt-BR" sz="1300" dirty="0">
                <a:latin typeface="Arial" charset="0"/>
                <a:ea typeface="Arial" charset="0"/>
                <a:cs typeface="Arial" charset="0"/>
              </a:rPr>
              <a:t>input('Quer iniciar o jogo agora? [</a:t>
            </a:r>
            <a:r>
              <a:rPr lang="pt-BR" sz="1300" dirty="0" err="1">
                <a:latin typeface="Arial" charset="0"/>
                <a:ea typeface="Arial" charset="0"/>
                <a:cs typeface="Arial" charset="0"/>
              </a:rPr>
              <a:t>S</a:t>
            </a:r>
            <a:r>
              <a:rPr lang="pt-BR" sz="1300" dirty="0">
                <a:latin typeface="Arial" charset="0"/>
                <a:ea typeface="Arial" charset="0"/>
                <a:cs typeface="Arial" charset="0"/>
              </a:rPr>
              <a:t>/N]: ')).</a:t>
            </a:r>
            <a:r>
              <a:rPr lang="pt-BR" sz="1300" dirty="0" err="1">
                <a:latin typeface="Arial" charset="0"/>
                <a:ea typeface="Arial" charset="0"/>
                <a:cs typeface="Arial" charset="0"/>
              </a:rPr>
              <a:t>strip</a:t>
            </a:r>
            <a:r>
              <a:rPr lang="pt-BR" sz="1300" dirty="0">
                <a:latin typeface="Arial" charset="0"/>
                <a:ea typeface="Arial" charset="0"/>
                <a:cs typeface="Arial" charset="0"/>
              </a:rPr>
              <a:t>().</a:t>
            </a:r>
            <a:r>
              <a:rPr lang="pt-BR" sz="1300" dirty="0" err="1">
                <a:latin typeface="Arial" charset="0"/>
                <a:ea typeface="Arial" charset="0"/>
                <a:cs typeface="Arial" charset="0"/>
              </a:rPr>
              <a:t>upper</a:t>
            </a:r>
            <a:r>
              <a:rPr lang="pt-BR" sz="1300" dirty="0">
                <a:latin typeface="Arial" charset="0"/>
                <a:ea typeface="Arial" charset="0"/>
                <a:cs typeface="Arial" charset="0"/>
              </a:rPr>
              <a:t>()[0]</a:t>
            </a:r>
          </a:p>
          <a:p>
            <a:r>
              <a:rPr lang="pt-BR" sz="1300" dirty="0" err="1"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300" dirty="0">
                <a:latin typeface="Arial" charset="0"/>
                <a:ea typeface="Arial" charset="0"/>
                <a:cs typeface="Arial" charset="0"/>
              </a:rPr>
              <a:t>('O jogo ACABOU</a:t>
            </a:r>
            <a:r>
              <a:rPr lang="pt-BR" sz="1300" dirty="0" smtClean="0">
                <a:latin typeface="Arial" charset="0"/>
                <a:ea typeface="Arial" charset="0"/>
                <a:cs typeface="Arial" charset="0"/>
              </a:rPr>
              <a:t>!')</a:t>
            </a:r>
            <a:endParaRPr lang="pt-BR" sz="1300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6251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Retângulo 2"/>
          <p:cNvSpPr/>
          <p:nvPr/>
        </p:nvSpPr>
        <p:spPr>
          <a:xfrm>
            <a:off x="115680" y="845256"/>
            <a:ext cx="6626639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b="1" i="1" dirty="0" smtClean="0">
                <a:solidFill>
                  <a:srgbClr val="0432FF"/>
                </a:solidFill>
                <a:effectLst/>
                <a:latin typeface="Arial" charset="0"/>
                <a:ea typeface="Arial" charset="0"/>
                <a:cs typeface="Arial" charset="0"/>
              </a:rPr>
              <a:t># Desafio 4 – Dissecando uma Variável:</a:t>
            </a:r>
          </a:p>
          <a:p>
            <a:endParaRPr lang="pt-BR" sz="1400" b="0" dirty="0" smtClean="0">
              <a:effectLst/>
              <a:latin typeface="Arial" charset="0"/>
              <a:ea typeface="Arial" charset="0"/>
              <a:cs typeface="Arial" charset="0"/>
            </a:endParaRPr>
          </a:p>
          <a:p>
            <a:r>
              <a:rPr lang="pt-BR" sz="1400" b="0" i="1" dirty="0" smtClean="0">
                <a:effectLst/>
                <a:latin typeface="Arial" charset="0"/>
                <a:ea typeface="Arial" charset="0"/>
                <a:cs typeface="Arial" charset="0"/>
              </a:rPr>
              <a:t># Faça um programa que leia algo pelo teclado e mostre na tela o seu tipo </a:t>
            </a:r>
            <a:endParaRPr lang="pt-BR" sz="1400" b="0" dirty="0" smtClean="0">
              <a:effectLst/>
              <a:latin typeface="Arial" charset="0"/>
              <a:ea typeface="Arial" charset="0"/>
              <a:cs typeface="Arial" charset="0"/>
            </a:endParaRPr>
          </a:p>
          <a:p>
            <a:r>
              <a:rPr lang="pt-BR" sz="1400" b="0" i="1" dirty="0" smtClean="0">
                <a:effectLst/>
                <a:latin typeface="Arial" charset="0"/>
                <a:ea typeface="Arial" charset="0"/>
                <a:cs typeface="Arial" charset="0"/>
              </a:rPr>
              <a:t># primitivo e todas as informações possíveis sobre ele.</a:t>
            </a:r>
            <a:endParaRPr lang="pt-BR" sz="1400" b="0" dirty="0" smtClean="0">
              <a:effectLst/>
              <a:latin typeface="Arial" charset="0"/>
              <a:ea typeface="Arial" charset="0"/>
              <a:cs typeface="Arial" charset="0"/>
            </a:endParaRPr>
          </a:p>
          <a:p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/>
            </a:r>
            <a:b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</a:br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x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 = input('Digite algo: ')</a:t>
            </a:r>
          </a:p>
          <a:p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('O tipo primitivo desse valor é ', </a:t>
            </a:r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type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(</a:t>
            </a:r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x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))</a:t>
            </a:r>
          </a:p>
          <a:p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('O tipo primitivo desse valor é {}'.</a:t>
            </a:r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format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(</a:t>
            </a:r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type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(</a:t>
            </a:r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x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)))</a:t>
            </a:r>
          </a:p>
          <a:p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('É um número? ', </a:t>
            </a:r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x.isnumeric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())</a:t>
            </a:r>
          </a:p>
          <a:p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('{} é um número? {}'.</a:t>
            </a:r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format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(</a:t>
            </a:r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x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, </a:t>
            </a:r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x.isnumeric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()))</a:t>
            </a:r>
          </a:p>
          <a:p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('É alfanumérico? ', </a:t>
            </a:r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x.isalnum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())</a:t>
            </a:r>
          </a:p>
          <a:p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('{} é alfanumérico? {}'.</a:t>
            </a:r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format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(</a:t>
            </a:r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x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, </a:t>
            </a:r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x.isalnum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()))</a:t>
            </a:r>
          </a:p>
          <a:p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('É alfabético? ', </a:t>
            </a:r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x.isalpha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())</a:t>
            </a:r>
          </a:p>
          <a:p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('{} é alfabético? {}'.</a:t>
            </a:r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format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(</a:t>
            </a:r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x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, </a:t>
            </a:r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x.isalpha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()))</a:t>
            </a:r>
          </a:p>
          <a:p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('Está capitalizada? ', </a:t>
            </a:r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x.istitle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())</a:t>
            </a:r>
          </a:p>
          <a:p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('{} está capitalizada? {}'.</a:t>
            </a:r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format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(</a:t>
            </a:r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x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, </a:t>
            </a:r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x.istitle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()))</a:t>
            </a:r>
          </a:p>
          <a:p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('Está em minúsculas? ', </a:t>
            </a:r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x.islower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())</a:t>
            </a:r>
          </a:p>
          <a:p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('{} está em minúsculas? {}'.</a:t>
            </a:r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format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(</a:t>
            </a:r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x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, </a:t>
            </a:r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x.islower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()))</a:t>
            </a:r>
          </a:p>
          <a:p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('Está em maiúsculas? ', </a:t>
            </a:r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x.isupper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())</a:t>
            </a:r>
          </a:p>
          <a:p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('{} está em maiúsculas? {}'.</a:t>
            </a:r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format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(</a:t>
            </a:r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x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, </a:t>
            </a:r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x.isupper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()))</a:t>
            </a:r>
          </a:p>
          <a:p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('Só tem espaço? ', </a:t>
            </a:r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x.isspace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())</a:t>
            </a:r>
          </a:p>
          <a:p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('{} só tem espaço? {}'.</a:t>
            </a:r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format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(</a:t>
            </a:r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x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, </a:t>
            </a:r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x.isspace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()))</a:t>
            </a:r>
            <a:endParaRPr lang="pt-BR" sz="1400" b="0" dirty="0"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1298298" y="285981"/>
            <a:ext cx="45608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b="1" smtClean="0">
                <a:solidFill>
                  <a:srgbClr val="945200"/>
                </a:solidFill>
                <a:latin typeface="Apple Chancery" charset="0"/>
                <a:ea typeface="Apple Chancery" charset="0"/>
                <a:cs typeface="Apple Chancery" charset="0"/>
              </a:rPr>
              <a:t>Curso de Python - Curso em Vídeo</a:t>
            </a:r>
            <a:endParaRPr lang="pt-BR" sz="2400" b="1">
              <a:solidFill>
                <a:srgbClr val="945200"/>
              </a:solidFill>
              <a:latin typeface="Apple Chancery" charset="0"/>
              <a:ea typeface="Apple Chancery" charset="0"/>
              <a:cs typeface="Apple Chancery" charset="0"/>
            </a:endParaRPr>
          </a:p>
        </p:txBody>
      </p:sp>
      <p:sp>
        <p:nvSpPr>
          <p:cNvPr id="15" name="Espaço Reservado para Rodapé 10"/>
          <p:cNvSpPr txBox="1">
            <a:spLocks/>
          </p:cNvSpPr>
          <p:nvPr/>
        </p:nvSpPr>
        <p:spPr>
          <a:xfrm>
            <a:off x="5768825" y="8435643"/>
            <a:ext cx="726505" cy="4466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l" defTabSz="914400" rtl="0" eaLnBrk="1" latinLnBrk="0" hangingPunct="1">
              <a:defRPr sz="7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20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Página</a:t>
            </a:r>
            <a:endParaRPr lang="pt-BR" sz="1200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6" name="Espaço Reservado para Número de Slide 11"/>
          <p:cNvSpPr txBox="1">
            <a:spLocks/>
          </p:cNvSpPr>
          <p:nvPr/>
        </p:nvSpPr>
        <p:spPr>
          <a:xfrm>
            <a:off x="6361260" y="8533253"/>
            <a:ext cx="268140" cy="26969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pt-BR"/>
            </a:defPPr>
            <a:lvl1pPr marL="0" algn="r" defTabSz="914400" rtl="0" eaLnBrk="1" latinLnBrk="0" hangingPunct="1">
              <a:defRPr sz="21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2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6</a:t>
            </a:r>
            <a:endParaRPr lang="pt-BR" sz="1200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348690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1298298" y="285981"/>
            <a:ext cx="45608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b="1" smtClean="0">
                <a:solidFill>
                  <a:srgbClr val="945200"/>
                </a:solidFill>
                <a:latin typeface="Apple Chancery" charset="0"/>
                <a:ea typeface="Apple Chancery" charset="0"/>
                <a:cs typeface="Apple Chancery" charset="0"/>
              </a:rPr>
              <a:t>Curso de Python - Curso em Vídeo</a:t>
            </a:r>
            <a:endParaRPr lang="pt-BR" sz="2400" b="1">
              <a:solidFill>
                <a:srgbClr val="945200"/>
              </a:solidFill>
              <a:latin typeface="Apple Chancery" charset="0"/>
              <a:ea typeface="Apple Chancery" charset="0"/>
              <a:cs typeface="Apple Chancery" charset="0"/>
            </a:endParaRPr>
          </a:p>
        </p:txBody>
      </p:sp>
      <p:sp>
        <p:nvSpPr>
          <p:cNvPr id="13" name="Espaço Reservado para Rodapé 10"/>
          <p:cNvSpPr txBox="1">
            <a:spLocks/>
          </p:cNvSpPr>
          <p:nvPr/>
        </p:nvSpPr>
        <p:spPr>
          <a:xfrm>
            <a:off x="5768825" y="8435643"/>
            <a:ext cx="726505" cy="4466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l" defTabSz="914400" rtl="0" eaLnBrk="1" latinLnBrk="0" hangingPunct="1">
              <a:defRPr sz="7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20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Página</a:t>
            </a:r>
            <a:endParaRPr lang="pt-BR" sz="1200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4" name="Espaço Reservado para Número de Slide 11"/>
          <p:cNvSpPr txBox="1">
            <a:spLocks/>
          </p:cNvSpPr>
          <p:nvPr/>
        </p:nvSpPr>
        <p:spPr>
          <a:xfrm>
            <a:off x="6361260" y="8533253"/>
            <a:ext cx="368724" cy="26969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pt-BR"/>
            </a:defPPr>
            <a:lvl1pPr marL="0" algn="r" defTabSz="914400" rtl="0" eaLnBrk="1" latinLnBrk="0" hangingPunct="1">
              <a:defRPr sz="21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2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60</a:t>
            </a:r>
            <a:endParaRPr lang="pt-BR" sz="1200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 useBgFill="1">
        <p:nvSpPr>
          <p:cNvPr id="2" name="Retângulo 1"/>
          <p:cNvSpPr/>
          <p:nvPr/>
        </p:nvSpPr>
        <p:spPr>
          <a:xfrm>
            <a:off x="555813" y="879886"/>
            <a:ext cx="5939518" cy="67710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b="1" i="1" dirty="0">
                <a:solidFill>
                  <a:srgbClr val="0432FF"/>
                </a:solidFill>
                <a:latin typeface="Arial" charset="0"/>
                <a:ea typeface="Arial" charset="0"/>
                <a:cs typeface="Arial" charset="0"/>
              </a:rPr>
              <a:t># Desafio </a:t>
            </a:r>
            <a:r>
              <a:rPr lang="pt-BR" sz="1400" b="1" i="1" dirty="0" smtClean="0">
                <a:solidFill>
                  <a:srgbClr val="0432FF"/>
                </a:solidFill>
                <a:latin typeface="Arial" charset="0"/>
                <a:ea typeface="Arial" charset="0"/>
                <a:cs typeface="Arial" charset="0"/>
              </a:rPr>
              <a:t>59 – Criando um Menu de Opções:</a:t>
            </a:r>
          </a:p>
          <a:p>
            <a:endParaRPr lang="pt-BR" sz="1400" dirty="0">
              <a:latin typeface="Arial" charset="0"/>
              <a:ea typeface="Arial" charset="0"/>
              <a:cs typeface="Arial" charset="0"/>
            </a:endParaRPr>
          </a:p>
          <a:p>
            <a:r>
              <a:rPr lang="pt-BR" sz="1400" i="1" dirty="0">
                <a:latin typeface="Arial" charset="0"/>
                <a:ea typeface="Arial" charset="0"/>
                <a:cs typeface="Arial" charset="0"/>
              </a:rPr>
              <a:t># Crie um programa que leia DOIS VALORES e mostre um</a:t>
            </a:r>
            <a:endParaRPr lang="pt-BR" sz="1400" dirty="0">
              <a:latin typeface="Arial" charset="0"/>
              <a:ea typeface="Arial" charset="0"/>
              <a:cs typeface="Arial" charset="0"/>
            </a:endParaRPr>
          </a:p>
          <a:p>
            <a:r>
              <a:rPr lang="pt-BR" sz="1400" i="1" dirty="0">
                <a:latin typeface="Arial" charset="0"/>
                <a:ea typeface="Arial" charset="0"/>
                <a:cs typeface="Arial" charset="0"/>
              </a:rPr>
              <a:t># MENU na tela:</a:t>
            </a:r>
            <a:endParaRPr lang="pt-BR" sz="1400" dirty="0">
              <a:latin typeface="Arial" charset="0"/>
              <a:ea typeface="Arial" charset="0"/>
              <a:cs typeface="Arial" charset="0"/>
            </a:endParaRPr>
          </a:p>
          <a:p>
            <a:r>
              <a:rPr lang="pt-BR" sz="1400" i="1" dirty="0">
                <a:latin typeface="Arial" charset="0"/>
                <a:ea typeface="Arial" charset="0"/>
                <a:cs typeface="Arial" charset="0"/>
              </a:rPr>
              <a:t># [1] Somar</a:t>
            </a:r>
            <a:endParaRPr lang="pt-BR" sz="1400" dirty="0">
              <a:latin typeface="Arial" charset="0"/>
              <a:ea typeface="Arial" charset="0"/>
              <a:cs typeface="Arial" charset="0"/>
            </a:endParaRPr>
          </a:p>
          <a:p>
            <a:r>
              <a:rPr lang="pt-BR" sz="1400" i="1" dirty="0">
                <a:latin typeface="Arial" charset="0"/>
                <a:ea typeface="Arial" charset="0"/>
                <a:cs typeface="Arial" charset="0"/>
              </a:rPr>
              <a:t># [2] Multiplicar</a:t>
            </a:r>
            <a:endParaRPr lang="pt-BR" sz="1400" dirty="0">
              <a:latin typeface="Arial" charset="0"/>
              <a:ea typeface="Arial" charset="0"/>
              <a:cs typeface="Arial" charset="0"/>
            </a:endParaRPr>
          </a:p>
          <a:p>
            <a:r>
              <a:rPr lang="pt-BR" sz="1400" i="1" dirty="0">
                <a:latin typeface="Arial" charset="0"/>
                <a:ea typeface="Arial" charset="0"/>
                <a:cs typeface="Arial" charset="0"/>
              </a:rPr>
              <a:t># [3] Maior</a:t>
            </a:r>
            <a:endParaRPr lang="pt-BR" sz="1400" dirty="0">
              <a:latin typeface="Arial" charset="0"/>
              <a:ea typeface="Arial" charset="0"/>
              <a:cs typeface="Arial" charset="0"/>
            </a:endParaRPr>
          </a:p>
          <a:p>
            <a:r>
              <a:rPr lang="pt-BR" sz="1400" i="1" dirty="0">
                <a:latin typeface="Arial" charset="0"/>
                <a:ea typeface="Arial" charset="0"/>
                <a:cs typeface="Arial" charset="0"/>
              </a:rPr>
              <a:t># [4] Novos números</a:t>
            </a:r>
            <a:endParaRPr lang="pt-BR" sz="1400" dirty="0">
              <a:latin typeface="Arial" charset="0"/>
              <a:ea typeface="Arial" charset="0"/>
              <a:cs typeface="Arial" charset="0"/>
            </a:endParaRPr>
          </a:p>
          <a:p>
            <a:r>
              <a:rPr lang="pt-BR" sz="1400" i="1" dirty="0">
                <a:latin typeface="Arial" charset="0"/>
                <a:ea typeface="Arial" charset="0"/>
                <a:cs typeface="Arial" charset="0"/>
              </a:rPr>
              <a:t># [5] Sair do programa</a:t>
            </a:r>
            <a:endParaRPr lang="pt-BR" sz="1400" dirty="0">
              <a:latin typeface="Arial" charset="0"/>
              <a:ea typeface="Arial" charset="0"/>
              <a:cs typeface="Arial" charset="0"/>
            </a:endParaRPr>
          </a:p>
          <a:p>
            <a:r>
              <a:rPr lang="pt-BR" sz="1400" i="1" dirty="0">
                <a:latin typeface="Arial" charset="0"/>
                <a:ea typeface="Arial" charset="0"/>
                <a:cs typeface="Arial" charset="0"/>
              </a:rPr>
              <a:t># Seu programa deverá realizar a operação solicitada</a:t>
            </a:r>
            <a:endParaRPr lang="pt-BR" sz="1400" dirty="0">
              <a:latin typeface="Arial" charset="0"/>
              <a:ea typeface="Arial" charset="0"/>
              <a:cs typeface="Arial" charset="0"/>
            </a:endParaRPr>
          </a:p>
          <a:p>
            <a:r>
              <a:rPr lang="pt-BR" sz="1400" i="1" dirty="0">
                <a:latin typeface="Arial" charset="0"/>
                <a:ea typeface="Arial" charset="0"/>
                <a:cs typeface="Arial" charset="0"/>
              </a:rPr>
              <a:t># em cada caso.</a:t>
            </a:r>
            <a:endParaRPr lang="pt-BR" sz="1400" dirty="0">
              <a:latin typeface="Arial" charset="0"/>
              <a:ea typeface="Arial" charset="0"/>
              <a:cs typeface="Arial" charset="0"/>
            </a:endParaRPr>
          </a:p>
          <a:p>
            <a:r>
              <a:rPr lang="pt-BR" sz="1400" dirty="0">
                <a:latin typeface="Arial" charset="0"/>
                <a:ea typeface="Arial" charset="0"/>
                <a:cs typeface="Arial" charset="0"/>
              </a:rPr>
              <a:t/>
            </a:r>
            <a:br>
              <a:rPr lang="pt-BR" sz="1400" dirty="0">
                <a:latin typeface="Arial" charset="0"/>
                <a:ea typeface="Arial" charset="0"/>
                <a:cs typeface="Arial" charset="0"/>
              </a:rPr>
            </a:br>
            <a:r>
              <a:rPr lang="pt-BR" sz="1400" i="1" dirty="0" err="1">
                <a:latin typeface="Arial" charset="0"/>
                <a:ea typeface="Arial" charset="0"/>
                <a:cs typeface="Arial" charset="0"/>
              </a:rPr>
              <a:t>from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 time </a:t>
            </a:r>
            <a:r>
              <a:rPr lang="pt-BR" sz="1400" i="1" dirty="0" err="1">
                <a:latin typeface="Arial" charset="0"/>
                <a:ea typeface="Arial" charset="0"/>
                <a:cs typeface="Arial" charset="0"/>
              </a:rPr>
              <a:t>import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sleep</a:t>
            </a:r>
            <a:endParaRPr lang="pt-BR" sz="1400" dirty="0">
              <a:latin typeface="Arial" charset="0"/>
              <a:ea typeface="Arial" charset="0"/>
              <a:cs typeface="Arial" charset="0"/>
            </a:endParaRPr>
          </a:p>
          <a:p>
            <a:r>
              <a:rPr lang="pt-BR" sz="1400" dirty="0">
                <a:latin typeface="Arial" charset="0"/>
                <a:ea typeface="Arial" charset="0"/>
                <a:cs typeface="Arial" charset="0"/>
              </a:rPr>
              <a:t>num1 = 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float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(input('Digite o primeiro número: '))</a:t>
            </a:r>
          </a:p>
          <a:p>
            <a:r>
              <a:rPr lang="pt-BR" sz="1400" dirty="0">
                <a:latin typeface="Arial" charset="0"/>
                <a:ea typeface="Arial" charset="0"/>
                <a:cs typeface="Arial" charset="0"/>
              </a:rPr>
              <a:t>num2 = 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float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(input('Digite o segundo número: '))</a:t>
            </a:r>
          </a:p>
          <a:p>
            <a:r>
              <a:rPr lang="pt-BR" sz="1400" dirty="0">
                <a:latin typeface="Arial" charset="0"/>
                <a:ea typeface="Arial" charset="0"/>
                <a:cs typeface="Arial" charset="0"/>
              </a:rPr>
              <a:t>escolha = 0</a:t>
            </a:r>
          </a:p>
          <a:p>
            <a:r>
              <a:rPr lang="pt-BR" sz="1400" i="1" dirty="0" err="1">
                <a:latin typeface="Arial" charset="0"/>
                <a:ea typeface="Arial" charset="0"/>
                <a:cs typeface="Arial" charset="0"/>
              </a:rPr>
              <a:t>while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 escolha != 5:</a:t>
            </a:r>
          </a:p>
          <a:p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("""</a:t>
            </a:r>
          </a:p>
          <a:p>
            <a:r>
              <a:rPr lang="pt-BR" sz="1400" dirty="0">
                <a:latin typeface="Arial" charset="0"/>
                <a:ea typeface="Arial" charset="0"/>
                <a:cs typeface="Arial" charset="0"/>
              </a:rPr>
              <a:t>Escolha a operação desejada:</a:t>
            </a:r>
          </a:p>
          <a:p>
            <a:r>
              <a:rPr lang="pt-BR" sz="1400" dirty="0">
                <a:latin typeface="Arial" charset="0"/>
                <a:ea typeface="Arial" charset="0"/>
                <a:cs typeface="Arial" charset="0"/>
              </a:rPr>
              <a:t>[1] Somar</a:t>
            </a:r>
          </a:p>
          <a:p>
            <a:r>
              <a:rPr lang="pt-BR" sz="1400" dirty="0">
                <a:latin typeface="Arial" charset="0"/>
                <a:ea typeface="Arial" charset="0"/>
                <a:cs typeface="Arial" charset="0"/>
              </a:rPr>
              <a:t>[2] Multiplicar</a:t>
            </a:r>
          </a:p>
          <a:p>
            <a:r>
              <a:rPr lang="pt-BR" sz="1400" dirty="0">
                <a:latin typeface="Arial" charset="0"/>
                <a:ea typeface="Arial" charset="0"/>
                <a:cs typeface="Arial" charset="0"/>
              </a:rPr>
              <a:t>[3] Maior</a:t>
            </a:r>
          </a:p>
          <a:p>
            <a:r>
              <a:rPr lang="pt-BR" sz="1400" dirty="0">
                <a:latin typeface="Arial" charset="0"/>
                <a:ea typeface="Arial" charset="0"/>
                <a:cs typeface="Arial" charset="0"/>
              </a:rPr>
              <a:t>[4] Novos números</a:t>
            </a:r>
          </a:p>
          <a:p>
            <a:r>
              <a:rPr lang="pt-BR" sz="1400" dirty="0">
                <a:latin typeface="Arial" charset="0"/>
                <a:ea typeface="Arial" charset="0"/>
                <a:cs typeface="Arial" charset="0"/>
              </a:rPr>
              <a:t>[5] Sair do programa</a:t>
            </a:r>
          </a:p>
          <a:p>
            <a:r>
              <a:rPr lang="pt-BR" sz="1400" dirty="0">
                <a:latin typeface="Arial" charset="0"/>
                <a:ea typeface="Arial" charset="0"/>
                <a:cs typeface="Arial" charset="0"/>
              </a:rPr>
              <a:t>""")</a:t>
            </a:r>
          </a:p>
          <a:p>
            <a:r>
              <a:rPr lang="pt-BR" sz="1400" dirty="0">
                <a:latin typeface="Arial" charset="0"/>
                <a:ea typeface="Arial" charset="0"/>
                <a:cs typeface="Arial" charset="0"/>
              </a:rPr>
              <a:t>escolha = 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int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(input('&gt;&gt;&gt;&gt;&gt; Digite sua escolha: '))</a:t>
            </a:r>
          </a:p>
          <a:p>
            <a:r>
              <a:rPr lang="pt-BR" sz="1400" i="1" dirty="0" err="1">
                <a:latin typeface="Arial" charset="0"/>
                <a:ea typeface="Arial" charset="0"/>
                <a:cs typeface="Arial" charset="0"/>
              </a:rPr>
              <a:t>if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 escolha == 1:</a:t>
            </a:r>
          </a:p>
          <a:p>
            <a:r>
              <a:rPr lang="pt-BR" sz="1400" dirty="0">
                <a:latin typeface="Arial" charset="0"/>
                <a:ea typeface="Arial" charset="0"/>
                <a:cs typeface="Arial" charset="0"/>
              </a:rPr>
              <a:t>soma = num1 + num2</a:t>
            </a:r>
          </a:p>
          <a:p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(</a:t>
            </a:r>
          </a:p>
          <a:p>
            <a:r>
              <a:rPr lang="pt-BR" sz="1400" dirty="0">
                <a:latin typeface="Arial" charset="0"/>
                <a:ea typeface="Arial" charset="0"/>
                <a:cs typeface="Arial" charset="0"/>
              </a:rPr>
              <a:t>'A soma entre \033[1;32m{}\033[m + \033[1;32m{}\033[m = \033[7;31;47m{}\033[m'.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format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(num1, num2, soma</a:t>
            </a:r>
            <a:r>
              <a:rPr lang="pt-BR" sz="1400" dirty="0" smtClean="0">
                <a:latin typeface="Arial" charset="0"/>
                <a:ea typeface="Arial" charset="0"/>
                <a:cs typeface="Arial" charset="0"/>
              </a:rPr>
              <a:t>))</a:t>
            </a:r>
            <a:endParaRPr lang="pt-BR" sz="1400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21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1298298" y="285981"/>
            <a:ext cx="45608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b="1" smtClean="0">
                <a:solidFill>
                  <a:srgbClr val="945200"/>
                </a:solidFill>
                <a:latin typeface="Apple Chancery" charset="0"/>
                <a:ea typeface="Apple Chancery" charset="0"/>
                <a:cs typeface="Apple Chancery" charset="0"/>
              </a:rPr>
              <a:t>Curso de Python - Curso em Vídeo</a:t>
            </a:r>
            <a:endParaRPr lang="pt-BR" sz="2400" b="1">
              <a:solidFill>
                <a:srgbClr val="945200"/>
              </a:solidFill>
              <a:latin typeface="Apple Chancery" charset="0"/>
              <a:ea typeface="Apple Chancery" charset="0"/>
              <a:cs typeface="Apple Chancery" charset="0"/>
            </a:endParaRPr>
          </a:p>
        </p:txBody>
      </p:sp>
      <p:sp>
        <p:nvSpPr>
          <p:cNvPr id="13" name="Espaço Reservado para Rodapé 10"/>
          <p:cNvSpPr txBox="1">
            <a:spLocks/>
          </p:cNvSpPr>
          <p:nvPr/>
        </p:nvSpPr>
        <p:spPr>
          <a:xfrm>
            <a:off x="5768825" y="8435643"/>
            <a:ext cx="726505" cy="4466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l" defTabSz="914400" rtl="0" eaLnBrk="1" latinLnBrk="0" hangingPunct="1">
              <a:defRPr sz="7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20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Página</a:t>
            </a:r>
            <a:endParaRPr lang="pt-BR" sz="1200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4" name="Espaço Reservado para Número de Slide 11"/>
          <p:cNvSpPr txBox="1">
            <a:spLocks/>
          </p:cNvSpPr>
          <p:nvPr/>
        </p:nvSpPr>
        <p:spPr>
          <a:xfrm>
            <a:off x="6361260" y="8533253"/>
            <a:ext cx="368724" cy="26969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pt-BR"/>
            </a:defPPr>
            <a:lvl1pPr marL="0" algn="r" defTabSz="914400" rtl="0" eaLnBrk="1" latinLnBrk="0" hangingPunct="1">
              <a:defRPr sz="21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2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61</a:t>
            </a:r>
            <a:endParaRPr lang="pt-BR" sz="1200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 useBgFill="1">
        <p:nvSpPr>
          <p:cNvPr id="5" name="Retângulo 4"/>
          <p:cNvSpPr/>
          <p:nvPr/>
        </p:nvSpPr>
        <p:spPr>
          <a:xfrm>
            <a:off x="555812" y="944492"/>
            <a:ext cx="5939518" cy="72943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300" b="1" i="1" dirty="0">
                <a:solidFill>
                  <a:srgbClr val="0432FF"/>
                </a:solidFill>
                <a:latin typeface="Arial" charset="0"/>
                <a:ea typeface="Arial" charset="0"/>
                <a:cs typeface="Arial" charset="0"/>
              </a:rPr>
              <a:t># Desafio </a:t>
            </a:r>
            <a:r>
              <a:rPr lang="pt-BR" sz="1300" b="1" i="1" dirty="0" smtClean="0">
                <a:solidFill>
                  <a:srgbClr val="0432FF"/>
                </a:solidFill>
                <a:latin typeface="Arial" charset="0"/>
                <a:ea typeface="Arial" charset="0"/>
                <a:cs typeface="Arial" charset="0"/>
              </a:rPr>
              <a:t>59 – Criando um Menu de Opções:</a:t>
            </a:r>
          </a:p>
          <a:p>
            <a:endParaRPr lang="pt-BR" sz="1300" dirty="0">
              <a:latin typeface="Arial" charset="0"/>
              <a:ea typeface="Arial" charset="0"/>
              <a:cs typeface="Arial" charset="0"/>
            </a:endParaRPr>
          </a:p>
          <a:p>
            <a:r>
              <a:rPr lang="pt-BR" sz="1300" i="1" dirty="0">
                <a:latin typeface="Arial" charset="0"/>
                <a:ea typeface="Arial" charset="0"/>
                <a:cs typeface="Arial" charset="0"/>
              </a:rPr>
              <a:t># Crie um programa que leia DOIS VALORES e mostre um</a:t>
            </a:r>
            <a:endParaRPr lang="pt-BR" sz="1300" dirty="0">
              <a:latin typeface="Arial" charset="0"/>
              <a:ea typeface="Arial" charset="0"/>
              <a:cs typeface="Arial" charset="0"/>
            </a:endParaRPr>
          </a:p>
          <a:p>
            <a:r>
              <a:rPr lang="pt-BR" sz="1300" i="1" dirty="0">
                <a:latin typeface="Arial" charset="0"/>
                <a:ea typeface="Arial" charset="0"/>
                <a:cs typeface="Arial" charset="0"/>
              </a:rPr>
              <a:t># MENU na tela:</a:t>
            </a:r>
            <a:endParaRPr lang="pt-BR" sz="1300" dirty="0">
              <a:latin typeface="Arial" charset="0"/>
              <a:ea typeface="Arial" charset="0"/>
              <a:cs typeface="Arial" charset="0"/>
            </a:endParaRPr>
          </a:p>
          <a:p>
            <a:r>
              <a:rPr lang="pt-BR" sz="1300" i="1" dirty="0">
                <a:latin typeface="Arial" charset="0"/>
                <a:ea typeface="Arial" charset="0"/>
                <a:cs typeface="Arial" charset="0"/>
              </a:rPr>
              <a:t># [1] Somar</a:t>
            </a:r>
            <a:endParaRPr lang="pt-BR" sz="1300" dirty="0">
              <a:latin typeface="Arial" charset="0"/>
              <a:ea typeface="Arial" charset="0"/>
              <a:cs typeface="Arial" charset="0"/>
            </a:endParaRPr>
          </a:p>
          <a:p>
            <a:r>
              <a:rPr lang="pt-BR" sz="1300" i="1" dirty="0">
                <a:latin typeface="Arial" charset="0"/>
                <a:ea typeface="Arial" charset="0"/>
                <a:cs typeface="Arial" charset="0"/>
              </a:rPr>
              <a:t># [2] Multiplicar</a:t>
            </a:r>
            <a:endParaRPr lang="pt-BR" sz="1300" dirty="0">
              <a:latin typeface="Arial" charset="0"/>
              <a:ea typeface="Arial" charset="0"/>
              <a:cs typeface="Arial" charset="0"/>
            </a:endParaRPr>
          </a:p>
          <a:p>
            <a:r>
              <a:rPr lang="pt-BR" sz="1300" i="1" dirty="0">
                <a:latin typeface="Arial" charset="0"/>
                <a:ea typeface="Arial" charset="0"/>
                <a:cs typeface="Arial" charset="0"/>
              </a:rPr>
              <a:t># [3] Maior</a:t>
            </a:r>
            <a:endParaRPr lang="pt-BR" sz="1300" dirty="0">
              <a:latin typeface="Arial" charset="0"/>
              <a:ea typeface="Arial" charset="0"/>
              <a:cs typeface="Arial" charset="0"/>
            </a:endParaRPr>
          </a:p>
          <a:p>
            <a:r>
              <a:rPr lang="pt-BR" sz="1300" i="1" dirty="0">
                <a:latin typeface="Arial" charset="0"/>
                <a:ea typeface="Arial" charset="0"/>
                <a:cs typeface="Arial" charset="0"/>
              </a:rPr>
              <a:t># [4] Novos números</a:t>
            </a:r>
            <a:endParaRPr lang="pt-BR" sz="1300" dirty="0">
              <a:latin typeface="Arial" charset="0"/>
              <a:ea typeface="Arial" charset="0"/>
              <a:cs typeface="Arial" charset="0"/>
            </a:endParaRPr>
          </a:p>
          <a:p>
            <a:r>
              <a:rPr lang="pt-BR" sz="1300" i="1" dirty="0">
                <a:latin typeface="Arial" charset="0"/>
                <a:ea typeface="Arial" charset="0"/>
                <a:cs typeface="Arial" charset="0"/>
              </a:rPr>
              <a:t># [5] Sair do programa</a:t>
            </a:r>
            <a:endParaRPr lang="pt-BR" sz="1300" dirty="0">
              <a:latin typeface="Arial" charset="0"/>
              <a:ea typeface="Arial" charset="0"/>
              <a:cs typeface="Arial" charset="0"/>
            </a:endParaRPr>
          </a:p>
          <a:p>
            <a:r>
              <a:rPr lang="pt-BR" sz="1300" i="1" dirty="0">
                <a:latin typeface="Arial" charset="0"/>
                <a:ea typeface="Arial" charset="0"/>
                <a:cs typeface="Arial" charset="0"/>
              </a:rPr>
              <a:t># Seu programa deverá realizar a operação solicitada</a:t>
            </a:r>
            <a:endParaRPr lang="pt-BR" sz="1300" dirty="0">
              <a:latin typeface="Arial" charset="0"/>
              <a:ea typeface="Arial" charset="0"/>
              <a:cs typeface="Arial" charset="0"/>
            </a:endParaRPr>
          </a:p>
          <a:p>
            <a:r>
              <a:rPr lang="pt-BR" sz="1300" i="1" dirty="0">
                <a:latin typeface="Arial" charset="0"/>
                <a:ea typeface="Arial" charset="0"/>
                <a:cs typeface="Arial" charset="0"/>
              </a:rPr>
              <a:t># em cada caso.</a:t>
            </a:r>
            <a:endParaRPr lang="pt-BR" sz="1300" dirty="0">
              <a:latin typeface="Arial" charset="0"/>
              <a:ea typeface="Arial" charset="0"/>
              <a:cs typeface="Arial" charset="0"/>
            </a:endParaRPr>
          </a:p>
          <a:p>
            <a:r>
              <a:rPr lang="pt-BR" sz="1300" dirty="0">
                <a:latin typeface="Arial" charset="0"/>
                <a:ea typeface="Arial" charset="0"/>
                <a:cs typeface="Arial" charset="0"/>
              </a:rPr>
              <a:t/>
            </a:r>
            <a:br>
              <a:rPr lang="pt-BR" sz="1300" dirty="0">
                <a:latin typeface="Arial" charset="0"/>
                <a:ea typeface="Arial" charset="0"/>
                <a:cs typeface="Arial" charset="0"/>
              </a:rPr>
            </a:br>
            <a:r>
              <a:rPr lang="pt-BR" sz="1300" i="1" dirty="0" err="1" smtClean="0">
                <a:latin typeface="Arial" charset="0"/>
                <a:ea typeface="Arial" charset="0"/>
                <a:cs typeface="Arial" charset="0"/>
              </a:rPr>
              <a:t>elif</a:t>
            </a:r>
            <a:r>
              <a:rPr lang="pt-BR" sz="13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pt-BR" sz="1300" dirty="0">
                <a:latin typeface="Arial" charset="0"/>
                <a:ea typeface="Arial" charset="0"/>
                <a:cs typeface="Arial" charset="0"/>
              </a:rPr>
              <a:t>escolha == 2:</a:t>
            </a:r>
          </a:p>
          <a:p>
            <a:r>
              <a:rPr lang="pt-BR" sz="1300" dirty="0" err="1">
                <a:latin typeface="Arial" charset="0"/>
                <a:ea typeface="Arial" charset="0"/>
                <a:cs typeface="Arial" charset="0"/>
              </a:rPr>
              <a:t>mult</a:t>
            </a:r>
            <a:r>
              <a:rPr lang="pt-BR" sz="1300" dirty="0">
                <a:latin typeface="Arial" charset="0"/>
                <a:ea typeface="Arial" charset="0"/>
                <a:cs typeface="Arial" charset="0"/>
              </a:rPr>
              <a:t> = num1 * num2</a:t>
            </a:r>
          </a:p>
          <a:p>
            <a:r>
              <a:rPr lang="pt-BR" sz="1300" dirty="0" err="1"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300" dirty="0">
                <a:latin typeface="Arial" charset="0"/>
                <a:ea typeface="Arial" charset="0"/>
                <a:cs typeface="Arial" charset="0"/>
              </a:rPr>
              <a:t>('O resultado de \033[1;32m{}\033[m </a:t>
            </a:r>
            <a:r>
              <a:rPr lang="pt-BR" sz="1300" dirty="0" err="1">
                <a:latin typeface="Arial" charset="0"/>
                <a:ea typeface="Arial" charset="0"/>
                <a:cs typeface="Arial" charset="0"/>
              </a:rPr>
              <a:t>X</a:t>
            </a:r>
            <a:r>
              <a:rPr lang="pt-BR" sz="1300" dirty="0">
                <a:latin typeface="Arial" charset="0"/>
                <a:ea typeface="Arial" charset="0"/>
                <a:cs typeface="Arial" charset="0"/>
              </a:rPr>
              <a:t> \033[1;32m{}\033[m = \033[7;31;47m{}\033[m'.</a:t>
            </a:r>
            <a:r>
              <a:rPr lang="pt-BR" sz="1300" dirty="0" err="1">
                <a:latin typeface="Arial" charset="0"/>
                <a:ea typeface="Arial" charset="0"/>
                <a:cs typeface="Arial" charset="0"/>
              </a:rPr>
              <a:t>format</a:t>
            </a:r>
            <a:r>
              <a:rPr lang="pt-BR" sz="1300" dirty="0">
                <a:latin typeface="Arial" charset="0"/>
                <a:ea typeface="Arial" charset="0"/>
                <a:cs typeface="Arial" charset="0"/>
              </a:rPr>
              <a:t>(</a:t>
            </a:r>
          </a:p>
          <a:p>
            <a:r>
              <a:rPr lang="pt-BR" sz="1300" dirty="0">
                <a:latin typeface="Arial" charset="0"/>
                <a:ea typeface="Arial" charset="0"/>
                <a:cs typeface="Arial" charset="0"/>
              </a:rPr>
              <a:t>num1, num2, </a:t>
            </a:r>
            <a:r>
              <a:rPr lang="pt-BR" sz="1300" dirty="0" err="1">
                <a:latin typeface="Arial" charset="0"/>
                <a:ea typeface="Arial" charset="0"/>
                <a:cs typeface="Arial" charset="0"/>
              </a:rPr>
              <a:t>mult</a:t>
            </a:r>
            <a:r>
              <a:rPr lang="pt-BR" sz="1300" dirty="0">
                <a:latin typeface="Arial" charset="0"/>
                <a:ea typeface="Arial" charset="0"/>
                <a:cs typeface="Arial" charset="0"/>
              </a:rPr>
              <a:t>))</a:t>
            </a:r>
          </a:p>
          <a:p>
            <a:r>
              <a:rPr lang="pt-BR" sz="1300" i="1" dirty="0" err="1">
                <a:latin typeface="Arial" charset="0"/>
                <a:ea typeface="Arial" charset="0"/>
                <a:cs typeface="Arial" charset="0"/>
              </a:rPr>
              <a:t>elif</a:t>
            </a:r>
            <a:r>
              <a:rPr lang="pt-BR" sz="1300" dirty="0">
                <a:latin typeface="Arial" charset="0"/>
                <a:ea typeface="Arial" charset="0"/>
                <a:cs typeface="Arial" charset="0"/>
              </a:rPr>
              <a:t> escolha == 3:</a:t>
            </a:r>
          </a:p>
          <a:p>
            <a:r>
              <a:rPr lang="pt-BR" sz="1300" i="1" dirty="0" err="1">
                <a:latin typeface="Arial" charset="0"/>
                <a:ea typeface="Arial" charset="0"/>
                <a:cs typeface="Arial" charset="0"/>
              </a:rPr>
              <a:t>if</a:t>
            </a:r>
            <a:r>
              <a:rPr lang="pt-BR" sz="1300" dirty="0">
                <a:latin typeface="Arial" charset="0"/>
                <a:ea typeface="Arial" charset="0"/>
                <a:cs typeface="Arial" charset="0"/>
              </a:rPr>
              <a:t> num1 &gt; num2:</a:t>
            </a:r>
          </a:p>
          <a:p>
            <a:r>
              <a:rPr lang="pt-BR" sz="1300" dirty="0">
                <a:latin typeface="Arial" charset="0"/>
                <a:ea typeface="Arial" charset="0"/>
                <a:cs typeface="Arial" charset="0"/>
              </a:rPr>
              <a:t>maior = num1</a:t>
            </a:r>
          </a:p>
          <a:p>
            <a:r>
              <a:rPr lang="pt-BR" sz="1300" i="1" dirty="0" err="1">
                <a:latin typeface="Arial" charset="0"/>
                <a:ea typeface="Arial" charset="0"/>
                <a:cs typeface="Arial" charset="0"/>
              </a:rPr>
              <a:t>else</a:t>
            </a:r>
            <a:r>
              <a:rPr lang="pt-BR" sz="1300" dirty="0">
                <a:latin typeface="Arial" charset="0"/>
                <a:ea typeface="Arial" charset="0"/>
                <a:cs typeface="Arial" charset="0"/>
              </a:rPr>
              <a:t>:</a:t>
            </a:r>
          </a:p>
          <a:p>
            <a:r>
              <a:rPr lang="pt-BR" sz="1300" dirty="0">
                <a:latin typeface="Arial" charset="0"/>
                <a:ea typeface="Arial" charset="0"/>
                <a:cs typeface="Arial" charset="0"/>
              </a:rPr>
              <a:t>maior = num2</a:t>
            </a:r>
          </a:p>
          <a:p>
            <a:r>
              <a:rPr lang="pt-BR" sz="1300" dirty="0" err="1"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300" dirty="0">
                <a:latin typeface="Arial" charset="0"/>
                <a:ea typeface="Arial" charset="0"/>
                <a:cs typeface="Arial" charset="0"/>
              </a:rPr>
              <a:t>('Entre \033[1;32m{}\033[m e \033[1;32m{}\033[m, o maior valor é \033[7;31;47m{}\033[m'.</a:t>
            </a:r>
            <a:r>
              <a:rPr lang="pt-BR" sz="1300" dirty="0" err="1">
                <a:latin typeface="Arial" charset="0"/>
                <a:ea typeface="Arial" charset="0"/>
                <a:cs typeface="Arial" charset="0"/>
              </a:rPr>
              <a:t>format</a:t>
            </a:r>
            <a:r>
              <a:rPr lang="pt-BR" sz="1300" dirty="0">
                <a:latin typeface="Arial" charset="0"/>
                <a:ea typeface="Arial" charset="0"/>
                <a:cs typeface="Arial" charset="0"/>
              </a:rPr>
              <a:t>(</a:t>
            </a:r>
          </a:p>
          <a:p>
            <a:r>
              <a:rPr lang="pt-BR" sz="1300" dirty="0">
                <a:latin typeface="Arial" charset="0"/>
                <a:ea typeface="Arial" charset="0"/>
                <a:cs typeface="Arial" charset="0"/>
              </a:rPr>
              <a:t>num1, num2, maior))</a:t>
            </a:r>
          </a:p>
          <a:p>
            <a:r>
              <a:rPr lang="pt-BR" sz="1300" i="1" dirty="0" err="1">
                <a:latin typeface="Arial" charset="0"/>
                <a:ea typeface="Arial" charset="0"/>
                <a:cs typeface="Arial" charset="0"/>
              </a:rPr>
              <a:t>elif</a:t>
            </a:r>
            <a:r>
              <a:rPr lang="pt-BR" sz="1300" dirty="0">
                <a:latin typeface="Arial" charset="0"/>
                <a:ea typeface="Arial" charset="0"/>
                <a:cs typeface="Arial" charset="0"/>
              </a:rPr>
              <a:t> escolha == 4:</a:t>
            </a:r>
          </a:p>
          <a:p>
            <a:r>
              <a:rPr lang="pt-BR" sz="1300" dirty="0" err="1"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300" dirty="0">
                <a:latin typeface="Arial" charset="0"/>
                <a:ea typeface="Arial" charset="0"/>
                <a:cs typeface="Arial" charset="0"/>
              </a:rPr>
              <a:t>('Informe os números novamente: ')</a:t>
            </a:r>
          </a:p>
          <a:p>
            <a:r>
              <a:rPr lang="pt-BR" sz="1300" dirty="0">
                <a:latin typeface="Arial" charset="0"/>
                <a:ea typeface="Arial" charset="0"/>
                <a:cs typeface="Arial" charset="0"/>
              </a:rPr>
              <a:t>num1 = </a:t>
            </a:r>
            <a:r>
              <a:rPr lang="pt-BR" sz="1300" dirty="0" err="1">
                <a:latin typeface="Arial" charset="0"/>
                <a:ea typeface="Arial" charset="0"/>
                <a:cs typeface="Arial" charset="0"/>
              </a:rPr>
              <a:t>float</a:t>
            </a:r>
            <a:r>
              <a:rPr lang="pt-BR" sz="1300" dirty="0">
                <a:latin typeface="Arial" charset="0"/>
                <a:ea typeface="Arial" charset="0"/>
                <a:cs typeface="Arial" charset="0"/>
              </a:rPr>
              <a:t>(input('Digite o primeiro número: '))</a:t>
            </a:r>
          </a:p>
          <a:p>
            <a:r>
              <a:rPr lang="pt-BR" sz="1300" dirty="0">
                <a:latin typeface="Arial" charset="0"/>
                <a:ea typeface="Arial" charset="0"/>
                <a:cs typeface="Arial" charset="0"/>
              </a:rPr>
              <a:t>num2 = </a:t>
            </a:r>
            <a:r>
              <a:rPr lang="pt-BR" sz="1300" dirty="0" err="1">
                <a:latin typeface="Arial" charset="0"/>
                <a:ea typeface="Arial" charset="0"/>
                <a:cs typeface="Arial" charset="0"/>
              </a:rPr>
              <a:t>float</a:t>
            </a:r>
            <a:r>
              <a:rPr lang="pt-BR" sz="1300" dirty="0">
                <a:latin typeface="Arial" charset="0"/>
                <a:ea typeface="Arial" charset="0"/>
                <a:cs typeface="Arial" charset="0"/>
              </a:rPr>
              <a:t>(input('Digite o segundo número: '))</a:t>
            </a:r>
          </a:p>
          <a:p>
            <a:r>
              <a:rPr lang="pt-BR" sz="1300" i="1" dirty="0" err="1">
                <a:latin typeface="Arial" charset="0"/>
                <a:ea typeface="Arial" charset="0"/>
                <a:cs typeface="Arial" charset="0"/>
              </a:rPr>
              <a:t>elif</a:t>
            </a:r>
            <a:r>
              <a:rPr lang="pt-BR" sz="1300" dirty="0">
                <a:latin typeface="Arial" charset="0"/>
                <a:ea typeface="Arial" charset="0"/>
                <a:cs typeface="Arial" charset="0"/>
              </a:rPr>
              <a:t> escolha == 5:</a:t>
            </a:r>
          </a:p>
          <a:p>
            <a:r>
              <a:rPr lang="pt-BR" sz="1300" dirty="0" err="1"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300" dirty="0">
                <a:latin typeface="Arial" charset="0"/>
                <a:ea typeface="Arial" charset="0"/>
                <a:cs typeface="Arial" charset="0"/>
              </a:rPr>
              <a:t>('Finalizando...')</a:t>
            </a:r>
          </a:p>
          <a:p>
            <a:r>
              <a:rPr lang="pt-BR" sz="1300" dirty="0" err="1">
                <a:latin typeface="Arial" charset="0"/>
                <a:ea typeface="Arial" charset="0"/>
                <a:cs typeface="Arial" charset="0"/>
              </a:rPr>
              <a:t>sleep</a:t>
            </a:r>
            <a:r>
              <a:rPr lang="pt-BR" sz="1300" dirty="0">
                <a:latin typeface="Arial" charset="0"/>
                <a:ea typeface="Arial" charset="0"/>
                <a:cs typeface="Arial" charset="0"/>
              </a:rPr>
              <a:t>(2)</a:t>
            </a:r>
          </a:p>
          <a:p>
            <a:r>
              <a:rPr lang="pt-BR" sz="1300" i="1" dirty="0" err="1">
                <a:latin typeface="Arial" charset="0"/>
                <a:ea typeface="Arial" charset="0"/>
                <a:cs typeface="Arial" charset="0"/>
              </a:rPr>
              <a:t>else</a:t>
            </a:r>
            <a:r>
              <a:rPr lang="pt-BR" sz="1300" dirty="0">
                <a:latin typeface="Arial" charset="0"/>
                <a:ea typeface="Arial" charset="0"/>
                <a:cs typeface="Arial" charset="0"/>
              </a:rPr>
              <a:t>:</a:t>
            </a:r>
          </a:p>
          <a:p>
            <a:r>
              <a:rPr lang="pt-BR" sz="1300" dirty="0" err="1"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300" dirty="0">
                <a:latin typeface="Arial" charset="0"/>
                <a:ea typeface="Arial" charset="0"/>
                <a:cs typeface="Arial" charset="0"/>
              </a:rPr>
              <a:t>('Opção inválida. Tente novamente!')</a:t>
            </a:r>
          </a:p>
          <a:p>
            <a:r>
              <a:rPr lang="pt-BR" sz="1300" dirty="0" err="1"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300" dirty="0">
                <a:latin typeface="Arial" charset="0"/>
                <a:ea typeface="Arial" charset="0"/>
                <a:cs typeface="Arial" charset="0"/>
              </a:rPr>
              <a:t>('=-=' * 10)</a:t>
            </a:r>
          </a:p>
          <a:p>
            <a:r>
              <a:rPr lang="pt-BR" sz="1300" dirty="0" err="1"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300" dirty="0">
                <a:latin typeface="Arial" charset="0"/>
                <a:ea typeface="Arial" charset="0"/>
                <a:cs typeface="Arial" charset="0"/>
              </a:rPr>
              <a:t>('Fim do programa! Volte Sempre</a:t>
            </a:r>
            <a:r>
              <a:rPr lang="pt-BR" sz="1300" dirty="0" smtClean="0">
                <a:latin typeface="Arial" charset="0"/>
                <a:ea typeface="Arial" charset="0"/>
                <a:cs typeface="Arial" charset="0"/>
              </a:rPr>
              <a:t>!')</a:t>
            </a:r>
            <a:endParaRPr lang="pt-BR" sz="1300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1694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1298298" y="285981"/>
            <a:ext cx="45608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b="1" smtClean="0">
                <a:solidFill>
                  <a:srgbClr val="945200"/>
                </a:solidFill>
                <a:latin typeface="Apple Chancery" charset="0"/>
                <a:ea typeface="Apple Chancery" charset="0"/>
                <a:cs typeface="Apple Chancery" charset="0"/>
              </a:rPr>
              <a:t>Curso de Python - Curso em Vídeo</a:t>
            </a:r>
            <a:endParaRPr lang="pt-BR" sz="2400" b="1">
              <a:solidFill>
                <a:srgbClr val="945200"/>
              </a:solidFill>
              <a:latin typeface="Apple Chancery" charset="0"/>
              <a:ea typeface="Apple Chancery" charset="0"/>
              <a:cs typeface="Apple Chancery" charset="0"/>
            </a:endParaRPr>
          </a:p>
        </p:txBody>
      </p:sp>
      <p:sp>
        <p:nvSpPr>
          <p:cNvPr id="13" name="Espaço Reservado para Rodapé 10"/>
          <p:cNvSpPr txBox="1">
            <a:spLocks/>
          </p:cNvSpPr>
          <p:nvPr/>
        </p:nvSpPr>
        <p:spPr>
          <a:xfrm>
            <a:off x="5768825" y="8435643"/>
            <a:ext cx="726505" cy="4466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l" defTabSz="914400" rtl="0" eaLnBrk="1" latinLnBrk="0" hangingPunct="1">
              <a:defRPr sz="7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20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Página</a:t>
            </a:r>
            <a:endParaRPr lang="pt-BR" sz="1200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4" name="Espaço Reservado para Número de Slide 11"/>
          <p:cNvSpPr txBox="1">
            <a:spLocks/>
          </p:cNvSpPr>
          <p:nvPr/>
        </p:nvSpPr>
        <p:spPr>
          <a:xfrm>
            <a:off x="6361260" y="8533253"/>
            <a:ext cx="368724" cy="26969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pt-BR"/>
            </a:defPPr>
            <a:lvl1pPr marL="0" algn="r" defTabSz="914400" rtl="0" eaLnBrk="1" latinLnBrk="0" hangingPunct="1">
              <a:defRPr sz="21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2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62</a:t>
            </a:r>
            <a:endParaRPr lang="pt-BR" sz="1200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 useBgFill="1">
        <p:nvSpPr>
          <p:cNvPr id="2" name="Retângulo 1"/>
          <p:cNvSpPr/>
          <p:nvPr/>
        </p:nvSpPr>
        <p:spPr>
          <a:xfrm>
            <a:off x="401239" y="986746"/>
            <a:ext cx="6144383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b="1" i="1" dirty="0">
                <a:solidFill>
                  <a:srgbClr val="0432FF"/>
                </a:solidFill>
                <a:latin typeface="Arial" charset="0"/>
                <a:ea typeface="Arial" charset="0"/>
                <a:cs typeface="Arial" charset="0"/>
              </a:rPr>
              <a:t># Desafio </a:t>
            </a:r>
            <a:r>
              <a:rPr lang="pt-BR" sz="1400" b="1" i="1" dirty="0" smtClean="0">
                <a:solidFill>
                  <a:srgbClr val="0432FF"/>
                </a:solidFill>
                <a:latin typeface="Arial" charset="0"/>
                <a:ea typeface="Arial" charset="0"/>
                <a:cs typeface="Arial" charset="0"/>
              </a:rPr>
              <a:t>60 – Cálculo do Fatorial:</a:t>
            </a:r>
          </a:p>
          <a:p>
            <a:endParaRPr lang="pt-BR" sz="1400" dirty="0">
              <a:latin typeface="Arial" charset="0"/>
              <a:ea typeface="Arial" charset="0"/>
              <a:cs typeface="Arial" charset="0"/>
            </a:endParaRPr>
          </a:p>
          <a:p>
            <a:r>
              <a:rPr lang="pt-BR" sz="1400" i="1" dirty="0">
                <a:latin typeface="Arial" charset="0"/>
                <a:ea typeface="Arial" charset="0"/>
                <a:cs typeface="Arial" charset="0"/>
              </a:rPr>
              <a:t># Faça um programa que leia um NÚMERO qualquer</a:t>
            </a:r>
            <a:endParaRPr lang="pt-BR" sz="1400" dirty="0">
              <a:latin typeface="Arial" charset="0"/>
              <a:ea typeface="Arial" charset="0"/>
              <a:cs typeface="Arial" charset="0"/>
            </a:endParaRPr>
          </a:p>
          <a:p>
            <a:r>
              <a:rPr lang="pt-BR" sz="1400" i="1" dirty="0">
                <a:latin typeface="Arial" charset="0"/>
                <a:ea typeface="Arial" charset="0"/>
                <a:cs typeface="Arial" charset="0"/>
              </a:rPr>
              <a:t># e mostre o seu FATORIAL.</a:t>
            </a:r>
            <a:endParaRPr lang="pt-BR" sz="1400" dirty="0">
              <a:latin typeface="Arial" charset="0"/>
              <a:ea typeface="Arial" charset="0"/>
              <a:cs typeface="Arial" charset="0"/>
            </a:endParaRPr>
          </a:p>
          <a:p>
            <a:r>
              <a:rPr lang="pt-BR" sz="1400" i="1" dirty="0">
                <a:latin typeface="Arial" charset="0"/>
                <a:ea typeface="Arial" charset="0"/>
                <a:cs typeface="Arial" charset="0"/>
              </a:rPr>
              <a:t># Ex.: 5! - 5x4x3x2x1 = 120</a:t>
            </a:r>
            <a:endParaRPr lang="pt-BR" sz="1400" dirty="0">
              <a:latin typeface="Arial" charset="0"/>
              <a:ea typeface="Arial" charset="0"/>
              <a:cs typeface="Arial" charset="0"/>
            </a:endParaRPr>
          </a:p>
          <a:p>
            <a:r>
              <a:rPr lang="pt-BR" sz="1400" dirty="0">
                <a:latin typeface="Arial" charset="0"/>
                <a:ea typeface="Arial" charset="0"/>
                <a:cs typeface="Arial" charset="0"/>
              </a:rPr>
              <a:t>"""</a:t>
            </a:r>
          </a:p>
          <a:p>
            <a:r>
              <a:rPr lang="pt-BR" sz="1400" dirty="0">
                <a:latin typeface="Arial" charset="0"/>
                <a:ea typeface="Arial" charset="0"/>
                <a:cs typeface="Arial" charset="0"/>
              </a:rPr>
              <a:t># Usando um método do Python:</a:t>
            </a:r>
          </a:p>
          <a:p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from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math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import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factorial</a:t>
            </a:r>
            <a:endParaRPr lang="pt-BR" sz="1400" dirty="0">
              <a:latin typeface="Arial" charset="0"/>
              <a:ea typeface="Arial" charset="0"/>
              <a:cs typeface="Arial" charset="0"/>
            </a:endParaRPr>
          </a:p>
          <a:p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n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 = 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int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(input('Digite um número para calcular seu fatorial: '))</a:t>
            </a:r>
          </a:p>
          <a:p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f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 = 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factorial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(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n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)</a:t>
            </a:r>
          </a:p>
          <a:p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('O fatorial de {}! é {}.'.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format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(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n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, 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f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))</a:t>
            </a:r>
          </a:p>
          <a:p>
            <a:r>
              <a:rPr lang="pt-BR" sz="1400" dirty="0">
                <a:latin typeface="Arial" charset="0"/>
                <a:ea typeface="Arial" charset="0"/>
                <a:cs typeface="Arial" charset="0"/>
              </a:rPr>
              <a:t>"""</a:t>
            </a:r>
          </a:p>
          <a:p>
            <a:r>
              <a:rPr lang="pt-BR" sz="1400" dirty="0">
                <a:latin typeface="Arial" charset="0"/>
                <a:ea typeface="Arial" charset="0"/>
                <a:cs typeface="Arial" charset="0"/>
              </a:rPr>
              <a:t>num = 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int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(input('Digite um número: '))</a:t>
            </a:r>
          </a:p>
          <a:p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cont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 = num</a:t>
            </a:r>
          </a:p>
          <a:p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f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 = 1</a:t>
            </a:r>
          </a:p>
          <a:p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('Calculando {}! = '.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format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(num), 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end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='')</a:t>
            </a:r>
          </a:p>
          <a:p>
            <a:r>
              <a:rPr lang="pt-BR" sz="1400" i="1" dirty="0" err="1">
                <a:latin typeface="Arial" charset="0"/>
                <a:ea typeface="Arial" charset="0"/>
                <a:cs typeface="Arial" charset="0"/>
              </a:rPr>
              <a:t>while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cont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 &gt; 0:</a:t>
            </a:r>
          </a:p>
          <a:p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('{}'.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format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(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cont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), 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end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='')</a:t>
            </a:r>
          </a:p>
          <a:p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(' 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X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 ' </a:t>
            </a:r>
            <a:r>
              <a:rPr lang="pt-BR" sz="1400" i="1" dirty="0" err="1">
                <a:latin typeface="Arial" charset="0"/>
                <a:ea typeface="Arial" charset="0"/>
                <a:cs typeface="Arial" charset="0"/>
              </a:rPr>
              <a:t>if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cont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 &gt; 1 </a:t>
            </a:r>
            <a:r>
              <a:rPr lang="pt-BR" sz="1400" i="1" dirty="0" err="1">
                <a:latin typeface="Arial" charset="0"/>
                <a:ea typeface="Arial" charset="0"/>
                <a:cs typeface="Arial" charset="0"/>
              </a:rPr>
              <a:t>else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 ' = ', 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end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='')</a:t>
            </a:r>
          </a:p>
          <a:p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f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 *= 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cont</a:t>
            </a:r>
            <a:endParaRPr lang="pt-BR" sz="1400" dirty="0">
              <a:latin typeface="Arial" charset="0"/>
              <a:ea typeface="Arial" charset="0"/>
              <a:cs typeface="Arial" charset="0"/>
            </a:endParaRPr>
          </a:p>
          <a:p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cont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 -= 1</a:t>
            </a:r>
          </a:p>
          <a:p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('{}'.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format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(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f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))</a:t>
            </a:r>
            <a:endParaRPr lang="pt-BR" sz="1400" b="0" dirty="0">
              <a:effectLst/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060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1298298" y="285981"/>
            <a:ext cx="45608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b="1" smtClean="0">
                <a:solidFill>
                  <a:srgbClr val="945200"/>
                </a:solidFill>
                <a:latin typeface="Apple Chancery" charset="0"/>
                <a:ea typeface="Apple Chancery" charset="0"/>
                <a:cs typeface="Apple Chancery" charset="0"/>
              </a:rPr>
              <a:t>Curso de Python - Curso em Vídeo</a:t>
            </a:r>
            <a:endParaRPr lang="pt-BR" sz="2400" b="1">
              <a:solidFill>
                <a:srgbClr val="945200"/>
              </a:solidFill>
              <a:latin typeface="Apple Chancery" charset="0"/>
              <a:ea typeface="Apple Chancery" charset="0"/>
              <a:cs typeface="Apple Chancery" charset="0"/>
            </a:endParaRPr>
          </a:p>
        </p:txBody>
      </p:sp>
      <p:sp>
        <p:nvSpPr>
          <p:cNvPr id="13" name="Espaço Reservado para Rodapé 10"/>
          <p:cNvSpPr txBox="1">
            <a:spLocks/>
          </p:cNvSpPr>
          <p:nvPr/>
        </p:nvSpPr>
        <p:spPr>
          <a:xfrm>
            <a:off x="5768825" y="8435643"/>
            <a:ext cx="726505" cy="4466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l" defTabSz="914400" rtl="0" eaLnBrk="1" latinLnBrk="0" hangingPunct="1">
              <a:defRPr sz="7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20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Página</a:t>
            </a:r>
            <a:endParaRPr lang="pt-BR" sz="1200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4" name="Espaço Reservado para Número de Slide 11"/>
          <p:cNvSpPr txBox="1">
            <a:spLocks/>
          </p:cNvSpPr>
          <p:nvPr/>
        </p:nvSpPr>
        <p:spPr>
          <a:xfrm>
            <a:off x="6361260" y="8533253"/>
            <a:ext cx="368724" cy="26969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pt-BR"/>
            </a:defPPr>
            <a:lvl1pPr marL="0" algn="r" defTabSz="914400" rtl="0" eaLnBrk="1" latinLnBrk="0" hangingPunct="1">
              <a:defRPr sz="21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2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63</a:t>
            </a:r>
            <a:endParaRPr lang="pt-BR" sz="1200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 useBgFill="1">
        <p:nvSpPr>
          <p:cNvPr id="2" name="Retângulo 1"/>
          <p:cNvSpPr/>
          <p:nvPr/>
        </p:nvSpPr>
        <p:spPr>
          <a:xfrm>
            <a:off x="459442" y="1002862"/>
            <a:ext cx="5865960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b="1" i="1" dirty="0">
                <a:solidFill>
                  <a:srgbClr val="0432FF"/>
                </a:solidFill>
                <a:latin typeface="Arial" charset="0"/>
                <a:ea typeface="Arial" charset="0"/>
                <a:cs typeface="Arial" charset="0"/>
              </a:rPr>
              <a:t># Desafio </a:t>
            </a:r>
            <a:r>
              <a:rPr lang="pt-BR" sz="1400" b="1" i="1" dirty="0" smtClean="0">
                <a:solidFill>
                  <a:srgbClr val="0432FF"/>
                </a:solidFill>
                <a:latin typeface="Arial" charset="0"/>
                <a:ea typeface="Arial" charset="0"/>
                <a:cs typeface="Arial" charset="0"/>
              </a:rPr>
              <a:t>61 – Progressão Aritmética v2.0:</a:t>
            </a:r>
          </a:p>
          <a:p>
            <a:endParaRPr lang="pt-BR" sz="1400" dirty="0">
              <a:latin typeface="Arial" charset="0"/>
              <a:ea typeface="Arial" charset="0"/>
              <a:cs typeface="Arial" charset="0"/>
            </a:endParaRPr>
          </a:p>
          <a:p>
            <a:r>
              <a:rPr lang="pt-BR" sz="1400" i="1" dirty="0">
                <a:latin typeface="Arial" charset="0"/>
                <a:ea typeface="Arial" charset="0"/>
                <a:cs typeface="Arial" charset="0"/>
              </a:rPr>
              <a:t># Refaça o DESAFIO 51, lendo o primeiro termo e a</a:t>
            </a:r>
            <a:endParaRPr lang="pt-BR" sz="1400" dirty="0">
              <a:latin typeface="Arial" charset="0"/>
              <a:ea typeface="Arial" charset="0"/>
              <a:cs typeface="Arial" charset="0"/>
            </a:endParaRPr>
          </a:p>
          <a:p>
            <a:r>
              <a:rPr lang="pt-BR" sz="1400" i="1" dirty="0">
                <a:latin typeface="Arial" charset="0"/>
                <a:ea typeface="Arial" charset="0"/>
                <a:cs typeface="Arial" charset="0"/>
              </a:rPr>
              <a:t># razão de uma PA, mostrando os 10 primeiros termos</a:t>
            </a:r>
            <a:endParaRPr lang="pt-BR" sz="1400" dirty="0">
              <a:latin typeface="Arial" charset="0"/>
              <a:ea typeface="Arial" charset="0"/>
              <a:cs typeface="Arial" charset="0"/>
            </a:endParaRPr>
          </a:p>
          <a:p>
            <a:r>
              <a:rPr lang="pt-BR" sz="1400" i="1" dirty="0">
                <a:latin typeface="Arial" charset="0"/>
                <a:ea typeface="Arial" charset="0"/>
                <a:cs typeface="Arial" charset="0"/>
              </a:rPr>
              <a:t># da progressão usando a estrutura WHILE.</a:t>
            </a:r>
            <a:endParaRPr lang="pt-BR" sz="1400" dirty="0">
              <a:latin typeface="Arial" charset="0"/>
              <a:ea typeface="Arial" charset="0"/>
              <a:cs typeface="Arial" charset="0"/>
            </a:endParaRPr>
          </a:p>
          <a:p>
            <a:r>
              <a:rPr lang="pt-BR" sz="1400" dirty="0">
                <a:latin typeface="Arial" charset="0"/>
                <a:ea typeface="Arial" charset="0"/>
                <a:cs typeface="Arial" charset="0"/>
              </a:rPr>
              <a:t/>
            </a:r>
            <a:br>
              <a:rPr lang="pt-BR" sz="1400" dirty="0">
                <a:latin typeface="Arial" charset="0"/>
                <a:ea typeface="Arial" charset="0"/>
                <a:cs typeface="Arial" charset="0"/>
              </a:rPr>
            </a:b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('='*10)</a:t>
            </a:r>
          </a:p>
          <a:p>
            <a:r>
              <a:rPr lang="pt-BR" sz="1400" dirty="0">
                <a:latin typeface="Arial" charset="0"/>
                <a:ea typeface="Arial" charset="0"/>
                <a:cs typeface="Arial" charset="0"/>
              </a:rPr>
              <a:t>nome = 'GERADOR DE PA'</a:t>
            </a:r>
          </a:p>
          <a:p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('{:^30}'.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format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(nome))</a:t>
            </a:r>
          </a:p>
          <a:p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('='*10)</a:t>
            </a:r>
          </a:p>
          <a:p>
            <a:r>
              <a:rPr lang="pt-BR" sz="1400" dirty="0">
                <a:latin typeface="Arial" charset="0"/>
                <a:ea typeface="Arial" charset="0"/>
                <a:cs typeface="Arial" charset="0"/>
              </a:rPr>
              <a:t>primeiro = 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int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(input('Digite o primeiro termo: '))</a:t>
            </a:r>
          </a:p>
          <a:p>
            <a:r>
              <a:rPr lang="pt-BR" sz="1400" dirty="0">
                <a:latin typeface="Arial" charset="0"/>
                <a:ea typeface="Arial" charset="0"/>
                <a:cs typeface="Arial" charset="0"/>
              </a:rPr>
              <a:t>razão = 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int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(input('Digite a razão da PA: '))</a:t>
            </a:r>
          </a:p>
          <a:p>
            <a:r>
              <a:rPr lang="pt-BR" sz="1400" dirty="0">
                <a:latin typeface="Arial" charset="0"/>
                <a:ea typeface="Arial" charset="0"/>
                <a:cs typeface="Arial" charset="0"/>
              </a:rPr>
              <a:t>termo = primeiro</a:t>
            </a:r>
          </a:p>
          <a:p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cont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 = 1</a:t>
            </a:r>
          </a:p>
          <a:p>
            <a:r>
              <a:rPr lang="pt-BR" sz="1400" i="1" dirty="0" err="1">
                <a:latin typeface="Arial" charset="0"/>
                <a:ea typeface="Arial" charset="0"/>
                <a:cs typeface="Arial" charset="0"/>
              </a:rPr>
              <a:t>while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cont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 &lt;= 10:</a:t>
            </a:r>
          </a:p>
          <a:p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('{} → '.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format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(termo), 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end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='')</a:t>
            </a:r>
          </a:p>
          <a:p>
            <a:r>
              <a:rPr lang="pt-BR" sz="1400" dirty="0">
                <a:latin typeface="Arial" charset="0"/>
                <a:ea typeface="Arial" charset="0"/>
                <a:cs typeface="Arial" charset="0"/>
              </a:rPr>
              <a:t>termo += razão</a:t>
            </a:r>
          </a:p>
          <a:p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cont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 += 1</a:t>
            </a:r>
          </a:p>
          <a:p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('ACABOU')</a:t>
            </a:r>
            <a:endParaRPr lang="pt-BR" sz="1400" b="0" dirty="0">
              <a:effectLst/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4689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1298298" y="285981"/>
            <a:ext cx="45608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b="1" smtClean="0">
                <a:solidFill>
                  <a:srgbClr val="945200"/>
                </a:solidFill>
                <a:latin typeface="Apple Chancery" charset="0"/>
                <a:ea typeface="Apple Chancery" charset="0"/>
                <a:cs typeface="Apple Chancery" charset="0"/>
              </a:rPr>
              <a:t>Curso de Python - Curso em Vídeo</a:t>
            </a:r>
            <a:endParaRPr lang="pt-BR" sz="2400" b="1">
              <a:solidFill>
                <a:srgbClr val="945200"/>
              </a:solidFill>
              <a:latin typeface="Apple Chancery" charset="0"/>
              <a:ea typeface="Apple Chancery" charset="0"/>
              <a:cs typeface="Apple Chancery" charset="0"/>
            </a:endParaRPr>
          </a:p>
        </p:txBody>
      </p:sp>
      <p:sp>
        <p:nvSpPr>
          <p:cNvPr id="13" name="Espaço Reservado para Rodapé 10"/>
          <p:cNvSpPr txBox="1">
            <a:spLocks/>
          </p:cNvSpPr>
          <p:nvPr/>
        </p:nvSpPr>
        <p:spPr>
          <a:xfrm>
            <a:off x="5768825" y="8435643"/>
            <a:ext cx="726505" cy="4466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l" defTabSz="914400" rtl="0" eaLnBrk="1" latinLnBrk="0" hangingPunct="1">
              <a:defRPr sz="7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20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Página</a:t>
            </a:r>
            <a:endParaRPr lang="pt-BR" sz="1200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4" name="Espaço Reservado para Número de Slide 11"/>
          <p:cNvSpPr txBox="1">
            <a:spLocks/>
          </p:cNvSpPr>
          <p:nvPr/>
        </p:nvSpPr>
        <p:spPr>
          <a:xfrm>
            <a:off x="6361260" y="8533253"/>
            <a:ext cx="368724" cy="26969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pt-BR"/>
            </a:defPPr>
            <a:lvl1pPr marL="0" algn="r" defTabSz="914400" rtl="0" eaLnBrk="1" latinLnBrk="0" hangingPunct="1">
              <a:defRPr sz="21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2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64</a:t>
            </a:r>
            <a:endParaRPr lang="pt-BR" sz="1200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 useBgFill="1">
        <p:nvSpPr>
          <p:cNvPr id="2" name="Retângulo 1"/>
          <p:cNvSpPr/>
          <p:nvPr/>
        </p:nvSpPr>
        <p:spPr>
          <a:xfrm>
            <a:off x="378486" y="1107824"/>
            <a:ext cx="6174053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b="1" i="1" dirty="0">
                <a:solidFill>
                  <a:srgbClr val="0432FF"/>
                </a:solidFill>
                <a:latin typeface="Arial" charset="0"/>
                <a:ea typeface="Arial" charset="0"/>
                <a:cs typeface="Arial" charset="0"/>
              </a:rPr>
              <a:t># Desafio </a:t>
            </a:r>
            <a:r>
              <a:rPr lang="pt-BR" sz="1400" b="1" i="1" dirty="0" smtClean="0">
                <a:solidFill>
                  <a:srgbClr val="0432FF"/>
                </a:solidFill>
                <a:latin typeface="Arial" charset="0"/>
                <a:ea typeface="Arial" charset="0"/>
                <a:cs typeface="Arial" charset="0"/>
              </a:rPr>
              <a:t>62 – </a:t>
            </a:r>
            <a:r>
              <a:rPr lang="pt-BR" sz="1400" b="1" i="1" dirty="0" err="1" smtClean="0">
                <a:solidFill>
                  <a:srgbClr val="0432FF"/>
                </a:solidFill>
                <a:latin typeface="Arial" charset="0"/>
                <a:ea typeface="Arial" charset="0"/>
                <a:cs typeface="Arial" charset="0"/>
              </a:rPr>
              <a:t>Super</a:t>
            </a:r>
            <a:r>
              <a:rPr lang="pt-BR" sz="1400" b="1" i="1" dirty="0" smtClean="0">
                <a:solidFill>
                  <a:srgbClr val="0432FF"/>
                </a:solidFill>
                <a:latin typeface="Arial" charset="0"/>
                <a:ea typeface="Arial" charset="0"/>
                <a:cs typeface="Arial" charset="0"/>
              </a:rPr>
              <a:t> Progressão Aritmética v2.0:</a:t>
            </a:r>
          </a:p>
          <a:p>
            <a:endParaRPr lang="pt-BR" sz="1400" dirty="0">
              <a:latin typeface="Arial" charset="0"/>
              <a:ea typeface="Arial" charset="0"/>
              <a:cs typeface="Arial" charset="0"/>
            </a:endParaRPr>
          </a:p>
          <a:p>
            <a:r>
              <a:rPr lang="pt-BR" sz="1400" i="1" dirty="0">
                <a:latin typeface="Arial" charset="0"/>
                <a:ea typeface="Arial" charset="0"/>
                <a:cs typeface="Arial" charset="0"/>
              </a:rPr>
              <a:t># Melhore o DESAFIO 61, perguntado para o usuário se ele</a:t>
            </a:r>
            <a:endParaRPr lang="pt-BR" sz="1400" dirty="0">
              <a:latin typeface="Arial" charset="0"/>
              <a:ea typeface="Arial" charset="0"/>
              <a:cs typeface="Arial" charset="0"/>
            </a:endParaRPr>
          </a:p>
          <a:p>
            <a:r>
              <a:rPr lang="pt-BR" sz="1400" i="1" dirty="0">
                <a:latin typeface="Arial" charset="0"/>
                <a:ea typeface="Arial" charset="0"/>
                <a:cs typeface="Arial" charset="0"/>
              </a:rPr>
              <a:t># quer mostrar mais alguns termos. O programa encerra</a:t>
            </a:r>
            <a:endParaRPr lang="pt-BR" sz="1400" dirty="0">
              <a:latin typeface="Arial" charset="0"/>
              <a:ea typeface="Arial" charset="0"/>
              <a:cs typeface="Arial" charset="0"/>
            </a:endParaRPr>
          </a:p>
          <a:p>
            <a:r>
              <a:rPr lang="pt-BR" sz="1400" i="1" dirty="0">
                <a:latin typeface="Arial" charset="0"/>
                <a:ea typeface="Arial" charset="0"/>
                <a:cs typeface="Arial" charset="0"/>
              </a:rPr>
              <a:t># quando ele disser que quer mostrar OS TERMOS.</a:t>
            </a:r>
            <a:endParaRPr lang="pt-BR" sz="1400" dirty="0">
              <a:latin typeface="Arial" charset="0"/>
              <a:ea typeface="Arial" charset="0"/>
              <a:cs typeface="Arial" charset="0"/>
            </a:endParaRPr>
          </a:p>
          <a:p>
            <a:r>
              <a:rPr lang="pt-BR" sz="1400" dirty="0">
                <a:latin typeface="Arial" charset="0"/>
                <a:ea typeface="Arial" charset="0"/>
                <a:cs typeface="Arial" charset="0"/>
              </a:rPr>
              <a:t/>
            </a:r>
            <a:br>
              <a:rPr lang="pt-BR" sz="1400" dirty="0">
                <a:latin typeface="Arial" charset="0"/>
                <a:ea typeface="Arial" charset="0"/>
                <a:cs typeface="Arial" charset="0"/>
              </a:rPr>
            </a:b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('='*10)</a:t>
            </a:r>
          </a:p>
          <a:p>
            <a:r>
              <a:rPr lang="pt-BR" sz="1400" dirty="0">
                <a:latin typeface="Arial" charset="0"/>
                <a:ea typeface="Arial" charset="0"/>
                <a:cs typeface="Arial" charset="0"/>
              </a:rPr>
              <a:t>nome = 'GERADOR DE PA'</a:t>
            </a:r>
          </a:p>
          <a:p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('{:^30}'.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format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(nome))</a:t>
            </a:r>
          </a:p>
          <a:p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('='*10)</a:t>
            </a:r>
          </a:p>
          <a:p>
            <a:r>
              <a:rPr lang="pt-BR" sz="1400" dirty="0">
                <a:latin typeface="Arial" charset="0"/>
                <a:ea typeface="Arial" charset="0"/>
                <a:cs typeface="Arial" charset="0"/>
              </a:rPr>
              <a:t>primeiro = 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int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(input('Digite o primeiro termo: '))</a:t>
            </a:r>
          </a:p>
          <a:p>
            <a:r>
              <a:rPr lang="pt-BR" sz="1400" dirty="0">
                <a:latin typeface="Arial" charset="0"/>
                <a:ea typeface="Arial" charset="0"/>
                <a:cs typeface="Arial" charset="0"/>
              </a:rPr>
              <a:t>razão = 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int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(input('Digite a razão da PA: '))</a:t>
            </a:r>
          </a:p>
          <a:p>
            <a:r>
              <a:rPr lang="pt-BR" sz="1400" dirty="0">
                <a:latin typeface="Arial" charset="0"/>
                <a:ea typeface="Arial" charset="0"/>
                <a:cs typeface="Arial" charset="0"/>
              </a:rPr>
              <a:t>termo = primeiro</a:t>
            </a:r>
          </a:p>
          <a:p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cont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 = 1</a:t>
            </a:r>
          </a:p>
          <a:p>
            <a:r>
              <a:rPr lang="pt-BR" sz="1400" dirty="0">
                <a:latin typeface="Arial" charset="0"/>
                <a:ea typeface="Arial" charset="0"/>
                <a:cs typeface="Arial" charset="0"/>
              </a:rPr>
              <a:t>total = 0</a:t>
            </a:r>
          </a:p>
          <a:p>
            <a:r>
              <a:rPr lang="pt-BR" sz="1400" dirty="0">
                <a:latin typeface="Arial" charset="0"/>
                <a:ea typeface="Arial" charset="0"/>
                <a:cs typeface="Arial" charset="0"/>
              </a:rPr>
              <a:t>mais = 10</a:t>
            </a:r>
          </a:p>
          <a:p>
            <a:r>
              <a:rPr lang="pt-BR" sz="1400" i="1" dirty="0" err="1">
                <a:latin typeface="Arial" charset="0"/>
                <a:ea typeface="Arial" charset="0"/>
                <a:cs typeface="Arial" charset="0"/>
              </a:rPr>
              <a:t>while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 mais != 0:</a:t>
            </a:r>
          </a:p>
          <a:p>
            <a:r>
              <a:rPr lang="pt-BR" sz="1400" dirty="0">
                <a:latin typeface="Arial" charset="0"/>
                <a:ea typeface="Arial" charset="0"/>
                <a:cs typeface="Arial" charset="0"/>
              </a:rPr>
              <a:t>total = total + mais</a:t>
            </a:r>
          </a:p>
          <a:p>
            <a:r>
              <a:rPr lang="pt-BR" sz="1400" i="1" dirty="0" err="1">
                <a:latin typeface="Arial" charset="0"/>
                <a:ea typeface="Arial" charset="0"/>
                <a:cs typeface="Arial" charset="0"/>
              </a:rPr>
              <a:t>while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cont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 &lt;= total:</a:t>
            </a:r>
          </a:p>
          <a:p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('{} → '.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format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(termo), 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end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='')</a:t>
            </a:r>
          </a:p>
          <a:p>
            <a:r>
              <a:rPr lang="pt-BR" sz="1400" dirty="0">
                <a:latin typeface="Arial" charset="0"/>
                <a:ea typeface="Arial" charset="0"/>
                <a:cs typeface="Arial" charset="0"/>
              </a:rPr>
              <a:t>termo += razão</a:t>
            </a:r>
          </a:p>
          <a:p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cont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 += 1</a:t>
            </a:r>
          </a:p>
          <a:p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('PAUSA')</a:t>
            </a:r>
          </a:p>
          <a:p>
            <a:r>
              <a:rPr lang="pt-BR" sz="1400" dirty="0">
                <a:latin typeface="Arial" charset="0"/>
                <a:ea typeface="Arial" charset="0"/>
                <a:cs typeface="Arial" charset="0"/>
              </a:rPr>
              <a:t>mais = 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int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(input('Quantos termos quer adicionar: '))</a:t>
            </a:r>
          </a:p>
          <a:p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('Progressão 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finlizada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 com {} termos mostrados.'.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format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(total</a:t>
            </a:r>
            <a:r>
              <a:rPr lang="pt-BR" sz="1400" dirty="0" smtClean="0">
                <a:latin typeface="Arial" charset="0"/>
                <a:ea typeface="Arial" charset="0"/>
                <a:cs typeface="Arial" charset="0"/>
              </a:rPr>
              <a:t>))</a:t>
            </a:r>
            <a:endParaRPr lang="pt-BR" sz="1400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290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1298298" y="285981"/>
            <a:ext cx="45608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b="1" smtClean="0">
                <a:solidFill>
                  <a:srgbClr val="945200"/>
                </a:solidFill>
                <a:latin typeface="Apple Chancery" charset="0"/>
                <a:ea typeface="Apple Chancery" charset="0"/>
                <a:cs typeface="Apple Chancery" charset="0"/>
              </a:rPr>
              <a:t>Curso de Python - Curso em Vídeo</a:t>
            </a:r>
            <a:endParaRPr lang="pt-BR" sz="2400" b="1">
              <a:solidFill>
                <a:srgbClr val="945200"/>
              </a:solidFill>
              <a:latin typeface="Apple Chancery" charset="0"/>
              <a:ea typeface="Apple Chancery" charset="0"/>
              <a:cs typeface="Apple Chancery" charset="0"/>
            </a:endParaRPr>
          </a:p>
        </p:txBody>
      </p:sp>
      <p:sp>
        <p:nvSpPr>
          <p:cNvPr id="13" name="Espaço Reservado para Rodapé 10"/>
          <p:cNvSpPr txBox="1">
            <a:spLocks/>
          </p:cNvSpPr>
          <p:nvPr/>
        </p:nvSpPr>
        <p:spPr>
          <a:xfrm>
            <a:off x="5768825" y="8435643"/>
            <a:ext cx="726505" cy="4466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l" defTabSz="914400" rtl="0" eaLnBrk="1" latinLnBrk="0" hangingPunct="1">
              <a:defRPr sz="7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20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Página</a:t>
            </a:r>
            <a:endParaRPr lang="pt-BR" sz="1200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4" name="Espaço Reservado para Número de Slide 11"/>
          <p:cNvSpPr txBox="1">
            <a:spLocks/>
          </p:cNvSpPr>
          <p:nvPr/>
        </p:nvSpPr>
        <p:spPr>
          <a:xfrm>
            <a:off x="6361260" y="8533253"/>
            <a:ext cx="368724" cy="26969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pt-BR"/>
            </a:defPPr>
            <a:lvl1pPr marL="0" algn="r" defTabSz="914400" rtl="0" eaLnBrk="1" latinLnBrk="0" hangingPunct="1">
              <a:defRPr sz="21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2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65</a:t>
            </a:r>
            <a:endParaRPr lang="pt-BR" sz="1200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 useBgFill="1">
        <p:nvSpPr>
          <p:cNvPr id="2" name="Retângulo 1"/>
          <p:cNvSpPr/>
          <p:nvPr/>
        </p:nvSpPr>
        <p:spPr>
          <a:xfrm>
            <a:off x="373694" y="937894"/>
            <a:ext cx="5758383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b="1" i="1" dirty="0">
                <a:solidFill>
                  <a:srgbClr val="0432FF"/>
                </a:solidFill>
                <a:latin typeface="Arial" charset="0"/>
                <a:ea typeface="Arial" charset="0"/>
                <a:cs typeface="Arial" charset="0"/>
              </a:rPr>
              <a:t># Desafio </a:t>
            </a:r>
            <a:r>
              <a:rPr lang="pt-BR" sz="1400" b="1" i="1" dirty="0" smtClean="0">
                <a:solidFill>
                  <a:srgbClr val="0432FF"/>
                </a:solidFill>
                <a:latin typeface="Arial" charset="0"/>
                <a:ea typeface="Arial" charset="0"/>
                <a:cs typeface="Arial" charset="0"/>
              </a:rPr>
              <a:t>63 – Sequência de Fibonacci v1.0:</a:t>
            </a:r>
          </a:p>
          <a:p>
            <a:endParaRPr lang="pt-BR" sz="1400" dirty="0">
              <a:latin typeface="Arial" charset="0"/>
              <a:ea typeface="Arial" charset="0"/>
              <a:cs typeface="Arial" charset="0"/>
            </a:endParaRPr>
          </a:p>
          <a:p>
            <a:r>
              <a:rPr lang="pt-BR" sz="1400" i="1" dirty="0">
                <a:latin typeface="Arial" charset="0"/>
                <a:ea typeface="Arial" charset="0"/>
                <a:cs typeface="Arial" charset="0"/>
              </a:rPr>
              <a:t># Escreva um programa que leia um NÚMERO </a:t>
            </a:r>
            <a:r>
              <a:rPr lang="pt-BR" sz="1400" i="1" dirty="0" err="1">
                <a:latin typeface="Arial" charset="0"/>
                <a:ea typeface="Arial" charset="0"/>
                <a:cs typeface="Arial" charset="0"/>
              </a:rPr>
              <a:t>n</a:t>
            </a:r>
            <a:r>
              <a:rPr lang="pt-BR" sz="1400" i="1" dirty="0">
                <a:latin typeface="Arial" charset="0"/>
                <a:ea typeface="Arial" charset="0"/>
                <a:cs typeface="Arial" charset="0"/>
              </a:rPr>
              <a:t> inteiro</a:t>
            </a:r>
            <a:endParaRPr lang="pt-BR" sz="1400" dirty="0">
              <a:latin typeface="Arial" charset="0"/>
              <a:ea typeface="Arial" charset="0"/>
              <a:cs typeface="Arial" charset="0"/>
            </a:endParaRPr>
          </a:p>
          <a:p>
            <a:r>
              <a:rPr lang="pt-BR" sz="1400" i="1" dirty="0">
                <a:latin typeface="Arial" charset="0"/>
                <a:ea typeface="Arial" charset="0"/>
                <a:cs typeface="Arial" charset="0"/>
              </a:rPr>
              <a:t># qualquer e mostre na tela os </a:t>
            </a:r>
            <a:r>
              <a:rPr lang="pt-BR" sz="1400" i="1" dirty="0" err="1">
                <a:latin typeface="Arial" charset="0"/>
                <a:ea typeface="Arial" charset="0"/>
                <a:cs typeface="Arial" charset="0"/>
              </a:rPr>
              <a:t>n</a:t>
            </a:r>
            <a:r>
              <a:rPr lang="pt-BR" sz="1400" i="1" dirty="0">
                <a:latin typeface="Arial" charset="0"/>
                <a:ea typeface="Arial" charset="0"/>
                <a:cs typeface="Arial" charset="0"/>
              </a:rPr>
              <a:t> primeiros elementos</a:t>
            </a:r>
            <a:endParaRPr lang="pt-BR" sz="1400" dirty="0">
              <a:latin typeface="Arial" charset="0"/>
              <a:ea typeface="Arial" charset="0"/>
              <a:cs typeface="Arial" charset="0"/>
            </a:endParaRPr>
          </a:p>
          <a:p>
            <a:r>
              <a:rPr lang="pt-BR" sz="1400" i="1" dirty="0">
                <a:latin typeface="Arial" charset="0"/>
                <a:ea typeface="Arial" charset="0"/>
                <a:cs typeface="Arial" charset="0"/>
              </a:rPr>
              <a:t># de uma SEQUÊNCIA DE FIBONACCI.</a:t>
            </a:r>
            <a:endParaRPr lang="pt-BR" sz="1400" dirty="0">
              <a:latin typeface="Arial" charset="0"/>
              <a:ea typeface="Arial" charset="0"/>
              <a:cs typeface="Arial" charset="0"/>
            </a:endParaRPr>
          </a:p>
          <a:p>
            <a:r>
              <a:rPr lang="pt-BR" sz="1400" i="1" dirty="0">
                <a:latin typeface="Arial" charset="0"/>
                <a:ea typeface="Arial" charset="0"/>
                <a:cs typeface="Arial" charset="0"/>
              </a:rPr>
              <a:t># </a:t>
            </a:r>
            <a:r>
              <a:rPr lang="pt-BR" sz="1400" i="1" dirty="0" err="1">
                <a:latin typeface="Arial" charset="0"/>
                <a:ea typeface="Arial" charset="0"/>
                <a:cs typeface="Arial" charset="0"/>
              </a:rPr>
              <a:t>Ex</a:t>
            </a:r>
            <a:r>
              <a:rPr lang="pt-BR" sz="1400" i="1" dirty="0">
                <a:latin typeface="Arial" charset="0"/>
                <a:ea typeface="Arial" charset="0"/>
                <a:cs typeface="Arial" charset="0"/>
              </a:rPr>
              <a:t>: 0 -&gt; 1 -&gt; 1 -&gt; 2 -&gt; 3 -&gt; 5 -&gt; 8</a:t>
            </a:r>
            <a:endParaRPr lang="pt-BR" sz="1400" dirty="0">
              <a:latin typeface="Arial" charset="0"/>
              <a:ea typeface="Arial" charset="0"/>
              <a:cs typeface="Arial" charset="0"/>
            </a:endParaRPr>
          </a:p>
          <a:p>
            <a:r>
              <a:rPr lang="pt-BR" sz="1400" dirty="0">
                <a:latin typeface="Arial" charset="0"/>
                <a:ea typeface="Arial" charset="0"/>
                <a:cs typeface="Arial" charset="0"/>
              </a:rPr>
              <a:t/>
            </a:r>
            <a:br>
              <a:rPr lang="pt-BR" sz="1400" dirty="0">
                <a:latin typeface="Arial" charset="0"/>
                <a:ea typeface="Arial" charset="0"/>
                <a:cs typeface="Arial" charset="0"/>
              </a:rPr>
            </a:b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n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 = 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int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(input('Informe quantos termos quer mostrar: '))</a:t>
            </a:r>
          </a:p>
          <a:p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tant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 = 0</a:t>
            </a:r>
          </a:p>
          <a:p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tpos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 = 1</a:t>
            </a:r>
          </a:p>
          <a:p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('~'*30)</a:t>
            </a:r>
          </a:p>
          <a:p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('SEQUÊNCIA DE FIBONACCI')</a:t>
            </a:r>
          </a:p>
          <a:p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('~'*30)</a:t>
            </a:r>
          </a:p>
          <a:p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('{} -&gt; {}'.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format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(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tant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, 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tpos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), 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end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='')</a:t>
            </a:r>
          </a:p>
          <a:p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cont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 = 3</a:t>
            </a:r>
          </a:p>
          <a:p>
            <a:r>
              <a:rPr lang="pt-BR" sz="1400" i="1" dirty="0" err="1">
                <a:latin typeface="Arial" charset="0"/>
                <a:ea typeface="Arial" charset="0"/>
                <a:cs typeface="Arial" charset="0"/>
              </a:rPr>
              <a:t>while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cont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 &lt;= 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n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:</a:t>
            </a:r>
          </a:p>
          <a:p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tfim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 = 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tant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 + 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tpos</a:t>
            </a:r>
            <a:endParaRPr lang="pt-BR" sz="1400" dirty="0">
              <a:latin typeface="Arial" charset="0"/>
              <a:ea typeface="Arial" charset="0"/>
              <a:cs typeface="Arial" charset="0"/>
            </a:endParaRPr>
          </a:p>
          <a:p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(' -&gt; {}'.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format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(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tfim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), 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end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='')</a:t>
            </a:r>
          </a:p>
          <a:p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tant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 = 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tpos</a:t>
            </a:r>
            <a:endParaRPr lang="pt-BR" sz="1400" dirty="0">
              <a:latin typeface="Arial" charset="0"/>
              <a:ea typeface="Arial" charset="0"/>
              <a:cs typeface="Arial" charset="0"/>
            </a:endParaRPr>
          </a:p>
          <a:p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tpos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 = 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tfim</a:t>
            </a:r>
            <a:endParaRPr lang="pt-BR" sz="1400" dirty="0">
              <a:latin typeface="Arial" charset="0"/>
              <a:ea typeface="Arial" charset="0"/>
              <a:cs typeface="Arial" charset="0"/>
            </a:endParaRPr>
          </a:p>
          <a:p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cont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 += 1</a:t>
            </a:r>
          </a:p>
          <a:p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(' -&gt; FIM!')</a:t>
            </a:r>
          </a:p>
          <a:p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(''*30)</a:t>
            </a:r>
            <a:endParaRPr lang="pt-BR" sz="1400" dirty="0">
              <a:effectLst/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4207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1298298" y="285981"/>
            <a:ext cx="45608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b="1" smtClean="0">
                <a:solidFill>
                  <a:srgbClr val="945200"/>
                </a:solidFill>
                <a:latin typeface="Apple Chancery" charset="0"/>
                <a:ea typeface="Apple Chancery" charset="0"/>
                <a:cs typeface="Apple Chancery" charset="0"/>
              </a:rPr>
              <a:t>Curso de Python - Curso em Vídeo</a:t>
            </a:r>
            <a:endParaRPr lang="pt-BR" sz="2400" b="1">
              <a:solidFill>
                <a:srgbClr val="945200"/>
              </a:solidFill>
              <a:latin typeface="Apple Chancery" charset="0"/>
              <a:ea typeface="Apple Chancery" charset="0"/>
              <a:cs typeface="Apple Chancery" charset="0"/>
            </a:endParaRPr>
          </a:p>
        </p:txBody>
      </p:sp>
      <p:sp>
        <p:nvSpPr>
          <p:cNvPr id="13" name="Espaço Reservado para Rodapé 10"/>
          <p:cNvSpPr txBox="1">
            <a:spLocks/>
          </p:cNvSpPr>
          <p:nvPr/>
        </p:nvSpPr>
        <p:spPr>
          <a:xfrm>
            <a:off x="5768825" y="8435643"/>
            <a:ext cx="726505" cy="4466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l" defTabSz="914400" rtl="0" eaLnBrk="1" latinLnBrk="0" hangingPunct="1">
              <a:defRPr sz="7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20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Página</a:t>
            </a:r>
            <a:endParaRPr lang="pt-BR" sz="1200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4" name="Espaço Reservado para Número de Slide 11"/>
          <p:cNvSpPr txBox="1">
            <a:spLocks/>
          </p:cNvSpPr>
          <p:nvPr/>
        </p:nvSpPr>
        <p:spPr>
          <a:xfrm>
            <a:off x="6361260" y="8533253"/>
            <a:ext cx="368724" cy="26969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pt-BR"/>
            </a:defPPr>
            <a:lvl1pPr marL="0" algn="r" defTabSz="914400" rtl="0" eaLnBrk="1" latinLnBrk="0" hangingPunct="1">
              <a:defRPr sz="21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2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6</a:t>
            </a:r>
            <a:r>
              <a:rPr lang="pt-BR" sz="12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6</a:t>
            </a:r>
            <a:endParaRPr lang="pt-BR" sz="1200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 useBgFill="1">
        <p:nvSpPr>
          <p:cNvPr id="2" name="Retângulo 1"/>
          <p:cNvSpPr/>
          <p:nvPr/>
        </p:nvSpPr>
        <p:spPr>
          <a:xfrm>
            <a:off x="472303" y="1088306"/>
            <a:ext cx="6073319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b="1" i="1" dirty="0">
                <a:solidFill>
                  <a:srgbClr val="0432FF"/>
                </a:solidFill>
                <a:latin typeface="Arial" charset="0"/>
                <a:ea typeface="Arial" charset="0"/>
                <a:cs typeface="Arial" charset="0"/>
              </a:rPr>
              <a:t># Desafio </a:t>
            </a:r>
            <a:r>
              <a:rPr lang="pt-BR" sz="1400" b="1" i="1" dirty="0" smtClean="0">
                <a:solidFill>
                  <a:srgbClr val="0432FF"/>
                </a:solidFill>
                <a:latin typeface="Arial" charset="0"/>
                <a:ea typeface="Arial" charset="0"/>
                <a:cs typeface="Arial" charset="0"/>
              </a:rPr>
              <a:t>64 – Tratando vários Valores v1.0:</a:t>
            </a:r>
          </a:p>
          <a:p>
            <a:endParaRPr lang="pt-BR" sz="1400" dirty="0">
              <a:latin typeface="Arial" charset="0"/>
              <a:ea typeface="Arial" charset="0"/>
              <a:cs typeface="Arial" charset="0"/>
            </a:endParaRPr>
          </a:p>
          <a:p>
            <a:r>
              <a:rPr lang="pt-BR" sz="1400" i="1" dirty="0">
                <a:latin typeface="Arial" charset="0"/>
                <a:ea typeface="Arial" charset="0"/>
                <a:cs typeface="Arial" charset="0"/>
              </a:rPr>
              <a:t># Crie um programa que leia VÁRIOS NÚMEROS inteiros pelo</a:t>
            </a:r>
            <a:endParaRPr lang="pt-BR" sz="1400" dirty="0">
              <a:latin typeface="Arial" charset="0"/>
              <a:ea typeface="Arial" charset="0"/>
              <a:cs typeface="Arial" charset="0"/>
            </a:endParaRPr>
          </a:p>
          <a:p>
            <a:r>
              <a:rPr lang="pt-BR" sz="1400" i="1" dirty="0">
                <a:latin typeface="Arial" charset="0"/>
                <a:ea typeface="Arial" charset="0"/>
                <a:cs typeface="Arial" charset="0"/>
              </a:rPr>
              <a:t># teclado. O programa só vai parar quando o usuário digitar</a:t>
            </a:r>
            <a:endParaRPr lang="pt-BR" sz="1400" dirty="0">
              <a:latin typeface="Arial" charset="0"/>
              <a:ea typeface="Arial" charset="0"/>
              <a:cs typeface="Arial" charset="0"/>
            </a:endParaRPr>
          </a:p>
          <a:p>
            <a:r>
              <a:rPr lang="pt-BR" sz="1400" i="1" dirty="0">
                <a:latin typeface="Arial" charset="0"/>
                <a:ea typeface="Arial" charset="0"/>
                <a:cs typeface="Arial" charset="0"/>
              </a:rPr>
              <a:t># o valor 999, que é a CONDIÇÃO DE PARADA. No final, mostre</a:t>
            </a:r>
            <a:endParaRPr lang="pt-BR" sz="1400" dirty="0">
              <a:latin typeface="Arial" charset="0"/>
              <a:ea typeface="Arial" charset="0"/>
              <a:cs typeface="Arial" charset="0"/>
            </a:endParaRPr>
          </a:p>
          <a:p>
            <a:r>
              <a:rPr lang="pt-BR" sz="1400" i="1" dirty="0">
                <a:latin typeface="Arial" charset="0"/>
                <a:ea typeface="Arial" charset="0"/>
                <a:cs typeface="Arial" charset="0"/>
              </a:rPr>
              <a:t># QUANTOS NÚMEROS foram digitados e qual foi a soma entre eles</a:t>
            </a:r>
            <a:endParaRPr lang="pt-BR" sz="1400" dirty="0">
              <a:latin typeface="Arial" charset="0"/>
              <a:ea typeface="Arial" charset="0"/>
              <a:cs typeface="Arial" charset="0"/>
            </a:endParaRPr>
          </a:p>
          <a:p>
            <a:r>
              <a:rPr lang="pt-BR" sz="1400" i="1" dirty="0">
                <a:latin typeface="Arial" charset="0"/>
                <a:ea typeface="Arial" charset="0"/>
                <a:cs typeface="Arial" charset="0"/>
              </a:rPr>
              <a:t># (desconsiderando o </a:t>
            </a:r>
            <a:r>
              <a:rPr lang="pt-BR" sz="1400" i="1" dirty="0" err="1">
                <a:latin typeface="Arial" charset="0"/>
                <a:ea typeface="Arial" charset="0"/>
                <a:cs typeface="Arial" charset="0"/>
              </a:rPr>
              <a:t>flag</a:t>
            </a:r>
            <a:r>
              <a:rPr lang="pt-BR" sz="1400" i="1" dirty="0">
                <a:latin typeface="Arial" charset="0"/>
                <a:ea typeface="Arial" charset="0"/>
                <a:cs typeface="Arial" charset="0"/>
              </a:rPr>
              <a:t>).</a:t>
            </a:r>
            <a:endParaRPr lang="pt-BR" sz="1400" dirty="0">
              <a:latin typeface="Arial" charset="0"/>
              <a:ea typeface="Arial" charset="0"/>
              <a:cs typeface="Arial" charset="0"/>
            </a:endParaRPr>
          </a:p>
          <a:p>
            <a:r>
              <a:rPr lang="pt-BR" sz="1400" dirty="0">
                <a:latin typeface="Arial" charset="0"/>
                <a:ea typeface="Arial" charset="0"/>
                <a:cs typeface="Arial" charset="0"/>
              </a:rPr>
              <a:t/>
            </a:r>
            <a:br>
              <a:rPr lang="pt-BR" sz="1400" dirty="0">
                <a:latin typeface="Arial" charset="0"/>
                <a:ea typeface="Arial" charset="0"/>
                <a:cs typeface="Arial" charset="0"/>
              </a:rPr>
            </a:b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num = 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int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(input('Digite um número: '))</a:t>
            </a:r>
          </a:p>
          <a:p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cont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 = 1</a:t>
            </a:r>
          </a:p>
          <a:p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novonum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 = 0</a:t>
            </a:r>
          </a:p>
          <a:p>
            <a:r>
              <a:rPr lang="pt-BR" sz="1400" dirty="0">
                <a:latin typeface="Arial" charset="0"/>
                <a:ea typeface="Arial" charset="0"/>
                <a:cs typeface="Arial" charset="0"/>
              </a:rPr>
              <a:t>soma = 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novonum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 + num</a:t>
            </a:r>
          </a:p>
          <a:p>
            <a:r>
              <a:rPr lang="pt-BR" sz="1400" i="1" dirty="0" err="1">
                <a:latin typeface="Arial" charset="0"/>
                <a:ea typeface="Arial" charset="0"/>
                <a:cs typeface="Arial" charset="0"/>
              </a:rPr>
              <a:t>while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novonum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 != 999:</a:t>
            </a:r>
          </a:p>
          <a:p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novonum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 = 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int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(input('Digite outro número: '))</a:t>
            </a:r>
          </a:p>
          <a:p>
            <a:r>
              <a:rPr lang="pt-BR" sz="1400" dirty="0">
                <a:latin typeface="Arial" charset="0"/>
                <a:ea typeface="Arial" charset="0"/>
                <a:cs typeface="Arial" charset="0"/>
              </a:rPr>
              <a:t>soma = soma + 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novonum</a:t>
            </a:r>
            <a:endParaRPr lang="pt-BR" sz="1400" dirty="0">
              <a:latin typeface="Arial" charset="0"/>
              <a:ea typeface="Arial" charset="0"/>
              <a:cs typeface="Arial" charset="0"/>
            </a:endParaRPr>
          </a:p>
          <a:p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cont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 += 1</a:t>
            </a:r>
          </a:p>
          <a:p>
            <a:r>
              <a:rPr lang="pt-BR" sz="1400" dirty="0">
                <a:latin typeface="Arial" charset="0"/>
                <a:ea typeface="Arial" charset="0"/>
                <a:cs typeface="Arial" charset="0"/>
              </a:rPr>
              <a:t>soma = soma - 999</a:t>
            </a:r>
          </a:p>
          <a:p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('A soma é {} e foram digitado {} números.'.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format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(soma, 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cont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 - 1</a:t>
            </a:r>
            <a:r>
              <a:rPr lang="pt-BR" sz="1400" dirty="0" smtClean="0">
                <a:latin typeface="Arial" charset="0"/>
                <a:ea typeface="Arial" charset="0"/>
                <a:cs typeface="Arial" charset="0"/>
              </a:rPr>
              <a:t>))</a:t>
            </a:r>
            <a:endParaRPr lang="pt-BR" sz="1400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1228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1298298" y="285981"/>
            <a:ext cx="45608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b="1" smtClean="0">
                <a:solidFill>
                  <a:srgbClr val="945200"/>
                </a:solidFill>
                <a:latin typeface="Apple Chancery" charset="0"/>
                <a:ea typeface="Apple Chancery" charset="0"/>
                <a:cs typeface="Apple Chancery" charset="0"/>
              </a:rPr>
              <a:t>Curso de Python - Curso em Vídeo</a:t>
            </a:r>
            <a:endParaRPr lang="pt-BR" sz="2400" b="1">
              <a:solidFill>
                <a:srgbClr val="945200"/>
              </a:solidFill>
              <a:latin typeface="Apple Chancery" charset="0"/>
              <a:ea typeface="Apple Chancery" charset="0"/>
              <a:cs typeface="Apple Chancery" charset="0"/>
            </a:endParaRPr>
          </a:p>
        </p:txBody>
      </p:sp>
      <p:sp>
        <p:nvSpPr>
          <p:cNvPr id="13" name="Espaço Reservado para Rodapé 10"/>
          <p:cNvSpPr txBox="1">
            <a:spLocks/>
          </p:cNvSpPr>
          <p:nvPr/>
        </p:nvSpPr>
        <p:spPr>
          <a:xfrm>
            <a:off x="5768825" y="8435643"/>
            <a:ext cx="726505" cy="4466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l" defTabSz="914400" rtl="0" eaLnBrk="1" latinLnBrk="0" hangingPunct="1">
              <a:defRPr sz="7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20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Página</a:t>
            </a:r>
            <a:endParaRPr lang="pt-BR" sz="1200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4" name="Espaço Reservado para Número de Slide 11"/>
          <p:cNvSpPr txBox="1">
            <a:spLocks/>
          </p:cNvSpPr>
          <p:nvPr/>
        </p:nvSpPr>
        <p:spPr>
          <a:xfrm>
            <a:off x="6361260" y="8533253"/>
            <a:ext cx="368724" cy="26969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pt-BR"/>
            </a:defPPr>
            <a:lvl1pPr marL="0" algn="r" defTabSz="914400" rtl="0" eaLnBrk="1" latinLnBrk="0" hangingPunct="1">
              <a:defRPr sz="21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2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67</a:t>
            </a:r>
            <a:endParaRPr lang="pt-BR" sz="1200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 useBgFill="1">
        <p:nvSpPr>
          <p:cNvPr id="2" name="Retângulo 1"/>
          <p:cNvSpPr/>
          <p:nvPr/>
        </p:nvSpPr>
        <p:spPr>
          <a:xfrm>
            <a:off x="265075" y="1034659"/>
            <a:ext cx="6400876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b="1" i="1" dirty="0">
                <a:solidFill>
                  <a:srgbClr val="0432FF"/>
                </a:solidFill>
                <a:latin typeface="Arial" charset="0"/>
                <a:ea typeface="Arial" charset="0"/>
                <a:cs typeface="Arial" charset="0"/>
              </a:rPr>
              <a:t># Desafio </a:t>
            </a:r>
            <a:r>
              <a:rPr lang="pt-BR" sz="1400" b="1" i="1" dirty="0" smtClean="0">
                <a:solidFill>
                  <a:srgbClr val="0432FF"/>
                </a:solidFill>
                <a:latin typeface="Arial" charset="0"/>
                <a:ea typeface="Arial" charset="0"/>
                <a:cs typeface="Arial" charset="0"/>
              </a:rPr>
              <a:t>65 – Maior e Menor Valores:</a:t>
            </a:r>
          </a:p>
          <a:p>
            <a:endParaRPr lang="pt-BR" sz="1400" dirty="0">
              <a:latin typeface="Arial" charset="0"/>
              <a:ea typeface="Arial" charset="0"/>
              <a:cs typeface="Arial" charset="0"/>
            </a:endParaRPr>
          </a:p>
          <a:p>
            <a:r>
              <a:rPr lang="pt-BR" sz="1400" i="1" dirty="0">
                <a:latin typeface="Arial" charset="0"/>
                <a:ea typeface="Arial" charset="0"/>
                <a:cs typeface="Arial" charset="0"/>
              </a:rPr>
              <a:t># Crie um programa que leia VÁRIOS NÚMEROS inteiros pelo</a:t>
            </a:r>
            <a:endParaRPr lang="pt-BR" sz="1400" dirty="0">
              <a:latin typeface="Arial" charset="0"/>
              <a:ea typeface="Arial" charset="0"/>
              <a:cs typeface="Arial" charset="0"/>
            </a:endParaRPr>
          </a:p>
          <a:p>
            <a:r>
              <a:rPr lang="pt-BR" sz="1400" i="1" dirty="0">
                <a:latin typeface="Arial" charset="0"/>
                <a:ea typeface="Arial" charset="0"/>
                <a:cs typeface="Arial" charset="0"/>
              </a:rPr>
              <a:t># teclado. No final da execução, mostre a MÉDIA ENTRE TODOS</a:t>
            </a:r>
            <a:endParaRPr lang="pt-BR" sz="1400" dirty="0">
              <a:latin typeface="Arial" charset="0"/>
              <a:ea typeface="Arial" charset="0"/>
              <a:cs typeface="Arial" charset="0"/>
            </a:endParaRPr>
          </a:p>
          <a:p>
            <a:r>
              <a:rPr lang="pt-BR" sz="1400" i="1" dirty="0">
                <a:latin typeface="Arial" charset="0"/>
                <a:ea typeface="Arial" charset="0"/>
                <a:cs typeface="Arial" charset="0"/>
              </a:rPr>
              <a:t># os valores e qual foi o MAIOR e o MENOR valores lidos. O</a:t>
            </a:r>
            <a:endParaRPr lang="pt-BR" sz="1400" dirty="0">
              <a:latin typeface="Arial" charset="0"/>
              <a:ea typeface="Arial" charset="0"/>
              <a:cs typeface="Arial" charset="0"/>
            </a:endParaRPr>
          </a:p>
          <a:p>
            <a:r>
              <a:rPr lang="pt-BR" sz="1400" i="1" dirty="0">
                <a:latin typeface="Arial" charset="0"/>
                <a:ea typeface="Arial" charset="0"/>
                <a:cs typeface="Arial" charset="0"/>
              </a:rPr>
              <a:t># programa deve perguntar ao usuário se ele quer ou </a:t>
            </a:r>
            <a:r>
              <a:rPr lang="pt-BR" sz="1400" i="1" dirty="0" err="1">
                <a:latin typeface="Arial" charset="0"/>
                <a:ea typeface="Arial" charset="0"/>
                <a:cs typeface="Arial" charset="0"/>
              </a:rPr>
              <a:t>nao</a:t>
            </a:r>
            <a:endParaRPr lang="pt-BR" sz="1400" dirty="0">
              <a:latin typeface="Arial" charset="0"/>
              <a:ea typeface="Arial" charset="0"/>
              <a:cs typeface="Arial" charset="0"/>
            </a:endParaRPr>
          </a:p>
          <a:p>
            <a:r>
              <a:rPr lang="pt-BR" sz="1400" i="1" dirty="0">
                <a:latin typeface="Arial" charset="0"/>
                <a:ea typeface="Arial" charset="0"/>
                <a:cs typeface="Arial" charset="0"/>
              </a:rPr>
              <a:t># continuar a digitar valores.</a:t>
            </a:r>
            <a:endParaRPr lang="pt-BR" sz="1400" dirty="0">
              <a:latin typeface="Arial" charset="0"/>
              <a:ea typeface="Arial" charset="0"/>
              <a:cs typeface="Arial" charset="0"/>
            </a:endParaRPr>
          </a:p>
          <a:p>
            <a:r>
              <a:rPr lang="pt-BR" sz="1400" dirty="0">
                <a:latin typeface="Arial" charset="0"/>
                <a:ea typeface="Arial" charset="0"/>
                <a:cs typeface="Arial" charset="0"/>
              </a:rPr>
              <a:t/>
            </a:r>
            <a:br>
              <a:rPr lang="pt-BR" sz="1400" dirty="0">
                <a:latin typeface="Arial" charset="0"/>
                <a:ea typeface="Arial" charset="0"/>
                <a:cs typeface="Arial" charset="0"/>
              </a:rPr>
            </a:b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decisão = '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S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'</a:t>
            </a:r>
          </a:p>
          <a:p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cont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 = 0</a:t>
            </a:r>
          </a:p>
          <a:p>
            <a:r>
              <a:rPr lang="pt-BR" sz="1400" dirty="0">
                <a:latin typeface="Arial" charset="0"/>
                <a:ea typeface="Arial" charset="0"/>
                <a:cs typeface="Arial" charset="0"/>
              </a:rPr>
              <a:t>soma = 0</a:t>
            </a:r>
          </a:p>
          <a:p>
            <a:r>
              <a:rPr lang="pt-BR" sz="1400" dirty="0">
                <a:latin typeface="Arial" charset="0"/>
                <a:ea typeface="Arial" charset="0"/>
                <a:cs typeface="Arial" charset="0"/>
              </a:rPr>
              <a:t>maior = 0</a:t>
            </a:r>
          </a:p>
          <a:p>
            <a:r>
              <a:rPr lang="pt-BR" sz="1400" dirty="0">
                <a:latin typeface="Arial" charset="0"/>
                <a:ea typeface="Arial" charset="0"/>
                <a:cs typeface="Arial" charset="0"/>
              </a:rPr>
              <a:t>menor = 0</a:t>
            </a:r>
          </a:p>
          <a:p>
            <a:r>
              <a:rPr lang="pt-BR" sz="1400" i="1" dirty="0" err="1">
                <a:latin typeface="Arial" charset="0"/>
                <a:ea typeface="Arial" charset="0"/>
                <a:cs typeface="Arial" charset="0"/>
              </a:rPr>
              <a:t>while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 decisão == '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S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':</a:t>
            </a:r>
          </a:p>
          <a:p>
            <a:r>
              <a:rPr lang="pt-BR" sz="1400" dirty="0">
                <a:latin typeface="Arial" charset="0"/>
                <a:ea typeface="Arial" charset="0"/>
                <a:cs typeface="Arial" charset="0"/>
              </a:rPr>
              <a:t>num = 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int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(input('Digite um número: '))</a:t>
            </a:r>
          </a:p>
          <a:p>
            <a:r>
              <a:rPr lang="pt-BR" sz="1400" dirty="0">
                <a:latin typeface="Arial" charset="0"/>
                <a:ea typeface="Arial" charset="0"/>
                <a:cs typeface="Arial" charset="0"/>
              </a:rPr>
              <a:t>soma += num</a:t>
            </a:r>
          </a:p>
          <a:p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cont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 += 1</a:t>
            </a:r>
          </a:p>
          <a:p>
            <a:r>
              <a:rPr lang="pt-BR" sz="1400" i="1" dirty="0" err="1">
                <a:latin typeface="Arial" charset="0"/>
                <a:ea typeface="Arial" charset="0"/>
                <a:cs typeface="Arial" charset="0"/>
              </a:rPr>
              <a:t>if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cont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 == 1:</a:t>
            </a:r>
          </a:p>
          <a:p>
            <a:r>
              <a:rPr lang="pt-BR" sz="1400" dirty="0">
                <a:latin typeface="Arial" charset="0"/>
                <a:ea typeface="Arial" charset="0"/>
                <a:cs typeface="Arial" charset="0"/>
              </a:rPr>
              <a:t>maior = menor = num</a:t>
            </a:r>
          </a:p>
          <a:p>
            <a:r>
              <a:rPr lang="pt-BR" sz="1400" i="1" dirty="0" err="1">
                <a:latin typeface="Arial" charset="0"/>
                <a:ea typeface="Arial" charset="0"/>
                <a:cs typeface="Arial" charset="0"/>
              </a:rPr>
              <a:t>else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:</a:t>
            </a:r>
          </a:p>
          <a:p>
            <a:r>
              <a:rPr lang="pt-BR" sz="1400" i="1" dirty="0" err="1">
                <a:latin typeface="Arial" charset="0"/>
                <a:ea typeface="Arial" charset="0"/>
                <a:cs typeface="Arial" charset="0"/>
              </a:rPr>
              <a:t>if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 num &gt; maior:</a:t>
            </a:r>
          </a:p>
          <a:p>
            <a:r>
              <a:rPr lang="pt-BR" sz="1400" dirty="0">
                <a:latin typeface="Arial" charset="0"/>
                <a:ea typeface="Arial" charset="0"/>
                <a:cs typeface="Arial" charset="0"/>
              </a:rPr>
              <a:t>maior = num</a:t>
            </a:r>
          </a:p>
          <a:p>
            <a:r>
              <a:rPr lang="pt-BR" sz="1400" i="1" dirty="0" err="1">
                <a:latin typeface="Arial" charset="0"/>
                <a:ea typeface="Arial" charset="0"/>
                <a:cs typeface="Arial" charset="0"/>
              </a:rPr>
              <a:t>if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 num &lt; menor:</a:t>
            </a:r>
          </a:p>
          <a:p>
            <a:r>
              <a:rPr lang="pt-BR" sz="1400" dirty="0">
                <a:latin typeface="Arial" charset="0"/>
                <a:ea typeface="Arial" charset="0"/>
                <a:cs typeface="Arial" charset="0"/>
              </a:rPr>
              <a:t>menor = num</a:t>
            </a:r>
          </a:p>
          <a:p>
            <a:r>
              <a:rPr lang="pt-BR" sz="1400" dirty="0" smtClean="0">
                <a:latin typeface="Arial" charset="0"/>
                <a:ea typeface="Arial" charset="0"/>
                <a:cs typeface="Arial" charset="0"/>
              </a:rPr>
              <a:t>decisão 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= 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str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(input('Quer continuar? [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S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/ N]')).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strip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().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upper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()[0]</a:t>
            </a:r>
          </a:p>
          <a:p>
            <a:r>
              <a:rPr lang="pt-BR" sz="1400" dirty="0">
                <a:latin typeface="Arial" charset="0"/>
                <a:ea typeface="Arial" charset="0"/>
                <a:cs typeface="Arial" charset="0"/>
              </a:rPr>
              <a:t>media = soma / 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cont</a:t>
            </a:r>
            <a:endParaRPr lang="pt-BR" sz="1400" dirty="0">
              <a:latin typeface="Arial" charset="0"/>
              <a:ea typeface="Arial" charset="0"/>
              <a:cs typeface="Arial" charset="0"/>
            </a:endParaRPr>
          </a:p>
          <a:p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('A média entre os números é {:.1f}'.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format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(media))</a:t>
            </a:r>
          </a:p>
          <a:p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('O números maior é {}'.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format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(maior))</a:t>
            </a:r>
          </a:p>
          <a:p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('O números menor é {}'.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format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(menor</a:t>
            </a:r>
            <a:r>
              <a:rPr lang="pt-BR" sz="1400" dirty="0" smtClean="0">
                <a:latin typeface="Arial" charset="0"/>
                <a:ea typeface="Arial" charset="0"/>
                <a:cs typeface="Arial" charset="0"/>
              </a:rPr>
              <a:t>))</a:t>
            </a:r>
            <a:endParaRPr lang="pt-BR" sz="1400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9400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1298298" y="285981"/>
            <a:ext cx="45608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b="1" smtClean="0">
                <a:solidFill>
                  <a:srgbClr val="945200"/>
                </a:solidFill>
                <a:latin typeface="Apple Chancery" charset="0"/>
                <a:ea typeface="Apple Chancery" charset="0"/>
                <a:cs typeface="Apple Chancery" charset="0"/>
              </a:rPr>
              <a:t>Curso de Python - Curso em Vídeo</a:t>
            </a:r>
            <a:endParaRPr lang="pt-BR" sz="2400" b="1">
              <a:solidFill>
                <a:srgbClr val="945200"/>
              </a:solidFill>
              <a:latin typeface="Apple Chancery" charset="0"/>
              <a:ea typeface="Apple Chancery" charset="0"/>
              <a:cs typeface="Apple Chancery" charset="0"/>
            </a:endParaRPr>
          </a:p>
        </p:txBody>
      </p:sp>
      <p:sp>
        <p:nvSpPr>
          <p:cNvPr id="13" name="Espaço Reservado para Rodapé 10"/>
          <p:cNvSpPr txBox="1">
            <a:spLocks/>
          </p:cNvSpPr>
          <p:nvPr/>
        </p:nvSpPr>
        <p:spPr>
          <a:xfrm>
            <a:off x="5768825" y="8435643"/>
            <a:ext cx="726505" cy="4466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l" defTabSz="914400" rtl="0" eaLnBrk="1" latinLnBrk="0" hangingPunct="1">
              <a:defRPr sz="7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20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Página</a:t>
            </a:r>
            <a:endParaRPr lang="pt-BR" sz="1200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4" name="Espaço Reservado para Número de Slide 11"/>
          <p:cNvSpPr txBox="1">
            <a:spLocks/>
          </p:cNvSpPr>
          <p:nvPr/>
        </p:nvSpPr>
        <p:spPr>
          <a:xfrm>
            <a:off x="6361260" y="8533253"/>
            <a:ext cx="368724" cy="26969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pt-BR"/>
            </a:defPPr>
            <a:lvl1pPr marL="0" algn="r" defTabSz="914400" rtl="0" eaLnBrk="1" latinLnBrk="0" hangingPunct="1">
              <a:defRPr sz="21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2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68</a:t>
            </a:r>
            <a:endParaRPr lang="pt-BR" sz="1200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 useBgFill="1">
        <p:nvSpPr>
          <p:cNvPr id="2" name="Retângulo 1"/>
          <p:cNvSpPr/>
          <p:nvPr/>
        </p:nvSpPr>
        <p:spPr>
          <a:xfrm>
            <a:off x="415018" y="1052214"/>
            <a:ext cx="5946242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b="1" i="1" dirty="0">
                <a:solidFill>
                  <a:srgbClr val="0432FF"/>
                </a:solidFill>
                <a:latin typeface="Arial" charset="0"/>
                <a:ea typeface="Arial" charset="0"/>
                <a:cs typeface="Arial" charset="0"/>
              </a:rPr>
              <a:t># Desafio </a:t>
            </a:r>
            <a:r>
              <a:rPr lang="pt-BR" sz="1400" b="1" i="1" dirty="0" smtClean="0">
                <a:solidFill>
                  <a:srgbClr val="0432FF"/>
                </a:solidFill>
                <a:latin typeface="Arial" charset="0"/>
                <a:ea typeface="Arial" charset="0"/>
                <a:cs typeface="Arial" charset="0"/>
              </a:rPr>
              <a:t>66 – Vários Números com </a:t>
            </a:r>
            <a:r>
              <a:rPr lang="pt-BR" sz="1400" b="1" i="1" dirty="0" err="1" smtClean="0">
                <a:solidFill>
                  <a:srgbClr val="0432FF"/>
                </a:solidFill>
                <a:latin typeface="Arial" charset="0"/>
                <a:ea typeface="Arial" charset="0"/>
                <a:cs typeface="Arial" charset="0"/>
              </a:rPr>
              <a:t>Flag</a:t>
            </a:r>
            <a:r>
              <a:rPr lang="pt-BR" sz="1400" b="1" i="1" dirty="0" smtClean="0">
                <a:solidFill>
                  <a:srgbClr val="0432FF"/>
                </a:solidFill>
                <a:latin typeface="Arial" charset="0"/>
                <a:ea typeface="Arial" charset="0"/>
                <a:cs typeface="Arial" charset="0"/>
              </a:rPr>
              <a:t>:</a:t>
            </a:r>
          </a:p>
          <a:p>
            <a:endParaRPr lang="pt-BR" sz="1400" dirty="0">
              <a:latin typeface="Arial" charset="0"/>
              <a:ea typeface="Arial" charset="0"/>
              <a:cs typeface="Arial" charset="0"/>
            </a:endParaRPr>
          </a:p>
          <a:p>
            <a:r>
              <a:rPr lang="pt-BR" sz="1400" i="1" dirty="0">
                <a:latin typeface="Arial" charset="0"/>
                <a:ea typeface="Arial" charset="0"/>
                <a:cs typeface="Arial" charset="0"/>
              </a:rPr>
              <a:t># Crie um programa que leia VÁRIOS NÚMEROS inteiros pelo</a:t>
            </a:r>
            <a:endParaRPr lang="pt-BR" sz="1400" dirty="0">
              <a:latin typeface="Arial" charset="0"/>
              <a:ea typeface="Arial" charset="0"/>
              <a:cs typeface="Arial" charset="0"/>
            </a:endParaRPr>
          </a:p>
          <a:p>
            <a:r>
              <a:rPr lang="pt-BR" sz="1400" i="1" dirty="0">
                <a:latin typeface="Arial" charset="0"/>
                <a:ea typeface="Arial" charset="0"/>
                <a:cs typeface="Arial" charset="0"/>
              </a:rPr>
              <a:t># teclado. O programa só vai parar quando o usuário digitar</a:t>
            </a:r>
            <a:endParaRPr lang="pt-BR" sz="1400" dirty="0">
              <a:latin typeface="Arial" charset="0"/>
              <a:ea typeface="Arial" charset="0"/>
              <a:cs typeface="Arial" charset="0"/>
            </a:endParaRPr>
          </a:p>
          <a:p>
            <a:r>
              <a:rPr lang="pt-BR" sz="1400" i="1" dirty="0">
                <a:latin typeface="Arial" charset="0"/>
                <a:ea typeface="Arial" charset="0"/>
                <a:cs typeface="Arial" charset="0"/>
              </a:rPr>
              <a:t># o valor 999, que é a condição de parada. No final, mostre</a:t>
            </a:r>
            <a:endParaRPr lang="pt-BR" sz="1400" dirty="0">
              <a:latin typeface="Arial" charset="0"/>
              <a:ea typeface="Arial" charset="0"/>
              <a:cs typeface="Arial" charset="0"/>
            </a:endParaRPr>
          </a:p>
          <a:p>
            <a:r>
              <a:rPr lang="pt-BR" sz="1400" i="1" dirty="0">
                <a:latin typeface="Arial" charset="0"/>
                <a:ea typeface="Arial" charset="0"/>
                <a:cs typeface="Arial" charset="0"/>
              </a:rPr>
              <a:t># quantos números foram digitados e qual foi a soma entre eles</a:t>
            </a:r>
            <a:endParaRPr lang="pt-BR" sz="1400" dirty="0">
              <a:latin typeface="Arial" charset="0"/>
              <a:ea typeface="Arial" charset="0"/>
              <a:cs typeface="Arial" charset="0"/>
            </a:endParaRPr>
          </a:p>
          <a:p>
            <a:r>
              <a:rPr lang="pt-BR" sz="1400" i="1" dirty="0">
                <a:latin typeface="Arial" charset="0"/>
                <a:ea typeface="Arial" charset="0"/>
                <a:cs typeface="Arial" charset="0"/>
              </a:rPr>
              <a:t># (desconsiderando o </a:t>
            </a:r>
            <a:r>
              <a:rPr lang="pt-BR" sz="1400" i="1" dirty="0" err="1">
                <a:latin typeface="Arial" charset="0"/>
                <a:ea typeface="Arial" charset="0"/>
                <a:cs typeface="Arial" charset="0"/>
              </a:rPr>
              <a:t>flag</a:t>
            </a:r>
            <a:r>
              <a:rPr lang="pt-BR" sz="1400" i="1" dirty="0">
                <a:latin typeface="Arial" charset="0"/>
                <a:ea typeface="Arial" charset="0"/>
                <a:cs typeface="Arial" charset="0"/>
              </a:rPr>
              <a:t>).</a:t>
            </a:r>
            <a:endParaRPr lang="pt-BR" sz="1400" dirty="0">
              <a:latin typeface="Arial" charset="0"/>
              <a:ea typeface="Arial" charset="0"/>
              <a:cs typeface="Arial" charset="0"/>
            </a:endParaRPr>
          </a:p>
          <a:p>
            <a:r>
              <a:rPr lang="pt-BR" sz="1400" dirty="0">
                <a:latin typeface="Arial" charset="0"/>
                <a:ea typeface="Arial" charset="0"/>
                <a:cs typeface="Arial" charset="0"/>
              </a:rPr>
              <a:t/>
            </a:r>
            <a:br>
              <a:rPr lang="pt-BR" sz="1400" dirty="0">
                <a:latin typeface="Arial" charset="0"/>
                <a:ea typeface="Arial" charset="0"/>
                <a:cs typeface="Arial" charset="0"/>
              </a:rPr>
            </a:b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num = soma = 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cont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 = 0</a:t>
            </a:r>
          </a:p>
          <a:p>
            <a:r>
              <a:rPr lang="pt-BR" sz="1400" i="1" dirty="0" err="1">
                <a:latin typeface="Arial" charset="0"/>
                <a:ea typeface="Arial" charset="0"/>
                <a:cs typeface="Arial" charset="0"/>
              </a:rPr>
              <a:t>while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True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:</a:t>
            </a:r>
          </a:p>
          <a:p>
            <a:r>
              <a:rPr lang="pt-BR" sz="1400" dirty="0">
                <a:latin typeface="Arial" charset="0"/>
                <a:ea typeface="Arial" charset="0"/>
                <a:cs typeface="Arial" charset="0"/>
              </a:rPr>
              <a:t>num = 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int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(input('Digite um número (999 para parar): '))</a:t>
            </a:r>
          </a:p>
          <a:p>
            <a:r>
              <a:rPr lang="pt-BR" sz="1400" i="1" dirty="0" err="1">
                <a:latin typeface="Arial" charset="0"/>
                <a:ea typeface="Arial" charset="0"/>
                <a:cs typeface="Arial" charset="0"/>
              </a:rPr>
              <a:t>if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 num == 999:</a:t>
            </a:r>
          </a:p>
          <a:p>
            <a:r>
              <a:rPr lang="pt-BR" sz="1400" i="1" dirty="0">
                <a:latin typeface="Arial" charset="0"/>
                <a:ea typeface="Arial" charset="0"/>
                <a:cs typeface="Arial" charset="0"/>
              </a:rPr>
              <a:t>break</a:t>
            </a:r>
            <a:endParaRPr lang="pt-BR" sz="1400" dirty="0">
              <a:latin typeface="Arial" charset="0"/>
              <a:ea typeface="Arial" charset="0"/>
              <a:cs typeface="Arial" charset="0"/>
            </a:endParaRPr>
          </a:p>
          <a:p>
            <a:r>
              <a:rPr lang="pt-BR" sz="1400" dirty="0">
                <a:latin typeface="Arial" charset="0"/>
                <a:ea typeface="Arial" charset="0"/>
                <a:cs typeface="Arial" charset="0"/>
              </a:rPr>
              <a:t>soma += num</a:t>
            </a:r>
          </a:p>
          <a:p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cont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 += 1</a:t>
            </a:r>
          </a:p>
          <a:p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(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f'A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 soma dos números é {soma} e foram digitados {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cont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}')</a:t>
            </a:r>
            <a:endParaRPr lang="pt-BR" sz="1400" b="0" dirty="0">
              <a:effectLst/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3722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1298298" y="285981"/>
            <a:ext cx="45608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b="1" smtClean="0">
                <a:solidFill>
                  <a:srgbClr val="945200"/>
                </a:solidFill>
                <a:latin typeface="Apple Chancery" charset="0"/>
                <a:ea typeface="Apple Chancery" charset="0"/>
                <a:cs typeface="Apple Chancery" charset="0"/>
              </a:rPr>
              <a:t>Curso de Python - Curso em Vídeo</a:t>
            </a:r>
            <a:endParaRPr lang="pt-BR" sz="2400" b="1">
              <a:solidFill>
                <a:srgbClr val="945200"/>
              </a:solidFill>
              <a:latin typeface="Apple Chancery" charset="0"/>
              <a:ea typeface="Apple Chancery" charset="0"/>
              <a:cs typeface="Apple Chancery" charset="0"/>
            </a:endParaRPr>
          </a:p>
        </p:txBody>
      </p:sp>
      <p:sp>
        <p:nvSpPr>
          <p:cNvPr id="13" name="Espaço Reservado para Rodapé 10"/>
          <p:cNvSpPr txBox="1">
            <a:spLocks/>
          </p:cNvSpPr>
          <p:nvPr/>
        </p:nvSpPr>
        <p:spPr>
          <a:xfrm>
            <a:off x="5768825" y="8435643"/>
            <a:ext cx="726505" cy="4466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l" defTabSz="914400" rtl="0" eaLnBrk="1" latinLnBrk="0" hangingPunct="1">
              <a:defRPr sz="7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20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Página</a:t>
            </a:r>
            <a:endParaRPr lang="pt-BR" sz="1200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4" name="Espaço Reservado para Número de Slide 11"/>
          <p:cNvSpPr txBox="1">
            <a:spLocks/>
          </p:cNvSpPr>
          <p:nvPr/>
        </p:nvSpPr>
        <p:spPr>
          <a:xfrm>
            <a:off x="6361260" y="8533253"/>
            <a:ext cx="368724" cy="26969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pt-BR"/>
            </a:defPPr>
            <a:lvl1pPr marL="0" algn="r" defTabSz="914400" rtl="0" eaLnBrk="1" latinLnBrk="0" hangingPunct="1">
              <a:defRPr sz="21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2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69</a:t>
            </a:r>
            <a:endParaRPr lang="pt-BR" sz="1200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 useBgFill="1">
        <p:nvSpPr>
          <p:cNvPr id="2" name="Retângulo 1"/>
          <p:cNvSpPr/>
          <p:nvPr/>
        </p:nvSpPr>
        <p:spPr>
          <a:xfrm>
            <a:off x="459440" y="1043657"/>
            <a:ext cx="6035889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b="1" i="1" dirty="0">
                <a:solidFill>
                  <a:srgbClr val="0432FF"/>
                </a:solidFill>
                <a:latin typeface="Arial" charset="0"/>
                <a:ea typeface="Arial" charset="0"/>
                <a:cs typeface="Arial" charset="0"/>
              </a:rPr>
              <a:t># Desafio </a:t>
            </a:r>
            <a:r>
              <a:rPr lang="pt-BR" sz="1400" b="1" i="1" dirty="0" smtClean="0">
                <a:solidFill>
                  <a:srgbClr val="0432FF"/>
                </a:solidFill>
                <a:latin typeface="Arial" charset="0"/>
                <a:ea typeface="Arial" charset="0"/>
                <a:cs typeface="Arial" charset="0"/>
              </a:rPr>
              <a:t>67 – Tabuada v3.0:</a:t>
            </a:r>
          </a:p>
          <a:p>
            <a:endParaRPr lang="pt-BR" sz="1400" dirty="0">
              <a:latin typeface="Arial" charset="0"/>
              <a:ea typeface="Arial" charset="0"/>
              <a:cs typeface="Arial" charset="0"/>
            </a:endParaRPr>
          </a:p>
          <a:p>
            <a:r>
              <a:rPr lang="pt-BR" sz="1400" i="1" dirty="0">
                <a:latin typeface="Arial" charset="0"/>
                <a:ea typeface="Arial" charset="0"/>
                <a:cs typeface="Arial" charset="0"/>
              </a:rPr>
              <a:t># Faça um programa que mostre a tabuada de vários números,</a:t>
            </a:r>
            <a:endParaRPr lang="pt-BR" sz="1400" dirty="0">
              <a:latin typeface="Arial" charset="0"/>
              <a:ea typeface="Arial" charset="0"/>
              <a:cs typeface="Arial" charset="0"/>
            </a:endParaRPr>
          </a:p>
          <a:p>
            <a:r>
              <a:rPr lang="pt-BR" sz="1400" i="1" dirty="0">
                <a:latin typeface="Arial" charset="0"/>
                <a:ea typeface="Arial" charset="0"/>
                <a:cs typeface="Arial" charset="0"/>
              </a:rPr>
              <a:t># um de cada vez, para cada valor digitado pelo usuário. O</a:t>
            </a:r>
            <a:endParaRPr lang="pt-BR" sz="1400" dirty="0">
              <a:latin typeface="Arial" charset="0"/>
              <a:ea typeface="Arial" charset="0"/>
              <a:cs typeface="Arial" charset="0"/>
            </a:endParaRPr>
          </a:p>
          <a:p>
            <a:r>
              <a:rPr lang="pt-BR" sz="1400" i="1" dirty="0">
                <a:latin typeface="Arial" charset="0"/>
                <a:ea typeface="Arial" charset="0"/>
                <a:cs typeface="Arial" charset="0"/>
              </a:rPr>
              <a:t># programa será INTERROMPIDO quando o número solicitado for</a:t>
            </a:r>
            <a:endParaRPr lang="pt-BR" sz="1400" dirty="0">
              <a:latin typeface="Arial" charset="0"/>
              <a:ea typeface="Arial" charset="0"/>
              <a:cs typeface="Arial" charset="0"/>
            </a:endParaRPr>
          </a:p>
          <a:p>
            <a:r>
              <a:rPr lang="pt-BR" sz="1400" i="1" dirty="0">
                <a:latin typeface="Arial" charset="0"/>
                <a:ea typeface="Arial" charset="0"/>
                <a:cs typeface="Arial" charset="0"/>
              </a:rPr>
              <a:t># negativo.</a:t>
            </a:r>
            <a:endParaRPr lang="pt-BR" sz="1400" dirty="0">
              <a:latin typeface="Arial" charset="0"/>
              <a:ea typeface="Arial" charset="0"/>
              <a:cs typeface="Arial" charset="0"/>
            </a:endParaRPr>
          </a:p>
          <a:p>
            <a:r>
              <a:rPr lang="pt-BR" sz="1400" dirty="0">
                <a:latin typeface="Arial" charset="0"/>
                <a:ea typeface="Arial" charset="0"/>
                <a:cs typeface="Arial" charset="0"/>
              </a:rPr>
              <a:t/>
            </a:r>
            <a:br>
              <a:rPr lang="pt-BR" sz="1400" dirty="0">
                <a:latin typeface="Arial" charset="0"/>
                <a:ea typeface="Arial" charset="0"/>
                <a:cs typeface="Arial" charset="0"/>
              </a:rPr>
            </a:b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fator = 1</a:t>
            </a:r>
          </a:p>
          <a:p>
            <a:r>
              <a:rPr lang="pt-BR" sz="1400" i="1" dirty="0">
                <a:latin typeface="Arial" charset="0"/>
                <a:ea typeface="Arial" charset="0"/>
                <a:cs typeface="Arial" charset="0"/>
              </a:rPr>
              <a:t># Temos que usar um loop infinito (</a:t>
            </a:r>
            <a:r>
              <a:rPr lang="pt-BR" sz="1400" i="1" dirty="0" err="1">
                <a:latin typeface="Arial" charset="0"/>
                <a:ea typeface="Arial" charset="0"/>
                <a:cs typeface="Arial" charset="0"/>
              </a:rPr>
              <a:t>True</a:t>
            </a:r>
            <a:r>
              <a:rPr lang="pt-BR" sz="1400" i="1" dirty="0">
                <a:latin typeface="Arial" charset="0"/>
                <a:ea typeface="Arial" charset="0"/>
                <a:cs typeface="Arial" charset="0"/>
              </a:rPr>
              <a:t>).</a:t>
            </a:r>
            <a:endParaRPr lang="pt-BR" sz="1400" dirty="0">
              <a:latin typeface="Arial" charset="0"/>
              <a:ea typeface="Arial" charset="0"/>
              <a:cs typeface="Arial" charset="0"/>
            </a:endParaRPr>
          </a:p>
          <a:p>
            <a:r>
              <a:rPr lang="pt-BR" sz="1400" i="1" dirty="0" err="1">
                <a:latin typeface="Arial" charset="0"/>
                <a:ea typeface="Arial" charset="0"/>
                <a:cs typeface="Arial" charset="0"/>
              </a:rPr>
              <a:t>while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True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:</a:t>
            </a:r>
          </a:p>
          <a:p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('-'*30)</a:t>
            </a:r>
          </a:p>
          <a:p>
            <a:r>
              <a:rPr lang="pt-BR" sz="1400" dirty="0">
                <a:latin typeface="Arial" charset="0"/>
                <a:ea typeface="Arial" charset="0"/>
                <a:cs typeface="Arial" charset="0"/>
              </a:rPr>
              <a:t>num = 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int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(input("Quer ver a tabuada de qual valor? "))</a:t>
            </a:r>
          </a:p>
          <a:p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('-'*30)</a:t>
            </a:r>
          </a:p>
          <a:p>
            <a:r>
              <a:rPr lang="pt-BR" sz="1400" i="1" dirty="0" err="1">
                <a:latin typeface="Arial" charset="0"/>
                <a:ea typeface="Arial" charset="0"/>
                <a:cs typeface="Arial" charset="0"/>
              </a:rPr>
              <a:t>if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 num &lt; 0:</a:t>
            </a:r>
          </a:p>
          <a:p>
            <a:r>
              <a:rPr lang="pt-BR" sz="1400" i="1" dirty="0">
                <a:latin typeface="Arial" charset="0"/>
                <a:ea typeface="Arial" charset="0"/>
                <a:cs typeface="Arial" charset="0"/>
              </a:rPr>
              <a:t>break</a:t>
            </a:r>
            <a:endParaRPr lang="pt-BR" sz="1400" dirty="0">
              <a:latin typeface="Arial" charset="0"/>
              <a:ea typeface="Arial" charset="0"/>
              <a:cs typeface="Arial" charset="0"/>
            </a:endParaRPr>
          </a:p>
          <a:p>
            <a:r>
              <a:rPr lang="pt-BR" sz="1400" i="1" dirty="0">
                <a:latin typeface="Arial" charset="0"/>
                <a:ea typeface="Arial" charset="0"/>
                <a:cs typeface="Arial" charset="0"/>
              </a:rPr>
              <a:t>for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 fator in range(1, 11):</a:t>
            </a:r>
          </a:p>
          <a:p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mult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 = num * fator</a:t>
            </a:r>
          </a:p>
          <a:p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(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f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'{num} 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X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 {fator} = {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mult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}')</a:t>
            </a:r>
          </a:p>
          <a:p>
            <a:r>
              <a:rPr lang="pt-BR" sz="1400" dirty="0">
                <a:latin typeface="Arial" charset="0"/>
                <a:ea typeface="Arial" charset="0"/>
                <a:cs typeface="Arial" charset="0"/>
              </a:rPr>
              <a:t>fator += 1</a:t>
            </a:r>
          </a:p>
          <a:p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('Digitou um valor negativo. ACABOU!')</a:t>
            </a:r>
            <a:endParaRPr lang="pt-BR" sz="1400" b="0" dirty="0">
              <a:effectLst/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3349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Retângulo 3"/>
          <p:cNvSpPr/>
          <p:nvPr/>
        </p:nvSpPr>
        <p:spPr>
          <a:xfrm>
            <a:off x="345701" y="1102086"/>
            <a:ext cx="6166598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b="1" dirty="0" smtClean="0">
                <a:solidFill>
                  <a:srgbClr val="009051"/>
                </a:solidFill>
                <a:effectLst/>
                <a:latin typeface="Arial" charset="0"/>
                <a:ea typeface="Arial" charset="0"/>
                <a:cs typeface="Arial" charset="0"/>
              </a:rPr>
              <a:t>AULA 7 - OPERADORES ARITMÉTICOS:</a:t>
            </a:r>
          </a:p>
          <a:p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/>
            </a:r>
            <a:b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</a:b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nome = input('Qual é o seu nome? ')</a:t>
            </a:r>
          </a:p>
          <a:p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('Prazer em te conhecer {:&lt;20}!'.</a:t>
            </a:r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format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(nome)) # Alinhado a esquerda.</a:t>
            </a:r>
          </a:p>
          <a:p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('Prazer em te conhecer {:&gt;20}!'.</a:t>
            </a:r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format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(nome)) # Alinhado a direita.</a:t>
            </a:r>
          </a:p>
          <a:p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('Prazer em te conhecer {:^20}!'.</a:t>
            </a:r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format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(nome)) # Alinhado ao centro.</a:t>
            </a:r>
          </a:p>
          <a:p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# Alinhado ao centro acrescentando caracteres.</a:t>
            </a:r>
          </a:p>
          <a:p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('Prazer em te conhecer {:=^20}!'.</a:t>
            </a:r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format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(nome))</a:t>
            </a:r>
          </a:p>
          <a:p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/>
            </a:r>
            <a:b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</a:b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n1 = </a:t>
            </a:r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int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(input('Um valor: '))</a:t>
            </a:r>
          </a:p>
          <a:p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n2 = </a:t>
            </a:r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int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(input('Outro valor: '))</a:t>
            </a:r>
          </a:p>
          <a:p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s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 = n1 + n2</a:t>
            </a:r>
          </a:p>
          <a:p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m = n1 * n2</a:t>
            </a:r>
          </a:p>
          <a:p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d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 = n1 / n2</a:t>
            </a:r>
          </a:p>
          <a:p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di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 = n1 // n2</a:t>
            </a:r>
          </a:p>
          <a:p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e = n1 ** n2</a:t>
            </a:r>
          </a:p>
          <a:p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# O resultado poderá ser limitado em casas decimais utilizando :.3f, onde </a:t>
            </a:r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f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 = </a:t>
            </a:r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float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.</a:t>
            </a:r>
          </a:p>
          <a:p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# Adicionando o \</a:t>
            </a:r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n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, conseguimos fazer a quebra de linha.</a:t>
            </a:r>
          </a:p>
          <a:p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('A soma é {},\no produto é {},\na divisão é {:.3f},\na divisão inteira é {},\ne o expoente é {}'.</a:t>
            </a:r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format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(</a:t>
            </a:r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s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, m, </a:t>
            </a:r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d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, </a:t>
            </a:r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di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, e))</a:t>
            </a:r>
          </a:p>
          <a:p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/>
            </a:r>
            <a:b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</a:b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# Utilizando o " </a:t>
            </a:r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end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='' ", podemos mostrar os resultados de 2 </a:t>
            </a:r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prints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 em uma linha.</a:t>
            </a:r>
          </a:p>
          <a:p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/>
            </a:r>
            <a:b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</a:br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('A soma é {}, o produto é {}, a divisão é {:.3f},'.</a:t>
            </a:r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format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(</a:t>
            </a:r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s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, m, </a:t>
            </a:r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d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), </a:t>
            </a:r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end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=' ')</a:t>
            </a:r>
          </a:p>
          <a:p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('a divisão inteira é {}, o expoente é {}'.</a:t>
            </a:r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format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(</a:t>
            </a:r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di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, e))</a:t>
            </a:r>
            <a:endParaRPr lang="pt-BR" sz="1400" b="0" dirty="0"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1298298" y="285981"/>
            <a:ext cx="45608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b="1" smtClean="0">
                <a:solidFill>
                  <a:srgbClr val="945200"/>
                </a:solidFill>
                <a:latin typeface="Apple Chancery" charset="0"/>
                <a:ea typeface="Apple Chancery" charset="0"/>
                <a:cs typeface="Apple Chancery" charset="0"/>
              </a:rPr>
              <a:t>Curso de Python - Curso em Vídeo</a:t>
            </a:r>
            <a:endParaRPr lang="pt-BR" sz="2400" b="1">
              <a:solidFill>
                <a:srgbClr val="945200"/>
              </a:solidFill>
              <a:latin typeface="Apple Chancery" charset="0"/>
              <a:ea typeface="Apple Chancery" charset="0"/>
              <a:cs typeface="Apple Chancery" charset="0"/>
            </a:endParaRPr>
          </a:p>
        </p:txBody>
      </p:sp>
      <p:sp>
        <p:nvSpPr>
          <p:cNvPr id="13" name="Espaço Reservado para Rodapé 10"/>
          <p:cNvSpPr txBox="1">
            <a:spLocks/>
          </p:cNvSpPr>
          <p:nvPr/>
        </p:nvSpPr>
        <p:spPr>
          <a:xfrm>
            <a:off x="5768825" y="8435643"/>
            <a:ext cx="726505" cy="4466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l" defTabSz="914400" rtl="0" eaLnBrk="1" latinLnBrk="0" hangingPunct="1">
              <a:defRPr sz="7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20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Página</a:t>
            </a:r>
            <a:endParaRPr lang="pt-BR" sz="1200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4" name="Espaço Reservado para Número de Slide 11"/>
          <p:cNvSpPr txBox="1">
            <a:spLocks/>
          </p:cNvSpPr>
          <p:nvPr/>
        </p:nvSpPr>
        <p:spPr>
          <a:xfrm>
            <a:off x="6361260" y="8533253"/>
            <a:ext cx="268140" cy="26969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pt-BR"/>
            </a:defPPr>
            <a:lvl1pPr marL="0" algn="r" defTabSz="914400" rtl="0" eaLnBrk="1" latinLnBrk="0" hangingPunct="1">
              <a:defRPr sz="21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2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18070855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1298298" y="285981"/>
            <a:ext cx="45608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b="1" smtClean="0">
                <a:solidFill>
                  <a:srgbClr val="945200"/>
                </a:solidFill>
                <a:latin typeface="Apple Chancery" charset="0"/>
                <a:ea typeface="Apple Chancery" charset="0"/>
                <a:cs typeface="Apple Chancery" charset="0"/>
              </a:rPr>
              <a:t>Curso de Python - Curso em Vídeo</a:t>
            </a:r>
            <a:endParaRPr lang="pt-BR" sz="2400" b="1">
              <a:solidFill>
                <a:srgbClr val="945200"/>
              </a:solidFill>
              <a:latin typeface="Apple Chancery" charset="0"/>
              <a:ea typeface="Apple Chancery" charset="0"/>
              <a:cs typeface="Apple Chancery" charset="0"/>
            </a:endParaRPr>
          </a:p>
        </p:txBody>
      </p:sp>
      <p:sp>
        <p:nvSpPr>
          <p:cNvPr id="13" name="Espaço Reservado para Rodapé 10"/>
          <p:cNvSpPr txBox="1">
            <a:spLocks/>
          </p:cNvSpPr>
          <p:nvPr/>
        </p:nvSpPr>
        <p:spPr>
          <a:xfrm>
            <a:off x="5768825" y="8435643"/>
            <a:ext cx="726505" cy="4466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l" defTabSz="914400" rtl="0" eaLnBrk="1" latinLnBrk="0" hangingPunct="1">
              <a:defRPr sz="7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20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Página</a:t>
            </a:r>
            <a:endParaRPr lang="pt-BR" sz="1200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4" name="Espaço Reservado para Número de Slide 11"/>
          <p:cNvSpPr txBox="1">
            <a:spLocks/>
          </p:cNvSpPr>
          <p:nvPr/>
        </p:nvSpPr>
        <p:spPr>
          <a:xfrm>
            <a:off x="6361260" y="8533253"/>
            <a:ext cx="368724" cy="26969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pt-BR"/>
            </a:defPPr>
            <a:lvl1pPr marL="0" algn="r" defTabSz="914400" rtl="0" eaLnBrk="1" latinLnBrk="0" hangingPunct="1">
              <a:defRPr sz="21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2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70</a:t>
            </a:r>
            <a:endParaRPr lang="pt-BR" sz="1200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484094" y="903052"/>
            <a:ext cx="6011236" cy="7694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300" b="1" i="1" dirty="0">
                <a:solidFill>
                  <a:srgbClr val="0432FF"/>
                </a:solidFill>
                <a:latin typeface="Arial" charset="0"/>
                <a:ea typeface="Arial" charset="0"/>
                <a:cs typeface="Arial" charset="0"/>
              </a:rPr>
              <a:t># Desafio </a:t>
            </a:r>
            <a:r>
              <a:rPr lang="pt-BR" sz="1300" b="1" i="1" dirty="0" smtClean="0">
                <a:solidFill>
                  <a:srgbClr val="0432FF"/>
                </a:solidFill>
                <a:latin typeface="Arial" charset="0"/>
                <a:ea typeface="Arial" charset="0"/>
                <a:cs typeface="Arial" charset="0"/>
              </a:rPr>
              <a:t>68 – Jogo do Par e Ímpar:</a:t>
            </a:r>
          </a:p>
          <a:p>
            <a:endParaRPr lang="pt-BR" sz="1300" dirty="0">
              <a:latin typeface="Arial" charset="0"/>
              <a:ea typeface="Arial" charset="0"/>
              <a:cs typeface="Arial" charset="0"/>
            </a:endParaRPr>
          </a:p>
          <a:p>
            <a:r>
              <a:rPr lang="pt-BR" sz="1300" i="1" dirty="0">
                <a:latin typeface="Arial" charset="0"/>
                <a:ea typeface="Arial" charset="0"/>
                <a:cs typeface="Arial" charset="0"/>
              </a:rPr>
              <a:t># Faça um programa que jogue PAR OU ÍMPAR com o</a:t>
            </a:r>
            <a:endParaRPr lang="pt-BR" sz="1300" dirty="0">
              <a:latin typeface="Arial" charset="0"/>
              <a:ea typeface="Arial" charset="0"/>
              <a:cs typeface="Arial" charset="0"/>
            </a:endParaRPr>
          </a:p>
          <a:p>
            <a:r>
              <a:rPr lang="pt-BR" sz="1300" i="1" dirty="0">
                <a:latin typeface="Arial" charset="0"/>
                <a:ea typeface="Arial" charset="0"/>
                <a:cs typeface="Arial" charset="0"/>
              </a:rPr>
              <a:t># computador. O jogo só será interrompido quando</a:t>
            </a:r>
            <a:endParaRPr lang="pt-BR" sz="1300" dirty="0">
              <a:latin typeface="Arial" charset="0"/>
              <a:ea typeface="Arial" charset="0"/>
              <a:cs typeface="Arial" charset="0"/>
            </a:endParaRPr>
          </a:p>
          <a:p>
            <a:r>
              <a:rPr lang="pt-BR" sz="1300" i="1" dirty="0">
                <a:latin typeface="Arial" charset="0"/>
                <a:ea typeface="Arial" charset="0"/>
                <a:cs typeface="Arial" charset="0"/>
              </a:rPr>
              <a:t># o jogador PERDER, mostrando o total de vitórias</a:t>
            </a:r>
            <a:endParaRPr lang="pt-BR" sz="1300" dirty="0">
              <a:latin typeface="Arial" charset="0"/>
              <a:ea typeface="Arial" charset="0"/>
              <a:cs typeface="Arial" charset="0"/>
            </a:endParaRPr>
          </a:p>
          <a:p>
            <a:r>
              <a:rPr lang="pt-BR" sz="1300" i="1" dirty="0">
                <a:latin typeface="Arial" charset="0"/>
                <a:ea typeface="Arial" charset="0"/>
                <a:cs typeface="Arial" charset="0"/>
              </a:rPr>
              <a:t># consecutivas que ele conquistou no final do jogo.</a:t>
            </a:r>
            <a:endParaRPr lang="pt-BR" sz="1300" dirty="0">
              <a:latin typeface="Arial" charset="0"/>
              <a:ea typeface="Arial" charset="0"/>
              <a:cs typeface="Arial" charset="0"/>
            </a:endParaRPr>
          </a:p>
          <a:p>
            <a:r>
              <a:rPr lang="pt-BR" sz="1300" dirty="0">
                <a:latin typeface="Arial" charset="0"/>
                <a:ea typeface="Arial" charset="0"/>
                <a:cs typeface="Arial" charset="0"/>
              </a:rPr>
              <a:t/>
            </a:r>
            <a:br>
              <a:rPr lang="pt-BR" sz="1300" dirty="0">
                <a:latin typeface="Arial" charset="0"/>
                <a:ea typeface="Arial" charset="0"/>
                <a:cs typeface="Arial" charset="0"/>
              </a:rPr>
            </a:br>
            <a:r>
              <a:rPr lang="pt-BR" sz="1300" i="1" dirty="0" err="1">
                <a:latin typeface="Arial" charset="0"/>
                <a:ea typeface="Arial" charset="0"/>
                <a:cs typeface="Arial" charset="0"/>
              </a:rPr>
              <a:t>from</a:t>
            </a:r>
            <a:r>
              <a:rPr lang="pt-BR" sz="13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pt-BR" sz="1300" dirty="0" err="1">
                <a:latin typeface="Arial" charset="0"/>
                <a:ea typeface="Arial" charset="0"/>
                <a:cs typeface="Arial" charset="0"/>
              </a:rPr>
              <a:t>random</a:t>
            </a:r>
            <a:r>
              <a:rPr lang="pt-BR" sz="13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pt-BR" sz="1300" i="1" dirty="0" err="1">
                <a:latin typeface="Arial" charset="0"/>
                <a:ea typeface="Arial" charset="0"/>
                <a:cs typeface="Arial" charset="0"/>
              </a:rPr>
              <a:t>import</a:t>
            </a:r>
            <a:r>
              <a:rPr lang="pt-BR" sz="13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pt-BR" sz="1300" dirty="0" err="1">
                <a:latin typeface="Arial" charset="0"/>
                <a:ea typeface="Arial" charset="0"/>
                <a:cs typeface="Arial" charset="0"/>
              </a:rPr>
              <a:t>randint</a:t>
            </a:r>
            <a:endParaRPr lang="pt-BR" sz="1300" dirty="0">
              <a:latin typeface="Arial" charset="0"/>
              <a:ea typeface="Arial" charset="0"/>
              <a:cs typeface="Arial" charset="0"/>
            </a:endParaRPr>
          </a:p>
          <a:p>
            <a:r>
              <a:rPr lang="pt-BR" sz="1300" dirty="0" err="1">
                <a:latin typeface="Arial" charset="0"/>
                <a:ea typeface="Arial" charset="0"/>
                <a:cs typeface="Arial" charset="0"/>
              </a:rPr>
              <a:t>v</a:t>
            </a:r>
            <a:r>
              <a:rPr lang="pt-BR" sz="1300" dirty="0">
                <a:latin typeface="Arial" charset="0"/>
                <a:ea typeface="Arial" charset="0"/>
                <a:cs typeface="Arial" charset="0"/>
              </a:rPr>
              <a:t> = 0</a:t>
            </a:r>
          </a:p>
          <a:p>
            <a:r>
              <a:rPr lang="pt-BR" sz="1300" dirty="0" err="1"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300" dirty="0">
                <a:latin typeface="Arial" charset="0"/>
                <a:ea typeface="Arial" charset="0"/>
                <a:cs typeface="Arial" charset="0"/>
              </a:rPr>
              <a:t>('=-'*10)</a:t>
            </a:r>
          </a:p>
          <a:p>
            <a:r>
              <a:rPr lang="pt-BR" sz="1300" dirty="0" err="1"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300" dirty="0">
                <a:latin typeface="Arial" charset="0"/>
                <a:ea typeface="Arial" charset="0"/>
                <a:cs typeface="Arial" charset="0"/>
              </a:rPr>
              <a:t>('VAMOS JOGAR PAR OU ÍMPAR')</a:t>
            </a:r>
          </a:p>
          <a:p>
            <a:r>
              <a:rPr lang="pt-BR" sz="1300" dirty="0" err="1"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300" dirty="0">
                <a:latin typeface="Arial" charset="0"/>
                <a:ea typeface="Arial" charset="0"/>
                <a:cs typeface="Arial" charset="0"/>
              </a:rPr>
              <a:t>('=-'*10)</a:t>
            </a:r>
          </a:p>
          <a:p>
            <a:r>
              <a:rPr lang="pt-BR" sz="1300" i="1" dirty="0" err="1">
                <a:latin typeface="Arial" charset="0"/>
                <a:ea typeface="Arial" charset="0"/>
                <a:cs typeface="Arial" charset="0"/>
              </a:rPr>
              <a:t>while</a:t>
            </a:r>
            <a:r>
              <a:rPr lang="pt-BR" sz="13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pt-BR" sz="1300" dirty="0" err="1">
                <a:latin typeface="Arial" charset="0"/>
                <a:ea typeface="Arial" charset="0"/>
                <a:cs typeface="Arial" charset="0"/>
              </a:rPr>
              <a:t>True</a:t>
            </a:r>
            <a:r>
              <a:rPr lang="pt-BR" sz="1300" dirty="0">
                <a:latin typeface="Arial" charset="0"/>
                <a:ea typeface="Arial" charset="0"/>
                <a:cs typeface="Arial" charset="0"/>
              </a:rPr>
              <a:t>:</a:t>
            </a:r>
          </a:p>
          <a:p>
            <a:r>
              <a:rPr lang="pt-BR" sz="1300" dirty="0">
                <a:latin typeface="Arial" charset="0"/>
                <a:ea typeface="Arial" charset="0"/>
                <a:cs typeface="Arial" charset="0"/>
              </a:rPr>
              <a:t>jogador = </a:t>
            </a:r>
            <a:r>
              <a:rPr lang="pt-BR" sz="1300" dirty="0" err="1">
                <a:latin typeface="Arial" charset="0"/>
                <a:ea typeface="Arial" charset="0"/>
                <a:cs typeface="Arial" charset="0"/>
              </a:rPr>
              <a:t>int</a:t>
            </a:r>
            <a:r>
              <a:rPr lang="pt-BR" sz="1300" dirty="0">
                <a:latin typeface="Arial" charset="0"/>
                <a:ea typeface="Arial" charset="0"/>
                <a:cs typeface="Arial" charset="0"/>
              </a:rPr>
              <a:t>(input('Digite um valor: '))</a:t>
            </a:r>
          </a:p>
          <a:p>
            <a:r>
              <a:rPr lang="pt-BR" sz="1300" dirty="0">
                <a:latin typeface="Arial" charset="0"/>
                <a:ea typeface="Arial" charset="0"/>
                <a:cs typeface="Arial" charset="0"/>
              </a:rPr>
              <a:t>computador = </a:t>
            </a:r>
            <a:r>
              <a:rPr lang="pt-BR" sz="1300" dirty="0" err="1">
                <a:latin typeface="Arial" charset="0"/>
                <a:ea typeface="Arial" charset="0"/>
                <a:cs typeface="Arial" charset="0"/>
              </a:rPr>
              <a:t>randint</a:t>
            </a:r>
            <a:r>
              <a:rPr lang="pt-BR" sz="1300" dirty="0">
                <a:latin typeface="Arial" charset="0"/>
                <a:ea typeface="Arial" charset="0"/>
                <a:cs typeface="Arial" charset="0"/>
              </a:rPr>
              <a:t>(0, 11)</a:t>
            </a:r>
          </a:p>
          <a:p>
            <a:r>
              <a:rPr lang="pt-BR" sz="1300" dirty="0">
                <a:latin typeface="Arial" charset="0"/>
                <a:ea typeface="Arial" charset="0"/>
                <a:cs typeface="Arial" charset="0"/>
              </a:rPr>
              <a:t>total = jogador + computador</a:t>
            </a:r>
          </a:p>
          <a:p>
            <a:r>
              <a:rPr lang="pt-BR" sz="1300" dirty="0">
                <a:latin typeface="Arial" charset="0"/>
                <a:ea typeface="Arial" charset="0"/>
                <a:cs typeface="Arial" charset="0"/>
              </a:rPr>
              <a:t>tipo = ' '</a:t>
            </a:r>
          </a:p>
          <a:p>
            <a:r>
              <a:rPr lang="pt-BR" sz="1300" i="1" dirty="0" err="1">
                <a:latin typeface="Arial" charset="0"/>
                <a:ea typeface="Arial" charset="0"/>
                <a:cs typeface="Arial" charset="0"/>
              </a:rPr>
              <a:t>while</a:t>
            </a:r>
            <a:r>
              <a:rPr lang="pt-BR" sz="1300" dirty="0">
                <a:latin typeface="Arial" charset="0"/>
                <a:ea typeface="Arial" charset="0"/>
                <a:cs typeface="Arial" charset="0"/>
              </a:rPr>
              <a:t> tipo </a:t>
            </a:r>
            <a:r>
              <a:rPr lang="pt-BR" sz="1300" dirty="0" err="1">
                <a:latin typeface="Arial" charset="0"/>
                <a:ea typeface="Arial" charset="0"/>
                <a:cs typeface="Arial" charset="0"/>
              </a:rPr>
              <a:t>not</a:t>
            </a:r>
            <a:r>
              <a:rPr lang="pt-BR" sz="1300" dirty="0">
                <a:latin typeface="Arial" charset="0"/>
                <a:ea typeface="Arial" charset="0"/>
                <a:cs typeface="Arial" charset="0"/>
              </a:rPr>
              <a:t> in 'PI':</a:t>
            </a:r>
          </a:p>
          <a:p>
            <a:r>
              <a:rPr lang="pt-BR" sz="1300" dirty="0">
                <a:latin typeface="Arial" charset="0"/>
                <a:ea typeface="Arial" charset="0"/>
                <a:cs typeface="Arial" charset="0"/>
              </a:rPr>
              <a:t>tipo = </a:t>
            </a:r>
            <a:r>
              <a:rPr lang="pt-BR" sz="1300" dirty="0" err="1">
                <a:latin typeface="Arial" charset="0"/>
                <a:ea typeface="Arial" charset="0"/>
                <a:cs typeface="Arial" charset="0"/>
              </a:rPr>
              <a:t>str</a:t>
            </a:r>
            <a:r>
              <a:rPr lang="pt-BR" sz="1300" dirty="0">
                <a:latin typeface="Arial" charset="0"/>
                <a:ea typeface="Arial" charset="0"/>
                <a:cs typeface="Arial" charset="0"/>
              </a:rPr>
              <a:t>(input('</a:t>
            </a:r>
            <a:r>
              <a:rPr lang="pt-BR" sz="1300" dirty="0" err="1">
                <a:latin typeface="Arial" charset="0"/>
                <a:ea typeface="Arial" charset="0"/>
                <a:cs typeface="Arial" charset="0"/>
              </a:rPr>
              <a:t>Pas</a:t>
            </a:r>
            <a:r>
              <a:rPr lang="pt-BR" sz="1300" dirty="0">
                <a:latin typeface="Arial" charset="0"/>
                <a:ea typeface="Arial" charset="0"/>
                <a:cs typeface="Arial" charset="0"/>
              </a:rPr>
              <a:t> ou Ímpar? [</a:t>
            </a:r>
            <a:r>
              <a:rPr lang="pt-BR" sz="1300" dirty="0" err="1">
                <a:latin typeface="Arial" charset="0"/>
                <a:ea typeface="Arial" charset="0"/>
                <a:cs typeface="Arial" charset="0"/>
              </a:rPr>
              <a:t>P</a:t>
            </a:r>
            <a:r>
              <a:rPr lang="pt-BR" sz="1300" dirty="0">
                <a:latin typeface="Arial" charset="0"/>
                <a:ea typeface="Arial" charset="0"/>
                <a:cs typeface="Arial" charset="0"/>
              </a:rPr>
              <a:t>/</a:t>
            </a:r>
            <a:r>
              <a:rPr lang="pt-BR" sz="1300" dirty="0" err="1">
                <a:latin typeface="Arial" charset="0"/>
                <a:ea typeface="Arial" charset="0"/>
                <a:cs typeface="Arial" charset="0"/>
              </a:rPr>
              <a:t>I</a:t>
            </a:r>
            <a:r>
              <a:rPr lang="pt-BR" sz="1300" dirty="0">
                <a:latin typeface="Arial" charset="0"/>
                <a:ea typeface="Arial" charset="0"/>
                <a:cs typeface="Arial" charset="0"/>
              </a:rPr>
              <a:t>] ')).</a:t>
            </a:r>
            <a:r>
              <a:rPr lang="pt-BR" sz="1300" dirty="0" err="1">
                <a:latin typeface="Arial" charset="0"/>
                <a:ea typeface="Arial" charset="0"/>
                <a:cs typeface="Arial" charset="0"/>
              </a:rPr>
              <a:t>strip</a:t>
            </a:r>
            <a:r>
              <a:rPr lang="pt-BR" sz="1300" dirty="0">
                <a:latin typeface="Arial" charset="0"/>
                <a:ea typeface="Arial" charset="0"/>
                <a:cs typeface="Arial" charset="0"/>
              </a:rPr>
              <a:t>().</a:t>
            </a:r>
            <a:r>
              <a:rPr lang="pt-BR" sz="1300" dirty="0" err="1">
                <a:latin typeface="Arial" charset="0"/>
                <a:ea typeface="Arial" charset="0"/>
                <a:cs typeface="Arial" charset="0"/>
              </a:rPr>
              <a:t>upper</a:t>
            </a:r>
            <a:r>
              <a:rPr lang="pt-BR" sz="1300" dirty="0">
                <a:latin typeface="Arial" charset="0"/>
                <a:ea typeface="Arial" charset="0"/>
                <a:cs typeface="Arial" charset="0"/>
              </a:rPr>
              <a:t>()[0]</a:t>
            </a:r>
          </a:p>
          <a:p>
            <a:r>
              <a:rPr lang="pt-BR" sz="1300" dirty="0" err="1"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300" dirty="0">
                <a:latin typeface="Arial" charset="0"/>
                <a:ea typeface="Arial" charset="0"/>
                <a:cs typeface="Arial" charset="0"/>
              </a:rPr>
              <a:t>(</a:t>
            </a:r>
          </a:p>
          <a:p>
            <a:r>
              <a:rPr lang="pt-BR" sz="1300" dirty="0" err="1">
                <a:latin typeface="Arial" charset="0"/>
                <a:ea typeface="Arial" charset="0"/>
                <a:cs typeface="Arial" charset="0"/>
              </a:rPr>
              <a:t>f'Você</a:t>
            </a:r>
            <a:r>
              <a:rPr lang="pt-BR" sz="1300" dirty="0">
                <a:latin typeface="Arial" charset="0"/>
                <a:ea typeface="Arial" charset="0"/>
                <a:cs typeface="Arial" charset="0"/>
              </a:rPr>
              <a:t> jogou {jogador} e o computador {computador}. Total de {total} ', </a:t>
            </a:r>
            <a:r>
              <a:rPr lang="pt-BR" sz="1300" dirty="0" err="1">
                <a:latin typeface="Arial" charset="0"/>
                <a:ea typeface="Arial" charset="0"/>
                <a:cs typeface="Arial" charset="0"/>
              </a:rPr>
              <a:t>end</a:t>
            </a:r>
            <a:r>
              <a:rPr lang="pt-BR" sz="1300" dirty="0">
                <a:latin typeface="Arial" charset="0"/>
                <a:ea typeface="Arial" charset="0"/>
                <a:cs typeface="Arial" charset="0"/>
              </a:rPr>
              <a:t>='')</a:t>
            </a:r>
          </a:p>
          <a:p>
            <a:r>
              <a:rPr lang="pt-BR" sz="1300" dirty="0" err="1"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300" dirty="0">
                <a:latin typeface="Arial" charset="0"/>
                <a:ea typeface="Arial" charset="0"/>
                <a:cs typeface="Arial" charset="0"/>
              </a:rPr>
              <a:t>('*** DEU PAR ***' </a:t>
            </a:r>
            <a:r>
              <a:rPr lang="pt-BR" sz="1300" i="1" dirty="0" err="1">
                <a:latin typeface="Arial" charset="0"/>
                <a:ea typeface="Arial" charset="0"/>
                <a:cs typeface="Arial" charset="0"/>
              </a:rPr>
              <a:t>if</a:t>
            </a:r>
            <a:r>
              <a:rPr lang="pt-BR" sz="1300" dirty="0">
                <a:latin typeface="Arial" charset="0"/>
                <a:ea typeface="Arial" charset="0"/>
                <a:cs typeface="Arial" charset="0"/>
              </a:rPr>
              <a:t> total % 2 == 0 </a:t>
            </a:r>
            <a:r>
              <a:rPr lang="pt-BR" sz="1300" i="1" dirty="0" err="1">
                <a:latin typeface="Arial" charset="0"/>
                <a:ea typeface="Arial" charset="0"/>
                <a:cs typeface="Arial" charset="0"/>
              </a:rPr>
              <a:t>else</a:t>
            </a:r>
            <a:r>
              <a:rPr lang="pt-BR" sz="1300" dirty="0">
                <a:latin typeface="Arial" charset="0"/>
                <a:ea typeface="Arial" charset="0"/>
                <a:cs typeface="Arial" charset="0"/>
              </a:rPr>
              <a:t> '*** DEU ÍMPAR ***')</a:t>
            </a:r>
          </a:p>
          <a:p>
            <a:r>
              <a:rPr lang="pt-BR" sz="1300" i="1" dirty="0" err="1">
                <a:latin typeface="Arial" charset="0"/>
                <a:ea typeface="Arial" charset="0"/>
                <a:cs typeface="Arial" charset="0"/>
              </a:rPr>
              <a:t>if</a:t>
            </a:r>
            <a:r>
              <a:rPr lang="pt-BR" sz="1300" dirty="0">
                <a:latin typeface="Arial" charset="0"/>
                <a:ea typeface="Arial" charset="0"/>
                <a:cs typeface="Arial" charset="0"/>
              </a:rPr>
              <a:t> tipo == '</a:t>
            </a:r>
            <a:r>
              <a:rPr lang="pt-BR" sz="1300" dirty="0" err="1">
                <a:latin typeface="Arial" charset="0"/>
                <a:ea typeface="Arial" charset="0"/>
                <a:cs typeface="Arial" charset="0"/>
              </a:rPr>
              <a:t>P</a:t>
            </a:r>
            <a:r>
              <a:rPr lang="pt-BR" sz="1300" dirty="0">
                <a:latin typeface="Arial" charset="0"/>
                <a:ea typeface="Arial" charset="0"/>
                <a:cs typeface="Arial" charset="0"/>
              </a:rPr>
              <a:t>':</a:t>
            </a:r>
          </a:p>
          <a:p>
            <a:r>
              <a:rPr lang="pt-BR" sz="1300" i="1" dirty="0" err="1">
                <a:latin typeface="Arial" charset="0"/>
                <a:ea typeface="Arial" charset="0"/>
                <a:cs typeface="Arial" charset="0"/>
              </a:rPr>
              <a:t>if</a:t>
            </a:r>
            <a:r>
              <a:rPr lang="pt-BR" sz="1300" dirty="0">
                <a:latin typeface="Arial" charset="0"/>
                <a:ea typeface="Arial" charset="0"/>
                <a:cs typeface="Arial" charset="0"/>
              </a:rPr>
              <a:t> total % 2 == 0:</a:t>
            </a:r>
          </a:p>
          <a:p>
            <a:r>
              <a:rPr lang="pt-BR" sz="1300" dirty="0" err="1"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300" dirty="0">
                <a:latin typeface="Arial" charset="0"/>
                <a:ea typeface="Arial" charset="0"/>
                <a:cs typeface="Arial" charset="0"/>
              </a:rPr>
              <a:t>('VOCÊ VENCEU!')</a:t>
            </a:r>
          </a:p>
          <a:p>
            <a:r>
              <a:rPr lang="pt-BR" sz="1300" dirty="0" err="1">
                <a:latin typeface="Arial" charset="0"/>
                <a:ea typeface="Arial" charset="0"/>
                <a:cs typeface="Arial" charset="0"/>
              </a:rPr>
              <a:t>v</a:t>
            </a:r>
            <a:r>
              <a:rPr lang="pt-BR" sz="1300" dirty="0">
                <a:latin typeface="Arial" charset="0"/>
                <a:ea typeface="Arial" charset="0"/>
                <a:cs typeface="Arial" charset="0"/>
              </a:rPr>
              <a:t> += 1</a:t>
            </a:r>
          </a:p>
          <a:p>
            <a:r>
              <a:rPr lang="pt-BR" sz="1300" i="1" dirty="0" err="1">
                <a:latin typeface="Arial" charset="0"/>
                <a:ea typeface="Arial" charset="0"/>
                <a:cs typeface="Arial" charset="0"/>
              </a:rPr>
              <a:t>else</a:t>
            </a:r>
            <a:r>
              <a:rPr lang="pt-BR" sz="1300" dirty="0">
                <a:latin typeface="Arial" charset="0"/>
                <a:ea typeface="Arial" charset="0"/>
                <a:cs typeface="Arial" charset="0"/>
              </a:rPr>
              <a:t>:</a:t>
            </a:r>
          </a:p>
          <a:p>
            <a:r>
              <a:rPr lang="pt-BR" sz="1300" dirty="0" err="1"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300" dirty="0">
                <a:latin typeface="Arial" charset="0"/>
                <a:ea typeface="Arial" charset="0"/>
                <a:cs typeface="Arial" charset="0"/>
              </a:rPr>
              <a:t>('VOCÊ PERDEU!')</a:t>
            </a:r>
          </a:p>
          <a:p>
            <a:r>
              <a:rPr lang="pt-BR" sz="1300" i="1" dirty="0">
                <a:latin typeface="Arial" charset="0"/>
                <a:ea typeface="Arial" charset="0"/>
                <a:cs typeface="Arial" charset="0"/>
              </a:rPr>
              <a:t>break</a:t>
            </a:r>
            <a:endParaRPr lang="pt-BR" sz="1300" dirty="0">
              <a:latin typeface="Arial" charset="0"/>
              <a:ea typeface="Arial" charset="0"/>
              <a:cs typeface="Arial" charset="0"/>
            </a:endParaRPr>
          </a:p>
          <a:p>
            <a:r>
              <a:rPr lang="pt-BR" sz="1300" i="1" dirty="0" err="1">
                <a:latin typeface="Arial" charset="0"/>
                <a:ea typeface="Arial" charset="0"/>
                <a:cs typeface="Arial" charset="0"/>
              </a:rPr>
              <a:t>elif</a:t>
            </a:r>
            <a:r>
              <a:rPr lang="pt-BR" sz="1300" dirty="0">
                <a:latin typeface="Arial" charset="0"/>
                <a:ea typeface="Arial" charset="0"/>
                <a:cs typeface="Arial" charset="0"/>
              </a:rPr>
              <a:t> tipo == '</a:t>
            </a:r>
            <a:r>
              <a:rPr lang="pt-BR" sz="1300" dirty="0" err="1">
                <a:latin typeface="Arial" charset="0"/>
                <a:ea typeface="Arial" charset="0"/>
                <a:cs typeface="Arial" charset="0"/>
              </a:rPr>
              <a:t>I</a:t>
            </a:r>
            <a:r>
              <a:rPr lang="pt-BR" sz="1300" dirty="0">
                <a:latin typeface="Arial" charset="0"/>
                <a:ea typeface="Arial" charset="0"/>
                <a:cs typeface="Arial" charset="0"/>
              </a:rPr>
              <a:t>':</a:t>
            </a:r>
          </a:p>
          <a:p>
            <a:r>
              <a:rPr lang="pt-BR" sz="1300" i="1" dirty="0" err="1">
                <a:latin typeface="Arial" charset="0"/>
                <a:ea typeface="Arial" charset="0"/>
                <a:cs typeface="Arial" charset="0"/>
              </a:rPr>
              <a:t>if</a:t>
            </a:r>
            <a:r>
              <a:rPr lang="pt-BR" sz="1300" dirty="0">
                <a:latin typeface="Arial" charset="0"/>
                <a:ea typeface="Arial" charset="0"/>
                <a:cs typeface="Arial" charset="0"/>
              </a:rPr>
              <a:t> total % 2 == 1:</a:t>
            </a:r>
          </a:p>
          <a:p>
            <a:r>
              <a:rPr lang="pt-BR" sz="1300" dirty="0" err="1"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300" dirty="0">
                <a:latin typeface="Arial" charset="0"/>
                <a:ea typeface="Arial" charset="0"/>
                <a:cs typeface="Arial" charset="0"/>
              </a:rPr>
              <a:t>('VOCÊ VENCEU!')</a:t>
            </a:r>
          </a:p>
          <a:p>
            <a:r>
              <a:rPr lang="pt-BR" sz="1300" dirty="0" err="1">
                <a:latin typeface="Arial" charset="0"/>
                <a:ea typeface="Arial" charset="0"/>
                <a:cs typeface="Arial" charset="0"/>
              </a:rPr>
              <a:t>v</a:t>
            </a:r>
            <a:r>
              <a:rPr lang="pt-BR" sz="1300" dirty="0">
                <a:latin typeface="Arial" charset="0"/>
                <a:ea typeface="Arial" charset="0"/>
                <a:cs typeface="Arial" charset="0"/>
              </a:rPr>
              <a:t> += 1</a:t>
            </a:r>
          </a:p>
          <a:p>
            <a:r>
              <a:rPr lang="pt-BR" sz="1300" i="1" dirty="0" err="1">
                <a:latin typeface="Arial" charset="0"/>
                <a:ea typeface="Arial" charset="0"/>
                <a:cs typeface="Arial" charset="0"/>
              </a:rPr>
              <a:t>else</a:t>
            </a:r>
            <a:r>
              <a:rPr lang="pt-BR" sz="1300" dirty="0">
                <a:latin typeface="Arial" charset="0"/>
                <a:ea typeface="Arial" charset="0"/>
                <a:cs typeface="Arial" charset="0"/>
              </a:rPr>
              <a:t>:</a:t>
            </a:r>
          </a:p>
          <a:p>
            <a:r>
              <a:rPr lang="pt-BR" sz="1300" dirty="0" err="1"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300" dirty="0">
                <a:latin typeface="Arial" charset="0"/>
                <a:ea typeface="Arial" charset="0"/>
                <a:cs typeface="Arial" charset="0"/>
              </a:rPr>
              <a:t>('VOCÊ PERDEU!')</a:t>
            </a:r>
          </a:p>
          <a:p>
            <a:r>
              <a:rPr lang="pt-BR" sz="1300" i="1" dirty="0">
                <a:latin typeface="Arial" charset="0"/>
                <a:ea typeface="Arial" charset="0"/>
                <a:cs typeface="Arial" charset="0"/>
              </a:rPr>
              <a:t>break</a:t>
            </a:r>
            <a:endParaRPr lang="pt-BR" sz="1300" dirty="0">
              <a:latin typeface="Arial" charset="0"/>
              <a:ea typeface="Arial" charset="0"/>
              <a:cs typeface="Arial" charset="0"/>
            </a:endParaRPr>
          </a:p>
          <a:p>
            <a:r>
              <a:rPr lang="pt-BR" sz="1300" dirty="0" err="1"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300" dirty="0">
                <a:latin typeface="Arial" charset="0"/>
                <a:ea typeface="Arial" charset="0"/>
                <a:cs typeface="Arial" charset="0"/>
              </a:rPr>
              <a:t>('VAMOS JOGAR NOVAMENTE...')</a:t>
            </a:r>
          </a:p>
          <a:p>
            <a:r>
              <a:rPr lang="pt-BR" sz="1300" dirty="0" err="1"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300" dirty="0">
                <a:latin typeface="Arial" charset="0"/>
                <a:ea typeface="Arial" charset="0"/>
                <a:cs typeface="Arial" charset="0"/>
              </a:rPr>
              <a:t>(</a:t>
            </a:r>
            <a:r>
              <a:rPr lang="pt-BR" sz="1300" dirty="0" err="1">
                <a:latin typeface="Arial" charset="0"/>
                <a:ea typeface="Arial" charset="0"/>
                <a:cs typeface="Arial" charset="0"/>
              </a:rPr>
              <a:t>f'GAME</a:t>
            </a:r>
            <a:r>
              <a:rPr lang="pt-BR" sz="1300" dirty="0">
                <a:latin typeface="Arial" charset="0"/>
                <a:ea typeface="Arial" charset="0"/>
                <a:cs typeface="Arial" charset="0"/>
              </a:rPr>
              <a:t> OVER! Você venceu {</a:t>
            </a:r>
            <a:r>
              <a:rPr lang="pt-BR" sz="1300" dirty="0" err="1">
                <a:latin typeface="Arial" charset="0"/>
                <a:ea typeface="Arial" charset="0"/>
                <a:cs typeface="Arial" charset="0"/>
              </a:rPr>
              <a:t>v</a:t>
            </a:r>
            <a:r>
              <a:rPr lang="pt-BR" sz="1300" dirty="0">
                <a:latin typeface="Arial" charset="0"/>
                <a:ea typeface="Arial" charset="0"/>
                <a:cs typeface="Arial" charset="0"/>
              </a:rPr>
              <a:t>} vezes</a:t>
            </a:r>
            <a:r>
              <a:rPr lang="pt-BR" sz="1300" dirty="0" smtClean="0">
                <a:latin typeface="Arial" charset="0"/>
                <a:ea typeface="Arial" charset="0"/>
                <a:cs typeface="Arial" charset="0"/>
              </a:rPr>
              <a:t>.')</a:t>
            </a:r>
            <a:endParaRPr lang="pt-BR" sz="1300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7867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1298298" y="285981"/>
            <a:ext cx="45608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b="1" smtClean="0">
                <a:solidFill>
                  <a:srgbClr val="945200"/>
                </a:solidFill>
                <a:latin typeface="Apple Chancery" charset="0"/>
                <a:ea typeface="Apple Chancery" charset="0"/>
                <a:cs typeface="Apple Chancery" charset="0"/>
              </a:rPr>
              <a:t>Curso de Python - Curso em Vídeo</a:t>
            </a:r>
            <a:endParaRPr lang="pt-BR" sz="2400" b="1">
              <a:solidFill>
                <a:srgbClr val="945200"/>
              </a:solidFill>
              <a:latin typeface="Apple Chancery" charset="0"/>
              <a:ea typeface="Apple Chancery" charset="0"/>
              <a:cs typeface="Apple Chancery" charset="0"/>
            </a:endParaRPr>
          </a:p>
        </p:txBody>
      </p:sp>
      <p:sp>
        <p:nvSpPr>
          <p:cNvPr id="13" name="Espaço Reservado para Rodapé 10"/>
          <p:cNvSpPr txBox="1">
            <a:spLocks/>
          </p:cNvSpPr>
          <p:nvPr/>
        </p:nvSpPr>
        <p:spPr>
          <a:xfrm>
            <a:off x="5768825" y="8435643"/>
            <a:ext cx="726505" cy="4466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l" defTabSz="914400" rtl="0" eaLnBrk="1" latinLnBrk="0" hangingPunct="1">
              <a:defRPr sz="7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20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Página</a:t>
            </a:r>
            <a:endParaRPr lang="pt-BR" sz="1200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4" name="Espaço Reservado para Número de Slide 11"/>
          <p:cNvSpPr txBox="1">
            <a:spLocks/>
          </p:cNvSpPr>
          <p:nvPr/>
        </p:nvSpPr>
        <p:spPr>
          <a:xfrm>
            <a:off x="6361260" y="8533253"/>
            <a:ext cx="368724" cy="26969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pt-BR"/>
            </a:defPPr>
            <a:lvl1pPr marL="0" algn="r" defTabSz="914400" rtl="0" eaLnBrk="1" latinLnBrk="0" hangingPunct="1">
              <a:defRPr sz="21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2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71</a:t>
            </a:r>
            <a:endParaRPr lang="pt-BR" sz="1200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 useBgFill="1">
        <p:nvSpPr>
          <p:cNvPr id="2" name="Retângulo 1"/>
          <p:cNvSpPr/>
          <p:nvPr/>
        </p:nvSpPr>
        <p:spPr>
          <a:xfrm>
            <a:off x="479145" y="980729"/>
            <a:ext cx="5972736" cy="67710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b="1" i="1" dirty="0">
                <a:solidFill>
                  <a:srgbClr val="0432FF"/>
                </a:solidFill>
                <a:latin typeface="Arial" charset="0"/>
                <a:ea typeface="Arial" charset="0"/>
                <a:cs typeface="Arial" charset="0"/>
              </a:rPr>
              <a:t># Desafio </a:t>
            </a:r>
            <a:r>
              <a:rPr lang="pt-BR" sz="1400" b="1" i="1" dirty="0" smtClean="0">
                <a:solidFill>
                  <a:srgbClr val="0432FF"/>
                </a:solidFill>
                <a:latin typeface="Arial" charset="0"/>
                <a:ea typeface="Arial" charset="0"/>
                <a:cs typeface="Arial" charset="0"/>
              </a:rPr>
              <a:t>69 – Análise de dados do Grupo:</a:t>
            </a:r>
          </a:p>
          <a:p>
            <a:endParaRPr lang="pt-BR" sz="1400" dirty="0">
              <a:latin typeface="Arial" charset="0"/>
              <a:ea typeface="Arial" charset="0"/>
              <a:cs typeface="Arial" charset="0"/>
            </a:endParaRPr>
          </a:p>
          <a:p>
            <a:r>
              <a:rPr lang="pt-BR" sz="1400" i="1" dirty="0">
                <a:latin typeface="Arial" charset="0"/>
                <a:ea typeface="Arial" charset="0"/>
                <a:cs typeface="Arial" charset="0"/>
              </a:rPr>
              <a:t># Crie um programa que leia a IDADE e o SEXO de várias</a:t>
            </a:r>
            <a:endParaRPr lang="pt-BR" sz="1400" dirty="0">
              <a:latin typeface="Arial" charset="0"/>
              <a:ea typeface="Arial" charset="0"/>
              <a:cs typeface="Arial" charset="0"/>
            </a:endParaRPr>
          </a:p>
          <a:p>
            <a:r>
              <a:rPr lang="pt-BR" sz="1400" i="1" dirty="0">
                <a:latin typeface="Arial" charset="0"/>
                <a:ea typeface="Arial" charset="0"/>
                <a:cs typeface="Arial" charset="0"/>
              </a:rPr>
              <a:t># pessoas. A cada pessoa cadastrada, o programa deverá</a:t>
            </a:r>
            <a:endParaRPr lang="pt-BR" sz="1400" dirty="0">
              <a:latin typeface="Arial" charset="0"/>
              <a:ea typeface="Arial" charset="0"/>
              <a:cs typeface="Arial" charset="0"/>
            </a:endParaRPr>
          </a:p>
          <a:p>
            <a:r>
              <a:rPr lang="pt-BR" sz="1400" i="1" dirty="0">
                <a:latin typeface="Arial" charset="0"/>
                <a:ea typeface="Arial" charset="0"/>
                <a:cs typeface="Arial" charset="0"/>
              </a:rPr>
              <a:t># perguntar se o usuário quer ou não continuar. No final,</a:t>
            </a:r>
            <a:endParaRPr lang="pt-BR" sz="1400" dirty="0">
              <a:latin typeface="Arial" charset="0"/>
              <a:ea typeface="Arial" charset="0"/>
              <a:cs typeface="Arial" charset="0"/>
            </a:endParaRPr>
          </a:p>
          <a:p>
            <a:r>
              <a:rPr lang="pt-BR" sz="1400" i="1" dirty="0">
                <a:latin typeface="Arial" charset="0"/>
                <a:ea typeface="Arial" charset="0"/>
                <a:cs typeface="Arial" charset="0"/>
              </a:rPr>
              <a:t># mostre:</a:t>
            </a:r>
            <a:endParaRPr lang="pt-BR" sz="1400" dirty="0">
              <a:latin typeface="Arial" charset="0"/>
              <a:ea typeface="Arial" charset="0"/>
              <a:cs typeface="Arial" charset="0"/>
            </a:endParaRPr>
          </a:p>
          <a:p>
            <a:r>
              <a:rPr lang="pt-BR" sz="1400" i="1" dirty="0">
                <a:latin typeface="Arial" charset="0"/>
                <a:ea typeface="Arial" charset="0"/>
                <a:cs typeface="Arial" charset="0"/>
              </a:rPr>
              <a:t># A) quantas pessoas tem mais de 18 anos;</a:t>
            </a:r>
            <a:endParaRPr lang="pt-BR" sz="1400" dirty="0">
              <a:latin typeface="Arial" charset="0"/>
              <a:ea typeface="Arial" charset="0"/>
              <a:cs typeface="Arial" charset="0"/>
            </a:endParaRPr>
          </a:p>
          <a:p>
            <a:r>
              <a:rPr lang="pt-BR" sz="1400" i="1" dirty="0">
                <a:latin typeface="Arial" charset="0"/>
                <a:ea typeface="Arial" charset="0"/>
                <a:cs typeface="Arial" charset="0"/>
              </a:rPr>
              <a:t># </a:t>
            </a:r>
            <a:r>
              <a:rPr lang="pt-BR" sz="1400" i="1" dirty="0" err="1">
                <a:latin typeface="Arial" charset="0"/>
                <a:ea typeface="Arial" charset="0"/>
                <a:cs typeface="Arial" charset="0"/>
              </a:rPr>
              <a:t>B</a:t>
            </a:r>
            <a:r>
              <a:rPr lang="pt-BR" sz="1400" i="1" dirty="0">
                <a:latin typeface="Arial" charset="0"/>
                <a:ea typeface="Arial" charset="0"/>
                <a:cs typeface="Arial" charset="0"/>
              </a:rPr>
              <a:t>) Quantos homens foram cadastrados;</a:t>
            </a:r>
            <a:endParaRPr lang="pt-BR" sz="1400" dirty="0">
              <a:latin typeface="Arial" charset="0"/>
              <a:ea typeface="Arial" charset="0"/>
              <a:cs typeface="Arial" charset="0"/>
            </a:endParaRPr>
          </a:p>
          <a:p>
            <a:r>
              <a:rPr lang="pt-BR" sz="1400" i="1" dirty="0">
                <a:latin typeface="Arial" charset="0"/>
                <a:ea typeface="Arial" charset="0"/>
                <a:cs typeface="Arial" charset="0"/>
              </a:rPr>
              <a:t># C) Quantas mulheres tem menos de 20 anos.</a:t>
            </a:r>
            <a:endParaRPr lang="pt-BR" sz="1400" dirty="0">
              <a:latin typeface="Arial" charset="0"/>
              <a:ea typeface="Arial" charset="0"/>
              <a:cs typeface="Arial" charset="0"/>
            </a:endParaRPr>
          </a:p>
          <a:p>
            <a:r>
              <a:rPr lang="pt-BR" sz="1400" dirty="0">
                <a:latin typeface="Arial" charset="0"/>
                <a:ea typeface="Arial" charset="0"/>
                <a:cs typeface="Arial" charset="0"/>
              </a:rPr>
              <a:t/>
            </a:r>
            <a:br>
              <a:rPr lang="pt-BR" sz="1400" dirty="0">
                <a:latin typeface="Arial" charset="0"/>
                <a:ea typeface="Arial" charset="0"/>
                <a:cs typeface="Arial" charset="0"/>
              </a:rPr>
            </a:b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idademaior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 = 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sexom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 = mulhermenos20 = 0</a:t>
            </a:r>
          </a:p>
          <a:p>
            <a:r>
              <a:rPr lang="pt-BR" sz="1400" i="1" dirty="0" err="1">
                <a:latin typeface="Arial" charset="0"/>
                <a:ea typeface="Arial" charset="0"/>
                <a:cs typeface="Arial" charset="0"/>
              </a:rPr>
              <a:t>while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True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:</a:t>
            </a:r>
          </a:p>
          <a:p>
            <a:r>
              <a:rPr lang="pt-BR" sz="1400" dirty="0">
                <a:latin typeface="Arial" charset="0"/>
                <a:ea typeface="Arial" charset="0"/>
                <a:cs typeface="Arial" charset="0"/>
              </a:rPr>
              <a:t>idade = 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int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(input('Digite a sua idade: '))</a:t>
            </a:r>
          </a:p>
          <a:p>
            <a:r>
              <a:rPr lang="pt-BR" sz="1400" dirty="0">
                <a:latin typeface="Arial" charset="0"/>
                <a:ea typeface="Arial" charset="0"/>
                <a:cs typeface="Arial" charset="0"/>
              </a:rPr>
              <a:t>sexo = ' '</a:t>
            </a:r>
          </a:p>
          <a:p>
            <a:r>
              <a:rPr lang="pt-BR" sz="1400" i="1" dirty="0" err="1">
                <a:latin typeface="Arial" charset="0"/>
                <a:ea typeface="Arial" charset="0"/>
                <a:cs typeface="Arial" charset="0"/>
              </a:rPr>
              <a:t>while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 sexo 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not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 in 'MF':</a:t>
            </a:r>
          </a:p>
          <a:p>
            <a:r>
              <a:rPr lang="pt-BR" sz="1400" dirty="0">
                <a:latin typeface="Arial" charset="0"/>
                <a:ea typeface="Arial" charset="0"/>
                <a:cs typeface="Arial" charset="0"/>
              </a:rPr>
              <a:t>sexo = 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str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(input('Digite o seu sexo [M/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F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]: ')).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strip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().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upper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()[0]</a:t>
            </a:r>
          </a:p>
          <a:p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resp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 = ' '</a:t>
            </a:r>
          </a:p>
          <a:p>
            <a:r>
              <a:rPr lang="pt-BR" sz="1400" i="1" dirty="0" err="1">
                <a:latin typeface="Arial" charset="0"/>
                <a:ea typeface="Arial" charset="0"/>
                <a:cs typeface="Arial" charset="0"/>
              </a:rPr>
              <a:t>while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resp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not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 in 'SN':</a:t>
            </a:r>
          </a:p>
          <a:p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resp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 = 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str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(input('Quer continuar [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S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/N]? ')).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strip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().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upper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()[0]</a:t>
            </a:r>
          </a:p>
          <a:p>
            <a:r>
              <a:rPr lang="pt-BR" sz="1400" i="1" dirty="0" err="1">
                <a:latin typeface="Arial" charset="0"/>
                <a:ea typeface="Arial" charset="0"/>
                <a:cs typeface="Arial" charset="0"/>
              </a:rPr>
              <a:t>if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 idade &gt;= 18:</a:t>
            </a:r>
          </a:p>
          <a:p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idademaior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 += 1</a:t>
            </a:r>
          </a:p>
          <a:p>
            <a:r>
              <a:rPr lang="pt-BR" sz="1400" i="1" dirty="0" err="1">
                <a:latin typeface="Arial" charset="0"/>
                <a:ea typeface="Arial" charset="0"/>
                <a:cs typeface="Arial" charset="0"/>
              </a:rPr>
              <a:t>if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 sexo == 'M':</a:t>
            </a:r>
          </a:p>
          <a:p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sexom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 += 1</a:t>
            </a:r>
          </a:p>
          <a:p>
            <a:r>
              <a:rPr lang="pt-BR" sz="1400" i="1" dirty="0" err="1">
                <a:latin typeface="Arial" charset="0"/>
                <a:ea typeface="Arial" charset="0"/>
                <a:cs typeface="Arial" charset="0"/>
              </a:rPr>
              <a:t>if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 sexo in '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F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' 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and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 idade &lt; 20:</a:t>
            </a:r>
          </a:p>
          <a:p>
            <a:r>
              <a:rPr lang="pt-BR" sz="1400" dirty="0">
                <a:latin typeface="Arial" charset="0"/>
                <a:ea typeface="Arial" charset="0"/>
                <a:cs typeface="Arial" charset="0"/>
              </a:rPr>
              <a:t>mulhermenos20 += 1</a:t>
            </a:r>
          </a:p>
          <a:p>
            <a:r>
              <a:rPr lang="pt-BR" sz="1400" i="1" dirty="0" err="1">
                <a:latin typeface="Arial" charset="0"/>
                <a:ea typeface="Arial" charset="0"/>
                <a:cs typeface="Arial" charset="0"/>
              </a:rPr>
              <a:t>if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resp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 == 'N':</a:t>
            </a:r>
          </a:p>
          <a:p>
            <a:r>
              <a:rPr lang="pt-BR" sz="1400" i="1" dirty="0">
                <a:latin typeface="Arial" charset="0"/>
                <a:ea typeface="Arial" charset="0"/>
                <a:cs typeface="Arial" charset="0"/>
              </a:rPr>
              <a:t>break</a:t>
            </a:r>
            <a:endParaRPr lang="pt-BR" sz="1400" dirty="0">
              <a:latin typeface="Arial" charset="0"/>
              <a:ea typeface="Arial" charset="0"/>
              <a:cs typeface="Arial" charset="0"/>
            </a:endParaRPr>
          </a:p>
          <a:p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('ACABOU!')</a:t>
            </a:r>
          </a:p>
          <a:p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(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f'O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 total de pessoas com mais de 18 anos é {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idademaior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}.')</a:t>
            </a:r>
          </a:p>
          <a:p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(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f'O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 total de homens é {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sexom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}.')</a:t>
            </a:r>
          </a:p>
          <a:p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(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f'O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 total de mulheres com menos de 20 anos é {mulhermenos20</a:t>
            </a:r>
            <a:r>
              <a:rPr lang="pt-BR" sz="1400" dirty="0" smtClean="0">
                <a:latin typeface="Arial" charset="0"/>
                <a:ea typeface="Arial" charset="0"/>
                <a:cs typeface="Arial" charset="0"/>
              </a:rPr>
              <a:t>}')</a:t>
            </a:r>
            <a:endParaRPr lang="pt-BR" sz="1400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8590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1298298" y="285981"/>
            <a:ext cx="45608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b="1" smtClean="0">
                <a:solidFill>
                  <a:srgbClr val="945200"/>
                </a:solidFill>
                <a:latin typeface="Apple Chancery" charset="0"/>
                <a:ea typeface="Apple Chancery" charset="0"/>
                <a:cs typeface="Apple Chancery" charset="0"/>
              </a:rPr>
              <a:t>Curso de Python - Curso em Vídeo</a:t>
            </a:r>
            <a:endParaRPr lang="pt-BR" sz="2400" b="1">
              <a:solidFill>
                <a:srgbClr val="945200"/>
              </a:solidFill>
              <a:latin typeface="Apple Chancery" charset="0"/>
              <a:ea typeface="Apple Chancery" charset="0"/>
              <a:cs typeface="Apple Chancery" charset="0"/>
            </a:endParaRPr>
          </a:p>
        </p:txBody>
      </p:sp>
      <p:sp>
        <p:nvSpPr>
          <p:cNvPr id="13" name="Espaço Reservado para Rodapé 10"/>
          <p:cNvSpPr txBox="1">
            <a:spLocks/>
          </p:cNvSpPr>
          <p:nvPr/>
        </p:nvSpPr>
        <p:spPr>
          <a:xfrm>
            <a:off x="5768825" y="8435643"/>
            <a:ext cx="726505" cy="4466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l" defTabSz="914400" rtl="0" eaLnBrk="1" latinLnBrk="0" hangingPunct="1">
              <a:defRPr sz="7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20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Página</a:t>
            </a:r>
            <a:endParaRPr lang="pt-BR" sz="1200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4" name="Espaço Reservado para Número de Slide 11"/>
          <p:cNvSpPr txBox="1">
            <a:spLocks/>
          </p:cNvSpPr>
          <p:nvPr/>
        </p:nvSpPr>
        <p:spPr>
          <a:xfrm>
            <a:off x="6361260" y="8533253"/>
            <a:ext cx="368724" cy="26969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pt-BR"/>
            </a:defPPr>
            <a:lvl1pPr marL="0" algn="r" defTabSz="914400" rtl="0" eaLnBrk="1" latinLnBrk="0" hangingPunct="1">
              <a:defRPr sz="21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2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72</a:t>
            </a:r>
            <a:endParaRPr lang="pt-BR" sz="1200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 useBgFill="1">
        <p:nvSpPr>
          <p:cNvPr id="2" name="Retângulo 1"/>
          <p:cNvSpPr/>
          <p:nvPr/>
        </p:nvSpPr>
        <p:spPr>
          <a:xfrm>
            <a:off x="365129" y="1025431"/>
            <a:ext cx="6130201" cy="67710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b="1" i="1" dirty="0">
                <a:solidFill>
                  <a:srgbClr val="0432FF"/>
                </a:solidFill>
                <a:latin typeface="Arial" charset="0"/>
                <a:ea typeface="Arial" charset="0"/>
                <a:cs typeface="Arial" charset="0"/>
              </a:rPr>
              <a:t># Desafio </a:t>
            </a:r>
            <a:r>
              <a:rPr lang="pt-BR" sz="1400" b="1" i="1" dirty="0" smtClean="0">
                <a:solidFill>
                  <a:srgbClr val="0432FF"/>
                </a:solidFill>
                <a:latin typeface="Arial" charset="0"/>
                <a:ea typeface="Arial" charset="0"/>
                <a:cs typeface="Arial" charset="0"/>
              </a:rPr>
              <a:t>70 – Estatísticas em Produtos:</a:t>
            </a:r>
          </a:p>
          <a:p>
            <a:endParaRPr lang="pt-BR" sz="1400" dirty="0">
              <a:latin typeface="Arial" charset="0"/>
              <a:ea typeface="Arial" charset="0"/>
              <a:cs typeface="Arial" charset="0"/>
            </a:endParaRPr>
          </a:p>
          <a:p>
            <a:r>
              <a:rPr lang="pt-BR" sz="1400" i="1" dirty="0">
                <a:latin typeface="Arial" charset="0"/>
                <a:ea typeface="Arial" charset="0"/>
                <a:cs typeface="Arial" charset="0"/>
              </a:rPr>
              <a:t># Crie um programa que leia o nome e preço de vários</a:t>
            </a:r>
            <a:endParaRPr lang="pt-BR" sz="1400" dirty="0">
              <a:latin typeface="Arial" charset="0"/>
              <a:ea typeface="Arial" charset="0"/>
              <a:cs typeface="Arial" charset="0"/>
            </a:endParaRPr>
          </a:p>
          <a:p>
            <a:r>
              <a:rPr lang="pt-BR" sz="1400" i="1" dirty="0">
                <a:latin typeface="Arial" charset="0"/>
                <a:ea typeface="Arial" charset="0"/>
                <a:cs typeface="Arial" charset="0"/>
              </a:rPr>
              <a:t># produtos. O programa deverá perguntar se o usuário</a:t>
            </a:r>
            <a:endParaRPr lang="pt-BR" sz="1400" dirty="0">
              <a:latin typeface="Arial" charset="0"/>
              <a:ea typeface="Arial" charset="0"/>
              <a:cs typeface="Arial" charset="0"/>
            </a:endParaRPr>
          </a:p>
          <a:p>
            <a:r>
              <a:rPr lang="pt-BR" sz="1400" i="1" dirty="0">
                <a:latin typeface="Arial" charset="0"/>
                <a:ea typeface="Arial" charset="0"/>
                <a:cs typeface="Arial" charset="0"/>
              </a:rPr>
              <a:t># vai continuar. No final, mostre:</a:t>
            </a:r>
            <a:endParaRPr lang="pt-BR" sz="1400" dirty="0">
              <a:latin typeface="Arial" charset="0"/>
              <a:ea typeface="Arial" charset="0"/>
              <a:cs typeface="Arial" charset="0"/>
            </a:endParaRPr>
          </a:p>
          <a:p>
            <a:r>
              <a:rPr lang="pt-BR" sz="1400" i="1" dirty="0">
                <a:latin typeface="Arial" charset="0"/>
                <a:ea typeface="Arial" charset="0"/>
                <a:cs typeface="Arial" charset="0"/>
              </a:rPr>
              <a:t># A) Qual é o total gasto na compra;</a:t>
            </a:r>
            <a:endParaRPr lang="pt-BR" sz="1400" dirty="0">
              <a:latin typeface="Arial" charset="0"/>
              <a:ea typeface="Arial" charset="0"/>
              <a:cs typeface="Arial" charset="0"/>
            </a:endParaRPr>
          </a:p>
          <a:p>
            <a:r>
              <a:rPr lang="pt-BR" sz="1400" i="1" dirty="0">
                <a:latin typeface="Arial" charset="0"/>
                <a:ea typeface="Arial" charset="0"/>
                <a:cs typeface="Arial" charset="0"/>
              </a:rPr>
              <a:t># </a:t>
            </a:r>
            <a:r>
              <a:rPr lang="pt-BR" sz="1400" i="1" dirty="0" err="1">
                <a:latin typeface="Arial" charset="0"/>
                <a:ea typeface="Arial" charset="0"/>
                <a:cs typeface="Arial" charset="0"/>
              </a:rPr>
              <a:t>B</a:t>
            </a:r>
            <a:r>
              <a:rPr lang="pt-BR" sz="1400" i="1" dirty="0">
                <a:latin typeface="Arial" charset="0"/>
                <a:ea typeface="Arial" charset="0"/>
                <a:cs typeface="Arial" charset="0"/>
              </a:rPr>
              <a:t>) Quantos produtos custam mais de </a:t>
            </a:r>
            <a:r>
              <a:rPr lang="pt-BR" sz="1400" i="1" dirty="0" err="1">
                <a:latin typeface="Arial" charset="0"/>
                <a:ea typeface="Arial" charset="0"/>
                <a:cs typeface="Arial" charset="0"/>
              </a:rPr>
              <a:t>R</a:t>
            </a:r>
            <a:r>
              <a:rPr lang="pt-BR" sz="1400" i="1" dirty="0">
                <a:latin typeface="Arial" charset="0"/>
                <a:ea typeface="Arial" charset="0"/>
                <a:cs typeface="Arial" charset="0"/>
              </a:rPr>
              <a:t>$ 1000;</a:t>
            </a:r>
            <a:endParaRPr lang="pt-BR" sz="1400" dirty="0">
              <a:latin typeface="Arial" charset="0"/>
              <a:ea typeface="Arial" charset="0"/>
              <a:cs typeface="Arial" charset="0"/>
            </a:endParaRPr>
          </a:p>
          <a:p>
            <a:r>
              <a:rPr lang="pt-BR" sz="1400" i="1" dirty="0">
                <a:latin typeface="Arial" charset="0"/>
                <a:ea typeface="Arial" charset="0"/>
                <a:cs typeface="Arial" charset="0"/>
              </a:rPr>
              <a:t># C) Qual é o nome do produto mais barato.</a:t>
            </a:r>
            <a:endParaRPr lang="pt-BR" sz="1400" dirty="0">
              <a:latin typeface="Arial" charset="0"/>
              <a:ea typeface="Arial" charset="0"/>
              <a:cs typeface="Arial" charset="0"/>
            </a:endParaRPr>
          </a:p>
          <a:p>
            <a:r>
              <a:rPr lang="pt-BR" sz="1400" dirty="0">
                <a:latin typeface="Arial" charset="0"/>
                <a:ea typeface="Arial" charset="0"/>
                <a:cs typeface="Arial" charset="0"/>
              </a:rPr>
              <a:t/>
            </a:r>
            <a:br>
              <a:rPr lang="pt-BR" sz="1400" dirty="0">
                <a:latin typeface="Arial" charset="0"/>
                <a:ea typeface="Arial" charset="0"/>
                <a:cs typeface="Arial" charset="0"/>
              </a:rPr>
            </a:b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total = 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totmil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 = menor = 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cont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 = 0</a:t>
            </a:r>
          </a:p>
          <a:p>
            <a:r>
              <a:rPr lang="pt-BR" sz="1400" dirty="0">
                <a:latin typeface="Arial" charset="0"/>
                <a:ea typeface="Arial" charset="0"/>
                <a:cs typeface="Arial" charset="0"/>
              </a:rPr>
              <a:t>barato = ' '</a:t>
            </a:r>
          </a:p>
          <a:p>
            <a:r>
              <a:rPr lang="pt-BR" sz="1400" i="1" dirty="0" err="1">
                <a:latin typeface="Arial" charset="0"/>
                <a:ea typeface="Arial" charset="0"/>
                <a:cs typeface="Arial" charset="0"/>
              </a:rPr>
              <a:t>while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True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:</a:t>
            </a:r>
          </a:p>
          <a:p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nomeproduto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 = 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str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(input('Digite o nome do produto: ')).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strip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().capitalize()</a:t>
            </a:r>
          </a:p>
          <a:p>
            <a:r>
              <a:rPr lang="pt-BR" sz="1400" dirty="0">
                <a:latin typeface="Arial" charset="0"/>
                <a:ea typeface="Arial" charset="0"/>
                <a:cs typeface="Arial" charset="0"/>
              </a:rPr>
              <a:t>preço = 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float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(input('Digite o valor do produto 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R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$ '))</a:t>
            </a:r>
          </a:p>
          <a:p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cont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 += 1</a:t>
            </a:r>
          </a:p>
          <a:p>
            <a:r>
              <a:rPr lang="pt-BR" sz="1400" dirty="0">
                <a:latin typeface="Arial" charset="0"/>
                <a:ea typeface="Arial" charset="0"/>
                <a:cs typeface="Arial" charset="0"/>
              </a:rPr>
              <a:t>total += preço</a:t>
            </a:r>
          </a:p>
          <a:p>
            <a:r>
              <a:rPr lang="pt-BR" sz="1400" i="1" dirty="0" err="1">
                <a:latin typeface="Arial" charset="0"/>
                <a:ea typeface="Arial" charset="0"/>
                <a:cs typeface="Arial" charset="0"/>
              </a:rPr>
              <a:t>if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 preço &gt; 1000:</a:t>
            </a:r>
          </a:p>
          <a:p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totmil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 += 1</a:t>
            </a:r>
          </a:p>
          <a:p>
            <a:r>
              <a:rPr lang="pt-BR" sz="1400" i="1" dirty="0" err="1">
                <a:latin typeface="Arial" charset="0"/>
                <a:ea typeface="Arial" charset="0"/>
                <a:cs typeface="Arial" charset="0"/>
              </a:rPr>
              <a:t>if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cont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 == 1 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or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 preço &lt; menor:</a:t>
            </a:r>
          </a:p>
          <a:p>
            <a:r>
              <a:rPr lang="pt-BR" sz="1400" dirty="0">
                <a:latin typeface="Arial" charset="0"/>
                <a:ea typeface="Arial" charset="0"/>
                <a:cs typeface="Arial" charset="0"/>
              </a:rPr>
              <a:t>menor = preço</a:t>
            </a:r>
          </a:p>
          <a:p>
            <a:r>
              <a:rPr lang="pt-BR" sz="1400" dirty="0">
                <a:latin typeface="Arial" charset="0"/>
                <a:ea typeface="Arial" charset="0"/>
                <a:cs typeface="Arial" charset="0"/>
              </a:rPr>
              <a:t>barato = 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nomeproduto</a:t>
            </a:r>
            <a:endParaRPr lang="pt-BR" sz="1400" dirty="0">
              <a:latin typeface="Arial" charset="0"/>
              <a:ea typeface="Arial" charset="0"/>
              <a:cs typeface="Arial" charset="0"/>
            </a:endParaRPr>
          </a:p>
          <a:p>
            <a:r>
              <a:rPr lang="pt-BR" sz="1400" dirty="0">
                <a:latin typeface="Arial" charset="0"/>
                <a:ea typeface="Arial" charset="0"/>
                <a:cs typeface="Arial" charset="0"/>
              </a:rPr>
              <a:t>decisão = ' '</a:t>
            </a:r>
          </a:p>
          <a:p>
            <a:r>
              <a:rPr lang="pt-BR" sz="1400" i="1" dirty="0" err="1">
                <a:latin typeface="Arial" charset="0"/>
                <a:ea typeface="Arial" charset="0"/>
                <a:cs typeface="Arial" charset="0"/>
              </a:rPr>
              <a:t>while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 decisão 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not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 in 'SN':</a:t>
            </a:r>
          </a:p>
          <a:p>
            <a:r>
              <a:rPr lang="pt-BR" sz="1400" dirty="0">
                <a:latin typeface="Arial" charset="0"/>
                <a:ea typeface="Arial" charset="0"/>
                <a:cs typeface="Arial" charset="0"/>
              </a:rPr>
              <a:t>decisão = 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str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(input('Quer continuar [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S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/N]? ')).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strip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().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upper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()[0]</a:t>
            </a:r>
          </a:p>
          <a:p>
            <a:r>
              <a:rPr lang="pt-BR" sz="1400" i="1" dirty="0" err="1">
                <a:latin typeface="Arial" charset="0"/>
                <a:ea typeface="Arial" charset="0"/>
                <a:cs typeface="Arial" charset="0"/>
              </a:rPr>
              <a:t>if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 decisão == 'N':</a:t>
            </a:r>
          </a:p>
          <a:p>
            <a:r>
              <a:rPr lang="pt-BR" sz="1400" i="1" dirty="0">
                <a:latin typeface="Arial" charset="0"/>
                <a:ea typeface="Arial" charset="0"/>
                <a:cs typeface="Arial" charset="0"/>
              </a:rPr>
              <a:t>break</a:t>
            </a:r>
            <a:endParaRPr lang="pt-BR" sz="1400" dirty="0">
              <a:latin typeface="Arial" charset="0"/>
              <a:ea typeface="Arial" charset="0"/>
              <a:cs typeface="Arial" charset="0"/>
            </a:endParaRPr>
          </a:p>
          <a:p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('{:-^40}'.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format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(' FIM DO PROGRAMA '))</a:t>
            </a:r>
          </a:p>
          <a:p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(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f'O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 total gasto na compra é 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R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$ {total:.2f}.')</a:t>
            </a:r>
          </a:p>
          <a:p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(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f'Temos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 {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totmil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} produtos custando mais de 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R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$ 1000.00.')</a:t>
            </a:r>
          </a:p>
          <a:p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(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f'O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 produto mais barato foi a/o {barato} e custa 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R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$ {menor:.2f</a:t>
            </a:r>
            <a:r>
              <a:rPr lang="pt-BR" sz="1400" dirty="0" smtClean="0">
                <a:latin typeface="Arial" charset="0"/>
                <a:ea typeface="Arial" charset="0"/>
                <a:cs typeface="Arial" charset="0"/>
              </a:rPr>
              <a:t>}')</a:t>
            </a:r>
            <a:endParaRPr lang="pt-BR" sz="1400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5638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1298298" y="285981"/>
            <a:ext cx="45608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b="1" smtClean="0">
                <a:solidFill>
                  <a:srgbClr val="945200"/>
                </a:solidFill>
                <a:latin typeface="Apple Chancery" charset="0"/>
                <a:ea typeface="Apple Chancery" charset="0"/>
                <a:cs typeface="Apple Chancery" charset="0"/>
              </a:rPr>
              <a:t>Curso de Python - Curso em Vídeo</a:t>
            </a:r>
            <a:endParaRPr lang="pt-BR" sz="2400" b="1">
              <a:solidFill>
                <a:srgbClr val="945200"/>
              </a:solidFill>
              <a:latin typeface="Apple Chancery" charset="0"/>
              <a:ea typeface="Apple Chancery" charset="0"/>
              <a:cs typeface="Apple Chancery" charset="0"/>
            </a:endParaRPr>
          </a:p>
        </p:txBody>
      </p:sp>
      <p:sp>
        <p:nvSpPr>
          <p:cNvPr id="13" name="Espaço Reservado para Rodapé 10"/>
          <p:cNvSpPr txBox="1">
            <a:spLocks/>
          </p:cNvSpPr>
          <p:nvPr/>
        </p:nvSpPr>
        <p:spPr>
          <a:xfrm>
            <a:off x="5768825" y="8435643"/>
            <a:ext cx="726505" cy="4466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l" defTabSz="914400" rtl="0" eaLnBrk="1" latinLnBrk="0" hangingPunct="1">
              <a:defRPr sz="7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20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Página</a:t>
            </a:r>
            <a:endParaRPr lang="pt-BR" sz="1200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4" name="Espaço Reservado para Número de Slide 11"/>
          <p:cNvSpPr txBox="1">
            <a:spLocks/>
          </p:cNvSpPr>
          <p:nvPr/>
        </p:nvSpPr>
        <p:spPr>
          <a:xfrm>
            <a:off x="6361260" y="8533253"/>
            <a:ext cx="368724" cy="26969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pt-BR"/>
            </a:defPPr>
            <a:lvl1pPr marL="0" algn="r" defTabSz="914400" rtl="0" eaLnBrk="1" latinLnBrk="0" hangingPunct="1">
              <a:defRPr sz="21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2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73</a:t>
            </a:r>
            <a:endParaRPr lang="pt-BR" sz="1200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 useBgFill="1">
        <p:nvSpPr>
          <p:cNvPr id="2" name="Retângulo 1"/>
          <p:cNvSpPr/>
          <p:nvPr/>
        </p:nvSpPr>
        <p:spPr>
          <a:xfrm>
            <a:off x="375103" y="997815"/>
            <a:ext cx="6120228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b="1" i="1" dirty="0">
                <a:solidFill>
                  <a:srgbClr val="0432FF"/>
                </a:solidFill>
                <a:latin typeface="Arial" charset="0"/>
                <a:ea typeface="Arial" charset="0"/>
                <a:cs typeface="Arial" charset="0"/>
              </a:rPr>
              <a:t># Desafio </a:t>
            </a:r>
            <a:r>
              <a:rPr lang="pt-BR" sz="1400" b="1" i="1" dirty="0" smtClean="0">
                <a:solidFill>
                  <a:srgbClr val="0432FF"/>
                </a:solidFill>
                <a:latin typeface="Arial" charset="0"/>
                <a:ea typeface="Arial" charset="0"/>
                <a:cs typeface="Arial" charset="0"/>
              </a:rPr>
              <a:t>71 – Simulador de caixa Eletrônico:</a:t>
            </a:r>
          </a:p>
          <a:p>
            <a:endParaRPr lang="pt-BR" sz="1400" dirty="0">
              <a:latin typeface="Arial" charset="0"/>
              <a:ea typeface="Arial" charset="0"/>
              <a:cs typeface="Arial" charset="0"/>
            </a:endParaRPr>
          </a:p>
          <a:p>
            <a:r>
              <a:rPr lang="pt-BR" sz="1400" i="1" dirty="0">
                <a:latin typeface="Arial" charset="0"/>
                <a:ea typeface="Arial" charset="0"/>
                <a:cs typeface="Arial" charset="0"/>
              </a:rPr>
              <a:t># Crie um programa que simule o funcionamento de um caixa</a:t>
            </a:r>
            <a:endParaRPr lang="pt-BR" sz="1400" dirty="0">
              <a:latin typeface="Arial" charset="0"/>
              <a:ea typeface="Arial" charset="0"/>
              <a:cs typeface="Arial" charset="0"/>
            </a:endParaRPr>
          </a:p>
          <a:p>
            <a:r>
              <a:rPr lang="pt-BR" sz="1400" i="1" dirty="0">
                <a:latin typeface="Arial" charset="0"/>
                <a:ea typeface="Arial" charset="0"/>
                <a:cs typeface="Arial" charset="0"/>
              </a:rPr>
              <a:t># eletrônico. No </a:t>
            </a:r>
            <a:r>
              <a:rPr lang="pt-BR" sz="1400" i="1" dirty="0" err="1">
                <a:latin typeface="Arial" charset="0"/>
                <a:ea typeface="Arial" charset="0"/>
                <a:cs typeface="Arial" charset="0"/>
              </a:rPr>
              <a:t>ínício</a:t>
            </a:r>
            <a:r>
              <a:rPr lang="pt-BR" sz="1400" i="1" dirty="0">
                <a:latin typeface="Arial" charset="0"/>
                <a:ea typeface="Arial" charset="0"/>
                <a:cs typeface="Arial" charset="0"/>
              </a:rPr>
              <a:t>, pergunte ao usuário qual será o</a:t>
            </a:r>
            <a:endParaRPr lang="pt-BR" sz="1400" dirty="0">
              <a:latin typeface="Arial" charset="0"/>
              <a:ea typeface="Arial" charset="0"/>
              <a:cs typeface="Arial" charset="0"/>
            </a:endParaRPr>
          </a:p>
          <a:p>
            <a:r>
              <a:rPr lang="pt-BR" sz="1400" i="1" dirty="0">
                <a:latin typeface="Arial" charset="0"/>
                <a:ea typeface="Arial" charset="0"/>
                <a:cs typeface="Arial" charset="0"/>
              </a:rPr>
              <a:t># valor a ser sacado (número inteiro) e o programa vai</a:t>
            </a:r>
            <a:endParaRPr lang="pt-BR" sz="1400" dirty="0">
              <a:latin typeface="Arial" charset="0"/>
              <a:ea typeface="Arial" charset="0"/>
              <a:cs typeface="Arial" charset="0"/>
            </a:endParaRPr>
          </a:p>
          <a:p>
            <a:r>
              <a:rPr lang="pt-BR" sz="1400" i="1" dirty="0">
                <a:latin typeface="Arial" charset="0"/>
                <a:ea typeface="Arial" charset="0"/>
                <a:cs typeface="Arial" charset="0"/>
              </a:rPr>
              <a:t># informar quantas cédulas de cada valor serão entregues.</a:t>
            </a:r>
            <a:endParaRPr lang="pt-BR" sz="1400" dirty="0">
              <a:latin typeface="Arial" charset="0"/>
              <a:ea typeface="Arial" charset="0"/>
              <a:cs typeface="Arial" charset="0"/>
            </a:endParaRPr>
          </a:p>
          <a:p>
            <a:r>
              <a:rPr lang="pt-BR" sz="1400" i="1" dirty="0">
                <a:latin typeface="Arial" charset="0"/>
                <a:ea typeface="Arial" charset="0"/>
                <a:cs typeface="Arial" charset="0"/>
              </a:rPr>
              <a:t># </a:t>
            </a:r>
            <a:r>
              <a:rPr lang="pt-BR" sz="1400" i="1" dirty="0" err="1">
                <a:latin typeface="Arial" charset="0"/>
                <a:ea typeface="Arial" charset="0"/>
                <a:cs typeface="Arial" charset="0"/>
              </a:rPr>
              <a:t>Obs</a:t>
            </a:r>
            <a:r>
              <a:rPr lang="pt-BR" sz="1400" i="1" dirty="0">
                <a:latin typeface="Arial" charset="0"/>
                <a:ea typeface="Arial" charset="0"/>
                <a:cs typeface="Arial" charset="0"/>
              </a:rPr>
              <a:t>: Considere que o caixa possui cédulas de </a:t>
            </a:r>
            <a:r>
              <a:rPr lang="pt-BR" sz="1400" i="1" dirty="0" err="1">
                <a:latin typeface="Arial" charset="0"/>
                <a:ea typeface="Arial" charset="0"/>
                <a:cs typeface="Arial" charset="0"/>
              </a:rPr>
              <a:t>R</a:t>
            </a:r>
            <a:r>
              <a:rPr lang="pt-BR" sz="1400" i="1" dirty="0">
                <a:latin typeface="Arial" charset="0"/>
                <a:ea typeface="Arial" charset="0"/>
                <a:cs typeface="Arial" charset="0"/>
              </a:rPr>
              <a:t>$ 50, </a:t>
            </a:r>
            <a:r>
              <a:rPr lang="pt-BR" sz="1400" i="1" dirty="0" err="1">
                <a:latin typeface="Arial" charset="0"/>
                <a:ea typeface="Arial" charset="0"/>
                <a:cs typeface="Arial" charset="0"/>
              </a:rPr>
              <a:t>R</a:t>
            </a:r>
            <a:r>
              <a:rPr lang="pt-BR" sz="1400" i="1" dirty="0">
                <a:latin typeface="Arial" charset="0"/>
                <a:ea typeface="Arial" charset="0"/>
                <a:cs typeface="Arial" charset="0"/>
              </a:rPr>
              <a:t>$ 20,</a:t>
            </a:r>
            <a:endParaRPr lang="pt-BR" sz="1400" dirty="0">
              <a:latin typeface="Arial" charset="0"/>
              <a:ea typeface="Arial" charset="0"/>
              <a:cs typeface="Arial" charset="0"/>
            </a:endParaRPr>
          </a:p>
          <a:p>
            <a:r>
              <a:rPr lang="pt-BR" sz="1400" i="1" dirty="0">
                <a:latin typeface="Arial" charset="0"/>
                <a:ea typeface="Arial" charset="0"/>
                <a:cs typeface="Arial" charset="0"/>
              </a:rPr>
              <a:t># </a:t>
            </a:r>
            <a:r>
              <a:rPr lang="pt-BR" sz="1400" i="1" dirty="0" err="1">
                <a:latin typeface="Arial" charset="0"/>
                <a:ea typeface="Arial" charset="0"/>
                <a:cs typeface="Arial" charset="0"/>
              </a:rPr>
              <a:t>R</a:t>
            </a:r>
            <a:r>
              <a:rPr lang="pt-BR" sz="1400" i="1" dirty="0">
                <a:latin typeface="Arial" charset="0"/>
                <a:ea typeface="Arial" charset="0"/>
                <a:cs typeface="Arial" charset="0"/>
              </a:rPr>
              <a:t>$ 10 e </a:t>
            </a:r>
            <a:r>
              <a:rPr lang="pt-BR" sz="1400" i="1" dirty="0" err="1">
                <a:latin typeface="Arial" charset="0"/>
                <a:ea typeface="Arial" charset="0"/>
                <a:cs typeface="Arial" charset="0"/>
              </a:rPr>
              <a:t>R</a:t>
            </a:r>
            <a:r>
              <a:rPr lang="pt-BR" sz="1400" i="1" dirty="0">
                <a:latin typeface="Arial" charset="0"/>
                <a:ea typeface="Arial" charset="0"/>
                <a:cs typeface="Arial" charset="0"/>
              </a:rPr>
              <a:t>$ 1.</a:t>
            </a:r>
            <a:endParaRPr lang="pt-BR" sz="1400" dirty="0">
              <a:latin typeface="Arial" charset="0"/>
              <a:ea typeface="Arial" charset="0"/>
              <a:cs typeface="Arial" charset="0"/>
            </a:endParaRPr>
          </a:p>
          <a:p>
            <a:r>
              <a:rPr lang="pt-BR" sz="1400" dirty="0">
                <a:latin typeface="Arial" charset="0"/>
                <a:ea typeface="Arial" charset="0"/>
                <a:cs typeface="Arial" charset="0"/>
              </a:rPr>
              <a:t/>
            </a:r>
            <a:br>
              <a:rPr lang="pt-BR" sz="1400" dirty="0">
                <a:latin typeface="Arial" charset="0"/>
                <a:ea typeface="Arial" charset="0"/>
                <a:cs typeface="Arial" charset="0"/>
              </a:rPr>
            </a:b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('='*30)</a:t>
            </a:r>
          </a:p>
          <a:p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('{:^30}'.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format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('BANCO CURSO EM VÍDEO'))</a:t>
            </a:r>
          </a:p>
          <a:p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('='*30)</a:t>
            </a:r>
          </a:p>
          <a:p>
            <a:r>
              <a:rPr lang="pt-BR" sz="1400" dirty="0">
                <a:latin typeface="Arial" charset="0"/>
                <a:ea typeface="Arial" charset="0"/>
                <a:cs typeface="Arial" charset="0"/>
              </a:rPr>
              <a:t>valor = 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int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(input("informe o valor a ser sacado : "))</a:t>
            </a:r>
          </a:p>
          <a:p>
            <a:r>
              <a:rPr lang="pt-BR" sz="1400" dirty="0">
                <a:latin typeface="Arial" charset="0"/>
                <a:ea typeface="Arial" charset="0"/>
                <a:cs typeface="Arial" charset="0"/>
              </a:rPr>
              <a:t/>
            </a:r>
            <a:br>
              <a:rPr lang="pt-BR" sz="1400" dirty="0">
                <a:latin typeface="Arial" charset="0"/>
                <a:ea typeface="Arial" charset="0"/>
                <a:cs typeface="Arial" charset="0"/>
              </a:rPr>
            </a:b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nota50 = valor // 50</a:t>
            </a:r>
          </a:p>
          <a:p>
            <a:r>
              <a:rPr lang="pt-BR" sz="1400" dirty="0">
                <a:latin typeface="Arial" charset="0"/>
                <a:ea typeface="Arial" charset="0"/>
                <a:cs typeface="Arial" charset="0"/>
              </a:rPr>
              <a:t>valor %= 50</a:t>
            </a:r>
          </a:p>
          <a:p>
            <a:r>
              <a:rPr lang="pt-BR" sz="1400" dirty="0">
                <a:latin typeface="Arial" charset="0"/>
                <a:ea typeface="Arial" charset="0"/>
                <a:cs typeface="Arial" charset="0"/>
              </a:rPr>
              <a:t>nota20 = valor // 20</a:t>
            </a:r>
          </a:p>
          <a:p>
            <a:r>
              <a:rPr lang="pt-BR" sz="1400" dirty="0">
                <a:latin typeface="Arial" charset="0"/>
                <a:ea typeface="Arial" charset="0"/>
                <a:cs typeface="Arial" charset="0"/>
              </a:rPr>
              <a:t>valor %= 20</a:t>
            </a:r>
          </a:p>
          <a:p>
            <a:r>
              <a:rPr lang="pt-BR" sz="1400" dirty="0">
                <a:latin typeface="Arial" charset="0"/>
                <a:ea typeface="Arial" charset="0"/>
                <a:cs typeface="Arial" charset="0"/>
              </a:rPr>
              <a:t>nota10 = valor // 10</a:t>
            </a:r>
          </a:p>
          <a:p>
            <a:r>
              <a:rPr lang="pt-BR" sz="1400" dirty="0">
                <a:latin typeface="Arial" charset="0"/>
                <a:ea typeface="Arial" charset="0"/>
                <a:cs typeface="Arial" charset="0"/>
              </a:rPr>
              <a:t>valor %= 10</a:t>
            </a:r>
          </a:p>
          <a:p>
            <a:r>
              <a:rPr lang="pt-BR" sz="1400" dirty="0">
                <a:latin typeface="Arial" charset="0"/>
                <a:ea typeface="Arial" charset="0"/>
                <a:cs typeface="Arial" charset="0"/>
              </a:rPr>
              <a:t>nota1 = valor // 1</a:t>
            </a:r>
          </a:p>
          <a:p>
            <a:r>
              <a:rPr lang="pt-BR" sz="1400" i="1" dirty="0" err="1">
                <a:latin typeface="Arial" charset="0"/>
                <a:ea typeface="Arial" charset="0"/>
                <a:cs typeface="Arial" charset="0"/>
              </a:rPr>
              <a:t>if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 nota50 != 0:</a:t>
            </a:r>
          </a:p>
          <a:p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(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f"notas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 de 50 = {nota50}")</a:t>
            </a:r>
          </a:p>
          <a:p>
            <a:r>
              <a:rPr lang="pt-BR" sz="1400" i="1" dirty="0" err="1">
                <a:latin typeface="Arial" charset="0"/>
                <a:ea typeface="Arial" charset="0"/>
                <a:cs typeface="Arial" charset="0"/>
              </a:rPr>
              <a:t>if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 nota20 != 0:</a:t>
            </a:r>
          </a:p>
          <a:p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(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f"notas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 de 20 = {nota20}")</a:t>
            </a:r>
          </a:p>
          <a:p>
            <a:r>
              <a:rPr lang="pt-BR" sz="1400" i="1" dirty="0" err="1">
                <a:latin typeface="Arial" charset="0"/>
                <a:ea typeface="Arial" charset="0"/>
                <a:cs typeface="Arial" charset="0"/>
              </a:rPr>
              <a:t>if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 nota10 != 0:</a:t>
            </a:r>
          </a:p>
          <a:p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(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f"notas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 de 10 = {nota10}")</a:t>
            </a:r>
          </a:p>
          <a:p>
            <a:r>
              <a:rPr lang="pt-BR" sz="1400" i="1" dirty="0" err="1">
                <a:latin typeface="Arial" charset="0"/>
                <a:ea typeface="Arial" charset="0"/>
                <a:cs typeface="Arial" charset="0"/>
              </a:rPr>
              <a:t>if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 nota1 != 0:</a:t>
            </a:r>
          </a:p>
          <a:p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(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f"notas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 de 1 = {nota1}")</a:t>
            </a:r>
          </a:p>
          <a:p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('Obrigado por usar o Banco CURSO EM VÍDEO</a:t>
            </a:r>
            <a:r>
              <a:rPr lang="pt-BR" sz="1400" dirty="0" smtClean="0">
                <a:latin typeface="Arial" charset="0"/>
                <a:ea typeface="Arial" charset="0"/>
                <a:cs typeface="Arial" charset="0"/>
              </a:rPr>
              <a:t>')</a:t>
            </a:r>
            <a:endParaRPr lang="pt-BR" sz="1400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9852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962604" y="1702168"/>
            <a:ext cx="4974439" cy="47705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5400" b="1" i="1" dirty="0" smtClean="0">
                <a:solidFill>
                  <a:srgbClr val="945200"/>
                </a:solidFill>
                <a:latin typeface="Apple Chancery" charset="0"/>
                <a:ea typeface="Apple Chancery" charset="0"/>
                <a:cs typeface="Apple Chancery" charset="0"/>
              </a:rPr>
              <a:t>Curso de Python</a:t>
            </a:r>
          </a:p>
          <a:p>
            <a:endParaRPr lang="pt-BR" sz="5400" b="1" dirty="0" smtClean="0">
              <a:solidFill>
                <a:srgbClr val="945200"/>
              </a:solidFill>
              <a:latin typeface="Apple Chancery" charset="0"/>
              <a:ea typeface="Apple Chancery" charset="0"/>
              <a:cs typeface="Apple Chancery" charset="0"/>
            </a:endParaRPr>
          </a:p>
          <a:p>
            <a:pPr algn="ctr"/>
            <a:r>
              <a:rPr lang="pt-BR" sz="4400" b="1" dirty="0" smtClean="0">
                <a:solidFill>
                  <a:schemeClr val="accent6">
                    <a:lumMod val="75000"/>
                  </a:schemeClr>
                </a:solidFill>
                <a:latin typeface="Apple Chancery" charset="0"/>
                <a:ea typeface="Apple Chancery" charset="0"/>
                <a:cs typeface="Apple Chancery" charset="0"/>
              </a:rPr>
              <a:t>(Curso em Vídeo)</a:t>
            </a:r>
          </a:p>
          <a:p>
            <a:endParaRPr lang="pt-BR" sz="5400" b="1" dirty="0" smtClean="0">
              <a:solidFill>
                <a:schemeClr val="accent6">
                  <a:lumMod val="75000"/>
                </a:schemeClr>
              </a:solidFill>
              <a:latin typeface="Apple Chancery" charset="0"/>
              <a:ea typeface="Apple Chancery" charset="0"/>
              <a:cs typeface="Apple Chancery" charset="0"/>
            </a:endParaRPr>
          </a:p>
          <a:p>
            <a:endParaRPr lang="pt-BR" sz="5400" b="1" dirty="0">
              <a:solidFill>
                <a:schemeClr val="accent6">
                  <a:lumMod val="75000"/>
                </a:schemeClr>
              </a:solidFill>
              <a:latin typeface="Apple Chancery" charset="0"/>
              <a:ea typeface="Apple Chancery" charset="0"/>
              <a:cs typeface="Apple Chancery" charset="0"/>
            </a:endParaRPr>
          </a:p>
          <a:p>
            <a:pPr algn="ctr"/>
            <a:r>
              <a:rPr lang="pt-BR" sz="4400" b="1" dirty="0" smtClean="0">
                <a:solidFill>
                  <a:schemeClr val="accent6">
                    <a:lumMod val="75000"/>
                  </a:schemeClr>
                </a:solidFill>
                <a:latin typeface="Apple Chancery" charset="0"/>
                <a:ea typeface="Apple Chancery" charset="0"/>
                <a:cs typeface="Apple Chancery" charset="0"/>
              </a:rPr>
              <a:t>PARTE </a:t>
            </a:r>
            <a:r>
              <a:rPr lang="pt-BR" sz="4400" b="1" dirty="0" smtClean="0">
                <a:solidFill>
                  <a:schemeClr val="accent6">
                    <a:lumMod val="75000"/>
                  </a:schemeClr>
                </a:solidFill>
                <a:latin typeface="Apple Chancery" charset="0"/>
                <a:ea typeface="Apple Chancery" charset="0"/>
                <a:cs typeface="Apple Chancery" charset="0"/>
              </a:rPr>
              <a:t>3</a:t>
            </a:r>
            <a:endParaRPr lang="pt-BR" sz="4400" b="1" dirty="0">
              <a:solidFill>
                <a:schemeClr val="accent6">
                  <a:lumMod val="75000"/>
                </a:schemeClr>
              </a:solidFill>
              <a:latin typeface="Apple Chancery" charset="0"/>
              <a:ea typeface="Apple Chancery" charset="0"/>
              <a:cs typeface="Apple Chancery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676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1298298" y="285981"/>
            <a:ext cx="45608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b="1" smtClean="0">
                <a:solidFill>
                  <a:srgbClr val="945200"/>
                </a:solidFill>
                <a:latin typeface="Apple Chancery" charset="0"/>
                <a:ea typeface="Apple Chancery" charset="0"/>
                <a:cs typeface="Apple Chancery" charset="0"/>
              </a:rPr>
              <a:t>Curso de Python - Curso em Vídeo</a:t>
            </a:r>
            <a:endParaRPr lang="pt-BR" sz="2400" b="1">
              <a:solidFill>
                <a:srgbClr val="945200"/>
              </a:solidFill>
              <a:latin typeface="Apple Chancery" charset="0"/>
              <a:ea typeface="Apple Chancery" charset="0"/>
              <a:cs typeface="Apple Chancery" charset="0"/>
            </a:endParaRPr>
          </a:p>
        </p:txBody>
      </p:sp>
      <p:sp>
        <p:nvSpPr>
          <p:cNvPr id="13" name="Espaço Reservado para Rodapé 10"/>
          <p:cNvSpPr txBox="1">
            <a:spLocks/>
          </p:cNvSpPr>
          <p:nvPr/>
        </p:nvSpPr>
        <p:spPr>
          <a:xfrm>
            <a:off x="5768825" y="8435643"/>
            <a:ext cx="726505" cy="4466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l" defTabSz="914400" rtl="0" eaLnBrk="1" latinLnBrk="0" hangingPunct="1">
              <a:defRPr sz="7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20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Página</a:t>
            </a:r>
            <a:endParaRPr lang="pt-BR" sz="1200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4" name="Espaço Reservado para Número de Slide 11"/>
          <p:cNvSpPr txBox="1">
            <a:spLocks/>
          </p:cNvSpPr>
          <p:nvPr/>
        </p:nvSpPr>
        <p:spPr>
          <a:xfrm>
            <a:off x="6361260" y="8533253"/>
            <a:ext cx="368724" cy="26969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pt-BR"/>
            </a:defPPr>
            <a:lvl1pPr marL="0" algn="r" defTabSz="914400" rtl="0" eaLnBrk="1" latinLnBrk="0" hangingPunct="1">
              <a:defRPr sz="21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2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75</a:t>
            </a:r>
            <a:endParaRPr lang="pt-BR" sz="1200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 useBgFill="1">
        <p:nvSpPr>
          <p:cNvPr id="3" name="Retângulo 2"/>
          <p:cNvSpPr/>
          <p:nvPr/>
        </p:nvSpPr>
        <p:spPr>
          <a:xfrm>
            <a:off x="462823" y="995140"/>
            <a:ext cx="6005379" cy="72019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b="1" dirty="0" smtClean="0">
                <a:solidFill>
                  <a:srgbClr val="009051"/>
                </a:solidFill>
                <a:latin typeface="Arial" charset="0"/>
                <a:ea typeface="Arial" charset="0"/>
                <a:cs typeface="Arial" charset="0"/>
              </a:rPr>
              <a:t>AULA 16 – </a:t>
            </a:r>
            <a:r>
              <a:rPr lang="pt-BR" sz="1400" b="1" dirty="0" err="1" smtClean="0">
                <a:solidFill>
                  <a:srgbClr val="009051"/>
                </a:solidFill>
                <a:latin typeface="Arial" charset="0"/>
                <a:ea typeface="Arial" charset="0"/>
                <a:cs typeface="Arial" charset="0"/>
              </a:rPr>
              <a:t>Tuplas</a:t>
            </a:r>
            <a:r>
              <a:rPr lang="pt-BR" sz="1400" b="1" dirty="0" smtClean="0">
                <a:solidFill>
                  <a:srgbClr val="009051"/>
                </a:solidFill>
                <a:latin typeface="Arial" charset="0"/>
                <a:ea typeface="Arial" charset="0"/>
                <a:cs typeface="Arial" charset="0"/>
              </a:rPr>
              <a:t>:</a:t>
            </a:r>
          </a:p>
          <a:p>
            <a:endParaRPr lang="pt-BR" sz="1400" dirty="0" smtClean="0">
              <a:latin typeface="Arial" charset="0"/>
              <a:ea typeface="Arial" charset="0"/>
              <a:cs typeface="Arial" charset="0"/>
            </a:endParaRPr>
          </a:p>
          <a:p>
            <a:r>
              <a:rPr lang="pt-BR" sz="1400" dirty="0" smtClean="0">
                <a:latin typeface="Arial" charset="0"/>
                <a:ea typeface="Arial" charset="0"/>
                <a:cs typeface="Arial" charset="0"/>
              </a:rPr>
              <a:t>Em 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TUPLAS utilizamos parênteses ().</a:t>
            </a:r>
          </a:p>
          <a:p>
            <a:r>
              <a:rPr lang="pt-BR" sz="1400" dirty="0">
                <a:latin typeface="Arial" charset="0"/>
                <a:ea typeface="Arial" charset="0"/>
                <a:cs typeface="Arial" charset="0"/>
              </a:rPr>
              <a:t>As listas utilizam colchetes [].</a:t>
            </a:r>
          </a:p>
          <a:p>
            <a:r>
              <a:rPr lang="pt-BR" sz="1400" dirty="0">
                <a:latin typeface="Arial" charset="0"/>
                <a:ea typeface="Arial" charset="0"/>
                <a:cs typeface="Arial" charset="0"/>
              </a:rPr>
              <a:t>Os dicionários utilizam chaves {}.</a:t>
            </a:r>
          </a:p>
          <a:p>
            <a:r>
              <a:rPr lang="pt-BR" sz="1400" dirty="0">
                <a:latin typeface="Arial" charset="0"/>
                <a:ea typeface="Arial" charset="0"/>
                <a:cs typeface="Arial" charset="0"/>
              </a:rPr>
              <a:t/>
            </a:r>
            <a:br>
              <a:rPr lang="pt-BR" sz="1400" dirty="0">
                <a:latin typeface="Arial" charset="0"/>
                <a:ea typeface="Arial" charset="0"/>
                <a:cs typeface="Arial" charset="0"/>
              </a:rPr>
            </a:b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### TUPLAS SÃO IMUTÁVEIS ###</a:t>
            </a:r>
          </a:p>
          <a:p>
            <a:r>
              <a:rPr lang="pt-BR" sz="1400" dirty="0">
                <a:latin typeface="Arial" charset="0"/>
                <a:ea typeface="Arial" charset="0"/>
                <a:cs typeface="Arial" charset="0"/>
              </a:rPr>
              <a:t>Quando tentamos atribuir um novo valor para um elemento de uma 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Tupla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, apresenta este</a:t>
            </a:r>
          </a:p>
          <a:p>
            <a:r>
              <a:rPr lang="pt-BR" sz="1400" dirty="0">
                <a:latin typeface="Arial" charset="0"/>
                <a:ea typeface="Arial" charset="0"/>
                <a:cs typeface="Arial" charset="0"/>
              </a:rPr>
              <a:t>ERRO: '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tuple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' 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object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 does 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not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support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 item 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assignment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, pois é impossível alterar uma 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Tupla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.</a:t>
            </a:r>
          </a:p>
          <a:p>
            <a:r>
              <a:rPr lang="pt-BR" sz="1400" dirty="0">
                <a:latin typeface="Arial" charset="0"/>
                <a:ea typeface="Arial" charset="0"/>
                <a:cs typeface="Arial" charset="0"/>
              </a:rPr>
              <a:t>lanche[1] = 'Refrigerante'</a:t>
            </a:r>
          </a:p>
          <a:p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(lanche)</a:t>
            </a:r>
          </a:p>
          <a:p>
            <a:r>
              <a:rPr lang="pt-BR" sz="1400" dirty="0">
                <a:latin typeface="Arial" charset="0"/>
                <a:ea typeface="Arial" charset="0"/>
                <a:cs typeface="Arial" charset="0"/>
              </a:rPr>
              <a:t/>
            </a:r>
            <a:br>
              <a:rPr lang="pt-BR" sz="1400" dirty="0">
                <a:latin typeface="Arial" charset="0"/>
                <a:ea typeface="Arial" charset="0"/>
                <a:cs typeface="Arial" charset="0"/>
              </a:rPr>
            </a:b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### Somente podemos alterar a 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Tupla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 inteira ###</a:t>
            </a:r>
          </a:p>
          <a:p>
            <a:r>
              <a:rPr lang="pt-BR" sz="1400" dirty="0">
                <a:latin typeface="Arial" charset="0"/>
                <a:ea typeface="Arial" charset="0"/>
                <a:cs typeface="Arial" charset="0"/>
              </a:rPr>
              <a:t>lanche = 'hambúrguer', 'suco', 'pizza', 'pudim'</a:t>
            </a:r>
          </a:p>
          <a:p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(lanche)</a:t>
            </a:r>
          </a:p>
          <a:p>
            <a:r>
              <a:rPr lang="pt-BR" sz="1400" dirty="0">
                <a:latin typeface="Arial" charset="0"/>
                <a:ea typeface="Arial" charset="0"/>
                <a:cs typeface="Arial" charset="0"/>
              </a:rPr>
              <a:t>('hambúrguer', 'suco', 'pizza', 'pudim')</a:t>
            </a:r>
          </a:p>
          <a:p>
            <a:r>
              <a:rPr lang="pt-BR" sz="1400" dirty="0">
                <a:latin typeface="Arial" charset="0"/>
                <a:ea typeface="Arial" charset="0"/>
                <a:cs typeface="Arial" charset="0"/>
              </a:rPr>
              <a:t>lanche = '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Brazil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', 'Paraguai'</a:t>
            </a:r>
          </a:p>
          <a:p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(lanche)</a:t>
            </a:r>
          </a:p>
          <a:p>
            <a:r>
              <a:rPr lang="pt-BR" sz="1400" dirty="0">
                <a:latin typeface="Arial" charset="0"/>
                <a:ea typeface="Arial" charset="0"/>
                <a:cs typeface="Arial" charset="0"/>
              </a:rPr>
              <a:t>('Brasil', 'Paraguai')</a:t>
            </a:r>
          </a:p>
          <a:p>
            <a:r>
              <a:rPr lang="pt-BR" sz="1400" dirty="0">
                <a:latin typeface="Arial" charset="0"/>
                <a:ea typeface="Arial" charset="0"/>
                <a:cs typeface="Arial" charset="0"/>
              </a:rPr>
              <a:t/>
            </a:r>
            <a:br>
              <a:rPr lang="pt-BR" sz="1400" dirty="0">
                <a:latin typeface="Arial" charset="0"/>
                <a:ea typeface="Arial" charset="0"/>
                <a:cs typeface="Arial" charset="0"/>
              </a:rPr>
            </a:b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lanche = 'hambúrguer', 'suco', 'pizza', 'pudim'</a:t>
            </a:r>
          </a:p>
          <a:p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(lanche) # mostra a 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Tupla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 inteira.</a:t>
            </a:r>
          </a:p>
          <a:p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(lanche[0]) # mostra o elemento contido no índice 0, ('hambúrguer')</a:t>
            </a:r>
          </a:p>
          <a:p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(lanche[-1]) # mostra o primeiro elemento do final da 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Tupla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.</a:t>
            </a:r>
          </a:p>
          <a:p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(lanche[1:3]) # do elemento 1 até o 2 segundo ('suco', 'pizza')</a:t>
            </a:r>
          </a:p>
          <a:p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(lanche[2:]) # Do elemento 2 até o final ('pizza', 'pudim')</a:t>
            </a:r>
          </a:p>
          <a:p>
            <a:r>
              <a:rPr lang="pt-BR" sz="1400" dirty="0">
                <a:latin typeface="Arial" charset="0"/>
                <a:ea typeface="Arial" charset="0"/>
                <a:cs typeface="Arial" charset="0"/>
              </a:rPr>
              <a:t># do início até o elemento 2 (ignorando o último), ('hambúrguer', 'suco')</a:t>
            </a:r>
          </a:p>
          <a:p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(lanche[:2])</a:t>
            </a:r>
          </a:p>
          <a:p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(lanche[-2:]) # mostra do -2 até o final ('pizza', 'pudim')</a:t>
            </a:r>
          </a:p>
          <a:p>
            <a:r>
              <a:rPr lang="pt-BR" sz="1400" dirty="0">
                <a:latin typeface="Arial" charset="0"/>
                <a:ea typeface="Arial" charset="0"/>
                <a:cs typeface="Arial" charset="0"/>
              </a:rPr>
              <a:t># mostra do início até o -2 (desconsiderando o -2), ('hambúrguer', 'suco')</a:t>
            </a:r>
          </a:p>
          <a:p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(lanche[:-2</a:t>
            </a:r>
            <a:r>
              <a:rPr lang="pt-BR" sz="1400" dirty="0" smtClean="0">
                <a:latin typeface="Arial" charset="0"/>
                <a:ea typeface="Arial" charset="0"/>
                <a:cs typeface="Arial" charset="0"/>
              </a:rPr>
              <a:t>])</a:t>
            </a:r>
            <a:endParaRPr lang="pt-BR" sz="1400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4688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1298298" y="285981"/>
            <a:ext cx="45608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b="1" smtClean="0">
                <a:solidFill>
                  <a:srgbClr val="945200"/>
                </a:solidFill>
                <a:latin typeface="Apple Chancery" charset="0"/>
                <a:ea typeface="Apple Chancery" charset="0"/>
                <a:cs typeface="Apple Chancery" charset="0"/>
              </a:rPr>
              <a:t>Curso de Python - Curso em Vídeo</a:t>
            </a:r>
            <a:endParaRPr lang="pt-BR" sz="2400" b="1">
              <a:solidFill>
                <a:srgbClr val="945200"/>
              </a:solidFill>
              <a:latin typeface="Apple Chancery" charset="0"/>
              <a:ea typeface="Apple Chancery" charset="0"/>
              <a:cs typeface="Apple Chancery" charset="0"/>
            </a:endParaRPr>
          </a:p>
        </p:txBody>
      </p:sp>
      <p:sp>
        <p:nvSpPr>
          <p:cNvPr id="13" name="Espaço Reservado para Rodapé 10"/>
          <p:cNvSpPr txBox="1">
            <a:spLocks/>
          </p:cNvSpPr>
          <p:nvPr/>
        </p:nvSpPr>
        <p:spPr>
          <a:xfrm>
            <a:off x="5768825" y="8435643"/>
            <a:ext cx="726505" cy="4466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l" defTabSz="914400" rtl="0" eaLnBrk="1" latinLnBrk="0" hangingPunct="1">
              <a:defRPr sz="7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20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Página</a:t>
            </a:r>
            <a:endParaRPr lang="pt-BR" sz="1200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4" name="Espaço Reservado para Número de Slide 11"/>
          <p:cNvSpPr txBox="1">
            <a:spLocks/>
          </p:cNvSpPr>
          <p:nvPr/>
        </p:nvSpPr>
        <p:spPr>
          <a:xfrm>
            <a:off x="6361260" y="8533253"/>
            <a:ext cx="368724" cy="26969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pt-BR"/>
            </a:defPPr>
            <a:lvl1pPr marL="0" algn="r" defTabSz="914400" rtl="0" eaLnBrk="1" latinLnBrk="0" hangingPunct="1">
              <a:defRPr sz="21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2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76</a:t>
            </a:r>
            <a:endParaRPr lang="pt-BR" sz="1200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 useBgFill="1">
        <p:nvSpPr>
          <p:cNvPr id="5" name="Retângulo 4"/>
          <p:cNvSpPr/>
          <p:nvPr/>
        </p:nvSpPr>
        <p:spPr>
          <a:xfrm>
            <a:off x="462823" y="995140"/>
            <a:ext cx="6005379" cy="67710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b="1" dirty="0" smtClean="0">
                <a:solidFill>
                  <a:srgbClr val="009051"/>
                </a:solidFill>
                <a:latin typeface="Arial" charset="0"/>
                <a:ea typeface="Arial" charset="0"/>
                <a:cs typeface="Arial" charset="0"/>
              </a:rPr>
              <a:t>AULA 16 – </a:t>
            </a:r>
            <a:r>
              <a:rPr lang="pt-BR" sz="1400" b="1" dirty="0" err="1" smtClean="0">
                <a:solidFill>
                  <a:srgbClr val="009051"/>
                </a:solidFill>
                <a:latin typeface="Arial" charset="0"/>
                <a:ea typeface="Arial" charset="0"/>
                <a:cs typeface="Arial" charset="0"/>
              </a:rPr>
              <a:t>Tuplas</a:t>
            </a:r>
            <a:r>
              <a:rPr lang="pt-BR" sz="1400" b="1" dirty="0" smtClean="0">
                <a:solidFill>
                  <a:srgbClr val="009051"/>
                </a:solidFill>
                <a:latin typeface="Arial" charset="0"/>
                <a:ea typeface="Arial" charset="0"/>
                <a:cs typeface="Arial" charset="0"/>
              </a:rPr>
              <a:t>:</a:t>
            </a:r>
          </a:p>
          <a:p>
            <a:endParaRPr lang="pt-BR" sz="1400" dirty="0" smtClean="0">
              <a:latin typeface="Arial" charset="0"/>
              <a:ea typeface="Arial" charset="0"/>
              <a:cs typeface="Arial" charset="0"/>
            </a:endParaRPr>
          </a:p>
          <a:p>
            <a:r>
              <a:rPr lang="pt-BR" sz="1400" dirty="0" smtClean="0">
                <a:latin typeface="Arial" charset="0"/>
                <a:ea typeface="Arial" charset="0"/>
                <a:cs typeface="Arial" charset="0"/>
              </a:rPr>
              <a:t>lanche 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= 'hambúrguer', 'suco', 'pizza', 'pudim', 'batata frita'</a:t>
            </a:r>
          </a:p>
          <a:p>
            <a:r>
              <a:rPr lang="pt-BR" sz="1400" dirty="0">
                <a:latin typeface="Arial" charset="0"/>
                <a:ea typeface="Arial" charset="0"/>
                <a:cs typeface="Arial" charset="0"/>
              </a:rPr>
              <a:t/>
            </a:r>
            <a:br>
              <a:rPr lang="pt-BR" sz="1400" dirty="0">
                <a:latin typeface="Arial" charset="0"/>
                <a:ea typeface="Arial" charset="0"/>
                <a:cs typeface="Arial" charset="0"/>
              </a:rPr>
            </a:b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# Quando o programa não está em execução é possível mexer na 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Tupla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.</a:t>
            </a:r>
          </a:p>
          <a:p>
            <a:r>
              <a:rPr lang="pt-BR" sz="1400" dirty="0">
                <a:latin typeface="Arial" charset="0"/>
                <a:ea typeface="Arial" charset="0"/>
                <a:cs typeface="Arial" charset="0"/>
              </a:rPr>
              <a:t/>
            </a:r>
            <a:br>
              <a:rPr lang="pt-BR" sz="1400" dirty="0">
                <a:latin typeface="Arial" charset="0"/>
                <a:ea typeface="Arial" charset="0"/>
                <a:cs typeface="Arial" charset="0"/>
              </a:rPr>
            </a:b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# Maneira mais comum 1:</a:t>
            </a:r>
          </a:p>
          <a:p>
            <a:r>
              <a:rPr lang="pt-BR" sz="1400" dirty="0">
                <a:latin typeface="Arial" charset="0"/>
                <a:ea typeface="Arial" charset="0"/>
                <a:cs typeface="Arial" charset="0"/>
              </a:rPr>
              <a:t>for comida in lanche:</a:t>
            </a:r>
          </a:p>
          <a:p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(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f'Eu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 vou comer {comida}')</a:t>
            </a:r>
          </a:p>
          <a:p>
            <a:r>
              <a:rPr lang="pt-BR" sz="1400" dirty="0">
                <a:latin typeface="Arial" charset="0"/>
                <a:ea typeface="Arial" charset="0"/>
                <a:cs typeface="Arial" charset="0"/>
              </a:rPr>
              <a:t/>
            </a:r>
            <a:br>
              <a:rPr lang="pt-BR" sz="1400" dirty="0">
                <a:latin typeface="Arial" charset="0"/>
                <a:ea typeface="Arial" charset="0"/>
                <a:cs typeface="Arial" charset="0"/>
              </a:rPr>
            </a:b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# Outra maneira de fazer 2:</a:t>
            </a:r>
          </a:p>
          <a:p>
            <a:r>
              <a:rPr lang="pt-BR" sz="1400" dirty="0">
                <a:latin typeface="Arial" charset="0"/>
                <a:ea typeface="Arial" charset="0"/>
                <a:cs typeface="Arial" charset="0"/>
              </a:rPr>
              <a:t># for 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cont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 in range(0, 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len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(lanche)):</a:t>
            </a:r>
          </a:p>
          <a:p>
            <a:r>
              <a:rPr lang="pt-BR" sz="1400" dirty="0">
                <a:latin typeface="Arial" charset="0"/>
                <a:ea typeface="Arial" charset="0"/>
                <a:cs typeface="Arial" charset="0"/>
              </a:rPr>
              <a:t># 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(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cont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) # mostra apenas as posições dos elementos, 0, 1, 2, 3, 4</a:t>
            </a:r>
          </a:p>
          <a:p>
            <a:r>
              <a:rPr lang="pt-BR" sz="1400" dirty="0">
                <a:latin typeface="Arial" charset="0"/>
                <a:ea typeface="Arial" charset="0"/>
                <a:cs typeface="Arial" charset="0"/>
              </a:rPr>
              <a:t># mostra os elementos contidos nos índices.</a:t>
            </a:r>
          </a:p>
          <a:p>
            <a:r>
              <a:rPr lang="pt-BR" sz="1400" dirty="0">
                <a:latin typeface="Arial" charset="0"/>
                <a:ea typeface="Arial" charset="0"/>
                <a:cs typeface="Arial" charset="0"/>
              </a:rPr>
              <a:t># 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(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f'Eu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 vou comer {lanche[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cont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]} na posição {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cont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}')</a:t>
            </a:r>
          </a:p>
          <a:p>
            <a:r>
              <a:rPr lang="pt-BR" sz="1400" dirty="0">
                <a:latin typeface="Arial" charset="0"/>
                <a:ea typeface="Arial" charset="0"/>
                <a:cs typeface="Arial" charset="0"/>
              </a:rPr>
              <a:t/>
            </a:r>
            <a:br>
              <a:rPr lang="pt-BR" sz="1400" dirty="0">
                <a:latin typeface="Arial" charset="0"/>
                <a:ea typeface="Arial" charset="0"/>
                <a:cs typeface="Arial" charset="0"/>
              </a:rPr>
            </a:b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# Maneira de fazer 3:</a:t>
            </a:r>
          </a:p>
          <a:p>
            <a:r>
              <a:rPr lang="pt-BR" sz="1400" dirty="0">
                <a:latin typeface="Arial" charset="0"/>
                <a:ea typeface="Arial" charset="0"/>
                <a:cs typeface="Arial" charset="0"/>
              </a:rPr>
              <a:t>#for 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pos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, comida in 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enumerate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(lanche):</a:t>
            </a:r>
          </a:p>
          <a:p>
            <a:r>
              <a:rPr lang="pt-BR" sz="1400" dirty="0">
                <a:latin typeface="Arial" charset="0"/>
                <a:ea typeface="Arial" charset="0"/>
                <a:cs typeface="Arial" charset="0"/>
              </a:rPr>
              <a:t># 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(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f'Eu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 vou comer {comida} na posição {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pos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}')</a:t>
            </a:r>
          </a:p>
          <a:p>
            <a:r>
              <a:rPr lang="pt-BR" sz="1400" dirty="0">
                <a:latin typeface="Arial" charset="0"/>
                <a:ea typeface="Arial" charset="0"/>
                <a:cs typeface="Arial" charset="0"/>
              </a:rPr>
              <a:t>#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('COMI PRA CARAMBA!')</a:t>
            </a:r>
          </a:p>
          <a:p>
            <a:r>
              <a:rPr lang="pt-BR" sz="1400" dirty="0">
                <a:latin typeface="Arial" charset="0"/>
                <a:ea typeface="Arial" charset="0"/>
                <a:cs typeface="Arial" charset="0"/>
              </a:rPr>
              <a:t/>
            </a:r>
            <a:br>
              <a:rPr lang="pt-BR" sz="1400" dirty="0">
                <a:latin typeface="Arial" charset="0"/>
                <a:ea typeface="Arial" charset="0"/>
                <a:cs typeface="Arial" charset="0"/>
              </a:rPr>
            </a:b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# 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(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len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(lanche))</a:t>
            </a:r>
          </a:p>
          <a:p>
            <a:r>
              <a:rPr lang="pt-BR" sz="1400" dirty="0">
                <a:latin typeface="Arial" charset="0"/>
                <a:ea typeface="Arial" charset="0"/>
                <a:cs typeface="Arial" charset="0"/>
              </a:rPr>
              <a:t/>
            </a:r>
            <a:br>
              <a:rPr lang="pt-BR" sz="1400" dirty="0">
                <a:latin typeface="Arial" charset="0"/>
                <a:ea typeface="Arial" charset="0"/>
                <a:cs typeface="Arial" charset="0"/>
              </a:rPr>
            </a:b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lanche = 'hambúrguer', 'suco', 'pizza', 'pudim', 'batata frita'</a:t>
            </a:r>
          </a:p>
          <a:p>
            <a:r>
              <a:rPr lang="pt-BR" sz="1400" dirty="0">
                <a:latin typeface="Arial" charset="0"/>
                <a:ea typeface="Arial" charset="0"/>
                <a:cs typeface="Arial" charset="0"/>
              </a:rPr>
              <a:t># Apenas exibe a 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Tuplas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 em ordem alfabética, NÃO ALTERA A TUPLA.</a:t>
            </a:r>
          </a:p>
          <a:p>
            <a:r>
              <a:rPr lang="pt-BR" sz="1400" dirty="0">
                <a:latin typeface="Arial" charset="0"/>
                <a:ea typeface="Arial" charset="0"/>
                <a:cs typeface="Arial" charset="0"/>
              </a:rPr>
              <a:t># Para mostrar em ordem o Python transforma momentaneamente em LISTA (colchetes[]).</a:t>
            </a:r>
          </a:p>
          <a:p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(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sorted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(lanche))</a:t>
            </a:r>
          </a:p>
          <a:p>
            <a:r>
              <a:rPr lang="pt-BR" sz="1400" dirty="0">
                <a:latin typeface="Arial" charset="0"/>
                <a:ea typeface="Arial" charset="0"/>
                <a:cs typeface="Arial" charset="0"/>
              </a:rPr>
              <a:t># ['batata frita', 'hambúrguer', 'pizza', 'pudim', 'suco'] # mostra como lista.</a:t>
            </a:r>
          </a:p>
          <a:p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(lanche)</a:t>
            </a:r>
          </a:p>
          <a:p>
            <a:r>
              <a:rPr lang="pt-BR" sz="1400" dirty="0">
                <a:latin typeface="Arial" charset="0"/>
                <a:ea typeface="Arial" charset="0"/>
                <a:cs typeface="Arial" charset="0"/>
              </a:rPr>
              <a:t># ('hambúrguer', 'suco', 'pizza', 'pudim', 'batata frita</a:t>
            </a:r>
            <a:r>
              <a:rPr lang="pt-BR" sz="1400" dirty="0" smtClean="0">
                <a:latin typeface="Arial" charset="0"/>
                <a:ea typeface="Arial" charset="0"/>
                <a:cs typeface="Arial" charset="0"/>
              </a:rPr>
              <a:t>')</a:t>
            </a:r>
            <a:endParaRPr lang="pt-BR" sz="1400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166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1298298" y="285981"/>
            <a:ext cx="45608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b="1" smtClean="0">
                <a:solidFill>
                  <a:srgbClr val="945200"/>
                </a:solidFill>
                <a:latin typeface="Apple Chancery" charset="0"/>
                <a:ea typeface="Apple Chancery" charset="0"/>
                <a:cs typeface="Apple Chancery" charset="0"/>
              </a:rPr>
              <a:t>Curso de Python - Curso em Vídeo</a:t>
            </a:r>
            <a:endParaRPr lang="pt-BR" sz="2400" b="1">
              <a:solidFill>
                <a:srgbClr val="945200"/>
              </a:solidFill>
              <a:latin typeface="Apple Chancery" charset="0"/>
              <a:ea typeface="Apple Chancery" charset="0"/>
              <a:cs typeface="Apple Chancery" charset="0"/>
            </a:endParaRPr>
          </a:p>
        </p:txBody>
      </p:sp>
      <p:sp>
        <p:nvSpPr>
          <p:cNvPr id="13" name="Espaço Reservado para Rodapé 10"/>
          <p:cNvSpPr txBox="1">
            <a:spLocks/>
          </p:cNvSpPr>
          <p:nvPr/>
        </p:nvSpPr>
        <p:spPr>
          <a:xfrm>
            <a:off x="5768825" y="8435643"/>
            <a:ext cx="726505" cy="4466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l" defTabSz="914400" rtl="0" eaLnBrk="1" latinLnBrk="0" hangingPunct="1">
              <a:defRPr sz="7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20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Página</a:t>
            </a:r>
            <a:endParaRPr lang="pt-BR" sz="1200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4" name="Espaço Reservado para Número de Slide 11"/>
          <p:cNvSpPr txBox="1">
            <a:spLocks/>
          </p:cNvSpPr>
          <p:nvPr/>
        </p:nvSpPr>
        <p:spPr>
          <a:xfrm>
            <a:off x="6361260" y="8533253"/>
            <a:ext cx="368724" cy="26969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pt-BR"/>
            </a:defPPr>
            <a:lvl1pPr marL="0" algn="r" defTabSz="914400" rtl="0" eaLnBrk="1" latinLnBrk="0" hangingPunct="1">
              <a:defRPr sz="21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2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77</a:t>
            </a:r>
            <a:endParaRPr lang="pt-BR" sz="1200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 useBgFill="1">
        <p:nvSpPr>
          <p:cNvPr id="5" name="Retângulo 4"/>
          <p:cNvSpPr/>
          <p:nvPr/>
        </p:nvSpPr>
        <p:spPr>
          <a:xfrm>
            <a:off x="462823" y="995140"/>
            <a:ext cx="6005379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b="1" dirty="0" smtClean="0">
                <a:solidFill>
                  <a:srgbClr val="009051"/>
                </a:solidFill>
                <a:latin typeface="Arial" charset="0"/>
                <a:ea typeface="Arial" charset="0"/>
                <a:cs typeface="Arial" charset="0"/>
              </a:rPr>
              <a:t>AULA 16 – </a:t>
            </a:r>
            <a:r>
              <a:rPr lang="pt-BR" sz="1400" b="1" dirty="0" err="1" smtClean="0">
                <a:solidFill>
                  <a:srgbClr val="009051"/>
                </a:solidFill>
                <a:latin typeface="Arial" charset="0"/>
                <a:ea typeface="Arial" charset="0"/>
                <a:cs typeface="Arial" charset="0"/>
              </a:rPr>
              <a:t>Tuplas</a:t>
            </a:r>
            <a:r>
              <a:rPr lang="pt-BR" sz="1400" b="1" dirty="0" smtClean="0">
                <a:solidFill>
                  <a:srgbClr val="009051"/>
                </a:solidFill>
                <a:latin typeface="Arial" charset="0"/>
                <a:ea typeface="Arial" charset="0"/>
                <a:cs typeface="Arial" charset="0"/>
              </a:rPr>
              <a:t>:</a:t>
            </a:r>
          </a:p>
          <a:p>
            <a:endParaRPr lang="pt-BR" sz="1400" dirty="0" smtClean="0">
              <a:latin typeface="Arial" charset="0"/>
              <a:ea typeface="Arial" charset="0"/>
              <a:cs typeface="Arial" charset="0"/>
            </a:endParaRPr>
          </a:p>
          <a:p>
            <a:r>
              <a:rPr lang="pt-BR" sz="1400" dirty="0" smtClean="0">
                <a:latin typeface="Arial" charset="0"/>
                <a:ea typeface="Arial" charset="0"/>
                <a:cs typeface="Arial" charset="0"/>
              </a:rPr>
              <a:t>a 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= (2, 5, 4)</a:t>
            </a:r>
          </a:p>
          <a:p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b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 = (5, 8, 1, 2)</a:t>
            </a:r>
          </a:p>
          <a:p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c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 = a + 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b</a:t>
            </a:r>
            <a:endParaRPr lang="pt-BR" sz="1400" dirty="0">
              <a:latin typeface="Arial" charset="0"/>
              <a:ea typeface="Arial" charset="0"/>
              <a:cs typeface="Arial" charset="0"/>
            </a:endParaRPr>
          </a:p>
          <a:p>
            <a:r>
              <a:rPr lang="pt-BR" sz="1400" dirty="0">
                <a:latin typeface="Arial" charset="0"/>
                <a:ea typeface="Arial" charset="0"/>
                <a:cs typeface="Arial" charset="0"/>
              </a:rPr>
              <a:t># (2, 5, 4, 5, 8, 1, 2) Apresentam ordem totalmente diferentes.</a:t>
            </a:r>
          </a:p>
          <a:p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c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 = 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b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 + a</a:t>
            </a:r>
          </a:p>
          <a:p>
            <a:r>
              <a:rPr lang="pt-BR" sz="1400" dirty="0">
                <a:latin typeface="Arial" charset="0"/>
                <a:ea typeface="Arial" charset="0"/>
                <a:cs typeface="Arial" charset="0"/>
              </a:rPr>
              <a:t># (5, 8, 1, 2, 2, 5, 4) Apresentam ordem totalmente diferentes.</a:t>
            </a:r>
          </a:p>
          <a:p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(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c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) # Cria uma 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Tupla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 'C' juntando as 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Tuplas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 'A' e '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B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'.</a:t>
            </a:r>
          </a:p>
          <a:p>
            <a:r>
              <a:rPr lang="pt-BR" sz="1400" dirty="0">
                <a:latin typeface="Arial" charset="0"/>
                <a:ea typeface="Arial" charset="0"/>
                <a:cs typeface="Arial" charset="0"/>
              </a:rPr>
              <a:t># (2, 5, 4, 5, 8, 1, 2)</a:t>
            </a:r>
          </a:p>
          <a:p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(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c.count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(5)) # Quantas vezes aparece o número 2 na 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Tupla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 "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c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".</a:t>
            </a:r>
          </a:p>
          <a:p>
            <a:r>
              <a:rPr lang="pt-BR" sz="1400" dirty="0">
                <a:latin typeface="Arial" charset="0"/>
                <a:ea typeface="Arial" charset="0"/>
                <a:cs typeface="Arial" charset="0"/>
              </a:rPr>
              <a:t># Mostra em que índice está presente o número 8 (a primeira posição em que o número aparece).</a:t>
            </a:r>
          </a:p>
          <a:p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(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c.index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(8))</a:t>
            </a:r>
          </a:p>
          <a:p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(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c.index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(2, 4)) # Mostra o índice do número 2 a partir da posição 4.</a:t>
            </a:r>
          </a:p>
          <a:p>
            <a:r>
              <a:rPr lang="pt-BR" sz="1400" dirty="0">
                <a:latin typeface="Arial" charset="0"/>
                <a:ea typeface="Arial" charset="0"/>
                <a:cs typeface="Arial" charset="0"/>
              </a:rPr>
              <a:t/>
            </a:r>
            <a:br>
              <a:rPr lang="pt-BR" sz="1400" dirty="0">
                <a:latin typeface="Arial" charset="0"/>
                <a:ea typeface="Arial" charset="0"/>
                <a:cs typeface="Arial" charset="0"/>
              </a:rPr>
            </a:b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(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c.index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(5, 1)) # Mostra o índice do número 5 a partir da posição 1.</a:t>
            </a:r>
          </a:p>
          <a:p>
            <a:r>
              <a:rPr lang="pt-BR" sz="1400" dirty="0">
                <a:latin typeface="Arial" charset="0"/>
                <a:ea typeface="Arial" charset="0"/>
                <a:cs typeface="Arial" charset="0"/>
              </a:rPr>
              <a:t/>
            </a:r>
            <a:br>
              <a:rPr lang="pt-BR" sz="1400" dirty="0">
                <a:latin typeface="Arial" charset="0"/>
                <a:ea typeface="Arial" charset="0"/>
                <a:cs typeface="Arial" charset="0"/>
              </a:rPr>
            </a:b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# Em Python podemos misturar números com outros 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caractéres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 sem problema (dados de tipos diferente juntos).</a:t>
            </a:r>
          </a:p>
          <a:p>
            <a:r>
              <a:rPr lang="pt-BR" sz="1400" dirty="0">
                <a:latin typeface="Arial" charset="0"/>
                <a:ea typeface="Arial" charset="0"/>
                <a:cs typeface="Arial" charset="0"/>
              </a:rPr>
              <a:t>pessoa = ('Gustavo', 39, 'M', 99.88)</a:t>
            </a:r>
          </a:p>
          <a:p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(pessoa)</a:t>
            </a:r>
          </a:p>
          <a:p>
            <a:r>
              <a:rPr lang="pt-BR" sz="1400" dirty="0">
                <a:latin typeface="Arial" charset="0"/>
                <a:ea typeface="Arial" charset="0"/>
                <a:cs typeface="Arial" charset="0"/>
              </a:rPr>
              <a:t/>
            </a:r>
            <a:br>
              <a:rPr lang="pt-BR" sz="1400" dirty="0">
                <a:latin typeface="Arial" charset="0"/>
                <a:ea typeface="Arial" charset="0"/>
                <a:cs typeface="Arial" charset="0"/>
              </a:rPr>
            </a:b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# Podemos apagar uma 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Tupla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 (toda a 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Tupla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) usando a variável "DEL", nunca podemos apagar elementos em uma 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Tupla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.</a:t>
            </a:r>
          </a:p>
          <a:p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del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(pessoa)</a:t>
            </a:r>
            <a:endParaRPr lang="pt-BR" sz="1400" b="0" dirty="0">
              <a:effectLst/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2226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1298298" y="285981"/>
            <a:ext cx="45608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b="1" smtClean="0">
                <a:solidFill>
                  <a:srgbClr val="945200"/>
                </a:solidFill>
                <a:latin typeface="Apple Chancery" charset="0"/>
                <a:ea typeface="Apple Chancery" charset="0"/>
                <a:cs typeface="Apple Chancery" charset="0"/>
              </a:rPr>
              <a:t>Curso de Python - Curso em Vídeo</a:t>
            </a:r>
            <a:endParaRPr lang="pt-BR" sz="2400" b="1">
              <a:solidFill>
                <a:srgbClr val="945200"/>
              </a:solidFill>
              <a:latin typeface="Apple Chancery" charset="0"/>
              <a:ea typeface="Apple Chancery" charset="0"/>
              <a:cs typeface="Apple Chancery" charset="0"/>
            </a:endParaRPr>
          </a:p>
        </p:txBody>
      </p:sp>
      <p:sp>
        <p:nvSpPr>
          <p:cNvPr id="13" name="Espaço Reservado para Rodapé 10"/>
          <p:cNvSpPr txBox="1">
            <a:spLocks/>
          </p:cNvSpPr>
          <p:nvPr/>
        </p:nvSpPr>
        <p:spPr>
          <a:xfrm>
            <a:off x="5768825" y="8435643"/>
            <a:ext cx="726505" cy="4466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l" defTabSz="914400" rtl="0" eaLnBrk="1" latinLnBrk="0" hangingPunct="1">
              <a:defRPr sz="7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20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Página</a:t>
            </a:r>
            <a:endParaRPr lang="pt-BR" sz="1200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4" name="Espaço Reservado para Número de Slide 11"/>
          <p:cNvSpPr txBox="1">
            <a:spLocks/>
          </p:cNvSpPr>
          <p:nvPr/>
        </p:nvSpPr>
        <p:spPr>
          <a:xfrm>
            <a:off x="6361260" y="8533253"/>
            <a:ext cx="368724" cy="26969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pt-BR"/>
            </a:defPPr>
            <a:lvl1pPr marL="0" algn="r" defTabSz="914400" rtl="0" eaLnBrk="1" latinLnBrk="0" hangingPunct="1">
              <a:defRPr sz="21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2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78</a:t>
            </a:r>
            <a:endParaRPr lang="pt-BR" sz="1200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 useBgFill="1">
        <p:nvSpPr>
          <p:cNvPr id="2" name="Retângulo 1"/>
          <p:cNvSpPr/>
          <p:nvPr/>
        </p:nvSpPr>
        <p:spPr>
          <a:xfrm>
            <a:off x="403719" y="1027459"/>
            <a:ext cx="5957542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b="1" i="1" dirty="0">
                <a:solidFill>
                  <a:srgbClr val="0432FF"/>
                </a:solidFill>
                <a:latin typeface="Arial" charset="0"/>
                <a:ea typeface="Arial" charset="0"/>
                <a:cs typeface="Arial" charset="0"/>
              </a:rPr>
              <a:t># Desafio </a:t>
            </a:r>
            <a:r>
              <a:rPr lang="pt-BR" sz="1400" b="1" i="1" dirty="0" smtClean="0">
                <a:solidFill>
                  <a:srgbClr val="0432FF"/>
                </a:solidFill>
                <a:latin typeface="Arial" charset="0"/>
                <a:ea typeface="Arial" charset="0"/>
                <a:cs typeface="Arial" charset="0"/>
              </a:rPr>
              <a:t>72 – Números por Extenso:</a:t>
            </a:r>
          </a:p>
          <a:p>
            <a:endParaRPr lang="pt-BR" sz="1400" dirty="0">
              <a:latin typeface="Arial" charset="0"/>
              <a:ea typeface="Arial" charset="0"/>
              <a:cs typeface="Arial" charset="0"/>
            </a:endParaRPr>
          </a:p>
          <a:p>
            <a:r>
              <a:rPr lang="pt-BR" sz="1400" i="1" dirty="0">
                <a:latin typeface="Arial" charset="0"/>
                <a:ea typeface="Arial" charset="0"/>
                <a:cs typeface="Arial" charset="0"/>
              </a:rPr>
              <a:t># Crie um programa que tenha uma TUPLA totalmente preenchida</a:t>
            </a:r>
            <a:endParaRPr lang="pt-BR" sz="1400" dirty="0">
              <a:latin typeface="Arial" charset="0"/>
              <a:ea typeface="Arial" charset="0"/>
              <a:cs typeface="Arial" charset="0"/>
            </a:endParaRPr>
          </a:p>
          <a:p>
            <a:r>
              <a:rPr lang="pt-BR" sz="1400" i="1" dirty="0">
                <a:latin typeface="Arial" charset="0"/>
                <a:ea typeface="Arial" charset="0"/>
                <a:cs typeface="Arial" charset="0"/>
              </a:rPr>
              <a:t># com uma contagem por extenso, de ZERO até VINTE.</a:t>
            </a:r>
            <a:endParaRPr lang="pt-BR" sz="1400" dirty="0">
              <a:latin typeface="Arial" charset="0"/>
              <a:ea typeface="Arial" charset="0"/>
              <a:cs typeface="Arial" charset="0"/>
            </a:endParaRPr>
          </a:p>
          <a:p>
            <a:r>
              <a:rPr lang="pt-BR" sz="1400" i="1" dirty="0">
                <a:latin typeface="Arial" charset="0"/>
                <a:ea typeface="Arial" charset="0"/>
                <a:cs typeface="Arial" charset="0"/>
              </a:rPr>
              <a:t># Seu programa deverá ler um número pelo teclado (ENTRE 0 e 20)</a:t>
            </a:r>
            <a:endParaRPr lang="pt-BR" sz="1400" dirty="0">
              <a:latin typeface="Arial" charset="0"/>
              <a:ea typeface="Arial" charset="0"/>
              <a:cs typeface="Arial" charset="0"/>
            </a:endParaRPr>
          </a:p>
          <a:p>
            <a:r>
              <a:rPr lang="pt-BR" sz="1400" i="1" dirty="0">
                <a:latin typeface="Arial" charset="0"/>
                <a:ea typeface="Arial" charset="0"/>
                <a:cs typeface="Arial" charset="0"/>
              </a:rPr>
              <a:t># e mostrá-lo por EXTENSO.</a:t>
            </a:r>
            <a:endParaRPr lang="pt-BR" sz="1400" dirty="0">
              <a:latin typeface="Arial" charset="0"/>
              <a:ea typeface="Arial" charset="0"/>
              <a:cs typeface="Arial" charset="0"/>
            </a:endParaRPr>
          </a:p>
          <a:p>
            <a:r>
              <a:rPr lang="pt-BR" sz="1400" dirty="0">
                <a:latin typeface="Arial" charset="0"/>
                <a:ea typeface="Arial" charset="0"/>
                <a:cs typeface="Arial" charset="0"/>
              </a:rPr>
              <a:t/>
            </a:r>
            <a:br>
              <a:rPr lang="pt-BR" sz="1400" dirty="0">
                <a:latin typeface="Arial" charset="0"/>
                <a:ea typeface="Arial" charset="0"/>
                <a:cs typeface="Arial" charset="0"/>
              </a:rPr>
            </a:b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tuplanum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 = ('zero', 'um', 'dois', 'três', 'quatro', 'cinco',</a:t>
            </a:r>
          </a:p>
          <a:p>
            <a:r>
              <a:rPr lang="pt-BR" sz="1400" dirty="0">
                <a:latin typeface="Arial" charset="0"/>
                <a:ea typeface="Arial" charset="0"/>
                <a:cs typeface="Arial" charset="0"/>
              </a:rPr>
              <a:t>'seis', 'sete', 'oito', 'nove', 'dez', 'onze',</a:t>
            </a:r>
          </a:p>
          <a:p>
            <a:r>
              <a:rPr lang="pt-BR" sz="1400" dirty="0">
                <a:latin typeface="Arial" charset="0"/>
                <a:ea typeface="Arial" charset="0"/>
                <a:cs typeface="Arial" charset="0"/>
              </a:rPr>
              <a:t>'doze', 'treze', 'quatorze', 'quinze', 'dezesseis',</a:t>
            </a:r>
          </a:p>
          <a:p>
            <a:r>
              <a:rPr lang="pt-BR" sz="1400" dirty="0">
                <a:latin typeface="Arial" charset="0"/>
                <a:ea typeface="Arial" charset="0"/>
                <a:cs typeface="Arial" charset="0"/>
              </a:rPr>
              <a:t>'dezessete', 'dezoito', 'dezenove', 'vinte')</a:t>
            </a:r>
          </a:p>
          <a:p>
            <a:r>
              <a:rPr lang="pt-BR" sz="1400" i="1" dirty="0" err="1">
                <a:latin typeface="Arial" charset="0"/>
                <a:ea typeface="Arial" charset="0"/>
                <a:cs typeface="Arial" charset="0"/>
              </a:rPr>
              <a:t>while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True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:</a:t>
            </a:r>
          </a:p>
          <a:p>
            <a:r>
              <a:rPr lang="pt-BR" sz="1400" dirty="0">
                <a:latin typeface="Arial" charset="0"/>
                <a:ea typeface="Arial" charset="0"/>
                <a:cs typeface="Arial" charset="0"/>
              </a:rPr>
              <a:t>num = 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int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(input('Digite um número entre 0 e 20: '))</a:t>
            </a:r>
          </a:p>
          <a:p>
            <a:r>
              <a:rPr lang="pt-BR" sz="1400" i="1" dirty="0" err="1">
                <a:latin typeface="Arial" charset="0"/>
                <a:ea typeface="Arial" charset="0"/>
                <a:cs typeface="Arial" charset="0"/>
              </a:rPr>
              <a:t>while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 num &lt; 0 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or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 num &gt; 20:</a:t>
            </a:r>
          </a:p>
          <a:p>
            <a:r>
              <a:rPr lang="pt-BR" sz="1400" dirty="0">
                <a:latin typeface="Arial" charset="0"/>
                <a:ea typeface="Arial" charset="0"/>
                <a:cs typeface="Arial" charset="0"/>
              </a:rPr>
              <a:t>num = 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int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(input('Tente novamente. Digite um número entre 0 e 20: '))</a:t>
            </a:r>
          </a:p>
          <a:p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(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f'Você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 digitou o número \033[7;32m{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tuplanum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[num]}\033[m')</a:t>
            </a:r>
          </a:p>
          <a:p>
            <a:r>
              <a:rPr lang="pt-BR" sz="1400" dirty="0">
                <a:latin typeface="Arial" charset="0"/>
                <a:ea typeface="Arial" charset="0"/>
                <a:cs typeface="Arial" charset="0"/>
              </a:rPr>
              <a:t>decisão = 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str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(input('Quer continuar? [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S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/N] ')).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strip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().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upper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()[0]</a:t>
            </a:r>
          </a:p>
          <a:p>
            <a:r>
              <a:rPr lang="pt-BR" sz="1400" i="1" dirty="0" err="1">
                <a:latin typeface="Arial" charset="0"/>
                <a:ea typeface="Arial" charset="0"/>
                <a:cs typeface="Arial" charset="0"/>
              </a:rPr>
              <a:t>while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 decisão 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not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 in 'SN':</a:t>
            </a:r>
          </a:p>
          <a:p>
            <a:r>
              <a:rPr lang="pt-BR" sz="1400" dirty="0">
                <a:latin typeface="Arial" charset="0"/>
                <a:ea typeface="Arial" charset="0"/>
                <a:cs typeface="Arial" charset="0"/>
              </a:rPr>
              <a:t>decisão = 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str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(</a:t>
            </a:r>
          </a:p>
          <a:p>
            <a:r>
              <a:rPr lang="pt-BR" sz="1400" dirty="0">
                <a:latin typeface="Arial" charset="0"/>
                <a:ea typeface="Arial" charset="0"/>
                <a:cs typeface="Arial" charset="0"/>
              </a:rPr>
              <a:t>input('Responda novamente!!! Quer continuar? [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S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/N] ')).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strip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().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upper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()[0]</a:t>
            </a:r>
          </a:p>
          <a:p>
            <a:r>
              <a:rPr lang="pt-BR" sz="1400" i="1" dirty="0" err="1">
                <a:latin typeface="Arial" charset="0"/>
                <a:ea typeface="Arial" charset="0"/>
                <a:cs typeface="Arial" charset="0"/>
              </a:rPr>
              <a:t>if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 decisão == 'N':</a:t>
            </a:r>
          </a:p>
          <a:p>
            <a:r>
              <a:rPr lang="pt-BR" sz="1400" i="1" dirty="0">
                <a:latin typeface="Arial" charset="0"/>
                <a:ea typeface="Arial" charset="0"/>
                <a:cs typeface="Arial" charset="0"/>
              </a:rPr>
              <a:t>break</a:t>
            </a:r>
            <a:endParaRPr lang="pt-BR" sz="1400" dirty="0">
              <a:latin typeface="Arial" charset="0"/>
              <a:ea typeface="Arial" charset="0"/>
              <a:cs typeface="Arial" charset="0"/>
            </a:endParaRPr>
          </a:p>
          <a:p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(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f'Você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 digitou o número \033[7;32m{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tuplanum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[num]}\033[m')</a:t>
            </a:r>
          </a:p>
          <a:p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('{:=^30}'.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format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(' PROGRAMA FINALIZADO </a:t>
            </a:r>
            <a:r>
              <a:rPr lang="pt-BR" sz="1400" dirty="0" smtClean="0">
                <a:latin typeface="Arial" charset="0"/>
                <a:ea typeface="Arial" charset="0"/>
                <a:cs typeface="Arial" charset="0"/>
              </a:rPr>
              <a:t>'))</a:t>
            </a:r>
            <a:endParaRPr lang="pt-BR" sz="1400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282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1298298" y="285981"/>
            <a:ext cx="45608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b="1" smtClean="0">
                <a:solidFill>
                  <a:srgbClr val="945200"/>
                </a:solidFill>
                <a:latin typeface="Apple Chancery" charset="0"/>
                <a:ea typeface="Apple Chancery" charset="0"/>
                <a:cs typeface="Apple Chancery" charset="0"/>
              </a:rPr>
              <a:t>Curso de Python - Curso em Vídeo</a:t>
            </a:r>
            <a:endParaRPr lang="pt-BR" sz="2400" b="1">
              <a:solidFill>
                <a:srgbClr val="945200"/>
              </a:solidFill>
              <a:latin typeface="Apple Chancery" charset="0"/>
              <a:ea typeface="Apple Chancery" charset="0"/>
              <a:cs typeface="Apple Chancery" charset="0"/>
            </a:endParaRPr>
          </a:p>
        </p:txBody>
      </p:sp>
      <p:sp>
        <p:nvSpPr>
          <p:cNvPr id="13" name="Espaço Reservado para Rodapé 10"/>
          <p:cNvSpPr txBox="1">
            <a:spLocks/>
          </p:cNvSpPr>
          <p:nvPr/>
        </p:nvSpPr>
        <p:spPr>
          <a:xfrm>
            <a:off x="5768825" y="8435643"/>
            <a:ext cx="726505" cy="4466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l" defTabSz="914400" rtl="0" eaLnBrk="1" latinLnBrk="0" hangingPunct="1">
              <a:defRPr sz="7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20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Página</a:t>
            </a:r>
            <a:endParaRPr lang="pt-BR" sz="1200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4" name="Espaço Reservado para Número de Slide 11"/>
          <p:cNvSpPr txBox="1">
            <a:spLocks/>
          </p:cNvSpPr>
          <p:nvPr/>
        </p:nvSpPr>
        <p:spPr>
          <a:xfrm>
            <a:off x="6361260" y="8533253"/>
            <a:ext cx="368724" cy="26969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pt-BR"/>
            </a:defPPr>
            <a:lvl1pPr marL="0" algn="r" defTabSz="914400" rtl="0" eaLnBrk="1" latinLnBrk="0" hangingPunct="1">
              <a:defRPr sz="21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2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79</a:t>
            </a:r>
            <a:endParaRPr lang="pt-BR" sz="1200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 useBgFill="1">
        <p:nvSpPr>
          <p:cNvPr id="2" name="Retângulo 1"/>
          <p:cNvSpPr/>
          <p:nvPr/>
        </p:nvSpPr>
        <p:spPr>
          <a:xfrm>
            <a:off x="602876" y="1154355"/>
            <a:ext cx="5892454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b="1" i="1" dirty="0">
                <a:solidFill>
                  <a:srgbClr val="0432FF"/>
                </a:solidFill>
                <a:latin typeface="Arial" charset="0"/>
                <a:ea typeface="Arial" charset="0"/>
                <a:cs typeface="Arial" charset="0"/>
              </a:rPr>
              <a:t># Desafio </a:t>
            </a:r>
            <a:r>
              <a:rPr lang="pt-BR" sz="1400" b="1" i="1" dirty="0" smtClean="0">
                <a:solidFill>
                  <a:srgbClr val="0432FF"/>
                </a:solidFill>
                <a:latin typeface="Arial" charset="0"/>
                <a:ea typeface="Arial" charset="0"/>
                <a:cs typeface="Arial" charset="0"/>
              </a:rPr>
              <a:t>73 – </a:t>
            </a:r>
            <a:r>
              <a:rPr lang="pt-BR" sz="1400" b="1" i="1" dirty="0" err="1" smtClean="0">
                <a:solidFill>
                  <a:srgbClr val="0432FF"/>
                </a:solidFill>
                <a:latin typeface="Arial" charset="0"/>
                <a:ea typeface="Arial" charset="0"/>
                <a:cs typeface="Arial" charset="0"/>
              </a:rPr>
              <a:t>Tuplas</a:t>
            </a:r>
            <a:r>
              <a:rPr lang="pt-BR" sz="1400" b="1" i="1" dirty="0" smtClean="0">
                <a:solidFill>
                  <a:srgbClr val="0432FF"/>
                </a:solidFill>
                <a:latin typeface="Arial" charset="0"/>
                <a:ea typeface="Arial" charset="0"/>
                <a:cs typeface="Arial" charset="0"/>
              </a:rPr>
              <a:t> com Times de Futebol:</a:t>
            </a:r>
          </a:p>
          <a:p>
            <a:endParaRPr lang="pt-BR" sz="1400" dirty="0">
              <a:latin typeface="Arial" charset="0"/>
              <a:ea typeface="Arial" charset="0"/>
              <a:cs typeface="Arial" charset="0"/>
            </a:endParaRPr>
          </a:p>
          <a:p>
            <a:r>
              <a:rPr lang="pt-BR" sz="1400" i="1" dirty="0">
                <a:latin typeface="Arial" charset="0"/>
                <a:ea typeface="Arial" charset="0"/>
                <a:cs typeface="Arial" charset="0"/>
              </a:rPr>
              <a:t># Crie uma </a:t>
            </a:r>
            <a:r>
              <a:rPr lang="pt-BR" sz="1400" i="1" dirty="0" err="1">
                <a:latin typeface="Arial" charset="0"/>
                <a:ea typeface="Arial" charset="0"/>
                <a:cs typeface="Arial" charset="0"/>
              </a:rPr>
              <a:t>Tupla</a:t>
            </a:r>
            <a:r>
              <a:rPr lang="pt-BR" sz="1400" i="1" dirty="0">
                <a:latin typeface="Arial" charset="0"/>
                <a:ea typeface="Arial" charset="0"/>
                <a:cs typeface="Arial" charset="0"/>
              </a:rPr>
              <a:t> preenchida com os 20 primeiros colocados da tabela</a:t>
            </a:r>
            <a:endParaRPr lang="pt-BR" sz="1400" dirty="0">
              <a:latin typeface="Arial" charset="0"/>
              <a:ea typeface="Arial" charset="0"/>
              <a:cs typeface="Arial" charset="0"/>
            </a:endParaRPr>
          </a:p>
          <a:p>
            <a:r>
              <a:rPr lang="pt-BR" sz="1400" i="1" dirty="0">
                <a:latin typeface="Arial" charset="0"/>
                <a:ea typeface="Arial" charset="0"/>
                <a:cs typeface="Arial" charset="0"/>
              </a:rPr>
              <a:t># do campeonato Brasileiro de futebol, na ordem de colocação. Depois</a:t>
            </a:r>
            <a:endParaRPr lang="pt-BR" sz="1400" dirty="0">
              <a:latin typeface="Arial" charset="0"/>
              <a:ea typeface="Arial" charset="0"/>
              <a:cs typeface="Arial" charset="0"/>
            </a:endParaRPr>
          </a:p>
          <a:p>
            <a:r>
              <a:rPr lang="pt-BR" sz="1400" i="1" dirty="0">
                <a:latin typeface="Arial" charset="0"/>
                <a:ea typeface="Arial" charset="0"/>
                <a:cs typeface="Arial" charset="0"/>
              </a:rPr>
              <a:t># mostre:</a:t>
            </a:r>
            <a:endParaRPr lang="pt-BR" sz="1400" dirty="0">
              <a:latin typeface="Arial" charset="0"/>
              <a:ea typeface="Arial" charset="0"/>
              <a:cs typeface="Arial" charset="0"/>
            </a:endParaRPr>
          </a:p>
          <a:p>
            <a:r>
              <a:rPr lang="pt-BR" sz="1400" i="1" dirty="0">
                <a:latin typeface="Arial" charset="0"/>
                <a:ea typeface="Arial" charset="0"/>
                <a:cs typeface="Arial" charset="0"/>
              </a:rPr>
              <a:t># A) Apenas os 5 primeiros colocados;</a:t>
            </a:r>
            <a:endParaRPr lang="pt-BR" sz="1400" dirty="0">
              <a:latin typeface="Arial" charset="0"/>
              <a:ea typeface="Arial" charset="0"/>
              <a:cs typeface="Arial" charset="0"/>
            </a:endParaRPr>
          </a:p>
          <a:p>
            <a:r>
              <a:rPr lang="pt-BR" sz="1400" i="1" dirty="0">
                <a:latin typeface="Arial" charset="0"/>
                <a:ea typeface="Arial" charset="0"/>
                <a:cs typeface="Arial" charset="0"/>
              </a:rPr>
              <a:t># </a:t>
            </a:r>
            <a:r>
              <a:rPr lang="pt-BR" sz="1400" i="1" dirty="0" err="1">
                <a:latin typeface="Arial" charset="0"/>
                <a:ea typeface="Arial" charset="0"/>
                <a:cs typeface="Arial" charset="0"/>
              </a:rPr>
              <a:t>B</a:t>
            </a:r>
            <a:r>
              <a:rPr lang="pt-BR" sz="1400" i="1" dirty="0">
                <a:latin typeface="Arial" charset="0"/>
                <a:ea typeface="Arial" charset="0"/>
                <a:cs typeface="Arial" charset="0"/>
              </a:rPr>
              <a:t>) Os últimos 4 colocados da tabela;</a:t>
            </a:r>
            <a:endParaRPr lang="pt-BR" sz="1400" dirty="0">
              <a:latin typeface="Arial" charset="0"/>
              <a:ea typeface="Arial" charset="0"/>
              <a:cs typeface="Arial" charset="0"/>
            </a:endParaRPr>
          </a:p>
          <a:p>
            <a:r>
              <a:rPr lang="pt-BR" sz="1400" i="1" dirty="0">
                <a:latin typeface="Arial" charset="0"/>
                <a:ea typeface="Arial" charset="0"/>
                <a:cs typeface="Arial" charset="0"/>
              </a:rPr>
              <a:t># C) Uma lista com os times em ordem alfabética;</a:t>
            </a:r>
            <a:endParaRPr lang="pt-BR" sz="1400" dirty="0">
              <a:latin typeface="Arial" charset="0"/>
              <a:ea typeface="Arial" charset="0"/>
              <a:cs typeface="Arial" charset="0"/>
            </a:endParaRPr>
          </a:p>
          <a:p>
            <a:r>
              <a:rPr lang="pt-BR" sz="1400" i="1" dirty="0">
                <a:latin typeface="Arial" charset="0"/>
                <a:ea typeface="Arial" charset="0"/>
                <a:cs typeface="Arial" charset="0"/>
              </a:rPr>
              <a:t># </a:t>
            </a:r>
            <a:r>
              <a:rPr lang="pt-BR" sz="1400" i="1" dirty="0" err="1">
                <a:latin typeface="Arial" charset="0"/>
                <a:ea typeface="Arial" charset="0"/>
                <a:cs typeface="Arial" charset="0"/>
              </a:rPr>
              <a:t>D</a:t>
            </a:r>
            <a:r>
              <a:rPr lang="pt-BR" sz="1400" i="1" dirty="0">
                <a:latin typeface="Arial" charset="0"/>
                <a:ea typeface="Arial" charset="0"/>
                <a:cs typeface="Arial" charset="0"/>
              </a:rPr>
              <a:t>) Em que posição na tabela está o time da Chapecoense.</a:t>
            </a:r>
            <a:endParaRPr lang="pt-BR" sz="1400" dirty="0">
              <a:latin typeface="Arial" charset="0"/>
              <a:ea typeface="Arial" charset="0"/>
              <a:cs typeface="Arial" charset="0"/>
            </a:endParaRPr>
          </a:p>
          <a:p>
            <a:r>
              <a:rPr lang="pt-BR" sz="1400" dirty="0">
                <a:latin typeface="Arial" charset="0"/>
                <a:ea typeface="Arial" charset="0"/>
                <a:cs typeface="Arial" charset="0"/>
              </a:rPr>
              <a:t/>
            </a:r>
            <a:br>
              <a:rPr lang="pt-BR" sz="1400" dirty="0">
                <a:latin typeface="Arial" charset="0"/>
                <a:ea typeface="Arial" charset="0"/>
                <a:cs typeface="Arial" charset="0"/>
              </a:rPr>
            </a:b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tabela = ('Internacional', 'Atlético Mineiro', 'São Paulo', 'Vasco da Gama',</a:t>
            </a:r>
          </a:p>
          <a:p>
            <a:r>
              <a:rPr lang="pt-BR" sz="1400" dirty="0">
                <a:latin typeface="Arial" charset="0"/>
                <a:ea typeface="Arial" charset="0"/>
                <a:cs typeface="Arial" charset="0"/>
              </a:rPr>
              <a:t>'Flamengo', 'Palmeiras', 'Santos', 'Fluminense', 'Ceará', 'Chapecoense', 'Fortaleza',</a:t>
            </a:r>
          </a:p>
          <a:p>
            <a:r>
              <a:rPr lang="pt-BR" sz="1400" dirty="0">
                <a:latin typeface="Arial" charset="0"/>
                <a:ea typeface="Arial" charset="0"/>
                <a:cs typeface="Arial" charset="0"/>
              </a:rPr>
              <a:t>'Atlético Goiano', 'Grémio', 'Atlético Paranaense', 'Sport Recife', 'Corinthians',</a:t>
            </a:r>
          </a:p>
          <a:p>
            <a:r>
              <a:rPr lang="pt-BR" sz="1400" dirty="0">
                <a:latin typeface="Arial" charset="0"/>
                <a:ea typeface="Arial" charset="0"/>
                <a:cs typeface="Arial" charset="0"/>
              </a:rPr>
              <a:t>'Bahia', 'Botafogo', 'Goiás', '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Coritiba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')</a:t>
            </a:r>
          </a:p>
          <a:p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('-='*30)</a:t>
            </a:r>
          </a:p>
          <a:p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(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f'Lista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 dos times do Brasileirão: {tabela}')</a:t>
            </a:r>
          </a:p>
          <a:p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('-='*30)</a:t>
            </a:r>
          </a:p>
          <a:p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(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f'Os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 5 primeiros são {tabela[:5]}')</a:t>
            </a:r>
          </a:p>
          <a:p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('-='*30)</a:t>
            </a:r>
          </a:p>
          <a:p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(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f'Os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 4 últimos são {tabela[-4:]}')</a:t>
            </a:r>
          </a:p>
          <a:p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('-='*30)</a:t>
            </a:r>
          </a:p>
          <a:p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(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f'Os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 times em ordem alfabética: {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sorted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(tabela)}')</a:t>
            </a:r>
          </a:p>
          <a:p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('-='*30)</a:t>
            </a:r>
          </a:p>
          <a:p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(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f'O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 Chapecoense está na {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tabela.index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("Chapecoense")+1}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ª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 posição')</a:t>
            </a:r>
          </a:p>
          <a:p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('-='*30</a:t>
            </a:r>
            <a:r>
              <a:rPr lang="pt-BR" sz="1400" dirty="0" smtClean="0">
                <a:latin typeface="Arial" charset="0"/>
                <a:ea typeface="Arial" charset="0"/>
                <a:cs typeface="Arial" charset="0"/>
              </a:rPr>
              <a:t>)</a:t>
            </a:r>
            <a:endParaRPr lang="pt-BR" sz="1400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7730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1298298" y="285981"/>
            <a:ext cx="45608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b="1" smtClean="0">
                <a:solidFill>
                  <a:srgbClr val="945200"/>
                </a:solidFill>
                <a:latin typeface="Apple Chancery" charset="0"/>
                <a:ea typeface="Apple Chancery" charset="0"/>
                <a:cs typeface="Apple Chancery" charset="0"/>
              </a:rPr>
              <a:t>Curso de Python - Curso em Vídeo</a:t>
            </a:r>
            <a:endParaRPr lang="pt-BR" sz="2400" b="1">
              <a:solidFill>
                <a:srgbClr val="945200"/>
              </a:solidFill>
              <a:latin typeface="Apple Chancery" charset="0"/>
              <a:ea typeface="Apple Chancery" charset="0"/>
              <a:cs typeface="Apple Chancery" charset="0"/>
            </a:endParaRPr>
          </a:p>
        </p:txBody>
      </p:sp>
      <p:sp useBgFill="1">
        <p:nvSpPr>
          <p:cNvPr id="8" name="Retângulo 7"/>
          <p:cNvSpPr/>
          <p:nvPr/>
        </p:nvSpPr>
        <p:spPr>
          <a:xfrm>
            <a:off x="279027" y="1108188"/>
            <a:ext cx="624728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b="1" i="1" dirty="0" smtClean="0">
                <a:solidFill>
                  <a:srgbClr val="0432FF"/>
                </a:solidFill>
                <a:effectLst/>
                <a:latin typeface="Arial" charset="0"/>
                <a:ea typeface="Arial" charset="0"/>
                <a:cs typeface="Arial" charset="0"/>
              </a:rPr>
              <a:t># Desafio 5 – Antecessor e Sucessor:</a:t>
            </a:r>
          </a:p>
          <a:p>
            <a:endParaRPr lang="pt-BR" sz="1400" b="0" dirty="0" smtClean="0">
              <a:effectLst/>
              <a:latin typeface="Arial" charset="0"/>
              <a:ea typeface="Arial" charset="0"/>
              <a:cs typeface="Arial" charset="0"/>
            </a:endParaRPr>
          </a:p>
          <a:p>
            <a:r>
              <a:rPr lang="pt-BR" sz="1400" b="0" i="1" dirty="0" smtClean="0">
                <a:effectLst/>
                <a:latin typeface="Arial" charset="0"/>
                <a:ea typeface="Arial" charset="0"/>
                <a:cs typeface="Arial" charset="0"/>
              </a:rPr>
              <a:t># Faça um programa que leia um número inteiro e mostre na tela o seu sucessor e seu antecessor.</a:t>
            </a:r>
            <a:endParaRPr lang="pt-BR" sz="1400" b="0" dirty="0" smtClean="0">
              <a:effectLst/>
              <a:latin typeface="Arial" charset="0"/>
              <a:ea typeface="Arial" charset="0"/>
              <a:cs typeface="Arial" charset="0"/>
            </a:endParaRPr>
          </a:p>
          <a:p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/>
            </a:r>
            <a:b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</a:br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n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 = </a:t>
            </a:r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int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(input('</a:t>
            </a:r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Digitel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 um número: '))</a:t>
            </a:r>
          </a:p>
          <a:p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('Analisando o valor {}, seu sucessor é {} e seu antecessor é {}'.</a:t>
            </a:r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format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(</a:t>
            </a:r>
          </a:p>
          <a:p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n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, </a:t>
            </a:r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n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 + 1, </a:t>
            </a:r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n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 - 1))</a:t>
            </a:r>
            <a:endParaRPr lang="pt-BR" sz="1400" b="0" dirty="0"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279025" y="3104341"/>
            <a:ext cx="6107487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b="1" i="1" dirty="0" smtClean="0">
                <a:solidFill>
                  <a:srgbClr val="0432FF"/>
                </a:solidFill>
                <a:effectLst/>
                <a:latin typeface="Arial" charset="0"/>
                <a:ea typeface="Arial" charset="0"/>
                <a:cs typeface="Arial" charset="0"/>
              </a:rPr>
              <a:t># Desafio 6 – Dobro, Triplo e Raiz Quadrada:</a:t>
            </a:r>
          </a:p>
          <a:p>
            <a:endParaRPr lang="pt-BR" sz="1400" b="0" dirty="0" smtClean="0">
              <a:effectLst/>
              <a:latin typeface="Arial" charset="0"/>
              <a:ea typeface="Arial" charset="0"/>
              <a:cs typeface="Arial" charset="0"/>
            </a:endParaRPr>
          </a:p>
          <a:p>
            <a:r>
              <a:rPr lang="pt-BR" sz="1400" b="0" i="1" dirty="0" smtClean="0">
                <a:effectLst/>
                <a:latin typeface="Arial" charset="0"/>
                <a:ea typeface="Arial" charset="0"/>
                <a:cs typeface="Arial" charset="0"/>
              </a:rPr>
              <a:t># Crie um </a:t>
            </a:r>
            <a:r>
              <a:rPr lang="pt-BR" sz="1400" b="0" i="1" dirty="0" err="1" smtClean="0">
                <a:effectLst/>
                <a:latin typeface="Arial" charset="0"/>
                <a:ea typeface="Arial" charset="0"/>
                <a:cs typeface="Arial" charset="0"/>
              </a:rPr>
              <a:t>algorítmo</a:t>
            </a:r>
            <a:r>
              <a:rPr lang="pt-BR" sz="1400" b="0" i="1" dirty="0" smtClean="0">
                <a:effectLst/>
                <a:latin typeface="Arial" charset="0"/>
                <a:ea typeface="Arial" charset="0"/>
                <a:cs typeface="Arial" charset="0"/>
              </a:rPr>
              <a:t> que leia um número e mostre o seu dobro, triplo e raiz quadrada.</a:t>
            </a:r>
            <a:endParaRPr lang="pt-BR" sz="1400" b="0" dirty="0" smtClean="0">
              <a:effectLst/>
              <a:latin typeface="Arial" charset="0"/>
              <a:ea typeface="Arial" charset="0"/>
              <a:cs typeface="Arial" charset="0"/>
            </a:endParaRPr>
          </a:p>
          <a:p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/>
            </a:r>
            <a:b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</a:br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n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 = </a:t>
            </a:r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int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(input('Digite um número: '))</a:t>
            </a:r>
          </a:p>
          <a:p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('O dobro do seu número é {},\no triplo é {},\ne a raiz é {:.2f}.'.</a:t>
            </a:r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format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(</a:t>
            </a:r>
          </a:p>
          <a:p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(</a:t>
            </a:r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n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 * 2), (</a:t>
            </a:r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n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 * 3), </a:t>
            </a:r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pow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(</a:t>
            </a:r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n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, 1/2)))</a:t>
            </a:r>
          </a:p>
          <a:p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/>
            </a:r>
            <a:b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</a:br>
            <a:endParaRPr lang="pt-BR" sz="1400" b="0" dirty="0"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279025" y="5351110"/>
            <a:ext cx="5942481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b="1" i="1" dirty="0" smtClean="0">
                <a:solidFill>
                  <a:srgbClr val="0432FF"/>
                </a:solidFill>
                <a:effectLst/>
                <a:latin typeface="Arial" charset="0"/>
                <a:ea typeface="Arial" charset="0"/>
                <a:cs typeface="Arial" charset="0"/>
              </a:rPr>
              <a:t># Desafio 7 – Média Aritmética:</a:t>
            </a:r>
          </a:p>
          <a:p>
            <a:endParaRPr lang="pt-BR" sz="1400" b="0" dirty="0" smtClean="0">
              <a:effectLst/>
              <a:latin typeface="Arial" charset="0"/>
              <a:ea typeface="Arial" charset="0"/>
              <a:cs typeface="Arial" charset="0"/>
            </a:endParaRPr>
          </a:p>
          <a:p>
            <a:r>
              <a:rPr lang="pt-BR" sz="1400" b="0" i="1" dirty="0" smtClean="0">
                <a:effectLst/>
                <a:latin typeface="Arial" charset="0"/>
                <a:ea typeface="Arial" charset="0"/>
                <a:cs typeface="Arial" charset="0"/>
              </a:rPr>
              <a:t># Desenvolva um programa que leia as duas notas de um aluno, calcule e mostre a sua média.</a:t>
            </a:r>
            <a:endParaRPr lang="pt-BR" sz="1400" b="0" dirty="0" smtClean="0">
              <a:effectLst/>
              <a:latin typeface="Arial" charset="0"/>
              <a:ea typeface="Arial" charset="0"/>
              <a:cs typeface="Arial" charset="0"/>
            </a:endParaRPr>
          </a:p>
          <a:p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/>
            </a:r>
            <a:b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</a:b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nota1 = </a:t>
            </a:r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float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(input('Digite a sua primeira nota: '))</a:t>
            </a:r>
          </a:p>
          <a:p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nota2 = </a:t>
            </a:r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float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(input('Digite a sua segunda nota: '))</a:t>
            </a:r>
          </a:p>
          <a:p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média = (nota1 + nota2) / 2</a:t>
            </a:r>
          </a:p>
          <a:p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('A média entre {} e {} é {:.1f}'.</a:t>
            </a:r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format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(nota1, nota2, média))</a:t>
            </a:r>
          </a:p>
          <a:p>
            <a:r>
              <a:rPr lang="pt-BR" sz="1400" b="0" i="1" dirty="0" err="1" smtClean="0">
                <a:effectLst/>
                <a:latin typeface="Arial" charset="0"/>
                <a:ea typeface="Arial" charset="0"/>
                <a:cs typeface="Arial" charset="0"/>
              </a:rPr>
              <a:t>if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 média &gt;= 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7:</a:t>
            </a:r>
          </a:p>
          <a:p>
            <a:r>
              <a:rPr lang="pt-BR" sz="14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pt-BR" sz="1400" dirty="0" smtClean="0">
                <a:latin typeface="Arial" charset="0"/>
                <a:ea typeface="Arial" charset="0"/>
                <a:cs typeface="Arial" charset="0"/>
              </a:rPr>
              <a:t>   </a:t>
            </a:r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('Você foi aprovado')</a:t>
            </a:r>
          </a:p>
          <a:p>
            <a:r>
              <a:rPr lang="pt-BR" sz="1400" b="0" i="1" dirty="0" err="1" smtClean="0">
                <a:effectLst/>
                <a:latin typeface="Arial" charset="0"/>
                <a:ea typeface="Arial" charset="0"/>
                <a:cs typeface="Arial" charset="0"/>
              </a:rPr>
              <a:t>else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:</a:t>
            </a:r>
          </a:p>
          <a:p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    </a:t>
            </a:r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('Você foi reprovado')</a:t>
            </a:r>
          </a:p>
          <a:p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/>
            </a:r>
            <a:b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</a:br>
            <a:endParaRPr lang="pt-BR" sz="1400" b="0" dirty="0"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" name="Espaço Reservado para Rodapé 10"/>
          <p:cNvSpPr txBox="1">
            <a:spLocks/>
          </p:cNvSpPr>
          <p:nvPr/>
        </p:nvSpPr>
        <p:spPr>
          <a:xfrm>
            <a:off x="5768825" y="8435643"/>
            <a:ext cx="726505" cy="4466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l" defTabSz="914400" rtl="0" eaLnBrk="1" latinLnBrk="0" hangingPunct="1">
              <a:defRPr sz="7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20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Página</a:t>
            </a:r>
            <a:endParaRPr lang="pt-BR" sz="1200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4" name="Espaço Reservado para Número de Slide 11"/>
          <p:cNvSpPr txBox="1">
            <a:spLocks/>
          </p:cNvSpPr>
          <p:nvPr/>
        </p:nvSpPr>
        <p:spPr>
          <a:xfrm>
            <a:off x="6361260" y="8533253"/>
            <a:ext cx="268140" cy="26969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pt-BR"/>
            </a:defPPr>
            <a:lvl1pPr marL="0" algn="r" defTabSz="914400" rtl="0" eaLnBrk="1" latinLnBrk="0" hangingPunct="1">
              <a:defRPr sz="21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2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8</a:t>
            </a:r>
            <a:endParaRPr lang="pt-BR" sz="1200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4159563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1298298" y="285981"/>
            <a:ext cx="45608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b="1" smtClean="0">
                <a:solidFill>
                  <a:srgbClr val="945200"/>
                </a:solidFill>
                <a:latin typeface="Apple Chancery" charset="0"/>
                <a:ea typeface="Apple Chancery" charset="0"/>
                <a:cs typeface="Apple Chancery" charset="0"/>
              </a:rPr>
              <a:t>Curso de Python - Curso em Vídeo</a:t>
            </a:r>
            <a:endParaRPr lang="pt-BR" sz="2400" b="1">
              <a:solidFill>
                <a:srgbClr val="945200"/>
              </a:solidFill>
              <a:latin typeface="Apple Chancery" charset="0"/>
              <a:ea typeface="Apple Chancery" charset="0"/>
              <a:cs typeface="Apple Chancery" charset="0"/>
            </a:endParaRPr>
          </a:p>
        </p:txBody>
      </p:sp>
      <p:sp>
        <p:nvSpPr>
          <p:cNvPr id="13" name="Espaço Reservado para Rodapé 10"/>
          <p:cNvSpPr txBox="1">
            <a:spLocks/>
          </p:cNvSpPr>
          <p:nvPr/>
        </p:nvSpPr>
        <p:spPr>
          <a:xfrm>
            <a:off x="5768825" y="8435643"/>
            <a:ext cx="726505" cy="4466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l" defTabSz="914400" rtl="0" eaLnBrk="1" latinLnBrk="0" hangingPunct="1">
              <a:defRPr sz="7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20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Página</a:t>
            </a:r>
            <a:endParaRPr lang="pt-BR" sz="1200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4" name="Espaço Reservado para Número de Slide 11"/>
          <p:cNvSpPr txBox="1">
            <a:spLocks/>
          </p:cNvSpPr>
          <p:nvPr/>
        </p:nvSpPr>
        <p:spPr>
          <a:xfrm>
            <a:off x="6361260" y="8533253"/>
            <a:ext cx="368724" cy="26969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pt-BR"/>
            </a:defPPr>
            <a:lvl1pPr marL="0" algn="r" defTabSz="914400" rtl="0" eaLnBrk="1" latinLnBrk="0" hangingPunct="1">
              <a:defRPr sz="21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2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80</a:t>
            </a:r>
            <a:endParaRPr lang="pt-BR" sz="1200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 useBgFill="1">
        <p:nvSpPr>
          <p:cNvPr id="2" name="Retângulo 1"/>
          <p:cNvSpPr/>
          <p:nvPr/>
        </p:nvSpPr>
        <p:spPr>
          <a:xfrm>
            <a:off x="486736" y="982682"/>
            <a:ext cx="587452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b="1" i="1" dirty="0" smtClean="0">
                <a:solidFill>
                  <a:srgbClr val="0432FF"/>
                </a:solidFill>
                <a:latin typeface="Arial" charset="0"/>
                <a:ea typeface="Arial" charset="0"/>
                <a:cs typeface="Arial" charset="0"/>
              </a:rPr>
              <a:t># Desafio 74 – Maior e Menor Valores em </a:t>
            </a:r>
            <a:r>
              <a:rPr lang="pt-BR" sz="1200" b="1" i="1" dirty="0" err="1" smtClean="0">
                <a:solidFill>
                  <a:srgbClr val="0432FF"/>
                </a:solidFill>
                <a:latin typeface="Arial" charset="0"/>
                <a:ea typeface="Arial" charset="0"/>
                <a:cs typeface="Arial" charset="0"/>
              </a:rPr>
              <a:t>Tuplas</a:t>
            </a:r>
            <a:r>
              <a:rPr lang="pt-BR" sz="1200" b="1" i="1" dirty="0" smtClean="0">
                <a:solidFill>
                  <a:srgbClr val="0432FF"/>
                </a:solidFill>
                <a:latin typeface="Arial" charset="0"/>
                <a:ea typeface="Arial" charset="0"/>
                <a:cs typeface="Arial" charset="0"/>
              </a:rPr>
              <a:t>:</a:t>
            </a:r>
          </a:p>
          <a:p>
            <a:endParaRPr lang="pt-BR" sz="1200" dirty="0" smtClean="0">
              <a:latin typeface="Arial" charset="0"/>
              <a:ea typeface="Arial" charset="0"/>
              <a:cs typeface="Arial" charset="0"/>
            </a:endParaRPr>
          </a:p>
          <a:p>
            <a:r>
              <a:rPr lang="pt-BR" sz="1200" i="1" dirty="0" smtClean="0">
                <a:latin typeface="Arial" charset="0"/>
                <a:ea typeface="Arial" charset="0"/>
                <a:cs typeface="Arial" charset="0"/>
              </a:rPr>
              <a:t># Crie um programa que vai gerar cinco números aleatórios e</a:t>
            </a:r>
            <a:endParaRPr lang="pt-BR" sz="1200" dirty="0" smtClean="0">
              <a:latin typeface="Arial" charset="0"/>
              <a:ea typeface="Arial" charset="0"/>
              <a:cs typeface="Arial" charset="0"/>
            </a:endParaRPr>
          </a:p>
          <a:p>
            <a:r>
              <a:rPr lang="pt-BR" sz="1200" i="1" dirty="0" smtClean="0">
                <a:latin typeface="Arial" charset="0"/>
                <a:ea typeface="Arial" charset="0"/>
                <a:cs typeface="Arial" charset="0"/>
              </a:rPr>
              <a:t># colocar em uma </a:t>
            </a:r>
            <a:r>
              <a:rPr lang="pt-BR" sz="1200" i="1" dirty="0" err="1" smtClean="0">
                <a:latin typeface="Arial" charset="0"/>
                <a:ea typeface="Arial" charset="0"/>
                <a:cs typeface="Arial" charset="0"/>
              </a:rPr>
              <a:t>Tupla</a:t>
            </a:r>
            <a:r>
              <a:rPr lang="pt-BR" sz="1200" i="1" dirty="0" smtClean="0">
                <a:latin typeface="Arial" charset="0"/>
                <a:ea typeface="Arial" charset="0"/>
                <a:cs typeface="Arial" charset="0"/>
              </a:rPr>
              <a:t>. Depois disso, mostre a listagem de</a:t>
            </a:r>
            <a:endParaRPr lang="pt-BR" sz="1200" dirty="0" smtClean="0">
              <a:latin typeface="Arial" charset="0"/>
              <a:ea typeface="Arial" charset="0"/>
              <a:cs typeface="Arial" charset="0"/>
            </a:endParaRPr>
          </a:p>
          <a:p>
            <a:r>
              <a:rPr lang="pt-BR" sz="1200" i="1" dirty="0" smtClean="0">
                <a:latin typeface="Arial" charset="0"/>
                <a:ea typeface="Arial" charset="0"/>
                <a:cs typeface="Arial" charset="0"/>
              </a:rPr>
              <a:t># números gerados e também indique o menor e o maior valor</a:t>
            </a:r>
            <a:endParaRPr lang="pt-BR" sz="1200" dirty="0" smtClean="0">
              <a:latin typeface="Arial" charset="0"/>
              <a:ea typeface="Arial" charset="0"/>
              <a:cs typeface="Arial" charset="0"/>
            </a:endParaRPr>
          </a:p>
          <a:p>
            <a:r>
              <a:rPr lang="pt-BR" sz="1200" i="1" dirty="0" smtClean="0">
                <a:latin typeface="Arial" charset="0"/>
                <a:ea typeface="Arial" charset="0"/>
                <a:cs typeface="Arial" charset="0"/>
              </a:rPr>
              <a:t># que estão na </a:t>
            </a:r>
            <a:r>
              <a:rPr lang="pt-BR" sz="1200" i="1" dirty="0" err="1" smtClean="0">
                <a:latin typeface="Arial" charset="0"/>
                <a:ea typeface="Arial" charset="0"/>
                <a:cs typeface="Arial" charset="0"/>
              </a:rPr>
              <a:t>Tupla</a:t>
            </a:r>
            <a:r>
              <a:rPr lang="pt-BR" sz="1200" i="1" dirty="0" smtClean="0">
                <a:latin typeface="Arial" charset="0"/>
                <a:ea typeface="Arial" charset="0"/>
                <a:cs typeface="Arial" charset="0"/>
              </a:rPr>
              <a:t>.</a:t>
            </a:r>
            <a:endParaRPr lang="pt-BR" sz="1200" dirty="0" smtClean="0">
              <a:latin typeface="Arial" charset="0"/>
              <a:ea typeface="Arial" charset="0"/>
              <a:cs typeface="Arial" charset="0"/>
            </a:endParaRPr>
          </a:p>
          <a:p>
            <a:r>
              <a:rPr lang="pt-BR" sz="1200" dirty="0" smtClean="0">
                <a:latin typeface="Arial" charset="0"/>
                <a:ea typeface="Arial" charset="0"/>
                <a:cs typeface="Arial" charset="0"/>
              </a:rPr>
              <a:t/>
            </a:r>
            <a:br>
              <a:rPr lang="pt-BR" sz="1200" dirty="0" smtClean="0">
                <a:latin typeface="Arial" charset="0"/>
                <a:ea typeface="Arial" charset="0"/>
                <a:cs typeface="Arial" charset="0"/>
              </a:rPr>
            </a:br>
            <a:r>
              <a:rPr lang="pt-BR" sz="1200" i="1" dirty="0" err="1" smtClean="0">
                <a:latin typeface="Arial" charset="0"/>
                <a:ea typeface="Arial" charset="0"/>
                <a:cs typeface="Arial" charset="0"/>
              </a:rPr>
              <a:t>from</a:t>
            </a:r>
            <a:r>
              <a:rPr lang="pt-BR" sz="12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pt-BR" sz="1200" dirty="0" err="1" smtClean="0">
                <a:latin typeface="Arial" charset="0"/>
                <a:ea typeface="Arial" charset="0"/>
                <a:cs typeface="Arial" charset="0"/>
              </a:rPr>
              <a:t>random</a:t>
            </a:r>
            <a:r>
              <a:rPr lang="pt-BR" sz="12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pt-BR" sz="1200" i="1" dirty="0" err="1" smtClean="0">
                <a:latin typeface="Arial" charset="0"/>
                <a:ea typeface="Arial" charset="0"/>
                <a:cs typeface="Arial" charset="0"/>
              </a:rPr>
              <a:t>import</a:t>
            </a:r>
            <a:r>
              <a:rPr lang="pt-BR" sz="12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pt-BR" sz="1200" dirty="0" err="1" smtClean="0">
                <a:latin typeface="Arial" charset="0"/>
                <a:ea typeface="Arial" charset="0"/>
                <a:cs typeface="Arial" charset="0"/>
              </a:rPr>
              <a:t>randint</a:t>
            </a:r>
            <a:endParaRPr lang="pt-BR" sz="1200" dirty="0" smtClean="0">
              <a:latin typeface="Arial" charset="0"/>
              <a:ea typeface="Arial" charset="0"/>
              <a:cs typeface="Arial" charset="0"/>
            </a:endParaRPr>
          </a:p>
          <a:p>
            <a:r>
              <a:rPr lang="pt-BR" sz="1200" dirty="0" err="1" smtClean="0">
                <a:latin typeface="Arial" charset="0"/>
                <a:ea typeface="Arial" charset="0"/>
                <a:cs typeface="Arial" charset="0"/>
              </a:rPr>
              <a:t>tupla</a:t>
            </a:r>
            <a:r>
              <a:rPr lang="pt-BR" sz="1200" dirty="0" smtClean="0">
                <a:latin typeface="Arial" charset="0"/>
                <a:ea typeface="Arial" charset="0"/>
                <a:cs typeface="Arial" charset="0"/>
              </a:rPr>
              <a:t> = (</a:t>
            </a:r>
            <a:r>
              <a:rPr lang="pt-BR" sz="1200" dirty="0" err="1" smtClean="0">
                <a:latin typeface="Arial" charset="0"/>
                <a:ea typeface="Arial" charset="0"/>
                <a:cs typeface="Arial" charset="0"/>
              </a:rPr>
              <a:t>randint</a:t>
            </a:r>
            <a:r>
              <a:rPr lang="pt-BR" sz="1200" dirty="0" smtClean="0">
                <a:latin typeface="Arial" charset="0"/>
                <a:ea typeface="Arial" charset="0"/>
                <a:cs typeface="Arial" charset="0"/>
              </a:rPr>
              <a:t>(0, 10), </a:t>
            </a:r>
            <a:r>
              <a:rPr lang="pt-BR" sz="1200" dirty="0" err="1" smtClean="0">
                <a:latin typeface="Arial" charset="0"/>
                <a:ea typeface="Arial" charset="0"/>
                <a:cs typeface="Arial" charset="0"/>
              </a:rPr>
              <a:t>randint</a:t>
            </a:r>
            <a:r>
              <a:rPr lang="pt-BR" sz="1200" dirty="0" smtClean="0">
                <a:latin typeface="Arial" charset="0"/>
                <a:ea typeface="Arial" charset="0"/>
                <a:cs typeface="Arial" charset="0"/>
              </a:rPr>
              <a:t>(0, 10), </a:t>
            </a:r>
            <a:r>
              <a:rPr lang="pt-BR" sz="1200" dirty="0" err="1" smtClean="0">
                <a:latin typeface="Arial" charset="0"/>
                <a:ea typeface="Arial" charset="0"/>
                <a:cs typeface="Arial" charset="0"/>
              </a:rPr>
              <a:t>randint</a:t>
            </a:r>
            <a:r>
              <a:rPr lang="pt-BR" sz="1200" dirty="0" smtClean="0">
                <a:latin typeface="Arial" charset="0"/>
                <a:ea typeface="Arial" charset="0"/>
                <a:cs typeface="Arial" charset="0"/>
              </a:rPr>
              <a:t>(</a:t>
            </a:r>
          </a:p>
          <a:p>
            <a:r>
              <a:rPr lang="pt-BR" sz="1200" dirty="0" smtClean="0">
                <a:latin typeface="Arial" charset="0"/>
                <a:ea typeface="Arial" charset="0"/>
                <a:cs typeface="Arial" charset="0"/>
              </a:rPr>
              <a:t>0, 10), </a:t>
            </a:r>
            <a:r>
              <a:rPr lang="pt-BR" sz="1200" dirty="0" err="1" smtClean="0">
                <a:latin typeface="Arial" charset="0"/>
                <a:ea typeface="Arial" charset="0"/>
                <a:cs typeface="Arial" charset="0"/>
              </a:rPr>
              <a:t>randint</a:t>
            </a:r>
            <a:r>
              <a:rPr lang="pt-BR" sz="1200" dirty="0" smtClean="0">
                <a:latin typeface="Arial" charset="0"/>
                <a:ea typeface="Arial" charset="0"/>
                <a:cs typeface="Arial" charset="0"/>
              </a:rPr>
              <a:t>(0, 10), </a:t>
            </a:r>
            <a:r>
              <a:rPr lang="pt-BR" sz="1200" dirty="0" err="1" smtClean="0">
                <a:latin typeface="Arial" charset="0"/>
                <a:ea typeface="Arial" charset="0"/>
                <a:cs typeface="Arial" charset="0"/>
              </a:rPr>
              <a:t>randint</a:t>
            </a:r>
            <a:r>
              <a:rPr lang="pt-BR" sz="1200" dirty="0" smtClean="0">
                <a:latin typeface="Arial" charset="0"/>
                <a:ea typeface="Arial" charset="0"/>
                <a:cs typeface="Arial" charset="0"/>
              </a:rPr>
              <a:t>(0, 10), )</a:t>
            </a:r>
          </a:p>
          <a:p>
            <a:r>
              <a:rPr lang="pt-BR" sz="1200" dirty="0" err="1" smtClean="0"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200" dirty="0" smtClean="0">
                <a:latin typeface="Arial" charset="0"/>
                <a:ea typeface="Arial" charset="0"/>
                <a:cs typeface="Arial" charset="0"/>
              </a:rPr>
              <a:t>('-='*30)</a:t>
            </a:r>
          </a:p>
          <a:p>
            <a:r>
              <a:rPr lang="pt-BR" sz="1200" dirty="0" err="1" smtClean="0"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200" dirty="0" smtClean="0">
                <a:latin typeface="Arial" charset="0"/>
                <a:ea typeface="Arial" charset="0"/>
                <a:cs typeface="Arial" charset="0"/>
              </a:rPr>
              <a:t>(</a:t>
            </a:r>
            <a:r>
              <a:rPr lang="pt-BR" sz="1200" dirty="0" err="1" smtClean="0">
                <a:latin typeface="Arial" charset="0"/>
                <a:ea typeface="Arial" charset="0"/>
                <a:cs typeface="Arial" charset="0"/>
              </a:rPr>
              <a:t>f'Os</a:t>
            </a:r>
            <a:r>
              <a:rPr lang="pt-BR" sz="1200" dirty="0" smtClean="0">
                <a:latin typeface="Arial" charset="0"/>
                <a:ea typeface="Arial" charset="0"/>
                <a:cs typeface="Arial" charset="0"/>
              </a:rPr>
              <a:t> números gerados foram: {</a:t>
            </a:r>
            <a:r>
              <a:rPr lang="pt-BR" sz="1200" dirty="0" err="1" smtClean="0">
                <a:latin typeface="Arial" charset="0"/>
                <a:ea typeface="Arial" charset="0"/>
                <a:cs typeface="Arial" charset="0"/>
              </a:rPr>
              <a:t>tupla</a:t>
            </a:r>
            <a:r>
              <a:rPr lang="pt-BR" sz="1200" dirty="0" smtClean="0">
                <a:latin typeface="Arial" charset="0"/>
                <a:ea typeface="Arial" charset="0"/>
                <a:cs typeface="Arial" charset="0"/>
              </a:rPr>
              <a:t>}', </a:t>
            </a:r>
            <a:r>
              <a:rPr lang="pt-BR" sz="1200" dirty="0" err="1" smtClean="0">
                <a:latin typeface="Arial" charset="0"/>
                <a:ea typeface="Arial" charset="0"/>
                <a:cs typeface="Arial" charset="0"/>
              </a:rPr>
              <a:t>end</a:t>
            </a:r>
            <a:r>
              <a:rPr lang="pt-BR" sz="1200" dirty="0" smtClean="0">
                <a:latin typeface="Arial" charset="0"/>
                <a:ea typeface="Arial" charset="0"/>
                <a:cs typeface="Arial" charset="0"/>
              </a:rPr>
              <a:t>='')</a:t>
            </a:r>
          </a:p>
          <a:p>
            <a:r>
              <a:rPr lang="pt-BR" sz="1200" i="1" dirty="0" smtClean="0">
                <a:latin typeface="Arial" charset="0"/>
                <a:ea typeface="Arial" charset="0"/>
                <a:cs typeface="Arial" charset="0"/>
              </a:rPr>
              <a:t># opção 1:</a:t>
            </a:r>
            <a:endParaRPr lang="pt-BR" sz="1200" dirty="0" smtClean="0">
              <a:latin typeface="Arial" charset="0"/>
              <a:ea typeface="Arial" charset="0"/>
              <a:cs typeface="Arial" charset="0"/>
            </a:endParaRPr>
          </a:p>
          <a:p>
            <a:r>
              <a:rPr lang="pt-BR" sz="1200" dirty="0" err="1" smtClean="0"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200" dirty="0" smtClean="0">
                <a:latin typeface="Arial" charset="0"/>
                <a:ea typeface="Arial" charset="0"/>
                <a:cs typeface="Arial" charset="0"/>
              </a:rPr>
              <a:t>(</a:t>
            </a:r>
            <a:r>
              <a:rPr lang="pt-BR" sz="1200" dirty="0" err="1" smtClean="0">
                <a:latin typeface="Arial" charset="0"/>
                <a:ea typeface="Arial" charset="0"/>
                <a:cs typeface="Arial" charset="0"/>
              </a:rPr>
              <a:t>f</a:t>
            </a:r>
            <a:r>
              <a:rPr lang="pt-BR" sz="1200" dirty="0" smtClean="0">
                <a:latin typeface="Arial" charset="0"/>
                <a:ea typeface="Arial" charset="0"/>
                <a:cs typeface="Arial" charset="0"/>
              </a:rPr>
              <a:t>'\</a:t>
            </a:r>
            <a:r>
              <a:rPr lang="pt-BR" sz="1200" dirty="0" err="1" smtClean="0">
                <a:latin typeface="Arial" charset="0"/>
                <a:ea typeface="Arial" charset="0"/>
                <a:cs typeface="Arial" charset="0"/>
              </a:rPr>
              <a:t>nO</a:t>
            </a:r>
            <a:r>
              <a:rPr lang="pt-BR" sz="1200" dirty="0" smtClean="0">
                <a:latin typeface="Arial" charset="0"/>
                <a:ea typeface="Arial" charset="0"/>
                <a:cs typeface="Arial" charset="0"/>
              </a:rPr>
              <a:t> menor número da </a:t>
            </a:r>
            <a:r>
              <a:rPr lang="pt-BR" sz="1200" dirty="0" err="1" smtClean="0">
                <a:latin typeface="Arial" charset="0"/>
                <a:ea typeface="Arial" charset="0"/>
                <a:cs typeface="Arial" charset="0"/>
              </a:rPr>
              <a:t>tupla</a:t>
            </a:r>
            <a:r>
              <a:rPr lang="pt-BR" sz="1200" dirty="0" smtClean="0">
                <a:latin typeface="Arial" charset="0"/>
                <a:ea typeface="Arial" charset="0"/>
                <a:cs typeface="Arial" charset="0"/>
              </a:rPr>
              <a:t> é {</a:t>
            </a:r>
            <a:r>
              <a:rPr lang="pt-BR" sz="1200" dirty="0" err="1" smtClean="0">
                <a:latin typeface="Arial" charset="0"/>
                <a:ea typeface="Arial" charset="0"/>
                <a:cs typeface="Arial" charset="0"/>
              </a:rPr>
              <a:t>sorted</a:t>
            </a:r>
            <a:r>
              <a:rPr lang="pt-BR" sz="1200" dirty="0" smtClean="0">
                <a:latin typeface="Arial" charset="0"/>
                <a:ea typeface="Arial" charset="0"/>
                <a:cs typeface="Arial" charset="0"/>
              </a:rPr>
              <a:t>(</a:t>
            </a:r>
            <a:r>
              <a:rPr lang="pt-BR" sz="1200" dirty="0" err="1" smtClean="0">
                <a:latin typeface="Arial" charset="0"/>
                <a:ea typeface="Arial" charset="0"/>
                <a:cs typeface="Arial" charset="0"/>
              </a:rPr>
              <a:t>tupla</a:t>
            </a:r>
            <a:r>
              <a:rPr lang="pt-BR" sz="1200" dirty="0" smtClean="0">
                <a:latin typeface="Arial" charset="0"/>
                <a:ea typeface="Arial" charset="0"/>
                <a:cs typeface="Arial" charset="0"/>
              </a:rPr>
              <a:t>)[0]}')</a:t>
            </a:r>
          </a:p>
          <a:p>
            <a:r>
              <a:rPr lang="pt-BR" sz="1200" dirty="0" err="1" smtClean="0"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200" dirty="0" smtClean="0">
                <a:latin typeface="Arial" charset="0"/>
                <a:ea typeface="Arial" charset="0"/>
                <a:cs typeface="Arial" charset="0"/>
              </a:rPr>
              <a:t>(</a:t>
            </a:r>
            <a:r>
              <a:rPr lang="pt-BR" sz="1200" dirty="0" err="1" smtClean="0">
                <a:latin typeface="Arial" charset="0"/>
                <a:ea typeface="Arial" charset="0"/>
                <a:cs typeface="Arial" charset="0"/>
              </a:rPr>
              <a:t>f'O</a:t>
            </a:r>
            <a:r>
              <a:rPr lang="pt-BR" sz="1200" dirty="0" smtClean="0">
                <a:latin typeface="Arial" charset="0"/>
                <a:ea typeface="Arial" charset="0"/>
                <a:cs typeface="Arial" charset="0"/>
              </a:rPr>
              <a:t> maior número da </a:t>
            </a:r>
            <a:r>
              <a:rPr lang="pt-BR" sz="1200" dirty="0" err="1" smtClean="0">
                <a:latin typeface="Arial" charset="0"/>
                <a:ea typeface="Arial" charset="0"/>
                <a:cs typeface="Arial" charset="0"/>
              </a:rPr>
              <a:t>tupla</a:t>
            </a:r>
            <a:r>
              <a:rPr lang="pt-BR" sz="1200" dirty="0" smtClean="0">
                <a:latin typeface="Arial" charset="0"/>
                <a:ea typeface="Arial" charset="0"/>
                <a:cs typeface="Arial" charset="0"/>
              </a:rPr>
              <a:t> é {</a:t>
            </a:r>
            <a:r>
              <a:rPr lang="pt-BR" sz="1200" dirty="0" err="1" smtClean="0">
                <a:latin typeface="Arial" charset="0"/>
                <a:ea typeface="Arial" charset="0"/>
                <a:cs typeface="Arial" charset="0"/>
              </a:rPr>
              <a:t>sorted</a:t>
            </a:r>
            <a:r>
              <a:rPr lang="pt-BR" sz="1200" dirty="0" smtClean="0">
                <a:latin typeface="Arial" charset="0"/>
                <a:ea typeface="Arial" charset="0"/>
                <a:cs typeface="Arial" charset="0"/>
              </a:rPr>
              <a:t>(</a:t>
            </a:r>
            <a:r>
              <a:rPr lang="pt-BR" sz="1200" dirty="0" err="1" smtClean="0">
                <a:latin typeface="Arial" charset="0"/>
                <a:ea typeface="Arial" charset="0"/>
                <a:cs typeface="Arial" charset="0"/>
              </a:rPr>
              <a:t>tupla</a:t>
            </a:r>
            <a:r>
              <a:rPr lang="pt-BR" sz="1200" dirty="0" smtClean="0">
                <a:latin typeface="Arial" charset="0"/>
                <a:ea typeface="Arial" charset="0"/>
                <a:cs typeface="Arial" charset="0"/>
              </a:rPr>
              <a:t>)[-1]}')</a:t>
            </a:r>
          </a:p>
          <a:p>
            <a:r>
              <a:rPr lang="pt-BR" sz="1200" i="1" dirty="0" smtClean="0">
                <a:latin typeface="Arial" charset="0"/>
                <a:ea typeface="Arial" charset="0"/>
                <a:cs typeface="Arial" charset="0"/>
              </a:rPr>
              <a:t># Opção 2:</a:t>
            </a:r>
            <a:endParaRPr lang="pt-BR" sz="1200" dirty="0" smtClean="0">
              <a:latin typeface="Arial" charset="0"/>
              <a:ea typeface="Arial" charset="0"/>
              <a:cs typeface="Arial" charset="0"/>
            </a:endParaRPr>
          </a:p>
          <a:p>
            <a:r>
              <a:rPr lang="pt-BR" sz="1200" dirty="0" err="1" smtClean="0"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200" dirty="0" smtClean="0">
                <a:latin typeface="Arial" charset="0"/>
                <a:ea typeface="Arial" charset="0"/>
                <a:cs typeface="Arial" charset="0"/>
              </a:rPr>
              <a:t>(</a:t>
            </a:r>
            <a:r>
              <a:rPr lang="pt-BR" sz="1200" dirty="0" err="1" smtClean="0">
                <a:latin typeface="Arial" charset="0"/>
                <a:ea typeface="Arial" charset="0"/>
                <a:cs typeface="Arial" charset="0"/>
              </a:rPr>
              <a:t>f'O</a:t>
            </a:r>
            <a:r>
              <a:rPr lang="pt-BR" sz="1200" dirty="0" smtClean="0">
                <a:latin typeface="Arial" charset="0"/>
                <a:ea typeface="Arial" charset="0"/>
                <a:cs typeface="Arial" charset="0"/>
              </a:rPr>
              <a:t> menor número da </a:t>
            </a:r>
            <a:r>
              <a:rPr lang="pt-BR" sz="1200" dirty="0" err="1" smtClean="0">
                <a:latin typeface="Arial" charset="0"/>
                <a:ea typeface="Arial" charset="0"/>
                <a:cs typeface="Arial" charset="0"/>
              </a:rPr>
              <a:t>tupla</a:t>
            </a:r>
            <a:r>
              <a:rPr lang="pt-BR" sz="1200" dirty="0" smtClean="0">
                <a:latin typeface="Arial" charset="0"/>
                <a:ea typeface="Arial" charset="0"/>
                <a:cs typeface="Arial" charset="0"/>
              </a:rPr>
              <a:t> é {min(</a:t>
            </a:r>
            <a:r>
              <a:rPr lang="pt-BR" sz="1200" dirty="0" err="1" smtClean="0">
                <a:latin typeface="Arial" charset="0"/>
                <a:ea typeface="Arial" charset="0"/>
                <a:cs typeface="Arial" charset="0"/>
              </a:rPr>
              <a:t>tupla</a:t>
            </a:r>
            <a:r>
              <a:rPr lang="pt-BR" sz="1200" dirty="0" smtClean="0">
                <a:latin typeface="Arial" charset="0"/>
                <a:ea typeface="Arial" charset="0"/>
                <a:cs typeface="Arial" charset="0"/>
              </a:rPr>
              <a:t>)}')</a:t>
            </a:r>
          </a:p>
          <a:p>
            <a:r>
              <a:rPr lang="pt-BR" sz="1200" dirty="0" err="1" smtClean="0"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200" dirty="0" smtClean="0">
                <a:latin typeface="Arial" charset="0"/>
                <a:ea typeface="Arial" charset="0"/>
                <a:cs typeface="Arial" charset="0"/>
              </a:rPr>
              <a:t>(</a:t>
            </a:r>
            <a:r>
              <a:rPr lang="pt-BR" sz="1200" dirty="0" err="1" smtClean="0">
                <a:latin typeface="Arial" charset="0"/>
                <a:ea typeface="Arial" charset="0"/>
                <a:cs typeface="Arial" charset="0"/>
              </a:rPr>
              <a:t>f'O</a:t>
            </a:r>
            <a:r>
              <a:rPr lang="pt-BR" sz="1200" dirty="0" smtClean="0">
                <a:latin typeface="Arial" charset="0"/>
                <a:ea typeface="Arial" charset="0"/>
                <a:cs typeface="Arial" charset="0"/>
              </a:rPr>
              <a:t> maior número da </a:t>
            </a:r>
            <a:r>
              <a:rPr lang="pt-BR" sz="1200" dirty="0" err="1" smtClean="0">
                <a:latin typeface="Arial" charset="0"/>
                <a:ea typeface="Arial" charset="0"/>
                <a:cs typeface="Arial" charset="0"/>
              </a:rPr>
              <a:t>tupla</a:t>
            </a:r>
            <a:r>
              <a:rPr lang="pt-BR" sz="1200" dirty="0" smtClean="0">
                <a:latin typeface="Arial" charset="0"/>
                <a:ea typeface="Arial" charset="0"/>
                <a:cs typeface="Arial" charset="0"/>
              </a:rPr>
              <a:t> é {</a:t>
            </a:r>
            <a:r>
              <a:rPr lang="pt-BR" sz="1200" dirty="0" err="1" smtClean="0">
                <a:latin typeface="Arial" charset="0"/>
                <a:ea typeface="Arial" charset="0"/>
                <a:cs typeface="Arial" charset="0"/>
              </a:rPr>
              <a:t>max</a:t>
            </a:r>
            <a:r>
              <a:rPr lang="pt-BR" sz="1200" dirty="0" smtClean="0">
                <a:latin typeface="Arial" charset="0"/>
                <a:ea typeface="Arial" charset="0"/>
                <a:cs typeface="Arial" charset="0"/>
              </a:rPr>
              <a:t>(</a:t>
            </a:r>
            <a:r>
              <a:rPr lang="pt-BR" sz="1200" dirty="0" err="1" smtClean="0">
                <a:latin typeface="Arial" charset="0"/>
                <a:ea typeface="Arial" charset="0"/>
                <a:cs typeface="Arial" charset="0"/>
              </a:rPr>
              <a:t>tupla</a:t>
            </a:r>
            <a:r>
              <a:rPr lang="pt-BR" sz="1200" dirty="0" smtClean="0">
                <a:latin typeface="Arial" charset="0"/>
                <a:ea typeface="Arial" charset="0"/>
                <a:cs typeface="Arial" charset="0"/>
              </a:rPr>
              <a:t>)}')</a:t>
            </a:r>
            <a:endParaRPr lang="pt-BR" sz="12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486736" y="4513115"/>
            <a:ext cx="6529349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b="1" i="1" dirty="0">
                <a:solidFill>
                  <a:srgbClr val="0432FF"/>
                </a:solidFill>
                <a:latin typeface="Arial" charset="0"/>
                <a:ea typeface="Arial" charset="0"/>
                <a:cs typeface="Arial" charset="0"/>
              </a:rPr>
              <a:t># Desafio </a:t>
            </a:r>
            <a:r>
              <a:rPr lang="pt-BR" sz="1200" b="1" i="1" dirty="0" smtClean="0">
                <a:solidFill>
                  <a:srgbClr val="0432FF"/>
                </a:solidFill>
                <a:latin typeface="Arial" charset="0"/>
                <a:ea typeface="Arial" charset="0"/>
                <a:cs typeface="Arial" charset="0"/>
              </a:rPr>
              <a:t>75 – </a:t>
            </a:r>
            <a:r>
              <a:rPr lang="pt-BR" sz="1200" b="1" i="1" dirty="0">
                <a:solidFill>
                  <a:srgbClr val="0432FF"/>
                </a:solidFill>
                <a:latin typeface="Arial" charset="0"/>
                <a:ea typeface="Arial" charset="0"/>
                <a:cs typeface="Arial" charset="0"/>
              </a:rPr>
              <a:t>A</a:t>
            </a:r>
            <a:r>
              <a:rPr lang="pt-BR" sz="1200" b="1" i="1" dirty="0" smtClean="0">
                <a:solidFill>
                  <a:srgbClr val="0432FF"/>
                </a:solidFill>
                <a:latin typeface="Arial" charset="0"/>
                <a:ea typeface="Arial" charset="0"/>
                <a:cs typeface="Arial" charset="0"/>
              </a:rPr>
              <a:t>nálise de dados em uma </a:t>
            </a:r>
            <a:r>
              <a:rPr lang="pt-BR" sz="1200" b="1" i="1" dirty="0" err="1" smtClean="0">
                <a:solidFill>
                  <a:srgbClr val="0432FF"/>
                </a:solidFill>
                <a:latin typeface="Arial" charset="0"/>
                <a:ea typeface="Arial" charset="0"/>
                <a:cs typeface="Arial" charset="0"/>
              </a:rPr>
              <a:t>Tuplas</a:t>
            </a:r>
            <a:r>
              <a:rPr lang="pt-BR" sz="1200" b="1" i="1" dirty="0" smtClean="0">
                <a:solidFill>
                  <a:srgbClr val="0432FF"/>
                </a:solidFill>
                <a:latin typeface="Arial" charset="0"/>
                <a:ea typeface="Arial" charset="0"/>
                <a:cs typeface="Arial" charset="0"/>
              </a:rPr>
              <a:t>:</a:t>
            </a:r>
          </a:p>
          <a:p>
            <a:endParaRPr lang="pt-BR" sz="1200" dirty="0">
              <a:latin typeface="Arial" charset="0"/>
              <a:ea typeface="Arial" charset="0"/>
              <a:cs typeface="Arial" charset="0"/>
            </a:endParaRPr>
          </a:p>
          <a:p>
            <a:r>
              <a:rPr lang="pt-BR" sz="1200" i="1" dirty="0">
                <a:latin typeface="Arial" charset="0"/>
                <a:ea typeface="Arial" charset="0"/>
                <a:cs typeface="Arial" charset="0"/>
              </a:rPr>
              <a:t># Desenvolva um programa que leia quatro valores pelo teclado</a:t>
            </a:r>
            <a:endParaRPr lang="pt-BR" sz="1200" dirty="0">
              <a:latin typeface="Arial" charset="0"/>
              <a:ea typeface="Arial" charset="0"/>
              <a:cs typeface="Arial" charset="0"/>
            </a:endParaRPr>
          </a:p>
          <a:p>
            <a:r>
              <a:rPr lang="pt-BR" sz="1200" i="1" dirty="0">
                <a:latin typeface="Arial" charset="0"/>
                <a:ea typeface="Arial" charset="0"/>
                <a:cs typeface="Arial" charset="0"/>
              </a:rPr>
              <a:t># e guarde-os em uma </a:t>
            </a:r>
            <a:r>
              <a:rPr lang="pt-BR" sz="1200" i="1" dirty="0" err="1">
                <a:latin typeface="Arial" charset="0"/>
                <a:ea typeface="Arial" charset="0"/>
                <a:cs typeface="Arial" charset="0"/>
              </a:rPr>
              <a:t>Tupla</a:t>
            </a:r>
            <a:r>
              <a:rPr lang="pt-BR" sz="1200" i="1" dirty="0">
                <a:latin typeface="Arial" charset="0"/>
                <a:ea typeface="Arial" charset="0"/>
                <a:cs typeface="Arial" charset="0"/>
              </a:rPr>
              <a:t>. No final, mostre:</a:t>
            </a:r>
            <a:endParaRPr lang="pt-BR" sz="1200" dirty="0">
              <a:latin typeface="Arial" charset="0"/>
              <a:ea typeface="Arial" charset="0"/>
              <a:cs typeface="Arial" charset="0"/>
            </a:endParaRPr>
          </a:p>
          <a:p>
            <a:r>
              <a:rPr lang="pt-BR" sz="1200" i="1" dirty="0">
                <a:latin typeface="Arial" charset="0"/>
                <a:ea typeface="Arial" charset="0"/>
                <a:cs typeface="Arial" charset="0"/>
              </a:rPr>
              <a:t># A) Quantas vezes apareceu o valor 9;</a:t>
            </a:r>
            <a:endParaRPr lang="pt-BR" sz="1200" dirty="0">
              <a:latin typeface="Arial" charset="0"/>
              <a:ea typeface="Arial" charset="0"/>
              <a:cs typeface="Arial" charset="0"/>
            </a:endParaRPr>
          </a:p>
          <a:p>
            <a:r>
              <a:rPr lang="pt-BR" sz="1200" i="1" dirty="0">
                <a:latin typeface="Arial" charset="0"/>
                <a:ea typeface="Arial" charset="0"/>
                <a:cs typeface="Arial" charset="0"/>
              </a:rPr>
              <a:t># </a:t>
            </a:r>
            <a:r>
              <a:rPr lang="pt-BR" sz="1200" i="1" dirty="0" err="1">
                <a:latin typeface="Arial" charset="0"/>
                <a:ea typeface="Arial" charset="0"/>
                <a:cs typeface="Arial" charset="0"/>
              </a:rPr>
              <a:t>B</a:t>
            </a:r>
            <a:r>
              <a:rPr lang="pt-BR" sz="1200" i="1" dirty="0">
                <a:latin typeface="Arial" charset="0"/>
                <a:ea typeface="Arial" charset="0"/>
                <a:cs typeface="Arial" charset="0"/>
              </a:rPr>
              <a:t>) Em que posição foi digitado o primeiro valor 3.</a:t>
            </a:r>
            <a:endParaRPr lang="pt-BR" sz="1200" dirty="0">
              <a:latin typeface="Arial" charset="0"/>
              <a:ea typeface="Arial" charset="0"/>
              <a:cs typeface="Arial" charset="0"/>
            </a:endParaRPr>
          </a:p>
          <a:p>
            <a:r>
              <a:rPr lang="pt-BR" sz="1200" i="1" dirty="0">
                <a:latin typeface="Arial" charset="0"/>
                <a:ea typeface="Arial" charset="0"/>
                <a:cs typeface="Arial" charset="0"/>
              </a:rPr>
              <a:t># C) Quais foram os números pares.</a:t>
            </a:r>
            <a:endParaRPr lang="pt-BR" sz="1200" dirty="0">
              <a:latin typeface="Arial" charset="0"/>
              <a:ea typeface="Arial" charset="0"/>
              <a:cs typeface="Arial" charset="0"/>
            </a:endParaRPr>
          </a:p>
          <a:p>
            <a:r>
              <a:rPr lang="pt-BR" sz="1200" dirty="0">
                <a:latin typeface="Arial" charset="0"/>
                <a:ea typeface="Arial" charset="0"/>
                <a:cs typeface="Arial" charset="0"/>
              </a:rPr>
              <a:t/>
            </a:r>
            <a:br>
              <a:rPr lang="pt-BR" sz="1200" dirty="0">
                <a:latin typeface="Arial" charset="0"/>
                <a:ea typeface="Arial" charset="0"/>
                <a:cs typeface="Arial" charset="0"/>
              </a:rPr>
            </a:br>
            <a:r>
              <a:rPr lang="pt-BR" sz="1200" dirty="0" err="1">
                <a:latin typeface="Arial" charset="0"/>
                <a:ea typeface="Arial" charset="0"/>
                <a:cs typeface="Arial" charset="0"/>
              </a:rPr>
              <a:t>tupla</a:t>
            </a:r>
            <a:r>
              <a:rPr lang="pt-BR" sz="1200" dirty="0">
                <a:latin typeface="Arial" charset="0"/>
                <a:ea typeface="Arial" charset="0"/>
                <a:cs typeface="Arial" charset="0"/>
              </a:rPr>
              <a:t> = (</a:t>
            </a:r>
            <a:r>
              <a:rPr lang="pt-BR" sz="1200" dirty="0" err="1">
                <a:latin typeface="Arial" charset="0"/>
                <a:ea typeface="Arial" charset="0"/>
                <a:cs typeface="Arial" charset="0"/>
              </a:rPr>
              <a:t>int</a:t>
            </a:r>
            <a:r>
              <a:rPr lang="pt-BR" sz="1200" dirty="0">
                <a:latin typeface="Arial" charset="0"/>
                <a:ea typeface="Arial" charset="0"/>
                <a:cs typeface="Arial" charset="0"/>
              </a:rPr>
              <a:t>(input('Digite o primeiro número: ')),</a:t>
            </a:r>
          </a:p>
          <a:p>
            <a:r>
              <a:rPr lang="pt-BR" sz="1200" dirty="0" err="1">
                <a:latin typeface="Arial" charset="0"/>
                <a:ea typeface="Arial" charset="0"/>
                <a:cs typeface="Arial" charset="0"/>
              </a:rPr>
              <a:t>int</a:t>
            </a:r>
            <a:r>
              <a:rPr lang="pt-BR" sz="1200" dirty="0">
                <a:latin typeface="Arial" charset="0"/>
                <a:ea typeface="Arial" charset="0"/>
                <a:cs typeface="Arial" charset="0"/>
              </a:rPr>
              <a:t>(input('Digite o segundo número: ')),</a:t>
            </a:r>
          </a:p>
          <a:p>
            <a:r>
              <a:rPr lang="pt-BR" sz="1200" dirty="0" err="1">
                <a:latin typeface="Arial" charset="0"/>
                <a:ea typeface="Arial" charset="0"/>
                <a:cs typeface="Arial" charset="0"/>
              </a:rPr>
              <a:t>int</a:t>
            </a:r>
            <a:r>
              <a:rPr lang="pt-BR" sz="1200" dirty="0">
                <a:latin typeface="Arial" charset="0"/>
                <a:ea typeface="Arial" charset="0"/>
                <a:cs typeface="Arial" charset="0"/>
              </a:rPr>
              <a:t>(input('Digite o terceiro número: ')),</a:t>
            </a:r>
          </a:p>
          <a:p>
            <a:r>
              <a:rPr lang="pt-BR" sz="1200" dirty="0" err="1">
                <a:latin typeface="Arial" charset="0"/>
                <a:ea typeface="Arial" charset="0"/>
                <a:cs typeface="Arial" charset="0"/>
              </a:rPr>
              <a:t>int</a:t>
            </a:r>
            <a:r>
              <a:rPr lang="pt-BR" sz="1200" dirty="0">
                <a:latin typeface="Arial" charset="0"/>
                <a:ea typeface="Arial" charset="0"/>
                <a:cs typeface="Arial" charset="0"/>
              </a:rPr>
              <a:t>(input('Digite o quarto número: ')))</a:t>
            </a:r>
          </a:p>
          <a:p>
            <a:r>
              <a:rPr lang="pt-BR" sz="1200" dirty="0" err="1"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200" dirty="0">
                <a:latin typeface="Arial" charset="0"/>
                <a:ea typeface="Arial" charset="0"/>
                <a:cs typeface="Arial" charset="0"/>
              </a:rPr>
              <a:t>(</a:t>
            </a:r>
            <a:r>
              <a:rPr lang="pt-BR" sz="1200" dirty="0" err="1">
                <a:latin typeface="Arial" charset="0"/>
                <a:ea typeface="Arial" charset="0"/>
                <a:cs typeface="Arial" charset="0"/>
              </a:rPr>
              <a:t>f'Você</a:t>
            </a:r>
            <a:r>
              <a:rPr lang="pt-BR" sz="1200" dirty="0">
                <a:latin typeface="Arial" charset="0"/>
                <a:ea typeface="Arial" charset="0"/>
                <a:cs typeface="Arial" charset="0"/>
              </a:rPr>
              <a:t> digitou os valores {</a:t>
            </a:r>
            <a:r>
              <a:rPr lang="pt-BR" sz="1200" dirty="0" err="1">
                <a:latin typeface="Arial" charset="0"/>
                <a:ea typeface="Arial" charset="0"/>
                <a:cs typeface="Arial" charset="0"/>
              </a:rPr>
              <a:t>tupla</a:t>
            </a:r>
            <a:r>
              <a:rPr lang="pt-BR" sz="1200" dirty="0">
                <a:latin typeface="Arial" charset="0"/>
                <a:ea typeface="Arial" charset="0"/>
                <a:cs typeface="Arial" charset="0"/>
              </a:rPr>
              <a:t>}')</a:t>
            </a:r>
          </a:p>
          <a:p>
            <a:r>
              <a:rPr lang="pt-BR" sz="1200" dirty="0" err="1"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200" dirty="0">
                <a:latin typeface="Arial" charset="0"/>
                <a:ea typeface="Arial" charset="0"/>
                <a:cs typeface="Arial" charset="0"/>
              </a:rPr>
              <a:t>(</a:t>
            </a:r>
            <a:r>
              <a:rPr lang="pt-BR" sz="1200" dirty="0" err="1">
                <a:latin typeface="Arial" charset="0"/>
                <a:ea typeface="Arial" charset="0"/>
                <a:cs typeface="Arial" charset="0"/>
              </a:rPr>
              <a:t>f'O</a:t>
            </a:r>
            <a:r>
              <a:rPr lang="pt-BR" sz="1200" dirty="0">
                <a:latin typeface="Arial" charset="0"/>
                <a:ea typeface="Arial" charset="0"/>
                <a:cs typeface="Arial" charset="0"/>
              </a:rPr>
              <a:t> valor 9 apareceu {</a:t>
            </a:r>
            <a:r>
              <a:rPr lang="pt-BR" sz="1200" dirty="0" err="1">
                <a:latin typeface="Arial" charset="0"/>
                <a:ea typeface="Arial" charset="0"/>
                <a:cs typeface="Arial" charset="0"/>
              </a:rPr>
              <a:t>tupla.count</a:t>
            </a:r>
            <a:r>
              <a:rPr lang="pt-BR" sz="1200" dirty="0">
                <a:latin typeface="Arial" charset="0"/>
                <a:ea typeface="Arial" charset="0"/>
                <a:cs typeface="Arial" charset="0"/>
              </a:rPr>
              <a:t>(9)} vezes')</a:t>
            </a:r>
          </a:p>
          <a:p>
            <a:r>
              <a:rPr lang="pt-BR" sz="1200" i="1" dirty="0" err="1">
                <a:latin typeface="Arial" charset="0"/>
                <a:ea typeface="Arial" charset="0"/>
                <a:cs typeface="Arial" charset="0"/>
              </a:rPr>
              <a:t>if</a:t>
            </a:r>
            <a:r>
              <a:rPr lang="pt-BR" sz="1200" dirty="0">
                <a:latin typeface="Arial" charset="0"/>
                <a:ea typeface="Arial" charset="0"/>
                <a:cs typeface="Arial" charset="0"/>
              </a:rPr>
              <a:t> 3 in </a:t>
            </a:r>
            <a:r>
              <a:rPr lang="pt-BR" sz="1200" dirty="0" err="1">
                <a:latin typeface="Arial" charset="0"/>
                <a:ea typeface="Arial" charset="0"/>
                <a:cs typeface="Arial" charset="0"/>
              </a:rPr>
              <a:t>tupla</a:t>
            </a:r>
            <a:r>
              <a:rPr lang="pt-BR" sz="1200" dirty="0">
                <a:latin typeface="Arial" charset="0"/>
                <a:ea typeface="Arial" charset="0"/>
                <a:cs typeface="Arial" charset="0"/>
              </a:rPr>
              <a:t>:</a:t>
            </a:r>
          </a:p>
          <a:p>
            <a:r>
              <a:rPr lang="pt-BR" sz="1200" dirty="0" err="1"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200" dirty="0">
                <a:latin typeface="Arial" charset="0"/>
                <a:ea typeface="Arial" charset="0"/>
                <a:cs typeface="Arial" charset="0"/>
              </a:rPr>
              <a:t>(</a:t>
            </a:r>
            <a:r>
              <a:rPr lang="pt-BR" sz="1200" dirty="0" err="1">
                <a:latin typeface="Arial" charset="0"/>
                <a:ea typeface="Arial" charset="0"/>
                <a:cs typeface="Arial" charset="0"/>
              </a:rPr>
              <a:t>f'O</a:t>
            </a:r>
            <a:r>
              <a:rPr lang="pt-BR" sz="1200" dirty="0">
                <a:latin typeface="Arial" charset="0"/>
                <a:ea typeface="Arial" charset="0"/>
                <a:cs typeface="Arial" charset="0"/>
              </a:rPr>
              <a:t> valor 3 apareceu na {</a:t>
            </a:r>
            <a:r>
              <a:rPr lang="pt-BR" sz="1200" dirty="0" err="1">
                <a:latin typeface="Arial" charset="0"/>
                <a:ea typeface="Arial" charset="0"/>
                <a:cs typeface="Arial" charset="0"/>
              </a:rPr>
              <a:t>tupla.index</a:t>
            </a:r>
            <a:r>
              <a:rPr lang="pt-BR" sz="1200" dirty="0">
                <a:latin typeface="Arial" charset="0"/>
                <a:ea typeface="Arial" charset="0"/>
                <a:cs typeface="Arial" charset="0"/>
              </a:rPr>
              <a:t>(3)+1}</a:t>
            </a:r>
            <a:r>
              <a:rPr lang="pt-BR" sz="1200" dirty="0" err="1">
                <a:latin typeface="Arial" charset="0"/>
                <a:ea typeface="Arial" charset="0"/>
                <a:cs typeface="Arial" charset="0"/>
              </a:rPr>
              <a:t>ª</a:t>
            </a:r>
            <a:r>
              <a:rPr lang="pt-BR" sz="1200" dirty="0">
                <a:latin typeface="Arial" charset="0"/>
                <a:ea typeface="Arial" charset="0"/>
                <a:cs typeface="Arial" charset="0"/>
              </a:rPr>
              <a:t> posição')</a:t>
            </a:r>
          </a:p>
          <a:p>
            <a:r>
              <a:rPr lang="pt-BR" sz="1200" i="1" dirty="0" err="1">
                <a:latin typeface="Arial" charset="0"/>
                <a:ea typeface="Arial" charset="0"/>
                <a:cs typeface="Arial" charset="0"/>
              </a:rPr>
              <a:t>else</a:t>
            </a:r>
            <a:r>
              <a:rPr lang="pt-BR" sz="1200" dirty="0">
                <a:latin typeface="Arial" charset="0"/>
                <a:ea typeface="Arial" charset="0"/>
                <a:cs typeface="Arial" charset="0"/>
              </a:rPr>
              <a:t>:</a:t>
            </a:r>
          </a:p>
          <a:p>
            <a:r>
              <a:rPr lang="pt-BR" sz="1200" dirty="0" err="1"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200" dirty="0">
                <a:latin typeface="Arial" charset="0"/>
                <a:ea typeface="Arial" charset="0"/>
                <a:cs typeface="Arial" charset="0"/>
              </a:rPr>
              <a:t>('O valor não foi digitado em nenhuma posição!')</a:t>
            </a:r>
          </a:p>
          <a:p>
            <a:r>
              <a:rPr lang="pt-BR" sz="1200" dirty="0" err="1"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200" dirty="0">
                <a:latin typeface="Arial" charset="0"/>
                <a:ea typeface="Arial" charset="0"/>
                <a:cs typeface="Arial" charset="0"/>
              </a:rPr>
              <a:t>('Os valores pares digitados foram ', </a:t>
            </a:r>
            <a:r>
              <a:rPr lang="pt-BR" sz="1200" dirty="0" err="1">
                <a:latin typeface="Arial" charset="0"/>
                <a:ea typeface="Arial" charset="0"/>
                <a:cs typeface="Arial" charset="0"/>
              </a:rPr>
              <a:t>end</a:t>
            </a:r>
            <a:r>
              <a:rPr lang="pt-BR" sz="1200" dirty="0">
                <a:latin typeface="Arial" charset="0"/>
                <a:ea typeface="Arial" charset="0"/>
                <a:cs typeface="Arial" charset="0"/>
              </a:rPr>
              <a:t>='')</a:t>
            </a:r>
          </a:p>
          <a:p>
            <a:r>
              <a:rPr lang="pt-BR" sz="1200" i="1" dirty="0">
                <a:latin typeface="Arial" charset="0"/>
                <a:ea typeface="Arial" charset="0"/>
                <a:cs typeface="Arial" charset="0"/>
              </a:rPr>
              <a:t>for</a:t>
            </a:r>
            <a:r>
              <a:rPr lang="pt-BR" sz="12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pt-BR" sz="1200" dirty="0" err="1">
                <a:latin typeface="Arial" charset="0"/>
                <a:ea typeface="Arial" charset="0"/>
                <a:cs typeface="Arial" charset="0"/>
              </a:rPr>
              <a:t>t</a:t>
            </a:r>
            <a:r>
              <a:rPr lang="pt-BR" sz="1200" dirty="0">
                <a:latin typeface="Arial" charset="0"/>
                <a:ea typeface="Arial" charset="0"/>
                <a:cs typeface="Arial" charset="0"/>
              </a:rPr>
              <a:t> in </a:t>
            </a:r>
            <a:r>
              <a:rPr lang="pt-BR" sz="1200" dirty="0" err="1">
                <a:latin typeface="Arial" charset="0"/>
                <a:ea typeface="Arial" charset="0"/>
                <a:cs typeface="Arial" charset="0"/>
              </a:rPr>
              <a:t>tupla</a:t>
            </a:r>
            <a:r>
              <a:rPr lang="pt-BR" sz="1200" dirty="0">
                <a:latin typeface="Arial" charset="0"/>
                <a:ea typeface="Arial" charset="0"/>
                <a:cs typeface="Arial" charset="0"/>
              </a:rPr>
              <a:t>:</a:t>
            </a:r>
          </a:p>
          <a:p>
            <a:r>
              <a:rPr lang="pt-BR" sz="1200" i="1" dirty="0" err="1">
                <a:latin typeface="Arial" charset="0"/>
                <a:ea typeface="Arial" charset="0"/>
                <a:cs typeface="Arial" charset="0"/>
              </a:rPr>
              <a:t>if</a:t>
            </a:r>
            <a:r>
              <a:rPr lang="pt-BR" sz="12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pt-BR" sz="1200" dirty="0" err="1">
                <a:latin typeface="Arial" charset="0"/>
                <a:ea typeface="Arial" charset="0"/>
                <a:cs typeface="Arial" charset="0"/>
              </a:rPr>
              <a:t>t</a:t>
            </a:r>
            <a:r>
              <a:rPr lang="pt-BR" sz="1200" dirty="0">
                <a:latin typeface="Arial" charset="0"/>
                <a:ea typeface="Arial" charset="0"/>
                <a:cs typeface="Arial" charset="0"/>
              </a:rPr>
              <a:t> % 2 == 0:</a:t>
            </a:r>
          </a:p>
          <a:p>
            <a:r>
              <a:rPr lang="pt-BR" sz="1200" dirty="0" err="1"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200" dirty="0">
                <a:latin typeface="Arial" charset="0"/>
                <a:ea typeface="Arial" charset="0"/>
                <a:cs typeface="Arial" charset="0"/>
              </a:rPr>
              <a:t>(</a:t>
            </a:r>
            <a:r>
              <a:rPr lang="pt-BR" sz="1200" dirty="0" err="1">
                <a:latin typeface="Arial" charset="0"/>
                <a:ea typeface="Arial" charset="0"/>
                <a:cs typeface="Arial" charset="0"/>
              </a:rPr>
              <a:t>t</a:t>
            </a:r>
            <a:r>
              <a:rPr lang="pt-BR" sz="1200" dirty="0">
                <a:latin typeface="Arial" charset="0"/>
                <a:ea typeface="Arial" charset="0"/>
                <a:cs typeface="Arial" charset="0"/>
              </a:rPr>
              <a:t>, </a:t>
            </a:r>
            <a:r>
              <a:rPr lang="pt-BR" sz="1200" dirty="0" err="1">
                <a:latin typeface="Arial" charset="0"/>
                <a:ea typeface="Arial" charset="0"/>
                <a:cs typeface="Arial" charset="0"/>
              </a:rPr>
              <a:t>end</a:t>
            </a:r>
            <a:r>
              <a:rPr lang="pt-BR" sz="1200" dirty="0">
                <a:latin typeface="Arial" charset="0"/>
                <a:ea typeface="Arial" charset="0"/>
                <a:cs typeface="Arial" charset="0"/>
              </a:rPr>
              <a:t>=' ')</a:t>
            </a:r>
            <a:endParaRPr lang="pt-BR" sz="1200" b="0" dirty="0">
              <a:effectLst/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266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1298298" y="285981"/>
            <a:ext cx="45608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b="1" smtClean="0">
                <a:solidFill>
                  <a:srgbClr val="945200"/>
                </a:solidFill>
                <a:latin typeface="Apple Chancery" charset="0"/>
                <a:ea typeface="Apple Chancery" charset="0"/>
                <a:cs typeface="Apple Chancery" charset="0"/>
              </a:rPr>
              <a:t>Curso de Python - Curso em Vídeo</a:t>
            </a:r>
            <a:endParaRPr lang="pt-BR" sz="2400" b="1">
              <a:solidFill>
                <a:srgbClr val="945200"/>
              </a:solidFill>
              <a:latin typeface="Apple Chancery" charset="0"/>
              <a:ea typeface="Apple Chancery" charset="0"/>
              <a:cs typeface="Apple Chancery" charset="0"/>
            </a:endParaRPr>
          </a:p>
        </p:txBody>
      </p:sp>
      <p:sp>
        <p:nvSpPr>
          <p:cNvPr id="13" name="Espaço Reservado para Rodapé 10"/>
          <p:cNvSpPr txBox="1">
            <a:spLocks/>
          </p:cNvSpPr>
          <p:nvPr/>
        </p:nvSpPr>
        <p:spPr>
          <a:xfrm>
            <a:off x="5768825" y="8435643"/>
            <a:ext cx="726505" cy="4466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l" defTabSz="914400" rtl="0" eaLnBrk="1" latinLnBrk="0" hangingPunct="1">
              <a:defRPr sz="7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20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Página</a:t>
            </a:r>
            <a:endParaRPr lang="pt-BR" sz="1200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4" name="Espaço Reservado para Número de Slide 11"/>
          <p:cNvSpPr txBox="1">
            <a:spLocks/>
          </p:cNvSpPr>
          <p:nvPr/>
        </p:nvSpPr>
        <p:spPr>
          <a:xfrm>
            <a:off x="6361260" y="8533253"/>
            <a:ext cx="368724" cy="26969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pt-BR"/>
            </a:defPPr>
            <a:lvl1pPr marL="0" algn="r" defTabSz="914400" rtl="0" eaLnBrk="1" latinLnBrk="0" hangingPunct="1">
              <a:defRPr sz="21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2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81</a:t>
            </a:r>
            <a:endParaRPr lang="pt-BR" sz="1200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 useBgFill="1">
        <p:nvSpPr>
          <p:cNvPr id="2" name="Retângulo 1"/>
          <p:cNvSpPr/>
          <p:nvPr/>
        </p:nvSpPr>
        <p:spPr>
          <a:xfrm>
            <a:off x="588845" y="891081"/>
            <a:ext cx="5543231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300" b="1" i="1" dirty="0">
                <a:solidFill>
                  <a:srgbClr val="0432FF"/>
                </a:solidFill>
                <a:latin typeface="Arial" charset="0"/>
                <a:ea typeface="Arial" charset="0"/>
                <a:cs typeface="Arial" charset="0"/>
              </a:rPr>
              <a:t># Desafio </a:t>
            </a:r>
            <a:r>
              <a:rPr lang="pt-BR" sz="1300" b="1" i="1" dirty="0" smtClean="0">
                <a:solidFill>
                  <a:srgbClr val="0432FF"/>
                </a:solidFill>
                <a:latin typeface="Arial" charset="0"/>
                <a:ea typeface="Arial" charset="0"/>
                <a:cs typeface="Arial" charset="0"/>
              </a:rPr>
              <a:t>76 – Lista de Preços com </a:t>
            </a:r>
            <a:r>
              <a:rPr lang="pt-BR" sz="1300" b="1" i="1" dirty="0" err="1" smtClean="0">
                <a:solidFill>
                  <a:srgbClr val="0432FF"/>
                </a:solidFill>
                <a:latin typeface="Arial" charset="0"/>
                <a:ea typeface="Arial" charset="0"/>
                <a:cs typeface="Arial" charset="0"/>
              </a:rPr>
              <a:t>Tuplas</a:t>
            </a:r>
            <a:r>
              <a:rPr lang="pt-BR" sz="1300" b="1" i="1" dirty="0" smtClean="0">
                <a:solidFill>
                  <a:srgbClr val="0432FF"/>
                </a:solidFill>
                <a:latin typeface="Arial" charset="0"/>
                <a:ea typeface="Arial" charset="0"/>
                <a:cs typeface="Arial" charset="0"/>
              </a:rPr>
              <a:t>:</a:t>
            </a:r>
          </a:p>
          <a:p>
            <a:endParaRPr lang="pt-BR" sz="1300" dirty="0">
              <a:latin typeface="Arial" charset="0"/>
              <a:ea typeface="Arial" charset="0"/>
              <a:cs typeface="Arial" charset="0"/>
            </a:endParaRPr>
          </a:p>
          <a:p>
            <a:r>
              <a:rPr lang="pt-BR" sz="1300" i="1" dirty="0">
                <a:latin typeface="Arial" charset="0"/>
                <a:ea typeface="Arial" charset="0"/>
                <a:cs typeface="Arial" charset="0"/>
              </a:rPr>
              <a:t># Crie um programa que tenha uma </a:t>
            </a:r>
            <a:r>
              <a:rPr lang="pt-BR" sz="1300" i="1" dirty="0" err="1">
                <a:latin typeface="Arial" charset="0"/>
                <a:ea typeface="Arial" charset="0"/>
                <a:cs typeface="Arial" charset="0"/>
              </a:rPr>
              <a:t>Tupla</a:t>
            </a:r>
            <a:r>
              <a:rPr lang="pt-BR" sz="1300" i="1" dirty="0">
                <a:latin typeface="Arial" charset="0"/>
                <a:ea typeface="Arial" charset="0"/>
                <a:cs typeface="Arial" charset="0"/>
              </a:rPr>
              <a:t> única com nomes de produtos</a:t>
            </a:r>
            <a:endParaRPr lang="pt-BR" sz="1300" dirty="0">
              <a:latin typeface="Arial" charset="0"/>
              <a:ea typeface="Arial" charset="0"/>
              <a:cs typeface="Arial" charset="0"/>
            </a:endParaRPr>
          </a:p>
          <a:p>
            <a:r>
              <a:rPr lang="pt-BR" sz="1300" i="1" dirty="0">
                <a:latin typeface="Arial" charset="0"/>
                <a:ea typeface="Arial" charset="0"/>
                <a:cs typeface="Arial" charset="0"/>
              </a:rPr>
              <a:t># e seus respectivos preços, na sequência. No final, mostre uma</a:t>
            </a:r>
            <a:endParaRPr lang="pt-BR" sz="1300" dirty="0">
              <a:latin typeface="Arial" charset="0"/>
              <a:ea typeface="Arial" charset="0"/>
              <a:cs typeface="Arial" charset="0"/>
            </a:endParaRPr>
          </a:p>
          <a:p>
            <a:r>
              <a:rPr lang="pt-BR" sz="1300" i="1" dirty="0">
                <a:latin typeface="Arial" charset="0"/>
                <a:ea typeface="Arial" charset="0"/>
                <a:cs typeface="Arial" charset="0"/>
              </a:rPr>
              <a:t># listagem de preços, organizando os dados em forma tabular.</a:t>
            </a:r>
            <a:endParaRPr lang="pt-BR" sz="1300" dirty="0">
              <a:latin typeface="Arial" charset="0"/>
              <a:ea typeface="Arial" charset="0"/>
              <a:cs typeface="Arial" charset="0"/>
            </a:endParaRPr>
          </a:p>
          <a:p>
            <a:r>
              <a:rPr lang="pt-BR" sz="1300" dirty="0">
                <a:latin typeface="Arial" charset="0"/>
                <a:ea typeface="Arial" charset="0"/>
                <a:cs typeface="Arial" charset="0"/>
              </a:rPr>
              <a:t/>
            </a:r>
            <a:br>
              <a:rPr lang="pt-BR" sz="1300" dirty="0">
                <a:latin typeface="Arial" charset="0"/>
                <a:ea typeface="Arial" charset="0"/>
                <a:cs typeface="Arial" charset="0"/>
              </a:rPr>
            </a:br>
            <a:r>
              <a:rPr lang="pt-BR" sz="1300" dirty="0" err="1">
                <a:latin typeface="Arial" charset="0"/>
                <a:ea typeface="Arial" charset="0"/>
                <a:cs typeface="Arial" charset="0"/>
              </a:rPr>
              <a:t>list</a:t>
            </a:r>
            <a:r>
              <a:rPr lang="pt-BR" sz="1300" dirty="0">
                <a:latin typeface="Arial" charset="0"/>
                <a:ea typeface="Arial" charset="0"/>
                <a:cs typeface="Arial" charset="0"/>
              </a:rPr>
              <a:t> = ('Lápis', 1.75, 'Borracha', 2.00, 'Caderno', 15.90, 'Estojo', 25.00, 'Transferidor',</a:t>
            </a:r>
          </a:p>
          <a:p>
            <a:r>
              <a:rPr lang="pt-BR" sz="1300" dirty="0">
                <a:latin typeface="Arial" charset="0"/>
                <a:ea typeface="Arial" charset="0"/>
                <a:cs typeface="Arial" charset="0"/>
              </a:rPr>
              <a:t>4.20, 'Compasso', 9.99, 'Mochila', 120.32, 'Canetas', 22.30, 'Livro', 34.90)</a:t>
            </a:r>
          </a:p>
          <a:p>
            <a:r>
              <a:rPr lang="pt-BR" sz="1300" dirty="0">
                <a:latin typeface="Arial" charset="0"/>
                <a:ea typeface="Arial" charset="0"/>
                <a:cs typeface="Arial" charset="0"/>
              </a:rPr>
              <a:t/>
            </a:r>
            <a:br>
              <a:rPr lang="pt-BR" sz="1300" dirty="0">
                <a:latin typeface="Arial" charset="0"/>
                <a:ea typeface="Arial" charset="0"/>
                <a:cs typeface="Arial" charset="0"/>
              </a:rPr>
            </a:br>
            <a:r>
              <a:rPr lang="pt-BR" sz="1300" dirty="0" err="1"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300" dirty="0">
                <a:latin typeface="Arial" charset="0"/>
                <a:ea typeface="Arial" charset="0"/>
                <a:cs typeface="Arial" charset="0"/>
              </a:rPr>
              <a:t>('-'*40)</a:t>
            </a:r>
          </a:p>
          <a:p>
            <a:r>
              <a:rPr lang="pt-BR" sz="1300" dirty="0" err="1"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300" dirty="0">
                <a:latin typeface="Arial" charset="0"/>
                <a:ea typeface="Arial" charset="0"/>
                <a:cs typeface="Arial" charset="0"/>
              </a:rPr>
              <a:t>(</a:t>
            </a:r>
            <a:r>
              <a:rPr lang="pt-BR" sz="1300" dirty="0" err="1">
                <a:latin typeface="Arial" charset="0"/>
                <a:ea typeface="Arial" charset="0"/>
                <a:cs typeface="Arial" charset="0"/>
              </a:rPr>
              <a:t>f</a:t>
            </a:r>
            <a:r>
              <a:rPr lang="pt-BR" sz="1300" dirty="0">
                <a:latin typeface="Arial" charset="0"/>
                <a:ea typeface="Arial" charset="0"/>
                <a:cs typeface="Arial" charset="0"/>
              </a:rPr>
              <a:t>'{"LISTAGEM DE PREÇOS":^40}')</a:t>
            </a:r>
          </a:p>
          <a:p>
            <a:r>
              <a:rPr lang="pt-BR" sz="1300" dirty="0" err="1"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300" dirty="0">
                <a:latin typeface="Arial" charset="0"/>
                <a:ea typeface="Arial" charset="0"/>
                <a:cs typeface="Arial" charset="0"/>
              </a:rPr>
              <a:t>('-'*40)</a:t>
            </a:r>
          </a:p>
          <a:p>
            <a:r>
              <a:rPr lang="pt-BR" sz="1300" i="1" dirty="0">
                <a:latin typeface="Arial" charset="0"/>
                <a:ea typeface="Arial" charset="0"/>
                <a:cs typeface="Arial" charset="0"/>
              </a:rPr>
              <a:t>for</a:t>
            </a:r>
            <a:r>
              <a:rPr lang="pt-BR" sz="13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pt-BR" sz="1300" dirty="0" err="1">
                <a:latin typeface="Arial" charset="0"/>
                <a:ea typeface="Arial" charset="0"/>
                <a:cs typeface="Arial" charset="0"/>
              </a:rPr>
              <a:t>pos</a:t>
            </a:r>
            <a:r>
              <a:rPr lang="pt-BR" sz="1300" dirty="0">
                <a:latin typeface="Arial" charset="0"/>
                <a:ea typeface="Arial" charset="0"/>
                <a:cs typeface="Arial" charset="0"/>
              </a:rPr>
              <a:t> in range(0, </a:t>
            </a:r>
            <a:r>
              <a:rPr lang="pt-BR" sz="1300" dirty="0" err="1">
                <a:latin typeface="Arial" charset="0"/>
                <a:ea typeface="Arial" charset="0"/>
                <a:cs typeface="Arial" charset="0"/>
              </a:rPr>
              <a:t>len</a:t>
            </a:r>
            <a:r>
              <a:rPr lang="pt-BR" sz="1300" dirty="0">
                <a:latin typeface="Arial" charset="0"/>
                <a:ea typeface="Arial" charset="0"/>
                <a:cs typeface="Arial" charset="0"/>
              </a:rPr>
              <a:t>(</a:t>
            </a:r>
            <a:r>
              <a:rPr lang="pt-BR" sz="1300" dirty="0" err="1">
                <a:latin typeface="Arial" charset="0"/>
                <a:ea typeface="Arial" charset="0"/>
                <a:cs typeface="Arial" charset="0"/>
              </a:rPr>
              <a:t>list</a:t>
            </a:r>
            <a:r>
              <a:rPr lang="pt-BR" sz="1300" dirty="0">
                <a:latin typeface="Arial" charset="0"/>
                <a:ea typeface="Arial" charset="0"/>
                <a:cs typeface="Arial" charset="0"/>
              </a:rPr>
              <a:t>)):</a:t>
            </a:r>
          </a:p>
          <a:p>
            <a:r>
              <a:rPr lang="pt-BR" sz="1300" i="1" dirty="0" err="1">
                <a:latin typeface="Arial" charset="0"/>
                <a:ea typeface="Arial" charset="0"/>
                <a:cs typeface="Arial" charset="0"/>
              </a:rPr>
              <a:t>if</a:t>
            </a:r>
            <a:r>
              <a:rPr lang="pt-BR" sz="13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pt-BR" sz="1300" dirty="0" err="1">
                <a:latin typeface="Arial" charset="0"/>
                <a:ea typeface="Arial" charset="0"/>
                <a:cs typeface="Arial" charset="0"/>
              </a:rPr>
              <a:t>pos</a:t>
            </a:r>
            <a:r>
              <a:rPr lang="pt-BR" sz="1300" dirty="0">
                <a:latin typeface="Arial" charset="0"/>
                <a:ea typeface="Arial" charset="0"/>
                <a:cs typeface="Arial" charset="0"/>
              </a:rPr>
              <a:t> % 2 == 0:</a:t>
            </a:r>
          </a:p>
          <a:p>
            <a:r>
              <a:rPr lang="pt-BR" sz="1300" dirty="0" err="1"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300" dirty="0">
                <a:latin typeface="Arial" charset="0"/>
                <a:ea typeface="Arial" charset="0"/>
                <a:cs typeface="Arial" charset="0"/>
              </a:rPr>
              <a:t>(</a:t>
            </a:r>
            <a:r>
              <a:rPr lang="pt-BR" sz="1300" dirty="0" err="1">
                <a:latin typeface="Arial" charset="0"/>
                <a:ea typeface="Arial" charset="0"/>
                <a:cs typeface="Arial" charset="0"/>
              </a:rPr>
              <a:t>f</a:t>
            </a:r>
            <a:r>
              <a:rPr lang="pt-BR" sz="1300" dirty="0">
                <a:latin typeface="Arial" charset="0"/>
                <a:ea typeface="Arial" charset="0"/>
                <a:cs typeface="Arial" charset="0"/>
              </a:rPr>
              <a:t>'{</a:t>
            </a:r>
            <a:r>
              <a:rPr lang="pt-BR" sz="1300" dirty="0" err="1">
                <a:latin typeface="Arial" charset="0"/>
                <a:ea typeface="Arial" charset="0"/>
                <a:cs typeface="Arial" charset="0"/>
              </a:rPr>
              <a:t>list</a:t>
            </a:r>
            <a:r>
              <a:rPr lang="pt-BR" sz="1300" dirty="0">
                <a:latin typeface="Arial" charset="0"/>
                <a:ea typeface="Arial" charset="0"/>
                <a:cs typeface="Arial" charset="0"/>
              </a:rPr>
              <a:t>[</a:t>
            </a:r>
            <a:r>
              <a:rPr lang="pt-BR" sz="1300" dirty="0" err="1">
                <a:latin typeface="Arial" charset="0"/>
                <a:ea typeface="Arial" charset="0"/>
                <a:cs typeface="Arial" charset="0"/>
              </a:rPr>
              <a:t>pos</a:t>
            </a:r>
            <a:r>
              <a:rPr lang="pt-BR" sz="1300" dirty="0">
                <a:latin typeface="Arial" charset="0"/>
                <a:ea typeface="Arial" charset="0"/>
                <a:cs typeface="Arial" charset="0"/>
              </a:rPr>
              <a:t>]:.&lt;31}', </a:t>
            </a:r>
            <a:r>
              <a:rPr lang="pt-BR" sz="1300" dirty="0" err="1">
                <a:latin typeface="Arial" charset="0"/>
                <a:ea typeface="Arial" charset="0"/>
                <a:cs typeface="Arial" charset="0"/>
              </a:rPr>
              <a:t>end</a:t>
            </a:r>
            <a:r>
              <a:rPr lang="pt-BR" sz="1300" dirty="0">
                <a:latin typeface="Arial" charset="0"/>
                <a:ea typeface="Arial" charset="0"/>
                <a:cs typeface="Arial" charset="0"/>
              </a:rPr>
              <a:t>='')</a:t>
            </a:r>
          </a:p>
          <a:p>
            <a:r>
              <a:rPr lang="pt-BR" sz="1300" i="1" dirty="0" err="1">
                <a:latin typeface="Arial" charset="0"/>
                <a:ea typeface="Arial" charset="0"/>
                <a:cs typeface="Arial" charset="0"/>
              </a:rPr>
              <a:t>else</a:t>
            </a:r>
            <a:r>
              <a:rPr lang="pt-BR" sz="1300" dirty="0">
                <a:latin typeface="Arial" charset="0"/>
                <a:ea typeface="Arial" charset="0"/>
                <a:cs typeface="Arial" charset="0"/>
              </a:rPr>
              <a:t>:</a:t>
            </a:r>
          </a:p>
          <a:p>
            <a:r>
              <a:rPr lang="pt-BR" sz="1300" dirty="0" err="1"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300" dirty="0">
                <a:latin typeface="Arial" charset="0"/>
                <a:ea typeface="Arial" charset="0"/>
                <a:cs typeface="Arial" charset="0"/>
              </a:rPr>
              <a:t>(</a:t>
            </a:r>
            <a:r>
              <a:rPr lang="pt-BR" sz="1300" dirty="0" err="1">
                <a:latin typeface="Arial" charset="0"/>
                <a:ea typeface="Arial" charset="0"/>
                <a:cs typeface="Arial" charset="0"/>
              </a:rPr>
              <a:t>f'R</a:t>
            </a:r>
            <a:r>
              <a:rPr lang="pt-BR" sz="1300" dirty="0">
                <a:latin typeface="Arial" charset="0"/>
                <a:ea typeface="Arial" charset="0"/>
                <a:cs typeface="Arial" charset="0"/>
              </a:rPr>
              <a:t>${</a:t>
            </a:r>
            <a:r>
              <a:rPr lang="pt-BR" sz="1300" dirty="0" err="1">
                <a:latin typeface="Arial" charset="0"/>
                <a:ea typeface="Arial" charset="0"/>
                <a:cs typeface="Arial" charset="0"/>
              </a:rPr>
              <a:t>list</a:t>
            </a:r>
            <a:r>
              <a:rPr lang="pt-BR" sz="1300" dirty="0">
                <a:latin typeface="Arial" charset="0"/>
                <a:ea typeface="Arial" charset="0"/>
                <a:cs typeface="Arial" charset="0"/>
              </a:rPr>
              <a:t>[</a:t>
            </a:r>
            <a:r>
              <a:rPr lang="pt-BR" sz="1300" dirty="0" err="1">
                <a:latin typeface="Arial" charset="0"/>
                <a:ea typeface="Arial" charset="0"/>
                <a:cs typeface="Arial" charset="0"/>
              </a:rPr>
              <a:t>pos</a:t>
            </a:r>
            <a:r>
              <a:rPr lang="pt-BR" sz="1300" dirty="0">
                <a:latin typeface="Arial" charset="0"/>
                <a:ea typeface="Arial" charset="0"/>
                <a:cs typeface="Arial" charset="0"/>
              </a:rPr>
              <a:t>]:&gt;7.2f}')</a:t>
            </a:r>
          </a:p>
          <a:p>
            <a:r>
              <a:rPr lang="pt-BR" sz="1300" dirty="0" err="1"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300" dirty="0">
                <a:latin typeface="Arial" charset="0"/>
                <a:ea typeface="Arial" charset="0"/>
                <a:cs typeface="Arial" charset="0"/>
              </a:rPr>
              <a:t>('-'*40)</a:t>
            </a:r>
            <a:endParaRPr lang="pt-BR" sz="1300" b="0" dirty="0"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563898" y="5127944"/>
            <a:ext cx="5772414" cy="3493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300" b="1" i="1" dirty="0">
                <a:solidFill>
                  <a:srgbClr val="0432FF"/>
                </a:solidFill>
                <a:latin typeface="Arial" charset="0"/>
                <a:ea typeface="Arial" charset="0"/>
                <a:cs typeface="Arial" charset="0"/>
              </a:rPr>
              <a:t># Desafio </a:t>
            </a:r>
            <a:r>
              <a:rPr lang="pt-BR" sz="1300" b="1" i="1" dirty="0" smtClean="0">
                <a:solidFill>
                  <a:srgbClr val="0432FF"/>
                </a:solidFill>
                <a:latin typeface="Arial" charset="0"/>
                <a:ea typeface="Arial" charset="0"/>
                <a:cs typeface="Arial" charset="0"/>
              </a:rPr>
              <a:t>77 – Contando Vogais em </a:t>
            </a:r>
            <a:r>
              <a:rPr lang="pt-BR" sz="1300" b="1" i="1" dirty="0" err="1" smtClean="0">
                <a:solidFill>
                  <a:srgbClr val="0432FF"/>
                </a:solidFill>
                <a:latin typeface="Arial" charset="0"/>
                <a:ea typeface="Arial" charset="0"/>
                <a:cs typeface="Arial" charset="0"/>
              </a:rPr>
              <a:t>Tuplas</a:t>
            </a:r>
            <a:r>
              <a:rPr lang="pt-BR" sz="1300" b="1" i="1" dirty="0" smtClean="0">
                <a:solidFill>
                  <a:srgbClr val="0432FF"/>
                </a:solidFill>
                <a:latin typeface="Arial" charset="0"/>
                <a:ea typeface="Arial" charset="0"/>
                <a:cs typeface="Arial" charset="0"/>
              </a:rPr>
              <a:t>:</a:t>
            </a:r>
          </a:p>
          <a:p>
            <a:endParaRPr lang="pt-BR" sz="1300" dirty="0">
              <a:latin typeface="Arial" charset="0"/>
              <a:ea typeface="Arial" charset="0"/>
              <a:cs typeface="Arial" charset="0"/>
            </a:endParaRPr>
          </a:p>
          <a:p>
            <a:r>
              <a:rPr lang="pt-BR" sz="1300" i="1" dirty="0">
                <a:latin typeface="Arial" charset="0"/>
                <a:ea typeface="Arial" charset="0"/>
                <a:cs typeface="Arial" charset="0"/>
              </a:rPr>
              <a:t># Crie um programa que tenha uma </a:t>
            </a:r>
            <a:r>
              <a:rPr lang="pt-BR" sz="1300" i="1" dirty="0" err="1">
                <a:latin typeface="Arial" charset="0"/>
                <a:ea typeface="Arial" charset="0"/>
                <a:cs typeface="Arial" charset="0"/>
              </a:rPr>
              <a:t>Tupla</a:t>
            </a:r>
            <a:r>
              <a:rPr lang="pt-BR" sz="1300" i="1" dirty="0">
                <a:latin typeface="Arial" charset="0"/>
                <a:ea typeface="Arial" charset="0"/>
                <a:cs typeface="Arial" charset="0"/>
              </a:rPr>
              <a:t> com várias palavras (não usar acentos).</a:t>
            </a:r>
            <a:endParaRPr lang="pt-BR" sz="1300" dirty="0">
              <a:latin typeface="Arial" charset="0"/>
              <a:ea typeface="Arial" charset="0"/>
              <a:cs typeface="Arial" charset="0"/>
            </a:endParaRPr>
          </a:p>
          <a:p>
            <a:r>
              <a:rPr lang="pt-BR" sz="1300" i="1" dirty="0">
                <a:latin typeface="Arial" charset="0"/>
                <a:ea typeface="Arial" charset="0"/>
                <a:cs typeface="Arial" charset="0"/>
              </a:rPr>
              <a:t># Depois disso, você deve mostrar, para cada palavra, quais são as suas vogais.</a:t>
            </a:r>
            <a:endParaRPr lang="pt-BR" sz="1300" dirty="0">
              <a:latin typeface="Arial" charset="0"/>
              <a:ea typeface="Arial" charset="0"/>
              <a:cs typeface="Arial" charset="0"/>
            </a:endParaRPr>
          </a:p>
          <a:p>
            <a:r>
              <a:rPr lang="pt-BR" sz="1300" dirty="0">
                <a:latin typeface="Arial" charset="0"/>
                <a:ea typeface="Arial" charset="0"/>
                <a:cs typeface="Arial" charset="0"/>
              </a:rPr>
              <a:t/>
            </a:r>
            <a:br>
              <a:rPr lang="pt-BR" sz="1300" dirty="0">
                <a:latin typeface="Arial" charset="0"/>
                <a:ea typeface="Arial" charset="0"/>
                <a:cs typeface="Arial" charset="0"/>
              </a:rPr>
            </a:br>
            <a:r>
              <a:rPr lang="pt-BR" sz="1300" dirty="0">
                <a:latin typeface="Arial" charset="0"/>
                <a:ea typeface="Arial" charset="0"/>
                <a:cs typeface="Arial" charset="0"/>
              </a:rPr>
              <a:t>palavras = ('atitude', 'aprender', 'fazer', 'vencer', 'viajar', 'correr',</a:t>
            </a:r>
          </a:p>
          <a:p>
            <a:r>
              <a:rPr lang="pt-BR" sz="1300" dirty="0">
                <a:latin typeface="Arial" charset="0"/>
                <a:ea typeface="Arial" charset="0"/>
                <a:cs typeface="Arial" charset="0"/>
              </a:rPr>
              <a:t>'gostar', 'trabalho', 'castelo', 'programar', 'dormir', 'sapato', 'camisa')</a:t>
            </a:r>
          </a:p>
          <a:p>
            <a:r>
              <a:rPr lang="pt-BR" sz="1300" dirty="0">
                <a:latin typeface="Arial" charset="0"/>
                <a:ea typeface="Arial" charset="0"/>
                <a:cs typeface="Arial" charset="0"/>
              </a:rPr>
              <a:t/>
            </a:r>
            <a:br>
              <a:rPr lang="pt-BR" sz="1300" dirty="0">
                <a:latin typeface="Arial" charset="0"/>
                <a:ea typeface="Arial" charset="0"/>
                <a:cs typeface="Arial" charset="0"/>
              </a:rPr>
            </a:br>
            <a:r>
              <a:rPr lang="pt-BR" sz="1300" i="1" dirty="0">
                <a:latin typeface="Arial" charset="0"/>
                <a:ea typeface="Arial" charset="0"/>
                <a:cs typeface="Arial" charset="0"/>
              </a:rPr>
              <a:t># "</a:t>
            </a:r>
            <a:r>
              <a:rPr lang="pt-BR" sz="1300" i="1" dirty="0" err="1">
                <a:latin typeface="Arial" charset="0"/>
                <a:ea typeface="Arial" charset="0"/>
                <a:cs typeface="Arial" charset="0"/>
              </a:rPr>
              <a:t>p</a:t>
            </a:r>
            <a:r>
              <a:rPr lang="pt-BR" sz="1300" i="1" dirty="0">
                <a:latin typeface="Arial" charset="0"/>
                <a:ea typeface="Arial" charset="0"/>
                <a:cs typeface="Arial" charset="0"/>
              </a:rPr>
              <a:t>" representa os elementos da </a:t>
            </a:r>
            <a:r>
              <a:rPr lang="pt-BR" sz="1300" i="1" dirty="0" err="1">
                <a:latin typeface="Arial" charset="0"/>
                <a:ea typeface="Arial" charset="0"/>
                <a:cs typeface="Arial" charset="0"/>
              </a:rPr>
              <a:t>Tupla</a:t>
            </a:r>
            <a:r>
              <a:rPr lang="pt-BR" sz="1300" i="1" dirty="0">
                <a:latin typeface="Arial" charset="0"/>
                <a:ea typeface="Arial" charset="0"/>
                <a:cs typeface="Arial" charset="0"/>
              </a:rPr>
              <a:t> palavras.</a:t>
            </a:r>
            <a:endParaRPr lang="pt-BR" sz="1300" dirty="0">
              <a:latin typeface="Arial" charset="0"/>
              <a:ea typeface="Arial" charset="0"/>
              <a:cs typeface="Arial" charset="0"/>
            </a:endParaRPr>
          </a:p>
          <a:p>
            <a:r>
              <a:rPr lang="pt-BR" sz="1300" i="1" dirty="0">
                <a:latin typeface="Arial" charset="0"/>
                <a:ea typeface="Arial" charset="0"/>
                <a:cs typeface="Arial" charset="0"/>
              </a:rPr>
              <a:t>for</a:t>
            </a:r>
            <a:r>
              <a:rPr lang="pt-BR" sz="13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pt-BR" sz="1300" dirty="0" err="1">
                <a:latin typeface="Arial" charset="0"/>
                <a:ea typeface="Arial" charset="0"/>
                <a:cs typeface="Arial" charset="0"/>
              </a:rPr>
              <a:t>p</a:t>
            </a:r>
            <a:r>
              <a:rPr lang="pt-BR" sz="1300" dirty="0">
                <a:latin typeface="Arial" charset="0"/>
                <a:ea typeface="Arial" charset="0"/>
                <a:cs typeface="Arial" charset="0"/>
              </a:rPr>
              <a:t> in palavras:</a:t>
            </a:r>
          </a:p>
          <a:p>
            <a:r>
              <a:rPr lang="pt-BR" sz="1300" dirty="0" err="1"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300" dirty="0">
                <a:latin typeface="Arial" charset="0"/>
                <a:ea typeface="Arial" charset="0"/>
                <a:cs typeface="Arial" charset="0"/>
              </a:rPr>
              <a:t>(</a:t>
            </a:r>
            <a:r>
              <a:rPr lang="pt-BR" sz="1300" dirty="0" err="1">
                <a:latin typeface="Arial" charset="0"/>
                <a:ea typeface="Arial" charset="0"/>
                <a:cs typeface="Arial" charset="0"/>
              </a:rPr>
              <a:t>f</a:t>
            </a:r>
            <a:r>
              <a:rPr lang="pt-BR" sz="1300" dirty="0">
                <a:latin typeface="Arial" charset="0"/>
                <a:ea typeface="Arial" charset="0"/>
                <a:cs typeface="Arial" charset="0"/>
              </a:rPr>
              <a:t>'\</a:t>
            </a:r>
            <a:r>
              <a:rPr lang="pt-BR" sz="1300" dirty="0" err="1">
                <a:latin typeface="Arial" charset="0"/>
                <a:ea typeface="Arial" charset="0"/>
                <a:cs typeface="Arial" charset="0"/>
              </a:rPr>
              <a:t>nNa</a:t>
            </a:r>
            <a:r>
              <a:rPr lang="pt-BR" sz="1300" dirty="0">
                <a:latin typeface="Arial" charset="0"/>
                <a:ea typeface="Arial" charset="0"/>
                <a:cs typeface="Arial" charset="0"/>
              </a:rPr>
              <a:t> palavra {</a:t>
            </a:r>
            <a:r>
              <a:rPr lang="pt-BR" sz="1300" dirty="0" err="1">
                <a:latin typeface="Arial" charset="0"/>
                <a:ea typeface="Arial" charset="0"/>
                <a:cs typeface="Arial" charset="0"/>
              </a:rPr>
              <a:t>p</a:t>
            </a:r>
            <a:r>
              <a:rPr lang="pt-BR" sz="1300" dirty="0">
                <a:latin typeface="Arial" charset="0"/>
                <a:ea typeface="Arial" charset="0"/>
                <a:cs typeface="Arial" charset="0"/>
              </a:rPr>
              <a:t>} temos ', </a:t>
            </a:r>
            <a:r>
              <a:rPr lang="pt-BR" sz="1300" dirty="0" err="1">
                <a:latin typeface="Arial" charset="0"/>
                <a:ea typeface="Arial" charset="0"/>
                <a:cs typeface="Arial" charset="0"/>
              </a:rPr>
              <a:t>end</a:t>
            </a:r>
            <a:r>
              <a:rPr lang="pt-BR" sz="1300" dirty="0">
                <a:latin typeface="Arial" charset="0"/>
                <a:ea typeface="Arial" charset="0"/>
                <a:cs typeface="Arial" charset="0"/>
              </a:rPr>
              <a:t>='')</a:t>
            </a:r>
          </a:p>
          <a:p>
            <a:r>
              <a:rPr lang="pt-BR" sz="1300" i="1" dirty="0">
                <a:latin typeface="Arial" charset="0"/>
                <a:ea typeface="Arial" charset="0"/>
                <a:cs typeface="Arial" charset="0"/>
              </a:rPr>
              <a:t># Para as letras (vogais) na palavra "</a:t>
            </a:r>
            <a:r>
              <a:rPr lang="pt-BR" sz="1300" i="1" dirty="0" err="1">
                <a:latin typeface="Arial" charset="0"/>
                <a:ea typeface="Arial" charset="0"/>
                <a:cs typeface="Arial" charset="0"/>
              </a:rPr>
              <a:t>p</a:t>
            </a:r>
            <a:r>
              <a:rPr lang="pt-BR" sz="1300" i="1" dirty="0">
                <a:latin typeface="Arial" charset="0"/>
                <a:ea typeface="Arial" charset="0"/>
                <a:cs typeface="Arial" charset="0"/>
              </a:rPr>
              <a:t>", mostrar somente as vogais.</a:t>
            </a:r>
            <a:endParaRPr lang="pt-BR" sz="1300" dirty="0">
              <a:latin typeface="Arial" charset="0"/>
              <a:ea typeface="Arial" charset="0"/>
              <a:cs typeface="Arial" charset="0"/>
            </a:endParaRPr>
          </a:p>
          <a:p>
            <a:r>
              <a:rPr lang="pt-BR" sz="1300" i="1" dirty="0">
                <a:latin typeface="Arial" charset="0"/>
                <a:ea typeface="Arial" charset="0"/>
                <a:cs typeface="Arial" charset="0"/>
              </a:rPr>
              <a:t>for</a:t>
            </a:r>
            <a:r>
              <a:rPr lang="pt-BR" sz="1300" dirty="0">
                <a:latin typeface="Arial" charset="0"/>
                <a:ea typeface="Arial" charset="0"/>
                <a:cs typeface="Arial" charset="0"/>
              </a:rPr>
              <a:t> letra in </a:t>
            </a:r>
            <a:r>
              <a:rPr lang="pt-BR" sz="1300" dirty="0" err="1">
                <a:latin typeface="Arial" charset="0"/>
                <a:ea typeface="Arial" charset="0"/>
                <a:cs typeface="Arial" charset="0"/>
              </a:rPr>
              <a:t>p</a:t>
            </a:r>
            <a:r>
              <a:rPr lang="pt-BR" sz="1300" dirty="0">
                <a:latin typeface="Arial" charset="0"/>
                <a:ea typeface="Arial" charset="0"/>
                <a:cs typeface="Arial" charset="0"/>
              </a:rPr>
              <a:t>:</a:t>
            </a:r>
          </a:p>
          <a:p>
            <a:r>
              <a:rPr lang="pt-BR" sz="1300" i="1" dirty="0" err="1">
                <a:latin typeface="Arial" charset="0"/>
                <a:ea typeface="Arial" charset="0"/>
                <a:cs typeface="Arial" charset="0"/>
              </a:rPr>
              <a:t>if</a:t>
            </a:r>
            <a:r>
              <a:rPr lang="pt-BR" sz="13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pt-BR" sz="1300" dirty="0" err="1">
                <a:latin typeface="Arial" charset="0"/>
                <a:ea typeface="Arial" charset="0"/>
                <a:cs typeface="Arial" charset="0"/>
              </a:rPr>
              <a:t>letra.lower</a:t>
            </a:r>
            <a:r>
              <a:rPr lang="pt-BR" sz="1300" dirty="0">
                <a:latin typeface="Arial" charset="0"/>
                <a:ea typeface="Arial" charset="0"/>
                <a:cs typeface="Arial" charset="0"/>
              </a:rPr>
              <a:t>() in '</a:t>
            </a:r>
            <a:r>
              <a:rPr lang="pt-BR" sz="1300" dirty="0" err="1">
                <a:latin typeface="Arial" charset="0"/>
                <a:ea typeface="Arial" charset="0"/>
                <a:cs typeface="Arial" charset="0"/>
              </a:rPr>
              <a:t>aeiou</a:t>
            </a:r>
            <a:r>
              <a:rPr lang="pt-BR" sz="1300" dirty="0">
                <a:latin typeface="Arial" charset="0"/>
                <a:ea typeface="Arial" charset="0"/>
                <a:cs typeface="Arial" charset="0"/>
              </a:rPr>
              <a:t>':</a:t>
            </a:r>
          </a:p>
          <a:p>
            <a:r>
              <a:rPr lang="pt-BR" sz="1300" dirty="0" err="1"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300" dirty="0">
                <a:latin typeface="Arial" charset="0"/>
                <a:ea typeface="Arial" charset="0"/>
                <a:cs typeface="Arial" charset="0"/>
              </a:rPr>
              <a:t>(letra, </a:t>
            </a:r>
            <a:r>
              <a:rPr lang="pt-BR" sz="1300" dirty="0" err="1">
                <a:latin typeface="Arial" charset="0"/>
                <a:ea typeface="Arial" charset="0"/>
                <a:cs typeface="Arial" charset="0"/>
              </a:rPr>
              <a:t>end</a:t>
            </a:r>
            <a:r>
              <a:rPr lang="pt-BR" sz="1300" dirty="0">
                <a:latin typeface="Arial" charset="0"/>
                <a:ea typeface="Arial" charset="0"/>
                <a:cs typeface="Arial" charset="0"/>
              </a:rPr>
              <a:t>=' ')</a:t>
            </a:r>
            <a:endParaRPr lang="pt-BR" sz="1300" b="0" dirty="0">
              <a:effectLst/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4171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1298298" y="285981"/>
            <a:ext cx="45608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b="1" smtClean="0">
                <a:solidFill>
                  <a:srgbClr val="945200"/>
                </a:solidFill>
                <a:latin typeface="Apple Chancery" charset="0"/>
                <a:ea typeface="Apple Chancery" charset="0"/>
                <a:cs typeface="Apple Chancery" charset="0"/>
              </a:rPr>
              <a:t>Curso de Python - Curso em Vídeo</a:t>
            </a:r>
            <a:endParaRPr lang="pt-BR" sz="2400" b="1">
              <a:solidFill>
                <a:srgbClr val="945200"/>
              </a:solidFill>
              <a:latin typeface="Apple Chancery" charset="0"/>
              <a:ea typeface="Apple Chancery" charset="0"/>
              <a:cs typeface="Apple Chancery" charset="0"/>
            </a:endParaRPr>
          </a:p>
        </p:txBody>
      </p:sp>
      <p:sp>
        <p:nvSpPr>
          <p:cNvPr id="13" name="Espaço Reservado para Rodapé 10"/>
          <p:cNvSpPr txBox="1">
            <a:spLocks/>
          </p:cNvSpPr>
          <p:nvPr/>
        </p:nvSpPr>
        <p:spPr>
          <a:xfrm>
            <a:off x="5768825" y="8435643"/>
            <a:ext cx="726505" cy="4466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l" defTabSz="914400" rtl="0" eaLnBrk="1" latinLnBrk="0" hangingPunct="1">
              <a:defRPr sz="7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20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Página</a:t>
            </a:r>
            <a:endParaRPr lang="pt-BR" sz="1200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4" name="Espaço Reservado para Número de Slide 11"/>
          <p:cNvSpPr txBox="1">
            <a:spLocks/>
          </p:cNvSpPr>
          <p:nvPr/>
        </p:nvSpPr>
        <p:spPr>
          <a:xfrm>
            <a:off x="6361260" y="8533253"/>
            <a:ext cx="368724" cy="26969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pt-BR"/>
            </a:defPPr>
            <a:lvl1pPr marL="0" algn="r" defTabSz="914400" rtl="0" eaLnBrk="1" latinLnBrk="0" hangingPunct="1">
              <a:defRPr sz="21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2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82</a:t>
            </a:r>
            <a:endParaRPr lang="pt-BR" sz="1200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 useBgFill="1">
        <p:nvSpPr>
          <p:cNvPr id="2" name="Retângulo 1"/>
          <p:cNvSpPr/>
          <p:nvPr/>
        </p:nvSpPr>
        <p:spPr>
          <a:xfrm>
            <a:off x="405131" y="956672"/>
            <a:ext cx="6206727" cy="698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b="1" i="1" dirty="0" smtClean="0">
                <a:solidFill>
                  <a:srgbClr val="009051"/>
                </a:solidFill>
                <a:latin typeface="Arial" charset="0"/>
                <a:ea typeface="Arial" charset="0"/>
                <a:cs typeface="Arial" charset="0"/>
              </a:rPr>
              <a:t>AULA 17 – Listas (Parte 1):</a:t>
            </a:r>
          </a:p>
          <a:p>
            <a:endParaRPr lang="pt-BR" sz="1400" i="1" dirty="0" smtClean="0">
              <a:latin typeface="Arial" charset="0"/>
              <a:ea typeface="Arial" charset="0"/>
              <a:cs typeface="Arial" charset="0"/>
            </a:endParaRPr>
          </a:p>
          <a:p>
            <a:r>
              <a:rPr lang="pt-BR" sz="1400" i="1" dirty="0" smtClean="0">
                <a:latin typeface="Arial" charset="0"/>
                <a:ea typeface="Arial" charset="0"/>
                <a:cs typeface="Arial" charset="0"/>
              </a:rPr>
              <a:t># *** TUPLA </a:t>
            </a:r>
            <a:r>
              <a:rPr lang="pt-BR" sz="1400" i="1" dirty="0">
                <a:latin typeface="Arial" charset="0"/>
                <a:ea typeface="Arial" charset="0"/>
                <a:cs typeface="Arial" charset="0"/>
              </a:rPr>
              <a:t>***</a:t>
            </a:r>
            <a:endParaRPr lang="pt-BR" sz="1400" dirty="0">
              <a:latin typeface="Arial" charset="0"/>
              <a:ea typeface="Arial" charset="0"/>
              <a:cs typeface="Arial" charset="0"/>
            </a:endParaRPr>
          </a:p>
          <a:p>
            <a:r>
              <a:rPr lang="pt-BR" sz="1400" i="1" dirty="0">
                <a:latin typeface="Arial" charset="0"/>
                <a:ea typeface="Arial" charset="0"/>
                <a:cs typeface="Arial" charset="0"/>
              </a:rPr>
              <a:t># num = (2, 5, 9, 1)</a:t>
            </a:r>
            <a:endParaRPr lang="pt-BR" sz="1400" dirty="0">
              <a:latin typeface="Arial" charset="0"/>
              <a:ea typeface="Arial" charset="0"/>
              <a:cs typeface="Arial" charset="0"/>
            </a:endParaRPr>
          </a:p>
          <a:p>
            <a:r>
              <a:rPr lang="pt-BR" sz="1400" i="1" dirty="0">
                <a:latin typeface="Arial" charset="0"/>
                <a:ea typeface="Arial" charset="0"/>
                <a:cs typeface="Arial" charset="0"/>
              </a:rPr>
              <a:t># num[2] = 3</a:t>
            </a:r>
            <a:endParaRPr lang="pt-BR" sz="1400" dirty="0">
              <a:latin typeface="Arial" charset="0"/>
              <a:ea typeface="Arial" charset="0"/>
              <a:cs typeface="Arial" charset="0"/>
            </a:endParaRPr>
          </a:p>
          <a:p>
            <a:r>
              <a:rPr lang="pt-BR" sz="1400" i="1" dirty="0">
                <a:latin typeface="Arial" charset="0"/>
                <a:ea typeface="Arial" charset="0"/>
                <a:cs typeface="Arial" charset="0"/>
              </a:rPr>
              <a:t># Não permite alteração pois é uma TUPLA.</a:t>
            </a:r>
            <a:endParaRPr lang="pt-BR" sz="1400" dirty="0">
              <a:latin typeface="Arial" charset="0"/>
              <a:ea typeface="Arial" charset="0"/>
              <a:cs typeface="Arial" charset="0"/>
            </a:endParaRPr>
          </a:p>
          <a:p>
            <a:r>
              <a:rPr lang="pt-BR" sz="1400" i="1" dirty="0">
                <a:latin typeface="Arial" charset="0"/>
                <a:ea typeface="Arial" charset="0"/>
                <a:cs typeface="Arial" charset="0"/>
              </a:rPr>
              <a:t># </a:t>
            </a:r>
            <a:r>
              <a:rPr lang="pt-BR" sz="1400" i="1" dirty="0" err="1">
                <a:latin typeface="Arial" charset="0"/>
                <a:ea typeface="Arial" charset="0"/>
                <a:cs typeface="Arial" charset="0"/>
              </a:rPr>
              <a:t>TypeError</a:t>
            </a:r>
            <a:r>
              <a:rPr lang="pt-BR" sz="1400" i="1" dirty="0">
                <a:latin typeface="Arial" charset="0"/>
                <a:ea typeface="Arial" charset="0"/>
                <a:cs typeface="Arial" charset="0"/>
              </a:rPr>
              <a:t>: '</a:t>
            </a:r>
            <a:r>
              <a:rPr lang="pt-BR" sz="1400" i="1" dirty="0" err="1">
                <a:latin typeface="Arial" charset="0"/>
                <a:ea typeface="Arial" charset="0"/>
                <a:cs typeface="Arial" charset="0"/>
              </a:rPr>
              <a:t>tuple</a:t>
            </a:r>
            <a:r>
              <a:rPr lang="pt-BR" sz="1400" i="1" dirty="0">
                <a:latin typeface="Arial" charset="0"/>
                <a:ea typeface="Arial" charset="0"/>
                <a:cs typeface="Arial" charset="0"/>
              </a:rPr>
              <a:t>' </a:t>
            </a:r>
            <a:r>
              <a:rPr lang="pt-BR" sz="1400" i="1" dirty="0" err="1">
                <a:latin typeface="Arial" charset="0"/>
                <a:ea typeface="Arial" charset="0"/>
                <a:cs typeface="Arial" charset="0"/>
              </a:rPr>
              <a:t>object</a:t>
            </a:r>
            <a:r>
              <a:rPr lang="pt-BR" sz="1400" i="1" dirty="0">
                <a:latin typeface="Arial" charset="0"/>
                <a:ea typeface="Arial" charset="0"/>
                <a:cs typeface="Arial" charset="0"/>
              </a:rPr>
              <a:t> does </a:t>
            </a:r>
            <a:r>
              <a:rPr lang="pt-BR" sz="1400" i="1" dirty="0" err="1">
                <a:latin typeface="Arial" charset="0"/>
                <a:ea typeface="Arial" charset="0"/>
                <a:cs typeface="Arial" charset="0"/>
              </a:rPr>
              <a:t>not</a:t>
            </a:r>
            <a:r>
              <a:rPr lang="pt-BR" sz="1400" i="1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pt-BR" sz="1400" i="1" dirty="0" err="1">
                <a:latin typeface="Arial" charset="0"/>
                <a:ea typeface="Arial" charset="0"/>
                <a:cs typeface="Arial" charset="0"/>
              </a:rPr>
              <a:t>support</a:t>
            </a:r>
            <a:r>
              <a:rPr lang="pt-BR" sz="1400" i="1" dirty="0">
                <a:latin typeface="Arial" charset="0"/>
                <a:ea typeface="Arial" charset="0"/>
                <a:cs typeface="Arial" charset="0"/>
              </a:rPr>
              <a:t> item </a:t>
            </a:r>
            <a:r>
              <a:rPr lang="pt-BR" sz="1400" i="1" dirty="0" err="1">
                <a:latin typeface="Arial" charset="0"/>
                <a:ea typeface="Arial" charset="0"/>
                <a:cs typeface="Arial" charset="0"/>
              </a:rPr>
              <a:t>assignment</a:t>
            </a:r>
            <a:endParaRPr lang="pt-BR" sz="1400" dirty="0">
              <a:latin typeface="Arial" charset="0"/>
              <a:ea typeface="Arial" charset="0"/>
              <a:cs typeface="Arial" charset="0"/>
            </a:endParaRPr>
          </a:p>
          <a:p>
            <a:r>
              <a:rPr lang="pt-BR" sz="1400" i="1" dirty="0">
                <a:latin typeface="Arial" charset="0"/>
                <a:ea typeface="Arial" charset="0"/>
                <a:cs typeface="Arial" charset="0"/>
              </a:rPr>
              <a:t># </a:t>
            </a:r>
            <a:r>
              <a:rPr lang="pt-BR" sz="1400" i="1" dirty="0" err="1"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400" i="1" dirty="0">
                <a:latin typeface="Arial" charset="0"/>
                <a:ea typeface="Arial" charset="0"/>
                <a:cs typeface="Arial" charset="0"/>
              </a:rPr>
              <a:t>(num)</a:t>
            </a:r>
            <a:endParaRPr lang="pt-BR" sz="1400" dirty="0">
              <a:latin typeface="Arial" charset="0"/>
              <a:ea typeface="Arial" charset="0"/>
              <a:cs typeface="Arial" charset="0"/>
            </a:endParaRPr>
          </a:p>
          <a:p>
            <a:r>
              <a:rPr lang="pt-BR" sz="1400" dirty="0">
                <a:latin typeface="Arial" charset="0"/>
                <a:ea typeface="Arial" charset="0"/>
                <a:cs typeface="Arial" charset="0"/>
              </a:rPr>
              <a:t>"""</a:t>
            </a:r>
          </a:p>
          <a:p>
            <a:r>
              <a:rPr lang="pt-BR" sz="1400" dirty="0">
                <a:latin typeface="Arial" charset="0"/>
                <a:ea typeface="Arial" charset="0"/>
                <a:cs typeface="Arial" charset="0"/>
              </a:rPr>
              <a:t>num = [2, 5, 9, 1]</a:t>
            </a:r>
          </a:p>
          <a:p>
            <a:r>
              <a:rPr lang="pt-BR" sz="1400" dirty="0">
                <a:latin typeface="Arial" charset="0"/>
                <a:ea typeface="Arial" charset="0"/>
                <a:cs typeface="Arial" charset="0"/>
              </a:rPr>
              <a:t>num[2] = 3</a:t>
            </a:r>
          </a:p>
          <a:p>
            <a:r>
              <a:rPr lang="pt-BR" sz="1400" dirty="0">
                <a:latin typeface="Arial" charset="0"/>
                <a:ea typeface="Arial" charset="0"/>
                <a:cs typeface="Arial" charset="0"/>
              </a:rPr>
              <a:t># num[4] = 7 -&gt; Não conseguimos adicionar valores desta maneira. Temos que usar o</a:t>
            </a:r>
          </a:p>
          <a:p>
            <a:r>
              <a:rPr lang="pt-BR" sz="1400" dirty="0">
                <a:latin typeface="Arial" charset="0"/>
                <a:ea typeface="Arial" charset="0"/>
                <a:cs typeface="Arial" charset="0"/>
              </a:rPr>
              <a:t># comando "APPEND" -&gt; 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num.append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(7).</a:t>
            </a:r>
          </a:p>
          <a:p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num.append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(7) # adiciona valores</a:t>
            </a:r>
          </a:p>
          <a:p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num.sort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() # ordena os elementos em ordem crescente</a:t>
            </a:r>
          </a:p>
          <a:p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num.sort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(reverse=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True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) # ordena os elementos em ordem decrescente (inversa).</a:t>
            </a:r>
          </a:p>
          <a:p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num.insert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(2, 0) # Na posição 2 inserir o valor 0.</a:t>
            </a:r>
          </a:p>
          <a:p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num.pop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() # Elimina o último valor da lista.</a:t>
            </a:r>
          </a:p>
          <a:p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num.pop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(2) # Elimina o elemento na posição 2 (index).</a:t>
            </a:r>
          </a:p>
          <a:p>
            <a:r>
              <a:rPr lang="pt-BR" sz="1400" dirty="0">
                <a:latin typeface="Arial" charset="0"/>
                <a:ea typeface="Arial" charset="0"/>
                <a:cs typeface="Arial" charset="0"/>
              </a:rPr>
              <a:t># Elimina o primeiro elemento 2 da lista (da esquerda para direita).</a:t>
            </a:r>
          </a:p>
          <a:p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num.remove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(2)</a:t>
            </a:r>
          </a:p>
          <a:p>
            <a:r>
              <a:rPr lang="pt-BR" sz="1400" dirty="0">
                <a:latin typeface="Arial" charset="0"/>
                <a:ea typeface="Arial" charset="0"/>
                <a:cs typeface="Arial" charset="0"/>
              </a:rPr>
              <a:t># Dessa maneira podemos eliminar os elementos somente se eles existirem na lista.</a:t>
            </a:r>
          </a:p>
          <a:p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if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 4 in num:</a:t>
            </a:r>
          </a:p>
          <a:p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num.remove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(4)</a:t>
            </a:r>
          </a:p>
          <a:p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else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:</a:t>
            </a:r>
          </a:p>
          <a:p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('Não achei o número 4')</a:t>
            </a:r>
          </a:p>
          <a:p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(num)</a:t>
            </a:r>
          </a:p>
          <a:p>
            <a:r>
              <a:rPr lang="pt-BR" sz="1400" dirty="0">
                <a:latin typeface="Arial" charset="0"/>
                <a:ea typeface="Arial" charset="0"/>
                <a:cs typeface="Arial" charset="0"/>
              </a:rPr>
              <a:t># Mostra a quantidade de elementos em uma lista.</a:t>
            </a:r>
          </a:p>
          <a:p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(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f'Essa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 lista tem {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len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(num)} elementos</a:t>
            </a:r>
            <a:r>
              <a:rPr lang="pt-BR" sz="1400" dirty="0" smtClean="0">
                <a:latin typeface="Arial" charset="0"/>
                <a:ea typeface="Arial" charset="0"/>
                <a:cs typeface="Arial" charset="0"/>
              </a:rPr>
              <a:t>.')</a:t>
            </a:r>
            <a:endParaRPr lang="pt-BR" sz="1400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7086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1298298" y="285981"/>
            <a:ext cx="45608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b="1" smtClean="0">
                <a:solidFill>
                  <a:srgbClr val="945200"/>
                </a:solidFill>
                <a:latin typeface="Apple Chancery" charset="0"/>
                <a:ea typeface="Apple Chancery" charset="0"/>
                <a:cs typeface="Apple Chancery" charset="0"/>
              </a:rPr>
              <a:t>Curso de Python - Curso em Vídeo</a:t>
            </a:r>
            <a:endParaRPr lang="pt-BR" sz="2400" b="1">
              <a:solidFill>
                <a:srgbClr val="945200"/>
              </a:solidFill>
              <a:latin typeface="Apple Chancery" charset="0"/>
              <a:ea typeface="Apple Chancery" charset="0"/>
              <a:cs typeface="Apple Chancery" charset="0"/>
            </a:endParaRPr>
          </a:p>
        </p:txBody>
      </p:sp>
      <p:sp>
        <p:nvSpPr>
          <p:cNvPr id="13" name="Espaço Reservado para Rodapé 10"/>
          <p:cNvSpPr txBox="1">
            <a:spLocks/>
          </p:cNvSpPr>
          <p:nvPr/>
        </p:nvSpPr>
        <p:spPr>
          <a:xfrm>
            <a:off x="5768825" y="8435643"/>
            <a:ext cx="726505" cy="4466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l" defTabSz="914400" rtl="0" eaLnBrk="1" latinLnBrk="0" hangingPunct="1">
              <a:defRPr sz="7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20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Página</a:t>
            </a:r>
            <a:endParaRPr lang="pt-BR" sz="1200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4" name="Espaço Reservado para Número de Slide 11"/>
          <p:cNvSpPr txBox="1">
            <a:spLocks/>
          </p:cNvSpPr>
          <p:nvPr/>
        </p:nvSpPr>
        <p:spPr>
          <a:xfrm>
            <a:off x="6361260" y="8533253"/>
            <a:ext cx="368724" cy="26969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pt-BR"/>
            </a:defPPr>
            <a:lvl1pPr marL="0" algn="r" defTabSz="914400" rtl="0" eaLnBrk="1" latinLnBrk="0" hangingPunct="1">
              <a:defRPr sz="21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2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83</a:t>
            </a:r>
            <a:endParaRPr lang="pt-BR" sz="1200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 useBgFill="1">
        <p:nvSpPr>
          <p:cNvPr id="5" name="Retângulo 4"/>
          <p:cNvSpPr/>
          <p:nvPr/>
        </p:nvSpPr>
        <p:spPr>
          <a:xfrm>
            <a:off x="362149" y="842048"/>
            <a:ext cx="6206727" cy="7694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300" b="1" i="1" dirty="0" smtClean="0">
                <a:solidFill>
                  <a:srgbClr val="009051"/>
                </a:solidFill>
                <a:latin typeface="Arial" charset="0"/>
                <a:ea typeface="Arial" charset="0"/>
                <a:cs typeface="Arial" charset="0"/>
              </a:rPr>
              <a:t>AULA 17 – Listas (Parte 1):</a:t>
            </a:r>
          </a:p>
          <a:p>
            <a:endParaRPr lang="pt-BR" sz="1300" i="1" dirty="0" smtClean="0">
              <a:latin typeface="Arial" charset="0"/>
              <a:ea typeface="Arial" charset="0"/>
              <a:cs typeface="Arial" charset="0"/>
            </a:endParaRPr>
          </a:p>
          <a:p>
            <a:r>
              <a:rPr lang="pt-BR" sz="1300" dirty="0" smtClean="0">
                <a:latin typeface="Arial" charset="0"/>
                <a:ea typeface="Arial" charset="0"/>
                <a:cs typeface="Arial" charset="0"/>
              </a:rPr>
              <a:t># </a:t>
            </a:r>
            <a:r>
              <a:rPr lang="pt-BR" sz="1300" dirty="0">
                <a:latin typeface="Arial" charset="0"/>
                <a:ea typeface="Arial" charset="0"/>
                <a:cs typeface="Arial" charset="0"/>
              </a:rPr>
              <a:t>Podemos utilizar as duas maneiras abaixo para criar uma lista vazia.</a:t>
            </a:r>
          </a:p>
          <a:p>
            <a:r>
              <a:rPr lang="pt-BR" sz="1300" dirty="0">
                <a:latin typeface="Arial" charset="0"/>
                <a:ea typeface="Arial" charset="0"/>
                <a:cs typeface="Arial" charset="0"/>
              </a:rPr>
              <a:t>valores = []</a:t>
            </a:r>
          </a:p>
          <a:p>
            <a:r>
              <a:rPr lang="pt-BR" sz="1300" dirty="0">
                <a:latin typeface="Arial" charset="0"/>
                <a:ea typeface="Arial" charset="0"/>
                <a:cs typeface="Arial" charset="0"/>
              </a:rPr>
              <a:t># valores = </a:t>
            </a:r>
            <a:r>
              <a:rPr lang="pt-BR" sz="1300" dirty="0" err="1">
                <a:latin typeface="Arial" charset="0"/>
                <a:ea typeface="Arial" charset="0"/>
                <a:cs typeface="Arial" charset="0"/>
              </a:rPr>
              <a:t>list</a:t>
            </a:r>
            <a:r>
              <a:rPr lang="pt-BR" sz="1300" dirty="0">
                <a:latin typeface="Arial" charset="0"/>
                <a:ea typeface="Arial" charset="0"/>
                <a:cs typeface="Arial" charset="0"/>
              </a:rPr>
              <a:t>()</a:t>
            </a:r>
          </a:p>
          <a:p>
            <a:r>
              <a:rPr lang="pt-BR" sz="1300" dirty="0" err="1">
                <a:latin typeface="Arial" charset="0"/>
                <a:ea typeface="Arial" charset="0"/>
                <a:cs typeface="Arial" charset="0"/>
              </a:rPr>
              <a:t>valores.append</a:t>
            </a:r>
            <a:r>
              <a:rPr lang="pt-BR" sz="1300" dirty="0">
                <a:latin typeface="Arial" charset="0"/>
                <a:ea typeface="Arial" charset="0"/>
                <a:cs typeface="Arial" charset="0"/>
              </a:rPr>
              <a:t>(5)</a:t>
            </a:r>
          </a:p>
          <a:p>
            <a:r>
              <a:rPr lang="pt-BR" sz="1300" dirty="0" err="1">
                <a:latin typeface="Arial" charset="0"/>
                <a:ea typeface="Arial" charset="0"/>
                <a:cs typeface="Arial" charset="0"/>
              </a:rPr>
              <a:t>valores.append</a:t>
            </a:r>
            <a:r>
              <a:rPr lang="pt-BR" sz="1300" dirty="0">
                <a:latin typeface="Arial" charset="0"/>
                <a:ea typeface="Arial" charset="0"/>
                <a:cs typeface="Arial" charset="0"/>
              </a:rPr>
              <a:t>(9)</a:t>
            </a:r>
          </a:p>
          <a:p>
            <a:r>
              <a:rPr lang="pt-BR" sz="1300" dirty="0" err="1">
                <a:latin typeface="Arial" charset="0"/>
                <a:ea typeface="Arial" charset="0"/>
                <a:cs typeface="Arial" charset="0"/>
              </a:rPr>
              <a:t>valores.append</a:t>
            </a:r>
            <a:r>
              <a:rPr lang="pt-BR" sz="1300" dirty="0">
                <a:latin typeface="Arial" charset="0"/>
                <a:ea typeface="Arial" charset="0"/>
                <a:cs typeface="Arial" charset="0"/>
              </a:rPr>
              <a:t>(4)</a:t>
            </a:r>
          </a:p>
          <a:p>
            <a:r>
              <a:rPr lang="pt-BR" sz="1300" dirty="0">
                <a:latin typeface="Arial" charset="0"/>
                <a:ea typeface="Arial" charset="0"/>
                <a:cs typeface="Arial" charset="0"/>
              </a:rPr>
              <a:t/>
            </a:r>
            <a:br>
              <a:rPr lang="pt-BR" sz="1300" dirty="0">
                <a:latin typeface="Arial" charset="0"/>
                <a:ea typeface="Arial" charset="0"/>
                <a:cs typeface="Arial" charset="0"/>
              </a:rPr>
            </a:br>
            <a:r>
              <a:rPr lang="pt-BR" sz="1300" dirty="0">
                <a:latin typeface="Arial" charset="0"/>
                <a:ea typeface="Arial" charset="0"/>
                <a:cs typeface="Arial" charset="0"/>
              </a:rPr>
              <a:t>for </a:t>
            </a:r>
            <a:r>
              <a:rPr lang="pt-BR" sz="1300" dirty="0" err="1">
                <a:latin typeface="Arial" charset="0"/>
                <a:ea typeface="Arial" charset="0"/>
                <a:cs typeface="Arial" charset="0"/>
              </a:rPr>
              <a:t>v</a:t>
            </a:r>
            <a:r>
              <a:rPr lang="pt-BR" sz="1300" dirty="0">
                <a:latin typeface="Arial" charset="0"/>
                <a:ea typeface="Arial" charset="0"/>
                <a:cs typeface="Arial" charset="0"/>
              </a:rPr>
              <a:t> in valores:</a:t>
            </a:r>
          </a:p>
          <a:p>
            <a:r>
              <a:rPr lang="pt-BR" sz="1300" dirty="0" err="1"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300" dirty="0">
                <a:latin typeface="Arial" charset="0"/>
                <a:ea typeface="Arial" charset="0"/>
                <a:cs typeface="Arial" charset="0"/>
              </a:rPr>
              <a:t>(</a:t>
            </a:r>
            <a:r>
              <a:rPr lang="pt-BR" sz="1300" dirty="0" err="1">
                <a:latin typeface="Arial" charset="0"/>
                <a:ea typeface="Arial" charset="0"/>
                <a:cs typeface="Arial" charset="0"/>
              </a:rPr>
              <a:t>f</a:t>
            </a:r>
            <a:r>
              <a:rPr lang="pt-BR" sz="1300" dirty="0">
                <a:latin typeface="Arial" charset="0"/>
                <a:ea typeface="Arial" charset="0"/>
                <a:cs typeface="Arial" charset="0"/>
              </a:rPr>
              <a:t>'{</a:t>
            </a:r>
            <a:r>
              <a:rPr lang="pt-BR" sz="1300" dirty="0" err="1">
                <a:latin typeface="Arial" charset="0"/>
                <a:ea typeface="Arial" charset="0"/>
                <a:cs typeface="Arial" charset="0"/>
              </a:rPr>
              <a:t>v</a:t>
            </a:r>
            <a:r>
              <a:rPr lang="pt-BR" sz="1300" dirty="0">
                <a:latin typeface="Arial" charset="0"/>
                <a:ea typeface="Arial" charset="0"/>
                <a:cs typeface="Arial" charset="0"/>
              </a:rPr>
              <a:t>}...', </a:t>
            </a:r>
            <a:r>
              <a:rPr lang="pt-BR" sz="1300" dirty="0" err="1">
                <a:latin typeface="Arial" charset="0"/>
                <a:ea typeface="Arial" charset="0"/>
                <a:cs typeface="Arial" charset="0"/>
              </a:rPr>
              <a:t>end</a:t>
            </a:r>
            <a:r>
              <a:rPr lang="pt-BR" sz="1300" dirty="0">
                <a:latin typeface="Arial" charset="0"/>
                <a:ea typeface="Arial" charset="0"/>
                <a:cs typeface="Arial" charset="0"/>
              </a:rPr>
              <a:t>='')</a:t>
            </a:r>
          </a:p>
          <a:p>
            <a:r>
              <a:rPr lang="pt-BR" sz="1300" dirty="0">
                <a:latin typeface="Arial" charset="0"/>
                <a:ea typeface="Arial" charset="0"/>
                <a:cs typeface="Arial" charset="0"/>
              </a:rPr>
              <a:t/>
            </a:r>
            <a:br>
              <a:rPr lang="pt-BR" sz="1300" dirty="0">
                <a:latin typeface="Arial" charset="0"/>
                <a:ea typeface="Arial" charset="0"/>
                <a:cs typeface="Arial" charset="0"/>
              </a:rPr>
            </a:br>
            <a:r>
              <a:rPr lang="pt-BR" sz="1300" dirty="0">
                <a:latin typeface="Arial" charset="0"/>
                <a:ea typeface="Arial" charset="0"/>
                <a:cs typeface="Arial" charset="0"/>
              </a:rPr>
              <a:t>for </a:t>
            </a:r>
            <a:r>
              <a:rPr lang="pt-BR" sz="1300" dirty="0" err="1">
                <a:latin typeface="Arial" charset="0"/>
                <a:ea typeface="Arial" charset="0"/>
                <a:cs typeface="Arial" charset="0"/>
              </a:rPr>
              <a:t>c</a:t>
            </a:r>
            <a:r>
              <a:rPr lang="pt-BR" sz="1300" dirty="0">
                <a:latin typeface="Arial" charset="0"/>
                <a:ea typeface="Arial" charset="0"/>
                <a:cs typeface="Arial" charset="0"/>
              </a:rPr>
              <a:t>, </a:t>
            </a:r>
            <a:r>
              <a:rPr lang="pt-BR" sz="1300" dirty="0" err="1">
                <a:latin typeface="Arial" charset="0"/>
                <a:ea typeface="Arial" charset="0"/>
                <a:cs typeface="Arial" charset="0"/>
              </a:rPr>
              <a:t>v</a:t>
            </a:r>
            <a:r>
              <a:rPr lang="pt-BR" sz="1300" dirty="0">
                <a:latin typeface="Arial" charset="0"/>
                <a:ea typeface="Arial" charset="0"/>
                <a:cs typeface="Arial" charset="0"/>
              </a:rPr>
              <a:t> in </a:t>
            </a:r>
            <a:r>
              <a:rPr lang="pt-BR" sz="1300" dirty="0" err="1">
                <a:latin typeface="Arial" charset="0"/>
                <a:ea typeface="Arial" charset="0"/>
                <a:cs typeface="Arial" charset="0"/>
              </a:rPr>
              <a:t>enumerate</a:t>
            </a:r>
            <a:r>
              <a:rPr lang="pt-BR" sz="1300" dirty="0">
                <a:latin typeface="Arial" charset="0"/>
                <a:ea typeface="Arial" charset="0"/>
                <a:cs typeface="Arial" charset="0"/>
              </a:rPr>
              <a:t>(valores):</a:t>
            </a:r>
          </a:p>
          <a:p>
            <a:r>
              <a:rPr lang="pt-BR" sz="1300" dirty="0" err="1"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300" dirty="0">
                <a:latin typeface="Arial" charset="0"/>
                <a:ea typeface="Arial" charset="0"/>
                <a:cs typeface="Arial" charset="0"/>
              </a:rPr>
              <a:t>(</a:t>
            </a:r>
            <a:r>
              <a:rPr lang="pt-BR" sz="1300" dirty="0" err="1">
                <a:latin typeface="Arial" charset="0"/>
                <a:ea typeface="Arial" charset="0"/>
                <a:cs typeface="Arial" charset="0"/>
              </a:rPr>
              <a:t>f'Na</a:t>
            </a:r>
            <a:r>
              <a:rPr lang="pt-BR" sz="1300" dirty="0">
                <a:latin typeface="Arial" charset="0"/>
                <a:ea typeface="Arial" charset="0"/>
                <a:cs typeface="Arial" charset="0"/>
              </a:rPr>
              <a:t> posição {</a:t>
            </a:r>
            <a:r>
              <a:rPr lang="pt-BR" sz="1300" dirty="0" err="1">
                <a:latin typeface="Arial" charset="0"/>
                <a:ea typeface="Arial" charset="0"/>
                <a:cs typeface="Arial" charset="0"/>
              </a:rPr>
              <a:t>c</a:t>
            </a:r>
            <a:r>
              <a:rPr lang="pt-BR" sz="1300" dirty="0">
                <a:latin typeface="Arial" charset="0"/>
                <a:ea typeface="Arial" charset="0"/>
                <a:cs typeface="Arial" charset="0"/>
              </a:rPr>
              <a:t>} encontrei o valor {</a:t>
            </a:r>
            <a:r>
              <a:rPr lang="pt-BR" sz="1300" dirty="0" err="1">
                <a:latin typeface="Arial" charset="0"/>
                <a:ea typeface="Arial" charset="0"/>
                <a:cs typeface="Arial" charset="0"/>
              </a:rPr>
              <a:t>v</a:t>
            </a:r>
            <a:r>
              <a:rPr lang="pt-BR" sz="1300" dirty="0">
                <a:latin typeface="Arial" charset="0"/>
                <a:ea typeface="Arial" charset="0"/>
                <a:cs typeface="Arial" charset="0"/>
              </a:rPr>
              <a:t>}!')</a:t>
            </a:r>
          </a:p>
          <a:p>
            <a:r>
              <a:rPr lang="pt-BR" sz="1300" dirty="0" err="1"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300" dirty="0">
                <a:latin typeface="Arial" charset="0"/>
                <a:ea typeface="Arial" charset="0"/>
                <a:cs typeface="Arial" charset="0"/>
              </a:rPr>
              <a:t>('Cheguei ao final da lista.')</a:t>
            </a:r>
          </a:p>
          <a:p>
            <a:r>
              <a:rPr lang="pt-BR" sz="1300" dirty="0">
                <a:latin typeface="Arial" charset="0"/>
                <a:ea typeface="Arial" charset="0"/>
                <a:cs typeface="Arial" charset="0"/>
              </a:rPr>
              <a:t/>
            </a:r>
            <a:br>
              <a:rPr lang="pt-BR" sz="1300" dirty="0">
                <a:latin typeface="Arial" charset="0"/>
                <a:ea typeface="Arial" charset="0"/>
                <a:cs typeface="Arial" charset="0"/>
              </a:rPr>
            </a:br>
            <a:r>
              <a:rPr lang="pt-BR" sz="1300" dirty="0">
                <a:latin typeface="Arial" charset="0"/>
                <a:ea typeface="Arial" charset="0"/>
                <a:cs typeface="Arial" charset="0"/>
              </a:rPr>
              <a:t># Digitar cinco valores, do índice 0 até 4.</a:t>
            </a:r>
          </a:p>
          <a:p>
            <a:r>
              <a:rPr lang="pt-BR" sz="1300" dirty="0">
                <a:latin typeface="Arial" charset="0"/>
                <a:ea typeface="Arial" charset="0"/>
                <a:cs typeface="Arial" charset="0"/>
              </a:rPr>
              <a:t>for </a:t>
            </a:r>
            <a:r>
              <a:rPr lang="pt-BR" sz="1300" dirty="0" err="1">
                <a:latin typeface="Arial" charset="0"/>
                <a:ea typeface="Arial" charset="0"/>
                <a:cs typeface="Arial" charset="0"/>
              </a:rPr>
              <a:t>cont</a:t>
            </a:r>
            <a:r>
              <a:rPr lang="pt-BR" sz="1300" dirty="0">
                <a:latin typeface="Arial" charset="0"/>
                <a:ea typeface="Arial" charset="0"/>
                <a:cs typeface="Arial" charset="0"/>
              </a:rPr>
              <a:t> in range(0, 5):</a:t>
            </a:r>
          </a:p>
          <a:p>
            <a:r>
              <a:rPr lang="pt-BR" sz="1300" dirty="0" err="1">
                <a:latin typeface="Arial" charset="0"/>
                <a:ea typeface="Arial" charset="0"/>
                <a:cs typeface="Arial" charset="0"/>
              </a:rPr>
              <a:t>valores.append</a:t>
            </a:r>
            <a:r>
              <a:rPr lang="pt-BR" sz="1300" dirty="0">
                <a:latin typeface="Arial" charset="0"/>
                <a:ea typeface="Arial" charset="0"/>
                <a:cs typeface="Arial" charset="0"/>
              </a:rPr>
              <a:t>(</a:t>
            </a:r>
            <a:r>
              <a:rPr lang="pt-BR" sz="1300" dirty="0" err="1">
                <a:latin typeface="Arial" charset="0"/>
                <a:ea typeface="Arial" charset="0"/>
                <a:cs typeface="Arial" charset="0"/>
              </a:rPr>
              <a:t>int</a:t>
            </a:r>
            <a:r>
              <a:rPr lang="pt-BR" sz="1300" dirty="0">
                <a:latin typeface="Arial" charset="0"/>
                <a:ea typeface="Arial" charset="0"/>
                <a:cs typeface="Arial" charset="0"/>
              </a:rPr>
              <a:t>(input('Digite um valor: ')))</a:t>
            </a:r>
          </a:p>
          <a:p>
            <a:r>
              <a:rPr lang="pt-BR" sz="1300" dirty="0">
                <a:latin typeface="Arial" charset="0"/>
                <a:ea typeface="Arial" charset="0"/>
                <a:cs typeface="Arial" charset="0"/>
              </a:rPr>
              <a:t/>
            </a:r>
            <a:br>
              <a:rPr lang="pt-BR" sz="1300" dirty="0">
                <a:latin typeface="Arial" charset="0"/>
                <a:ea typeface="Arial" charset="0"/>
                <a:cs typeface="Arial" charset="0"/>
              </a:rPr>
            </a:br>
            <a:r>
              <a:rPr lang="pt-BR" sz="1300" dirty="0">
                <a:latin typeface="Arial" charset="0"/>
                <a:ea typeface="Arial" charset="0"/>
                <a:cs typeface="Arial" charset="0"/>
              </a:rPr>
              <a:t>a = [2, 3, 4, 7]</a:t>
            </a:r>
          </a:p>
          <a:p>
            <a:r>
              <a:rPr lang="pt-BR" sz="1300" dirty="0" err="1">
                <a:latin typeface="Arial" charset="0"/>
                <a:ea typeface="Arial" charset="0"/>
                <a:cs typeface="Arial" charset="0"/>
              </a:rPr>
              <a:t>b</a:t>
            </a:r>
            <a:r>
              <a:rPr lang="pt-BR" sz="1300" dirty="0">
                <a:latin typeface="Arial" charset="0"/>
                <a:ea typeface="Arial" charset="0"/>
                <a:cs typeface="Arial" charset="0"/>
              </a:rPr>
              <a:t> = a</a:t>
            </a:r>
          </a:p>
          <a:p>
            <a:r>
              <a:rPr lang="pt-BR" sz="1300" dirty="0">
                <a:latin typeface="Arial" charset="0"/>
                <a:ea typeface="Arial" charset="0"/>
                <a:cs typeface="Arial" charset="0"/>
              </a:rPr>
              <a:t/>
            </a:r>
            <a:br>
              <a:rPr lang="pt-BR" sz="1300" dirty="0">
                <a:latin typeface="Arial" charset="0"/>
                <a:ea typeface="Arial" charset="0"/>
                <a:cs typeface="Arial" charset="0"/>
              </a:rPr>
            </a:br>
            <a:r>
              <a:rPr lang="pt-BR" sz="1300" dirty="0">
                <a:latin typeface="Arial" charset="0"/>
                <a:ea typeface="Arial" charset="0"/>
                <a:cs typeface="Arial" charset="0"/>
              </a:rPr>
              <a:t># Quando igualamos duas lista, qualquer alteração em uma lista, altera a outra também.</a:t>
            </a:r>
          </a:p>
          <a:p>
            <a:r>
              <a:rPr lang="pt-BR" sz="1300" dirty="0" err="1">
                <a:latin typeface="Arial" charset="0"/>
                <a:ea typeface="Arial" charset="0"/>
                <a:cs typeface="Arial" charset="0"/>
              </a:rPr>
              <a:t>b</a:t>
            </a:r>
            <a:r>
              <a:rPr lang="pt-BR" sz="1300" dirty="0">
                <a:latin typeface="Arial" charset="0"/>
                <a:ea typeface="Arial" charset="0"/>
                <a:cs typeface="Arial" charset="0"/>
              </a:rPr>
              <a:t>[2] = 8</a:t>
            </a:r>
          </a:p>
          <a:p>
            <a:r>
              <a:rPr lang="pt-BR" sz="1300" dirty="0" err="1"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300" dirty="0">
                <a:latin typeface="Arial" charset="0"/>
                <a:ea typeface="Arial" charset="0"/>
                <a:cs typeface="Arial" charset="0"/>
              </a:rPr>
              <a:t>(</a:t>
            </a:r>
            <a:r>
              <a:rPr lang="pt-BR" sz="1300" dirty="0" err="1">
                <a:latin typeface="Arial" charset="0"/>
                <a:ea typeface="Arial" charset="0"/>
                <a:cs typeface="Arial" charset="0"/>
              </a:rPr>
              <a:t>f'A</a:t>
            </a:r>
            <a:r>
              <a:rPr lang="pt-BR" sz="1300" dirty="0">
                <a:latin typeface="Arial" charset="0"/>
                <a:ea typeface="Arial" charset="0"/>
                <a:cs typeface="Arial" charset="0"/>
              </a:rPr>
              <a:t> lista A: {a}')</a:t>
            </a:r>
          </a:p>
          <a:p>
            <a:r>
              <a:rPr lang="pt-BR" sz="1300" dirty="0" err="1"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300" dirty="0">
                <a:latin typeface="Arial" charset="0"/>
                <a:ea typeface="Arial" charset="0"/>
                <a:cs typeface="Arial" charset="0"/>
              </a:rPr>
              <a:t>(</a:t>
            </a:r>
            <a:r>
              <a:rPr lang="pt-BR" sz="1300" dirty="0" err="1">
                <a:latin typeface="Arial" charset="0"/>
                <a:ea typeface="Arial" charset="0"/>
                <a:cs typeface="Arial" charset="0"/>
              </a:rPr>
              <a:t>f'A</a:t>
            </a:r>
            <a:r>
              <a:rPr lang="pt-BR" sz="1300" dirty="0">
                <a:latin typeface="Arial" charset="0"/>
                <a:ea typeface="Arial" charset="0"/>
                <a:cs typeface="Arial" charset="0"/>
              </a:rPr>
              <a:t> lista </a:t>
            </a:r>
            <a:r>
              <a:rPr lang="pt-BR" sz="1300" dirty="0" err="1">
                <a:latin typeface="Arial" charset="0"/>
                <a:ea typeface="Arial" charset="0"/>
                <a:cs typeface="Arial" charset="0"/>
              </a:rPr>
              <a:t>B</a:t>
            </a:r>
            <a:r>
              <a:rPr lang="pt-BR" sz="1300" dirty="0">
                <a:latin typeface="Arial" charset="0"/>
                <a:ea typeface="Arial" charset="0"/>
                <a:cs typeface="Arial" charset="0"/>
              </a:rPr>
              <a:t>: {</a:t>
            </a:r>
            <a:r>
              <a:rPr lang="pt-BR" sz="1300" dirty="0" err="1">
                <a:latin typeface="Arial" charset="0"/>
                <a:ea typeface="Arial" charset="0"/>
                <a:cs typeface="Arial" charset="0"/>
              </a:rPr>
              <a:t>b</a:t>
            </a:r>
            <a:r>
              <a:rPr lang="pt-BR" sz="1300" dirty="0">
                <a:latin typeface="Arial" charset="0"/>
                <a:ea typeface="Arial" charset="0"/>
                <a:cs typeface="Arial" charset="0"/>
              </a:rPr>
              <a:t>}')</a:t>
            </a:r>
          </a:p>
          <a:p>
            <a:r>
              <a:rPr lang="pt-BR" sz="1300" dirty="0">
                <a:latin typeface="Arial" charset="0"/>
                <a:ea typeface="Arial" charset="0"/>
                <a:cs typeface="Arial" charset="0"/>
              </a:rPr>
              <a:t/>
            </a:r>
            <a:br>
              <a:rPr lang="pt-BR" sz="1300" dirty="0">
                <a:latin typeface="Arial" charset="0"/>
                <a:ea typeface="Arial" charset="0"/>
                <a:cs typeface="Arial" charset="0"/>
              </a:rPr>
            </a:br>
            <a:r>
              <a:rPr lang="pt-BR" sz="1300" dirty="0">
                <a:latin typeface="Arial" charset="0"/>
                <a:ea typeface="Arial" charset="0"/>
                <a:cs typeface="Arial" charset="0"/>
              </a:rPr>
              <a:t>"""</a:t>
            </a:r>
          </a:p>
          <a:p>
            <a:r>
              <a:rPr lang="pt-BR" sz="1300" dirty="0">
                <a:latin typeface="Arial" charset="0"/>
                <a:ea typeface="Arial" charset="0"/>
                <a:cs typeface="Arial" charset="0"/>
              </a:rPr>
              <a:t/>
            </a:r>
            <a:br>
              <a:rPr lang="pt-BR" sz="1300" dirty="0">
                <a:latin typeface="Arial" charset="0"/>
                <a:ea typeface="Arial" charset="0"/>
                <a:cs typeface="Arial" charset="0"/>
              </a:rPr>
            </a:br>
            <a:r>
              <a:rPr lang="pt-BR" sz="1300" i="1" dirty="0">
                <a:latin typeface="Arial" charset="0"/>
                <a:ea typeface="Arial" charset="0"/>
                <a:cs typeface="Arial" charset="0"/>
              </a:rPr>
              <a:t># Desta maneira criamos uma cópia da lista A e não uma ligação entre elas.</a:t>
            </a:r>
            <a:endParaRPr lang="pt-BR" sz="1300" dirty="0">
              <a:latin typeface="Arial" charset="0"/>
              <a:ea typeface="Arial" charset="0"/>
              <a:cs typeface="Arial" charset="0"/>
            </a:endParaRPr>
          </a:p>
          <a:p>
            <a:r>
              <a:rPr lang="pt-BR" sz="1300" i="1" dirty="0">
                <a:latin typeface="Arial" charset="0"/>
                <a:ea typeface="Arial" charset="0"/>
                <a:cs typeface="Arial" charset="0"/>
              </a:rPr>
              <a:t># Alterando o elemento da lista </a:t>
            </a:r>
            <a:r>
              <a:rPr lang="pt-BR" sz="1300" i="1" dirty="0" err="1">
                <a:latin typeface="Arial" charset="0"/>
                <a:ea typeface="Arial" charset="0"/>
                <a:cs typeface="Arial" charset="0"/>
              </a:rPr>
              <a:t>B</a:t>
            </a:r>
            <a:r>
              <a:rPr lang="pt-BR" sz="1300" i="1" dirty="0">
                <a:latin typeface="Arial" charset="0"/>
                <a:ea typeface="Arial" charset="0"/>
                <a:cs typeface="Arial" charset="0"/>
              </a:rPr>
              <a:t>, não alteramos a lista A.</a:t>
            </a:r>
            <a:endParaRPr lang="pt-BR" sz="1300" dirty="0">
              <a:latin typeface="Arial" charset="0"/>
              <a:ea typeface="Arial" charset="0"/>
              <a:cs typeface="Arial" charset="0"/>
            </a:endParaRPr>
          </a:p>
          <a:p>
            <a:r>
              <a:rPr lang="pt-BR" sz="1300" dirty="0">
                <a:latin typeface="Arial" charset="0"/>
                <a:ea typeface="Arial" charset="0"/>
                <a:cs typeface="Arial" charset="0"/>
              </a:rPr>
              <a:t>a = [2, 3, 4, 7]</a:t>
            </a:r>
          </a:p>
          <a:p>
            <a:r>
              <a:rPr lang="pt-BR" sz="1300" dirty="0" err="1">
                <a:latin typeface="Arial" charset="0"/>
                <a:ea typeface="Arial" charset="0"/>
                <a:cs typeface="Arial" charset="0"/>
              </a:rPr>
              <a:t>b</a:t>
            </a:r>
            <a:r>
              <a:rPr lang="pt-BR" sz="1300" dirty="0">
                <a:latin typeface="Arial" charset="0"/>
                <a:ea typeface="Arial" charset="0"/>
                <a:cs typeface="Arial" charset="0"/>
              </a:rPr>
              <a:t> = a[:]</a:t>
            </a:r>
          </a:p>
          <a:p>
            <a:r>
              <a:rPr lang="pt-BR" sz="1300" dirty="0" err="1">
                <a:latin typeface="Arial" charset="0"/>
                <a:ea typeface="Arial" charset="0"/>
                <a:cs typeface="Arial" charset="0"/>
              </a:rPr>
              <a:t>b</a:t>
            </a:r>
            <a:r>
              <a:rPr lang="pt-BR" sz="1300" dirty="0">
                <a:latin typeface="Arial" charset="0"/>
                <a:ea typeface="Arial" charset="0"/>
                <a:cs typeface="Arial" charset="0"/>
              </a:rPr>
              <a:t>[2] = 8</a:t>
            </a:r>
          </a:p>
          <a:p>
            <a:r>
              <a:rPr lang="pt-BR" sz="1300" dirty="0" err="1"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300" dirty="0">
                <a:latin typeface="Arial" charset="0"/>
                <a:ea typeface="Arial" charset="0"/>
                <a:cs typeface="Arial" charset="0"/>
              </a:rPr>
              <a:t>(</a:t>
            </a:r>
            <a:r>
              <a:rPr lang="pt-BR" sz="1300" dirty="0" err="1">
                <a:latin typeface="Arial" charset="0"/>
                <a:ea typeface="Arial" charset="0"/>
                <a:cs typeface="Arial" charset="0"/>
              </a:rPr>
              <a:t>f'A</a:t>
            </a:r>
            <a:r>
              <a:rPr lang="pt-BR" sz="1300" dirty="0">
                <a:latin typeface="Arial" charset="0"/>
                <a:ea typeface="Arial" charset="0"/>
                <a:cs typeface="Arial" charset="0"/>
              </a:rPr>
              <a:t> lista A: {a}')</a:t>
            </a:r>
          </a:p>
          <a:p>
            <a:r>
              <a:rPr lang="pt-BR" sz="1300" dirty="0" err="1"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300" dirty="0">
                <a:latin typeface="Arial" charset="0"/>
                <a:ea typeface="Arial" charset="0"/>
                <a:cs typeface="Arial" charset="0"/>
              </a:rPr>
              <a:t>(</a:t>
            </a:r>
            <a:r>
              <a:rPr lang="pt-BR" sz="1300" dirty="0" err="1">
                <a:latin typeface="Arial" charset="0"/>
                <a:ea typeface="Arial" charset="0"/>
                <a:cs typeface="Arial" charset="0"/>
              </a:rPr>
              <a:t>f'A</a:t>
            </a:r>
            <a:r>
              <a:rPr lang="pt-BR" sz="1300" dirty="0">
                <a:latin typeface="Arial" charset="0"/>
                <a:ea typeface="Arial" charset="0"/>
                <a:cs typeface="Arial" charset="0"/>
              </a:rPr>
              <a:t> lista </a:t>
            </a:r>
            <a:r>
              <a:rPr lang="pt-BR" sz="1300" dirty="0" err="1">
                <a:latin typeface="Arial" charset="0"/>
                <a:ea typeface="Arial" charset="0"/>
                <a:cs typeface="Arial" charset="0"/>
              </a:rPr>
              <a:t>B</a:t>
            </a:r>
            <a:r>
              <a:rPr lang="pt-BR" sz="1300" dirty="0">
                <a:latin typeface="Arial" charset="0"/>
                <a:ea typeface="Arial" charset="0"/>
                <a:cs typeface="Arial" charset="0"/>
              </a:rPr>
              <a:t>: {</a:t>
            </a:r>
            <a:r>
              <a:rPr lang="pt-BR" sz="1300" dirty="0" err="1">
                <a:latin typeface="Arial" charset="0"/>
                <a:ea typeface="Arial" charset="0"/>
                <a:cs typeface="Arial" charset="0"/>
              </a:rPr>
              <a:t>b</a:t>
            </a:r>
            <a:r>
              <a:rPr lang="pt-BR" sz="1300" dirty="0" smtClean="0">
                <a:latin typeface="Arial" charset="0"/>
                <a:ea typeface="Arial" charset="0"/>
                <a:cs typeface="Arial" charset="0"/>
              </a:rPr>
              <a:t>}')</a:t>
            </a:r>
            <a:endParaRPr lang="pt-BR" sz="1300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3204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1298298" y="285981"/>
            <a:ext cx="45608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b="1" smtClean="0">
                <a:solidFill>
                  <a:srgbClr val="945200"/>
                </a:solidFill>
                <a:latin typeface="Apple Chancery" charset="0"/>
                <a:ea typeface="Apple Chancery" charset="0"/>
                <a:cs typeface="Apple Chancery" charset="0"/>
              </a:rPr>
              <a:t>Curso de Python - Curso em Vídeo</a:t>
            </a:r>
            <a:endParaRPr lang="pt-BR" sz="2400" b="1">
              <a:solidFill>
                <a:srgbClr val="945200"/>
              </a:solidFill>
              <a:latin typeface="Apple Chancery" charset="0"/>
              <a:ea typeface="Apple Chancery" charset="0"/>
              <a:cs typeface="Apple Chancery" charset="0"/>
            </a:endParaRPr>
          </a:p>
        </p:txBody>
      </p:sp>
      <p:sp>
        <p:nvSpPr>
          <p:cNvPr id="13" name="Espaço Reservado para Rodapé 10"/>
          <p:cNvSpPr txBox="1">
            <a:spLocks/>
          </p:cNvSpPr>
          <p:nvPr/>
        </p:nvSpPr>
        <p:spPr>
          <a:xfrm>
            <a:off x="5768825" y="8435643"/>
            <a:ext cx="726505" cy="4466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l" defTabSz="914400" rtl="0" eaLnBrk="1" latinLnBrk="0" hangingPunct="1">
              <a:defRPr sz="7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20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Página</a:t>
            </a:r>
            <a:endParaRPr lang="pt-BR" sz="1200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4" name="Espaço Reservado para Número de Slide 11"/>
          <p:cNvSpPr txBox="1">
            <a:spLocks/>
          </p:cNvSpPr>
          <p:nvPr/>
        </p:nvSpPr>
        <p:spPr>
          <a:xfrm>
            <a:off x="6361260" y="8533253"/>
            <a:ext cx="368724" cy="26969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pt-BR"/>
            </a:defPPr>
            <a:lvl1pPr marL="0" algn="r" defTabSz="914400" rtl="0" eaLnBrk="1" latinLnBrk="0" hangingPunct="1">
              <a:defRPr sz="21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2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84</a:t>
            </a:r>
            <a:endParaRPr lang="pt-BR" sz="1200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456533" y="944492"/>
            <a:ext cx="6017960" cy="72943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300" b="1" i="1" dirty="0">
                <a:solidFill>
                  <a:srgbClr val="0432FF"/>
                </a:solidFill>
                <a:latin typeface="Arial" charset="0"/>
                <a:ea typeface="Arial" charset="0"/>
                <a:cs typeface="Arial" charset="0"/>
              </a:rPr>
              <a:t># Desafio </a:t>
            </a:r>
            <a:r>
              <a:rPr lang="pt-BR" sz="1300" b="1" i="1" dirty="0" smtClean="0">
                <a:solidFill>
                  <a:srgbClr val="0432FF"/>
                </a:solidFill>
                <a:latin typeface="Arial" charset="0"/>
                <a:ea typeface="Arial" charset="0"/>
                <a:cs typeface="Arial" charset="0"/>
              </a:rPr>
              <a:t>78 – Maior e Menor Valores na Lista:</a:t>
            </a:r>
          </a:p>
          <a:p>
            <a:endParaRPr lang="pt-BR" sz="1300" dirty="0">
              <a:latin typeface="Arial" charset="0"/>
              <a:ea typeface="Arial" charset="0"/>
              <a:cs typeface="Arial" charset="0"/>
            </a:endParaRPr>
          </a:p>
          <a:p>
            <a:r>
              <a:rPr lang="pt-BR" sz="1300" i="1" dirty="0">
                <a:latin typeface="Arial" charset="0"/>
                <a:ea typeface="Arial" charset="0"/>
                <a:cs typeface="Arial" charset="0"/>
              </a:rPr>
              <a:t># Faça um programa que leia 5 valores numéricos e guarde-os em uma lista.</a:t>
            </a:r>
            <a:endParaRPr lang="pt-BR" sz="1300" dirty="0">
              <a:latin typeface="Arial" charset="0"/>
              <a:ea typeface="Arial" charset="0"/>
              <a:cs typeface="Arial" charset="0"/>
            </a:endParaRPr>
          </a:p>
          <a:p>
            <a:r>
              <a:rPr lang="pt-BR" sz="1300" i="1" dirty="0">
                <a:latin typeface="Arial" charset="0"/>
                <a:ea typeface="Arial" charset="0"/>
                <a:cs typeface="Arial" charset="0"/>
              </a:rPr>
              <a:t># No final, mostre qual foi o MAIOR e o MENOR valor digitado e as suas</a:t>
            </a:r>
            <a:endParaRPr lang="pt-BR" sz="1300" dirty="0">
              <a:latin typeface="Arial" charset="0"/>
              <a:ea typeface="Arial" charset="0"/>
              <a:cs typeface="Arial" charset="0"/>
            </a:endParaRPr>
          </a:p>
          <a:p>
            <a:r>
              <a:rPr lang="pt-BR" sz="1300" i="1" dirty="0">
                <a:latin typeface="Arial" charset="0"/>
                <a:ea typeface="Arial" charset="0"/>
                <a:cs typeface="Arial" charset="0"/>
              </a:rPr>
              <a:t># respectivas POSIÇÕES na lista.</a:t>
            </a:r>
            <a:endParaRPr lang="pt-BR" sz="1300" dirty="0">
              <a:latin typeface="Arial" charset="0"/>
              <a:ea typeface="Arial" charset="0"/>
              <a:cs typeface="Arial" charset="0"/>
            </a:endParaRPr>
          </a:p>
          <a:p>
            <a:r>
              <a:rPr lang="pt-BR" sz="1300" dirty="0">
                <a:latin typeface="Arial" charset="0"/>
                <a:ea typeface="Arial" charset="0"/>
                <a:cs typeface="Arial" charset="0"/>
              </a:rPr>
              <a:t/>
            </a:r>
            <a:br>
              <a:rPr lang="pt-BR" sz="1300" dirty="0">
                <a:latin typeface="Arial" charset="0"/>
                <a:ea typeface="Arial" charset="0"/>
                <a:cs typeface="Arial" charset="0"/>
              </a:rPr>
            </a:br>
            <a:r>
              <a:rPr lang="pt-BR" sz="1300" dirty="0">
                <a:latin typeface="Arial" charset="0"/>
                <a:ea typeface="Arial" charset="0"/>
                <a:cs typeface="Arial" charset="0"/>
              </a:rPr>
              <a:t>valor = []</a:t>
            </a:r>
          </a:p>
          <a:p>
            <a:r>
              <a:rPr lang="pt-BR" sz="1300" dirty="0">
                <a:latin typeface="Arial" charset="0"/>
                <a:ea typeface="Arial" charset="0"/>
                <a:cs typeface="Arial" charset="0"/>
              </a:rPr>
              <a:t>maior = 0</a:t>
            </a:r>
          </a:p>
          <a:p>
            <a:r>
              <a:rPr lang="pt-BR" sz="1300" dirty="0">
                <a:latin typeface="Arial" charset="0"/>
                <a:ea typeface="Arial" charset="0"/>
                <a:cs typeface="Arial" charset="0"/>
              </a:rPr>
              <a:t>menor = 0</a:t>
            </a:r>
          </a:p>
          <a:p>
            <a:r>
              <a:rPr lang="pt-BR" sz="1300" i="1" dirty="0">
                <a:latin typeface="Arial" charset="0"/>
                <a:ea typeface="Arial" charset="0"/>
                <a:cs typeface="Arial" charset="0"/>
              </a:rPr>
              <a:t>for</a:t>
            </a:r>
            <a:r>
              <a:rPr lang="pt-BR" sz="13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pt-BR" sz="1300" dirty="0" err="1">
                <a:latin typeface="Arial" charset="0"/>
                <a:ea typeface="Arial" charset="0"/>
                <a:cs typeface="Arial" charset="0"/>
              </a:rPr>
              <a:t>pos</a:t>
            </a:r>
            <a:r>
              <a:rPr lang="pt-BR" sz="1300" dirty="0">
                <a:latin typeface="Arial" charset="0"/>
                <a:ea typeface="Arial" charset="0"/>
                <a:cs typeface="Arial" charset="0"/>
              </a:rPr>
              <a:t> in range(0, 5):</a:t>
            </a:r>
          </a:p>
          <a:p>
            <a:r>
              <a:rPr lang="pt-BR" sz="1300" dirty="0" err="1">
                <a:latin typeface="Arial" charset="0"/>
                <a:ea typeface="Arial" charset="0"/>
                <a:cs typeface="Arial" charset="0"/>
              </a:rPr>
              <a:t>valor.append</a:t>
            </a:r>
            <a:r>
              <a:rPr lang="pt-BR" sz="1300" dirty="0">
                <a:latin typeface="Arial" charset="0"/>
                <a:ea typeface="Arial" charset="0"/>
                <a:cs typeface="Arial" charset="0"/>
              </a:rPr>
              <a:t>(</a:t>
            </a:r>
            <a:r>
              <a:rPr lang="pt-BR" sz="1300" dirty="0" err="1">
                <a:latin typeface="Arial" charset="0"/>
                <a:ea typeface="Arial" charset="0"/>
                <a:cs typeface="Arial" charset="0"/>
              </a:rPr>
              <a:t>int</a:t>
            </a:r>
            <a:r>
              <a:rPr lang="pt-BR" sz="1300" dirty="0">
                <a:latin typeface="Arial" charset="0"/>
                <a:ea typeface="Arial" charset="0"/>
                <a:cs typeface="Arial" charset="0"/>
              </a:rPr>
              <a:t>(input(</a:t>
            </a:r>
            <a:r>
              <a:rPr lang="pt-BR" sz="1300" dirty="0" err="1">
                <a:latin typeface="Arial" charset="0"/>
                <a:ea typeface="Arial" charset="0"/>
                <a:cs typeface="Arial" charset="0"/>
              </a:rPr>
              <a:t>f'Digite</a:t>
            </a:r>
            <a:r>
              <a:rPr lang="pt-BR" sz="1300" dirty="0">
                <a:latin typeface="Arial" charset="0"/>
                <a:ea typeface="Arial" charset="0"/>
                <a:cs typeface="Arial" charset="0"/>
              </a:rPr>
              <a:t> um número para a posição {</a:t>
            </a:r>
            <a:r>
              <a:rPr lang="pt-BR" sz="1300" dirty="0" err="1">
                <a:latin typeface="Arial" charset="0"/>
                <a:ea typeface="Arial" charset="0"/>
                <a:cs typeface="Arial" charset="0"/>
              </a:rPr>
              <a:t>pos</a:t>
            </a:r>
            <a:r>
              <a:rPr lang="pt-BR" sz="1300" dirty="0">
                <a:latin typeface="Arial" charset="0"/>
                <a:ea typeface="Arial" charset="0"/>
                <a:cs typeface="Arial" charset="0"/>
              </a:rPr>
              <a:t>}: ')))</a:t>
            </a:r>
          </a:p>
          <a:p>
            <a:r>
              <a:rPr lang="pt-BR" sz="1300" i="1" dirty="0">
                <a:latin typeface="Arial" charset="0"/>
                <a:ea typeface="Arial" charset="0"/>
                <a:cs typeface="Arial" charset="0"/>
              </a:rPr>
              <a:t># Solução do curso:</a:t>
            </a:r>
            <a:endParaRPr lang="pt-BR" sz="1300" dirty="0">
              <a:latin typeface="Arial" charset="0"/>
              <a:ea typeface="Arial" charset="0"/>
              <a:cs typeface="Arial" charset="0"/>
            </a:endParaRPr>
          </a:p>
          <a:p>
            <a:r>
              <a:rPr lang="pt-BR" sz="1300" i="1" dirty="0" err="1">
                <a:latin typeface="Arial" charset="0"/>
                <a:ea typeface="Arial" charset="0"/>
                <a:cs typeface="Arial" charset="0"/>
              </a:rPr>
              <a:t>if</a:t>
            </a:r>
            <a:r>
              <a:rPr lang="pt-BR" sz="13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pt-BR" sz="1300" dirty="0" err="1">
                <a:latin typeface="Arial" charset="0"/>
                <a:ea typeface="Arial" charset="0"/>
                <a:cs typeface="Arial" charset="0"/>
              </a:rPr>
              <a:t>pos</a:t>
            </a:r>
            <a:r>
              <a:rPr lang="pt-BR" sz="1300" dirty="0">
                <a:latin typeface="Arial" charset="0"/>
                <a:ea typeface="Arial" charset="0"/>
                <a:cs typeface="Arial" charset="0"/>
              </a:rPr>
              <a:t> == 0:</a:t>
            </a:r>
          </a:p>
          <a:p>
            <a:r>
              <a:rPr lang="pt-BR" sz="1300" dirty="0">
                <a:latin typeface="Arial" charset="0"/>
                <a:ea typeface="Arial" charset="0"/>
                <a:cs typeface="Arial" charset="0"/>
              </a:rPr>
              <a:t>maior = menor = valor[</a:t>
            </a:r>
            <a:r>
              <a:rPr lang="pt-BR" sz="1300" dirty="0" err="1">
                <a:latin typeface="Arial" charset="0"/>
                <a:ea typeface="Arial" charset="0"/>
                <a:cs typeface="Arial" charset="0"/>
              </a:rPr>
              <a:t>pos</a:t>
            </a:r>
            <a:r>
              <a:rPr lang="pt-BR" sz="1300" dirty="0">
                <a:latin typeface="Arial" charset="0"/>
                <a:ea typeface="Arial" charset="0"/>
                <a:cs typeface="Arial" charset="0"/>
              </a:rPr>
              <a:t>]</a:t>
            </a:r>
          </a:p>
          <a:p>
            <a:r>
              <a:rPr lang="pt-BR" sz="1300" i="1" dirty="0" err="1">
                <a:latin typeface="Arial" charset="0"/>
                <a:ea typeface="Arial" charset="0"/>
                <a:cs typeface="Arial" charset="0"/>
              </a:rPr>
              <a:t>else</a:t>
            </a:r>
            <a:r>
              <a:rPr lang="pt-BR" sz="1300" dirty="0">
                <a:latin typeface="Arial" charset="0"/>
                <a:ea typeface="Arial" charset="0"/>
                <a:cs typeface="Arial" charset="0"/>
              </a:rPr>
              <a:t>:</a:t>
            </a:r>
          </a:p>
          <a:p>
            <a:r>
              <a:rPr lang="pt-BR" sz="1300" i="1" dirty="0" err="1">
                <a:latin typeface="Arial" charset="0"/>
                <a:ea typeface="Arial" charset="0"/>
                <a:cs typeface="Arial" charset="0"/>
              </a:rPr>
              <a:t>if</a:t>
            </a:r>
            <a:r>
              <a:rPr lang="pt-BR" sz="1300" dirty="0">
                <a:latin typeface="Arial" charset="0"/>
                <a:ea typeface="Arial" charset="0"/>
                <a:cs typeface="Arial" charset="0"/>
              </a:rPr>
              <a:t> valor[</a:t>
            </a:r>
            <a:r>
              <a:rPr lang="pt-BR" sz="1300" dirty="0" err="1">
                <a:latin typeface="Arial" charset="0"/>
                <a:ea typeface="Arial" charset="0"/>
                <a:cs typeface="Arial" charset="0"/>
              </a:rPr>
              <a:t>pos</a:t>
            </a:r>
            <a:r>
              <a:rPr lang="pt-BR" sz="1300" dirty="0">
                <a:latin typeface="Arial" charset="0"/>
                <a:ea typeface="Arial" charset="0"/>
                <a:cs typeface="Arial" charset="0"/>
              </a:rPr>
              <a:t>] &gt; maior:</a:t>
            </a:r>
          </a:p>
          <a:p>
            <a:r>
              <a:rPr lang="pt-BR" sz="1300" dirty="0">
                <a:latin typeface="Arial" charset="0"/>
                <a:ea typeface="Arial" charset="0"/>
                <a:cs typeface="Arial" charset="0"/>
              </a:rPr>
              <a:t>maior = valor[</a:t>
            </a:r>
            <a:r>
              <a:rPr lang="pt-BR" sz="1300" dirty="0" err="1">
                <a:latin typeface="Arial" charset="0"/>
                <a:ea typeface="Arial" charset="0"/>
                <a:cs typeface="Arial" charset="0"/>
              </a:rPr>
              <a:t>pos</a:t>
            </a:r>
            <a:r>
              <a:rPr lang="pt-BR" sz="1300" dirty="0">
                <a:latin typeface="Arial" charset="0"/>
                <a:ea typeface="Arial" charset="0"/>
                <a:cs typeface="Arial" charset="0"/>
              </a:rPr>
              <a:t>]</a:t>
            </a:r>
          </a:p>
          <a:p>
            <a:r>
              <a:rPr lang="pt-BR" sz="1300" i="1" dirty="0" err="1">
                <a:latin typeface="Arial" charset="0"/>
                <a:ea typeface="Arial" charset="0"/>
                <a:cs typeface="Arial" charset="0"/>
              </a:rPr>
              <a:t>if</a:t>
            </a:r>
            <a:r>
              <a:rPr lang="pt-BR" sz="1300" dirty="0">
                <a:latin typeface="Arial" charset="0"/>
                <a:ea typeface="Arial" charset="0"/>
                <a:cs typeface="Arial" charset="0"/>
              </a:rPr>
              <a:t> valor[</a:t>
            </a:r>
            <a:r>
              <a:rPr lang="pt-BR" sz="1300" dirty="0" err="1">
                <a:latin typeface="Arial" charset="0"/>
                <a:ea typeface="Arial" charset="0"/>
                <a:cs typeface="Arial" charset="0"/>
              </a:rPr>
              <a:t>pos</a:t>
            </a:r>
            <a:r>
              <a:rPr lang="pt-BR" sz="1300" dirty="0">
                <a:latin typeface="Arial" charset="0"/>
                <a:ea typeface="Arial" charset="0"/>
                <a:cs typeface="Arial" charset="0"/>
              </a:rPr>
              <a:t>] &lt; menor:</a:t>
            </a:r>
          </a:p>
          <a:p>
            <a:r>
              <a:rPr lang="pt-BR" sz="1300" dirty="0">
                <a:latin typeface="Arial" charset="0"/>
                <a:ea typeface="Arial" charset="0"/>
                <a:cs typeface="Arial" charset="0"/>
              </a:rPr>
              <a:t>menor = valor[</a:t>
            </a:r>
            <a:r>
              <a:rPr lang="pt-BR" sz="1300" dirty="0" err="1">
                <a:latin typeface="Arial" charset="0"/>
                <a:ea typeface="Arial" charset="0"/>
                <a:cs typeface="Arial" charset="0"/>
              </a:rPr>
              <a:t>pos</a:t>
            </a:r>
            <a:r>
              <a:rPr lang="pt-BR" sz="1300" dirty="0">
                <a:latin typeface="Arial" charset="0"/>
                <a:ea typeface="Arial" charset="0"/>
                <a:cs typeface="Arial" charset="0"/>
              </a:rPr>
              <a:t>]</a:t>
            </a:r>
          </a:p>
          <a:p>
            <a:r>
              <a:rPr lang="pt-BR" sz="1300" i="1" dirty="0">
                <a:latin typeface="Arial" charset="0"/>
                <a:ea typeface="Arial" charset="0"/>
                <a:cs typeface="Arial" charset="0"/>
              </a:rPr>
              <a:t># Minha solução para encontrar o maior e menor valores:</a:t>
            </a:r>
            <a:endParaRPr lang="pt-BR" sz="1300" dirty="0">
              <a:latin typeface="Arial" charset="0"/>
              <a:ea typeface="Arial" charset="0"/>
              <a:cs typeface="Arial" charset="0"/>
            </a:endParaRPr>
          </a:p>
          <a:p>
            <a:r>
              <a:rPr lang="pt-BR" sz="1300" i="1" dirty="0">
                <a:latin typeface="Arial" charset="0"/>
                <a:ea typeface="Arial" charset="0"/>
                <a:cs typeface="Arial" charset="0"/>
              </a:rPr>
              <a:t># </a:t>
            </a:r>
            <a:r>
              <a:rPr lang="pt-BR" sz="1300" i="1" dirty="0" err="1">
                <a:latin typeface="Arial" charset="0"/>
                <a:ea typeface="Arial" charset="0"/>
                <a:cs typeface="Arial" charset="0"/>
              </a:rPr>
              <a:t>valor.sort</a:t>
            </a:r>
            <a:r>
              <a:rPr lang="pt-BR" sz="1300" i="1" dirty="0">
                <a:latin typeface="Arial" charset="0"/>
                <a:ea typeface="Arial" charset="0"/>
                <a:cs typeface="Arial" charset="0"/>
              </a:rPr>
              <a:t>()</a:t>
            </a:r>
            <a:endParaRPr lang="pt-BR" sz="1300" dirty="0">
              <a:latin typeface="Arial" charset="0"/>
              <a:ea typeface="Arial" charset="0"/>
              <a:cs typeface="Arial" charset="0"/>
            </a:endParaRPr>
          </a:p>
          <a:p>
            <a:r>
              <a:rPr lang="pt-BR" sz="1300" i="1" dirty="0">
                <a:latin typeface="Arial" charset="0"/>
                <a:ea typeface="Arial" charset="0"/>
                <a:cs typeface="Arial" charset="0"/>
              </a:rPr>
              <a:t># </a:t>
            </a:r>
            <a:r>
              <a:rPr lang="pt-BR" sz="1300" i="1" dirty="0" err="1"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300" i="1" dirty="0">
                <a:latin typeface="Arial" charset="0"/>
                <a:ea typeface="Arial" charset="0"/>
                <a:cs typeface="Arial" charset="0"/>
              </a:rPr>
              <a:t>(</a:t>
            </a:r>
            <a:r>
              <a:rPr lang="pt-BR" sz="1300" i="1" dirty="0" err="1">
                <a:latin typeface="Arial" charset="0"/>
                <a:ea typeface="Arial" charset="0"/>
                <a:cs typeface="Arial" charset="0"/>
              </a:rPr>
              <a:t>f'O</a:t>
            </a:r>
            <a:r>
              <a:rPr lang="pt-BR" sz="1300" i="1" dirty="0">
                <a:latin typeface="Arial" charset="0"/>
                <a:ea typeface="Arial" charset="0"/>
                <a:cs typeface="Arial" charset="0"/>
              </a:rPr>
              <a:t> menor valor é {valor[0]}')</a:t>
            </a:r>
            <a:endParaRPr lang="pt-BR" sz="1300" dirty="0">
              <a:latin typeface="Arial" charset="0"/>
              <a:ea typeface="Arial" charset="0"/>
              <a:cs typeface="Arial" charset="0"/>
            </a:endParaRPr>
          </a:p>
          <a:p>
            <a:r>
              <a:rPr lang="pt-BR" sz="1300" i="1" dirty="0">
                <a:latin typeface="Arial" charset="0"/>
                <a:ea typeface="Arial" charset="0"/>
                <a:cs typeface="Arial" charset="0"/>
              </a:rPr>
              <a:t># </a:t>
            </a:r>
            <a:r>
              <a:rPr lang="pt-BR" sz="1300" i="1" dirty="0" err="1"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300" i="1" dirty="0">
                <a:latin typeface="Arial" charset="0"/>
                <a:ea typeface="Arial" charset="0"/>
                <a:cs typeface="Arial" charset="0"/>
              </a:rPr>
              <a:t>(</a:t>
            </a:r>
            <a:r>
              <a:rPr lang="pt-BR" sz="1300" i="1" dirty="0" err="1">
                <a:latin typeface="Arial" charset="0"/>
                <a:ea typeface="Arial" charset="0"/>
                <a:cs typeface="Arial" charset="0"/>
              </a:rPr>
              <a:t>f'O</a:t>
            </a:r>
            <a:r>
              <a:rPr lang="pt-BR" sz="1300" i="1" dirty="0">
                <a:latin typeface="Arial" charset="0"/>
                <a:ea typeface="Arial" charset="0"/>
                <a:cs typeface="Arial" charset="0"/>
              </a:rPr>
              <a:t> maior valor é {valor[</a:t>
            </a:r>
            <a:r>
              <a:rPr lang="pt-BR" sz="1300" i="1" dirty="0" err="1">
                <a:latin typeface="Arial" charset="0"/>
                <a:ea typeface="Arial" charset="0"/>
                <a:cs typeface="Arial" charset="0"/>
              </a:rPr>
              <a:t>len</a:t>
            </a:r>
            <a:r>
              <a:rPr lang="pt-BR" sz="1300" i="1" dirty="0">
                <a:latin typeface="Arial" charset="0"/>
                <a:ea typeface="Arial" charset="0"/>
                <a:cs typeface="Arial" charset="0"/>
              </a:rPr>
              <a:t>(valor)-1]}')</a:t>
            </a:r>
            <a:endParaRPr lang="pt-BR" sz="1300" dirty="0">
              <a:latin typeface="Arial" charset="0"/>
              <a:ea typeface="Arial" charset="0"/>
              <a:cs typeface="Arial" charset="0"/>
            </a:endParaRPr>
          </a:p>
          <a:p>
            <a:r>
              <a:rPr lang="pt-BR" sz="1300" dirty="0">
                <a:latin typeface="Arial" charset="0"/>
                <a:ea typeface="Arial" charset="0"/>
                <a:cs typeface="Arial" charset="0"/>
              </a:rPr>
              <a:t/>
            </a:r>
            <a:br>
              <a:rPr lang="pt-BR" sz="1300" dirty="0">
                <a:latin typeface="Arial" charset="0"/>
                <a:ea typeface="Arial" charset="0"/>
                <a:cs typeface="Arial" charset="0"/>
              </a:rPr>
            </a:br>
            <a:r>
              <a:rPr lang="pt-BR" sz="1300" dirty="0" err="1"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300" dirty="0">
                <a:latin typeface="Arial" charset="0"/>
                <a:ea typeface="Arial" charset="0"/>
                <a:cs typeface="Arial" charset="0"/>
              </a:rPr>
              <a:t>('-=' * 40)</a:t>
            </a:r>
          </a:p>
          <a:p>
            <a:r>
              <a:rPr lang="pt-BR" sz="1300" dirty="0" err="1"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300" dirty="0">
                <a:latin typeface="Arial" charset="0"/>
                <a:ea typeface="Arial" charset="0"/>
                <a:cs typeface="Arial" charset="0"/>
              </a:rPr>
              <a:t>(</a:t>
            </a:r>
            <a:r>
              <a:rPr lang="pt-BR" sz="1300" dirty="0" err="1">
                <a:latin typeface="Arial" charset="0"/>
                <a:ea typeface="Arial" charset="0"/>
                <a:cs typeface="Arial" charset="0"/>
              </a:rPr>
              <a:t>f'Você</a:t>
            </a:r>
            <a:r>
              <a:rPr lang="pt-BR" sz="1300" dirty="0">
                <a:latin typeface="Arial" charset="0"/>
                <a:ea typeface="Arial" charset="0"/>
                <a:cs typeface="Arial" charset="0"/>
              </a:rPr>
              <a:t> digitou os valores {valor}')</a:t>
            </a:r>
          </a:p>
          <a:p>
            <a:r>
              <a:rPr lang="pt-BR" sz="1300" dirty="0" err="1"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300" dirty="0">
                <a:latin typeface="Arial" charset="0"/>
                <a:ea typeface="Arial" charset="0"/>
                <a:cs typeface="Arial" charset="0"/>
              </a:rPr>
              <a:t>(</a:t>
            </a:r>
            <a:r>
              <a:rPr lang="pt-BR" sz="1300" dirty="0" err="1">
                <a:latin typeface="Arial" charset="0"/>
                <a:ea typeface="Arial" charset="0"/>
                <a:cs typeface="Arial" charset="0"/>
              </a:rPr>
              <a:t>f'O</a:t>
            </a:r>
            <a:r>
              <a:rPr lang="pt-BR" sz="1300" dirty="0">
                <a:latin typeface="Arial" charset="0"/>
                <a:ea typeface="Arial" charset="0"/>
                <a:cs typeface="Arial" charset="0"/>
              </a:rPr>
              <a:t> maior valor digitado foi: {maior} nas posições ', </a:t>
            </a:r>
            <a:r>
              <a:rPr lang="pt-BR" sz="1300" dirty="0" err="1">
                <a:latin typeface="Arial" charset="0"/>
                <a:ea typeface="Arial" charset="0"/>
                <a:cs typeface="Arial" charset="0"/>
              </a:rPr>
              <a:t>end</a:t>
            </a:r>
            <a:r>
              <a:rPr lang="pt-BR" sz="1300" dirty="0">
                <a:latin typeface="Arial" charset="0"/>
                <a:ea typeface="Arial" charset="0"/>
                <a:cs typeface="Arial" charset="0"/>
              </a:rPr>
              <a:t>='')</a:t>
            </a:r>
          </a:p>
          <a:p>
            <a:r>
              <a:rPr lang="pt-BR" sz="1300" i="1" dirty="0">
                <a:latin typeface="Arial" charset="0"/>
                <a:ea typeface="Arial" charset="0"/>
                <a:cs typeface="Arial" charset="0"/>
              </a:rPr>
              <a:t>for</a:t>
            </a:r>
            <a:r>
              <a:rPr lang="pt-BR" sz="13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pt-BR" sz="1300" dirty="0" err="1">
                <a:latin typeface="Arial" charset="0"/>
                <a:ea typeface="Arial" charset="0"/>
                <a:cs typeface="Arial" charset="0"/>
              </a:rPr>
              <a:t>i</a:t>
            </a:r>
            <a:r>
              <a:rPr lang="pt-BR" sz="1300" dirty="0">
                <a:latin typeface="Arial" charset="0"/>
                <a:ea typeface="Arial" charset="0"/>
                <a:cs typeface="Arial" charset="0"/>
              </a:rPr>
              <a:t>, </a:t>
            </a:r>
            <a:r>
              <a:rPr lang="pt-BR" sz="1300" dirty="0" err="1">
                <a:latin typeface="Arial" charset="0"/>
                <a:ea typeface="Arial" charset="0"/>
                <a:cs typeface="Arial" charset="0"/>
              </a:rPr>
              <a:t>v</a:t>
            </a:r>
            <a:r>
              <a:rPr lang="pt-BR" sz="1300" dirty="0">
                <a:latin typeface="Arial" charset="0"/>
                <a:ea typeface="Arial" charset="0"/>
                <a:cs typeface="Arial" charset="0"/>
              </a:rPr>
              <a:t> in </a:t>
            </a:r>
            <a:r>
              <a:rPr lang="pt-BR" sz="1300" dirty="0" err="1">
                <a:latin typeface="Arial" charset="0"/>
                <a:ea typeface="Arial" charset="0"/>
                <a:cs typeface="Arial" charset="0"/>
              </a:rPr>
              <a:t>enumerate</a:t>
            </a:r>
            <a:r>
              <a:rPr lang="pt-BR" sz="1300" dirty="0">
                <a:latin typeface="Arial" charset="0"/>
                <a:ea typeface="Arial" charset="0"/>
                <a:cs typeface="Arial" charset="0"/>
              </a:rPr>
              <a:t>(valor):</a:t>
            </a:r>
          </a:p>
          <a:p>
            <a:r>
              <a:rPr lang="pt-BR" sz="1300" i="1" dirty="0" err="1">
                <a:latin typeface="Arial" charset="0"/>
                <a:ea typeface="Arial" charset="0"/>
                <a:cs typeface="Arial" charset="0"/>
              </a:rPr>
              <a:t>if</a:t>
            </a:r>
            <a:r>
              <a:rPr lang="pt-BR" sz="13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pt-BR" sz="1300" dirty="0" err="1">
                <a:latin typeface="Arial" charset="0"/>
                <a:ea typeface="Arial" charset="0"/>
                <a:cs typeface="Arial" charset="0"/>
              </a:rPr>
              <a:t>v</a:t>
            </a:r>
            <a:r>
              <a:rPr lang="pt-BR" sz="1300" dirty="0">
                <a:latin typeface="Arial" charset="0"/>
                <a:ea typeface="Arial" charset="0"/>
                <a:cs typeface="Arial" charset="0"/>
              </a:rPr>
              <a:t> == maior:</a:t>
            </a:r>
          </a:p>
          <a:p>
            <a:r>
              <a:rPr lang="pt-BR" sz="1300" dirty="0" err="1"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300" dirty="0">
                <a:latin typeface="Arial" charset="0"/>
                <a:ea typeface="Arial" charset="0"/>
                <a:cs typeface="Arial" charset="0"/>
              </a:rPr>
              <a:t>(</a:t>
            </a:r>
            <a:r>
              <a:rPr lang="pt-BR" sz="1300" dirty="0" err="1">
                <a:latin typeface="Arial" charset="0"/>
                <a:ea typeface="Arial" charset="0"/>
                <a:cs typeface="Arial" charset="0"/>
              </a:rPr>
              <a:t>f</a:t>
            </a:r>
            <a:r>
              <a:rPr lang="pt-BR" sz="1300" dirty="0">
                <a:latin typeface="Arial" charset="0"/>
                <a:ea typeface="Arial" charset="0"/>
                <a:cs typeface="Arial" charset="0"/>
              </a:rPr>
              <a:t>'{</a:t>
            </a:r>
            <a:r>
              <a:rPr lang="pt-BR" sz="1300" dirty="0" err="1">
                <a:latin typeface="Arial" charset="0"/>
                <a:ea typeface="Arial" charset="0"/>
                <a:cs typeface="Arial" charset="0"/>
              </a:rPr>
              <a:t>i</a:t>
            </a:r>
            <a:r>
              <a:rPr lang="pt-BR" sz="1300" dirty="0">
                <a:latin typeface="Arial" charset="0"/>
                <a:ea typeface="Arial" charset="0"/>
                <a:cs typeface="Arial" charset="0"/>
              </a:rPr>
              <a:t>}...', </a:t>
            </a:r>
            <a:r>
              <a:rPr lang="pt-BR" sz="1300" dirty="0" err="1">
                <a:latin typeface="Arial" charset="0"/>
                <a:ea typeface="Arial" charset="0"/>
                <a:cs typeface="Arial" charset="0"/>
              </a:rPr>
              <a:t>end</a:t>
            </a:r>
            <a:r>
              <a:rPr lang="pt-BR" sz="1300" dirty="0">
                <a:latin typeface="Arial" charset="0"/>
                <a:ea typeface="Arial" charset="0"/>
                <a:cs typeface="Arial" charset="0"/>
              </a:rPr>
              <a:t>='')</a:t>
            </a:r>
          </a:p>
          <a:p>
            <a:r>
              <a:rPr lang="pt-BR" sz="1300" dirty="0" err="1"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300" dirty="0">
                <a:latin typeface="Arial" charset="0"/>
                <a:ea typeface="Arial" charset="0"/>
                <a:cs typeface="Arial" charset="0"/>
              </a:rPr>
              <a:t>()</a:t>
            </a:r>
          </a:p>
          <a:p>
            <a:r>
              <a:rPr lang="pt-BR" sz="1300" dirty="0" err="1"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300" dirty="0">
                <a:latin typeface="Arial" charset="0"/>
                <a:ea typeface="Arial" charset="0"/>
                <a:cs typeface="Arial" charset="0"/>
              </a:rPr>
              <a:t>(</a:t>
            </a:r>
            <a:r>
              <a:rPr lang="pt-BR" sz="1300" dirty="0" err="1">
                <a:latin typeface="Arial" charset="0"/>
                <a:ea typeface="Arial" charset="0"/>
                <a:cs typeface="Arial" charset="0"/>
              </a:rPr>
              <a:t>f'O</a:t>
            </a:r>
            <a:r>
              <a:rPr lang="pt-BR" sz="1300" dirty="0">
                <a:latin typeface="Arial" charset="0"/>
                <a:ea typeface="Arial" charset="0"/>
                <a:cs typeface="Arial" charset="0"/>
              </a:rPr>
              <a:t> menor valor digitado foi: {menor} nas posições ', </a:t>
            </a:r>
            <a:r>
              <a:rPr lang="pt-BR" sz="1300" dirty="0" err="1">
                <a:latin typeface="Arial" charset="0"/>
                <a:ea typeface="Arial" charset="0"/>
                <a:cs typeface="Arial" charset="0"/>
              </a:rPr>
              <a:t>end</a:t>
            </a:r>
            <a:r>
              <a:rPr lang="pt-BR" sz="1300" dirty="0">
                <a:latin typeface="Arial" charset="0"/>
                <a:ea typeface="Arial" charset="0"/>
                <a:cs typeface="Arial" charset="0"/>
              </a:rPr>
              <a:t>='')</a:t>
            </a:r>
          </a:p>
          <a:p>
            <a:r>
              <a:rPr lang="pt-BR" sz="1300" i="1" dirty="0">
                <a:latin typeface="Arial" charset="0"/>
                <a:ea typeface="Arial" charset="0"/>
                <a:cs typeface="Arial" charset="0"/>
              </a:rPr>
              <a:t>for</a:t>
            </a:r>
            <a:r>
              <a:rPr lang="pt-BR" sz="13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pt-BR" sz="1300" dirty="0" err="1">
                <a:latin typeface="Arial" charset="0"/>
                <a:ea typeface="Arial" charset="0"/>
                <a:cs typeface="Arial" charset="0"/>
              </a:rPr>
              <a:t>i</a:t>
            </a:r>
            <a:r>
              <a:rPr lang="pt-BR" sz="1300" dirty="0">
                <a:latin typeface="Arial" charset="0"/>
                <a:ea typeface="Arial" charset="0"/>
                <a:cs typeface="Arial" charset="0"/>
              </a:rPr>
              <a:t>, </a:t>
            </a:r>
            <a:r>
              <a:rPr lang="pt-BR" sz="1300" dirty="0" err="1">
                <a:latin typeface="Arial" charset="0"/>
                <a:ea typeface="Arial" charset="0"/>
                <a:cs typeface="Arial" charset="0"/>
              </a:rPr>
              <a:t>v</a:t>
            </a:r>
            <a:r>
              <a:rPr lang="pt-BR" sz="1300" dirty="0">
                <a:latin typeface="Arial" charset="0"/>
                <a:ea typeface="Arial" charset="0"/>
                <a:cs typeface="Arial" charset="0"/>
              </a:rPr>
              <a:t> in </a:t>
            </a:r>
            <a:r>
              <a:rPr lang="pt-BR" sz="1300" dirty="0" err="1">
                <a:latin typeface="Arial" charset="0"/>
                <a:ea typeface="Arial" charset="0"/>
                <a:cs typeface="Arial" charset="0"/>
              </a:rPr>
              <a:t>enumerate</a:t>
            </a:r>
            <a:r>
              <a:rPr lang="pt-BR" sz="1300" dirty="0">
                <a:latin typeface="Arial" charset="0"/>
                <a:ea typeface="Arial" charset="0"/>
                <a:cs typeface="Arial" charset="0"/>
              </a:rPr>
              <a:t>(valor):</a:t>
            </a:r>
          </a:p>
          <a:p>
            <a:r>
              <a:rPr lang="pt-BR" sz="1300" i="1" dirty="0" err="1">
                <a:latin typeface="Arial" charset="0"/>
                <a:ea typeface="Arial" charset="0"/>
                <a:cs typeface="Arial" charset="0"/>
              </a:rPr>
              <a:t>if</a:t>
            </a:r>
            <a:r>
              <a:rPr lang="pt-BR" sz="13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pt-BR" sz="1300" dirty="0" err="1">
                <a:latin typeface="Arial" charset="0"/>
                <a:ea typeface="Arial" charset="0"/>
                <a:cs typeface="Arial" charset="0"/>
              </a:rPr>
              <a:t>v</a:t>
            </a:r>
            <a:r>
              <a:rPr lang="pt-BR" sz="1300" dirty="0">
                <a:latin typeface="Arial" charset="0"/>
                <a:ea typeface="Arial" charset="0"/>
                <a:cs typeface="Arial" charset="0"/>
              </a:rPr>
              <a:t> == menor:</a:t>
            </a:r>
          </a:p>
          <a:p>
            <a:r>
              <a:rPr lang="pt-BR" sz="1300" dirty="0" err="1"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300" dirty="0">
                <a:latin typeface="Arial" charset="0"/>
                <a:ea typeface="Arial" charset="0"/>
                <a:cs typeface="Arial" charset="0"/>
              </a:rPr>
              <a:t>(</a:t>
            </a:r>
            <a:r>
              <a:rPr lang="pt-BR" sz="1300" dirty="0" err="1">
                <a:latin typeface="Arial" charset="0"/>
                <a:ea typeface="Arial" charset="0"/>
                <a:cs typeface="Arial" charset="0"/>
              </a:rPr>
              <a:t>f</a:t>
            </a:r>
            <a:r>
              <a:rPr lang="pt-BR" sz="1300" dirty="0">
                <a:latin typeface="Arial" charset="0"/>
                <a:ea typeface="Arial" charset="0"/>
                <a:cs typeface="Arial" charset="0"/>
              </a:rPr>
              <a:t>'{</a:t>
            </a:r>
            <a:r>
              <a:rPr lang="pt-BR" sz="1300" dirty="0" err="1">
                <a:latin typeface="Arial" charset="0"/>
                <a:ea typeface="Arial" charset="0"/>
                <a:cs typeface="Arial" charset="0"/>
              </a:rPr>
              <a:t>i</a:t>
            </a:r>
            <a:r>
              <a:rPr lang="pt-BR" sz="1300" dirty="0">
                <a:latin typeface="Arial" charset="0"/>
                <a:ea typeface="Arial" charset="0"/>
                <a:cs typeface="Arial" charset="0"/>
              </a:rPr>
              <a:t>}...', </a:t>
            </a:r>
            <a:r>
              <a:rPr lang="pt-BR" sz="1300" dirty="0" err="1">
                <a:latin typeface="Arial" charset="0"/>
                <a:ea typeface="Arial" charset="0"/>
                <a:cs typeface="Arial" charset="0"/>
              </a:rPr>
              <a:t>end</a:t>
            </a:r>
            <a:r>
              <a:rPr lang="pt-BR" sz="1300" dirty="0">
                <a:latin typeface="Arial" charset="0"/>
                <a:ea typeface="Arial" charset="0"/>
                <a:cs typeface="Arial" charset="0"/>
              </a:rPr>
              <a:t>='')</a:t>
            </a:r>
          </a:p>
          <a:p>
            <a:r>
              <a:rPr lang="pt-BR" sz="1300" dirty="0" err="1"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300" dirty="0" smtClean="0">
                <a:latin typeface="Arial" charset="0"/>
                <a:ea typeface="Arial" charset="0"/>
                <a:cs typeface="Arial" charset="0"/>
              </a:rPr>
              <a:t>()</a:t>
            </a:r>
            <a:endParaRPr lang="pt-BR" sz="1300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0087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1298298" y="285981"/>
            <a:ext cx="45608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b="1" smtClean="0">
                <a:solidFill>
                  <a:srgbClr val="945200"/>
                </a:solidFill>
                <a:latin typeface="Apple Chancery" charset="0"/>
                <a:ea typeface="Apple Chancery" charset="0"/>
                <a:cs typeface="Apple Chancery" charset="0"/>
              </a:rPr>
              <a:t>Curso de Python - Curso em Vídeo</a:t>
            </a:r>
            <a:endParaRPr lang="pt-BR" sz="2400" b="1">
              <a:solidFill>
                <a:srgbClr val="945200"/>
              </a:solidFill>
              <a:latin typeface="Apple Chancery" charset="0"/>
              <a:ea typeface="Apple Chancery" charset="0"/>
              <a:cs typeface="Apple Chancery" charset="0"/>
            </a:endParaRPr>
          </a:p>
        </p:txBody>
      </p:sp>
      <p:sp>
        <p:nvSpPr>
          <p:cNvPr id="13" name="Espaço Reservado para Rodapé 10"/>
          <p:cNvSpPr txBox="1">
            <a:spLocks/>
          </p:cNvSpPr>
          <p:nvPr/>
        </p:nvSpPr>
        <p:spPr>
          <a:xfrm>
            <a:off x="5768825" y="8435643"/>
            <a:ext cx="726505" cy="4466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l" defTabSz="914400" rtl="0" eaLnBrk="1" latinLnBrk="0" hangingPunct="1">
              <a:defRPr sz="7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20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Página</a:t>
            </a:r>
            <a:endParaRPr lang="pt-BR" sz="1200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4" name="Espaço Reservado para Número de Slide 11"/>
          <p:cNvSpPr txBox="1">
            <a:spLocks/>
          </p:cNvSpPr>
          <p:nvPr/>
        </p:nvSpPr>
        <p:spPr>
          <a:xfrm>
            <a:off x="6361260" y="8533253"/>
            <a:ext cx="368724" cy="26969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pt-BR"/>
            </a:defPPr>
            <a:lvl1pPr marL="0" algn="r" defTabSz="914400" rtl="0" eaLnBrk="1" latinLnBrk="0" hangingPunct="1">
              <a:defRPr sz="21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2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8</a:t>
            </a:r>
            <a:r>
              <a:rPr lang="pt-BR" sz="12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5</a:t>
            </a:r>
            <a:endParaRPr lang="pt-BR" sz="1200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 useBgFill="1">
        <p:nvSpPr>
          <p:cNvPr id="2" name="Retângulo 1"/>
          <p:cNvSpPr/>
          <p:nvPr/>
        </p:nvSpPr>
        <p:spPr>
          <a:xfrm>
            <a:off x="535058" y="984860"/>
            <a:ext cx="5960272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b="1" i="1" dirty="0">
                <a:solidFill>
                  <a:srgbClr val="0432FF"/>
                </a:solidFill>
                <a:latin typeface="Arial" charset="0"/>
                <a:ea typeface="Arial" charset="0"/>
                <a:cs typeface="Arial" charset="0"/>
              </a:rPr>
              <a:t># Desafio </a:t>
            </a:r>
            <a:r>
              <a:rPr lang="pt-BR" sz="1400" b="1" i="1" dirty="0" smtClean="0">
                <a:solidFill>
                  <a:srgbClr val="0432FF"/>
                </a:solidFill>
                <a:latin typeface="Arial" charset="0"/>
                <a:ea typeface="Arial" charset="0"/>
                <a:cs typeface="Arial" charset="0"/>
              </a:rPr>
              <a:t>79 – Valores únicos em uma Lista:</a:t>
            </a:r>
          </a:p>
          <a:p>
            <a:endParaRPr lang="pt-BR" sz="1400" dirty="0">
              <a:latin typeface="Arial" charset="0"/>
              <a:ea typeface="Arial" charset="0"/>
              <a:cs typeface="Arial" charset="0"/>
            </a:endParaRPr>
          </a:p>
          <a:p>
            <a:r>
              <a:rPr lang="pt-BR" sz="1400" i="1" dirty="0">
                <a:latin typeface="Arial" charset="0"/>
                <a:ea typeface="Arial" charset="0"/>
                <a:cs typeface="Arial" charset="0"/>
              </a:rPr>
              <a:t># Crie um programa onde o usuário possa digitar vários valores numéricos</a:t>
            </a:r>
            <a:endParaRPr lang="pt-BR" sz="1400" dirty="0">
              <a:latin typeface="Arial" charset="0"/>
              <a:ea typeface="Arial" charset="0"/>
              <a:cs typeface="Arial" charset="0"/>
            </a:endParaRPr>
          </a:p>
          <a:p>
            <a:r>
              <a:rPr lang="pt-BR" sz="1400" i="1" dirty="0">
                <a:latin typeface="Arial" charset="0"/>
                <a:ea typeface="Arial" charset="0"/>
                <a:cs typeface="Arial" charset="0"/>
              </a:rPr>
              <a:t># e cadastre-os em uma LISTA. Caso o número já exista lá dentro, ele NÃO</a:t>
            </a:r>
            <a:endParaRPr lang="pt-BR" sz="1400" dirty="0">
              <a:latin typeface="Arial" charset="0"/>
              <a:ea typeface="Arial" charset="0"/>
              <a:cs typeface="Arial" charset="0"/>
            </a:endParaRPr>
          </a:p>
          <a:p>
            <a:r>
              <a:rPr lang="pt-BR" sz="1400" i="1" dirty="0">
                <a:latin typeface="Arial" charset="0"/>
                <a:ea typeface="Arial" charset="0"/>
                <a:cs typeface="Arial" charset="0"/>
              </a:rPr>
              <a:t># SERÁ ADICIONADO. No final, serão </a:t>
            </a:r>
            <a:r>
              <a:rPr lang="pt-BR" sz="1400" i="1" dirty="0" smtClean="0">
                <a:latin typeface="Arial" charset="0"/>
                <a:ea typeface="Arial" charset="0"/>
                <a:cs typeface="Arial" charset="0"/>
              </a:rPr>
              <a:t>exibidos </a:t>
            </a:r>
            <a:r>
              <a:rPr lang="pt-BR" sz="1400" i="1" dirty="0">
                <a:latin typeface="Arial" charset="0"/>
                <a:ea typeface="Arial" charset="0"/>
                <a:cs typeface="Arial" charset="0"/>
              </a:rPr>
              <a:t>todos os valores únicos</a:t>
            </a:r>
            <a:endParaRPr lang="pt-BR" sz="1400" dirty="0">
              <a:latin typeface="Arial" charset="0"/>
              <a:ea typeface="Arial" charset="0"/>
              <a:cs typeface="Arial" charset="0"/>
            </a:endParaRPr>
          </a:p>
          <a:p>
            <a:r>
              <a:rPr lang="pt-BR" sz="1400" i="1" dirty="0">
                <a:latin typeface="Arial" charset="0"/>
                <a:ea typeface="Arial" charset="0"/>
                <a:cs typeface="Arial" charset="0"/>
              </a:rPr>
              <a:t># digitados, em ordem crescente.</a:t>
            </a:r>
            <a:endParaRPr lang="pt-BR" sz="1400" dirty="0">
              <a:latin typeface="Arial" charset="0"/>
              <a:ea typeface="Arial" charset="0"/>
              <a:cs typeface="Arial" charset="0"/>
            </a:endParaRPr>
          </a:p>
          <a:p>
            <a:r>
              <a:rPr lang="pt-BR" sz="1400" dirty="0">
                <a:latin typeface="Arial" charset="0"/>
                <a:ea typeface="Arial" charset="0"/>
                <a:cs typeface="Arial" charset="0"/>
              </a:rPr>
              <a:t/>
            </a:r>
            <a:br>
              <a:rPr lang="pt-BR" sz="1400" dirty="0">
                <a:latin typeface="Arial" charset="0"/>
                <a:ea typeface="Arial" charset="0"/>
                <a:cs typeface="Arial" charset="0"/>
              </a:rPr>
            </a:b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números = []</a:t>
            </a:r>
          </a:p>
          <a:p>
            <a:r>
              <a:rPr lang="pt-BR" sz="1400" i="1" dirty="0" err="1">
                <a:latin typeface="Arial" charset="0"/>
                <a:ea typeface="Arial" charset="0"/>
                <a:cs typeface="Arial" charset="0"/>
              </a:rPr>
              <a:t>while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True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:</a:t>
            </a:r>
          </a:p>
          <a:p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n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 = 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int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(input('Digite um valor: '))</a:t>
            </a:r>
          </a:p>
          <a:p>
            <a:r>
              <a:rPr lang="pt-BR" sz="1400" i="1" dirty="0" err="1">
                <a:latin typeface="Arial" charset="0"/>
                <a:ea typeface="Arial" charset="0"/>
                <a:cs typeface="Arial" charset="0"/>
              </a:rPr>
              <a:t>if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n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not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 in números:</a:t>
            </a:r>
          </a:p>
          <a:p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números.append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(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n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)</a:t>
            </a:r>
          </a:p>
          <a:p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('Valor adicionado com sucesso...')</a:t>
            </a:r>
          </a:p>
          <a:p>
            <a:r>
              <a:rPr lang="pt-BR" sz="1400" i="1" dirty="0" err="1">
                <a:latin typeface="Arial" charset="0"/>
                <a:ea typeface="Arial" charset="0"/>
                <a:cs typeface="Arial" charset="0"/>
              </a:rPr>
              <a:t>else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:</a:t>
            </a:r>
          </a:p>
          <a:p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('Valor Duplicado! Não é possível adicioná-lo.')</a:t>
            </a:r>
          </a:p>
          <a:p>
            <a:r>
              <a:rPr lang="pt-BR" sz="1400" dirty="0">
                <a:latin typeface="Arial" charset="0"/>
                <a:ea typeface="Arial" charset="0"/>
                <a:cs typeface="Arial" charset="0"/>
              </a:rPr>
              <a:t>decisão = 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str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(input('Quer continuar? [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S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/N] ')).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strip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().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upper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()[0]</a:t>
            </a:r>
          </a:p>
          <a:p>
            <a:r>
              <a:rPr lang="pt-BR" sz="1400" i="1" dirty="0" err="1">
                <a:latin typeface="Arial" charset="0"/>
                <a:ea typeface="Arial" charset="0"/>
                <a:cs typeface="Arial" charset="0"/>
              </a:rPr>
              <a:t>if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 decisão == 'N':</a:t>
            </a:r>
          </a:p>
          <a:p>
            <a:r>
              <a:rPr lang="pt-BR" sz="1400" i="1" dirty="0">
                <a:latin typeface="Arial" charset="0"/>
                <a:ea typeface="Arial" charset="0"/>
                <a:cs typeface="Arial" charset="0"/>
              </a:rPr>
              <a:t>break</a:t>
            </a:r>
            <a:endParaRPr lang="pt-BR" sz="1400" dirty="0">
              <a:latin typeface="Arial" charset="0"/>
              <a:ea typeface="Arial" charset="0"/>
              <a:cs typeface="Arial" charset="0"/>
            </a:endParaRPr>
          </a:p>
          <a:p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('-='*40)</a:t>
            </a:r>
          </a:p>
          <a:p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números.sort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()</a:t>
            </a:r>
          </a:p>
          <a:p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(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f'Você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 digitou os valores {números</a:t>
            </a:r>
            <a:r>
              <a:rPr lang="pt-BR" sz="1400" dirty="0" smtClean="0">
                <a:latin typeface="Arial" charset="0"/>
                <a:ea typeface="Arial" charset="0"/>
                <a:cs typeface="Arial" charset="0"/>
              </a:rPr>
              <a:t>}')</a:t>
            </a:r>
            <a:endParaRPr lang="pt-BR" sz="1400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0066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1298298" y="285981"/>
            <a:ext cx="45608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b="1" smtClean="0">
                <a:solidFill>
                  <a:srgbClr val="945200"/>
                </a:solidFill>
                <a:latin typeface="Apple Chancery" charset="0"/>
                <a:ea typeface="Apple Chancery" charset="0"/>
                <a:cs typeface="Apple Chancery" charset="0"/>
              </a:rPr>
              <a:t>Curso de Python - Curso em Vídeo</a:t>
            </a:r>
            <a:endParaRPr lang="pt-BR" sz="2400" b="1">
              <a:solidFill>
                <a:srgbClr val="945200"/>
              </a:solidFill>
              <a:latin typeface="Apple Chancery" charset="0"/>
              <a:ea typeface="Apple Chancery" charset="0"/>
              <a:cs typeface="Apple Chancery" charset="0"/>
            </a:endParaRPr>
          </a:p>
        </p:txBody>
      </p:sp>
      <p:sp>
        <p:nvSpPr>
          <p:cNvPr id="13" name="Espaço Reservado para Rodapé 10"/>
          <p:cNvSpPr txBox="1">
            <a:spLocks/>
          </p:cNvSpPr>
          <p:nvPr/>
        </p:nvSpPr>
        <p:spPr>
          <a:xfrm>
            <a:off x="5768825" y="8435643"/>
            <a:ext cx="726505" cy="4466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l" defTabSz="914400" rtl="0" eaLnBrk="1" latinLnBrk="0" hangingPunct="1">
              <a:defRPr sz="7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20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Página</a:t>
            </a:r>
            <a:endParaRPr lang="pt-BR" sz="1200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4" name="Espaço Reservado para Número de Slide 11"/>
          <p:cNvSpPr txBox="1">
            <a:spLocks/>
          </p:cNvSpPr>
          <p:nvPr/>
        </p:nvSpPr>
        <p:spPr>
          <a:xfrm>
            <a:off x="6361260" y="8533253"/>
            <a:ext cx="368724" cy="26969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pt-BR"/>
            </a:defPPr>
            <a:lvl1pPr marL="0" algn="r" defTabSz="914400" rtl="0" eaLnBrk="1" latinLnBrk="0" hangingPunct="1">
              <a:defRPr sz="21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2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86</a:t>
            </a:r>
            <a:endParaRPr lang="pt-BR" sz="1200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 useBgFill="1">
        <p:nvSpPr>
          <p:cNvPr id="2" name="Retângulo 1"/>
          <p:cNvSpPr/>
          <p:nvPr/>
        </p:nvSpPr>
        <p:spPr>
          <a:xfrm>
            <a:off x="540524" y="1047284"/>
            <a:ext cx="5820736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b="1" i="1" dirty="0">
                <a:solidFill>
                  <a:srgbClr val="0432FF"/>
                </a:solidFill>
                <a:latin typeface="Arial" charset="0"/>
                <a:ea typeface="Arial" charset="0"/>
                <a:cs typeface="Arial" charset="0"/>
              </a:rPr>
              <a:t># Desafio </a:t>
            </a:r>
            <a:r>
              <a:rPr lang="pt-BR" sz="1400" b="1" i="1" dirty="0" smtClean="0">
                <a:solidFill>
                  <a:srgbClr val="0432FF"/>
                </a:solidFill>
                <a:latin typeface="Arial" charset="0"/>
                <a:ea typeface="Arial" charset="0"/>
                <a:cs typeface="Arial" charset="0"/>
              </a:rPr>
              <a:t>80 – Lista Ordenada sem Repetições:</a:t>
            </a:r>
          </a:p>
          <a:p>
            <a:endParaRPr lang="pt-BR" sz="1400" dirty="0">
              <a:latin typeface="Arial" charset="0"/>
              <a:ea typeface="Arial" charset="0"/>
              <a:cs typeface="Arial" charset="0"/>
            </a:endParaRPr>
          </a:p>
          <a:p>
            <a:r>
              <a:rPr lang="pt-BR" sz="1400" i="1" dirty="0">
                <a:latin typeface="Arial" charset="0"/>
                <a:ea typeface="Arial" charset="0"/>
                <a:cs typeface="Arial" charset="0"/>
              </a:rPr>
              <a:t># Crie um programa onde o usuário possa digitar cinco valores numéricos e</a:t>
            </a:r>
            <a:endParaRPr lang="pt-BR" sz="1400" dirty="0">
              <a:latin typeface="Arial" charset="0"/>
              <a:ea typeface="Arial" charset="0"/>
              <a:cs typeface="Arial" charset="0"/>
            </a:endParaRPr>
          </a:p>
          <a:p>
            <a:r>
              <a:rPr lang="pt-BR" sz="1400" i="1" dirty="0">
                <a:latin typeface="Arial" charset="0"/>
                <a:ea typeface="Arial" charset="0"/>
                <a:cs typeface="Arial" charset="0"/>
              </a:rPr>
              <a:t># cadastre-os em uma lista, já na posição correta de inserção(sem usar o </a:t>
            </a:r>
            <a:r>
              <a:rPr lang="pt-BR" sz="1400" i="1" dirty="0" err="1">
                <a:latin typeface="Arial" charset="0"/>
                <a:ea typeface="Arial" charset="0"/>
                <a:cs typeface="Arial" charset="0"/>
              </a:rPr>
              <a:t>sort</a:t>
            </a:r>
            <a:r>
              <a:rPr lang="pt-BR" sz="1400" i="1" dirty="0">
                <a:latin typeface="Arial" charset="0"/>
                <a:ea typeface="Arial" charset="0"/>
                <a:cs typeface="Arial" charset="0"/>
              </a:rPr>
              <a:t>()).</a:t>
            </a:r>
            <a:endParaRPr lang="pt-BR" sz="1400" dirty="0">
              <a:latin typeface="Arial" charset="0"/>
              <a:ea typeface="Arial" charset="0"/>
              <a:cs typeface="Arial" charset="0"/>
            </a:endParaRPr>
          </a:p>
          <a:p>
            <a:r>
              <a:rPr lang="pt-BR" sz="1400" i="1" dirty="0">
                <a:latin typeface="Arial" charset="0"/>
                <a:ea typeface="Arial" charset="0"/>
                <a:cs typeface="Arial" charset="0"/>
              </a:rPr>
              <a:t># No final, mostre a lista ordenada na tela.</a:t>
            </a:r>
            <a:endParaRPr lang="pt-BR" sz="1400" dirty="0">
              <a:latin typeface="Arial" charset="0"/>
              <a:ea typeface="Arial" charset="0"/>
              <a:cs typeface="Arial" charset="0"/>
            </a:endParaRPr>
          </a:p>
          <a:p>
            <a:r>
              <a:rPr lang="pt-BR" sz="1400" dirty="0">
                <a:latin typeface="Arial" charset="0"/>
                <a:ea typeface="Arial" charset="0"/>
                <a:cs typeface="Arial" charset="0"/>
              </a:rPr>
              <a:t/>
            </a:r>
            <a:br>
              <a:rPr lang="pt-BR" sz="1400" dirty="0">
                <a:latin typeface="Arial" charset="0"/>
                <a:ea typeface="Arial" charset="0"/>
                <a:cs typeface="Arial" charset="0"/>
              </a:rPr>
            </a:b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lista = []</a:t>
            </a:r>
          </a:p>
          <a:p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n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 = 0</a:t>
            </a:r>
          </a:p>
          <a:p>
            <a:r>
              <a:rPr lang="pt-BR" sz="1400" i="1" dirty="0">
                <a:latin typeface="Arial" charset="0"/>
                <a:ea typeface="Arial" charset="0"/>
                <a:cs typeface="Arial" charset="0"/>
              </a:rPr>
              <a:t>for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n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 in range(0, 5):</a:t>
            </a:r>
          </a:p>
          <a:p>
            <a:r>
              <a:rPr lang="pt-BR" sz="1400" dirty="0">
                <a:latin typeface="Arial" charset="0"/>
                <a:ea typeface="Arial" charset="0"/>
                <a:cs typeface="Arial" charset="0"/>
              </a:rPr>
              <a:t>número = 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int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(input('Digite um valor: '))</a:t>
            </a:r>
          </a:p>
          <a:p>
            <a:r>
              <a:rPr lang="pt-BR" sz="1400" i="1" dirty="0" err="1">
                <a:latin typeface="Arial" charset="0"/>
                <a:ea typeface="Arial" charset="0"/>
                <a:cs typeface="Arial" charset="0"/>
              </a:rPr>
              <a:t>if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n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 == 0 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or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 número &gt; lista[-1]:</a:t>
            </a:r>
          </a:p>
          <a:p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lista.append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(número)</a:t>
            </a:r>
          </a:p>
          <a:p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('Adicionado ao final da lista.')</a:t>
            </a:r>
          </a:p>
          <a:p>
            <a:r>
              <a:rPr lang="pt-BR" sz="1400" i="1" dirty="0" err="1">
                <a:latin typeface="Arial" charset="0"/>
                <a:ea typeface="Arial" charset="0"/>
                <a:cs typeface="Arial" charset="0"/>
              </a:rPr>
              <a:t>else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:</a:t>
            </a:r>
          </a:p>
          <a:p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pos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 = 0</a:t>
            </a:r>
          </a:p>
          <a:p>
            <a:r>
              <a:rPr lang="pt-BR" sz="1400" i="1" dirty="0" err="1">
                <a:latin typeface="Arial" charset="0"/>
                <a:ea typeface="Arial" charset="0"/>
                <a:cs typeface="Arial" charset="0"/>
              </a:rPr>
              <a:t>while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pos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 &lt; 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len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(lista):</a:t>
            </a:r>
          </a:p>
          <a:p>
            <a:r>
              <a:rPr lang="pt-BR" sz="1400" i="1" dirty="0" err="1">
                <a:latin typeface="Arial" charset="0"/>
                <a:ea typeface="Arial" charset="0"/>
                <a:cs typeface="Arial" charset="0"/>
              </a:rPr>
              <a:t>if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 número &lt;= lista[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pos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]:</a:t>
            </a:r>
          </a:p>
          <a:p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lista.insert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(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pos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, número)</a:t>
            </a:r>
          </a:p>
          <a:p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(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f'Adicionado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 na posição {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pos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} da lista.')</a:t>
            </a:r>
          </a:p>
          <a:p>
            <a:r>
              <a:rPr lang="pt-BR" sz="1400" i="1" dirty="0">
                <a:latin typeface="Arial" charset="0"/>
                <a:ea typeface="Arial" charset="0"/>
                <a:cs typeface="Arial" charset="0"/>
              </a:rPr>
              <a:t>break</a:t>
            </a:r>
            <a:endParaRPr lang="pt-BR" sz="1400" dirty="0">
              <a:latin typeface="Arial" charset="0"/>
              <a:ea typeface="Arial" charset="0"/>
              <a:cs typeface="Arial" charset="0"/>
            </a:endParaRPr>
          </a:p>
          <a:p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pos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 += 1</a:t>
            </a:r>
          </a:p>
          <a:p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('-='*40)</a:t>
            </a:r>
          </a:p>
          <a:p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(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f'Os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 valores digitados em ordem foram {lista}')</a:t>
            </a:r>
            <a:endParaRPr lang="pt-BR" sz="1400" b="0" dirty="0">
              <a:effectLst/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4069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1298298" y="285981"/>
            <a:ext cx="45608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b="1" smtClean="0">
                <a:solidFill>
                  <a:srgbClr val="945200"/>
                </a:solidFill>
                <a:latin typeface="Apple Chancery" charset="0"/>
                <a:ea typeface="Apple Chancery" charset="0"/>
                <a:cs typeface="Apple Chancery" charset="0"/>
              </a:rPr>
              <a:t>Curso de Python - Curso em Vídeo</a:t>
            </a:r>
            <a:endParaRPr lang="pt-BR" sz="2400" b="1">
              <a:solidFill>
                <a:srgbClr val="945200"/>
              </a:solidFill>
              <a:latin typeface="Apple Chancery" charset="0"/>
              <a:ea typeface="Apple Chancery" charset="0"/>
              <a:cs typeface="Apple Chancery" charset="0"/>
            </a:endParaRPr>
          </a:p>
        </p:txBody>
      </p:sp>
      <p:sp>
        <p:nvSpPr>
          <p:cNvPr id="13" name="Espaço Reservado para Rodapé 10"/>
          <p:cNvSpPr txBox="1">
            <a:spLocks/>
          </p:cNvSpPr>
          <p:nvPr/>
        </p:nvSpPr>
        <p:spPr>
          <a:xfrm>
            <a:off x="5768825" y="8435643"/>
            <a:ext cx="726505" cy="4466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l" defTabSz="914400" rtl="0" eaLnBrk="1" latinLnBrk="0" hangingPunct="1">
              <a:defRPr sz="7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20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Página</a:t>
            </a:r>
            <a:endParaRPr lang="pt-BR" sz="1200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4" name="Espaço Reservado para Número de Slide 11"/>
          <p:cNvSpPr txBox="1">
            <a:spLocks/>
          </p:cNvSpPr>
          <p:nvPr/>
        </p:nvSpPr>
        <p:spPr>
          <a:xfrm>
            <a:off x="6361260" y="8533253"/>
            <a:ext cx="368724" cy="26969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pt-BR"/>
            </a:defPPr>
            <a:lvl1pPr marL="0" algn="r" defTabSz="914400" rtl="0" eaLnBrk="1" latinLnBrk="0" hangingPunct="1">
              <a:defRPr sz="21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2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87</a:t>
            </a:r>
            <a:endParaRPr lang="pt-BR" sz="1200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 useBgFill="1">
        <p:nvSpPr>
          <p:cNvPr id="2" name="Retângulo 1"/>
          <p:cNvSpPr/>
          <p:nvPr/>
        </p:nvSpPr>
        <p:spPr>
          <a:xfrm>
            <a:off x="540524" y="1074916"/>
            <a:ext cx="5820736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b="1" i="1" dirty="0">
                <a:solidFill>
                  <a:srgbClr val="0432FF"/>
                </a:solidFill>
                <a:latin typeface="Arial" charset="0"/>
                <a:ea typeface="Arial" charset="0"/>
                <a:cs typeface="Arial" charset="0"/>
              </a:rPr>
              <a:t># Desafio </a:t>
            </a:r>
            <a:r>
              <a:rPr lang="pt-BR" sz="1400" b="1" i="1" dirty="0" smtClean="0">
                <a:solidFill>
                  <a:srgbClr val="0432FF"/>
                </a:solidFill>
                <a:latin typeface="Arial" charset="0"/>
                <a:ea typeface="Arial" charset="0"/>
                <a:cs typeface="Arial" charset="0"/>
              </a:rPr>
              <a:t>81 – Extraindo Dados de uma Lista:</a:t>
            </a:r>
          </a:p>
          <a:p>
            <a:endParaRPr lang="pt-BR" sz="1400" dirty="0">
              <a:latin typeface="Arial" charset="0"/>
              <a:ea typeface="Arial" charset="0"/>
              <a:cs typeface="Arial" charset="0"/>
            </a:endParaRPr>
          </a:p>
          <a:p>
            <a:r>
              <a:rPr lang="pt-BR" sz="1400" i="1" dirty="0">
                <a:latin typeface="Arial" charset="0"/>
                <a:ea typeface="Arial" charset="0"/>
                <a:cs typeface="Arial" charset="0"/>
              </a:rPr>
              <a:t># Crie um programa que vai ler vários números e colocar em uma lista.</a:t>
            </a:r>
            <a:endParaRPr lang="pt-BR" sz="1400" dirty="0">
              <a:latin typeface="Arial" charset="0"/>
              <a:ea typeface="Arial" charset="0"/>
              <a:cs typeface="Arial" charset="0"/>
            </a:endParaRPr>
          </a:p>
          <a:p>
            <a:r>
              <a:rPr lang="pt-BR" sz="1400" i="1" dirty="0">
                <a:latin typeface="Arial" charset="0"/>
                <a:ea typeface="Arial" charset="0"/>
                <a:cs typeface="Arial" charset="0"/>
              </a:rPr>
              <a:t># Depois disso, mostre:</a:t>
            </a:r>
            <a:endParaRPr lang="pt-BR" sz="1400" dirty="0">
              <a:latin typeface="Arial" charset="0"/>
              <a:ea typeface="Arial" charset="0"/>
              <a:cs typeface="Arial" charset="0"/>
            </a:endParaRPr>
          </a:p>
          <a:p>
            <a:r>
              <a:rPr lang="pt-BR" sz="1400" i="1" dirty="0">
                <a:latin typeface="Arial" charset="0"/>
                <a:ea typeface="Arial" charset="0"/>
                <a:cs typeface="Arial" charset="0"/>
              </a:rPr>
              <a:t># A) Quantos números foram digitados;</a:t>
            </a:r>
            <a:endParaRPr lang="pt-BR" sz="1400" dirty="0">
              <a:latin typeface="Arial" charset="0"/>
              <a:ea typeface="Arial" charset="0"/>
              <a:cs typeface="Arial" charset="0"/>
            </a:endParaRPr>
          </a:p>
          <a:p>
            <a:r>
              <a:rPr lang="pt-BR" sz="1400" i="1" dirty="0">
                <a:latin typeface="Arial" charset="0"/>
                <a:ea typeface="Arial" charset="0"/>
                <a:cs typeface="Arial" charset="0"/>
              </a:rPr>
              <a:t># </a:t>
            </a:r>
            <a:r>
              <a:rPr lang="pt-BR" sz="1400" i="1" dirty="0" err="1">
                <a:latin typeface="Arial" charset="0"/>
                <a:ea typeface="Arial" charset="0"/>
                <a:cs typeface="Arial" charset="0"/>
              </a:rPr>
              <a:t>B</a:t>
            </a:r>
            <a:r>
              <a:rPr lang="pt-BR" sz="1400" i="1" dirty="0">
                <a:latin typeface="Arial" charset="0"/>
                <a:ea typeface="Arial" charset="0"/>
                <a:cs typeface="Arial" charset="0"/>
              </a:rPr>
              <a:t>) A lista de valores, ordenada de forma decrescente.</a:t>
            </a:r>
            <a:endParaRPr lang="pt-BR" sz="1400" dirty="0">
              <a:latin typeface="Arial" charset="0"/>
              <a:ea typeface="Arial" charset="0"/>
              <a:cs typeface="Arial" charset="0"/>
            </a:endParaRPr>
          </a:p>
          <a:p>
            <a:r>
              <a:rPr lang="pt-BR" sz="1400" i="1" dirty="0">
                <a:latin typeface="Arial" charset="0"/>
                <a:ea typeface="Arial" charset="0"/>
                <a:cs typeface="Arial" charset="0"/>
              </a:rPr>
              <a:t># C) Se o valor 5 foi digitado e está ou não na lista.</a:t>
            </a:r>
            <a:endParaRPr lang="pt-BR" sz="1400" dirty="0">
              <a:latin typeface="Arial" charset="0"/>
              <a:ea typeface="Arial" charset="0"/>
              <a:cs typeface="Arial" charset="0"/>
            </a:endParaRPr>
          </a:p>
          <a:p>
            <a:r>
              <a:rPr lang="pt-BR" sz="1400" dirty="0">
                <a:latin typeface="Arial" charset="0"/>
                <a:ea typeface="Arial" charset="0"/>
                <a:cs typeface="Arial" charset="0"/>
              </a:rPr>
              <a:t>num = []</a:t>
            </a:r>
          </a:p>
          <a:p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cont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 = 0</a:t>
            </a:r>
          </a:p>
          <a:p>
            <a:r>
              <a:rPr lang="pt-BR" sz="1400" dirty="0">
                <a:latin typeface="Arial" charset="0"/>
                <a:ea typeface="Arial" charset="0"/>
                <a:cs typeface="Arial" charset="0"/>
              </a:rPr>
              <a:t>decisão = '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S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'</a:t>
            </a:r>
          </a:p>
          <a:p>
            <a:r>
              <a:rPr lang="pt-BR" sz="1400" i="1" dirty="0" err="1">
                <a:latin typeface="Arial" charset="0"/>
                <a:ea typeface="Arial" charset="0"/>
                <a:cs typeface="Arial" charset="0"/>
              </a:rPr>
              <a:t>while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True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:</a:t>
            </a:r>
          </a:p>
          <a:p>
            <a:r>
              <a:rPr lang="pt-BR" sz="1400" i="1" dirty="0" err="1">
                <a:latin typeface="Arial" charset="0"/>
                <a:ea typeface="Arial" charset="0"/>
                <a:cs typeface="Arial" charset="0"/>
              </a:rPr>
              <a:t>while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 decisão in '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S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':</a:t>
            </a:r>
          </a:p>
          <a:p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num.append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(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int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(input('Digite um valor: ')))</a:t>
            </a:r>
          </a:p>
          <a:p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cont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 += 1</a:t>
            </a:r>
          </a:p>
          <a:p>
            <a:r>
              <a:rPr lang="pt-BR" sz="1400" dirty="0">
                <a:latin typeface="Arial" charset="0"/>
                <a:ea typeface="Arial" charset="0"/>
                <a:cs typeface="Arial" charset="0"/>
              </a:rPr>
              <a:t>decisão = 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str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(input('Quer continuar? [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S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/N] ')).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strip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().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upper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()</a:t>
            </a:r>
          </a:p>
          <a:p>
            <a:r>
              <a:rPr lang="pt-BR" sz="1400" i="1" dirty="0" err="1">
                <a:latin typeface="Arial" charset="0"/>
                <a:ea typeface="Arial" charset="0"/>
                <a:cs typeface="Arial" charset="0"/>
              </a:rPr>
              <a:t>if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 decisão == 'N':</a:t>
            </a:r>
          </a:p>
          <a:p>
            <a:r>
              <a:rPr lang="pt-BR" sz="1400" i="1" dirty="0">
                <a:latin typeface="Arial" charset="0"/>
                <a:ea typeface="Arial" charset="0"/>
                <a:cs typeface="Arial" charset="0"/>
              </a:rPr>
              <a:t>break</a:t>
            </a:r>
            <a:endParaRPr lang="pt-BR" sz="1400" dirty="0">
              <a:latin typeface="Arial" charset="0"/>
              <a:ea typeface="Arial" charset="0"/>
              <a:cs typeface="Arial" charset="0"/>
            </a:endParaRPr>
          </a:p>
          <a:p>
            <a:r>
              <a:rPr lang="pt-BR" sz="1400" i="1" dirty="0" err="1">
                <a:latin typeface="Arial" charset="0"/>
                <a:ea typeface="Arial" charset="0"/>
                <a:cs typeface="Arial" charset="0"/>
              </a:rPr>
              <a:t>if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 decisão != 'SN':</a:t>
            </a:r>
          </a:p>
          <a:p>
            <a:r>
              <a:rPr lang="pt-BR" sz="1400" dirty="0">
                <a:latin typeface="Arial" charset="0"/>
                <a:ea typeface="Arial" charset="0"/>
                <a:cs typeface="Arial" charset="0"/>
              </a:rPr>
              <a:t>decisão = 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str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(</a:t>
            </a:r>
          </a:p>
          <a:p>
            <a:r>
              <a:rPr lang="pt-BR" sz="1400" dirty="0">
                <a:latin typeface="Arial" charset="0"/>
                <a:ea typeface="Arial" charset="0"/>
                <a:cs typeface="Arial" charset="0"/>
              </a:rPr>
              <a:t>input('Digite uma opção válida! [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S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/N]: ')).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strip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().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upper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()</a:t>
            </a:r>
          </a:p>
          <a:p>
            <a:r>
              <a:rPr lang="pt-BR" sz="1400" i="1" dirty="0" err="1">
                <a:latin typeface="Arial" charset="0"/>
                <a:ea typeface="Arial" charset="0"/>
                <a:cs typeface="Arial" charset="0"/>
              </a:rPr>
              <a:t>if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 5 in num:</a:t>
            </a:r>
          </a:p>
          <a:p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('O valor 5 está na lista.')</a:t>
            </a:r>
          </a:p>
          <a:p>
            <a:r>
              <a:rPr lang="pt-BR" sz="1400" i="1" dirty="0" err="1">
                <a:latin typeface="Arial" charset="0"/>
                <a:ea typeface="Arial" charset="0"/>
                <a:cs typeface="Arial" charset="0"/>
              </a:rPr>
              <a:t>else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:</a:t>
            </a:r>
          </a:p>
          <a:p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('O valor 5 não está na lista')</a:t>
            </a:r>
          </a:p>
          <a:p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(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f'Foram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 digitados {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cont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} números.')</a:t>
            </a:r>
          </a:p>
          <a:p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num.sort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(reverse=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True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)</a:t>
            </a:r>
          </a:p>
          <a:p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('A ordem decrescente da lista é {}'.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format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(num</a:t>
            </a:r>
            <a:r>
              <a:rPr lang="pt-BR" sz="1400" dirty="0" smtClean="0">
                <a:latin typeface="Arial" charset="0"/>
                <a:ea typeface="Arial" charset="0"/>
                <a:cs typeface="Arial" charset="0"/>
              </a:rPr>
              <a:t>))</a:t>
            </a:r>
            <a:endParaRPr lang="pt-BR" sz="1400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7530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1298298" y="285981"/>
            <a:ext cx="45608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b="1" smtClean="0">
                <a:solidFill>
                  <a:srgbClr val="945200"/>
                </a:solidFill>
                <a:latin typeface="Apple Chancery" charset="0"/>
                <a:ea typeface="Apple Chancery" charset="0"/>
                <a:cs typeface="Apple Chancery" charset="0"/>
              </a:rPr>
              <a:t>Curso de Python - Curso em Vídeo</a:t>
            </a:r>
            <a:endParaRPr lang="pt-BR" sz="2400" b="1">
              <a:solidFill>
                <a:srgbClr val="945200"/>
              </a:solidFill>
              <a:latin typeface="Apple Chancery" charset="0"/>
              <a:ea typeface="Apple Chancery" charset="0"/>
              <a:cs typeface="Apple Chancery" charset="0"/>
            </a:endParaRPr>
          </a:p>
        </p:txBody>
      </p:sp>
      <p:sp>
        <p:nvSpPr>
          <p:cNvPr id="13" name="Espaço Reservado para Rodapé 10"/>
          <p:cNvSpPr txBox="1">
            <a:spLocks/>
          </p:cNvSpPr>
          <p:nvPr/>
        </p:nvSpPr>
        <p:spPr>
          <a:xfrm>
            <a:off x="5768825" y="8435643"/>
            <a:ext cx="726505" cy="4466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l" defTabSz="914400" rtl="0" eaLnBrk="1" latinLnBrk="0" hangingPunct="1">
              <a:defRPr sz="7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20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Página</a:t>
            </a:r>
            <a:endParaRPr lang="pt-BR" sz="1200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4" name="Espaço Reservado para Número de Slide 11"/>
          <p:cNvSpPr txBox="1">
            <a:spLocks/>
          </p:cNvSpPr>
          <p:nvPr/>
        </p:nvSpPr>
        <p:spPr>
          <a:xfrm>
            <a:off x="6361260" y="8533253"/>
            <a:ext cx="368724" cy="26969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pt-BR"/>
            </a:defPPr>
            <a:lvl1pPr marL="0" algn="r" defTabSz="914400" rtl="0" eaLnBrk="1" latinLnBrk="0" hangingPunct="1">
              <a:defRPr sz="21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2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88</a:t>
            </a:r>
            <a:endParaRPr lang="pt-BR" sz="1200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 useBgFill="1">
        <p:nvSpPr>
          <p:cNvPr id="2" name="Retângulo 1"/>
          <p:cNvSpPr/>
          <p:nvPr/>
        </p:nvSpPr>
        <p:spPr>
          <a:xfrm>
            <a:off x="576382" y="1062376"/>
            <a:ext cx="5784878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b="1" i="1" dirty="0">
                <a:solidFill>
                  <a:srgbClr val="0432FF"/>
                </a:solidFill>
                <a:latin typeface="Arial" charset="0"/>
                <a:ea typeface="Arial" charset="0"/>
                <a:cs typeface="Arial" charset="0"/>
              </a:rPr>
              <a:t># Desafio </a:t>
            </a:r>
            <a:r>
              <a:rPr lang="pt-BR" sz="1400" b="1" i="1" dirty="0" smtClean="0">
                <a:solidFill>
                  <a:srgbClr val="0432FF"/>
                </a:solidFill>
                <a:latin typeface="Arial" charset="0"/>
                <a:ea typeface="Arial" charset="0"/>
                <a:cs typeface="Arial" charset="0"/>
              </a:rPr>
              <a:t>82 – Dividindo Valores em várias Listas:</a:t>
            </a:r>
          </a:p>
          <a:p>
            <a:endParaRPr lang="pt-BR" sz="1400" dirty="0">
              <a:latin typeface="Arial" charset="0"/>
              <a:ea typeface="Arial" charset="0"/>
              <a:cs typeface="Arial" charset="0"/>
            </a:endParaRPr>
          </a:p>
          <a:p>
            <a:r>
              <a:rPr lang="pt-BR" sz="1400" i="1" dirty="0">
                <a:latin typeface="Arial" charset="0"/>
                <a:ea typeface="Arial" charset="0"/>
                <a:cs typeface="Arial" charset="0"/>
              </a:rPr>
              <a:t># Crie um programa que vai ler vários números e colocar em uma lista.</a:t>
            </a:r>
            <a:endParaRPr lang="pt-BR" sz="1400" dirty="0">
              <a:latin typeface="Arial" charset="0"/>
              <a:ea typeface="Arial" charset="0"/>
              <a:cs typeface="Arial" charset="0"/>
            </a:endParaRPr>
          </a:p>
          <a:p>
            <a:r>
              <a:rPr lang="pt-BR" sz="1400" i="1" dirty="0">
                <a:latin typeface="Arial" charset="0"/>
                <a:ea typeface="Arial" charset="0"/>
                <a:cs typeface="Arial" charset="0"/>
              </a:rPr>
              <a:t># Depois disso , crie duas listas extras que vão conter apenas os valores</a:t>
            </a:r>
            <a:endParaRPr lang="pt-BR" sz="1400" dirty="0">
              <a:latin typeface="Arial" charset="0"/>
              <a:ea typeface="Arial" charset="0"/>
              <a:cs typeface="Arial" charset="0"/>
            </a:endParaRPr>
          </a:p>
          <a:p>
            <a:r>
              <a:rPr lang="pt-BR" sz="1400" i="1" dirty="0">
                <a:latin typeface="Arial" charset="0"/>
                <a:ea typeface="Arial" charset="0"/>
                <a:cs typeface="Arial" charset="0"/>
              </a:rPr>
              <a:t># pares e os valores ímpares digitados, respectivamente. Ao final, mostre</a:t>
            </a:r>
            <a:endParaRPr lang="pt-BR" sz="1400" dirty="0">
              <a:latin typeface="Arial" charset="0"/>
              <a:ea typeface="Arial" charset="0"/>
              <a:cs typeface="Arial" charset="0"/>
            </a:endParaRPr>
          </a:p>
          <a:p>
            <a:r>
              <a:rPr lang="pt-BR" sz="1400" i="1" dirty="0">
                <a:latin typeface="Arial" charset="0"/>
                <a:ea typeface="Arial" charset="0"/>
                <a:cs typeface="Arial" charset="0"/>
              </a:rPr>
              <a:t># o conteúdo das três listas geradas.</a:t>
            </a:r>
            <a:endParaRPr lang="pt-BR" sz="1400" dirty="0">
              <a:latin typeface="Arial" charset="0"/>
              <a:ea typeface="Arial" charset="0"/>
              <a:cs typeface="Arial" charset="0"/>
            </a:endParaRPr>
          </a:p>
          <a:p>
            <a:r>
              <a:rPr lang="pt-BR" sz="1400" dirty="0">
                <a:latin typeface="Arial" charset="0"/>
                <a:ea typeface="Arial" charset="0"/>
                <a:cs typeface="Arial" charset="0"/>
              </a:rPr>
              <a:t/>
            </a:r>
            <a:br>
              <a:rPr lang="pt-BR" sz="1400" dirty="0">
                <a:latin typeface="Arial" charset="0"/>
                <a:ea typeface="Arial" charset="0"/>
                <a:cs typeface="Arial" charset="0"/>
              </a:rPr>
            </a:b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total = 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list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()</a:t>
            </a:r>
          </a:p>
          <a:p>
            <a:r>
              <a:rPr lang="pt-BR" sz="1400" dirty="0">
                <a:latin typeface="Arial" charset="0"/>
                <a:ea typeface="Arial" charset="0"/>
                <a:cs typeface="Arial" charset="0"/>
              </a:rPr>
              <a:t>par = 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list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()</a:t>
            </a:r>
          </a:p>
          <a:p>
            <a:r>
              <a:rPr lang="pt-BR" sz="1400" dirty="0">
                <a:latin typeface="Arial" charset="0"/>
                <a:ea typeface="Arial" charset="0"/>
                <a:cs typeface="Arial" charset="0"/>
              </a:rPr>
              <a:t>ímpar = 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list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()</a:t>
            </a:r>
          </a:p>
          <a:p>
            <a:r>
              <a:rPr lang="pt-BR" sz="1400" dirty="0">
                <a:latin typeface="Arial" charset="0"/>
                <a:ea typeface="Arial" charset="0"/>
                <a:cs typeface="Arial" charset="0"/>
              </a:rPr>
              <a:t>decisão = '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S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'</a:t>
            </a:r>
          </a:p>
          <a:p>
            <a:r>
              <a:rPr lang="pt-BR" sz="1400" i="1" dirty="0" err="1">
                <a:latin typeface="Arial" charset="0"/>
                <a:ea typeface="Arial" charset="0"/>
                <a:cs typeface="Arial" charset="0"/>
              </a:rPr>
              <a:t>while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True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:</a:t>
            </a:r>
          </a:p>
          <a:p>
            <a:r>
              <a:rPr lang="pt-BR" sz="1400" i="1" dirty="0" err="1">
                <a:latin typeface="Arial" charset="0"/>
                <a:ea typeface="Arial" charset="0"/>
                <a:cs typeface="Arial" charset="0"/>
              </a:rPr>
              <a:t>while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 decisão == '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S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':</a:t>
            </a:r>
          </a:p>
          <a:p>
            <a:r>
              <a:rPr lang="pt-BR" sz="1400" dirty="0">
                <a:latin typeface="Arial" charset="0"/>
                <a:ea typeface="Arial" charset="0"/>
                <a:cs typeface="Arial" charset="0"/>
              </a:rPr>
              <a:t>num = 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int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(input('Digite um número: '))</a:t>
            </a:r>
          </a:p>
          <a:p>
            <a:r>
              <a:rPr lang="pt-BR" sz="1400" dirty="0">
                <a:latin typeface="Arial" charset="0"/>
                <a:ea typeface="Arial" charset="0"/>
                <a:cs typeface="Arial" charset="0"/>
              </a:rPr>
              <a:t>decisão = 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str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(input('Quer continuar? [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S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/N] ')).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strip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().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upper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()</a:t>
            </a:r>
          </a:p>
          <a:p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total.append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(num)</a:t>
            </a:r>
          </a:p>
          <a:p>
            <a:r>
              <a:rPr lang="pt-BR" sz="1400" i="1" dirty="0" err="1">
                <a:latin typeface="Arial" charset="0"/>
                <a:ea typeface="Arial" charset="0"/>
                <a:cs typeface="Arial" charset="0"/>
              </a:rPr>
              <a:t>if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 num % 2 == 0:</a:t>
            </a:r>
          </a:p>
          <a:p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par.append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(num)</a:t>
            </a:r>
          </a:p>
          <a:p>
            <a:r>
              <a:rPr lang="pt-BR" sz="1400" i="1" dirty="0" err="1">
                <a:latin typeface="Arial" charset="0"/>
                <a:ea typeface="Arial" charset="0"/>
                <a:cs typeface="Arial" charset="0"/>
              </a:rPr>
              <a:t>else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:</a:t>
            </a:r>
          </a:p>
          <a:p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ímpar.append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(num)</a:t>
            </a:r>
          </a:p>
          <a:p>
            <a:r>
              <a:rPr lang="pt-BR" sz="1400" i="1" dirty="0" err="1">
                <a:latin typeface="Arial" charset="0"/>
                <a:ea typeface="Arial" charset="0"/>
                <a:cs typeface="Arial" charset="0"/>
              </a:rPr>
              <a:t>if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 decisão == 'N':</a:t>
            </a:r>
          </a:p>
          <a:p>
            <a:r>
              <a:rPr lang="pt-BR" sz="1400" i="1" dirty="0">
                <a:latin typeface="Arial" charset="0"/>
                <a:ea typeface="Arial" charset="0"/>
                <a:cs typeface="Arial" charset="0"/>
              </a:rPr>
              <a:t>break</a:t>
            </a:r>
            <a:endParaRPr lang="pt-BR" sz="1400" dirty="0">
              <a:latin typeface="Arial" charset="0"/>
              <a:ea typeface="Arial" charset="0"/>
              <a:cs typeface="Arial" charset="0"/>
            </a:endParaRPr>
          </a:p>
          <a:p>
            <a:r>
              <a:rPr lang="pt-BR" sz="1400" i="1" dirty="0" err="1">
                <a:latin typeface="Arial" charset="0"/>
                <a:ea typeface="Arial" charset="0"/>
                <a:cs typeface="Arial" charset="0"/>
              </a:rPr>
              <a:t>if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 decisão != 'SN':</a:t>
            </a:r>
          </a:p>
          <a:p>
            <a:r>
              <a:rPr lang="pt-BR" sz="1400" dirty="0">
                <a:latin typeface="Arial" charset="0"/>
                <a:ea typeface="Arial" charset="0"/>
                <a:cs typeface="Arial" charset="0"/>
              </a:rPr>
              <a:t>decisão = 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str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(</a:t>
            </a:r>
          </a:p>
          <a:p>
            <a:r>
              <a:rPr lang="pt-BR" sz="1400" dirty="0">
                <a:latin typeface="Arial" charset="0"/>
                <a:ea typeface="Arial" charset="0"/>
                <a:cs typeface="Arial" charset="0"/>
              </a:rPr>
              <a:t>input('Digite uma opção válida! [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S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/N]: ')).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strip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().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upper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()</a:t>
            </a:r>
          </a:p>
          <a:p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(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f'A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 lista completa é {total}')</a:t>
            </a:r>
          </a:p>
          <a:p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(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f'A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 lista de números pares é {par}')</a:t>
            </a:r>
          </a:p>
          <a:p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(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f'A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 lista de números ímpares é {ímpar</a:t>
            </a:r>
            <a:r>
              <a:rPr lang="pt-BR" sz="1400" dirty="0" smtClean="0">
                <a:latin typeface="Arial" charset="0"/>
                <a:ea typeface="Arial" charset="0"/>
                <a:cs typeface="Arial" charset="0"/>
              </a:rPr>
              <a:t>}')</a:t>
            </a:r>
            <a:endParaRPr lang="pt-BR" sz="1400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781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1298298" y="285981"/>
            <a:ext cx="45608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b="1" smtClean="0">
                <a:solidFill>
                  <a:srgbClr val="945200"/>
                </a:solidFill>
                <a:latin typeface="Apple Chancery" charset="0"/>
                <a:ea typeface="Apple Chancery" charset="0"/>
                <a:cs typeface="Apple Chancery" charset="0"/>
              </a:rPr>
              <a:t>Curso de Python - Curso em Vídeo</a:t>
            </a:r>
            <a:endParaRPr lang="pt-BR" sz="2400" b="1">
              <a:solidFill>
                <a:srgbClr val="945200"/>
              </a:solidFill>
              <a:latin typeface="Apple Chancery" charset="0"/>
              <a:ea typeface="Apple Chancery" charset="0"/>
              <a:cs typeface="Apple Chancery" charset="0"/>
            </a:endParaRPr>
          </a:p>
        </p:txBody>
      </p:sp>
      <p:sp>
        <p:nvSpPr>
          <p:cNvPr id="13" name="Espaço Reservado para Rodapé 10"/>
          <p:cNvSpPr txBox="1">
            <a:spLocks/>
          </p:cNvSpPr>
          <p:nvPr/>
        </p:nvSpPr>
        <p:spPr>
          <a:xfrm>
            <a:off x="5768825" y="8435643"/>
            <a:ext cx="726505" cy="4466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l" defTabSz="914400" rtl="0" eaLnBrk="1" latinLnBrk="0" hangingPunct="1">
              <a:defRPr sz="7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20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Página</a:t>
            </a:r>
            <a:endParaRPr lang="pt-BR" sz="1200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4" name="Espaço Reservado para Número de Slide 11"/>
          <p:cNvSpPr txBox="1">
            <a:spLocks/>
          </p:cNvSpPr>
          <p:nvPr/>
        </p:nvSpPr>
        <p:spPr>
          <a:xfrm>
            <a:off x="6361260" y="8533253"/>
            <a:ext cx="368724" cy="26969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pt-BR"/>
            </a:defPPr>
            <a:lvl1pPr marL="0" algn="r" defTabSz="914400" rtl="0" eaLnBrk="1" latinLnBrk="0" hangingPunct="1">
              <a:defRPr sz="21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2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89</a:t>
            </a:r>
            <a:endParaRPr lang="pt-BR" sz="1200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 useBgFill="1">
        <p:nvSpPr>
          <p:cNvPr id="2" name="Retângulo 1"/>
          <p:cNvSpPr/>
          <p:nvPr/>
        </p:nvSpPr>
        <p:spPr>
          <a:xfrm>
            <a:off x="555496" y="1038894"/>
            <a:ext cx="5702085" cy="74943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300" b="1" i="1" dirty="0">
                <a:solidFill>
                  <a:srgbClr val="0432FF"/>
                </a:solidFill>
                <a:latin typeface="Arial" charset="0"/>
                <a:ea typeface="Arial" charset="0"/>
                <a:cs typeface="Arial" charset="0"/>
              </a:rPr>
              <a:t># Desafio </a:t>
            </a:r>
            <a:r>
              <a:rPr lang="pt-BR" sz="1300" b="1" i="1" dirty="0" smtClean="0">
                <a:solidFill>
                  <a:srgbClr val="0432FF"/>
                </a:solidFill>
                <a:latin typeface="Arial" charset="0"/>
                <a:ea typeface="Arial" charset="0"/>
                <a:cs typeface="Arial" charset="0"/>
              </a:rPr>
              <a:t>83 – Validando Expressões Matemáticas:</a:t>
            </a:r>
          </a:p>
          <a:p>
            <a:endParaRPr lang="pt-BR" sz="1300" dirty="0">
              <a:latin typeface="Arial" charset="0"/>
              <a:ea typeface="Arial" charset="0"/>
              <a:cs typeface="Arial" charset="0"/>
            </a:endParaRPr>
          </a:p>
          <a:p>
            <a:r>
              <a:rPr lang="pt-BR" sz="1300" i="1" dirty="0">
                <a:latin typeface="Arial" charset="0"/>
                <a:ea typeface="Arial" charset="0"/>
                <a:cs typeface="Arial" charset="0"/>
              </a:rPr>
              <a:t># Crie um programa onde o usuário digite uma expressão qualquer que</a:t>
            </a:r>
            <a:endParaRPr lang="pt-BR" sz="1300" dirty="0">
              <a:latin typeface="Arial" charset="0"/>
              <a:ea typeface="Arial" charset="0"/>
              <a:cs typeface="Arial" charset="0"/>
            </a:endParaRPr>
          </a:p>
          <a:p>
            <a:r>
              <a:rPr lang="pt-BR" sz="1300" i="1" dirty="0">
                <a:latin typeface="Arial" charset="0"/>
                <a:ea typeface="Arial" charset="0"/>
                <a:cs typeface="Arial" charset="0"/>
              </a:rPr>
              <a:t># use parênteses. Seu aplicativo deverá analisar se a expressão passada</a:t>
            </a:r>
            <a:endParaRPr lang="pt-BR" sz="1300" dirty="0">
              <a:latin typeface="Arial" charset="0"/>
              <a:ea typeface="Arial" charset="0"/>
              <a:cs typeface="Arial" charset="0"/>
            </a:endParaRPr>
          </a:p>
          <a:p>
            <a:r>
              <a:rPr lang="pt-BR" sz="1300" i="1" dirty="0">
                <a:latin typeface="Arial" charset="0"/>
                <a:ea typeface="Arial" charset="0"/>
                <a:cs typeface="Arial" charset="0"/>
              </a:rPr>
              <a:t># está com os parênteses abertos e fechados na ordem correta.</a:t>
            </a:r>
            <a:endParaRPr lang="pt-BR" sz="1300" dirty="0">
              <a:latin typeface="Arial" charset="0"/>
              <a:ea typeface="Arial" charset="0"/>
              <a:cs typeface="Arial" charset="0"/>
            </a:endParaRPr>
          </a:p>
          <a:p>
            <a:r>
              <a:rPr lang="pt-BR" sz="1300" dirty="0">
                <a:latin typeface="Arial" charset="0"/>
                <a:ea typeface="Arial" charset="0"/>
                <a:cs typeface="Arial" charset="0"/>
              </a:rPr>
              <a:t/>
            </a:r>
            <a:br>
              <a:rPr lang="pt-BR" sz="1300" dirty="0">
                <a:latin typeface="Arial" charset="0"/>
                <a:ea typeface="Arial" charset="0"/>
                <a:cs typeface="Arial" charset="0"/>
              </a:rPr>
            </a:br>
            <a:r>
              <a:rPr lang="pt-BR" sz="1300" dirty="0">
                <a:latin typeface="Arial" charset="0"/>
                <a:ea typeface="Arial" charset="0"/>
                <a:cs typeface="Arial" charset="0"/>
              </a:rPr>
              <a:t>expressão = </a:t>
            </a:r>
            <a:r>
              <a:rPr lang="pt-BR" sz="1300" dirty="0" err="1">
                <a:latin typeface="Arial" charset="0"/>
                <a:ea typeface="Arial" charset="0"/>
                <a:cs typeface="Arial" charset="0"/>
              </a:rPr>
              <a:t>str</a:t>
            </a:r>
            <a:r>
              <a:rPr lang="pt-BR" sz="1300" dirty="0">
                <a:latin typeface="Arial" charset="0"/>
                <a:ea typeface="Arial" charset="0"/>
                <a:cs typeface="Arial" charset="0"/>
              </a:rPr>
              <a:t>(input('Digite uma expressão matemática: ')).</a:t>
            </a:r>
            <a:r>
              <a:rPr lang="pt-BR" sz="1300" dirty="0" err="1">
                <a:latin typeface="Arial" charset="0"/>
                <a:ea typeface="Arial" charset="0"/>
                <a:cs typeface="Arial" charset="0"/>
              </a:rPr>
              <a:t>strip</a:t>
            </a:r>
            <a:r>
              <a:rPr lang="pt-BR" sz="1300" dirty="0">
                <a:latin typeface="Arial" charset="0"/>
                <a:ea typeface="Arial" charset="0"/>
                <a:cs typeface="Arial" charset="0"/>
              </a:rPr>
              <a:t>().</a:t>
            </a:r>
            <a:r>
              <a:rPr lang="pt-BR" sz="1300" dirty="0" err="1">
                <a:latin typeface="Arial" charset="0"/>
                <a:ea typeface="Arial" charset="0"/>
                <a:cs typeface="Arial" charset="0"/>
              </a:rPr>
              <a:t>upper</a:t>
            </a:r>
            <a:r>
              <a:rPr lang="pt-BR" sz="1300" dirty="0">
                <a:latin typeface="Arial" charset="0"/>
                <a:ea typeface="Arial" charset="0"/>
                <a:cs typeface="Arial" charset="0"/>
              </a:rPr>
              <a:t>()</a:t>
            </a:r>
          </a:p>
          <a:p>
            <a:r>
              <a:rPr lang="pt-BR" sz="1300" dirty="0">
                <a:latin typeface="Arial" charset="0"/>
                <a:ea typeface="Arial" charset="0"/>
                <a:cs typeface="Arial" charset="0"/>
              </a:rPr>
              <a:t>análise1 = </a:t>
            </a:r>
            <a:r>
              <a:rPr lang="pt-BR" sz="1300" dirty="0" err="1">
                <a:latin typeface="Arial" charset="0"/>
                <a:ea typeface="Arial" charset="0"/>
                <a:cs typeface="Arial" charset="0"/>
              </a:rPr>
              <a:t>int</a:t>
            </a:r>
            <a:r>
              <a:rPr lang="pt-BR" sz="1300" dirty="0">
                <a:latin typeface="Arial" charset="0"/>
                <a:ea typeface="Arial" charset="0"/>
                <a:cs typeface="Arial" charset="0"/>
              </a:rPr>
              <a:t>(</a:t>
            </a:r>
            <a:r>
              <a:rPr lang="pt-BR" sz="1300" dirty="0" err="1">
                <a:latin typeface="Arial" charset="0"/>
                <a:ea typeface="Arial" charset="0"/>
                <a:cs typeface="Arial" charset="0"/>
              </a:rPr>
              <a:t>expressão.count</a:t>
            </a:r>
            <a:r>
              <a:rPr lang="pt-BR" sz="1300" dirty="0">
                <a:latin typeface="Arial" charset="0"/>
                <a:ea typeface="Arial" charset="0"/>
                <a:cs typeface="Arial" charset="0"/>
              </a:rPr>
              <a:t>('('))</a:t>
            </a:r>
          </a:p>
          <a:p>
            <a:r>
              <a:rPr lang="pt-BR" sz="1300" dirty="0">
                <a:latin typeface="Arial" charset="0"/>
                <a:ea typeface="Arial" charset="0"/>
                <a:cs typeface="Arial" charset="0"/>
              </a:rPr>
              <a:t>análise2 = </a:t>
            </a:r>
            <a:r>
              <a:rPr lang="pt-BR" sz="1300" dirty="0" err="1">
                <a:latin typeface="Arial" charset="0"/>
                <a:ea typeface="Arial" charset="0"/>
                <a:cs typeface="Arial" charset="0"/>
              </a:rPr>
              <a:t>int</a:t>
            </a:r>
            <a:r>
              <a:rPr lang="pt-BR" sz="1300" dirty="0">
                <a:latin typeface="Arial" charset="0"/>
                <a:ea typeface="Arial" charset="0"/>
                <a:cs typeface="Arial" charset="0"/>
              </a:rPr>
              <a:t>(</a:t>
            </a:r>
            <a:r>
              <a:rPr lang="pt-BR" sz="1300" dirty="0" err="1">
                <a:latin typeface="Arial" charset="0"/>
                <a:ea typeface="Arial" charset="0"/>
                <a:cs typeface="Arial" charset="0"/>
              </a:rPr>
              <a:t>expressão.count</a:t>
            </a:r>
            <a:r>
              <a:rPr lang="pt-BR" sz="1300" dirty="0">
                <a:latin typeface="Arial" charset="0"/>
                <a:ea typeface="Arial" charset="0"/>
                <a:cs typeface="Arial" charset="0"/>
              </a:rPr>
              <a:t>(')'))</a:t>
            </a:r>
          </a:p>
          <a:p>
            <a:r>
              <a:rPr lang="pt-BR" sz="1300" dirty="0">
                <a:latin typeface="Arial" charset="0"/>
                <a:ea typeface="Arial" charset="0"/>
                <a:cs typeface="Arial" charset="0"/>
              </a:rPr>
              <a:t>diferença = análise1 - análise2</a:t>
            </a:r>
          </a:p>
          <a:p>
            <a:r>
              <a:rPr lang="pt-BR" sz="1300" i="1" dirty="0" err="1">
                <a:latin typeface="Arial" charset="0"/>
                <a:ea typeface="Arial" charset="0"/>
                <a:cs typeface="Arial" charset="0"/>
              </a:rPr>
              <a:t>if</a:t>
            </a:r>
            <a:r>
              <a:rPr lang="pt-BR" sz="1300" dirty="0">
                <a:latin typeface="Arial" charset="0"/>
                <a:ea typeface="Arial" charset="0"/>
                <a:cs typeface="Arial" charset="0"/>
              </a:rPr>
              <a:t> diferença &gt; 0:</a:t>
            </a:r>
          </a:p>
          <a:p>
            <a:r>
              <a:rPr lang="pt-BR" sz="1300" dirty="0" err="1"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300" dirty="0">
                <a:latin typeface="Arial" charset="0"/>
                <a:ea typeface="Arial" charset="0"/>
                <a:cs typeface="Arial" charset="0"/>
              </a:rPr>
              <a:t>('Expressão inválida!')</a:t>
            </a:r>
          </a:p>
          <a:p>
            <a:r>
              <a:rPr lang="pt-BR" sz="1300" dirty="0" err="1"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300" dirty="0">
                <a:latin typeface="Arial" charset="0"/>
                <a:ea typeface="Arial" charset="0"/>
                <a:cs typeface="Arial" charset="0"/>
              </a:rPr>
              <a:t>(</a:t>
            </a:r>
            <a:r>
              <a:rPr lang="pt-BR" sz="1300" dirty="0" err="1">
                <a:latin typeface="Arial" charset="0"/>
                <a:ea typeface="Arial" charset="0"/>
                <a:cs typeface="Arial" charset="0"/>
              </a:rPr>
              <a:t>f'Estão</a:t>
            </a:r>
            <a:r>
              <a:rPr lang="pt-BR" sz="1300" dirty="0">
                <a:latin typeface="Arial" charset="0"/>
                <a:ea typeface="Arial" charset="0"/>
                <a:cs typeface="Arial" charset="0"/>
              </a:rPr>
              <a:t> faltando {</a:t>
            </a:r>
            <a:r>
              <a:rPr lang="pt-BR" sz="1300" dirty="0" err="1">
                <a:latin typeface="Arial" charset="0"/>
                <a:ea typeface="Arial" charset="0"/>
                <a:cs typeface="Arial" charset="0"/>
              </a:rPr>
              <a:t>abs</a:t>
            </a:r>
            <a:r>
              <a:rPr lang="pt-BR" sz="1300" dirty="0">
                <a:latin typeface="Arial" charset="0"/>
                <a:ea typeface="Arial" charset="0"/>
                <a:cs typeface="Arial" charset="0"/>
              </a:rPr>
              <a:t>(diferença)} parênteses para direita ).')</a:t>
            </a:r>
          </a:p>
          <a:p>
            <a:r>
              <a:rPr lang="pt-BR" sz="1300" i="1" dirty="0" err="1">
                <a:latin typeface="Arial" charset="0"/>
                <a:ea typeface="Arial" charset="0"/>
                <a:cs typeface="Arial" charset="0"/>
              </a:rPr>
              <a:t>elif</a:t>
            </a:r>
            <a:r>
              <a:rPr lang="pt-BR" sz="1300" dirty="0">
                <a:latin typeface="Arial" charset="0"/>
                <a:ea typeface="Arial" charset="0"/>
                <a:cs typeface="Arial" charset="0"/>
              </a:rPr>
              <a:t> diferença &lt; 0:</a:t>
            </a:r>
          </a:p>
          <a:p>
            <a:r>
              <a:rPr lang="pt-BR" sz="1300" dirty="0" err="1"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300" dirty="0">
                <a:latin typeface="Arial" charset="0"/>
                <a:ea typeface="Arial" charset="0"/>
                <a:cs typeface="Arial" charset="0"/>
              </a:rPr>
              <a:t>('Expressão inválida!')</a:t>
            </a:r>
          </a:p>
          <a:p>
            <a:r>
              <a:rPr lang="pt-BR" sz="1300" dirty="0" err="1"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300" dirty="0">
                <a:latin typeface="Arial" charset="0"/>
                <a:ea typeface="Arial" charset="0"/>
                <a:cs typeface="Arial" charset="0"/>
              </a:rPr>
              <a:t>(</a:t>
            </a:r>
            <a:r>
              <a:rPr lang="pt-BR" sz="1300" dirty="0" err="1">
                <a:latin typeface="Arial" charset="0"/>
                <a:ea typeface="Arial" charset="0"/>
                <a:cs typeface="Arial" charset="0"/>
              </a:rPr>
              <a:t>f'Estão</a:t>
            </a:r>
            <a:r>
              <a:rPr lang="pt-BR" sz="1300" dirty="0">
                <a:latin typeface="Arial" charset="0"/>
                <a:ea typeface="Arial" charset="0"/>
                <a:cs typeface="Arial" charset="0"/>
              </a:rPr>
              <a:t> faltando {</a:t>
            </a:r>
            <a:r>
              <a:rPr lang="pt-BR" sz="1300" dirty="0" err="1">
                <a:latin typeface="Arial" charset="0"/>
                <a:ea typeface="Arial" charset="0"/>
                <a:cs typeface="Arial" charset="0"/>
              </a:rPr>
              <a:t>abs</a:t>
            </a:r>
            <a:r>
              <a:rPr lang="pt-BR" sz="1300" dirty="0">
                <a:latin typeface="Arial" charset="0"/>
                <a:ea typeface="Arial" charset="0"/>
                <a:cs typeface="Arial" charset="0"/>
              </a:rPr>
              <a:t>(diferença)} parênteses para esquerda (.')</a:t>
            </a:r>
          </a:p>
          <a:p>
            <a:r>
              <a:rPr lang="pt-BR" sz="1300" i="1" dirty="0" err="1">
                <a:latin typeface="Arial" charset="0"/>
                <a:ea typeface="Arial" charset="0"/>
                <a:cs typeface="Arial" charset="0"/>
              </a:rPr>
              <a:t>elif</a:t>
            </a:r>
            <a:r>
              <a:rPr lang="pt-BR" sz="1300" dirty="0">
                <a:latin typeface="Arial" charset="0"/>
                <a:ea typeface="Arial" charset="0"/>
                <a:cs typeface="Arial" charset="0"/>
              </a:rPr>
              <a:t> diferença == 0:</a:t>
            </a:r>
          </a:p>
          <a:p>
            <a:r>
              <a:rPr lang="pt-BR" sz="1300" dirty="0" err="1"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300" dirty="0">
                <a:latin typeface="Arial" charset="0"/>
                <a:ea typeface="Arial" charset="0"/>
                <a:cs typeface="Arial" charset="0"/>
              </a:rPr>
              <a:t>('A sequência está correta.')</a:t>
            </a:r>
          </a:p>
          <a:p>
            <a:r>
              <a:rPr lang="pt-BR" sz="1300" dirty="0" err="1"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300" dirty="0">
                <a:latin typeface="Arial" charset="0"/>
                <a:ea typeface="Arial" charset="0"/>
                <a:cs typeface="Arial" charset="0"/>
              </a:rPr>
              <a:t>(</a:t>
            </a:r>
          </a:p>
          <a:p>
            <a:r>
              <a:rPr lang="pt-BR" sz="1300" dirty="0" err="1">
                <a:latin typeface="Arial" charset="0"/>
                <a:ea typeface="Arial" charset="0"/>
                <a:cs typeface="Arial" charset="0"/>
              </a:rPr>
              <a:t>f'Temos</a:t>
            </a:r>
            <a:r>
              <a:rPr lang="pt-BR" sz="1300" dirty="0">
                <a:latin typeface="Arial" charset="0"/>
                <a:ea typeface="Arial" charset="0"/>
                <a:cs typeface="Arial" charset="0"/>
              </a:rPr>
              <a:t> {análise1} parênteses para esquerda e {análise2} parênteses para direita.')</a:t>
            </a:r>
          </a:p>
          <a:p>
            <a:endParaRPr lang="pt-BR" sz="1300" dirty="0">
              <a:latin typeface="Arial" charset="0"/>
              <a:ea typeface="Arial" charset="0"/>
              <a:cs typeface="Arial" charset="0"/>
            </a:endParaRPr>
          </a:p>
          <a:p>
            <a:r>
              <a:rPr lang="pt-BR" sz="1300" dirty="0">
                <a:latin typeface="Arial" charset="0"/>
                <a:ea typeface="Arial" charset="0"/>
                <a:cs typeface="Arial" charset="0"/>
              </a:rPr>
              <a:t># Solução do Professor:</a:t>
            </a:r>
          </a:p>
          <a:p>
            <a:r>
              <a:rPr lang="pt-BR" sz="1300" dirty="0">
                <a:latin typeface="Arial" charset="0"/>
                <a:ea typeface="Arial" charset="0"/>
                <a:cs typeface="Arial" charset="0"/>
              </a:rPr>
              <a:t/>
            </a:r>
            <a:br>
              <a:rPr lang="pt-BR" sz="1300" dirty="0">
                <a:latin typeface="Arial" charset="0"/>
                <a:ea typeface="Arial" charset="0"/>
                <a:cs typeface="Arial" charset="0"/>
              </a:rPr>
            </a:br>
            <a:r>
              <a:rPr lang="pt-BR" sz="1300" dirty="0">
                <a:latin typeface="Arial" charset="0"/>
                <a:ea typeface="Arial" charset="0"/>
                <a:cs typeface="Arial" charset="0"/>
              </a:rPr>
              <a:t>expressão = </a:t>
            </a:r>
            <a:r>
              <a:rPr lang="pt-BR" sz="1300" dirty="0" err="1">
                <a:latin typeface="Arial" charset="0"/>
                <a:ea typeface="Arial" charset="0"/>
                <a:cs typeface="Arial" charset="0"/>
              </a:rPr>
              <a:t>str</a:t>
            </a:r>
            <a:r>
              <a:rPr lang="pt-BR" sz="1300" dirty="0">
                <a:latin typeface="Arial" charset="0"/>
                <a:ea typeface="Arial" charset="0"/>
                <a:cs typeface="Arial" charset="0"/>
              </a:rPr>
              <a:t>(input('Digite a expressão: '))</a:t>
            </a:r>
          </a:p>
          <a:p>
            <a:r>
              <a:rPr lang="pt-BR" sz="1300" dirty="0">
                <a:latin typeface="Arial" charset="0"/>
                <a:ea typeface="Arial" charset="0"/>
                <a:cs typeface="Arial" charset="0"/>
              </a:rPr>
              <a:t>pilha = []</a:t>
            </a:r>
          </a:p>
          <a:p>
            <a:r>
              <a:rPr lang="pt-BR" sz="1300" dirty="0">
                <a:latin typeface="Arial" charset="0"/>
                <a:ea typeface="Arial" charset="0"/>
                <a:cs typeface="Arial" charset="0"/>
              </a:rPr>
              <a:t>for </a:t>
            </a:r>
            <a:r>
              <a:rPr lang="pt-BR" sz="1300" dirty="0" err="1">
                <a:latin typeface="Arial" charset="0"/>
                <a:ea typeface="Arial" charset="0"/>
                <a:cs typeface="Arial" charset="0"/>
              </a:rPr>
              <a:t>símb</a:t>
            </a:r>
            <a:r>
              <a:rPr lang="pt-BR" sz="1300" dirty="0">
                <a:latin typeface="Arial" charset="0"/>
                <a:ea typeface="Arial" charset="0"/>
                <a:cs typeface="Arial" charset="0"/>
              </a:rPr>
              <a:t> in expressão:</a:t>
            </a:r>
          </a:p>
          <a:p>
            <a:r>
              <a:rPr lang="pt-BR" sz="1300" dirty="0" err="1">
                <a:latin typeface="Arial" charset="0"/>
                <a:ea typeface="Arial" charset="0"/>
                <a:cs typeface="Arial" charset="0"/>
              </a:rPr>
              <a:t>if</a:t>
            </a:r>
            <a:r>
              <a:rPr lang="pt-BR" sz="13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pt-BR" sz="1300" dirty="0" err="1">
                <a:latin typeface="Arial" charset="0"/>
                <a:ea typeface="Arial" charset="0"/>
                <a:cs typeface="Arial" charset="0"/>
              </a:rPr>
              <a:t>símb</a:t>
            </a:r>
            <a:r>
              <a:rPr lang="pt-BR" sz="1300" dirty="0">
                <a:latin typeface="Arial" charset="0"/>
                <a:ea typeface="Arial" charset="0"/>
                <a:cs typeface="Arial" charset="0"/>
              </a:rPr>
              <a:t> == '(':</a:t>
            </a:r>
          </a:p>
          <a:p>
            <a:r>
              <a:rPr lang="pt-BR" sz="1300" dirty="0" err="1">
                <a:latin typeface="Arial" charset="0"/>
                <a:ea typeface="Arial" charset="0"/>
                <a:cs typeface="Arial" charset="0"/>
              </a:rPr>
              <a:t>pilha.append</a:t>
            </a:r>
            <a:r>
              <a:rPr lang="pt-BR" sz="1300" dirty="0">
                <a:latin typeface="Arial" charset="0"/>
                <a:ea typeface="Arial" charset="0"/>
                <a:cs typeface="Arial" charset="0"/>
              </a:rPr>
              <a:t>('(')</a:t>
            </a:r>
          </a:p>
          <a:p>
            <a:r>
              <a:rPr lang="pt-BR" sz="1300" dirty="0" err="1">
                <a:latin typeface="Arial" charset="0"/>
                <a:ea typeface="Arial" charset="0"/>
                <a:cs typeface="Arial" charset="0"/>
              </a:rPr>
              <a:t>pilha.pop</a:t>
            </a:r>
            <a:r>
              <a:rPr lang="pt-BR" sz="1300" dirty="0">
                <a:latin typeface="Arial" charset="0"/>
                <a:ea typeface="Arial" charset="0"/>
                <a:cs typeface="Arial" charset="0"/>
              </a:rPr>
              <a:t>()</a:t>
            </a:r>
          </a:p>
          <a:p>
            <a:r>
              <a:rPr lang="pt-BR" sz="1300" dirty="0" err="1">
                <a:latin typeface="Arial" charset="0"/>
                <a:ea typeface="Arial" charset="0"/>
                <a:cs typeface="Arial" charset="0"/>
              </a:rPr>
              <a:t>else</a:t>
            </a:r>
            <a:r>
              <a:rPr lang="pt-BR" sz="1300" dirty="0">
                <a:latin typeface="Arial" charset="0"/>
                <a:ea typeface="Arial" charset="0"/>
                <a:cs typeface="Arial" charset="0"/>
              </a:rPr>
              <a:t>:</a:t>
            </a:r>
          </a:p>
          <a:p>
            <a:r>
              <a:rPr lang="pt-BR" sz="1300" dirty="0" err="1">
                <a:latin typeface="Arial" charset="0"/>
                <a:ea typeface="Arial" charset="0"/>
                <a:cs typeface="Arial" charset="0"/>
              </a:rPr>
              <a:t>pilha.append</a:t>
            </a:r>
            <a:r>
              <a:rPr lang="pt-BR" sz="1300" dirty="0">
                <a:latin typeface="Arial" charset="0"/>
                <a:ea typeface="Arial" charset="0"/>
                <a:cs typeface="Arial" charset="0"/>
              </a:rPr>
              <a:t>(')')</a:t>
            </a:r>
          </a:p>
          <a:p>
            <a:r>
              <a:rPr lang="pt-BR" sz="1300" dirty="0">
                <a:latin typeface="Arial" charset="0"/>
                <a:ea typeface="Arial" charset="0"/>
                <a:cs typeface="Arial" charset="0"/>
              </a:rPr>
              <a:t>break</a:t>
            </a:r>
          </a:p>
          <a:p>
            <a:r>
              <a:rPr lang="pt-BR" sz="1300" dirty="0" err="1">
                <a:latin typeface="Arial" charset="0"/>
                <a:ea typeface="Arial" charset="0"/>
                <a:cs typeface="Arial" charset="0"/>
              </a:rPr>
              <a:t>if</a:t>
            </a:r>
            <a:r>
              <a:rPr lang="pt-BR" sz="13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pt-BR" sz="1300" dirty="0" err="1">
                <a:latin typeface="Arial" charset="0"/>
                <a:ea typeface="Arial" charset="0"/>
                <a:cs typeface="Arial" charset="0"/>
              </a:rPr>
              <a:t>len</a:t>
            </a:r>
            <a:r>
              <a:rPr lang="pt-BR" sz="1300" dirty="0">
                <a:latin typeface="Arial" charset="0"/>
                <a:ea typeface="Arial" charset="0"/>
                <a:cs typeface="Arial" charset="0"/>
              </a:rPr>
              <a:t>(pilha) == 0:</a:t>
            </a:r>
          </a:p>
          <a:p>
            <a:r>
              <a:rPr lang="pt-BR" sz="1300" dirty="0" err="1"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300" dirty="0">
                <a:latin typeface="Arial" charset="0"/>
                <a:ea typeface="Arial" charset="0"/>
                <a:cs typeface="Arial" charset="0"/>
              </a:rPr>
              <a:t>('Sua expressão está válida!')</a:t>
            </a:r>
          </a:p>
          <a:p>
            <a:r>
              <a:rPr lang="pt-BR" sz="1300" dirty="0" err="1">
                <a:latin typeface="Arial" charset="0"/>
                <a:ea typeface="Arial" charset="0"/>
                <a:cs typeface="Arial" charset="0"/>
              </a:rPr>
              <a:t>else</a:t>
            </a:r>
            <a:r>
              <a:rPr lang="pt-BR" sz="1300" dirty="0">
                <a:latin typeface="Arial" charset="0"/>
                <a:ea typeface="Arial" charset="0"/>
                <a:cs typeface="Arial" charset="0"/>
              </a:rPr>
              <a:t>:</a:t>
            </a:r>
          </a:p>
          <a:p>
            <a:r>
              <a:rPr lang="pt-BR" sz="1300" dirty="0" err="1"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300" dirty="0">
                <a:latin typeface="Arial" charset="0"/>
                <a:ea typeface="Arial" charset="0"/>
                <a:cs typeface="Arial" charset="0"/>
              </a:rPr>
              <a:t>('Sua expressão está errada</a:t>
            </a:r>
            <a:r>
              <a:rPr lang="pt-BR" sz="1300" dirty="0" smtClean="0">
                <a:latin typeface="Arial" charset="0"/>
                <a:ea typeface="Arial" charset="0"/>
                <a:cs typeface="Arial" charset="0"/>
              </a:rPr>
              <a:t>!')</a:t>
            </a:r>
            <a:endParaRPr lang="pt-BR" sz="1300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782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1298298" y="285981"/>
            <a:ext cx="45608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b="1" smtClean="0">
                <a:solidFill>
                  <a:srgbClr val="945200"/>
                </a:solidFill>
                <a:latin typeface="Apple Chancery" charset="0"/>
                <a:ea typeface="Apple Chancery" charset="0"/>
                <a:cs typeface="Apple Chancery" charset="0"/>
              </a:rPr>
              <a:t>Curso de Python - Curso em Vídeo</a:t>
            </a:r>
            <a:endParaRPr lang="pt-BR" sz="2400" b="1">
              <a:solidFill>
                <a:srgbClr val="945200"/>
              </a:solidFill>
              <a:latin typeface="Apple Chancery" charset="0"/>
              <a:ea typeface="Apple Chancery" charset="0"/>
              <a:cs typeface="Apple Chancery" charset="0"/>
            </a:endParaRPr>
          </a:p>
        </p:txBody>
      </p:sp>
      <p:sp useBgFill="1">
        <p:nvSpPr>
          <p:cNvPr id="8" name="Retângulo 7"/>
          <p:cNvSpPr/>
          <p:nvPr/>
        </p:nvSpPr>
        <p:spPr>
          <a:xfrm>
            <a:off x="296956" y="868770"/>
            <a:ext cx="6264088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b="1" i="1" dirty="0" smtClean="0">
                <a:solidFill>
                  <a:srgbClr val="0432FF"/>
                </a:solidFill>
                <a:effectLst/>
                <a:latin typeface="Arial" charset="0"/>
                <a:ea typeface="Arial" charset="0"/>
                <a:cs typeface="Arial" charset="0"/>
              </a:rPr>
              <a:t># Desafio 8 – Conversor de Medidas:</a:t>
            </a:r>
          </a:p>
          <a:p>
            <a:endParaRPr lang="pt-BR" sz="1400" b="0" dirty="0" smtClean="0">
              <a:effectLst/>
              <a:latin typeface="Arial" charset="0"/>
              <a:ea typeface="Arial" charset="0"/>
              <a:cs typeface="Arial" charset="0"/>
            </a:endParaRPr>
          </a:p>
          <a:p>
            <a:r>
              <a:rPr lang="pt-BR" sz="1400" b="0" i="1" dirty="0" smtClean="0">
                <a:effectLst/>
                <a:latin typeface="Arial" charset="0"/>
                <a:ea typeface="Arial" charset="0"/>
                <a:cs typeface="Arial" charset="0"/>
              </a:rPr>
              <a:t># Escreva um programa que leia um valor em metros e o exiba convertido em centímetros e milímetros.</a:t>
            </a:r>
            <a:endParaRPr lang="pt-BR" sz="1400" b="0" dirty="0" smtClean="0">
              <a:effectLst/>
              <a:latin typeface="Arial" charset="0"/>
              <a:ea typeface="Arial" charset="0"/>
              <a:cs typeface="Arial" charset="0"/>
            </a:endParaRPr>
          </a:p>
          <a:p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/>
            </a:r>
            <a:b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</a:b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metros = </a:t>
            </a:r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float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(input('Digite o valor em metros: '))</a:t>
            </a:r>
          </a:p>
          <a:p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medida = input('Digite a medida desejada (km, hm, </a:t>
            </a:r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dam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, dm, cm, mm): ')</a:t>
            </a:r>
          </a:p>
          <a:p>
            <a:r>
              <a:rPr lang="pt-BR" sz="1400" b="0" i="1" dirty="0" err="1" smtClean="0">
                <a:effectLst/>
                <a:latin typeface="Arial" charset="0"/>
                <a:ea typeface="Arial" charset="0"/>
                <a:cs typeface="Arial" charset="0"/>
              </a:rPr>
              <a:t>if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 (medida == 'km'):</a:t>
            </a:r>
          </a:p>
          <a:p>
            <a:r>
              <a:rPr lang="pt-BR" sz="14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pt-BR" sz="1400" dirty="0" smtClean="0">
                <a:latin typeface="Arial" charset="0"/>
                <a:ea typeface="Arial" charset="0"/>
                <a:cs typeface="Arial" charset="0"/>
              </a:rPr>
              <a:t>   </a:t>
            </a:r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('{} m equivalem a {} km'.</a:t>
            </a:r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format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(metros, (metros * 0.001)))</a:t>
            </a:r>
          </a:p>
          <a:p>
            <a:r>
              <a:rPr lang="pt-BR" sz="1400" b="0" i="1" dirty="0" err="1" smtClean="0">
                <a:effectLst/>
                <a:latin typeface="Arial" charset="0"/>
                <a:ea typeface="Arial" charset="0"/>
                <a:cs typeface="Arial" charset="0"/>
              </a:rPr>
              <a:t>elif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 (medida == 'hm'):</a:t>
            </a:r>
          </a:p>
          <a:p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    </a:t>
            </a:r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('{} m equivalem a {} hm'.</a:t>
            </a:r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format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(metros, (metros * 0.01)))</a:t>
            </a:r>
          </a:p>
          <a:p>
            <a:r>
              <a:rPr lang="pt-BR" sz="1400" b="0" i="1" dirty="0" err="1" smtClean="0">
                <a:effectLst/>
                <a:latin typeface="Arial" charset="0"/>
                <a:ea typeface="Arial" charset="0"/>
                <a:cs typeface="Arial" charset="0"/>
              </a:rPr>
              <a:t>elif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 (medida == '</a:t>
            </a:r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dam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'):</a:t>
            </a:r>
          </a:p>
          <a:p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    </a:t>
            </a:r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('{} m equivalem a {} </a:t>
            </a:r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dam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'.</a:t>
            </a:r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format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(metros, (metros * 0.1)))</a:t>
            </a:r>
          </a:p>
          <a:p>
            <a:r>
              <a:rPr lang="pt-BR" sz="1400" b="0" i="1" dirty="0" err="1" smtClean="0">
                <a:effectLst/>
                <a:latin typeface="Arial" charset="0"/>
                <a:ea typeface="Arial" charset="0"/>
                <a:cs typeface="Arial" charset="0"/>
              </a:rPr>
              <a:t>elif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 (medida == 'dm'):</a:t>
            </a:r>
          </a:p>
          <a:p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    </a:t>
            </a:r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('{} m equivalem a {} dm'.</a:t>
            </a:r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format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(metros, (metros * 10)))</a:t>
            </a:r>
          </a:p>
          <a:p>
            <a:r>
              <a:rPr lang="pt-BR" sz="1400" b="0" i="1" dirty="0" err="1" smtClean="0">
                <a:effectLst/>
                <a:latin typeface="Arial" charset="0"/>
                <a:ea typeface="Arial" charset="0"/>
                <a:cs typeface="Arial" charset="0"/>
              </a:rPr>
              <a:t>elif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 (medida == 'cm'):</a:t>
            </a:r>
          </a:p>
          <a:p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    </a:t>
            </a:r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('{} m equivalem a {} cm'.</a:t>
            </a:r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format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(metros, (metros * 100)))</a:t>
            </a:r>
          </a:p>
          <a:p>
            <a:r>
              <a:rPr lang="pt-BR" sz="1400" b="0" i="1" dirty="0" err="1" smtClean="0">
                <a:effectLst/>
                <a:latin typeface="Arial" charset="0"/>
                <a:ea typeface="Arial" charset="0"/>
                <a:cs typeface="Arial" charset="0"/>
              </a:rPr>
              <a:t>elif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 (medida == 'mm'):</a:t>
            </a:r>
          </a:p>
          <a:p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    </a:t>
            </a:r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('{} m equivalem a {} mm'.</a:t>
            </a:r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format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(metros, (metros * 1000)))</a:t>
            </a:r>
            <a:endParaRPr lang="pt-BR" sz="1400" b="0" dirty="0"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296956" y="5175655"/>
            <a:ext cx="6264088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b="1" i="1" dirty="0" smtClean="0">
                <a:solidFill>
                  <a:srgbClr val="0432FF"/>
                </a:solidFill>
                <a:effectLst/>
                <a:latin typeface="Arial" charset="0"/>
                <a:ea typeface="Arial" charset="0"/>
                <a:cs typeface="Arial" charset="0"/>
              </a:rPr>
              <a:t># Desafio 9 - Tabuada:</a:t>
            </a:r>
          </a:p>
          <a:p>
            <a:endParaRPr lang="pt-BR" sz="1400" b="0" dirty="0" smtClean="0">
              <a:effectLst/>
              <a:latin typeface="Arial" charset="0"/>
              <a:ea typeface="Arial" charset="0"/>
              <a:cs typeface="Arial" charset="0"/>
            </a:endParaRPr>
          </a:p>
          <a:p>
            <a:r>
              <a:rPr lang="pt-BR" sz="1400" b="0" i="1" dirty="0" smtClean="0">
                <a:effectLst/>
                <a:latin typeface="Arial" charset="0"/>
                <a:ea typeface="Arial" charset="0"/>
                <a:cs typeface="Arial" charset="0"/>
              </a:rPr>
              <a:t># Faça um programa que leia um número inteiro qualquer e mostre na tela a sua tabuada.</a:t>
            </a:r>
            <a:endParaRPr lang="pt-BR" sz="1400" b="0" dirty="0" smtClean="0">
              <a:effectLst/>
              <a:latin typeface="Arial" charset="0"/>
              <a:ea typeface="Arial" charset="0"/>
              <a:cs typeface="Arial" charset="0"/>
            </a:endParaRPr>
          </a:p>
          <a:p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/>
            </a:r>
            <a:b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</a:br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n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 = </a:t>
            </a:r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int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(input('Digite um número inteiro e saiba a sua tabuada: '))</a:t>
            </a:r>
          </a:p>
          <a:p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f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 = 0</a:t>
            </a:r>
          </a:p>
          <a:p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('-'*50)</a:t>
            </a:r>
          </a:p>
          <a:p>
            <a:r>
              <a:rPr lang="pt-BR" sz="1400" b="0" i="1" dirty="0" err="1" smtClean="0">
                <a:effectLst/>
                <a:latin typeface="Arial" charset="0"/>
                <a:ea typeface="Arial" charset="0"/>
                <a:cs typeface="Arial" charset="0"/>
              </a:rPr>
              <a:t>while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 </a:t>
            </a:r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f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 &lt; 10:</a:t>
            </a:r>
          </a:p>
          <a:p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    </a:t>
            </a:r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f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 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+= 1</a:t>
            </a:r>
          </a:p>
          <a:p>
            <a:r>
              <a:rPr lang="pt-BR" sz="1400" b="0" i="1" dirty="0" smtClean="0">
                <a:effectLst/>
                <a:latin typeface="Arial" charset="0"/>
                <a:ea typeface="Arial" charset="0"/>
                <a:cs typeface="Arial" charset="0"/>
              </a:rPr>
              <a:t>#  </a:t>
            </a:r>
            <a:r>
              <a:rPr lang="pt-BR" sz="1400" b="0" i="1" dirty="0" err="1" smtClean="0">
                <a:effectLst/>
                <a:latin typeface="Arial" charset="0"/>
                <a:ea typeface="Arial" charset="0"/>
                <a:cs typeface="Arial" charset="0"/>
              </a:rPr>
              <a:t>f</a:t>
            </a:r>
            <a:r>
              <a:rPr lang="pt-BR" sz="1400" b="0" i="1" dirty="0" smtClean="0">
                <a:effectLst/>
                <a:latin typeface="Arial" charset="0"/>
                <a:ea typeface="Arial" charset="0"/>
                <a:cs typeface="Arial" charset="0"/>
              </a:rPr>
              <a:t> </a:t>
            </a:r>
            <a:r>
              <a:rPr lang="pt-BR" sz="1400" b="0" i="1" dirty="0" smtClean="0">
                <a:effectLst/>
                <a:latin typeface="Arial" charset="0"/>
                <a:ea typeface="Arial" charset="0"/>
                <a:cs typeface="Arial" charset="0"/>
              </a:rPr>
              <a:t>-= 1 (decremento)</a:t>
            </a:r>
            <a:endParaRPr lang="pt-BR" sz="1400" b="0" dirty="0" smtClean="0">
              <a:effectLst/>
              <a:latin typeface="Arial" charset="0"/>
              <a:ea typeface="Arial" charset="0"/>
              <a:cs typeface="Arial" charset="0"/>
            </a:endParaRPr>
          </a:p>
          <a:p>
            <a:r>
              <a:rPr lang="pt-BR" sz="1400" b="0" i="1" dirty="0" smtClean="0">
                <a:effectLst/>
                <a:latin typeface="Arial" charset="0"/>
                <a:ea typeface="Arial" charset="0"/>
                <a:cs typeface="Arial" charset="0"/>
              </a:rPr>
              <a:t># </a:t>
            </a:r>
            <a:r>
              <a:rPr lang="pt-BR" sz="1400" b="0" i="1" dirty="0" smtClean="0">
                <a:effectLst/>
                <a:latin typeface="Arial" charset="0"/>
                <a:ea typeface="Arial" charset="0"/>
                <a:cs typeface="Arial" charset="0"/>
              </a:rPr>
              <a:t> </a:t>
            </a:r>
            <a:r>
              <a:rPr lang="pt-BR" sz="1400" b="0" i="1" dirty="0" err="1" smtClean="0">
                <a:effectLst/>
                <a:latin typeface="Arial" charset="0"/>
                <a:ea typeface="Arial" charset="0"/>
                <a:cs typeface="Arial" charset="0"/>
              </a:rPr>
              <a:t>f</a:t>
            </a:r>
            <a:r>
              <a:rPr lang="pt-BR" sz="1400" b="0" i="1" dirty="0" smtClean="0">
                <a:effectLst/>
                <a:latin typeface="Arial" charset="0"/>
                <a:ea typeface="Arial" charset="0"/>
                <a:cs typeface="Arial" charset="0"/>
              </a:rPr>
              <a:t> </a:t>
            </a:r>
            <a:r>
              <a:rPr lang="pt-BR" sz="1400" b="0" i="1" dirty="0" smtClean="0">
                <a:effectLst/>
                <a:latin typeface="Arial" charset="0"/>
                <a:ea typeface="Arial" charset="0"/>
                <a:cs typeface="Arial" charset="0"/>
              </a:rPr>
              <a:t>*= 2 (incremento multiplicado por 2)</a:t>
            </a:r>
            <a:endParaRPr lang="pt-BR" sz="1400" b="0" dirty="0" smtClean="0">
              <a:effectLst/>
              <a:latin typeface="Arial" charset="0"/>
              <a:ea typeface="Arial" charset="0"/>
              <a:cs typeface="Arial" charset="0"/>
            </a:endParaRPr>
          </a:p>
          <a:p>
            <a:r>
              <a:rPr lang="pt-BR" sz="1400" b="0" i="1" dirty="0" smtClean="0">
                <a:effectLst/>
                <a:latin typeface="Arial" charset="0"/>
                <a:ea typeface="Arial" charset="0"/>
                <a:cs typeface="Arial" charset="0"/>
              </a:rPr>
              <a:t># </a:t>
            </a:r>
            <a:r>
              <a:rPr lang="pt-BR" sz="1400" b="0" i="1" dirty="0" smtClean="0">
                <a:effectLst/>
                <a:latin typeface="Arial" charset="0"/>
                <a:ea typeface="Arial" charset="0"/>
                <a:cs typeface="Arial" charset="0"/>
              </a:rPr>
              <a:t> </a:t>
            </a:r>
            <a:r>
              <a:rPr lang="pt-BR" sz="1400" b="0" i="1" dirty="0" err="1" smtClean="0">
                <a:effectLst/>
                <a:latin typeface="Arial" charset="0"/>
                <a:ea typeface="Arial" charset="0"/>
                <a:cs typeface="Arial" charset="0"/>
              </a:rPr>
              <a:t>f</a:t>
            </a:r>
            <a:r>
              <a:rPr lang="pt-BR" sz="1400" b="0" i="1" dirty="0" smtClean="0">
                <a:effectLst/>
                <a:latin typeface="Arial" charset="0"/>
                <a:ea typeface="Arial" charset="0"/>
                <a:cs typeface="Arial" charset="0"/>
              </a:rPr>
              <a:t> </a:t>
            </a:r>
            <a:r>
              <a:rPr lang="pt-BR" sz="1400" b="0" i="1" dirty="0" smtClean="0">
                <a:effectLst/>
                <a:latin typeface="Arial" charset="0"/>
                <a:ea typeface="Arial" charset="0"/>
                <a:cs typeface="Arial" charset="0"/>
              </a:rPr>
              <a:t>/= 2 (incremento dividindo por 2)</a:t>
            </a:r>
            <a:endParaRPr lang="pt-BR" sz="1400" b="0" dirty="0" smtClean="0">
              <a:effectLst/>
              <a:latin typeface="Arial" charset="0"/>
              <a:ea typeface="Arial" charset="0"/>
              <a:cs typeface="Arial" charset="0"/>
            </a:endParaRPr>
          </a:p>
          <a:p>
            <a:r>
              <a:rPr lang="pt-BR" sz="1400" b="0" i="1" dirty="0" smtClean="0">
                <a:effectLst/>
                <a:latin typeface="Arial" charset="0"/>
                <a:ea typeface="Arial" charset="0"/>
                <a:cs typeface="Arial" charset="0"/>
              </a:rPr>
              <a:t># </a:t>
            </a:r>
            <a:r>
              <a:rPr lang="pt-BR" sz="1400" b="0" i="1" dirty="0" smtClean="0">
                <a:effectLst/>
                <a:latin typeface="Arial" charset="0"/>
                <a:ea typeface="Arial" charset="0"/>
                <a:cs typeface="Arial" charset="0"/>
              </a:rPr>
              <a:t> </a:t>
            </a:r>
            <a:r>
              <a:rPr lang="pt-BR" sz="1400" b="0" i="1" dirty="0" err="1" smtClean="0">
                <a:effectLst/>
                <a:latin typeface="Arial" charset="0"/>
                <a:ea typeface="Arial" charset="0"/>
                <a:cs typeface="Arial" charset="0"/>
              </a:rPr>
              <a:t>f</a:t>
            </a:r>
            <a:r>
              <a:rPr lang="pt-BR" sz="1400" b="0" i="1" dirty="0" smtClean="0">
                <a:effectLst/>
                <a:latin typeface="Arial" charset="0"/>
                <a:ea typeface="Arial" charset="0"/>
                <a:cs typeface="Arial" charset="0"/>
              </a:rPr>
              <a:t> </a:t>
            </a:r>
            <a:r>
              <a:rPr lang="pt-BR" sz="1400" b="0" i="1" dirty="0" smtClean="0">
                <a:effectLst/>
                <a:latin typeface="Arial" charset="0"/>
                <a:ea typeface="Arial" charset="0"/>
                <a:cs typeface="Arial" charset="0"/>
              </a:rPr>
              <a:t>//= 2 ( incremento dividindo o resultado inteiro)</a:t>
            </a:r>
            <a:endParaRPr lang="pt-BR" sz="1400" b="0" dirty="0" smtClean="0">
              <a:effectLst/>
              <a:latin typeface="Arial" charset="0"/>
              <a:ea typeface="Arial" charset="0"/>
              <a:cs typeface="Arial" charset="0"/>
            </a:endParaRPr>
          </a:p>
          <a:p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    m 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= </a:t>
            </a:r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n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 * </a:t>
            </a:r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f</a:t>
            </a:r>
            <a:endParaRPr lang="pt-BR" sz="1400" b="0" dirty="0" smtClean="0">
              <a:effectLst/>
              <a:latin typeface="Arial" charset="0"/>
              <a:ea typeface="Arial" charset="0"/>
              <a:cs typeface="Arial" charset="0"/>
            </a:endParaRPr>
          </a:p>
          <a:p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    </a:t>
            </a:r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('{} </a:t>
            </a:r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X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 {:&gt;2} = {}'.</a:t>
            </a:r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format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(</a:t>
            </a:r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n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, </a:t>
            </a:r>
            <a:r>
              <a:rPr lang="pt-BR" sz="1400" b="0" dirty="0" err="1" smtClean="0">
                <a:effectLst/>
                <a:latin typeface="Arial" charset="0"/>
                <a:ea typeface="Arial" charset="0"/>
                <a:cs typeface="Arial" charset="0"/>
              </a:rPr>
              <a:t>f</a:t>
            </a:r>
            <a:r>
              <a:rPr lang="pt-BR" sz="1400" b="0" dirty="0" smtClean="0">
                <a:effectLst/>
                <a:latin typeface="Arial" charset="0"/>
                <a:ea typeface="Arial" charset="0"/>
                <a:cs typeface="Arial" charset="0"/>
              </a:rPr>
              <a:t>, m))</a:t>
            </a:r>
            <a:endParaRPr lang="pt-BR" sz="1400" b="0" dirty="0">
              <a:effectLst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" name="Espaço Reservado para Rodapé 10"/>
          <p:cNvSpPr txBox="1">
            <a:spLocks/>
          </p:cNvSpPr>
          <p:nvPr/>
        </p:nvSpPr>
        <p:spPr>
          <a:xfrm>
            <a:off x="5768825" y="8435643"/>
            <a:ext cx="726505" cy="4466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l" defTabSz="914400" rtl="0" eaLnBrk="1" latinLnBrk="0" hangingPunct="1">
              <a:defRPr sz="7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20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Página</a:t>
            </a:r>
            <a:endParaRPr lang="pt-BR" sz="1200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" name="Espaço Reservado para Número de Slide 11"/>
          <p:cNvSpPr txBox="1">
            <a:spLocks/>
          </p:cNvSpPr>
          <p:nvPr/>
        </p:nvSpPr>
        <p:spPr>
          <a:xfrm>
            <a:off x="6361260" y="8533253"/>
            <a:ext cx="268140" cy="26969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pt-BR"/>
            </a:defPPr>
            <a:lvl1pPr marL="0" algn="r" defTabSz="914400" rtl="0" eaLnBrk="1" latinLnBrk="0" hangingPunct="1">
              <a:defRPr sz="21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2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1599961310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1298298" y="285981"/>
            <a:ext cx="45608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b="1" smtClean="0">
                <a:solidFill>
                  <a:srgbClr val="945200"/>
                </a:solidFill>
                <a:latin typeface="Apple Chancery" charset="0"/>
                <a:ea typeface="Apple Chancery" charset="0"/>
                <a:cs typeface="Apple Chancery" charset="0"/>
              </a:rPr>
              <a:t>Curso de Python - Curso em Vídeo</a:t>
            </a:r>
            <a:endParaRPr lang="pt-BR" sz="2400" b="1">
              <a:solidFill>
                <a:srgbClr val="945200"/>
              </a:solidFill>
              <a:latin typeface="Apple Chancery" charset="0"/>
              <a:ea typeface="Apple Chancery" charset="0"/>
              <a:cs typeface="Apple Chancery" charset="0"/>
            </a:endParaRPr>
          </a:p>
        </p:txBody>
      </p:sp>
      <p:sp>
        <p:nvSpPr>
          <p:cNvPr id="13" name="Espaço Reservado para Rodapé 10"/>
          <p:cNvSpPr txBox="1">
            <a:spLocks/>
          </p:cNvSpPr>
          <p:nvPr/>
        </p:nvSpPr>
        <p:spPr>
          <a:xfrm>
            <a:off x="5768825" y="8435643"/>
            <a:ext cx="726505" cy="4466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l" defTabSz="914400" rtl="0" eaLnBrk="1" latinLnBrk="0" hangingPunct="1">
              <a:defRPr sz="7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20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Página</a:t>
            </a:r>
            <a:endParaRPr lang="pt-BR" sz="1200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4" name="Espaço Reservado para Número de Slide 11"/>
          <p:cNvSpPr txBox="1">
            <a:spLocks/>
          </p:cNvSpPr>
          <p:nvPr/>
        </p:nvSpPr>
        <p:spPr>
          <a:xfrm>
            <a:off x="6361260" y="8533253"/>
            <a:ext cx="368724" cy="26969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pt-BR"/>
            </a:defPPr>
            <a:lvl1pPr marL="0" algn="r" defTabSz="914400" rtl="0" eaLnBrk="1" latinLnBrk="0" hangingPunct="1">
              <a:defRPr sz="21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2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91</a:t>
            </a:r>
            <a:endParaRPr lang="pt-BR" sz="1200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 useBgFill="1">
        <p:nvSpPr>
          <p:cNvPr id="2" name="Retângulo 1"/>
          <p:cNvSpPr/>
          <p:nvPr/>
        </p:nvSpPr>
        <p:spPr>
          <a:xfrm>
            <a:off x="519286" y="911641"/>
            <a:ext cx="5892454" cy="76636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b="1" dirty="0" smtClean="0">
                <a:solidFill>
                  <a:srgbClr val="009051"/>
                </a:solidFill>
                <a:latin typeface="Arial" charset="0"/>
                <a:ea typeface="Arial" charset="0"/>
                <a:cs typeface="Arial" charset="0"/>
              </a:rPr>
              <a:t>AULA 18 – Lista (Parte2):</a:t>
            </a:r>
          </a:p>
          <a:p>
            <a:endParaRPr lang="pt-BR" sz="1200" dirty="0" smtClean="0">
              <a:latin typeface="Arial" charset="0"/>
              <a:ea typeface="Arial" charset="0"/>
              <a:cs typeface="Arial" charset="0"/>
            </a:endParaRPr>
          </a:p>
          <a:p>
            <a:r>
              <a:rPr lang="pt-BR" sz="1200" dirty="0" smtClean="0">
                <a:latin typeface="Arial" charset="0"/>
                <a:ea typeface="Arial" charset="0"/>
                <a:cs typeface="Arial" charset="0"/>
              </a:rPr>
              <a:t>teste </a:t>
            </a:r>
            <a:r>
              <a:rPr lang="pt-BR" sz="1200" dirty="0">
                <a:latin typeface="Arial" charset="0"/>
                <a:ea typeface="Arial" charset="0"/>
                <a:cs typeface="Arial" charset="0"/>
              </a:rPr>
              <a:t>= </a:t>
            </a:r>
            <a:r>
              <a:rPr lang="pt-BR" sz="1200" dirty="0" err="1">
                <a:latin typeface="Arial" charset="0"/>
                <a:ea typeface="Arial" charset="0"/>
                <a:cs typeface="Arial" charset="0"/>
              </a:rPr>
              <a:t>list</a:t>
            </a:r>
            <a:r>
              <a:rPr lang="pt-BR" sz="1200" dirty="0">
                <a:latin typeface="Arial" charset="0"/>
                <a:ea typeface="Arial" charset="0"/>
                <a:cs typeface="Arial" charset="0"/>
              </a:rPr>
              <a:t>()</a:t>
            </a:r>
          </a:p>
          <a:p>
            <a:r>
              <a:rPr lang="pt-BR" sz="1200" dirty="0" err="1">
                <a:latin typeface="Arial" charset="0"/>
                <a:ea typeface="Arial" charset="0"/>
                <a:cs typeface="Arial" charset="0"/>
              </a:rPr>
              <a:t>teste.append</a:t>
            </a:r>
            <a:r>
              <a:rPr lang="pt-BR" sz="1200" dirty="0">
                <a:latin typeface="Arial" charset="0"/>
                <a:ea typeface="Arial" charset="0"/>
                <a:cs typeface="Arial" charset="0"/>
              </a:rPr>
              <a:t>('Gustavo')</a:t>
            </a:r>
          </a:p>
          <a:p>
            <a:r>
              <a:rPr lang="pt-BR" sz="1200" dirty="0" err="1">
                <a:latin typeface="Arial" charset="0"/>
                <a:ea typeface="Arial" charset="0"/>
                <a:cs typeface="Arial" charset="0"/>
              </a:rPr>
              <a:t>teste.append</a:t>
            </a:r>
            <a:r>
              <a:rPr lang="pt-BR" sz="1200" dirty="0">
                <a:latin typeface="Arial" charset="0"/>
                <a:ea typeface="Arial" charset="0"/>
                <a:cs typeface="Arial" charset="0"/>
              </a:rPr>
              <a:t>(40)</a:t>
            </a:r>
          </a:p>
          <a:p>
            <a:r>
              <a:rPr lang="pt-BR" sz="1200" dirty="0">
                <a:latin typeface="Arial" charset="0"/>
                <a:ea typeface="Arial" charset="0"/>
                <a:cs typeface="Arial" charset="0"/>
              </a:rPr>
              <a:t>galera = </a:t>
            </a:r>
            <a:r>
              <a:rPr lang="pt-BR" sz="1200" dirty="0" err="1">
                <a:latin typeface="Arial" charset="0"/>
                <a:ea typeface="Arial" charset="0"/>
                <a:cs typeface="Arial" charset="0"/>
              </a:rPr>
              <a:t>list</a:t>
            </a:r>
            <a:r>
              <a:rPr lang="pt-BR" sz="1200" dirty="0">
                <a:latin typeface="Arial" charset="0"/>
                <a:ea typeface="Arial" charset="0"/>
                <a:cs typeface="Arial" charset="0"/>
              </a:rPr>
              <a:t>()</a:t>
            </a:r>
          </a:p>
          <a:p>
            <a:r>
              <a:rPr lang="pt-BR" sz="1200" dirty="0" err="1"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200" dirty="0">
                <a:latin typeface="Arial" charset="0"/>
                <a:ea typeface="Arial" charset="0"/>
                <a:cs typeface="Arial" charset="0"/>
              </a:rPr>
              <a:t>(teste)</a:t>
            </a:r>
          </a:p>
          <a:p>
            <a:r>
              <a:rPr lang="pt-BR" sz="1200" dirty="0">
                <a:latin typeface="Arial" charset="0"/>
                <a:ea typeface="Arial" charset="0"/>
                <a:cs typeface="Arial" charset="0"/>
              </a:rPr>
              <a:t># </a:t>
            </a:r>
            <a:r>
              <a:rPr lang="pt-BR" sz="1200" dirty="0" err="1">
                <a:latin typeface="Arial" charset="0"/>
                <a:ea typeface="Arial" charset="0"/>
                <a:cs typeface="Arial" charset="0"/>
              </a:rPr>
              <a:t>galera.append</a:t>
            </a:r>
            <a:r>
              <a:rPr lang="pt-BR" sz="1200" dirty="0">
                <a:latin typeface="Arial" charset="0"/>
                <a:ea typeface="Arial" charset="0"/>
                <a:cs typeface="Arial" charset="0"/>
              </a:rPr>
              <a:t>(teste) - desta maneira estamos criando uma ligação entre as duas listas.</a:t>
            </a:r>
          </a:p>
          <a:p>
            <a:r>
              <a:rPr lang="pt-BR" sz="1200" dirty="0">
                <a:latin typeface="Arial" charset="0"/>
                <a:ea typeface="Arial" charset="0"/>
                <a:cs typeface="Arial" charset="0"/>
              </a:rPr>
              <a:t># </a:t>
            </a:r>
            <a:r>
              <a:rPr lang="pt-BR" sz="1200" dirty="0" err="1">
                <a:latin typeface="Arial" charset="0"/>
                <a:ea typeface="Arial" charset="0"/>
                <a:cs typeface="Arial" charset="0"/>
              </a:rPr>
              <a:t>galera.append</a:t>
            </a:r>
            <a:r>
              <a:rPr lang="pt-BR" sz="1200" dirty="0">
                <a:latin typeface="Arial" charset="0"/>
                <a:ea typeface="Arial" charset="0"/>
                <a:cs typeface="Arial" charset="0"/>
              </a:rPr>
              <a:t>(teste[:]) - Criamos uma cópia da lista interna, podendo ser alteradas isoladamente.</a:t>
            </a:r>
          </a:p>
          <a:p>
            <a:r>
              <a:rPr lang="pt-BR" sz="1200" dirty="0" err="1">
                <a:latin typeface="Arial" charset="0"/>
                <a:ea typeface="Arial" charset="0"/>
                <a:cs typeface="Arial" charset="0"/>
              </a:rPr>
              <a:t>galera.append</a:t>
            </a:r>
            <a:r>
              <a:rPr lang="pt-BR" sz="1200" dirty="0">
                <a:latin typeface="Arial" charset="0"/>
                <a:ea typeface="Arial" charset="0"/>
                <a:cs typeface="Arial" charset="0"/>
              </a:rPr>
              <a:t>(</a:t>
            </a:r>
            <a:r>
              <a:rPr lang="pt-BR" sz="1200" dirty="0" err="1">
                <a:latin typeface="Arial" charset="0"/>
                <a:ea typeface="Arial" charset="0"/>
                <a:cs typeface="Arial" charset="0"/>
              </a:rPr>
              <a:t>teste.copy</a:t>
            </a:r>
            <a:r>
              <a:rPr lang="pt-BR" sz="1200" dirty="0">
                <a:latin typeface="Arial" charset="0"/>
                <a:ea typeface="Arial" charset="0"/>
                <a:cs typeface="Arial" charset="0"/>
              </a:rPr>
              <a:t>())</a:t>
            </a:r>
          </a:p>
          <a:p>
            <a:r>
              <a:rPr lang="pt-BR" sz="1200" dirty="0">
                <a:latin typeface="Arial" charset="0"/>
                <a:ea typeface="Arial" charset="0"/>
                <a:cs typeface="Arial" charset="0"/>
              </a:rPr>
              <a:t>teste[0] = 'Maria'</a:t>
            </a:r>
          </a:p>
          <a:p>
            <a:r>
              <a:rPr lang="pt-BR" sz="1200" dirty="0">
                <a:latin typeface="Arial" charset="0"/>
                <a:ea typeface="Arial" charset="0"/>
                <a:cs typeface="Arial" charset="0"/>
              </a:rPr>
              <a:t>teste[1] = 22</a:t>
            </a:r>
          </a:p>
          <a:p>
            <a:r>
              <a:rPr lang="pt-BR" sz="1200" dirty="0">
                <a:latin typeface="Arial" charset="0"/>
                <a:ea typeface="Arial" charset="0"/>
                <a:cs typeface="Arial" charset="0"/>
              </a:rPr>
              <a:t># </a:t>
            </a:r>
            <a:r>
              <a:rPr lang="pt-BR" sz="1200" dirty="0" err="1">
                <a:latin typeface="Arial" charset="0"/>
                <a:ea typeface="Arial" charset="0"/>
                <a:cs typeface="Arial" charset="0"/>
              </a:rPr>
              <a:t>galera.append</a:t>
            </a:r>
            <a:r>
              <a:rPr lang="pt-BR" sz="1200" dirty="0">
                <a:latin typeface="Arial" charset="0"/>
                <a:ea typeface="Arial" charset="0"/>
                <a:cs typeface="Arial" charset="0"/>
              </a:rPr>
              <a:t>(teste)</a:t>
            </a:r>
          </a:p>
          <a:p>
            <a:r>
              <a:rPr lang="pt-BR" sz="1200" dirty="0">
                <a:latin typeface="Arial" charset="0"/>
                <a:ea typeface="Arial" charset="0"/>
                <a:cs typeface="Arial" charset="0"/>
              </a:rPr>
              <a:t># </a:t>
            </a:r>
            <a:r>
              <a:rPr lang="pt-BR" sz="1200" dirty="0" err="1">
                <a:latin typeface="Arial" charset="0"/>
                <a:ea typeface="Arial" charset="0"/>
                <a:cs typeface="Arial" charset="0"/>
              </a:rPr>
              <a:t>galera.append</a:t>
            </a:r>
            <a:r>
              <a:rPr lang="pt-BR" sz="1200" dirty="0">
                <a:latin typeface="Arial" charset="0"/>
                <a:ea typeface="Arial" charset="0"/>
                <a:cs typeface="Arial" charset="0"/>
              </a:rPr>
              <a:t>(teste[:])</a:t>
            </a:r>
          </a:p>
          <a:p>
            <a:r>
              <a:rPr lang="pt-BR" sz="1200" dirty="0" err="1">
                <a:latin typeface="Arial" charset="0"/>
                <a:ea typeface="Arial" charset="0"/>
                <a:cs typeface="Arial" charset="0"/>
              </a:rPr>
              <a:t>galera.append</a:t>
            </a:r>
            <a:r>
              <a:rPr lang="pt-BR" sz="1200" dirty="0">
                <a:latin typeface="Arial" charset="0"/>
                <a:ea typeface="Arial" charset="0"/>
                <a:cs typeface="Arial" charset="0"/>
              </a:rPr>
              <a:t>(</a:t>
            </a:r>
            <a:r>
              <a:rPr lang="pt-BR" sz="1200" dirty="0" err="1">
                <a:latin typeface="Arial" charset="0"/>
                <a:ea typeface="Arial" charset="0"/>
                <a:cs typeface="Arial" charset="0"/>
              </a:rPr>
              <a:t>teste.copy</a:t>
            </a:r>
            <a:r>
              <a:rPr lang="pt-BR" sz="1200" dirty="0">
                <a:latin typeface="Arial" charset="0"/>
                <a:ea typeface="Arial" charset="0"/>
                <a:cs typeface="Arial" charset="0"/>
              </a:rPr>
              <a:t>())</a:t>
            </a:r>
          </a:p>
          <a:p>
            <a:r>
              <a:rPr lang="pt-BR" sz="1200" dirty="0" err="1"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200" dirty="0">
                <a:latin typeface="Arial" charset="0"/>
                <a:ea typeface="Arial" charset="0"/>
                <a:cs typeface="Arial" charset="0"/>
              </a:rPr>
              <a:t>(galera)</a:t>
            </a:r>
          </a:p>
          <a:p>
            <a:r>
              <a:rPr lang="pt-BR" sz="1200" dirty="0">
                <a:latin typeface="Arial" charset="0"/>
                <a:ea typeface="Arial" charset="0"/>
                <a:cs typeface="Arial" charset="0"/>
              </a:rPr>
              <a:t/>
            </a:r>
            <a:br>
              <a:rPr lang="pt-BR" sz="1200" dirty="0">
                <a:latin typeface="Arial" charset="0"/>
                <a:ea typeface="Arial" charset="0"/>
                <a:cs typeface="Arial" charset="0"/>
              </a:rPr>
            </a:br>
            <a:r>
              <a:rPr lang="pt-BR" sz="1200" dirty="0">
                <a:latin typeface="Arial" charset="0"/>
                <a:ea typeface="Arial" charset="0"/>
                <a:cs typeface="Arial" charset="0"/>
              </a:rPr>
              <a:t>galera = [['João', 19], ['Ana', 33], ['Joaquim', 13], ['Maria', 45]]</a:t>
            </a:r>
          </a:p>
          <a:p>
            <a:r>
              <a:rPr lang="pt-BR" sz="1200" dirty="0">
                <a:latin typeface="Arial" charset="0"/>
                <a:ea typeface="Arial" charset="0"/>
                <a:cs typeface="Arial" charset="0"/>
              </a:rPr>
              <a:t>for </a:t>
            </a:r>
            <a:r>
              <a:rPr lang="pt-BR" sz="1200" dirty="0" err="1">
                <a:latin typeface="Arial" charset="0"/>
                <a:ea typeface="Arial" charset="0"/>
                <a:cs typeface="Arial" charset="0"/>
              </a:rPr>
              <a:t>p</a:t>
            </a:r>
            <a:r>
              <a:rPr lang="pt-BR" sz="1200" dirty="0">
                <a:latin typeface="Arial" charset="0"/>
                <a:ea typeface="Arial" charset="0"/>
                <a:cs typeface="Arial" charset="0"/>
              </a:rPr>
              <a:t> in galera:</a:t>
            </a:r>
          </a:p>
          <a:p>
            <a:r>
              <a:rPr lang="pt-BR" sz="1200" dirty="0" err="1"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200" dirty="0">
                <a:latin typeface="Arial" charset="0"/>
                <a:ea typeface="Arial" charset="0"/>
                <a:cs typeface="Arial" charset="0"/>
              </a:rPr>
              <a:t>(</a:t>
            </a:r>
            <a:r>
              <a:rPr lang="pt-BR" sz="1200" dirty="0" err="1">
                <a:latin typeface="Arial" charset="0"/>
                <a:ea typeface="Arial" charset="0"/>
                <a:cs typeface="Arial" charset="0"/>
              </a:rPr>
              <a:t>f</a:t>
            </a:r>
            <a:r>
              <a:rPr lang="pt-BR" sz="1200" dirty="0">
                <a:latin typeface="Arial" charset="0"/>
                <a:ea typeface="Arial" charset="0"/>
                <a:cs typeface="Arial" charset="0"/>
              </a:rPr>
              <a:t>'{</a:t>
            </a:r>
            <a:r>
              <a:rPr lang="pt-BR" sz="1200" dirty="0" err="1">
                <a:latin typeface="Arial" charset="0"/>
                <a:ea typeface="Arial" charset="0"/>
                <a:cs typeface="Arial" charset="0"/>
              </a:rPr>
              <a:t>p</a:t>
            </a:r>
            <a:r>
              <a:rPr lang="pt-BR" sz="1200" dirty="0">
                <a:latin typeface="Arial" charset="0"/>
                <a:ea typeface="Arial" charset="0"/>
                <a:cs typeface="Arial" charset="0"/>
              </a:rPr>
              <a:t>[0]} tem {</a:t>
            </a:r>
            <a:r>
              <a:rPr lang="pt-BR" sz="1200" dirty="0" err="1">
                <a:latin typeface="Arial" charset="0"/>
                <a:ea typeface="Arial" charset="0"/>
                <a:cs typeface="Arial" charset="0"/>
              </a:rPr>
              <a:t>p</a:t>
            </a:r>
            <a:r>
              <a:rPr lang="pt-BR" sz="1200" dirty="0">
                <a:latin typeface="Arial" charset="0"/>
                <a:ea typeface="Arial" charset="0"/>
                <a:cs typeface="Arial" charset="0"/>
              </a:rPr>
              <a:t>[1]} anos de idade.')</a:t>
            </a:r>
          </a:p>
          <a:p>
            <a:r>
              <a:rPr lang="pt-BR" sz="1200" dirty="0">
                <a:latin typeface="Arial" charset="0"/>
                <a:ea typeface="Arial" charset="0"/>
                <a:cs typeface="Arial" charset="0"/>
              </a:rPr>
              <a:t>"""</a:t>
            </a:r>
          </a:p>
          <a:p>
            <a:r>
              <a:rPr lang="pt-BR" sz="1200" dirty="0">
                <a:latin typeface="Arial" charset="0"/>
                <a:ea typeface="Arial" charset="0"/>
                <a:cs typeface="Arial" charset="0"/>
              </a:rPr>
              <a:t/>
            </a:r>
            <a:br>
              <a:rPr lang="pt-BR" sz="1200" dirty="0">
                <a:latin typeface="Arial" charset="0"/>
                <a:ea typeface="Arial" charset="0"/>
                <a:cs typeface="Arial" charset="0"/>
              </a:rPr>
            </a:br>
            <a:r>
              <a:rPr lang="pt-BR" sz="1200" dirty="0">
                <a:latin typeface="Arial" charset="0"/>
                <a:ea typeface="Arial" charset="0"/>
                <a:cs typeface="Arial" charset="0"/>
              </a:rPr>
              <a:t>galera = </a:t>
            </a:r>
            <a:r>
              <a:rPr lang="pt-BR" sz="1200" dirty="0" err="1">
                <a:latin typeface="Arial" charset="0"/>
                <a:ea typeface="Arial" charset="0"/>
                <a:cs typeface="Arial" charset="0"/>
              </a:rPr>
              <a:t>list</a:t>
            </a:r>
            <a:r>
              <a:rPr lang="pt-BR" sz="1200" dirty="0">
                <a:latin typeface="Arial" charset="0"/>
                <a:ea typeface="Arial" charset="0"/>
                <a:cs typeface="Arial" charset="0"/>
              </a:rPr>
              <a:t>()</a:t>
            </a:r>
          </a:p>
          <a:p>
            <a:r>
              <a:rPr lang="pt-BR" sz="1200" dirty="0">
                <a:latin typeface="Arial" charset="0"/>
                <a:ea typeface="Arial" charset="0"/>
                <a:cs typeface="Arial" charset="0"/>
              </a:rPr>
              <a:t>dado = </a:t>
            </a:r>
            <a:r>
              <a:rPr lang="pt-BR" sz="1200" dirty="0" err="1">
                <a:latin typeface="Arial" charset="0"/>
                <a:ea typeface="Arial" charset="0"/>
                <a:cs typeface="Arial" charset="0"/>
              </a:rPr>
              <a:t>list</a:t>
            </a:r>
            <a:r>
              <a:rPr lang="pt-BR" sz="1200" dirty="0">
                <a:latin typeface="Arial" charset="0"/>
                <a:ea typeface="Arial" charset="0"/>
                <a:cs typeface="Arial" charset="0"/>
              </a:rPr>
              <a:t>()</a:t>
            </a:r>
          </a:p>
          <a:p>
            <a:r>
              <a:rPr lang="pt-BR" sz="1200" dirty="0" err="1">
                <a:latin typeface="Arial" charset="0"/>
                <a:ea typeface="Arial" charset="0"/>
                <a:cs typeface="Arial" charset="0"/>
              </a:rPr>
              <a:t>totmai</a:t>
            </a:r>
            <a:r>
              <a:rPr lang="pt-BR" sz="1200" dirty="0">
                <a:latin typeface="Arial" charset="0"/>
                <a:ea typeface="Arial" charset="0"/>
                <a:cs typeface="Arial" charset="0"/>
              </a:rPr>
              <a:t> = </a:t>
            </a:r>
            <a:r>
              <a:rPr lang="pt-BR" sz="1200" dirty="0" err="1">
                <a:latin typeface="Arial" charset="0"/>
                <a:ea typeface="Arial" charset="0"/>
                <a:cs typeface="Arial" charset="0"/>
              </a:rPr>
              <a:t>totmenor</a:t>
            </a:r>
            <a:r>
              <a:rPr lang="pt-BR" sz="1200" dirty="0">
                <a:latin typeface="Arial" charset="0"/>
                <a:ea typeface="Arial" charset="0"/>
                <a:cs typeface="Arial" charset="0"/>
              </a:rPr>
              <a:t> = 0</a:t>
            </a:r>
          </a:p>
          <a:p>
            <a:r>
              <a:rPr lang="pt-BR" sz="1200" i="1" dirty="0">
                <a:latin typeface="Arial" charset="0"/>
                <a:ea typeface="Arial" charset="0"/>
                <a:cs typeface="Arial" charset="0"/>
              </a:rPr>
              <a:t>for</a:t>
            </a:r>
            <a:r>
              <a:rPr lang="pt-BR" sz="12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pt-BR" sz="1200" dirty="0" err="1">
                <a:latin typeface="Arial" charset="0"/>
                <a:ea typeface="Arial" charset="0"/>
                <a:cs typeface="Arial" charset="0"/>
              </a:rPr>
              <a:t>c</a:t>
            </a:r>
            <a:r>
              <a:rPr lang="pt-BR" sz="1200" dirty="0">
                <a:latin typeface="Arial" charset="0"/>
                <a:ea typeface="Arial" charset="0"/>
                <a:cs typeface="Arial" charset="0"/>
              </a:rPr>
              <a:t> in range(0, 3):</a:t>
            </a:r>
          </a:p>
          <a:p>
            <a:r>
              <a:rPr lang="pt-BR" sz="1200" dirty="0" err="1">
                <a:latin typeface="Arial" charset="0"/>
                <a:ea typeface="Arial" charset="0"/>
                <a:cs typeface="Arial" charset="0"/>
              </a:rPr>
              <a:t>dado.append</a:t>
            </a:r>
            <a:r>
              <a:rPr lang="pt-BR" sz="1200" dirty="0">
                <a:latin typeface="Arial" charset="0"/>
                <a:ea typeface="Arial" charset="0"/>
                <a:cs typeface="Arial" charset="0"/>
              </a:rPr>
              <a:t>(</a:t>
            </a:r>
            <a:r>
              <a:rPr lang="pt-BR" sz="1200" dirty="0" err="1">
                <a:latin typeface="Arial" charset="0"/>
                <a:ea typeface="Arial" charset="0"/>
                <a:cs typeface="Arial" charset="0"/>
              </a:rPr>
              <a:t>str</a:t>
            </a:r>
            <a:r>
              <a:rPr lang="pt-BR" sz="1200" dirty="0">
                <a:latin typeface="Arial" charset="0"/>
                <a:ea typeface="Arial" charset="0"/>
                <a:cs typeface="Arial" charset="0"/>
              </a:rPr>
              <a:t>(input('Nome: ')))</a:t>
            </a:r>
          </a:p>
          <a:p>
            <a:r>
              <a:rPr lang="pt-BR" sz="1200" dirty="0" err="1">
                <a:latin typeface="Arial" charset="0"/>
                <a:ea typeface="Arial" charset="0"/>
                <a:cs typeface="Arial" charset="0"/>
              </a:rPr>
              <a:t>dado.append</a:t>
            </a:r>
            <a:r>
              <a:rPr lang="pt-BR" sz="1200" dirty="0">
                <a:latin typeface="Arial" charset="0"/>
                <a:ea typeface="Arial" charset="0"/>
                <a:cs typeface="Arial" charset="0"/>
              </a:rPr>
              <a:t>(</a:t>
            </a:r>
            <a:r>
              <a:rPr lang="pt-BR" sz="1200" dirty="0" err="1">
                <a:latin typeface="Arial" charset="0"/>
                <a:ea typeface="Arial" charset="0"/>
                <a:cs typeface="Arial" charset="0"/>
              </a:rPr>
              <a:t>int</a:t>
            </a:r>
            <a:r>
              <a:rPr lang="pt-BR" sz="1200" dirty="0">
                <a:latin typeface="Arial" charset="0"/>
                <a:ea typeface="Arial" charset="0"/>
                <a:cs typeface="Arial" charset="0"/>
              </a:rPr>
              <a:t>(input('Idade: ')))</a:t>
            </a:r>
          </a:p>
          <a:p>
            <a:r>
              <a:rPr lang="pt-BR" sz="1200" dirty="0" err="1">
                <a:latin typeface="Arial" charset="0"/>
                <a:ea typeface="Arial" charset="0"/>
                <a:cs typeface="Arial" charset="0"/>
              </a:rPr>
              <a:t>galera.append</a:t>
            </a:r>
            <a:r>
              <a:rPr lang="pt-BR" sz="1200" dirty="0">
                <a:latin typeface="Arial" charset="0"/>
                <a:ea typeface="Arial" charset="0"/>
                <a:cs typeface="Arial" charset="0"/>
              </a:rPr>
              <a:t>(</a:t>
            </a:r>
            <a:r>
              <a:rPr lang="pt-BR" sz="1200" dirty="0" err="1">
                <a:latin typeface="Arial" charset="0"/>
                <a:ea typeface="Arial" charset="0"/>
                <a:cs typeface="Arial" charset="0"/>
              </a:rPr>
              <a:t>dado.copy</a:t>
            </a:r>
            <a:r>
              <a:rPr lang="pt-BR" sz="1200" dirty="0">
                <a:latin typeface="Arial" charset="0"/>
                <a:ea typeface="Arial" charset="0"/>
                <a:cs typeface="Arial" charset="0"/>
              </a:rPr>
              <a:t>())</a:t>
            </a:r>
          </a:p>
          <a:p>
            <a:r>
              <a:rPr lang="pt-BR" sz="1200" dirty="0" err="1">
                <a:latin typeface="Arial" charset="0"/>
                <a:ea typeface="Arial" charset="0"/>
                <a:cs typeface="Arial" charset="0"/>
              </a:rPr>
              <a:t>dado.clear</a:t>
            </a:r>
            <a:r>
              <a:rPr lang="pt-BR" sz="1200" dirty="0">
                <a:latin typeface="Arial" charset="0"/>
                <a:ea typeface="Arial" charset="0"/>
                <a:cs typeface="Arial" charset="0"/>
              </a:rPr>
              <a:t>()</a:t>
            </a:r>
          </a:p>
          <a:p>
            <a:r>
              <a:rPr lang="pt-BR" sz="1200" dirty="0">
                <a:latin typeface="Arial" charset="0"/>
                <a:ea typeface="Arial" charset="0"/>
                <a:cs typeface="Arial" charset="0"/>
              </a:rPr>
              <a:t/>
            </a:r>
            <a:br>
              <a:rPr lang="pt-BR" sz="1200" dirty="0">
                <a:latin typeface="Arial" charset="0"/>
                <a:ea typeface="Arial" charset="0"/>
                <a:cs typeface="Arial" charset="0"/>
              </a:rPr>
            </a:br>
            <a:r>
              <a:rPr lang="pt-BR" sz="1200" i="1" dirty="0">
                <a:latin typeface="Arial" charset="0"/>
                <a:ea typeface="Arial" charset="0"/>
                <a:cs typeface="Arial" charset="0"/>
              </a:rPr>
              <a:t>for</a:t>
            </a:r>
            <a:r>
              <a:rPr lang="pt-BR" sz="12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pt-BR" sz="1200" dirty="0" err="1">
                <a:latin typeface="Arial" charset="0"/>
                <a:ea typeface="Arial" charset="0"/>
                <a:cs typeface="Arial" charset="0"/>
              </a:rPr>
              <a:t>p</a:t>
            </a:r>
            <a:r>
              <a:rPr lang="pt-BR" sz="1200" dirty="0">
                <a:latin typeface="Arial" charset="0"/>
                <a:ea typeface="Arial" charset="0"/>
                <a:cs typeface="Arial" charset="0"/>
              </a:rPr>
              <a:t> in galera:</a:t>
            </a:r>
          </a:p>
          <a:p>
            <a:r>
              <a:rPr lang="pt-BR" sz="1200" i="1" dirty="0" err="1">
                <a:latin typeface="Arial" charset="0"/>
                <a:ea typeface="Arial" charset="0"/>
                <a:cs typeface="Arial" charset="0"/>
              </a:rPr>
              <a:t>if</a:t>
            </a:r>
            <a:r>
              <a:rPr lang="pt-BR" sz="12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pt-BR" sz="1200" dirty="0" err="1">
                <a:latin typeface="Arial" charset="0"/>
                <a:ea typeface="Arial" charset="0"/>
                <a:cs typeface="Arial" charset="0"/>
              </a:rPr>
              <a:t>p</a:t>
            </a:r>
            <a:r>
              <a:rPr lang="pt-BR" sz="1200" dirty="0">
                <a:latin typeface="Arial" charset="0"/>
                <a:ea typeface="Arial" charset="0"/>
                <a:cs typeface="Arial" charset="0"/>
              </a:rPr>
              <a:t>[1] &gt;= 21:</a:t>
            </a:r>
          </a:p>
          <a:p>
            <a:r>
              <a:rPr lang="pt-BR" sz="1200" dirty="0" err="1"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200" dirty="0">
                <a:latin typeface="Arial" charset="0"/>
                <a:ea typeface="Arial" charset="0"/>
                <a:cs typeface="Arial" charset="0"/>
              </a:rPr>
              <a:t>(</a:t>
            </a:r>
            <a:r>
              <a:rPr lang="pt-BR" sz="1200" dirty="0" err="1">
                <a:latin typeface="Arial" charset="0"/>
                <a:ea typeface="Arial" charset="0"/>
                <a:cs typeface="Arial" charset="0"/>
              </a:rPr>
              <a:t>f</a:t>
            </a:r>
            <a:r>
              <a:rPr lang="pt-BR" sz="1200" dirty="0">
                <a:latin typeface="Arial" charset="0"/>
                <a:ea typeface="Arial" charset="0"/>
                <a:cs typeface="Arial" charset="0"/>
              </a:rPr>
              <a:t>'{</a:t>
            </a:r>
            <a:r>
              <a:rPr lang="pt-BR" sz="1200" dirty="0" err="1">
                <a:latin typeface="Arial" charset="0"/>
                <a:ea typeface="Arial" charset="0"/>
                <a:cs typeface="Arial" charset="0"/>
              </a:rPr>
              <a:t>p</a:t>
            </a:r>
            <a:r>
              <a:rPr lang="pt-BR" sz="1200" dirty="0">
                <a:latin typeface="Arial" charset="0"/>
                <a:ea typeface="Arial" charset="0"/>
                <a:cs typeface="Arial" charset="0"/>
              </a:rPr>
              <a:t>[0]} é maior de idade.')</a:t>
            </a:r>
          </a:p>
          <a:p>
            <a:r>
              <a:rPr lang="pt-BR" sz="1200" dirty="0" err="1">
                <a:latin typeface="Arial" charset="0"/>
                <a:ea typeface="Arial" charset="0"/>
                <a:cs typeface="Arial" charset="0"/>
              </a:rPr>
              <a:t>totmai</a:t>
            </a:r>
            <a:r>
              <a:rPr lang="pt-BR" sz="1200" dirty="0">
                <a:latin typeface="Arial" charset="0"/>
                <a:ea typeface="Arial" charset="0"/>
                <a:cs typeface="Arial" charset="0"/>
              </a:rPr>
              <a:t> += 1</a:t>
            </a:r>
          </a:p>
          <a:p>
            <a:r>
              <a:rPr lang="pt-BR" sz="1200" i="1" dirty="0" err="1">
                <a:latin typeface="Arial" charset="0"/>
                <a:ea typeface="Arial" charset="0"/>
                <a:cs typeface="Arial" charset="0"/>
              </a:rPr>
              <a:t>else</a:t>
            </a:r>
            <a:r>
              <a:rPr lang="pt-BR" sz="1200" dirty="0">
                <a:latin typeface="Arial" charset="0"/>
                <a:ea typeface="Arial" charset="0"/>
                <a:cs typeface="Arial" charset="0"/>
              </a:rPr>
              <a:t>:</a:t>
            </a:r>
          </a:p>
          <a:p>
            <a:r>
              <a:rPr lang="pt-BR" sz="1200" dirty="0" err="1"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200" dirty="0">
                <a:latin typeface="Arial" charset="0"/>
                <a:ea typeface="Arial" charset="0"/>
                <a:cs typeface="Arial" charset="0"/>
              </a:rPr>
              <a:t>(</a:t>
            </a:r>
            <a:r>
              <a:rPr lang="pt-BR" sz="1200" dirty="0" err="1">
                <a:latin typeface="Arial" charset="0"/>
                <a:ea typeface="Arial" charset="0"/>
                <a:cs typeface="Arial" charset="0"/>
              </a:rPr>
              <a:t>f</a:t>
            </a:r>
            <a:r>
              <a:rPr lang="pt-BR" sz="1200" dirty="0">
                <a:latin typeface="Arial" charset="0"/>
                <a:ea typeface="Arial" charset="0"/>
                <a:cs typeface="Arial" charset="0"/>
              </a:rPr>
              <a:t>'{</a:t>
            </a:r>
            <a:r>
              <a:rPr lang="pt-BR" sz="1200" dirty="0" err="1">
                <a:latin typeface="Arial" charset="0"/>
                <a:ea typeface="Arial" charset="0"/>
                <a:cs typeface="Arial" charset="0"/>
              </a:rPr>
              <a:t>p</a:t>
            </a:r>
            <a:r>
              <a:rPr lang="pt-BR" sz="1200" dirty="0">
                <a:latin typeface="Arial" charset="0"/>
                <a:ea typeface="Arial" charset="0"/>
                <a:cs typeface="Arial" charset="0"/>
              </a:rPr>
              <a:t>[0]} é menor de idade.')</a:t>
            </a:r>
          </a:p>
          <a:p>
            <a:r>
              <a:rPr lang="pt-BR" sz="1200" dirty="0" err="1">
                <a:latin typeface="Arial" charset="0"/>
                <a:ea typeface="Arial" charset="0"/>
                <a:cs typeface="Arial" charset="0"/>
              </a:rPr>
              <a:t>totmenor</a:t>
            </a:r>
            <a:r>
              <a:rPr lang="pt-BR" sz="1200" dirty="0">
                <a:latin typeface="Arial" charset="0"/>
                <a:ea typeface="Arial" charset="0"/>
                <a:cs typeface="Arial" charset="0"/>
              </a:rPr>
              <a:t> += 1</a:t>
            </a:r>
          </a:p>
          <a:p>
            <a:r>
              <a:rPr lang="pt-BR" sz="1200" dirty="0" err="1"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200" dirty="0">
                <a:latin typeface="Arial" charset="0"/>
                <a:ea typeface="Arial" charset="0"/>
                <a:cs typeface="Arial" charset="0"/>
              </a:rPr>
              <a:t>(</a:t>
            </a:r>
            <a:r>
              <a:rPr lang="pt-BR" sz="1200" dirty="0" err="1">
                <a:latin typeface="Arial" charset="0"/>
                <a:ea typeface="Arial" charset="0"/>
                <a:cs typeface="Arial" charset="0"/>
              </a:rPr>
              <a:t>f'Temos</a:t>
            </a:r>
            <a:r>
              <a:rPr lang="pt-BR" sz="1200" dirty="0">
                <a:latin typeface="Arial" charset="0"/>
                <a:ea typeface="Arial" charset="0"/>
                <a:cs typeface="Arial" charset="0"/>
              </a:rPr>
              <a:t> {</a:t>
            </a:r>
            <a:r>
              <a:rPr lang="pt-BR" sz="1200" dirty="0" err="1">
                <a:latin typeface="Arial" charset="0"/>
                <a:ea typeface="Arial" charset="0"/>
                <a:cs typeface="Arial" charset="0"/>
              </a:rPr>
              <a:t>totmai</a:t>
            </a:r>
            <a:r>
              <a:rPr lang="pt-BR" sz="1200" dirty="0">
                <a:latin typeface="Arial" charset="0"/>
                <a:ea typeface="Arial" charset="0"/>
                <a:cs typeface="Arial" charset="0"/>
              </a:rPr>
              <a:t>} maiores e {</a:t>
            </a:r>
            <a:r>
              <a:rPr lang="pt-BR" sz="1200" dirty="0" err="1">
                <a:latin typeface="Arial" charset="0"/>
                <a:ea typeface="Arial" charset="0"/>
                <a:cs typeface="Arial" charset="0"/>
              </a:rPr>
              <a:t>totmenor</a:t>
            </a:r>
            <a:r>
              <a:rPr lang="pt-BR" sz="1200" dirty="0">
                <a:latin typeface="Arial" charset="0"/>
                <a:ea typeface="Arial" charset="0"/>
                <a:cs typeface="Arial" charset="0"/>
              </a:rPr>
              <a:t>} de idade</a:t>
            </a:r>
            <a:r>
              <a:rPr lang="pt-BR" sz="1200" dirty="0" smtClean="0">
                <a:latin typeface="Arial" charset="0"/>
                <a:ea typeface="Arial" charset="0"/>
                <a:cs typeface="Arial" charset="0"/>
              </a:rPr>
              <a:t>.')</a:t>
            </a:r>
            <a:endParaRPr lang="pt-BR" sz="1200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1356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1298298" y="285981"/>
            <a:ext cx="45608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b="1" smtClean="0">
                <a:solidFill>
                  <a:srgbClr val="945200"/>
                </a:solidFill>
                <a:latin typeface="Apple Chancery" charset="0"/>
                <a:ea typeface="Apple Chancery" charset="0"/>
                <a:cs typeface="Apple Chancery" charset="0"/>
              </a:rPr>
              <a:t>Curso de Python - Curso em Vídeo</a:t>
            </a:r>
            <a:endParaRPr lang="pt-BR" sz="2400" b="1">
              <a:solidFill>
                <a:srgbClr val="945200"/>
              </a:solidFill>
              <a:latin typeface="Apple Chancery" charset="0"/>
              <a:ea typeface="Apple Chancery" charset="0"/>
              <a:cs typeface="Apple Chancery" charset="0"/>
            </a:endParaRPr>
          </a:p>
        </p:txBody>
      </p:sp>
      <p:sp>
        <p:nvSpPr>
          <p:cNvPr id="13" name="Espaço Reservado para Rodapé 10"/>
          <p:cNvSpPr txBox="1">
            <a:spLocks/>
          </p:cNvSpPr>
          <p:nvPr/>
        </p:nvSpPr>
        <p:spPr>
          <a:xfrm>
            <a:off x="5768825" y="8435643"/>
            <a:ext cx="726505" cy="4466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l" defTabSz="914400" rtl="0" eaLnBrk="1" latinLnBrk="0" hangingPunct="1">
              <a:defRPr sz="7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20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Página</a:t>
            </a:r>
            <a:endParaRPr lang="pt-BR" sz="1200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4" name="Espaço Reservado para Número de Slide 11"/>
          <p:cNvSpPr txBox="1">
            <a:spLocks/>
          </p:cNvSpPr>
          <p:nvPr/>
        </p:nvSpPr>
        <p:spPr>
          <a:xfrm>
            <a:off x="6361260" y="8533253"/>
            <a:ext cx="368724" cy="26969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pt-BR"/>
            </a:defPPr>
            <a:lvl1pPr marL="0" algn="r" defTabSz="914400" rtl="0" eaLnBrk="1" latinLnBrk="0" hangingPunct="1">
              <a:defRPr sz="21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2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90</a:t>
            </a:r>
            <a:endParaRPr lang="pt-BR" sz="1200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562654" y="1054695"/>
            <a:ext cx="6032152" cy="698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b="1" i="1" dirty="0">
                <a:solidFill>
                  <a:srgbClr val="0432FF"/>
                </a:solidFill>
                <a:latin typeface="Arial" charset="0"/>
                <a:ea typeface="Arial" charset="0"/>
                <a:cs typeface="Arial" charset="0"/>
              </a:rPr>
              <a:t># Desafio </a:t>
            </a:r>
            <a:r>
              <a:rPr lang="pt-BR" sz="1400" b="1" i="1" dirty="0" smtClean="0">
                <a:solidFill>
                  <a:srgbClr val="0432FF"/>
                </a:solidFill>
                <a:latin typeface="Arial" charset="0"/>
                <a:ea typeface="Arial" charset="0"/>
                <a:cs typeface="Arial" charset="0"/>
              </a:rPr>
              <a:t>84 - Lista Composta e Análise de Dados :</a:t>
            </a:r>
          </a:p>
          <a:p>
            <a:endParaRPr lang="pt-BR" sz="1400" dirty="0">
              <a:latin typeface="Arial" charset="0"/>
              <a:ea typeface="Arial" charset="0"/>
              <a:cs typeface="Arial" charset="0"/>
            </a:endParaRPr>
          </a:p>
          <a:p>
            <a:r>
              <a:rPr lang="pt-BR" sz="1400" i="1" dirty="0">
                <a:latin typeface="Arial" charset="0"/>
                <a:ea typeface="Arial" charset="0"/>
                <a:cs typeface="Arial" charset="0"/>
              </a:rPr>
              <a:t># Faça um programa que leia o nome e peso de várias pessoas, guardando</a:t>
            </a:r>
            <a:endParaRPr lang="pt-BR" sz="1400" dirty="0">
              <a:latin typeface="Arial" charset="0"/>
              <a:ea typeface="Arial" charset="0"/>
              <a:cs typeface="Arial" charset="0"/>
            </a:endParaRPr>
          </a:p>
          <a:p>
            <a:r>
              <a:rPr lang="pt-BR" sz="1400" i="1" dirty="0">
                <a:latin typeface="Arial" charset="0"/>
                <a:ea typeface="Arial" charset="0"/>
                <a:cs typeface="Arial" charset="0"/>
              </a:rPr>
              <a:t># tudo em uma lista. No final, mostre:</a:t>
            </a:r>
            <a:endParaRPr lang="pt-BR" sz="1400" dirty="0">
              <a:latin typeface="Arial" charset="0"/>
              <a:ea typeface="Arial" charset="0"/>
              <a:cs typeface="Arial" charset="0"/>
            </a:endParaRPr>
          </a:p>
          <a:p>
            <a:r>
              <a:rPr lang="pt-BR" sz="1400" i="1" dirty="0">
                <a:latin typeface="Arial" charset="0"/>
                <a:ea typeface="Arial" charset="0"/>
                <a:cs typeface="Arial" charset="0"/>
              </a:rPr>
              <a:t># A) Quantas pessoas foram cadastradas;</a:t>
            </a:r>
            <a:endParaRPr lang="pt-BR" sz="1400" dirty="0">
              <a:latin typeface="Arial" charset="0"/>
              <a:ea typeface="Arial" charset="0"/>
              <a:cs typeface="Arial" charset="0"/>
            </a:endParaRPr>
          </a:p>
          <a:p>
            <a:r>
              <a:rPr lang="pt-BR" sz="1400" i="1" dirty="0">
                <a:latin typeface="Arial" charset="0"/>
                <a:ea typeface="Arial" charset="0"/>
                <a:cs typeface="Arial" charset="0"/>
              </a:rPr>
              <a:t># </a:t>
            </a:r>
            <a:r>
              <a:rPr lang="pt-BR" sz="1400" i="1" dirty="0" err="1">
                <a:latin typeface="Arial" charset="0"/>
                <a:ea typeface="Arial" charset="0"/>
                <a:cs typeface="Arial" charset="0"/>
              </a:rPr>
              <a:t>B</a:t>
            </a:r>
            <a:r>
              <a:rPr lang="pt-BR" sz="1400" i="1" dirty="0">
                <a:latin typeface="Arial" charset="0"/>
                <a:ea typeface="Arial" charset="0"/>
                <a:cs typeface="Arial" charset="0"/>
              </a:rPr>
              <a:t>) Uma listagem com as pessoas mais pesadas;</a:t>
            </a:r>
            <a:endParaRPr lang="pt-BR" sz="1400" dirty="0">
              <a:latin typeface="Arial" charset="0"/>
              <a:ea typeface="Arial" charset="0"/>
              <a:cs typeface="Arial" charset="0"/>
            </a:endParaRPr>
          </a:p>
          <a:p>
            <a:r>
              <a:rPr lang="pt-BR" sz="1400" i="1" dirty="0">
                <a:latin typeface="Arial" charset="0"/>
                <a:ea typeface="Arial" charset="0"/>
                <a:cs typeface="Arial" charset="0"/>
              </a:rPr>
              <a:t># C) Uma listagem com as pessoas mais leves.</a:t>
            </a:r>
            <a:endParaRPr lang="pt-BR" sz="1400" dirty="0">
              <a:latin typeface="Arial" charset="0"/>
              <a:ea typeface="Arial" charset="0"/>
              <a:cs typeface="Arial" charset="0"/>
            </a:endParaRPr>
          </a:p>
          <a:p>
            <a:r>
              <a:rPr lang="pt-BR" sz="1400" dirty="0">
                <a:latin typeface="Arial" charset="0"/>
                <a:ea typeface="Arial" charset="0"/>
                <a:cs typeface="Arial" charset="0"/>
              </a:rPr>
              <a:t/>
            </a:r>
            <a:br>
              <a:rPr lang="pt-BR" sz="1400" dirty="0">
                <a:latin typeface="Arial" charset="0"/>
                <a:ea typeface="Arial" charset="0"/>
                <a:cs typeface="Arial" charset="0"/>
              </a:rPr>
            </a:b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cadastro = []</a:t>
            </a:r>
          </a:p>
          <a:p>
            <a:r>
              <a:rPr lang="pt-BR" sz="1400" dirty="0">
                <a:latin typeface="Arial" charset="0"/>
                <a:ea typeface="Arial" charset="0"/>
                <a:cs typeface="Arial" charset="0"/>
              </a:rPr>
              <a:t>dados = []</a:t>
            </a:r>
          </a:p>
          <a:p>
            <a:r>
              <a:rPr lang="pt-BR" sz="1400" dirty="0">
                <a:latin typeface="Arial" charset="0"/>
                <a:ea typeface="Arial" charset="0"/>
                <a:cs typeface="Arial" charset="0"/>
              </a:rPr>
              <a:t>decisão = '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S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'</a:t>
            </a:r>
          </a:p>
          <a:p>
            <a:r>
              <a:rPr lang="pt-BR" sz="1400" dirty="0">
                <a:latin typeface="Arial" charset="0"/>
                <a:ea typeface="Arial" charset="0"/>
                <a:cs typeface="Arial" charset="0"/>
              </a:rPr>
              <a:t>maior = menor = 0</a:t>
            </a:r>
          </a:p>
          <a:p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cont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 = 0</a:t>
            </a:r>
          </a:p>
          <a:p>
            <a:r>
              <a:rPr lang="pt-BR" sz="1400" i="1" dirty="0" err="1">
                <a:latin typeface="Arial" charset="0"/>
                <a:ea typeface="Arial" charset="0"/>
                <a:cs typeface="Arial" charset="0"/>
              </a:rPr>
              <a:t>while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True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:</a:t>
            </a:r>
          </a:p>
          <a:p>
            <a:r>
              <a:rPr lang="pt-BR" sz="1400" i="1" dirty="0" err="1">
                <a:latin typeface="Arial" charset="0"/>
                <a:ea typeface="Arial" charset="0"/>
                <a:cs typeface="Arial" charset="0"/>
              </a:rPr>
              <a:t>while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 decisão == '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S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':</a:t>
            </a:r>
          </a:p>
          <a:p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dados.append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(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str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(input('Qual o seu nome? ')).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strip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().capitalize())</a:t>
            </a:r>
          </a:p>
          <a:p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dados.append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(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float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(input('Qual o seu peso? ')))</a:t>
            </a:r>
          </a:p>
          <a:p>
            <a:r>
              <a:rPr lang="pt-BR" sz="1400" i="1" dirty="0" err="1">
                <a:latin typeface="Arial" charset="0"/>
                <a:ea typeface="Arial" charset="0"/>
                <a:cs typeface="Arial" charset="0"/>
              </a:rPr>
              <a:t>if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len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(cadastro) == 0:</a:t>
            </a:r>
          </a:p>
          <a:p>
            <a:r>
              <a:rPr lang="pt-BR" sz="1400" dirty="0">
                <a:latin typeface="Arial" charset="0"/>
                <a:ea typeface="Arial" charset="0"/>
                <a:cs typeface="Arial" charset="0"/>
              </a:rPr>
              <a:t>maior = menor = dados[1]</a:t>
            </a:r>
          </a:p>
          <a:p>
            <a:r>
              <a:rPr lang="pt-BR" sz="1400" i="1" dirty="0" err="1">
                <a:latin typeface="Arial" charset="0"/>
                <a:ea typeface="Arial" charset="0"/>
                <a:cs typeface="Arial" charset="0"/>
              </a:rPr>
              <a:t>else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:</a:t>
            </a:r>
          </a:p>
          <a:p>
            <a:r>
              <a:rPr lang="pt-BR" sz="1400" i="1" dirty="0" err="1">
                <a:latin typeface="Arial" charset="0"/>
                <a:ea typeface="Arial" charset="0"/>
                <a:cs typeface="Arial" charset="0"/>
              </a:rPr>
              <a:t>if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 dados[1] &gt; maior:</a:t>
            </a:r>
          </a:p>
          <a:p>
            <a:r>
              <a:rPr lang="pt-BR" sz="1400" dirty="0">
                <a:latin typeface="Arial" charset="0"/>
                <a:ea typeface="Arial" charset="0"/>
                <a:cs typeface="Arial" charset="0"/>
              </a:rPr>
              <a:t>maior = dados[1]</a:t>
            </a:r>
          </a:p>
          <a:p>
            <a:r>
              <a:rPr lang="pt-BR" sz="1400" i="1" dirty="0" err="1">
                <a:latin typeface="Arial" charset="0"/>
                <a:ea typeface="Arial" charset="0"/>
                <a:cs typeface="Arial" charset="0"/>
              </a:rPr>
              <a:t>if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 dados[1] &lt; menor:</a:t>
            </a:r>
          </a:p>
          <a:p>
            <a:r>
              <a:rPr lang="pt-BR" sz="1400" dirty="0">
                <a:latin typeface="Arial" charset="0"/>
                <a:ea typeface="Arial" charset="0"/>
                <a:cs typeface="Arial" charset="0"/>
              </a:rPr>
              <a:t>menor = dados[1]</a:t>
            </a:r>
          </a:p>
          <a:p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cadastro.append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(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dados.copy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())</a:t>
            </a:r>
          </a:p>
          <a:p>
            <a:r>
              <a:rPr lang="pt-BR" sz="1400" i="1" dirty="0">
                <a:latin typeface="Arial" charset="0"/>
                <a:ea typeface="Arial" charset="0"/>
                <a:cs typeface="Arial" charset="0"/>
              </a:rPr>
              <a:t># </a:t>
            </a:r>
            <a:r>
              <a:rPr lang="pt-BR" sz="1400" i="1" dirty="0" err="1">
                <a:latin typeface="Arial" charset="0"/>
                <a:ea typeface="Arial" charset="0"/>
                <a:cs typeface="Arial" charset="0"/>
              </a:rPr>
              <a:t>cadastro.append</a:t>
            </a:r>
            <a:r>
              <a:rPr lang="pt-BR" sz="1400" i="1" dirty="0">
                <a:latin typeface="Arial" charset="0"/>
                <a:ea typeface="Arial" charset="0"/>
                <a:cs typeface="Arial" charset="0"/>
              </a:rPr>
              <a:t>(dados[:]) - outra maneira de fazer.</a:t>
            </a:r>
            <a:endParaRPr lang="pt-BR" sz="1400" dirty="0">
              <a:latin typeface="Arial" charset="0"/>
              <a:ea typeface="Arial" charset="0"/>
              <a:cs typeface="Arial" charset="0"/>
            </a:endParaRPr>
          </a:p>
          <a:p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dados.clear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()</a:t>
            </a:r>
          </a:p>
          <a:p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cont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 += 1</a:t>
            </a:r>
          </a:p>
          <a:p>
            <a:r>
              <a:rPr lang="pt-BR" sz="1400" dirty="0">
                <a:latin typeface="Arial" charset="0"/>
                <a:ea typeface="Arial" charset="0"/>
                <a:cs typeface="Arial" charset="0"/>
              </a:rPr>
              <a:t>decisão = 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str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(input('Quer continuar? [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S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/N] ')).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strip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().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upper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()</a:t>
            </a:r>
          </a:p>
          <a:p>
            <a:r>
              <a:rPr lang="pt-BR" sz="1400" i="1" dirty="0" err="1">
                <a:latin typeface="Arial" charset="0"/>
                <a:ea typeface="Arial" charset="0"/>
                <a:cs typeface="Arial" charset="0"/>
              </a:rPr>
              <a:t>if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 decisão == 'N':</a:t>
            </a:r>
          </a:p>
          <a:p>
            <a:r>
              <a:rPr lang="pt-BR" sz="1400" i="1" dirty="0" smtClean="0">
                <a:latin typeface="Arial" charset="0"/>
                <a:ea typeface="Arial" charset="0"/>
                <a:cs typeface="Arial" charset="0"/>
              </a:rPr>
              <a:t>break</a:t>
            </a:r>
            <a:endParaRPr lang="pt-BR" sz="1400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3283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1298298" y="285981"/>
            <a:ext cx="45608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b="1" smtClean="0">
                <a:solidFill>
                  <a:srgbClr val="945200"/>
                </a:solidFill>
                <a:latin typeface="Apple Chancery" charset="0"/>
                <a:ea typeface="Apple Chancery" charset="0"/>
                <a:cs typeface="Apple Chancery" charset="0"/>
              </a:rPr>
              <a:t>Curso de Python - Curso em Vídeo</a:t>
            </a:r>
            <a:endParaRPr lang="pt-BR" sz="2400" b="1">
              <a:solidFill>
                <a:srgbClr val="945200"/>
              </a:solidFill>
              <a:latin typeface="Apple Chancery" charset="0"/>
              <a:ea typeface="Apple Chancery" charset="0"/>
              <a:cs typeface="Apple Chancery" charset="0"/>
            </a:endParaRPr>
          </a:p>
        </p:txBody>
      </p:sp>
      <p:sp>
        <p:nvSpPr>
          <p:cNvPr id="13" name="Espaço Reservado para Rodapé 10"/>
          <p:cNvSpPr txBox="1">
            <a:spLocks/>
          </p:cNvSpPr>
          <p:nvPr/>
        </p:nvSpPr>
        <p:spPr>
          <a:xfrm>
            <a:off x="5768825" y="8435643"/>
            <a:ext cx="726505" cy="4466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l" defTabSz="914400" rtl="0" eaLnBrk="1" latinLnBrk="0" hangingPunct="1">
              <a:defRPr sz="7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20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Página</a:t>
            </a:r>
            <a:endParaRPr lang="pt-BR" sz="1200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4" name="Espaço Reservado para Número de Slide 11"/>
          <p:cNvSpPr txBox="1">
            <a:spLocks/>
          </p:cNvSpPr>
          <p:nvPr/>
        </p:nvSpPr>
        <p:spPr>
          <a:xfrm>
            <a:off x="6361260" y="8533253"/>
            <a:ext cx="368724" cy="26969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pt-BR"/>
            </a:defPPr>
            <a:lvl1pPr marL="0" algn="r" defTabSz="914400" rtl="0" eaLnBrk="1" latinLnBrk="0" hangingPunct="1">
              <a:defRPr sz="21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2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92</a:t>
            </a:r>
            <a:endParaRPr lang="pt-BR" sz="1200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 useBgFill="1">
        <p:nvSpPr>
          <p:cNvPr id="5" name="Retângulo 4"/>
          <p:cNvSpPr/>
          <p:nvPr/>
        </p:nvSpPr>
        <p:spPr>
          <a:xfrm>
            <a:off x="562654" y="1072624"/>
            <a:ext cx="6032152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b="1" i="1" dirty="0">
                <a:solidFill>
                  <a:srgbClr val="0432FF"/>
                </a:solidFill>
                <a:latin typeface="Arial" charset="0"/>
                <a:ea typeface="Arial" charset="0"/>
                <a:cs typeface="Arial" charset="0"/>
              </a:rPr>
              <a:t># Desafio </a:t>
            </a:r>
            <a:r>
              <a:rPr lang="pt-BR" sz="1400" b="1" i="1" dirty="0" smtClean="0">
                <a:solidFill>
                  <a:srgbClr val="0432FF"/>
                </a:solidFill>
                <a:latin typeface="Arial" charset="0"/>
                <a:ea typeface="Arial" charset="0"/>
                <a:cs typeface="Arial" charset="0"/>
              </a:rPr>
              <a:t>84 - Lista Composta e Análise de Dados :</a:t>
            </a:r>
          </a:p>
          <a:p>
            <a:endParaRPr lang="pt-BR" sz="1400" dirty="0">
              <a:latin typeface="Arial" charset="0"/>
              <a:ea typeface="Arial" charset="0"/>
              <a:cs typeface="Arial" charset="0"/>
            </a:endParaRPr>
          </a:p>
          <a:p>
            <a:r>
              <a:rPr lang="pt-BR" sz="1400" i="1" dirty="0">
                <a:latin typeface="Arial" charset="0"/>
                <a:ea typeface="Arial" charset="0"/>
                <a:cs typeface="Arial" charset="0"/>
              </a:rPr>
              <a:t># Faça um programa que leia o nome e peso de várias pessoas, guardando</a:t>
            </a:r>
            <a:endParaRPr lang="pt-BR" sz="1400" dirty="0">
              <a:latin typeface="Arial" charset="0"/>
              <a:ea typeface="Arial" charset="0"/>
              <a:cs typeface="Arial" charset="0"/>
            </a:endParaRPr>
          </a:p>
          <a:p>
            <a:r>
              <a:rPr lang="pt-BR" sz="1400" i="1" dirty="0">
                <a:latin typeface="Arial" charset="0"/>
                <a:ea typeface="Arial" charset="0"/>
                <a:cs typeface="Arial" charset="0"/>
              </a:rPr>
              <a:t># tudo em uma lista. No final, mostre:</a:t>
            </a:r>
            <a:endParaRPr lang="pt-BR" sz="1400" dirty="0">
              <a:latin typeface="Arial" charset="0"/>
              <a:ea typeface="Arial" charset="0"/>
              <a:cs typeface="Arial" charset="0"/>
            </a:endParaRPr>
          </a:p>
          <a:p>
            <a:r>
              <a:rPr lang="pt-BR" sz="1400" i="1" dirty="0">
                <a:latin typeface="Arial" charset="0"/>
                <a:ea typeface="Arial" charset="0"/>
                <a:cs typeface="Arial" charset="0"/>
              </a:rPr>
              <a:t># A) Quantas pessoas foram cadastradas;</a:t>
            </a:r>
            <a:endParaRPr lang="pt-BR" sz="1400" dirty="0">
              <a:latin typeface="Arial" charset="0"/>
              <a:ea typeface="Arial" charset="0"/>
              <a:cs typeface="Arial" charset="0"/>
            </a:endParaRPr>
          </a:p>
          <a:p>
            <a:r>
              <a:rPr lang="pt-BR" sz="1400" i="1" dirty="0">
                <a:latin typeface="Arial" charset="0"/>
                <a:ea typeface="Arial" charset="0"/>
                <a:cs typeface="Arial" charset="0"/>
              </a:rPr>
              <a:t># </a:t>
            </a:r>
            <a:r>
              <a:rPr lang="pt-BR" sz="1400" i="1" dirty="0" err="1">
                <a:latin typeface="Arial" charset="0"/>
                <a:ea typeface="Arial" charset="0"/>
                <a:cs typeface="Arial" charset="0"/>
              </a:rPr>
              <a:t>B</a:t>
            </a:r>
            <a:r>
              <a:rPr lang="pt-BR" sz="1400" i="1" dirty="0">
                <a:latin typeface="Arial" charset="0"/>
                <a:ea typeface="Arial" charset="0"/>
                <a:cs typeface="Arial" charset="0"/>
              </a:rPr>
              <a:t>) Uma listagem com as pessoas mais pesadas;</a:t>
            </a:r>
            <a:endParaRPr lang="pt-BR" sz="1400" dirty="0">
              <a:latin typeface="Arial" charset="0"/>
              <a:ea typeface="Arial" charset="0"/>
              <a:cs typeface="Arial" charset="0"/>
            </a:endParaRPr>
          </a:p>
          <a:p>
            <a:r>
              <a:rPr lang="pt-BR" sz="1400" i="1" dirty="0">
                <a:latin typeface="Arial" charset="0"/>
                <a:ea typeface="Arial" charset="0"/>
                <a:cs typeface="Arial" charset="0"/>
              </a:rPr>
              <a:t># C) Uma listagem com as pessoas mais leves.</a:t>
            </a:r>
            <a:endParaRPr lang="pt-BR" sz="1400" dirty="0">
              <a:latin typeface="Arial" charset="0"/>
              <a:ea typeface="Arial" charset="0"/>
              <a:cs typeface="Arial" charset="0"/>
            </a:endParaRPr>
          </a:p>
          <a:p>
            <a:r>
              <a:rPr lang="pt-BR" sz="1400" dirty="0">
                <a:latin typeface="Arial" charset="0"/>
                <a:ea typeface="Arial" charset="0"/>
                <a:cs typeface="Arial" charset="0"/>
              </a:rPr>
              <a:t/>
            </a:r>
            <a:br>
              <a:rPr lang="pt-BR" sz="1400" dirty="0">
                <a:latin typeface="Arial" charset="0"/>
                <a:ea typeface="Arial" charset="0"/>
                <a:cs typeface="Arial" charset="0"/>
              </a:rPr>
            </a:br>
            <a:r>
              <a:rPr lang="pt-BR" sz="1400" i="1" dirty="0" err="1" smtClean="0">
                <a:latin typeface="Arial" charset="0"/>
                <a:ea typeface="Arial" charset="0"/>
                <a:cs typeface="Arial" charset="0"/>
              </a:rPr>
              <a:t>if</a:t>
            </a:r>
            <a:r>
              <a:rPr lang="pt-BR" sz="14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decisão != 'SN':</a:t>
            </a:r>
          </a:p>
          <a:p>
            <a:r>
              <a:rPr lang="pt-BR" sz="1400" dirty="0">
                <a:latin typeface="Arial" charset="0"/>
                <a:ea typeface="Arial" charset="0"/>
                <a:cs typeface="Arial" charset="0"/>
              </a:rPr>
              <a:t>decisão = 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str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(</a:t>
            </a:r>
          </a:p>
          <a:p>
            <a:r>
              <a:rPr lang="pt-BR" sz="1400" dirty="0">
                <a:latin typeface="Arial" charset="0"/>
                <a:ea typeface="Arial" charset="0"/>
                <a:cs typeface="Arial" charset="0"/>
              </a:rPr>
              <a:t>input('Digite uma opção válida! [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S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/N]: ')).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strip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().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upper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()</a:t>
            </a:r>
          </a:p>
          <a:p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('-='*40)</a:t>
            </a:r>
          </a:p>
          <a:p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(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f'Ao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 todo, você cadastrou {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cont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} pessoas. ')</a:t>
            </a:r>
          </a:p>
          <a:p>
            <a:r>
              <a:rPr lang="pt-BR" sz="1400" i="1" dirty="0">
                <a:latin typeface="Arial" charset="0"/>
                <a:ea typeface="Arial" charset="0"/>
                <a:cs typeface="Arial" charset="0"/>
              </a:rPr>
              <a:t># </a:t>
            </a:r>
            <a:r>
              <a:rPr lang="pt-BR" sz="1400" i="1" dirty="0" err="1"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400" i="1" dirty="0">
                <a:latin typeface="Arial" charset="0"/>
                <a:ea typeface="Arial" charset="0"/>
                <a:cs typeface="Arial" charset="0"/>
              </a:rPr>
              <a:t>(</a:t>
            </a:r>
            <a:r>
              <a:rPr lang="pt-BR" sz="1400" i="1" dirty="0" err="1">
                <a:latin typeface="Arial" charset="0"/>
                <a:ea typeface="Arial" charset="0"/>
                <a:cs typeface="Arial" charset="0"/>
              </a:rPr>
              <a:t>f'Ao</a:t>
            </a:r>
            <a:r>
              <a:rPr lang="pt-BR" sz="1400" i="1" dirty="0">
                <a:latin typeface="Arial" charset="0"/>
                <a:ea typeface="Arial" charset="0"/>
                <a:cs typeface="Arial" charset="0"/>
              </a:rPr>
              <a:t> todo, você cadastrou {</a:t>
            </a:r>
            <a:r>
              <a:rPr lang="pt-BR" sz="1400" i="1" dirty="0" err="1">
                <a:latin typeface="Arial" charset="0"/>
                <a:ea typeface="Arial" charset="0"/>
                <a:cs typeface="Arial" charset="0"/>
              </a:rPr>
              <a:t>len</a:t>
            </a:r>
            <a:r>
              <a:rPr lang="pt-BR" sz="1400" i="1" dirty="0">
                <a:latin typeface="Arial" charset="0"/>
                <a:ea typeface="Arial" charset="0"/>
                <a:cs typeface="Arial" charset="0"/>
              </a:rPr>
              <a:t>(cadastro)} pessoas.') - outra</a:t>
            </a:r>
            <a:endParaRPr lang="pt-BR" sz="1400" dirty="0">
              <a:latin typeface="Arial" charset="0"/>
              <a:ea typeface="Arial" charset="0"/>
              <a:cs typeface="Arial" charset="0"/>
            </a:endParaRPr>
          </a:p>
          <a:p>
            <a:r>
              <a:rPr lang="pt-BR" sz="1400" i="1" dirty="0">
                <a:latin typeface="Arial" charset="0"/>
                <a:ea typeface="Arial" charset="0"/>
                <a:cs typeface="Arial" charset="0"/>
              </a:rPr>
              <a:t># maneira de fazer sem o contador.</a:t>
            </a:r>
            <a:endParaRPr lang="pt-BR" sz="1400" dirty="0">
              <a:latin typeface="Arial" charset="0"/>
              <a:ea typeface="Arial" charset="0"/>
              <a:cs typeface="Arial" charset="0"/>
            </a:endParaRPr>
          </a:p>
          <a:p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(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f'O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 maior peso foi de {maior} Kg. Peso de ', 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end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='')</a:t>
            </a:r>
          </a:p>
          <a:p>
            <a:r>
              <a:rPr lang="pt-BR" sz="1400" i="1" dirty="0">
                <a:latin typeface="Arial" charset="0"/>
                <a:ea typeface="Arial" charset="0"/>
                <a:cs typeface="Arial" charset="0"/>
              </a:rPr>
              <a:t>for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p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 in cadastro:</a:t>
            </a:r>
          </a:p>
          <a:p>
            <a:r>
              <a:rPr lang="pt-BR" sz="1400" i="1" dirty="0" err="1">
                <a:latin typeface="Arial" charset="0"/>
                <a:ea typeface="Arial" charset="0"/>
                <a:cs typeface="Arial" charset="0"/>
              </a:rPr>
              <a:t>if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p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[1] == maior:</a:t>
            </a:r>
          </a:p>
          <a:p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(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f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'[{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p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[0]}] ', 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end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='')</a:t>
            </a:r>
          </a:p>
          <a:p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()</a:t>
            </a:r>
          </a:p>
          <a:p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(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f'O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 menor peso foi de {menor} Kg. Peso de ', 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end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='')</a:t>
            </a:r>
          </a:p>
          <a:p>
            <a:r>
              <a:rPr lang="pt-BR" sz="1400" i="1" dirty="0">
                <a:latin typeface="Arial" charset="0"/>
                <a:ea typeface="Arial" charset="0"/>
                <a:cs typeface="Arial" charset="0"/>
              </a:rPr>
              <a:t>for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p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 in cadastro:</a:t>
            </a:r>
          </a:p>
          <a:p>
            <a:r>
              <a:rPr lang="pt-BR" sz="1400" i="1" dirty="0" err="1">
                <a:latin typeface="Arial" charset="0"/>
                <a:ea typeface="Arial" charset="0"/>
                <a:cs typeface="Arial" charset="0"/>
              </a:rPr>
              <a:t>if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p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[1] == menor:</a:t>
            </a:r>
          </a:p>
          <a:p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(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f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'[{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p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[0]}]', 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end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='')</a:t>
            </a:r>
          </a:p>
          <a:p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400" dirty="0" smtClean="0">
                <a:latin typeface="Arial" charset="0"/>
                <a:ea typeface="Arial" charset="0"/>
                <a:cs typeface="Arial" charset="0"/>
              </a:rPr>
              <a:t>()</a:t>
            </a:r>
            <a:endParaRPr lang="pt-BR" sz="1400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404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1298298" y="285981"/>
            <a:ext cx="45608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b="1" smtClean="0">
                <a:solidFill>
                  <a:srgbClr val="945200"/>
                </a:solidFill>
                <a:latin typeface="Apple Chancery" charset="0"/>
                <a:ea typeface="Apple Chancery" charset="0"/>
                <a:cs typeface="Apple Chancery" charset="0"/>
              </a:rPr>
              <a:t>Curso de Python - Curso em Vídeo</a:t>
            </a:r>
            <a:endParaRPr lang="pt-BR" sz="2400" b="1">
              <a:solidFill>
                <a:srgbClr val="945200"/>
              </a:solidFill>
              <a:latin typeface="Apple Chancery" charset="0"/>
              <a:ea typeface="Apple Chancery" charset="0"/>
              <a:cs typeface="Apple Chancery" charset="0"/>
            </a:endParaRPr>
          </a:p>
        </p:txBody>
      </p:sp>
      <p:sp>
        <p:nvSpPr>
          <p:cNvPr id="13" name="Espaço Reservado para Rodapé 10"/>
          <p:cNvSpPr txBox="1">
            <a:spLocks/>
          </p:cNvSpPr>
          <p:nvPr/>
        </p:nvSpPr>
        <p:spPr>
          <a:xfrm>
            <a:off x="5768825" y="8435643"/>
            <a:ext cx="726505" cy="4466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l" defTabSz="914400" rtl="0" eaLnBrk="1" latinLnBrk="0" hangingPunct="1">
              <a:defRPr sz="7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20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Página</a:t>
            </a:r>
            <a:endParaRPr lang="pt-BR" sz="1200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4" name="Espaço Reservado para Número de Slide 11"/>
          <p:cNvSpPr txBox="1">
            <a:spLocks/>
          </p:cNvSpPr>
          <p:nvPr/>
        </p:nvSpPr>
        <p:spPr>
          <a:xfrm>
            <a:off x="6361260" y="8533253"/>
            <a:ext cx="368724" cy="26969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pt-BR"/>
            </a:defPPr>
            <a:lvl1pPr marL="0" algn="r" defTabSz="914400" rtl="0" eaLnBrk="1" latinLnBrk="0" hangingPunct="1">
              <a:defRPr sz="21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2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93</a:t>
            </a:r>
            <a:endParaRPr lang="pt-BR" sz="1200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 useBgFill="1">
        <p:nvSpPr>
          <p:cNvPr id="2" name="Retângulo 1"/>
          <p:cNvSpPr/>
          <p:nvPr/>
        </p:nvSpPr>
        <p:spPr>
          <a:xfrm>
            <a:off x="622180" y="1066522"/>
            <a:ext cx="5686666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b="1" i="1" dirty="0">
                <a:solidFill>
                  <a:srgbClr val="0432FF"/>
                </a:solidFill>
                <a:latin typeface="Arial" charset="0"/>
                <a:ea typeface="Arial" charset="0"/>
                <a:cs typeface="Arial" charset="0"/>
              </a:rPr>
              <a:t># Desafio </a:t>
            </a:r>
            <a:r>
              <a:rPr lang="pt-BR" sz="1400" b="1" i="1" dirty="0" smtClean="0">
                <a:solidFill>
                  <a:srgbClr val="0432FF"/>
                </a:solidFill>
                <a:latin typeface="Arial" charset="0"/>
                <a:ea typeface="Arial" charset="0"/>
                <a:cs typeface="Arial" charset="0"/>
              </a:rPr>
              <a:t>85 – Listas com Pares e Ímpares:</a:t>
            </a:r>
          </a:p>
          <a:p>
            <a:endParaRPr lang="pt-BR" sz="1400" dirty="0">
              <a:latin typeface="Arial" charset="0"/>
              <a:ea typeface="Arial" charset="0"/>
              <a:cs typeface="Arial" charset="0"/>
            </a:endParaRPr>
          </a:p>
          <a:p>
            <a:r>
              <a:rPr lang="pt-BR" sz="1400" i="1" dirty="0">
                <a:latin typeface="Arial" charset="0"/>
                <a:ea typeface="Arial" charset="0"/>
                <a:cs typeface="Arial" charset="0"/>
              </a:rPr>
              <a:t># Crie um programa onde o usuário possa digitar sete valores numéricos e</a:t>
            </a:r>
            <a:endParaRPr lang="pt-BR" sz="1400" dirty="0">
              <a:latin typeface="Arial" charset="0"/>
              <a:ea typeface="Arial" charset="0"/>
              <a:cs typeface="Arial" charset="0"/>
            </a:endParaRPr>
          </a:p>
          <a:p>
            <a:r>
              <a:rPr lang="pt-BR" sz="1400" i="1" dirty="0">
                <a:latin typeface="Arial" charset="0"/>
                <a:ea typeface="Arial" charset="0"/>
                <a:cs typeface="Arial" charset="0"/>
              </a:rPr>
              <a:t># cadastre-os em uma lista única que mantenha separados os valores pares e</a:t>
            </a:r>
            <a:endParaRPr lang="pt-BR" sz="1400" dirty="0">
              <a:latin typeface="Arial" charset="0"/>
              <a:ea typeface="Arial" charset="0"/>
              <a:cs typeface="Arial" charset="0"/>
            </a:endParaRPr>
          </a:p>
          <a:p>
            <a:r>
              <a:rPr lang="pt-BR" sz="1400" i="1" dirty="0">
                <a:latin typeface="Arial" charset="0"/>
                <a:ea typeface="Arial" charset="0"/>
                <a:cs typeface="Arial" charset="0"/>
              </a:rPr>
              <a:t># ímpares. No final, mostre os valores pares e ímpares em ordem crescente.</a:t>
            </a:r>
            <a:endParaRPr lang="pt-BR" sz="1400" dirty="0">
              <a:latin typeface="Arial" charset="0"/>
              <a:ea typeface="Arial" charset="0"/>
              <a:cs typeface="Arial" charset="0"/>
            </a:endParaRPr>
          </a:p>
          <a:p>
            <a:r>
              <a:rPr lang="pt-BR" sz="1400" dirty="0">
                <a:latin typeface="Arial" charset="0"/>
                <a:ea typeface="Arial" charset="0"/>
                <a:cs typeface="Arial" charset="0"/>
              </a:rPr>
              <a:t/>
            </a:r>
            <a:br>
              <a:rPr lang="pt-BR" sz="1400" dirty="0">
                <a:latin typeface="Arial" charset="0"/>
                <a:ea typeface="Arial" charset="0"/>
                <a:cs typeface="Arial" charset="0"/>
              </a:rPr>
            </a:b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número = [[], []]</a:t>
            </a:r>
          </a:p>
          <a:p>
            <a:r>
              <a:rPr lang="pt-BR" sz="1400" dirty="0">
                <a:latin typeface="Arial" charset="0"/>
                <a:ea typeface="Arial" charset="0"/>
                <a:cs typeface="Arial" charset="0"/>
              </a:rPr>
              <a:t>valor = 0</a:t>
            </a:r>
          </a:p>
          <a:p>
            <a:r>
              <a:rPr lang="pt-BR" sz="1400" i="1" dirty="0">
                <a:latin typeface="Arial" charset="0"/>
                <a:ea typeface="Arial" charset="0"/>
                <a:cs typeface="Arial" charset="0"/>
              </a:rPr>
              <a:t>for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c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 in range(1, 8):</a:t>
            </a:r>
          </a:p>
          <a:p>
            <a:r>
              <a:rPr lang="pt-BR" sz="1400" dirty="0">
                <a:latin typeface="Arial" charset="0"/>
                <a:ea typeface="Arial" charset="0"/>
                <a:cs typeface="Arial" charset="0"/>
              </a:rPr>
              <a:t>valor = 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int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(input(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f'Digite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 o {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c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}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°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 número: '))</a:t>
            </a:r>
          </a:p>
          <a:p>
            <a:r>
              <a:rPr lang="pt-BR" sz="1400" i="1" dirty="0" err="1">
                <a:latin typeface="Arial" charset="0"/>
                <a:ea typeface="Arial" charset="0"/>
                <a:cs typeface="Arial" charset="0"/>
              </a:rPr>
              <a:t>if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 valor % 2 == 0:</a:t>
            </a:r>
          </a:p>
          <a:p>
            <a:r>
              <a:rPr lang="pt-BR" sz="1400" dirty="0">
                <a:latin typeface="Arial" charset="0"/>
                <a:ea typeface="Arial" charset="0"/>
                <a:cs typeface="Arial" charset="0"/>
              </a:rPr>
              <a:t>número[0].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append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(valor)</a:t>
            </a:r>
          </a:p>
          <a:p>
            <a:r>
              <a:rPr lang="pt-BR" sz="1400" dirty="0">
                <a:latin typeface="Arial" charset="0"/>
                <a:ea typeface="Arial" charset="0"/>
                <a:cs typeface="Arial" charset="0"/>
              </a:rPr>
              <a:t>número[0].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sort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()</a:t>
            </a:r>
          </a:p>
          <a:p>
            <a:r>
              <a:rPr lang="pt-BR" sz="1400" i="1" dirty="0" err="1">
                <a:latin typeface="Arial" charset="0"/>
                <a:ea typeface="Arial" charset="0"/>
                <a:cs typeface="Arial" charset="0"/>
              </a:rPr>
              <a:t>else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:</a:t>
            </a:r>
          </a:p>
          <a:p>
            <a:r>
              <a:rPr lang="pt-BR" sz="1400" dirty="0">
                <a:latin typeface="Arial" charset="0"/>
                <a:ea typeface="Arial" charset="0"/>
                <a:cs typeface="Arial" charset="0"/>
              </a:rPr>
              <a:t>número[1].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append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(valor)</a:t>
            </a:r>
          </a:p>
          <a:p>
            <a:r>
              <a:rPr lang="pt-BR" sz="1400" dirty="0">
                <a:latin typeface="Arial" charset="0"/>
                <a:ea typeface="Arial" charset="0"/>
                <a:cs typeface="Arial" charset="0"/>
              </a:rPr>
              <a:t>número[1].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sort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()</a:t>
            </a:r>
          </a:p>
          <a:p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('#'*40)</a:t>
            </a:r>
          </a:p>
          <a:p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(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f'Os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 números pares são {número[0]}')</a:t>
            </a:r>
          </a:p>
          <a:p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(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f'Os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 números ímpares são {número[1]}')</a:t>
            </a:r>
            <a:endParaRPr lang="pt-BR" sz="1400" b="0" dirty="0">
              <a:effectLst/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0292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1298298" y="285981"/>
            <a:ext cx="45608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b="1" smtClean="0">
                <a:solidFill>
                  <a:srgbClr val="945200"/>
                </a:solidFill>
                <a:latin typeface="Apple Chancery" charset="0"/>
                <a:ea typeface="Apple Chancery" charset="0"/>
                <a:cs typeface="Apple Chancery" charset="0"/>
              </a:rPr>
              <a:t>Curso de Python - Curso em Vídeo</a:t>
            </a:r>
            <a:endParaRPr lang="pt-BR" sz="2400" b="1">
              <a:solidFill>
                <a:srgbClr val="945200"/>
              </a:solidFill>
              <a:latin typeface="Apple Chancery" charset="0"/>
              <a:ea typeface="Apple Chancery" charset="0"/>
              <a:cs typeface="Apple Chancery" charset="0"/>
            </a:endParaRPr>
          </a:p>
        </p:txBody>
      </p:sp>
      <p:sp>
        <p:nvSpPr>
          <p:cNvPr id="13" name="Espaço Reservado para Rodapé 10"/>
          <p:cNvSpPr txBox="1">
            <a:spLocks/>
          </p:cNvSpPr>
          <p:nvPr/>
        </p:nvSpPr>
        <p:spPr>
          <a:xfrm>
            <a:off x="5768825" y="8435643"/>
            <a:ext cx="726505" cy="4466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l" defTabSz="914400" rtl="0" eaLnBrk="1" latinLnBrk="0" hangingPunct="1">
              <a:defRPr sz="7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20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Página</a:t>
            </a:r>
            <a:endParaRPr lang="pt-BR" sz="1200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4" name="Espaço Reservado para Número de Slide 11"/>
          <p:cNvSpPr txBox="1">
            <a:spLocks/>
          </p:cNvSpPr>
          <p:nvPr/>
        </p:nvSpPr>
        <p:spPr>
          <a:xfrm>
            <a:off x="6361260" y="8533253"/>
            <a:ext cx="368724" cy="26969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pt-BR"/>
            </a:defPPr>
            <a:lvl1pPr marL="0" algn="r" defTabSz="914400" rtl="0" eaLnBrk="1" latinLnBrk="0" hangingPunct="1">
              <a:defRPr sz="21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2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94</a:t>
            </a:r>
            <a:endParaRPr lang="pt-BR" sz="1200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 useBgFill="1">
        <p:nvSpPr>
          <p:cNvPr id="2" name="Retângulo 1"/>
          <p:cNvSpPr/>
          <p:nvPr/>
        </p:nvSpPr>
        <p:spPr>
          <a:xfrm>
            <a:off x="504665" y="1035817"/>
            <a:ext cx="5856595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b="1" i="1" dirty="0">
                <a:solidFill>
                  <a:srgbClr val="0432FF"/>
                </a:solidFill>
                <a:latin typeface="Arial" charset="0"/>
                <a:ea typeface="Arial" charset="0"/>
                <a:cs typeface="Arial" charset="0"/>
              </a:rPr>
              <a:t># Desafio </a:t>
            </a:r>
            <a:r>
              <a:rPr lang="pt-BR" sz="1400" b="1" i="1" dirty="0" smtClean="0">
                <a:solidFill>
                  <a:srgbClr val="0432FF"/>
                </a:solidFill>
                <a:latin typeface="Arial" charset="0"/>
                <a:ea typeface="Arial" charset="0"/>
                <a:cs typeface="Arial" charset="0"/>
              </a:rPr>
              <a:t>86 – Matriz em Python:</a:t>
            </a:r>
          </a:p>
          <a:p>
            <a:endParaRPr lang="pt-BR" sz="1400" dirty="0">
              <a:latin typeface="Arial" charset="0"/>
              <a:ea typeface="Arial" charset="0"/>
              <a:cs typeface="Arial" charset="0"/>
            </a:endParaRPr>
          </a:p>
          <a:p>
            <a:r>
              <a:rPr lang="pt-BR" sz="1400" i="1" dirty="0">
                <a:latin typeface="Arial" charset="0"/>
                <a:ea typeface="Arial" charset="0"/>
                <a:cs typeface="Arial" charset="0"/>
              </a:rPr>
              <a:t># Crie um programa que declare uma matriz de dimensão 3X3 e preencha com</a:t>
            </a:r>
            <a:endParaRPr lang="pt-BR" sz="1400" dirty="0">
              <a:latin typeface="Arial" charset="0"/>
              <a:ea typeface="Arial" charset="0"/>
              <a:cs typeface="Arial" charset="0"/>
            </a:endParaRPr>
          </a:p>
          <a:p>
            <a:r>
              <a:rPr lang="pt-BR" sz="1400" i="1" dirty="0">
                <a:latin typeface="Arial" charset="0"/>
                <a:ea typeface="Arial" charset="0"/>
                <a:cs typeface="Arial" charset="0"/>
              </a:rPr>
              <a:t># valores lidos pelo teclado. No final, mostre a matriz na tela, com a</a:t>
            </a:r>
            <a:endParaRPr lang="pt-BR" sz="1400" dirty="0">
              <a:latin typeface="Arial" charset="0"/>
              <a:ea typeface="Arial" charset="0"/>
              <a:cs typeface="Arial" charset="0"/>
            </a:endParaRPr>
          </a:p>
          <a:p>
            <a:r>
              <a:rPr lang="pt-BR" sz="1400" i="1" dirty="0">
                <a:latin typeface="Arial" charset="0"/>
                <a:ea typeface="Arial" charset="0"/>
                <a:cs typeface="Arial" charset="0"/>
              </a:rPr>
              <a:t># formatação correta.</a:t>
            </a:r>
            <a:endParaRPr lang="pt-BR" sz="1400" dirty="0">
              <a:latin typeface="Arial" charset="0"/>
              <a:ea typeface="Arial" charset="0"/>
              <a:cs typeface="Arial" charset="0"/>
            </a:endParaRPr>
          </a:p>
          <a:p>
            <a:r>
              <a:rPr lang="pt-BR" sz="1400" dirty="0">
                <a:latin typeface="Arial" charset="0"/>
                <a:ea typeface="Arial" charset="0"/>
                <a:cs typeface="Arial" charset="0"/>
              </a:rPr>
              <a:t>matriz = [[0, 0, 0], [0, 0, 0], [0, 0, 0]]</a:t>
            </a:r>
          </a:p>
          <a:p>
            <a:r>
              <a:rPr lang="pt-BR" sz="1400" dirty="0">
                <a:latin typeface="Arial" charset="0"/>
                <a:ea typeface="Arial" charset="0"/>
                <a:cs typeface="Arial" charset="0"/>
              </a:rPr>
              <a:t>valor = 0</a:t>
            </a:r>
          </a:p>
          <a:p>
            <a:r>
              <a:rPr lang="pt-BR" sz="1400" i="1" dirty="0">
                <a:latin typeface="Arial" charset="0"/>
                <a:ea typeface="Arial" charset="0"/>
                <a:cs typeface="Arial" charset="0"/>
              </a:rPr>
              <a:t>for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lin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 in range(0, 3):</a:t>
            </a:r>
          </a:p>
          <a:p>
            <a:r>
              <a:rPr lang="pt-BR" sz="1400" i="1" dirty="0">
                <a:latin typeface="Arial" charset="0"/>
                <a:ea typeface="Arial" charset="0"/>
                <a:cs typeface="Arial" charset="0"/>
              </a:rPr>
              <a:t>for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col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 in range(0, 3):</a:t>
            </a:r>
          </a:p>
          <a:p>
            <a:r>
              <a:rPr lang="pt-BR" sz="1400" dirty="0">
                <a:latin typeface="Arial" charset="0"/>
                <a:ea typeface="Arial" charset="0"/>
                <a:cs typeface="Arial" charset="0"/>
              </a:rPr>
              <a:t>matriz[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lin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][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col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] = 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int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(input(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f'Digite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 um valor para [{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lin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}, {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col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}]: '))</a:t>
            </a:r>
          </a:p>
          <a:p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('&amp;'*40)</a:t>
            </a:r>
          </a:p>
          <a:p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(matriz)</a:t>
            </a:r>
          </a:p>
          <a:p>
            <a:r>
              <a:rPr lang="pt-BR" sz="1400" i="1" dirty="0">
                <a:latin typeface="Arial" charset="0"/>
                <a:ea typeface="Arial" charset="0"/>
                <a:cs typeface="Arial" charset="0"/>
              </a:rPr>
              <a:t>for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lin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 in range(0, 3):</a:t>
            </a:r>
          </a:p>
          <a:p>
            <a:r>
              <a:rPr lang="pt-BR" sz="1400" i="1" dirty="0">
                <a:latin typeface="Arial" charset="0"/>
                <a:ea typeface="Arial" charset="0"/>
                <a:cs typeface="Arial" charset="0"/>
              </a:rPr>
              <a:t>for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col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 in range(0, 3):</a:t>
            </a:r>
          </a:p>
          <a:p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(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f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'[{matriz[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lin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][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col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]:^5}]', 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end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='')</a:t>
            </a:r>
          </a:p>
          <a:p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400" dirty="0" smtClean="0">
                <a:latin typeface="Arial" charset="0"/>
                <a:ea typeface="Arial" charset="0"/>
                <a:cs typeface="Arial" charset="0"/>
              </a:rPr>
              <a:t>()</a:t>
            </a:r>
            <a:endParaRPr lang="pt-BR" sz="1400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0933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1298298" y="285981"/>
            <a:ext cx="45608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b="1" smtClean="0">
                <a:solidFill>
                  <a:srgbClr val="945200"/>
                </a:solidFill>
                <a:latin typeface="Apple Chancery" charset="0"/>
                <a:ea typeface="Apple Chancery" charset="0"/>
                <a:cs typeface="Apple Chancery" charset="0"/>
              </a:rPr>
              <a:t>Curso de Python - Curso em Vídeo</a:t>
            </a:r>
            <a:endParaRPr lang="pt-BR" sz="2400" b="1">
              <a:solidFill>
                <a:srgbClr val="945200"/>
              </a:solidFill>
              <a:latin typeface="Apple Chancery" charset="0"/>
              <a:ea typeface="Apple Chancery" charset="0"/>
              <a:cs typeface="Apple Chancery" charset="0"/>
            </a:endParaRPr>
          </a:p>
        </p:txBody>
      </p:sp>
      <p:sp>
        <p:nvSpPr>
          <p:cNvPr id="13" name="Espaço Reservado para Rodapé 10"/>
          <p:cNvSpPr txBox="1">
            <a:spLocks/>
          </p:cNvSpPr>
          <p:nvPr/>
        </p:nvSpPr>
        <p:spPr>
          <a:xfrm>
            <a:off x="5768825" y="8435643"/>
            <a:ext cx="726505" cy="4466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l" defTabSz="914400" rtl="0" eaLnBrk="1" latinLnBrk="0" hangingPunct="1">
              <a:defRPr sz="7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20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Página</a:t>
            </a:r>
            <a:endParaRPr lang="pt-BR" sz="1200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4" name="Espaço Reservado para Número de Slide 11"/>
          <p:cNvSpPr txBox="1">
            <a:spLocks/>
          </p:cNvSpPr>
          <p:nvPr/>
        </p:nvSpPr>
        <p:spPr>
          <a:xfrm>
            <a:off x="6361260" y="8533253"/>
            <a:ext cx="368724" cy="26969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pt-BR"/>
            </a:defPPr>
            <a:lvl1pPr marL="0" algn="r" defTabSz="914400" rtl="0" eaLnBrk="1" latinLnBrk="0" hangingPunct="1">
              <a:defRPr sz="21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2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9</a:t>
            </a:r>
            <a:r>
              <a:rPr lang="pt-BR" sz="12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5</a:t>
            </a:r>
            <a:endParaRPr lang="pt-BR" sz="1200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 useBgFill="1">
        <p:nvSpPr>
          <p:cNvPr id="2" name="Retângulo 1"/>
          <p:cNvSpPr/>
          <p:nvPr/>
        </p:nvSpPr>
        <p:spPr>
          <a:xfrm>
            <a:off x="474155" y="974962"/>
            <a:ext cx="6209149" cy="7478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b="1" i="1" dirty="0">
                <a:solidFill>
                  <a:srgbClr val="0432FF"/>
                </a:solidFill>
                <a:latin typeface="Arial" charset="0"/>
                <a:ea typeface="Arial" charset="0"/>
                <a:cs typeface="Arial" charset="0"/>
              </a:rPr>
              <a:t># Desafio </a:t>
            </a:r>
            <a:r>
              <a:rPr lang="pt-BR" sz="1200" b="1" i="1" dirty="0" smtClean="0">
                <a:solidFill>
                  <a:srgbClr val="0432FF"/>
                </a:solidFill>
                <a:latin typeface="Arial" charset="0"/>
                <a:ea typeface="Arial" charset="0"/>
                <a:cs typeface="Arial" charset="0"/>
              </a:rPr>
              <a:t>87 – Mais Sobre Matriz em Python:</a:t>
            </a:r>
          </a:p>
          <a:p>
            <a:endParaRPr lang="pt-BR" sz="1200" dirty="0">
              <a:latin typeface="Arial" charset="0"/>
              <a:ea typeface="Arial" charset="0"/>
              <a:cs typeface="Arial" charset="0"/>
            </a:endParaRPr>
          </a:p>
          <a:p>
            <a:r>
              <a:rPr lang="pt-BR" sz="1200" i="1" dirty="0">
                <a:latin typeface="Arial" charset="0"/>
                <a:ea typeface="Arial" charset="0"/>
                <a:cs typeface="Arial" charset="0"/>
              </a:rPr>
              <a:t># Aprimore o desafio anterior, mostrando no final:</a:t>
            </a:r>
            <a:endParaRPr lang="pt-BR" sz="1200" dirty="0">
              <a:latin typeface="Arial" charset="0"/>
              <a:ea typeface="Arial" charset="0"/>
              <a:cs typeface="Arial" charset="0"/>
            </a:endParaRPr>
          </a:p>
          <a:p>
            <a:r>
              <a:rPr lang="pt-BR" sz="1200" i="1" dirty="0">
                <a:latin typeface="Arial" charset="0"/>
                <a:ea typeface="Arial" charset="0"/>
                <a:cs typeface="Arial" charset="0"/>
              </a:rPr>
              <a:t># A) A soma de todos os valores pares digitados;</a:t>
            </a:r>
            <a:endParaRPr lang="pt-BR" sz="1200" dirty="0">
              <a:latin typeface="Arial" charset="0"/>
              <a:ea typeface="Arial" charset="0"/>
              <a:cs typeface="Arial" charset="0"/>
            </a:endParaRPr>
          </a:p>
          <a:p>
            <a:r>
              <a:rPr lang="pt-BR" sz="1200" i="1" dirty="0">
                <a:latin typeface="Arial" charset="0"/>
                <a:ea typeface="Arial" charset="0"/>
                <a:cs typeface="Arial" charset="0"/>
              </a:rPr>
              <a:t># </a:t>
            </a:r>
            <a:r>
              <a:rPr lang="pt-BR" sz="1200" i="1" dirty="0" err="1">
                <a:latin typeface="Arial" charset="0"/>
                <a:ea typeface="Arial" charset="0"/>
                <a:cs typeface="Arial" charset="0"/>
              </a:rPr>
              <a:t>B</a:t>
            </a:r>
            <a:r>
              <a:rPr lang="pt-BR" sz="1200" i="1" dirty="0">
                <a:latin typeface="Arial" charset="0"/>
                <a:ea typeface="Arial" charset="0"/>
                <a:cs typeface="Arial" charset="0"/>
              </a:rPr>
              <a:t>) A soma dos valores da terceira coluna;</a:t>
            </a:r>
            <a:endParaRPr lang="pt-BR" sz="1200" dirty="0">
              <a:latin typeface="Arial" charset="0"/>
              <a:ea typeface="Arial" charset="0"/>
              <a:cs typeface="Arial" charset="0"/>
            </a:endParaRPr>
          </a:p>
          <a:p>
            <a:r>
              <a:rPr lang="pt-BR" sz="1200" i="1" dirty="0">
                <a:latin typeface="Arial" charset="0"/>
                <a:ea typeface="Arial" charset="0"/>
                <a:cs typeface="Arial" charset="0"/>
              </a:rPr>
              <a:t># C) O maior valor da segunda linha.</a:t>
            </a:r>
            <a:endParaRPr lang="pt-BR" sz="1200" dirty="0">
              <a:latin typeface="Arial" charset="0"/>
              <a:ea typeface="Arial" charset="0"/>
              <a:cs typeface="Arial" charset="0"/>
            </a:endParaRPr>
          </a:p>
          <a:p>
            <a:r>
              <a:rPr lang="pt-BR" sz="1200" dirty="0">
                <a:latin typeface="Arial" charset="0"/>
                <a:ea typeface="Arial" charset="0"/>
                <a:cs typeface="Arial" charset="0"/>
              </a:rPr>
              <a:t/>
            </a:r>
            <a:br>
              <a:rPr lang="pt-BR" sz="1200" dirty="0">
                <a:latin typeface="Arial" charset="0"/>
                <a:ea typeface="Arial" charset="0"/>
                <a:cs typeface="Arial" charset="0"/>
              </a:rPr>
            </a:br>
            <a:r>
              <a:rPr lang="pt-BR" sz="1200" dirty="0">
                <a:latin typeface="Arial" charset="0"/>
                <a:ea typeface="Arial" charset="0"/>
                <a:cs typeface="Arial" charset="0"/>
              </a:rPr>
              <a:t>matriz = [[0, 0, 0], [0, 0, 0], [0, 0, 0]]</a:t>
            </a:r>
          </a:p>
          <a:p>
            <a:r>
              <a:rPr lang="pt-BR" sz="1200" dirty="0">
                <a:latin typeface="Arial" charset="0"/>
                <a:ea typeface="Arial" charset="0"/>
                <a:cs typeface="Arial" charset="0"/>
              </a:rPr>
              <a:t>pares = maior = terceira = </a:t>
            </a:r>
            <a:r>
              <a:rPr lang="pt-BR" sz="1200" dirty="0" err="1">
                <a:latin typeface="Arial" charset="0"/>
                <a:ea typeface="Arial" charset="0"/>
                <a:cs typeface="Arial" charset="0"/>
              </a:rPr>
              <a:t>det</a:t>
            </a:r>
            <a:r>
              <a:rPr lang="pt-BR" sz="1200" dirty="0">
                <a:latin typeface="Arial" charset="0"/>
                <a:ea typeface="Arial" charset="0"/>
                <a:cs typeface="Arial" charset="0"/>
              </a:rPr>
              <a:t> = 0</a:t>
            </a:r>
          </a:p>
          <a:p>
            <a:r>
              <a:rPr lang="pt-BR" sz="1200" i="1" dirty="0">
                <a:latin typeface="Arial" charset="0"/>
                <a:ea typeface="Arial" charset="0"/>
                <a:cs typeface="Arial" charset="0"/>
              </a:rPr>
              <a:t>for</a:t>
            </a:r>
            <a:r>
              <a:rPr lang="pt-BR" sz="12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pt-BR" sz="1200" dirty="0" err="1">
                <a:latin typeface="Arial" charset="0"/>
                <a:ea typeface="Arial" charset="0"/>
                <a:cs typeface="Arial" charset="0"/>
              </a:rPr>
              <a:t>lin</a:t>
            </a:r>
            <a:r>
              <a:rPr lang="pt-BR" sz="1200" dirty="0">
                <a:latin typeface="Arial" charset="0"/>
                <a:ea typeface="Arial" charset="0"/>
                <a:cs typeface="Arial" charset="0"/>
              </a:rPr>
              <a:t> in range(0, 3):</a:t>
            </a:r>
          </a:p>
          <a:p>
            <a:r>
              <a:rPr lang="pt-BR" sz="1200" i="1" dirty="0">
                <a:latin typeface="Arial" charset="0"/>
                <a:ea typeface="Arial" charset="0"/>
                <a:cs typeface="Arial" charset="0"/>
              </a:rPr>
              <a:t>for</a:t>
            </a:r>
            <a:r>
              <a:rPr lang="pt-BR" sz="12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pt-BR" sz="1200" dirty="0" err="1">
                <a:latin typeface="Arial" charset="0"/>
                <a:ea typeface="Arial" charset="0"/>
                <a:cs typeface="Arial" charset="0"/>
              </a:rPr>
              <a:t>col</a:t>
            </a:r>
            <a:r>
              <a:rPr lang="pt-BR" sz="1200" dirty="0">
                <a:latin typeface="Arial" charset="0"/>
                <a:ea typeface="Arial" charset="0"/>
                <a:cs typeface="Arial" charset="0"/>
              </a:rPr>
              <a:t> in range(0, 3):</a:t>
            </a:r>
          </a:p>
          <a:p>
            <a:r>
              <a:rPr lang="pt-BR" sz="1200" dirty="0">
                <a:latin typeface="Arial" charset="0"/>
                <a:ea typeface="Arial" charset="0"/>
                <a:cs typeface="Arial" charset="0"/>
              </a:rPr>
              <a:t>matriz[</a:t>
            </a:r>
            <a:r>
              <a:rPr lang="pt-BR" sz="1200" dirty="0" err="1">
                <a:latin typeface="Arial" charset="0"/>
                <a:ea typeface="Arial" charset="0"/>
                <a:cs typeface="Arial" charset="0"/>
              </a:rPr>
              <a:t>lin</a:t>
            </a:r>
            <a:r>
              <a:rPr lang="pt-BR" sz="1200" dirty="0">
                <a:latin typeface="Arial" charset="0"/>
                <a:ea typeface="Arial" charset="0"/>
                <a:cs typeface="Arial" charset="0"/>
              </a:rPr>
              <a:t>][</a:t>
            </a:r>
            <a:r>
              <a:rPr lang="pt-BR" sz="1200" dirty="0" err="1">
                <a:latin typeface="Arial" charset="0"/>
                <a:ea typeface="Arial" charset="0"/>
                <a:cs typeface="Arial" charset="0"/>
              </a:rPr>
              <a:t>col</a:t>
            </a:r>
            <a:r>
              <a:rPr lang="pt-BR" sz="1200" dirty="0">
                <a:latin typeface="Arial" charset="0"/>
                <a:ea typeface="Arial" charset="0"/>
                <a:cs typeface="Arial" charset="0"/>
              </a:rPr>
              <a:t>] = </a:t>
            </a:r>
            <a:r>
              <a:rPr lang="pt-BR" sz="1200" dirty="0" err="1">
                <a:latin typeface="Arial" charset="0"/>
                <a:ea typeface="Arial" charset="0"/>
                <a:cs typeface="Arial" charset="0"/>
              </a:rPr>
              <a:t>int</a:t>
            </a:r>
            <a:r>
              <a:rPr lang="pt-BR" sz="1200" dirty="0">
                <a:latin typeface="Arial" charset="0"/>
                <a:ea typeface="Arial" charset="0"/>
                <a:cs typeface="Arial" charset="0"/>
              </a:rPr>
              <a:t>(input(</a:t>
            </a:r>
            <a:r>
              <a:rPr lang="pt-BR" sz="1200" dirty="0" err="1">
                <a:latin typeface="Arial" charset="0"/>
                <a:ea typeface="Arial" charset="0"/>
                <a:cs typeface="Arial" charset="0"/>
              </a:rPr>
              <a:t>f'Digite</a:t>
            </a:r>
            <a:r>
              <a:rPr lang="pt-BR" sz="1200" dirty="0">
                <a:latin typeface="Arial" charset="0"/>
                <a:ea typeface="Arial" charset="0"/>
                <a:cs typeface="Arial" charset="0"/>
              </a:rPr>
              <a:t> um valor para [{</a:t>
            </a:r>
            <a:r>
              <a:rPr lang="pt-BR" sz="1200" dirty="0" err="1">
                <a:latin typeface="Arial" charset="0"/>
                <a:ea typeface="Arial" charset="0"/>
                <a:cs typeface="Arial" charset="0"/>
              </a:rPr>
              <a:t>lin</a:t>
            </a:r>
            <a:r>
              <a:rPr lang="pt-BR" sz="1200" dirty="0">
                <a:latin typeface="Arial" charset="0"/>
                <a:ea typeface="Arial" charset="0"/>
                <a:cs typeface="Arial" charset="0"/>
              </a:rPr>
              <a:t>}, {</a:t>
            </a:r>
            <a:r>
              <a:rPr lang="pt-BR" sz="1200" dirty="0" err="1">
                <a:latin typeface="Arial" charset="0"/>
                <a:ea typeface="Arial" charset="0"/>
                <a:cs typeface="Arial" charset="0"/>
              </a:rPr>
              <a:t>col</a:t>
            </a:r>
            <a:r>
              <a:rPr lang="pt-BR" sz="1200" dirty="0">
                <a:latin typeface="Arial" charset="0"/>
                <a:ea typeface="Arial" charset="0"/>
                <a:cs typeface="Arial" charset="0"/>
              </a:rPr>
              <a:t>}]: '))</a:t>
            </a:r>
          </a:p>
          <a:p>
            <a:r>
              <a:rPr lang="pt-BR" sz="1200" i="1" dirty="0" err="1">
                <a:latin typeface="Arial" charset="0"/>
                <a:ea typeface="Arial" charset="0"/>
                <a:cs typeface="Arial" charset="0"/>
              </a:rPr>
              <a:t>if</a:t>
            </a:r>
            <a:r>
              <a:rPr lang="pt-BR" sz="1200" dirty="0">
                <a:latin typeface="Arial" charset="0"/>
                <a:ea typeface="Arial" charset="0"/>
                <a:cs typeface="Arial" charset="0"/>
              </a:rPr>
              <a:t> matriz[</a:t>
            </a:r>
            <a:r>
              <a:rPr lang="pt-BR" sz="1200" dirty="0" err="1">
                <a:latin typeface="Arial" charset="0"/>
                <a:ea typeface="Arial" charset="0"/>
                <a:cs typeface="Arial" charset="0"/>
              </a:rPr>
              <a:t>lin</a:t>
            </a:r>
            <a:r>
              <a:rPr lang="pt-BR" sz="1200" dirty="0">
                <a:latin typeface="Arial" charset="0"/>
                <a:ea typeface="Arial" charset="0"/>
                <a:cs typeface="Arial" charset="0"/>
              </a:rPr>
              <a:t>][</a:t>
            </a:r>
            <a:r>
              <a:rPr lang="pt-BR" sz="1200" dirty="0" err="1">
                <a:latin typeface="Arial" charset="0"/>
                <a:ea typeface="Arial" charset="0"/>
                <a:cs typeface="Arial" charset="0"/>
              </a:rPr>
              <a:t>col</a:t>
            </a:r>
            <a:r>
              <a:rPr lang="pt-BR" sz="1200" dirty="0">
                <a:latin typeface="Arial" charset="0"/>
                <a:ea typeface="Arial" charset="0"/>
                <a:cs typeface="Arial" charset="0"/>
              </a:rPr>
              <a:t>] % 2 == 0:</a:t>
            </a:r>
          </a:p>
          <a:p>
            <a:r>
              <a:rPr lang="pt-BR" sz="1200" dirty="0">
                <a:latin typeface="Arial" charset="0"/>
                <a:ea typeface="Arial" charset="0"/>
                <a:cs typeface="Arial" charset="0"/>
              </a:rPr>
              <a:t>pares += matriz[</a:t>
            </a:r>
            <a:r>
              <a:rPr lang="pt-BR" sz="1200" dirty="0" err="1">
                <a:latin typeface="Arial" charset="0"/>
                <a:ea typeface="Arial" charset="0"/>
                <a:cs typeface="Arial" charset="0"/>
              </a:rPr>
              <a:t>lin</a:t>
            </a:r>
            <a:r>
              <a:rPr lang="pt-BR" sz="1200" dirty="0">
                <a:latin typeface="Arial" charset="0"/>
                <a:ea typeface="Arial" charset="0"/>
                <a:cs typeface="Arial" charset="0"/>
              </a:rPr>
              <a:t>][</a:t>
            </a:r>
            <a:r>
              <a:rPr lang="pt-BR" sz="1200" dirty="0" err="1">
                <a:latin typeface="Arial" charset="0"/>
                <a:ea typeface="Arial" charset="0"/>
                <a:cs typeface="Arial" charset="0"/>
              </a:rPr>
              <a:t>col</a:t>
            </a:r>
            <a:r>
              <a:rPr lang="pt-BR" sz="1200" dirty="0">
                <a:latin typeface="Arial" charset="0"/>
                <a:ea typeface="Arial" charset="0"/>
                <a:cs typeface="Arial" charset="0"/>
              </a:rPr>
              <a:t>]</a:t>
            </a:r>
          </a:p>
          <a:p>
            <a:r>
              <a:rPr lang="pt-BR" sz="1200" i="1" dirty="0" err="1">
                <a:latin typeface="Arial" charset="0"/>
                <a:ea typeface="Arial" charset="0"/>
                <a:cs typeface="Arial" charset="0"/>
              </a:rPr>
              <a:t>if</a:t>
            </a:r>
            <a:r>
              <a:rPr lang="pt-BR" sz="12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pt-BR" sz="1200" dirty="0" err="1">
                <a:latin typeface="Arial" charset="0"/>
                <a:ea typeface="Arial" charset="0"/>
                <a:cs typeface="Arial" charset="0"/>
              </a:rPr>
              <a:t>col</a:t>
            </a:r>
            <a:r>
              <a:rPr lang="pt-BR" sz="1200" dirty="0">
                <a:latin typeface="Arial" charset="0"/>
                <a:ea typeface="Arial" charset="0"/>
                <a:cs typeface="Arial" charset="0"/>
              </a:rPr>
              <a:t> == 2:</a:t>
            </a:r>
          </a:p>
          <a:p>
            <a:r>
              <a:rPr lang="pt-BR" sz="1200" dirty="0">
                <a:latin typeface="Arial" charset="0"/>
                <a:ea typeface="Arial" charset="0"/>
                <a:cs typeface="Arial" charset="0"/>
              </a:rPr>
              <a:t>terceira += matriz[</a:t>
            </a:r>
            <a:r>
              <a:rPr lang="pt-BR" sz="1200" dirty="0" err="1">
                <a:latin typeface="Arial" charset="0"/>
                <a:ea typeface="Arial" charset="0"/>
                <a:cs typeface="Arial" charset="0"/>
              </a:rPr>
              <a:t>lin</a:t>
            </a:r>
            <a:r>
              <a:rPr lang="pt-BR" sz="1200" dirty="0">
                <a:latin typeface="Arial" charset="0"/>
                <a:ea typeface="Arial" charset="0"/>
                <a:cs typeface="Arial" charset="0"/>
              </a:rPr>
              <a:t>][</a:t>
            </a:r>
            <a:r>
              <a:rPr lang="pt-BR" sz="1200" dirty="0" err="1">
                <a:latin typeface="Arial" charset="0"/>
                <a:ea typeface="Arial" charset="0"/>
                <a:cs typeface="Arial" charset="0"/>
              </a:rPr>
              <a:t>col</a:t>
            </a:r>
            <a:r>
              <a:rPr lang="pt-BR" sz="1200" dirty="0">
                <a:latin typeface="Arial" charset="0"/>
                <a:ea typeface="Arial" charset="0"/>
                <a:cs typeface="Arial" charset="0"/>
              </a:rPr>
              <a:t>]</a:t>
            </a:r>
          </a:p>
          <a:p>
            <a:r>
              <a:rPr lang="pt-BR" sz="1200" i="1" dirty="0" err="1">
                <a:latin typeface="Arial" charset="0"/>
                <a:ea typeface="Arial" charset="0"/>
                <a:cs typeface="Arial" charset="0"/>
              </a:rPr>
              <a:t>if</a:t>
            </a:r>
            <a:r>
              <a:rPr lang="pt-BR" sz="12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pt-BR" sz="1200" dirty="0" err="1">
                <a:latin typeface="Arial" charset="0"/>
                <a:ea typeface="Arial" charset="0"/>
                <a:cs typeface="Arial" charset="0"/>
              </a:rPr>
              <a:t>det</a:t>
            </a:r>
            <a:r>
              <a:rPr lang="pt-BR" sz="1200" dirty="0">
                <a:latin typeface="Arial" charset="0"/>
                <a:ea typeface="Arial" charset="0"/>
                <a:cs typeface="Arial" charset="0"/>
              </a:rPr>
              <a:t> == 0:</a:t>
            </a:r>
          </a:p>
          <a:p>
            <a:r>
              <a:rPr lang="pt-BR" sz="1200" dirty="0" err="1">
                <a:latin typeface="Arial" charset="0"/>
                <a:ea typeface="Arial" charset="0"/>
                <a:cs typeface="Arial" charset="0"/>
              </a:rPr>
              <a:t>diagonaldir</a:t>
            </a:r>
            <a:r>
              <a:rPr lang="pt-BR" sz="1200" dirty="0">
                <a:latin typeface="Arial" charset="0"/>
                <a:ea typeface="Arial" charset="0"/>
                <a:cs typeface="Arial" charset="0"/>
              </a:rPr>
              <a:t> = (matriz[0][0]*matriz[1][1]*matriz[2][2])+(matriz[0][1]</a:t>
            </a:r>
          </a:p>
          <a:p>
            <a:r>
              <a:rPr lang="pt-BR" sz="1200" dirty="0">
                <a:latin typeface="Arial" charset="0"/>
                <a:ea typeface="Arial" charset="0"/>
                <a:cs typeface="Arial" charset="0"/>
              </a:rPr>
              <a:t>* matriz[1][2]*matriz[2][0])+(matriz[0][2]*matriz[1][0]*matriz[2][1])</a:t>
            </a:r>
          </a:p>
          <a:p>
            <a:r>
              <a:rPr lang="pt-BR" sz="1200" dirty="0" err="1">
                <a:latin typeface="Arial" charset="0"/>
                <a:ea typeface="Arial" charset="0"/>
                <a:cs typeface="Arial" charset="0"/>
              </a:rPr>
              <a:t>diagonalesq</a:t>
            </a:r>
            <a:r>
              <a:rPr lang="pt-BR" sz="1200" dirty="0">
                <a:latin typeface="Arial" charset="0"/>
                <a:ea typeface="Arial" charset="0"/>
                <a:cs typeface="Arial" charset="0"/>
              </a:rPr>
              <a:t> = (matriz[0][2]*matriz[1][1]*matriz[2][0]) + (</a:t>
            </a:r>
          </a:p>
          <a:p>
            <a:r>
              <a:rPr lang="pt-BR" sz="1200" dirty="0">
                <a:latin typeface="Arial" charset="0"/>
                <a:ea typeface="Arial" charset="0"/>
                <a:cs typeface="Arial" charset="0"/>
              </a:rPr>
              <a:t>matriz[0][0]*matriz[1][2]*matriz[2][1]) + (matriz[0][1]*matriz[1][0]*matriz[2][2])</a:t>
            </a:r>
          </a:p>
          <a:p>
            <a:r>
              <a:rPr lang="pt-BR" sz="1200" dirty="0">
                <a:latin typeface="Arial" charset="0"/>
                <a:ea typeface="Arial" charset="0"/>
                <a:cs typeface="Arial" charset="0"/>
              </a:rPr>
              <a:t>determinante = </a:t>
            </a:r>
            <a:r>
              <a:rPr lang="pt-BR" sz="1200" dirty="0" err="1">
                <a:latin typeface="Arial" charset="0"/>
                <a:ea typeface="Arial" charset="0"/>
                <a:cs typeface="Arial" charset="0"/>
              </a:rPr>
              <a:t>diagonaldir</a:t>
            </a:r>
            <a:r>
              <a:rPr lang="pt-BR" sz="1200" dirty="0">
                <a:latin typeface="Arial" charset="0"/>
                <a:ea typeface="Arial" charset="0"/>
                <a:cs typeface="Arial" charset="0"/>
              </a:rPr>
              <a:t> - </a:t>
            </a:r>
            <a:r>
              <a:rPr lang="pt-BR" sz="1200" dirty="0" err="1">
                <a:latin typeface="Arial" charset="0"/>
                <a:ea typeface="Arial" charset="0"/>
                <a:cs typeface="Arial" charset="0"/>
              </a:rPr>
              <a:t>diagonalesq</a:t>
            </a:r>
            <a:endParaRPr lang="pt-BR" sz="1200" dirty="0">
              <a:latin typeface="Arial" charset="0"/>
              <a:ea typeface="Arial" charset="0"/>
              <a:cs typeface="Arial" charset="0"/>
            </a:endParaRPr>
          </a:p>
          <a:p>
            <a:r>
              <a:rPr lang="pt-BR" sz="1200" i="1" dirty="0" err="1">
                <a:latin typeface="Arial" charset="0"/>
                <a:ea typeface="Arial" charset="0"/>
                <a:cs typeface="Arial" charset="0"/>
              </a:rPr>
              <a:t>if</a:t>
            </a:r>
            <a:r>
              <a:rPr lang="pt-BR" sz="12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pt-BR" sz="1200" dirty="0" err="1">
                <a:latin typeface="Arial" charset="0"/>
                <a:ea typeface="Arial" charset="0"/>
                <a:cs typeface="Arial" charset="0"/>
              </a:rPr>
              <a:t>lin</a:t>
            </a:r>
            <a:r>
              <a:rPr lang="pt-BR" sz="1200" dirty="0">
                <a:latin typeface="Arial" charset="0"/>
                <a:ea typeface="Arial" charset="0"/>
                <a:cs typeface="Arial" charset="0"/>
              </a:rPr>
              <a:t> == 1:</a:t>
            </a:r>
          </a:p>
          <a:p>
            <a:r>
              <a:rPr lang="pt-BR" sz="1200" i="1" dirty="0" err="1">
                <a:latin typeface="Arial" charset="0"/>
                <a:ea typeface="Arial" charset="0"/>
                <a:cs typeface="Arial" charset="0"/>
              </a:rPr>
              <a:t>if</a:t>
            </a:r>
            <a:r>
              <a:rPr lang="pt-BR" sz="1200" dirty="0">
                <a:latin typeface="Arial" charset="0"/>
                <a:ea typeface="Arial" charset="0"/>
                <a:cs typeface="Arial" charset="0"/>
              </a:rPr>
              <a:t> matriz[</a:t>
            </a:r>
            <a:r>
              <a:rPr lang="pt-BR" sz="1200" dirty="0" err="1">
                <a:latin typeface="Arial" charset="0"/>
                <a:ea typeface="Arial" charset="0"/>
                <a:cs typeface="Arial" charset="0"/>
              </a:rPr>
              <a:t>lin</a:t>
            </a:r>
            <a:r>
              <a:rPr lang="pt-BR" sz="1200" dirty="0">
                <a:latin typeface="Arial" charset="0"/>
                <a:ea typeface="Arial" charset="0"/>
                <a:cs typeface="Arial" charset="0"/>
              </a:rPr>
              <a:t>][</a:t>
            </a:r>
            <a:r>
              <a:rPr lang="pt-BR" sz="1200" dirty="0" err="1">
                <a:latin typeface="Arial" charset="0"/>
                <a:ea typeface="Arial" charset="0"/>
                <a:cs typeface="Arial" charset="0"/>
              </a:rPr>
              <a:t>col</a:t>
            </a:r>
            <a:r>
              <a:rPr lang="pt-BR" sz="1200" dirty="0">
                <a:latin typeface="Arial" charset="0"/>
                <a:ea typeface="Arial" charset="0"/>
                <a:cs typeface="Arial" charset="0"/>
              </a:rPr>
              <a:t>] == 0:</a:t>
            </a:r>
          </a:p>
          <a:p>
            <a:r>
              <a:rPr lang="pt-BR" sz="1200" dirty="0">
                <a:latin typeface="Arial" charset="0"/>
                <a:ea typeface="Arial" charset="0"/>
                <a:cs typeface="Arial" charset="0"/>
              </a:rPr>
              <a:t>maior = matriz[</a:t>
            </a:r>
            <a:r>
              <a:rPr lang="pt-BR" sz="1200" dirty="0" err="1">
                <a:latin typeface="Arial" charset="0"/>
                <a:ea typeface="Arial" charset="0"/>
                <a:cs typeface="Arial" charset="0"/>
              </a:rPr>
              <a:t>lin</a:t>
            </a:r>
            <a:r>
              <a:rPr lang="pt-BR" sz="1200" dirty="0">
                <a:latin typeface="Arial" charset="0"/>
                <a:ea typeface="Arial" charset="0"/>
                <a:cs typeface="Arial" charset="0"/>
              </a:rPr>
              <a:t>][</a:t>
            </a:r>
            <a:r>
              <a:rPr lang="pt-BR" sz="1200" dirty="0" err="1">
                <a:latin typeface="Arial" charset="0"/>
                <a:ea typeface="Arial" charset="0"/>
                <a:cs typeface="Arial" charset="0"/>
              </a:rPr>
              <a:t>col</a:t>
            </a:r>
            <a:r>
              <a:rPr lang="pt-BR" sz="1200" dirty="0">
                <a:latin typeface="Arial" charset="0"/>
                <a:ea typeface="Arial" charset="0"/>
                <a:cs typeface="Arial" charset="0"/>
              </a:rPr>
              <a:t>]</a:t>
            </a:r>
          </a:p>
          <a:p>
            <a:r>
              <a:rPr lang="pt-BR" sz="1200" i="1" dirty="0" err="1">
                <a:latin typeface="Arial" charset="0"/>
                <a:ea typeface="Arial" charset="0"/>
                <a:cs typeface="Arial" charset="0"/>
              </a:rPr>
              <a:t>elif</a:t>
            </a:r>
            <a:r>
              <a:rPr lang="pt-BR" sz="1200" dirty="0">
                <a:latin typeface="Arial" charset="0"/>
                <a:ea typeface="Arial" charset="0"/>
                <a:cs typeface="Arial" charset="0"/>
              </a:rPr>
              <a:t> matriz[</a:t>
            </a:r>
            <a:r>
              <a:rPr lang="pt-BR" sz="1200" dirty="0" err="1">
                <a:latin typeface="Arial" charset="0"/>
                <a:ea typeface="Arial" charset="0"/>
                <a:cs typeface="Arial" charset="0"/>
              </a:rPr>
              <a:t>lin</a:t>
            </a:r>
            <a:r>
              <a:rPr lang="pt-BR" sz="1200" dirty="0">
                <a:latin typeface="Arial" charset="0"/>
                <a:ea typeface="Arial" charset="0"/>
                <a:cs typeface="Arial" charset="0"/>
              </a:rPr>
              <a:t>][</a:t>
            </a:r>
            <a:r>
              <a:rPr lang="pt-BR" sz="1200" dirty="0" err="1">
                <a:latin typeface="Arial" charset="0"/>
                <a:ea typeface="Arial" charset="0"/>
                <a:cs typeface="Arial" charset="0"/>
              </a:rPr>
              <a:t>col</a:t>
            </a:r>
            <a:r>
              <a:rPr lang="pt-BR" sz="1200" dirty="0">
                <a:latin typeface="Arial" charset="0"/>
                <a:ea typeface="Arial" charset="0"/>
                <a:cs typeface="Arial" charset="0"/>
              </a:rPr>
              <a:t>] &gt; maior:</a:t>
            </a:r>
          </a:p>
          <a:p>
            <a:r>
              <a:rPr lang="pt-BR" sz="1200" dirty="0">
                <a:latin typeface="Arial" charset="0"/>
                <a:ea typeface="Arial" charset="0"/>
                <a:cs typeface="Arial" charset="0"/>
              </a:rPr>
              <a:t>maior = matriz[</a:t>
            </a:r>
            <a:r>
              <a:rPr lang="pt-BR" sz="1200" dirty="0" err="1">
                <a:latin typeface="Arial" charset="0"/>
                <a:ea typeface="Arial" charset="0"/>
                <a:cs typeface="Arial" charset="0"/>
              </a:rPr>
              <a:t>lin</a:t>
            </a:r>
            <a:r>
              <a:rPr lang="pt-BR" sz="1200" dirty="0">
                <a:latin typeface="Arial" charset="0"/>
                <a:ea typeface="Arial" charset="0"/>
                <a:cs typeface="Arial" charset="0"/>
              </a:rPr>
              <a:t>][</a:t>
            </a:r>
            <a:r>
              <a:rPr lang="pt-BR" sz="1200" dirty="0" err="1">
                <a:latin typeface="Arial" charset="0"/>
                <a:ea typeface="Arial" charset="0"/>
                <a:cs typeface="Arial" charset="0"/>
              </a:rPr>
              <a:t>col</a:t>
            </a:r>
            <a:r>
              <a:rPr lang="pt-BR" sz="1200" dirty="0">
                <a:latin typeface="Arial" charset="0"/>
                <a:ea typeface="Arial" charset="0"/>
                <a:cs typeface="Arial" charset="0"/>
              </a:rPr>
              <a:t>]</a:t>
            </a:r>
          </a:p>
          <a:p>
            <a:r>
              <a:rPr lang="pt-BR" sz="1200" i="1" dirty="0" err="1">
                <a:latin typeface="Arial" charset="0"/>
                <a:ea typeface="Arial" charset="0"/>
                <a:cs typeface="Arial" charset="0"/>
              </a:rPr>
              <a:t>elif</a:t>
            </a:r>
            <a:r>
              <a:rPr lang="pt-BR" sz="1200" dirty="0">
                <a:latin typeface="Arial" charset="0"/>
                <a:ea typeface="Arial" charset="0"/>
                <a:cs typeface="Arial" charset="0"/>
              </a:rPr>
              <a:t> matriz[</a:t>
            </a:r>
            <a:r>
              <a:rPr lang="pt-BR" sz="1200" dirty="0" err="1">
                <a:latin typeface="Arial" charset="0"/>
                <a:ea typeface="Arial" charset="0"/>
                <a:cs typeface="Arial" charset="0"/>
              </a:rPr>
              <a:t>lin</a:t>
            </a:r>
            <a:r>
              <a:rPr lang="pt-BR" sz="1200" dirty="0">
                <a:latin typeface="Arial" charset="0"/>
                <a:ea typeface="Arial" charset="0"/>
                <a:cs typeface="Arial" charset="0"/>
              </a:rPr>
              <a:t>][</a:t>
            </a:r>
            <a:r>
              <a:rPr lang="pt-BR" sz="1200" dirty="0" err="1">
                <a:latin typeface="Arial" charset="0"/>
                <a:ea typeface="Arial" charset="0"/>
                <a:cs typeface="Arial" charset="0"/>
              </a:rPr>
              <a:t>col</a:t>
            </a:r>
            <a:r>
              <a:rPr lang="pt-BR" sz="1200" dirty="0">
                <a:latin typeface="Arial" charset="0"/>
                <a:ea typeface="Arial" charset="0"/>
                <a:cs typeface="Arial" charset="0"/>
              </a:rPr>
              <a:t>] &lt; maior:</a:t>
            </a:r>
          </a:p>
          <a:p>
            <a:r>
              <a:rPr lang="pt-BR" sz="1200" dirty="0">
                <a:latin typeface="Arial" charset="0"/>
                <a:ea typeface="Arial" charset="0"/>
                <a:cs typeface="Arial" charset="0"/>
              </a:rPr>
              <a:t>maior = maior</a:t>
            </a:r>
          </a:p>
          <a:p>
            <a:r>
              <a:rPr lang="pt-BR" sz="1200" dirty="0" err="1"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200" dirty="0">
                <a:latin typeface="Arial" charset="0"/>
                <a:ea typeface="Arial" charset="0"/>
                <a:cs typeface="Arial" charset="0"/>
              </a:rPr>
              <a:t>('&amp;'*40)</a:t>
            </a:r>
          </a:p>
          <a:p>
            <a:r>
              <a:rPr lang="pt-BR" sz="1200" dirty="0" err="1"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200" dirty="0">
                <a:latin typeface="Arial" charset="0"/>
                <a:ea typeface="Arial" charset="0"/>
                <a:cs typeface="Arial" charset="0"/>
              </a:rPr>
              <a:t>(matriz)</a:t>
            </a:r>
          </a:p>
          <a:p>
            <a:r>
              <a:rPr lang="pt-BR" sz="1200" i="1" dirty="0">
                <a:latin typeface="Arial" charset="0"/>
                <a:ea typeface="Arial" charset="0"/>
                <a:cs typeface="Arial" charset="0"/>
              </a:rPr>
              <a:t>for</a:t>
            </a:r>
            <a:r>
              <a:rPr lang="pt-BR" sz="12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pt-BR" sz="1200" dirty="0" err="1">
                <a:latin typeface="Arial" charset="0"/>
                <a:ea typeface="Arial" charset="0"/>
                <a:cs typeface="Arial" charset="0"/>
              </a:rPr>
              <a:t>lin</a:t>
            </a:r>
            <a:r>
              <a:rPr lang="pt-BR" sz="1200" dirty="0">
                <a:latin typeface="Arial" charset="0"/>
                <a:ea typeface="Arial" charset="0"/>
                <a:cs typeface="Arial" charset="0"/>
              </a:rPr>
              <a:t> in range(0, 3):</a:t>
            </a:r>
          </a:p>
          <a:p>
            <a:r>
              <a:rPr lang="pt-BR" sz="1200" i="1" dirty="0">
                <a:latin typeface="Arial" charset="0"/>
                <a:ea typeface="Arial" charset="0"/>
                <a:cs typeface="Arial" charset="0"/>
              </a:rPr>
              <a:t>for</a:t>
            </a:r>
            <a:r>
              <a:rPr lang="pt-BR" sz="12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pt-BR" sz="1200" dirty="0" err="1">
                <a:latin typeface="Arial" charset="0"/>
                <a:ea typeface="Arial" charset="0"/>
                <a:cs typeface="Arial" charset="0"/>
              </a:rPr>
              <a:t>col</a:t>
            </a:r>
            <a:r>
              <a:rPr lang="pt-BR" sz="1200" dirty="0">
                <a:latin typeface="Arial" charset="0"/>
                <a:ea typeface="Arial" charset="0"/>
                <a:cs typeface="Arial" charset="0"/>
              </a:rPr>
              <a:t> in range(0, 3):</a:t>
            </a:r>
          </a:p>
          <a:p>
            <a:r>
              <a:rPr lang="pt-BR" sz="1200" dirty="0" err="1"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200" dirty="0">
                <a:latin typeface="Arial" charset="0"/>
                <a:ea typeface="Arial" charset="0"/>
                <a:cs typeface="Arial" charset="0"/>
              </a:rPr>
              <a:t>(</a:t>
            </a:r>
            <a:r>
              <a:rPr lang="pt-BR" sz="1200" dirty="0" err="1">
                <a:latin typeface="Arial" charset="0"/>
                <a:ea typeface="Arial" charset="0"/>
                <a:cs typeface="Arial" charset="0"/>
              </a:rPr>
              <a:t>f</a:t>
            </a:r>
            <a:r>
              <a:rPr lang="pt-BR" sz="1200" dirty="0">
                <a:latin typeface="Arial" charset="0"/>
                <a:ea typeface="Arial" charset="0"/>
                <a:cs typeface="Arial" charset="0"/>
              </a:rPr>
              <a:t>'[{matriz[</a:t>
            </a:r>
            <a:r>
              <a:rPr lang="pt-BR" sz="1200" dirty="0" err="1">
                <a:latin typeface="Arial" charset="0"/>
                <a:ea typeface="Arial" charset="0"/>
                <a:cs typeface="Arial" charset="0"/>
              </a:rPr>
              <a:t>lin</a:t>
            </a:r>
            <a:r>
              <a:rPr lang="pt-BR" sz="1200" dirty="0">
                <a:latin typeface="Arial" charset="0"/>
                <a:ea typeface="Arial" charset="0"/>
                <a:cs typeface="Arial" charset="0"/>
              </a:rPr>
              <a:t>][</a:t>
            </a:r>
            <a:r>
              <a:rPr lang="pt-BR" sz="1200" dirty="0" err="1">
                <a:latin typeface="Arial" charset="0"/>
                <a:ea typeface="Arial" charset="0"/>
                <a:cs typeface="Arial" charset="0"/>
              </a:rPr>
              <a:t>col</a:t>
            </a:r>
            <a:r>
              <a:rPr lang="pt-BR" sz="1200" dirty="0">
                <a:latin typeface="Arial" charset="0"/>
                <a:ea typeface="Arial" charset="0"/>
                <a:cs typeface="Arial" charset="0"/>
              </a:rPr>
              <a:t>]:^5}]', </a:t>
            </a:r>
            <a:r>
              <a:rPr lang="pt-BR" sz="1200" dirty="0" err="1">
                <a:latin typeface="Arial" charset="0"/>
                <a:ea typeface="Arial" charset="0"/>
                <a:cs typeface="Arial" charset="0"/>
              </a:rPr>
              <a:t>end</a:t>
            </a:r>
            <a:r>
              <a:rPr lang="pt-BR" sz="1200" dirty="0">
                <a:latin typeface="Arial" charset="0"/>
                <a:ea typeface="Arial" charset="0"/>
                <a:cs typeface="Arial" charset="0"/>
              </a:rPr>
              <a:t>='')</a:t>
            </a:r>
          </a:p>
          <a:p>
            <a:r>
              <a:rPr lang="pt-BR" sz="1200" dirty="0" err="1"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200" dirty="0">
                <a:latin typeface="Arial" charset="0"/>
                <a:ea typeface="Arial" charset="0"/>
                <a:cs typeface="Arial" charset="0"/>
              </a:rPr>
              <a:t>()</a:t>
            </a:r>
          </a:p>
          <a:p>
            <a:r>
              <a:rPr lang="pt-BR" sz="1200" dirty="0" err="1"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200" dirty="0">
                <a:latin typeface="Arial" charset="0"/>
                <a:ea typeface="Arial" charset="0"/>
                <a:cs typeface="Arial" charset="0"/>
              </a:rPr>
              <a:t>(</a:t>
            </a:r>
            <a:r>
              <a:rPr lang="pt-BR" sz="1200" dirty="0" err="1">
                <a:latin typeface="Arial" charset="0"/>
                <a:ea typeface="Arial" charset="0"/>
                <a:cs typeface="Arial" charset="0"/>
              </a:rPr>
              <a:t>f'A</a:t>
            </a:r>
            <a:r>
              <a:rPr lang="pt-BR" sz="1200" dirty="0">
                <a:latin typeface="Arial" charset="0"/>
                <a:ea typeface="Arial" charset="0"/>
                <a:cs typeface="Arial" charset="0"/>
              </a:rPr>
              <a:t> soma dos valores pares é {pares}')</a:t>
            </a:r>
          </a:p>
          <a:p>
            <a:r>
              <a:rPr lang="pt-BR" sz="1200" dirty="0" err="1"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200" dirty="0">
                <a:latin typeface="Arial" charset="0"/>
                <a:ea typeface="Arial" charset="0"/>
                <a:cs typeface="Arial" charset="0"/>
              </a:rPr>
              <a:t>(</a:t>
            </a:r>
            <a:r>
              <a:rPr lang="pt-BR" sz="1200" dirty="0" err="1">
                <a:latin typeface="Arial" charset="0"/>
                <a:ea typeface="Arial" charset="0"/>
                <a:cs typeface="Arial" charset="0"/>
              </a:rPr>
              <a:t>f'A</a:t>
            </a:r>
            <a:r>
              <a:rPr lang="pt-BR" sz="1200" dirty="0">
                <a:latin typeface="Arial" charset="0"/>
                <a:ea typeface="Arial" charset="0"/>
                <a:cs typeface="Arial" charset="0"/>
              </a:rPr>
              <a:t> soma dos valores da terceira coluna é {terceira}')</a:t>
            </a:r>
          </a:p>
          <a:p>
            <a:r>
              <a:rPr lang="pt-BR" sz="1200" dirty="0" err="1"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200" dirty="0">
                <a:latin typeface="Arial" charset="0"/>
                <a:ea typeface="Arial" charset="0"/>
                <a:cs typeface="Arial" charset="0"/>
              </a:rPr>
              <a:t>(</a:t>
            </a:r>
            <a:r>
              <a:rPr lang="pt-BR" sz="1200" dirty="0" err="1">
                <a:latin typeface="Arial" charset="0"/>
                <a:ea typeface="Arial" charset="0"/>
                <a:cs typeface="Arial" charset="0"/>
              </a:rPr>
              <a:t>f'O</a:t>
            </a:r>
            <a:r>
              <a:rPr lang="pt-BR" sz="1200" dirty="0">
                <a:latin typeface="Arial" charset="0"/>
                <a:ea typeface="Arial" charset="0"/>
                <a:cs typeface="Arial" charset="0"/>
              </a:rPr>
              <a:t> maior valor da segunda linha é {maior}')</a:t>
            </a:r>
          </a:p>
          <a:p>
            <a:r>
              <a:rPr lang="pt-BR" sz="1200" dirty="0" err="1"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200" dirty="0">
                <a:latin typeface="Arial" charset="0"/>
                <a:ea typeface="Arial" charset="0"/>
                <a:cs typeface="Arial" charset="0"/>
              </a:rPr>
              <a:t>(</a:t>
            </a:r>
            <a:r>
              <a:rPr lang="pt-BR" sz="1200" dirty="0" err="1">
                <a:latin typeface="Arial" charset="0"/>
                <a:ea typeface="Arial" charset="0"/>
                <a:cs typeface="Arial" charset="0"/>
              </a:rPr>
              <a:t>f'A</a:t>
            </a:r>
            <a:r>
              <a:rPr lang="pt-BR" sz="1200" dirty="0">
                <a:latin typeface="Arial" charset="0"/>
                <a:ea typeface="Arial" charset="0"/>
                <a:cs typeface="Arial" charset="0"/>
              </a:rPr>
              <a:t> determinante da matriz é {determinante}.')</a:t>
            </a:r>
          </a:p>
          <a:p>
            <a:r>
              <a:rPr lang="pt-BR" sz="1200" dirty="0" err="1"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200" dirty="0" smtClean="0">
                <a:latin typeface="Arial" charset="0"/>
                <a:ea typeface="Arial" charset="0"/>
                <a:cs typeface="Arial" charset="0"/>
              </a:rPr>
              <a:t>()</a:t>
            </a:r>
            <a:endParaRPr lang="pt-BR" sz="1200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3669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1298298" y="285981"/>
            <a:ext cx="45608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b="1" smtClean="0">
                <a:solidFill>
                  <a:srgbClr val="945200"/>
                </a:solidFill>
                <a:latin typeface="Apple Chancery" charset="0"/>
                <a:ea typeface="Apple Chancery" charset="0"/>
                <a:cs typeface="Apple Chancery" charset="0"/>
              </a:rPr>
              <a:t>Curso de Python - Curso em Vídeo</a:t>
            </a:r>
            <a:endParaRPr lang="pt-BR" sz="2400" b="1">
              <a:solidFill>
                <a:srgbClr val="945200"/>
              </a:solidFill>
              <a:latin typeface="Apple Chancery" charset="0"/>
              <a:ea typeface="Apple Chancery" charset="0"/>
              <a:cs typeface="Apple Chancery" charset="0"/>
            </a:endParaRPr>
          </a:p>
        </p:txBody>
      </p:sp>
      <p:sp>
        <p:nvSpPr>
          <p:cNvPr id="13" name="Espaço Reservado para Rodapé 10"/>
          <p:cNvSpPr txBox="1">
            <a:spLocks/>
          </p:cNvSpPr>
          <p:nvPr/>
        </p:nvSpPr>
        <p:spPr>
          <a:xfrm>
            <a:off x="5768825" y="8435643"/>
            <a:ext cx="726505" cy="4466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l" defTabSz="914400" rtl="0" eaLnBrk="1" latinLnBrk="0" hangingPunct="1">
              <a:defRPr sz="7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20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Página</a:t>
            </a:r>
            <a:endParaRPr lang="pt-BR" sz="1200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4" name="Espaço Reservado para Número de Slide 11"/>
          <p:cNvSpPr txBox="1">
            <a:spLocks/>
          </p:cNvSpPr>
          <p:nvPr/>
        </p:nvSpPr>
        <p:spPr>
          <a:xfrm>
            <a:off x="6361260" y="8533253"/>
            <a:ext cx="368724" cy="26969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pt-BR"/>
            </a:defPPr>
            <a:lvl1pPr marL="0" algn="r" defTabSz="914400" rtl="0" eaLnBrk="1" latinLnBrk="0" hangingPunct="1">
              <a:defRPr sz="21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2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96</a:t>
            </a:r>
            <a:endParaRPr lang="pt-BR" sz="1200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 useBgFill="1">
        <p:nvSpPr>
          <p:cNvPr id="2" name="Retângulo 1"/>
          <p:cNvSpPr/>
          <p:nvPr/>
        </p:nvSpPr>
        <p:spPr>
          <a:xfrm>
            <a:off x="386152" y="891081"/>
            <a:ext cx="5975108" cy="74943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300" b="1" i="1" dirty="0">
                <a:solidFill>
                  <a:srgbClr val="0432FF"/>
                </a:solidFill>
                <a:latin typeface="Arial" charset="0"/>
                <a:ea typeface="Arial" charset="0"/>
                <a:cs typeface="Arial" charset="0"/>
              </a:rPr>
              <a:t># Desafio </a:t>
            </a:r>
            <a:r>
              <a:rPr lang="pt-BR" sz="1300" b="1" i="1" dirty="0" smtClean="0">
                <a:solidFill>
                  <a:srgbClr val="0432FF"/>
                </a:solidFill>
                <a:latin typeface="Arial" charset="0"/>
                <a:ea typeface="Arial" charset="0"/>
                <a:cs typeface="Arial" charset="0"/>
              </a:rPr>
              <a:t>88 – Palpites para a </a:t>
            </a:r>
            <a:r>
              <a:rPr lang="pt-BR" sz="1300" b="1" i="1" dirty="0" err="1" smtClean="0">
                <a:solidFill>
                  <a:srgbClr val="0432FF"/>
                </a:solidFill>
                <a:latin typeface="Arial" charset="0"/>
                <a:ea typeface="Arial" charset="0"/>
                <a:cs typeface="Arial" charset="0"/>
              </a:rPr>
              <a:t>Mega</a:t>
            </a:r>
            <a:r>
              <a:rPr lang="pt-BR" sz="1300" b="1" i="1" dirty="0" smtClean="0">
                <a:solidFill>
                  <a:srgbClr val="0432FF"/>
                </a:solidFill>
                <a:latin typeface="Arial" charset="0"/>
                <a:ea typeface="Arial" charset="0"/>
                <a:cs typeface="Arial" charset="0"/>
              </a:rPr>
              <a:t> Sena:</a:t>
            </a:r>
          </a:p>
          <a:p>
            <a:endParaRPr lang="pt-BR" sz="1300" dirty="0">
              <a:latin typeface="Arial" charset="0"/>
              <a:ea typeface="Arial" charset="0"/>
              <a:cs typeface="Arial" charset="0"/>
            </a:endParaRPr>
          </a:p>
          <a:p>
            <a:r>
              <a:rPr lang="pt-BR" sz="1300" i="1" dirty="0">
                <a:latin typeface="Arial" charset="0"/>
                <a:ea typeface="Arial" charset="0"/>
                <a:cs typeface="Arial" charset="0"/>
              </a:rPr>
              <a:t># Faça um programa que ajude um jogador da MEGA SENA a criar palpites.</a:t>
            </a:r>
            <a:endParaRPr lang="pt-BR" sz="1300" dirty="0">
              <a:latin typeface="Arial" charset="0"/>
              <a:ea typeface="Arial" charset="0"/>
              <a:cs typeface="Arial" charset="0"/>
            </a:endParaRPr>
          </a:p>
          <a:p>
            <a:r>
              <a:rPr lang="pt-BR" sz="1300" i="1" dirty="0">
                <a:latin typeface="Arial" charset="0"/>
                <a:ea typeface="Arial" charset="0"/>
                <a:cs typeface="Arial" charset="0"/>
              </a:rPr>
              <a:t># O programa vai perguntar quantos jogos serão gerados e vai sortear 6</a:t>
            </a:r>
            <a:endParaRPr lang="pt-BR" sz="1300" dirty="0">
              <a:latin typeface="Arial" charset="0"/>
              <a:ea typeface="Arial" charset="0"/>
              <a:cs typeface="Arial" charset="0"/>
            </a:endParaRPr>
          </a:p>
          <a:p>
            <a:r>
              <a:rPr lang="pt-BR" sz="1300" i="1" dirty="0">
                <a:latin typeface="Arial" charset="0"/>
                <a:ea typeface="Arial" charset="0"/>
                <a:cs typeface="Arial" charset="0"/>
              </a:rPr>
              <a:t># números entre 1 e 60 para cada jogo, cadastrando tudo em uma lista </a:t>
            </a:r>
            <a:r>
              <a:rPr lang="pt-BR" sz="1300" i="1" dirty="0" err="1">
                <a:latin typeface="Arial" charset="0"/>
                <a:ea typeface="Arial" charset="0"/>
                <a:cs typeface="Arial" charset="0"/>
              </a:rPr>
              <a:t>coposta</a:t>
            </a:r>
            <a:r>
              <a:rPr lang="pt-BR" sz="1300" i="1" dirty="0">
                <a:latin typeface="Arial" charset="0"/>
                <a:ea typeface="Arial" charset="0"/>
                <a:cs typeface="Arial" charset="0"/>
              </a:rPr>
              <a:t>.</a:t>
            </a:r>
            <a:endParaRPr lang="pt-BR" sz="1300" dirty="0">
              <a:latin typeface="Arial" charset="0"/>
              <a:ea typeface="Arial" charset="0"/>
              <a:cs typeface="Arial" charset="0"/>
            </a:endParaRPr>
          </a:p>
          <a:p>
            <a:r>
              <a:rPr lang="pt-BR" sz="1300" dirty="0">
                <a:latin typeface="Arial" charset="0"/>
                <a:ea typeface="Arial" charset="0"/>
                <a:cs typeface="Arial" charset="0"/>
              </a:rPr>
              <a:t/>
            </a:r>
            <a:br>
              <a:rPr lang="pt-BR" sz="1300" dirty="0">
                <a:latin typeface="Arial" charset="0"/>
                <a:ea typeface="Arial" charset="0"/>
                <a:cs typeface="Arial" charset="0"/>
              </a:rPr>
            </a:br>
            <a:r>
              <a:rPr lang="pt-BR" sz="1300" i="1" dirty="0" err="1">
                <a:latin typeface="Arial" charset="0"/>
                <a:ea typeface="Arial" charset="0"/>
                <a:cs typeface="Arial" charset="0"/>
              </a:rPr>
              <a:t>from</a:t>
            </a:r>
            <a:r>
              <a:rPr lang="pt-BR" sz="13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pt-BR" sz="1300" dirty="0" err="1">
                <a:latin typeface="Arial" charset="0"/>
                <a:ea typeface="Arial" charset="0"/>
                <a:cs typeface="Arial" charset="0"/>
              </a:rPr>
              <a:t>random</a:t>
            </a:r>
            <a:r>
              <a:rPr lang="pt-BR" sz="13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pt-BR" sz="1300" i="1" dirty="0" err="1">
                <a:latin typeface="Arial" charset="0"/>
                <a:ea typeface="Arial" charset="0"/>
                <a:cs typeface="Arial" charset="0"/>
              </a:rPr>
              <a:t>import</a:t>
            </a:r>
            <a:r>
              <a:rPr lang="pt-BR" sz="13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pt-BR" sz="1300" dirty="0" err="1">
                <a:latin typeface="Arial" charset="0"/>
                <a:ea typeface="Arial" charset="0"/>
                <a:cs typeface="Arial" charset="0"/>
              </a:rPr>
              <a:t>randint</a:t>
            </a:r>
            <a:endParaRPr lang="pt-BR" sz="1300" dirty="0">
              <a:latin typeface="Arial" charset="0"/>
              <a:ea typeface="Arial" charset="0"/>
              <a:cs typeface="Arial" charset="0"/>
            </a:endParaRPr>
          </a:p>
          <a:p>
            <a:r>
              <a:rPr lang="pt-BR" sz="1300" i="1" dirty="0" err="1">
                <a:latin typeface="Arial" charset="0"/>
                <a:ea typeface="Arial" charset="0"/>
                <a:cs typeface="Arial" charset="0"/>
              </a:rPr>
              <a:t>from</a:t>
            </a:r>
            <a:r>
              <a:rPr lang="pt-BR" sz="1300" dirty="0">
                <a:latin typeface="Arial" charset="0"/>
                <a:ea typeface="Arial" charset="0"/>
                <a:cs typeface="Arial" charset="0"/>
              </a:rPr>
              <a:t> time </a:t>
            </a:r>
            <a:r>
              <a:rPr lang="pt-BR" sz="1300" i="1" dirty="0" err="1">
                <a:latin typeface="Arial" charset="0"/>
                <a:ea typeface="Arial" charset="0"/>
                <a:cs typeface="Arial" charset="0"/>
              </a:rPr>
              <a:t>import</a:t>
            </a:r>
            <a:r>
              <a:rPr lang="pt-BR" sz="13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pt-BR" sz="1300" dirty="0" err="1">
                <a:latin typeface="Arial" charset="0"/>
                <a:ea typeface="Arial" charset="0"/>
                <a:cs typeface="Arial" charset="0"/>
              </a:rPr>
              <a:t>sleep</a:t>
            </a:r>
            <a:endParaRPr lang="pt-BR" sz="1300" dirty="0">
              <a:latin typeface="Arial" charset="0"/>
              <a:ea typeface="Arial" charset="0"/>
              <a:cs typeface="Arial" charset="0"/>
            </a:endParaRPr>
          </a:p>
          <a:p>
            <a:r>
              <a:rPr lang="pt-BR" sz="1300" dirty="0" err="1">
                <a:latin typeface="Arial" charset="0"/>
                <a:ea typeface="Arial" charset="0"/>
                <a:cs typeface="Arial" charset="0"/>
              </a:rPr>
              <a:t>totjogos</a:t>
            </a:r>
            <a:r>
              <a:rPr lang="pt-BR" sz="1300" dirty="0">
                <a:latin typeface="Arial" charset="0"/>
                <a:ea typeface="Arial" charset="0"/>
                <a:cs typeface="Arial" charset="0"/>
              </a:rPr>
              <a:t> = []</a:t>
            </a:r>
          </a:p>
          <a:p>
            <a:r>
              <a:rPr lang="pt-BR" sz="1300" dirty="0">
                <a:latin typeface="Arial" charset="0"/>
                <a:ea typeface="Arial" charset="0"/>
                <a:cs typeface="Arial" charset="0"/>
              </a:rPr>
              <a:t>jogos = []</a:t>
            </a:r>
          </a:p>
          <a:p>
            <a:r>
              <a:rPr lang="pt-BR" sz="1300" dirty="0" err="1"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300" dirty="0">
                <a:latin typeface="Arial" charset="0"/>
                <a:ea typeface="Arial" charset="0"/>
                <a:cs typeface="Arial" charset="0"/>
              </a:rPr>
              <a:t>('-'*30)</a:t>
            </a:r>
          </a:p>
          <a:p>
            <a:r>
              <a:rPr lang="pt-BR" sz="1300" dirty="0" err="1"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300" dirty="0">
                <a:latin typeface="Arial" charset="0"/>
                <a:ea typeface="Arial" charset="0"/>
                <a:cs typeface="Arial" charset="0"/>
              </a:rPr>
              <a:t>(' JOGO DA MEGA SENA ')</a:t>
            </a:r>
          </a:p>
          <a:p>
            <a:r>
              <a:rPr lang="pt-BR" sz="1300" dirty="0" err="1"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300" dirty="0">
                <a:latin typeface="Arial" charset="0"/>
                <a:ea typeface="Arial" charset="0"/>
                <a:cs typeface="Arial" charset="0"/>
              </a:rPr>
              <a:t>('-'*30)</a:t>
            </a:r>
          </a:p>
          <a:p>
            <a:r>
              <a:rPr lang="pt-BR" sz="1300" dirty="0" err="1"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300" dirty="0">
                <a:latin typeface="Arial" charset="0"/>
                <a:ea typeface="Arial" charset="0"/>
                <a:cs typeface="Arial" charset="0"/>
              </a:rPr>
              <a:t>()</a:t>
            </a:r>
          </a:p>
          <a:p>
            <a:r>
              <a:rPr lang="pt-BR" sz="1300" dirty="0">
                <a:latin typeface="Arial" charset="0"/>
                <a:ea typeface="Arial" charset="0"/>
                <a:cs typeface="Arial" charset="0"/>
              </a:rPr>
              <a:t>palpites = </a:t>
            </a:r>
            <a:r>
              <a:rPr lang="pt-BR" sz="1300" dirty="0" err="1">
                <a:latin typeface="Arial" charset="0"/>
                <a:ea typeface="Arial" charset="0"/>
                <a:cs typeface="Arial" charset="0"/>
              </a:rPr>
              <a:t>int</a:t>
            </a:r>
            <a:r>
              <a:rPr lang="pt-BR" sz="1300" dirty="0">
                <a:latin typeface="Arial" charset="0"/>
                <a:ea typeface="Arial" charset="0"/>
                <a:cs typeface="Arial" charset="0"/>
              </a:rPr>
              <a:t>(input('Quer palpites para quantos jogos? '))</a:t>
            </a:r>
          </a:p>
          <a:p>
            <a:r>
              <a:rPr lang="pt-BR" sz="1300" dirty="0" err="1"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300" dirty="0">
                <a:latin typeface="Arial" charset="0"/>
                <a:ea typeface="Arial" charset="0"/>
                <a:cs typeface="Arial" charset="0"/>
              </a:rPr>
              <a:t>(</a:t>
            </a:r>
            <a:r>
              <a:rPr lang="pt-BR" sz="1300" dirty="0" err="1">
                <a:latin typeface="Arial" charset="0"/>
                <a:ea typeface="Arial" charset="0"/>
                <a:cs typeface="Arial" charset="0"/>
              </a:rPr>
              <a:t>f'Sorteado</a:t>
            </a:r>
            <a:r>
              <a:rPr lang="pt-BR" sz="1300" dirty="0">
                <a:latin typeface="Arial" charset="0"/>
                <a:ea typeface="Arial" charset="0"/>
                <a:cs typeface="Arial" charset="0"/>
              </a:rPr>
              <a:t> {palpites} jogos')</a:t>
            </a:r>
          </a:p>
          <a:p>
            <a:r>
              <a:rPr lang="pt-BR" sz="1300" dirty="0">
                <a:latin typeface="Arial" charset="0"/>
                <a:ea typeface="Arial" charset="0"/>
                <a:cs typeface="Arial" charset="0"/>
              </a:rPr>
              <a:t/>
            </a:r>
            <a:br>
              <a:rPr lang="pt-BR" sz="1300" dirty="0">
                <a:latin typeface="Arial" charset="0"/>
                <a:ea typeface="Arial" charset="0"/>
                <a:cs typeface="Arial" charset="0"/>
              </a:rPr>
            </a:br>
            <a:r>
              <a:rPr lang="pt-BR" sz="1300" i="1" dirty="0">
                <a:latin typeface="Arial" charset="0"/>
                <a:ea typeface="Arial" charset="0"/>
                <a:cs typeface="Arial" charset="0"/>
              </a:rPr>
              <a:t>for</a:t>
            </a:r>
            <a:r>
              <a:rPr lang="pt-BR" sz="13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pt-BR" sz="1300" dirty="0" err="1">
                <a:latin typeface="Arial" charset="0"/>
                <a:ea typeface="Arial" charset="0"/>
                <a:cs typeface="Arial" charset="0"/>
              </a:rPr>
              <a:t>p</a:t>
            </a:r>
            <a:r>
              <a:rPr lang="pt-BR" sz="1300" dirty="0">
                <a:latin typeface="Arial" charset="0"/>
                <a:ea typeface="Arial" charset="0"/>
                <a:cs typeface="Arial" charset="0"/>
              </a:rPr>
              <a:t> in range(0, palpites):</a:t>
            </a:r>
          </a:p>
          <a:p>
            <a:r>
              <a:rPr lang="pt-BR" sz="1300" dirty="0" err="1">
                <a:latin typeface="Arial" charset="0"/>
                <a:ea typeface="Arial" charset="0"/>
                <a:cs typeface="Arial" charset="0"/>
              </a:rPr>
              <a:t>cont</a:t>
            </a:r>
            <a:r>
              <a:rPr lang="pt-BR" sz="1300" dirty="0">
                <a:latin typeface="Arial" charset="0"/>
                <a:ea typeface="Arial" charset="0"/>
                <a:cs typeface="Arial" charset="0"/>
              </a:rPr>
              <a:t> = 0</a:t>
            </a:r>
          </a:p>
          <a:p>
            <a:r>
              <a:rPr lang="pt-BR" sz="1300" i="1" dirty="0" err="1">
                <a:latin typeface="Arial" charset="0"/>
                <a:ea typeface="Arial" charset="0"/>
                <a:cs typeface="Arial" charset="0"/>
              </a:rPr>
              <a:t>while</a:t>
            </a:r>
            <a:r>
              <a:rPr lang="pt-BR" sz="13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pt-BR" sz="1300" dirty="0" err="1">
                <a:latin typeface="Arial" charset="0"/>
                <a:ea typeface="Arial" charset="0"/>
                <a:cs typeface="Arial" charset="0"/>
              </a:rPr>
              <a:t>True</a:t>
            </a:r>
            <a:r>
              <a:rPr lang="pt-BR" sz="1300" dirty="0">
                <a:latin typeface="Arial" charset="0"/>
                <a:ea typeface="Arial" charset="0"/>
                <a:cs typeface="Arial" charset="0"/>
              </a:rPr>
              <a:t>:</a:t>
            </a:r>
          </a:p>
          <a:p>
            <a:r>
              <a:rPr lang="pt-BR" sz="1300" dirty="0">
                <a:latin typeface="Arial" charset="0"/>
                <a:ea typeface="Arial" charset="0"/>
                <a:cs typeface="Arial" charset="0"/>
              </a:rPr>
              <a:t>num = </a:t>
            </a:r>
            <a:r>
              <a:rPr lang="pt-BR" sz="1300" dirty="0" err="1">
                <a:latin typeface="Arial" charset="0"/>
                <a:ea typeface="Arial" charset="0"/>
                <a:cs typeface="Arial" charset="0"/>
              </a:rPr>
              <a:t>randint</a:t>
            </a:r>
            <a:r>
              <a:rPr lang="pt-BR" sz="1300" dirty="0">
                <a:latin typeface="Arial" charset="0"/>
                <a:ea typeface="Arial" charset="0"/>
                <a:cs typeface="Arial" charset="0"/>
              </a:rPr>
              <a:t>(1, 60)</a:t>
            </a:r>
          </a:p>
          <a:p>
            <a:r>
              <a:rPr lang="pt-BR" sz="1300" i="1" dirty="0" err="1">
                <a:latin typeface="Arial" charset="0"/>
                <a:ea typeface="Arial" charset="0"/>
                <a:cs typeface="Arial" charset="0"/>
              </a:rPr>
              <a:t>if</a:t>
            </a:r>
            <a:r>
              <a:rPr lang="pt-BR" sz="1300" dirty="0">
                <a:latin typeface="Arial" charset="0"/>
                <a:ea typeface="Arial" charset="0"/>
                <a:cs typeface="Arial" charset="0"/>
              </a:rPr>
              <a:t> num </a:t>
            </a:r>
            <a:r>
              <a:rPr lang="pt-BR" sz="1300" dirty="0" err="1">
                <a:latin typeface="Arial" charset="0"/>
                <a:ea typeface="Arial" charset="0"/>
                <a:cs typeface="Arial" charset="0"/>
              </a:rPr>
              <a:t>not</a:t>
            </a:r>
            <a:r>
              <a:rPr lang="pt-BR" sz="1300" dirty="0">
                <a:latin typeface="Arial" charset="0"/>
                <a:ea typeface="Arial" charset="0"/>
                <a:cs typeface="Arial" charset="0"/>
              </a:rPr>
              <a:t> in jogos:</a:t>
            </a:r>
          </a:p>
          <a:p>
            <a:r>
              <a:rPr lang="pt-BR" sz="1300" dirty="0" err="1">
                <a:latin typeface="Arial" charset="0"/>
                <a:ea typeface="Arial" charset="0"/>
                <a:cs typeface="Arial" charset="0"/>
              </a:rPr>
              <a:t>jogos.append</a:t>
            </a:r>
            <a:r>
              <a:rPr lang="pt-BR" sz="1300" dirty="0">
                <a:latin typeface="Arial" charset="0"/>
                <a:ea typeface="Arial" charset="0"/>
                <a:cs typeface="Arial" charset="0"/>
              </a:rPr>
              <a:t>(num)</a:t>
            </a:r>
          </a:p>
          <a:p>
            <a:r>
              <a:rPr lang="pt-BR" sz="1300" dirty="0" err="1">
                <a:latin typeface="Arial" charset="0"/>
                <a:ea typeface="Arial" charset="0"/>
                <a:cs typeface="Arial" charset="0"/>
              </a:rPr>
              <a:t>cont</a:t>
            </a:r>
            <a:r>
              <a:rPr lang="pt-BR" sz="1300" dirty="0">
                <a:latin typeface="Arial" charset="0"/>
                <a:ea typeface="Arial" charset="0"/>
                <a:cs typeface="Arial" charset="0"/>
              </a:rPr>
              <a:t> += 1</a:t>
            </a:r>
          </a:p>
          <a:p>
            <a:r>
              <a:rPr lang="pt-BR" sz="1300" i="1" dirty="0" err="1">
                <a:latin typeface="Arial" charset="0"/>
                <a:ea typeface="Arial" charset="0"/>
                <a:cs typeface="Arial" charset="0"/>
              </a:rPr>
              <a:t>if</a:t>
            </a:r>
            <a:r>
              <a:rPr lang="pt-BR" sz="13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pt-BR" sz="1300" dirty="0" err="1">
                <a:latin typeface="Arial" charset="0"/>
                <a:ea typeface="Arial" charset="0"/>
                <a:cs typeface="Arial" charset="0"/>
              </a:rPr>
              <a:t>cont</a:t>
            </a:r>
            <a:r>
              <a:rPr lang="pt-BR" sz="1300" dirty="0">
                <a:latin typeface="Arial" charset="0"/>
                <a:ea typeface="Arial" charset="0"/>
                <a:cs typeface="Arial" charset="0"/>
              </a:rPr>
              <a:t> &gt;= 6:</a:t>
            </a:r>
          </a:p>
          <a:p>
            <a:r>
              <a:rPr lang="pt-BR" sz="1300" i="1" dirty="0">
                <a:latin typeface="Arial" charset="0"/>
                <a:ea typeface="Arial" charset="0"/>
                <a:cs typeface="Arial" charset="0"/>
              </a:rPr>
              <a:t>break</a:t>
            </a:r>
            <a:endParaRPr lang="pt-BR" sz="1300" dirty="0">
              <a:latin typeface="Arial" charset="0"/>
              <a:ea typeface="Arial" charset="0"/>
              <a:cs typeface="Arial" charset="0"/>
            </a:endParaRPr>
          </a:p>
          <a:p>
            <a:r>
              <a:rPr lang="pt-BR" sz="1300" dirty="0" err="1">
                <a:latin typeface="Arial" charset="0"/>
                <a:ea typeface="Arial" charset="0"/>
                <a:cs typeface="Arial" charset="0"/>
              </a:rPr>
              <a:t>jogos.sort</a:t>
            </a:r>
            <a:r>
              <a:rPr lang="pt-BR" sz="1300" dirty="0">
                <a:latin typeface="Arial" charset="0"/>
                <a:ea typeface="Arial" charset="0"/>
                <a:cs typeface="Arial" charset="0"/>
              </a:rPr>
              <a:t>()</a:t>
            </a:r>
          </a:p>
          <a:p>
            <a:r>
              <a:rPr lang="pt-BR" sz="1300" dirty="0" err="1">
                <a:latin typeface="Arial" charset="0"/>
                <a:ea typeface="Arial" charset="0"/>
                <a:cs typeface="Arial" charset="0"/>
              </a:rPr>
              <a:t>totjogos.append</a:t>
            </a:r>
            <a:r>
              <a:rPr lang="pt-BR" sz="1300" dirty="0">
                <a:latin typeface="Arial" charset="0"/>
                <a:ea typeface="Arial" charset="0"/>
                <a:cs typeface="Arial" charset="0"/>
              </a:rPr>
              <a:t>(</a:t>
            </a:r>
            <a:r>
              <a:rPr lang="pt-BR" sz="1300" dirty="0" err="1">
                <a:latin typeface="Arial" charset="0"/>
                <a:ea typeface="Arial" charset="0"/>
                <a:cs typeface="Arial" charset="0"/>
              </a:rPr>
              <a:t>jogos.copy</a:t>
            </a:r>
            <a:r>
              <a:rPr lang="pt-BR" sz="1300" dirty="0">
                <a:latin typeface="Arial" charset="0"/>
                <a:ea typeface="Arial" charset="0"/>
                <a:cs typeface="Arial" charset="0"/>
              </a:rPr>
              <a:t>())</a:t>
            </a:r>
          </a:p>
          <a:p>
            <a:r>
              <a:rPr lang="pt-BR" sz="1300" dirty="0" err="1">
                <a:latin typeface="Arial" charset="0"/>
                <a:ea typeface="Arial" charset="0"/>
                <a:cs typeface="Arial" charset="0"/>
              </a:rPr>
              <a:t>jogos.clear</a:t>
            </a:r>
            <a:r>
              <a:rPr lang="pt-BR" sz="1300" dirty="0">
                <a:latin typeface="Arial" charset="0"/>
                <a:ea typeface="Arial" charset="0"/>
                <a:cs typeface="Arial" charset="0"/>
              </a:rPr>
              <a:t>()</a:t>
            </a:r>
          </a:p>
          <a:p>
            <a:r>
              <a:rPr lang="pt-BR" sz="1300" dirty="0" err="1"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300" dirty="0">
                <a:latin typeface="Arial" charset="0"/>
                <a:ea typeface="Arial" charset="0"/>
                <a:cs typeface="Arial" charset="0"/>
              </a:rPr>
              <a:t>('-='*3, </a:t>
            </a:r>
            <a:r>
              <a:rPr lang="pt-BR" sz="1300" dirty="0" err="1">
                <a:latin typeface="Arial" charset="0"/>
                <a:ea typeface="Arial" charset="0"/>
                <a:cs typeface="Arial" charset="0"/>
              </a:rPr>
              <a:t>f'SORTEADO</a:t>
            </a:r>
            <a:r>
              <a:rPr lang="pt-BR" sz="1300" dirty="0">
                <a:latin typeface="Arial" charset="0"/>
                <a:ea typeface="Arial" charset="0"/>
                <a:cs typeface="Arial" charset="0"/>
              </a:rPr>
              <a:t> {</a:t>
            </a:r>
            <a:r>
              <a:rPr lang="pt-BR" sz="1300" dirty="0" err="1">
                <a:latin typeface="Arial" charset="0"/>
                <a:ea typeface="Arial" charset="0"/>
                <a:cs typeface="Arial" charset="0"/>
              </a:rPr>
              <a:t>cont</a:t>
            </a:r>
            <a:r>
              <a:rPr lang="pt-BR" sz="1300" dirty="0">
                <a:latin typeface="Arial" charset="0"/>
                <a:ea typeface="Arial" charset="0"/>
                <a:cs typeface="Arial" charset="0"/>
              </a:rPr>
              <a:t>} JOGOS ', '-=' * 3)</a:t>
            </a:r>
          </a:p>
          <a:p>
            <a:r>
              <a:rPr lang="pt-BR" sz="1300" dirty="0" err="1"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300" dirty="0">
                <a:latin typeface="Arial" charset="0"/>
                <a:ea typeface="Arial" charset="0"/>
                <a:cs typeface="Arial" charset="0"/>
              </a:rPr>
              <a:t>()</a:t>
            </a:r>
          </a:p>
          <a:p>
            <a:r>
              <a:rPr lang="pt-BR" sz="1300" i="1" dirty="0">
                <a:latin typeface="Arial" charset="0"/>
                <a:ea typeface="Arial" charset="0"/>
                <a:cs typeface="Arial" charset="0"/>
              </a:rPr>
              <a:t>for</a:t>
            </a:r>
            <a:r>
              <a:rPr lang="pt-BR" sz="13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pt-BR" sz="1300" dirty="0" err="1">
                <a:latin typeface="Arial" charset="0"/>
                <a:ea typeface="Arial" charset="0"/>
                <a:cs typeface="Arial" charset="0"/>
              </a:rPr>
              <a:t>i</a:t>
            </a:r>
            <a:r>
              <a:rPr lang="pt-BR" sz="1300" dirty="0">
                <a:latin typeface="Arial" charset="0"/>
                <a:ea typeface="Arial" charset="0"/>
                <a:cs typeface="Arial" charset="0"/>
              </a:rPr>
              <a:t>, l in </a:t>
            </a:r>
            <a:r>
              <a:rPr lang="pt-BR" sz="1300" dirty="0" err="1">
                <a:latin typeface="Arial" charset="0"/>
                <a:ea typeface="Arial" charset="0"/>
                <a:cs typeface="Arial" charset="0"/>
              </a:rPr>
              <a:t>enumerate</a:t>
            </a:r>
            <a:r>
              <a:rPr lang="pt-BR" sz="1300" dirty="0">
                <a:latin typeface="Arial" charset="0"/>
                <a:ea typeface="Arial" charset="0"/>
                <a:cs typeface="Arial" charset="0"/>
              </a:rPr>
              <a:t>(</a:t>
            </a:r>
            <a:r>
              <a:rPr lang="pt-BR" sz="1300" dirty="0" err="1">
                <a:latin typeface="Arial" charset="0"/>
                <a:ea typeface="Arial" charset="0"/>
                <a:cs typeface="Arial" charset="0"/>
              </a:rPr>
              <a:t>totjogos</a:t>
            </a:r>
            <a:r>
              <a:rPr lang="pt-BR" sz="1300" dirty="0">
                <a:latin typeface="Arial" charset="0"/>
                <a:ea typeface="Arial" charset="0"/>
                <a:cs typeface="Arial" charset="0"/>
              </a:rPr>
              <a:t>):</a:t>
            </a:r>
          </a:p>
          <a:p>
            <a:r>
              <a:rPr lang="pt-BR" sz="1300" dirty="0" err="1"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300" dirty="0">
                <a:latin typeface="Arial" charset="0"/>
                <a:ea typeface="Arial" charset="0"/>
                <a:cs typeface="Arial" charset="0"/>
              </a:rPr>
              <a:t>(</a:t>
            </a:r>
            <a:r>
              <a:rPr lang="pt-BR" sz="1300" dirty="0" err="1">
                <a:latin typeface="Arial" charset="0"/>
                <a:ea typeface="Arial" charset="0"/>
                <a:cs typeface="Arial" charset="0"/>
              </a:rPr>
              <a:t>f'Jogo</a:t>
            </a:r>
            <a:r>
              <a:rPr lang="pt-BR" sz="1300" dirty="0">
                <a:latin typeface="Arial" charset="0"/>
                <a:ea typeface="Arial" charset="0"/>
                <a:cs typeface="Arial" charset="0"/>
              </a:rPr>
              <a:t> {i+1}: {l}')</a:t>
            </a:r>
          </a:p>
          <a:p>
            <a:r>
              <a:rPr lang="pt-BR" sz="1300" dirty="0" err="1">
                <a:latin typeface="Arial" charset="0"/>
                <a:ea typeface="Arial" charset="0"/>
                <a:cs typeface="Arial" charset="0"/>
              </a:rPr>
              <a:t>sleep</a:t>
            </a:r>
            <a:r>
              <a:rPr lang="pt-BR" sz="1300" dirty="0">
                <a:latin typeface="Arial" charset="0"/>
                <a:ea typeface="Arial" charset="0"/>
                <a:cs typeface="Arial" charset="0"/>
              </a:rPr>
              <a:t>(0.5)</a:t>
            </a:r>
          </a:p>
          <a:p>
            <a:r>
              <a:rPr lang="pt-BR" sz="1300" dirty="0" err="1"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300" dirty="0">
                <a:latin typeface="Arial" charset="0"/>
                <a:ea typeface="Arial" charset="0"/>
                <a:cs typeface="Arial" charset="0"/>
              </a:rPr>
              <a:t>()</a:t>
            </a:r>
          </a:p>
          <a:p>
            <a:r>
              <a:rPr lang="pt-BR" sz="1300" dirty="0" err="1"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300" dirty="0">
                <a:latin typeface="Arial" charset="0"/>
                <a:ea typeface="Arial" charset="0"/>
                <a:cs typeface="Arial" charset="0"/>
              </a:rPr>
              <a:t>('-='*3, '&lt; BOA SORTE!!! &gt;', '-='*3)</a:t>
            </a:r>
            <a:endParaRPr lang="pt-BR" sz="1300" b="0" dirty="0">
              <a:effectLst/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3065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1298298" y="285981"/>
            <a:ext cx="45608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b="1" smtClean="0">
                <a:solidFill>
                  <a:srgbClr val="945200"/>
                </a:solidFill>
                <a:latin typeface="Apple Chancery" charset="0"/>
                <a:ea typeface="Apple Chancery" charset="0"/>
                <a:cs typeface="Apple Chancery" charset="0"/>
              </a:rPr>
              <a:t>Curso de Python - Curso em Vídeo</a:t>
            </a:r>
            <a:endParaRPr lang="pt-BR" sz="2400" b="1">
              <a:solidFill>
                <a:srgbClr val="945200"/>
              </a:solidFill>
              <a:latin typeface="Apple Chancery" charset="0"/>
              <a:ea typeface="Apple Chancery" charset="0"/>
              <a:cs typeface="Apple Chancery" charset="0"/>
            </a:endParaRPr>
          </a:p>
        </p:txBody>
      </p:sp>
      <p:sp>
        <p:nvSpPr>
          <p:cNvPr id="13" name="Espaço Reservado para Rodapé 10"/>
          <p:cNvSpPr txBox="1">
            <a:spLocks/>
          </p:cNvSpPr>
          <p:nvPr/>
        </p:nvSpPr>
        <p:spPr>
          <a:xfrm>
            <a:off x="5768825" y="8435643"/>
            <a:ext cx="726505" cy="4466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l" defTabSz="914400" rtl="0" eaLnBrk="1" latinLnBrk="0" hangingPunct="1">
              <a:defRPr sz="7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20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Página</a:t>
            </a:r>
            <a:endParaRPr lang="pt-BR" sz="1200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4" name="Espaço Reservado para Número de Slide 11"/>
          <p:cNvSpPr txBox="1">
            <a:spLocks/>
          </p:cNvSpPr>
          <p:nvPr/>
        </p:nvSpPr>
        <p:spPr>
          <a:xfrm>
            <a:off x="6361260" y="8533253"/>
            <a:ext cx="368724" cy="26969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pt-BR"/>
            </a:defPPr>
            <a:lvl1pPr marL="0" algn="r" defTabSz="914400" rtl="0" eaLnBrk="1" latinLnBrk="0" hangingPunct="1">
              <a:defRPr sz="21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2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97</a:t>
            </a:r>
            <a:endParaRPr lang="pt-BR" sz="1200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 useBgFill="1">
        <p:nvSpPr>
          <p:cNvPr id="2" name="Retângulo 1"/>
          <p:cNvSpPr/>
          <p:nvPr/>
        </p:nvSpPr>
        <p:spPr>
          <a:xfrm>
            <a:off x="496709" y="905117"/>
            <a:ext cx="5635368" cy="75251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150" b="1" i="1" dirty="0">
                <a:solidFill>
                  <a:srgbClr val="0432FF"/>
                </a:solidFill>
                <a:latin typeface="Arial" charset="0"/>
                <a:ea typeface="Arial" charset="0"/>
                <a:cs typeface="Arial" charset="0"/>
              </a:rPr>
              <a:t># Desafio </a:t>
            </a:r>
            <a:r>
              <a:rPr lang="pt-BR" sz="1150" b="1" i="1" dirty="0" smtClean="0">
                <a:solidFill>
                  <a:srgbClr val="0432FF"/>
                </a:solidFill>
                <a:latin typeface="Arial" charset="0"/>
                <a:ea typeface="Arial" charset="0"/>
                <a:cs typeface="Arial" charset="0"/>
              </a:rPr>
              <a:t>89 – Boletim com Listas Compostas:</a:t>
            </a:r>
          </a:p>
          <a:p>
            <a:endParaRPr lang="pt-BR" sz="1150" dirty="0">
              <a:latin typeface="Arial" charset="0"/>
              <a:ea typeface="Arial" charset="0"/>
              <a:cs typeface="Arial" charset="0"/>
            </a:endParaRPr>
          </a:p>
          <a:p>
            <a:r>
              <a:rPr lang="pt-BR" sz="1150" i="1" dirty="0">
                <a:latin typeface="Arial" charset="0"/>
                <a:ea typeface="Arial" charset="0"/>
                <a:cs typeface="Arial" charset="0"/>
              </a:rPr>
              <a:t># Crie um programa que leia nome e duas notas de vários alunos e</a:t>
            </a:r>
            <a:endParaRPr lang="pt-BR" sz="1150" dirty="0">
              <a:latin typeface="Arial" charset="0"/>
              <a:ea typeface="Arial" charset="0"/>
              <a:cs typeface="Arial" charset="0"/>
            </a:endParaRPr>
          </a:p>
          <a:p>
            <a:r>
              <a:rPr lang="pt-BR" sz="1150" i="1" dirty="0">
                <a:latin typeface="Arial" charset="0"/>
                <a:ea typeface="Arial" charset="0"/>
                <a:cs typeface="Arial" charset="0"/>
              </a:rPr>
              <a:t># guarde tudo em uma lista composta. No final, mostre um boletim</a:t>
            </a:r>
            <a:endParaRPr lang="pt-BR" sz="1150" dirty="0">
              <a:latin typeface="Arial" charset="0"/>
              <a:ea typeface="Arial" charset="0"/>
              <a:cs typeface="Arial" charset="0"/>
            </a:endParaRPr>
          </a:p>
          <a:p>
            <a:r>
              <a:rPr lang="pt-BR" sz="1150" i="1" dirty="0">
                <a:latin typeface="Arial" charset="0"/>
                <a:ea typeface="Arial" charset="0"/>
                <a:cs typeface="Arial" charset="0"/>
              </a:rPr>
              <a:t># contendo a média de cada um e permita que o usuário possa mostrar</a:t>
            </a:r>
            <a:endParaRPr lang="pt-BR" sz="1150" dirty="0">
              <a:latin typeface="Arial" charset="0"/>
              <a:ea typeface="Arial" charset="0"/>
              <a:cs typeface="Arial" charset="0"/>
            </a:endParaRPr>
          </a:p>
          <a:p>
            <a:r>
              <a:rPr lang="pt-BR" sz="1150" i="1" dirty="0">
                <a:latin typeface="Arial" charset="0"/>
                <a:ea typeface="Arial" charset="0"/>
                <a:cs typeface="Arial" charset="0"/>
              </a:rPr>
              <a:t># as notas de cada aluno individualmente.</a:t>
            </a:r>
            <a:endParaRPr lang="pt-BR" sz="1150" dirty="0">
              <a:latin typeface="Arial" charset="0"/>
              <a:ea typeface="Arial" charset="0"/>
              <a:cs typeface="Arial" charset="0"/>
            </a:endParaRPr>
          </a:p>
          <a:p>
            <a:r>
              <a:rPr lang="pt-BR" sz="1150" dirty="0">
                <a:latin typeface="Arial" charset="0"/>
                <a:ea typeface="Arial" charset="0"/>
                <a:cs typeface="Arial" charset="0"/>
              </a:rPr>
              <a:t/>
            </a:r>
            <a:br>
              <a:rPr lang="pt-BR" sz="1150" dirty="0">
                <a:latin typeface="Arial" charset="0"/>
                <a:ea typeface="Arial" charset="0"/>
                <a:cs typeface="Arial" charset="0"/>
              </a:rPr>
            </a:br>
            <a:r>
              <a:rPr lang="pt-BR" sz="1150" dirty="0">
                <a:latin typeface="Arial" charset="0"/>
                <a:ea typeface="Arial" charset="0"/>
                <a:cs typeface="Arial" charset="0"/>
              </a:rPr>
              <a:t>cadastro = []</a:t>
            </a:r>
          </a:p>
          <a:p>
            <a:r>
              <a:rPr lang="pt-BR" sz="1150" dirty="0">
                <a:latin typeface="Arial" charset="0"/>
                <a:ea typeface="Arial" charset="0"/>
                <a:cs typeface="Arial" charset="0"/>
              </a:rPr>
              <a:t>aluno = []</a:t>
            </a:r>
          </a:p>
          <a:p>
            <a:r>
              <a:rPr lang="pt-BR" sz="1150" dirty="0">
                <a:latin typeface="Arial" charset="0"/>
                <a:ea typeface="Arial" charset="0"/>
                <a:cs typeface="Arial" charset="0"/>
              </a:rPr>
              <a:t>nota1 = 0</a:t>
            </a:r>
          </a:p>
          <a:p>
            <a:r>
              <a:rPr lang="pt-BR" sz="1150" dirty="0">
                <a:latin typeface="Arial" charset="0"/>
                <a:ea typeface="Arial" charset="0"/>
                <a:cs typeface="Arial" charset="0"/>
              </a:rPr>
              <a:t>nota2 = 0</a:t>
            </a:r>
          </a:p>
          <a:p>
            <a:r>
              <a:rPr lang="pt-BR" sz="1150" dirty="0">
                <a:latin typeface="Arial" charset="0"/>
                <a:ea typeface="Arial" charset="0"/>
                <a:cs typeface="Arial" charset="0"/>
              </a:rPr>
              <a:t>média = 0</a:t>
            </a:r>
          </a:p>
          <a:p>
            <a:r>
              <a:rPr lang="pt-BR" sz="1150" dirty="0">
                <a:latin typeface="Arial" charset="0"/>
                <a:ea typeface="Arial" charset="0"/>
                <a:cs typeface="Arial" charset="0"/>
              </a:rPr>
              <a:t/>
            </a:r>
            <a:br>
              <a:rPr lang="pt-BR" sz="1150" dirty="0">
                <a:latin typeface="Arial" charset="0"/>
                <a:ea typeface="Arial" charset="0"/>
                <a:cs typeface="Arial" charset="0"/>
              </a:rPr>
            </a:br>
            <a:r>
              <a:rPr lang="pt-BR" sz="1150" i="1" dirty="0" err="1">
                <a:latin typeface="Arial" charset="0"/>
                <a:ea typeface="Arial" charset="0"/>
                <a:cs typeface="Arial" charset="0"/>
              </a:rPr>
              <a:t>while</a:t>
            </a:r>
            <a:r>
              <a:rPr lang="pt-BR" sz="115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pt-BR" sz="1150" dirty="0" err="1">
                <a:latin typeface="Arial" charset="0"/>
                <a:ea typeface="Arial" charset="0"/>
                <a:cs typeface="Arial" charset="0"/>
              </a:rPr>
              <a:t>True</a:t>
            </a:r>
            <a:r>
              <a:rPr lang="pt-BR" sz="1150" dirty="0">
                <a:latin typeface="Arial" charset="0"/>
                <a:ea typeface="Arial" charset="0"/>
                <a:cs typeface="Arial" charset="0"/>
              </a:rPr>
              <a:t>:</a:t>
            </a:r>
          </a:p>
          <a:p>
            <a:r>
              <a:rPr lang="pt-BR" sz="1150" dirty="0">
                <a:latin typeface="Arial" charset="0"/>
                <a:ea typeface="Arial" charset="0"/>
                <a:cs typeface="Arial" charset="0"/>
              </a:rPr>
              <a:t>aluno = </a:t>
            </a:r>
            <a:r>
              <a:rPr lang="pt-BR" sz="1150" dirty="0" err="1">
                <a:latin typeface="Arial" charset="0"/>
                <a:ea typeface="Arial" charset="0"/>
                <a:cs typeface="Arial" charset="0"/>
              </a:rPr>
              <a:t>str</a:t>
            </a:r>
            <a:r>
              <a:rPr lang="pt-BR" sz="1150" dirty="0">
                <a:latin typeface="Arial" charset="0"/>
                <a:ea typeface="Arial" charset="0"/>
                <a:cs typeface="Arial" charset="0"/>
              </a:rPr>
              <a:t>(input('Digite o nome do aluno: '))</a:t>
            </a:r>
          </a:p>
          <a:p>
            <a:r>
              <a:rPr lang="pt-BR" sz="1150" dirty="0">
                <a:latin typeface="Arial" charset="0"/>
                <a:ea typeface="Arial" charset="0"/>
                <a:cs typeface="Arial" charset="0"/>
              </a:rPr>
              <a:t>nota1 = </a:t>
            </a:r>
            <a:r>
              <a:rPr lang="pt-BR" sz="1150" dirty="0" err="1">
                <a:latin typeface="Arial" charset="0"/>
                <a:ea typeface="Arial" charset="0"/>
                <a:cs typeface="Arial" charset="0"/>
              </a:rPr>
              <a:t>float</a:t>
            </a:r>
            <a:r>
              <a:rPr lang="pt-BR" sz="1150" dirty="0">
                <a:latin typeface="Arial" charset="0"/>
                <a:ea typeface="Arial" charset="0"/>
                <a:cs typeface="Arial" charset="0"/>
              </a:rPr>
              <a:t>(input('Digite a 1ª nota: '))</a:t>
            </a:r>
          </a:p>
          <a:p>
            <a:r>
              <a:rPr lang="pt-BR" sz="1150" dirty="0">
                <a:latin typeface="Arial" charset="0"/>
                <a:ea typeface="Arial" charset="0"/>
                <a:cs typeface="Arial" charset="0"/>
              </a:rPr>
              <a:t>nota2 = </a:t>
            </a:r>
            <a:r>
              <a:rPr lang="pt-BR" sz="1150" dirty="0" err="1">
                <a:latin typeface="Arial" charset="0"/>
                <a:ea typeface="Arial" charset="0"/>
                <a:cs typeface="Arial" charset="0"/>
              </a:rPr>
              <a:t>float</a:t>
            </a:r>
            <a:r>
              <a:rPr lang="pt-BR" sz="1150" dirty="0">
                <a:latin typeface="Arial" charset="0"/>
                <a:ea typeface="Arial" charset="0"/>
                <a:cs typeface="Arial" charset="0"/>
              </a:rPr>
              <a:t>(input('Digite a 2ª nota: '))</a:t>
            </a:r>
          </a:p>
          <a:p>
            <a:r>
              <a:rPr lang="pt-BR" sz="1150" dirty="0">
                <a:latin typeface="Arial" charset="0"/>
                <a:ea typeface="Arial" charset="0"/>
                <a:cs typeface="Arial" charset="0"/>
              </a:rPr>
              <a:t>média = (nota1 + nota2) / 2</a:t>
            </a:r>
          </a:p>
          <a:p>
            <a:r>
              <a:rPr lang="pt-BR" sz="1150" dirty="0" err="1">
                <a:latin typeface="Arial" charset="0"/>
                <a:ea typeface="Arial" charset="0"/>
                <a:cs typeface="Arial" charset="0"/>
              </a:rPr>
              <a:t>cadastro.append</a:t>
            </a:r>
            <a:r>
              <a:rPr lang="pt-BR" sz="1150" dirty="0">
                <a:latin typeface="Arial" charset="0"/>
                <a:ea typeface="Arial" charset="0"/>
                <a:cs typeface="Arial" charset="0"/>
              </a:rPr>
              <a:t>([aluno, [nota1, nota2], média])</a:t>
            </a:r>
          </a:p>
          <a:p>
            <a:r>
              <a:rPr lang="pt-BR" sz="1150" dirty="0">
                <a:latin typeface="Arial" charset="0"/>
                <a:ea typeface="Arial" charset="0"/>
                <a:cs typeface="Arial" charset="0"/>
              </a:rPr>
              <a:t>decisão = </a:t>
            </a:r>
            <a:r>
              <a:rPr lang="pt-BR" sz="1150" dirty="0" err="1">
                <a:latin typeface="Arial" charset="0"/>
                <a:ea typeface="Arial" charset="0"/>
                <a:cs typeface="Arial" charset="0"/>
              </a:rPr>
              <a:t>str</a:t>
            </a:r>
            <a:r>
              <a:rPr lang="pt-BR" sz="1150" dirty="0">
                <a:latin typeface="Arial" charset="0"/>
                <a:ea typeface="Arial" charset="0"/>
                <a:cs typeface="Arial" charset="0"/>
              </a:rPr>
              <a:t>(input('Quer continuar? [</a:t>
            </a:r>
            <a:r>
              <a:rPr lang="pt-BR" sz="1150" dirty="0" err="1">
                <a:latin typeface="Arial" charset="0"/>
                <a:ea typeface="Arial" charset="0"/>
                <a:cs typeface="Arial" charset="0"/>
              </a:rPr>
              <a:t>S</a:t>
            </a:r>
            <a:r>
              <a:rPr lang="pt-BR" sz="1150" dirty="0">
                <a:latin typeface="Arial" charset="0"/>
                <a:ea typeface="Arial" charset="0"/>
                <a:cs typeface="Arial" charset="0"/>
              </a:rPr>
              <a:t>/N] ')).</a:t>
            </a:r>
            <a:r>
              <a:rPr lang="pt-BR" sz="1150" dirty="0" err="1">
                <a:latin typeface="Arial" charset="0"/>
                <a:ea typeface="Arial" charset="0"/>
                <a:cs typeface="Arial" charset="0"/>
              </a:rPr>
              <a:t>strip</a:t>
            </a:r>
            <a:r>
              <a:rPr lang="pt-BR" sz="1150" dirty="0">
                <a:latin typeface="Arial" charset="0"/>
                <a:ea typeface="Arial" charset="0"/>
                <a:cs typeface="Arial" charset="0"/>
              </a:rPr>
              <a:t>().</a:t>
            </a:r>
            <a:r>
              <a:rPr lang="pt-BR" sz="1150" dirty="0" err="1">
                <a:latin typeface="Arial" charset="0"/>
                <a:ea typeface="Arial" charset="0"/>
                <a:cs typeface="Arial" charset="0"/>
              </a:rPr>
              <a:t>upper</a:t>
            </a:r>
            <a:r>
              <a:rPr lang="pt-BR" sz="1150" dirty="0">
                <a:latin typeface="Arial" charset="0"/>
                <a:ea typeface="Arial" charset="0"/>
                <a:cs typeface="Arial" charset="0"/>
              </a:rPr>
              <a:t>()</a:t>
            </a:r>
          </a:p>
          <a:p>
            <a:r>
              <a:rPr lang="pt-BR" sz="1150" i="1" dirty="0" err="1">
                <a:latin typeface="Arial" charset="0"/>
                <a:ea typeface="Arial" charset="0"/>
                <a:cs typeface="Arial" charset="0"/>
              </a:rPr>
              <a:t>if</a:t>
            </a:r>
            <a:r>
              <a:rPr lang="pt-BR" sz="1150" dirty="0">
                <a:latin typeface="Arial" charset="0"/>
                <a:ea typeface="Arial" charset="0"/>
                <a:cs typeface="Arial" charset="0"/>
              </a:rPr>
              <a:t> decisão in '</a:t>
            </a:r>
            <a:r>
              <a:rPr lang="pt-BR" sz="1150" dirty="0" err="1">
                <a:latin typeface="Arial" charset="0"/>
                <a:ea typeface="Arial" charset="0"/>
                <a:cs typeface="Arial" charset="0"/>
              </a:rPr>
              <a:t>Nn</a:t>
            </a:r>
            <a:r>
              <a:rPr lang="pt-BR" sz="1150" dirty="0">
                <a:latin typeface="Arial" charset="0"/>
                <a:ea typeface="Arial" charset="0"/>
                <a:cs typeface="Arial" charset="0"/>
              </a:rPr>
              <a:t>':</a:t>
            </a:r>
          </a:p>
          <a:p>
            <a:r>
              <a:rPr lang="pt-BR" sz="1150" i="1" dirty="0">
                <a:latin typeface="Arial" charset="0"/>
                <a:ea typeface="Arial" charset="0"/>
                <a:cs typeface="Arial" charset="0"/>
              </a:rPr>
              <a:t>break</a:t>
            </a:r>
            <a:endParaRPr lang="pt-BR" sz="1150" dirty="0">
              <a:latin typeface="Arial" charset="0"/>
              <a:ea typeface="Arial" charset="0"/>
              <a:cs typeface="Arial" charset="0"/>
            </a:endParaRPr>
          </a:p>
          <a:p>
            <a:r>
              <a:rPr lang="pt-BR" sz="1150" i="1" dirty="0" err="1">
                <a:latin typeface="Arial" charset="0"/>
                <a:ea typeface="Arial" charset="0"/>
                <a:cs typeface="Arial" charset="0"/>
              </a:rPr>
              <a:t>if</a:t>
            </a:r>
            <a:r>
              <a:rPr lang="pt-BR" sz="1150" dirty="0">
                <a:latin typeface="Arial" charset="0"/>
                <a:ea typeface="Arial" charset="0"/>
                <a:cs typeface="Arial" charset="0"/>
              </a:rPr>
              <a:t> decisão </a:t>
            </a:r>
            <a:r>
              <a:rPr lang="pt-BR" sz="1150" dirty="0" err="1">
                <a:latin typeface="Arial" charset="0"/>
                <a:ea typeface="Arial" charset="0"/>
                <a:cs typeface="Arial" charset="0"/>
              </a:rPr>
              <a:t>not</a:t>
            </a:r>
            <a:r>
              <a:rPr lang="pt-BR" sz="1150" dirty="0">
                <a:latin typeface="Arial" charset="0"/>
                <a:ea typeface="Arial" charset="0"/>
                <a:cs typeface="Arial" charset="0"/>
              </a:rPr>
              <a:t> in '</a:t>
            </a:r>
            <a:r>
              <a:rPr lang="pt-BR" sz="1150" dirty="0" err="1">
                <a:latin typeface="Arial" charset="0"/>
                <a:ea typeface="Arial" charset="0"/>
                <a:cs typeface="Arial" charset="0"/>
              </a:rPr>
              <a:t>SsNn</a:t>
            </a:r>
            <a:r>
              <a:rPr lang="pt-BR" sz="1150" dirty="0">
                <a:latin typeface="Arial" charset="0"/>
                <a:ea typeface="Arial" charset="0"/>
                <a:cs typeface="Arial" charset="0"/>
              </a:rPr>
              <a:t>':</a:t>
            </a:r>
          </a:p>
          <a:p>
            <a:r>
              <a:rPr lang="pt-BR" sz="1150" dirty="0">
                <a:latin typeface="Arial" charset="0"/>
                <a:ea typeface="Arial" charset="0"/>
                <a:cs typeface="Arial" charset="0"/>
              </a:rPr>
              <a:t>decisão = </a:t>
            </a:r>
            <a:r>
              <a:rPr lang="pt-BR" sz="1150" dirty="0" err="1">
                <a:latin typeface="Arial" charset="0"/>
                <a:ea typeface="Arial" charset="0"/>
                <a:cs typeface="Arial" charset="0"/>
              </a:rPr>
              <a:t>str</a:t>
            </a:r>
            <a:r>
              <a:rPr lang="pt-BR" sz="1150" dirty="0">
                <a:latin typeface="Arial" charset="0"/>
                <a:ea typeface="Arial" charset="0"/>
                <a:cs typeface="Arial" charset="0"/>
              </a:rPr>
              <a:t>(</a:t>
            </a:r>
          </a:p>
          <a:p>
            <a:r>
              <a:rPr lang="pt-BR" sz="1150" dirty="0">
                <a:latin typeface="Arial" charset="0"/>
                <a:ea typeface="Arial" charset="0"/>
                <a:cs typeface="Arial" charset="0"/>
              </a:rPr>
              <a:t>input('Digite uma opção válida! [</a:t>
            </a:r>
            <a:r>
              <a:rPr lang="pt-BR" sz="1150" dirty="0" err="1">
                <a:latin typeface="Arial" charset="0"/>
                <a:ea typeface="Arial" charset="0"/>
                <a:cs typeface="Arial" charset="0"/>
              </a:rPr>
              <a:t>S</a:t>
            </a:r>
            <a:r>
              <a:rPr lang="pt-BR" sz="1150" dirty="0">
                <a:latin typeface="Arial" charset="0"/>
                <a:ea typeface="Arial" charset="0"/>
                <a:cs typeface="Arial" charset="0"/>
              </a:rPr>
              <a:t>/N]: ')).</a:t>
            </a:r>
            <a:r>
              <a:rPr lang="pt-BR" sz="1150" dirty="0" err="1">
                <a:latin typeface="Arial" charset="0"/>
                <a:ea typeface="Arial" charset="0"/>
                <a:cs typeface="Arial" charset="0"/>
              </a:rPr>
              <a:t>strip</a:t>
            </a:r>
            <a:r>
              <a:rPr lang="pt-BR" sz="1150" dirty="0">
                <a:latin typeface="Arial" charset="0"/>
                <a:ea typeface="Arial" charset="0"/>
                <a:cs typeface="Arial" charset="0"/>
              </a:rPr>
              <a:t>().</a:t>
            </a:r>
            <a:r>
              <a:rPr lang="pt-BR" sz="1150" dirty="0" err="1">
                <a:latin typeface="Arial" charset="0"/>
                <a:ea typeface="Arial" charset="0"/>
                <a:cs typeface="Arial" charset="0"/>
              </a:rPr>
              <a:t>upper</a:t>
            </a:r>
            <a:r>
              <a:rPr lang="pt-BR" sz="1150" dirty="0">
                <a:latin typeface="Arial" charset="0"/>
                <a:ea typeface="Arial" charset="0"/>
                <a:cs typeface="Arial" charset="0"/>
              </a:rPr>
              <a:t>()</a:t>
            </a:r>
          </a:p>
          <a:p>
            <a:r>
              <a:rPr lang="pt-BR" sz="1150" dirty="0" err="1"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150" dirty="0">
                <a:latin typeface="Arial" charset="0"/>
                <a:ea typeface="Arial" charset="0"/>
                <a:cs typeface="Arial" charset="0"/>
              </a:rPr>
              <a:t>()</a:t>
            </a:r>
          </a:p>
          <a:p>
            <a:r>
              <a:rPr lang="pt-BR" sz="1150" dirty="0" err="1"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150" dirty="0">
                <a:latin typeface="Arial" charset="0"/>
                <a:ea typeface="Arial" charset="0"/>
                <a:cs typeface="Arial" charset="0"/>
              </a:rPr>
              <a:t>('-='*40)</a:t>
            </a:r>
          </a:p>
          <a:p>
            <a:r>
              <a:rPr lang="pt-BR" sz="1150" dirty="0" err="1"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150" dirty="0">
                <a:latin typeface="Arial" charset="0"/>
                <a:ea typeface="Arial" charset="0"/>
                <a:cs typeface="Arial" charset="0"/>
              </a:rPr>
              <a:t>(</a:t>
            </a:r>
            <a:r>
              <a:rPr lang="pt-BR" sz="1150" dirty="0" err="1">
                <a:latin typeface="Arial" charset="0"/>
                <a:ea typeface="Arial" charset="0"/>
                <a:cs typeface="Arial" charset="0"/>
              </a:rPr>
              <a:t>f</a:t>
            </a:r>
            <a:r>
              <a:rPr lang="pt-BR" sz="1150" dirty="0">
                <a:latin typeface="Arial" charset="0"/>
                <a:ea typeface="Arial" charset="0"/>
                <a:cs typeface="Arial" charset="0"/>
              </a:rPr>
              <a:t>'{"No.":&lt;4}{"Nome":&lt;12}{"Média":&gt;8}')</a:t>
            </a:r>
          </a:p>
          <a:p>
            <a:r>
              <a:rPr lang="pt-BR" sz="1150" dirty="0" err="1"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150" dirty="0">
                <a:latin typeface="Arial" charset="0"/>
                <a:ea typeface="Arial" charset="0"/>
                <a:cs typeface="Arial" charset="0"/>
              </a:rPr>
              <a:t>('-'*26)</a:t>
            </a:r>
          </a:p>
          <a:p>
            <a:r>
              <a:rPr lang="pt-BR" sz="1150" i="1" dirty="0">
                <a:latin typeface="Arial" charset="0"/>
                <a:ea typeface="Arial" charset="0"/>
                <a:cs typeface="Arial" charset="0"/>
              </a:rPr>
              <a:t>for</a:t>
            </a:r>
            <a:r>
              <a:rPr lang="pt-BR" sz="115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pt-BR" sz="1150" dirty="0" err="1">
                <a:latin typeface="Arial" charset="0"/>
                <a:ea typeface="Arial" charset="0"/>
                <a:cs typeface="Arial" charset="0"/>
              </a:rPr>
              <a:t>i</a:t>
            </a:r>
            <a:r>
              <a:rPr lang="pt-BR" sz="1150" dirty="0">
                <a:latin typeface="Arial" charset="0"/>
                <a:ea typeface="Arial" charset="0"/>
                <a:cs typeface="Arial" charset="0"/>
              </a:rPr>
              <a:t>, a in </a:t>
            </a:r>
            <a:r>
              <a:rPr lang="pt-BR" sz="1150" dirty="0" err="1">
                <a:latin typeface="Arial" charset="0"/>
                <a:ea typeface="Arial" charset="0"/>
                <a:cs typeface="Arial" charset="0"/>
              </a:rPr>
              <a:t>enumerate</a:t>
            </a:r>
            <a:r>
              <a:rPr lang="pt-BR" sz="1150" dirty="0">
                <a:latin typeface="Arial" charset="0"/>
                <a:ea typeface="Arial" charset="0"/>
                <a:cs typeface="Arial" charset="0"/>
              </a:rPr>
              <a:t>(cadastro):</a:t>
            </a:r>
          </a:p>
          <a:p>
            <a:r>
              <a:rPr lang="pt-BR" sz="1150" dirty="0" err="1"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150" dirty="0">
                <a:latin typeface="Arial" charset="0"/>
                <a:ea typeface="Arial" charset="0"/>
                <a:cs typeface="Arial" charset="0"/>
              </a:rPr>
              <a:t>(</a:t>
            </a:r>
            <a:r>
              <a:rPr lang="pt-BR" sz="1150" dirty="0" err="1">
                <a:latin typeface="Arial" charset="0"/>
                <a:ea typeface="Arial" charset="0"/>
                <a:cs typeface="Arial" charset="0"/>
              </a:rPr>
              <a:t>f</a:t>
            </a:r>
            <a:r>
              <a:rPr lang="pt-BR" sz="1150" dirty="0">
                <a:latin typeface="Arial" charset="0"/>
                <a:ea typeface="Arial" charset="0"/>
                <a:cs typeface="Arial" charset="0"/>
              </a:rPr>
              <a:t>'{</a:t>
            </a:r>
            <a:r>
              <a:rPr lang="pt-BR" sz="1150" dirty="0" err="1">
                <a:latin typeface="Arial" charset="0"/>
                <a:ea typeface="Arial" charset="0"/>
                <a:cs typeface="Arial" charset="0"/>
              </a:rPr>
              <a:t>i</a:t>
            </a:r>
            <a:r>
              <a:rPr lang="pt-BR" sz="1150" dirty="0">
                <a:latin typeface="Arial" charset="0"/>
                <a:ea typeface="Arial" charset="0"/>
                <a:cs typeface="Arial" charset="0"/>
              </a:rPr>
              <a:t>:&lt;4}{a[0]:&lt;10}{a[2]:&gt;8.1f}')</a:t>
            </a:r>
          </a:p>
          <a:p>
            <a:r>
              <a:rPr lang="pt-BR" sz="1150" i="1" dirty="0" err="1">
                <a:latin typeface="Arial" charset="0"/>
                <a:ea typeface="Arial" charset="0"/>
                <a:cs typeface="Arial" charset="0"/>
              </a:rPr>
              <a:t>while</a:t>
            </a:r>
            <a:r>
              <a:rPr lang="pt-BR" sz="115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pt-BR" sz="1150" dirty="0" err="1">
                <a:latin typeface="Arial" charset="0"/>
                <a:ea typeface="Arial" charset="0"/>
                <a:cs typeface="Arial" charset="0"/>
              </a:rPr>
              <a:t>True</a:t>
            </a:r>
            <a:r>
              <a:rPr lang="pt-BR" sz="1150" dirty="0">
                <a:latin typeface="Arial" charset="0"/>
                <a:ea typeface="Arial" charset="0"/>
                <a:cs typeface="Arial" charset="0"/>
              </a:rPr>
              <a:t>:</a:t>
            </a:r>
          </a:p>
          <a:p>
            <a:r>
              <a:rPr lang="pt-BR" sz="1150" dirty="0" err="1"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150" dirty="0">
                <a:latin typeface="Arial" charset="0"/>
                <a:ea typeface="Arial" charset="0"/>
                <a:cs typeface="Arial" charset="0"/>
              </a:rPr>
              <a:t>('-'*30)</a:t>
            </a:r>
          </a:p>
          <a:p>
            <a:r>
              <a:rPr lang="pt-BR" sz="1150" dirty="0" err="1">
                <a:latin typeface="Arial" charset="0"/>
                <a:ea typeface="Arial" charset="0"/>
                <a:cs typeface="Arial" charset="0"/>
              </a:rPr>
              <a:t>opc</a:t>
            </a:r>
            <a:r>
              <a:rPr lang="pt-BR" sz="1150" dirty="0">
                <a:latin typeface="Arial" charset="0"/>
                <a:ea typeface="Arial" charset="0"/>
                <a:cs typeface="Arial" charset="0"/>
              </a:rPr>
              <a:t> = </a:t>
            </a:r>
            <a:r>
              <a:rPr lang="pt-BR" sz="1150" dirty="0" err="1">
                <a:latin typeface="Arial" charset="0"/>
                <a:ea typeface="Arial" charset="0"/>
                <a:cs typeface="Arial" charset="0"/>
              </a:rPr>
              <a:t>int</a:t>
            </a:r>
            <a:r>
              <a:rPr lang="pt-BR" sz="1150" dirty="0">
                <a:latin typeface="Arial" charset="0"/>
                <a:ea typeface="Arial" charset="0"/>
                <a:cs typeface="Arial" charset="0"/>
              </a:rPr>
              <a:t>(input('Mostrar nota de qual aluno? (999 -&gt; fim) '))</a:t>
            </a:r>
          </a:p>
          <a:p>
            <a:r>
              <a:rPr lang="pt-BR" sz="1150" i="1" dirty="0" err="1">
                <a:latin typeface="Arial" charset="0"/>
                <a:ea typeface="Arial" charset="0"/>
                <a:cs typeface="Arial" charset="0"/>
              </a:rPr>
              <a:t>if</a:t>
            </a:r>
            <a:r>
              <a:rPr lang="pt-BR" sz="115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pt-BR" sz="1150" dirty="0" err="1">
                <a:latin typeface="Arial" charset="0"/>
                <a:ea typeface="Arial" charset="0"/>
                <a:cs typeface="Arial" charset="0"/>
              </a:rPr>
              <a:t>opc</a:t>
            </a:r>
            <a:r>
              <a:rPr lang="pt-BR" sz="1150" dirty="0">
                <a:latin typeface="Arial" charset="0"/>
                <a:ea typeface="Arial" charset="0"/>
                <a:cs typeface="Arial" charset="0"/>
              </a:rPr>
              <a:t> == 999:</a:t>
            </a:r>
          </a:p>
          <a:p>
            <a:r>
              <a:rPr lang="pt-BR" sz="1150" dirty="0" err="1"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150" dirty="0">
                <a:latin typeface="Arial" charset="0"/>
                <a:ea typeface="Arial" charset="0"/>
                <a:cs typeface="Arial" charset="0"/>
              </a:rPr>
              <a:t>('FINALIZANDO...')</a:t>
            </a:r>
          </a:p>
          <a:p>
            <a:r>
              <a:rPr lang="pt-BR" sz="1150" i="1" dirty="0">
                <a:latin typeface="Arial" charset="0"/>
                <a:ea typeface="Arial" charset="0"/>
                <a:cs typeface="Arial" charset="0"/>
              </a:rPr>
              <a:t>break</a:t>
            </a:r>
            <a:endParaRPr lang="pt-BR" sz="1150" dirty="0">
              <a:latin typeface="Arial" charset="0"/>
              <a:ea typeface="Arial" charset="0"/>
              <a:cs typeface="Arial" charset="0"/>
            </a:endParaRPr>
          </a:p>
          <a:p>
            <a:r>
              <a:rPr lang="pt-BR" sz="1150" i="1" dirty="0" err="1">
                <a:latin typeface="Arial" charset="0"/>
                <a:ea typeface="Arial" charset="0"/>
                <a:cs typeface="Arial" charset="0"/>
              </a:rPr>
              <a:t>if</a:t>
            </a:r>
            <a:r>
              <a:rPr lang="pt-BR" sz="115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pt-BR" sz="1150" dirty="0" err="1">
                <a:latin typeface="Arial" charset="0"/>
                <a:ea typeface="Arial" charset="0"/>
                <a:cs typeface="Arial" charset="0"/>
              </a:rPr>
              <a:t>opc</a:t>
            </a:r>
            <a:r>
              <a:rPr lang="pt-BR" sz="1150" dirty="0">
                <a:latin typeface="Arial" charset="0"/>
                <a:ea typeface="Arial" charset="0"/>
                <a:cs typeface="Arial" charset="0"/>
              </a:rPr>
              <a:t> &lt;= </a:t>
            </a:r>
            <a:r>
              <a:rPr lang="pt-BR" sz="1150" dirty="0" err="1">
                <a:latin typeface="Arial" charset="0"/>
                <a:ea typeface="Arial" charset="0"/>
                <a:cs typeface="Arial" charset="0"/>
              </a:rPr>
              <a:t>len</a:t>
            </a:r>
            <a:r>
              <a:rPr lang="pt-BR" sz="1150" dirty="0">
                <a:latin typeface="Arial" charset="0"/>
                <a:ea typeface="Arial" charset="0"/>
                <a:cs typeface="Arial" charset="0"/>
              </a:rPr>
              <a:t>(cadastro) - 1:</a:t>
            </a:r>
          </a:p>
          <a:p>
            <a:r>
              <a:rPr lang="pt-BR" sz="1150" dirty="0" err="1"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150" dirty="0">
                <a:latin typeface="Arial" charset="0"/>
                <a:ea typeface="Arial" charset="0"/>
                <a:cs typeface="Arial" charset="0"/>
              </a:rPr>
              <a:t>(</a:t>
            </a:r>
            <a:r>
              <a:rPr lang="pt-BR" sz="1150" dirty="0" err="1">
                <a:latin typeface="Arial" charset="0"/>
                <a:ea typeface="Arial" charset="0"/>
                <a:cs typeface="Arial" charset="0"/>
              </a:rPr>
              <a:t>f'Notas</a:t>
            </a:r>
            <a:r>
              <a:rPr lang="pt-BR" sz="1150" dirty="0">
                <a:latin typeface="Arial" charset="0"/>
                <a:ea typeface="Arial" charset="0"/>
                <a:cs typeface="Arial" charset="0"/>
              </a:rPr>
              <a:t> de {cadastro[</a:t>
            </a:r>
            <a:r>
              <a:rPr lang="pt-BR" sz="1150" dirty="0" err="1">
                <a:latin typeface="Arial" charset="0"/>
                <a:ea typeface="Arial" charset="0"/>
                <a:cs typeface="Arial" charset="0"/>
              </a:rPr>
              <a:t>opc</a:t>
            </a:r>
            <a:r>
              <a:rPr lang="pt-BR" sz="1150" dirty="0">
                <a:latin typeface="Arial" charset="0"/>
                <a:ea typeface="Arial" charset="0"/>
                <a:cs typeface="Arial" charset="0"/>
              </a:rPr>
              <a:t>][0]} são {cadastro[</a:t>
            </a:r>
            <a:r>
              <a:rPr lang="pt-BR" sz="1150" dirty="0" err="1">
                <a:latin typeface="Arial" charset="0"/>
                <a:ea typeface="Arial" charset="0"/>
                <a:cs typeface="Arial" charset="0"/>
              </a:rPr>
              <a:t>opc</a:t>
            </a:r>
            <a:r>
              <a:rPr lang="pt-BR" sz="1150" dirty="0">
                <a:latin typeface="Arial" charset="0"/>
                <a:ea typeface="Arial" charset="0"/>
                <a:cs typeface="Arial" charset="0"/>
              </a:rPr>
              <a:t>][1]}')</a:t>
            </a:r>
          </a:p>
          <a:p>
            <a:r>
              <a:rPr lang="pt-BR" sz="1150" i="1" dirty="0" err="1">
                <a:latin typeface="Arial" charset="0"/>
                <a:ea typeface="Arial" charset="0"/>
                <a:cs typeface="Arial" charset="0"/>
              </a:rPr>
              <a:t>else</a:t>
            </a:r>
            <a:r>
              <a:rPr lang="pt-BR" sz="1150" dirty="0">
                <a:latin typeface="Arial" charset="0"/>
                <a:ea typeface="Arial" charset="0"/>
                <a:cs typeface="Arial" charset="0"/>
              </a:rPr>
              <a:t>:</a:t>
            </a:r>
          </a:p>
          <a:p>
            <a:r>
              <a:rPr lang="pt-BR" sz="1150" dirty="0" err="1"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150" dirty="0">
                <a:latin typeface="Arial" charset="0"/>
                <a:ea typeface="Arial" charset="0"/>
                <a:cs typeface="Arial" charset="0"/>
              </a:rPr>
              <a:t>('Digite uma opção válida!')</a:t>
            </a:r>
          </a:p>
          <a:p>
            <a:r>
              <a:rPr lang="pt-BR" sz="1150" dirty="0" err="1"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150" dirty="0">
                <a:latin typeface="Arial" charset="0"/>
                <a:ea typeface="Arial" charset="0"/>
                <a:cs typeface="Arial" charset="0"/>
              </a:rPr>
              <a:t>('&lt;&lt;&lt; VOLTE SEMPRE </a:t>
            </a:r>
            <a:r>
              <a:rPr lang="pt-BR" sz="1150" dirty="0" smtClean="0">
                <a:latin typeface="Arial" charset="0"/>
                <a:ea typeface="Arial" charset="0"/>
                <a:cs typeface="Arial" charset="0"/>
              </a:rPr>
              <a:t>&gt;&gt;&gt;')</a:t>
            </a:r>
            <a:endParaRPr lang="pt-BR" sz="1150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1483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1298298" y="285981"/>
            <a:ext cx="45608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b="1" smtClean="0">
                <a:solidFill>
                  <a:srgbClr val="945200"/>
                </a:solidFill>
                <a:latin typeface="Apple Chancery" charset="0"/>
                <a:ea typeface="Apple Chancery" charset="0"/>
                <a:cs typeface="Apple Chancery" charset="0"/>
              </a:rPr>
              <a:t>Curso de Python - Curso em Vídeo</a:t>
            </a:r>
            <a:endParaRPr lang="pt-BR" sz="2400" b="1">
              <a:solidFill>
                <a:srgbClr val="945200"/>
              </a:solidFill>
              <a:latin typeface="Apple Chancery" charset="0"/>
              <a:ea typeface="Apple Chancery" charset="0"/>
              <a:cs typeface="Apple Chancery" charset="0"/>
            </a:endParaRPr>
          </a:p>
        </p:txBody>
      </p:sp>
      <p:sp>
        <p:nvSpPr>
          <p:cNvPr id="13" name="Espaço Reservado para Rodapé 10"/>
          <p:cNvSpPr txBox="1">
            <a:spLocks/>
          </p:cNvSpPr>
          <p:nvPr/>
        </p:nvSpPr>
        <p:spPr>
          <a:xfrm>
            <a:off x="5768825" y="8435643"/>
            <a:ext cx="726505" cy="4466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l" defTabSz="914400" rtl="0" eaLnBrk="1" latinLnBrk="0" hangingPunct="1">
              <a:defRPr sz="7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20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Página</a:t>
            </a:r>
            <a:endParaRPr lang="pt-BR" sz="1200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4" name="Espaço Reservado para Número de Slide 11"/>
          <p:cNvSpPr txBox="1">
            <a:spLocks/>
          </p:cNvSpPr>
          <p:nvPr/>
        </p:nvSpPr>
        <p:spPr>
          <a:xfrm>
            <a:off x="6361260" y="8533253"/>
            <a:ext cx="368724" cy="26969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pt-BR"/>
            </a:defPPr>
            <a:lvl1pPr marL="0" algn="r" defTabSz="914400" rtl="0" eaLnBrk="1" latinLnBrk="0" hangingPunct="1">
              <a:defRPr sz="21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2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99</a:t>
            </a:r>
            <a:endParaRPr lang="pt-BR" sz="1200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 useBgFill="1">
        <p:nvSpPr>
          <p:cNvPr id="2" name="Retângulo 1"/>
          <p:cNvSpPr/>
          <p:nvPr/>
        </p:nvSpPr>
        <p:spPr>
          <a:xfrm>
            <a:off x="395517" y="962799"/>
            <a:ext cx="5731089" cy="72019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b="1" dirty="0" smtClean="0">
                <a:solidFill>
                  <a:srgbClr val="009051"/>
                </a:solidFill>
                <a:latin typeface="Arial" charset="0"/>
                <a:ea typeface="Arial" charset="0"/>
                <a:cs typeface="Arial" charset="0"/>
              </a:rPr>
              <a:t>AULA 19 – Dicionários:</a:t>
            </a:r>
          </a:p>
          <a:p>
            <a:endParaRPr lang="pt-BR" sz="1400" dirty="0" smtClean="0">
              <a:latin typeface="Arial" charset="0"/>
              <a:ea typeface="Arial" charset="0"/>
              <a:cs typeface="Arial" charset="0"/>
            </a:endParaRPr>
          </a:p>
          <a:p>
            <a:r>
              <a:rPr lang="pt-BR" sz="1400" dirty="0" smtClean="0">
                <a:latin typeface="Arial" charset="0"/>
                <a:ea typeface="Arial" charset="0"/>
                <a:cs typeface="Arial" charset="0"/>
              </a:rPr>
              <a:t>filme 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= {'titulo': 'Star Wars', 'ano': 1977, 'diretor': 'George Lucas'}</a:t>
            </a:r>
          </a:p>
          <a:p>
            <a:r>
              <a:rPr lang="pt-BR" sz="1400" dirty="0">
                <a:latin typeface="Arial" charset="0"/>
                <a:ea typeface="Arial" charset="0"/>
                <a:cs typeface="Arial" charset="0"/>
              </a:rPr>
              <a:t/>
            </a:r>
            <a:br>
              <a:rPr lang="pt-BR" sz="1400" dirty="0">
                <a:latin typeface="Arial" charset="0"/>
                <a:ea typeface="Arial" charset="0"/>
                <a:cs typeface="Arial" charset="0"/>
              </a:rPr>
            </a:b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(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filme.values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())</a:t>
            </a:r>
          </a:p>
          <a:p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(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filme.keys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())</a:t>
            </a:r>
          </a:p>
          <a:p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(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filme.items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())</a:t>
            </a:r>
          </a:p>
          <a:p>
            <a:r>
              <a:rPr lang="pt-BR" sz="1400" dirty="0">
                <a:latin typeface="Arial" charset="0"/>
                <a:ea typeface="Arial" charset="0"/>
                <a:cs typeface="Arial" charset="0"/>
              </a:rPr>
              <a:t/>
            </a:r>
            <a:br>
              <a:rPr lang="pt-BR" sz="1400" dirty="0">
                <a:latin typeface="Arial" charset="0"/>
                <a:ea typeface="Arial" charset="0"/>
                <a:cs typeface="Arial" charset="0"/>
              </a:rPr>
            </a:b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pessoas = {'nomes': 'Gustavo', 'sexo': 'M', 'idade': 22}</a:t>
            </a:r>
          </a:p>
          <a:p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(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f'O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 {pessoas["nomes"]} tem {pessoas["idade"]} anos.')</a:t>
            </a:r>
          </a:p>
          <a:p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(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pessoas.keys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())</a:t>
            </a:r>
          </a:p>
          <a:p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(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pessoas.values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())</a:t>
            </a:r>
          </a:p>
          <a:p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(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pessoas.items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()) # É representado por uma lista com três 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Tuplas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.</a:t>
            </a:r>
          </a:p>
          <a:p>
            <a:r>
              <a:rPr lang="pt-BR" sz="1400" dirty="0">
                <a:latin typeface="Arial" charset="0"/>
                <a:ea typeface="Arial" charset="0"/>
                <a:cs typeface="Arial" charset="0"/>
              </a:rPr>
              <a:t/>
            </a:r>
            <a:br>
              <a:rPr lang="pt-BR" sz="1400" dirty="0">
                <a:latin typeface="Arial" charset="0"/>
                <a:ea typeface="Arial" charset="0"/>
                <a:cs typeface="Arial" charset="0"/>
              </a:rPr>
            </a:b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for 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k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 in 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pessoas.keys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():</a:t>
            </a:r>
          </a:p>
          <a:p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(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k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)</a:t>
            </a:r>
          </a:p>
          <a:p>
            <a:r>
              <a:rPr lang="pt-BR" sz="1400" dirty="0">
                <a:latin typeface="Arial" charset="0"/>
                <a:ea typeface="Arial" charset="0"/>
                <a:cs typeface="Arial" charset="0"/>
              </a:rPr>
              <a:t>for 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k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 in 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pessoas.values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():</a:t>
            </a:r>
          </a:p>
          <a:p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(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k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)</a:t>
            </a:r>
          </a:p>
          <a:p>
            <a:r>
              <a:rPr lang="pt-BR" sz="1400" dirty="0">
                <a:latin typeface="Arial" charset="0"/>
                <a:ea typeface="Arial" charset="0"/>
                <a:cs typeface="Arial" charset="0"/>
              </a:rPr>
              <a:t>for 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k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, 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v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 in 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pessoas.items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():</a:t>
            </a:r>
          </a:p>
          <a:p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(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f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'{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k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} =&gt; {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v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}')</a:t>
            </a:r>
          </a:p>
          <a:p>
            <a:r>
              <a:rPr lang="pt-BR" sz="1400" dirty="0">
                <a:latin typeface="Arial" charset="0"/>
                <a:ea typeface="Arial" charset="0"/>
                <a:cs typeface="Arial" charset="0"/>
              </a:rPr>
              <a:t># 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del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 pessoas['sexo']</a:t>
            </a:r>
          </a:p>
          <a:p>
            <a:r>
              <a:rPr lang="pt-BR" sz="1400" dirty="0">
                <a:latin typeface="Arial" charset="0"/>
                <a:ea typeface="Arial" charset="0"/>
                <a:cs typeface="Arial" charset="0"/>
              </a:rPr>
              <a:t># 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(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pessoas.items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())</a:t>
            </a:r>
          </a:p>
          <a:p>
            <a:r>
              <a:rPr lang="pt-BR" sz="1400" dirty="0">
                <a:latin typeface="Arial" charset="0"/>
                <a:ea typeface="Arial" charset="0"/>
                <a:cs typeface="Arial" charset="0"/>
              </a:rPr>
              <a:t># Alterar o valor do índice "nomes' para Leandro.</a:t>
            </a:r>
          </a:p>
          <a:p>
            <a:r>
              <a:rPr lang="pt-BR" sz="1400" dirty="0">
                <a:latin typeface="Arial" charset="0"/>
                <a:ea typeface="Arial" charset="0"/>
                <a:cs typeface="Arial" charset="0"/>
              </a:rPr>
              <a:t>pessoas['nomes'] = 'Leandro'</a:t>
            </a:r>
          </a:p>
          <a:p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(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pessoas.items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())</a:t>
            </a:r>
          </a:p>
          <a:p>
            <a:r>
              <a:rPr lang="pt-BR" sz="1400" dirty="0">
                <a:latin typeface="Arial" charset="0"/>
                <a:ea typeface="Arial" charset="0"/>
                <a:cs typeface="Arial" charset="0"/>
              </a:rPr>
              <a:t/>
            </a:r>
            <a:br>
              <a:rPr lang="pt-BR" sz="1400" dirty="0">
                <a:latin typeface="Arial" charset="0"/>
                <a:ea typeface="Arial" charset="0"/>
                <a:cs typeface="Arial" charset="0"/>
              </a:rPr>
            </a:b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pessoas['peso'] = 98.5</a:t>
            </a:r>
          </a:p>
          <a:p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(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pessoas.items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())</a:t>
            </a:r>
          </a:p>
          <a:p>
            <a:r>
              <a:rPr lang="pt-BR" sz="1400" dirty="0">
                <a:latin typeface="Arial" charset="0"/>
                <a:ea typeface="Arial" charset="0"/>
                <a:cs typeface="Arial" charset="0"/>
              </a:rPr>
              <a:t/>
            </a:r>
            <a:br>
              <a:rPr lang="pt-BR" sz="1400" dirty="0">
                <a:latin typeface="Arial" charset="0"/>
                <a:ea typeface="Arial" charset="0"/>
                <a:cs typeface="Arial" charset="0"/>
              </a:rPr>
            </a:b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# Criando um dicionário dentro de uma lista:</a:t>
            </a:r>
          </a:p>
          <a:p>
            <a:r>
              <a:rPr lang="pt-BR" sz="1400" dirty="0">
                <a:latin typeface="Arial" charset="0"/>
                <a:ea typeface="Arial" charset="0"/>
                <a:cs typeface="Arial" charset="0"/>
              </a:rPr>
              <a:t>brasil = []</a:t>
            </a:r>
          </a:p>
          <a:p>
            <a:r>
              <a:rPr lang="pt-BR" sz="1400" dirty="0">
                <a:latin typeface="Arial" charset="0"/>
                <a:ea typeface="Arial" charset="0"/>
                <a:cs typeface="Arial" charset="0"/>
              </a:rPr>
              <a:t>estado1 = {'uf': 'Rio de Janeiro', 'sigla': 'RJ'}</a:t>
            </a:r>
          </a:p>
          <a:p>
            <a:r>
              <a:rPr lang="pt-BR" sz="1400" dirty="0">
                <a:latin typeface="Arial" charset="0"/>
                <a:ea typeface="Arial" charset="0"/>
                <a:cs typeface="Arial" charset="0"/>
              </a:rPr>
              <a:t>estado2 = {'uf': 'São Paulo', 'sigla': 'SP</a:t>
            </a:r>
            <a:r>
              <a:rPr lang="pt-BR" sz="1400" dirty="0" smtClean="0">
                <a:latin typeface="Arial" charset="0"/>
                <a:ea typeface="Arial" charset="0"/>
                <a:cs typeface="Arial" charset="0"/>
              </a:rPr>
              <a:t>'}</a:t>
            </a:r>
            <a:endParaRPr lang="pt-BR" sz="1400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4631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1298298" y="285981"/>
            <a:ext cx="45608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b="1" smtClean="0">
                <a:solidFill>
                  <a:srgbClr val="945200"/>
                </a:solidFill>
                <a:latin typeface="Apple Chancery" charset="0"/>
                <a:ea typeface="Apple Chancery" charset="0"/>
                <a:cs typeface="Apple Chancery" charset="0"/>
              </a:rPr>
              <a:t>Curso de Python - Curso em Vídeo</a:t>
            </a:r>
            <a:endParaRPr lang="pt-BR" sz="2400" b="1">
              <a:solidFill>
                <a:srgbClr val="945200"/>
              </a:solidFill>
              <a:latin typeface="Apple Chancery" charset="0"/>
              <a:ea typeface="Apple Chancery" charset="0"/>
              <a:cs typeface="Apple Chancery" charset="0"/>
            </a:endParaRPr>
          </a:p>
        </p:txBody>
      </p:sp>
      <p:sp>
        <p:nvSpPr>
          <p:cNvPr id="13" name="Espaço Reservado para Rodapé 10"/>
          <p:cNvSpPr txBox="1">
            <a:spLocks/>
          </p:cNvSpPr>
          <p:nvPr/>
        </p:nvSpPr>
        <p:spPr>
          <a:xfrm>
            <a:off x="5768825" y="8435643"/>
            <a:ext cx="726505" cy="4466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l" defTabSz="914400" rtl="0" eaLnBrk="1" latinLnBrk="0" hangingPunct="1">
              <a:defRPr sz="7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20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Página</a:t>
            </a:r>
            <a:endParaRPr lang="pt-BR" sz="1200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4" name="Espaço Reservado para Número de Slide 11"/>
          <p:cNvSpPr txBox="1">
            <a:spLocks/>
          </p:cNvSpPr>
          <p:nvPr/>
        </p:nvSpPr>
        <p:spPr>
          <a:xfrm>
            <a:off x="6307473" y="8533253"/>
            <a:ext cx="496740" cy="34901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pt-BR"/>
            </a:defPPr>
            <a:lvl1pPr marL="0" algn="r" defTabSz="914400" rtl="0" eaLnBrk="1" latinLnBrk="0" hangingPunct="1">
              <a:defRPr sz="21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2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101</a:t>
            </a:r>
            <a:endParaRPr lang="pt-BR" sz="1200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 useBgFill="1">
        <p:nvSpPr>
          <p:cNvPr id="5" name="Retângulo 4"/>
          <p:cNvSpPr/>
          <p:nvPr/>
        </p:nvSpPr>
        <p:spPr>
          <a:xfrm>
            <a:off x="395517" y="962799"/>
            <a:ext cx="5731089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b="1" dirty="0" smtClean="0">
                <a:solidFill>
                  <a:srgbClr val="009051"/>
                </a:solidFill>
                <a:latin typeface="Arial" charset="0"/>
                <a:ea typeface="Arial" charset="0"/>
                <a:cs typeface="Arial" charset="0"/>
              </a:rPr>
              <a:t>AULA 19 – Dicionários:</a:t>
            </a:r>
          </a:p>
          <a:p>
            <a:r>
              <a:rPr lang="pt-BR" sz="1400" dirty="0">
                <a:latin typeface="Arial" charset="0"/>
                <a:ea typeface="Arial" charset="0"/>
                <a:cs typeface="Arial" charset="0"/>
              </a:rPr>
              <a:t/>
            </a:r>
            <a:br>
              <a:rPr lang="pt-BR" sz="1400" dirty="0">
                <a:latin typeface="Arial" charset="0"/>
                <a:ea typeface="Arial" charset="0"/>
                <a:cs typeface="Arial" charset="0"/>
              </a:rPr>
            </a:b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brasil.append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(estado1)</a:t>
            </a:r>
          </a:p>
          <a:p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brasil.append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(estado2)</a:t>
            </a:r>
          </a:p>
          <a:p>
            <a:r>
              <a:rPr lang="pt-BR" sz="1400" dirty="0">
                <a:latin typeface="Arial" charset="0"/>
                <a:ea typeface="Arial" charset="0"/>
                <a:cs typeface="Arial" charset="0"/>
              </a:rPr>
              <a:t># [{'uf': 'Rio de Janeiro', 'sigla': 'RJ'}, {'uf': 'São Paulo', 'sigla': 'SP'}]</a:t>
            </a:r>
          </a:p>
          <a:p>
            <a:r>
              <a:rPr lang="pt-BR" sz="1400" dirty="0">
                <a:latin typeface="Arial" charset="0"/>
                <a:ea typeface="Arial" charset="0"/>
                <a:cs typeface="Arial" charset="0"/>
              </a:rPr>
              <a:t/>
            </a:r>
            <a:br>
              <a:rPr lang="pt-BR" sz="1400" dirty="0">
                <a:latin typeface="Arial" charset="0"/>
                <a:ea typeface="Arial" charset="0"/>
                <a:cs typeface="Arial" charset="0"/>
              </a:rPr>
            </a:b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(estado1)</a:t>
            </a:r>
          </a:p>
          <a:p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(estado2)</a:t>
            </a:r>
          </a:p>
          <a:p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(brasil[0]['uf'])</a:t>
            </a:r>
          </a:p>
          <a:p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(brasil[1]['sigla'])</a:t>
            </a:r>
          </a:p>
          <a:p>
            <a:r>
              <a:rPr lang="pt-BR" sz="1400" dirty="0">
                <a:latin typeface="Arial" charset="0"/>
                <a:ea typeface="Arial" charset="0"/>
                <a:cs typeface="Arial" charset="0"/>
              </a:rPr>
              <a:t/>
            </a:r>
            <a:br>
              <a:rPr lang="pt-BR" sz="1400" dirty="0">
                <a:latin typeface="Arial" charset="0"/>
                <a:ea typeface="Arial" charset="0"/>
                <a:cs typeface="Arial" charset="0"/>
              </a:rPr>
            </a:b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estado = 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dict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()</a:t>
            </a:r>
          </a:p>
          <a:p>
            <a:r>
              <a:rPr lang="pt-BR" sz="1400" dirty="0">
                <a:latin typeface="Arial" charset="0"/>
                <a:ea typeface="Arial" charset="0"/>
                <a:cs typeface="Arial" charset="0"/>
              </a:rPr>
              <a:t>brasil = 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list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()</a:t>
            </a:r>
          </a:p>
          <a:p>
            <a:r>
              <a:rPr lang="pt-BR" sz="1400" dirty="0">
                <a:latin typeface="Arial" charset="0"/>
                <a:ea typeface="Arial" charset="0"/>
                <a:cs typeface="Arial" charset="0"/>
              </a:rPr>
              <a:t>for 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c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 in range(0, 3):</a:t>
            </a:r>
          </a:p>
          <a:p>
            <a:r>
              <a:rPr lang="pt-BR" sz="1400" dirty="0">
                <a:latin typeface="Arial" charset="0"/>
                <a:ea typeface="Arial" charset="0"/>
                <a:cs typeface="Arial" charset="0"/>
              </a:rPr>
              <a:t>estado['uf'] = 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str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(input('Unidade Federativa: '))</a:t>
            </a:r>
          </a:p>
          <a:p>
            <a:r>
              <a:rPr lang="pt-BR" sz="1400" dirty="0">
                <a:latin typeface="Arial" charset="0"/>
                <a:ea typeface="Arial" charset="0"/>
                <a:cs typeface="Arial" charset="0"/>
              </a:rPr>
              <a:t>estado['sigla'] = 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str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(input('Sigla do 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esrado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: '))</a:t>
            </a:r>
          </a:p>
          <a:p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brasil.append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(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estado.copy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())</a:t>
            </a:r>
          </a:p>
          <a:p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(brasil)</a:t>
            </a:r>
          </a:p>
          <a:p>
            <a:r>
              <a:rPr lang="pt-BR" sz="1400" dirty="0">
                <a:latin typeface="Arial" charset="0"/>
                <a:ea typeface="Arial" charset="0"/>
                <a:cs typeface="Arial" charset="0"/>
              </a:rPr>
              <a:t>for e in brasil:</a:t>
            </a:r>
          </a:p>
          <a:p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(e)</a:t>
            </a:r>
          </a:p>
          <a:p>
            <a:r>
              <a:rPr lang="pt-BR" sz="1400" dirty="0">
                <a:latin typeface="Arial" charset="0"/>
                <a:ea typeface="Arial" charset="0"/>
                <a:cs typeface="Arial" charset="0"/>
              </a:rPr>
              <a:t>for e in brasil:</a:t>
            </a:r>
          </a:p>
          <a:p>
            <a:r>
              <a:rPr lang="pt-BR" sz="1400" dirty="0">
                <a:latin typeface="Arial" charset="0"/>
                <a:ea typeface="Arial" charset="0"/>
                <a:cs typeface="Arial" charset="0"/>
              </a:rPr>
              <a:t>for 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k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, 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v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 in 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e.items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():</a:t>
            </a:r>
          </a:p>
          <a:p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(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f'O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 campo {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k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} tem valor {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v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}.')</a:t>
            </a:r>
          </a:p>
          <a:p>
            <a:r>
              <a:rPr lang="pt-BR" sz="1400" dirty="0">
                <a:latin typeface="Arial" charset="0"/>
                <a:ea typeface="Arial" charset="0"/>
                <a:cs typeface="Arial" charset="0"/>
              </a:rPr>
              <a:t>for 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v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 in 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e.values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():</a:t>
            </a:r>
          </a:p>
          <a:p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(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v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, </a:t>
            </a:r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end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=' ')</a:t>
            </a:r>
          </a:p>
          <a:p>
            <a:r>
              <a:rPr lang="pt-BR" sz="1400" dirty="0" err="1">
                <a:latin typeface="Arial" charset="0"/>
                <a:ea typeface="Arial" charset="0"/>
                <a:cs typeface="Arial" charset="0"/>
              </a:rPr>
              <a:t>print</a:t>
            </a:r>
            <a:r>
              <a:rPr lang="pt-BR" sz="1400" dirty="0">
                <a:latin typeface="Arial" charset="0"/>
                <a:ea typeface="Arial" charset="0"/>
                <a:cs typeface="Arial" charset="0"/>
              </a:rPr>
              <a:t>()</a:t>
            </a:r>
            <a:endParaRPr lang="pt-BR" sz="1400" b="0" dirty="0">
              <a:effectLst/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472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leria">
  <a:themeElements>
    <a:clrScheme name="Galeria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ia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ia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623</TotalTime>
  <Words>8370</Words>
  <Application>Microsoft Macintosh PowerPoint</Application>
  <PresentationFormat>Papel A4 (210 x 297 mm)</PresentationFormat>
  <Paragraphs>3201</Paragraphs>
  <Slides>120</Slides>
  <Notes>4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120</vt:i4>
      </vt:variant>
    </vt:vector>
  </HeadingPairs>
  <TitlesOfParts>
    <vt:vector size="125" baseType="lpstr">
      <vt:lpstr>Apple Chancery</vt:lpstr>
      <vt:lpstr>Calibri</vt:lpstr>
      <vt:lpstr>Gill Sans MT</vt:lpstr>
      <vt:lpstr>Arial</vt:lpstr>
      <vt:lpstr>Galeria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Manager/>
  <Company/>
  <LinksUpToDate>false</LinksUpToDate>
  <SharedDoc>false</SharedDoc>
  <HyperlinkBase/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>Usuário do Microsoft Office</dc:creator>
  <cp:keywords/>
  <dc:description/>
  <cp:lastModifiedBy>Usuário do Microsoft Office</cp:lastModifiedBy>
  <cp:revision>146</cp:revision>
  <dcterms:created xsi:type="dcterms:W3CDTF">2020-10-01T12:21:39Z</dcterms:created>
  <dcterms:modified xsi:type="dcterms:W3CDTF">2020-10-02T15:43:38Z</dcterms:modified>
  <cp:category/>
</cp:coreProperties>
</file>