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58" r:id="rId5"/>
    <p:sldId id="273" r:id="rId6"/>
    <p:sldId id="259" r:id="rId7"/>
    <p:sldId id="274" r:id="rId8"/>
    <p:sldId id="260" r:id="rId9"/>
    <p:sldId id="275" r:id="rId10"/>
    <p:sldId id="261" r:id="rId11"/>
    <p:sldId id="276" r:id="rId12"/>
    <p:sldId id="262" r:id="rId13"/>
    <p:sldId id="263" r:id="rId14"/>
    <p:sldId id="264" r:id="rId15"/>
    <p:sldId id="265" r:id="rId16"/>
    <p:sldId id="266" r:id="rId17"/>
    <p:sldId id="267" r:id="rId18"/>
    <p:sldId id="268" r:id="rId19"/>
    <p:sldId id="269" r:id="rId20"/>
    <p:sldId id="270" r:id="rId21"/>
    <p:sldId id="271"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FFFFCC"/>
    <a:srgbClr val="40F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18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peps.python.org/pep-0008/"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dule 2 Title Page">
            <a:extLst>
              <a:ext uri="{FF2B5EF4-FFF2-40B4-BE49-F238E27FC236}">
                <a16:creationId xmlns:a16="http://schemas.microsoft.com/office/drawing/2014/main" id="{9BD539E9-A2EF-45C5-A957-C827C6935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58" y="410881"/>
            <a:ext cx="8917643" cy="59450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9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4616648"/>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Where do the functions come from?</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They may come </a:t>
            </a:r>
            <a:r>
              <a:rPr lang="en-US" b="1" i="0" dirty="0">
                <a:solidFill>
                  <a:schemeClr val="bg1"/>
                </a:solidFill>
                <a:effectLst/>
                <a:latin typeface="Calibri" panose="020F0502020204030204" pitchFamily="34" charset="0"/>
                <a:cs typeface="Calibri" panose="020F0502020204030204" pitchFamily="34" charset="0"/>
              </a:rPr>
              <a:t>from Python itself</a:t>
            </a:r>
            <a:r>
              <a:rPr lang="en-US" i="0" dirty="0">
                <a:solidFill>
                  <a:schemeClr val="bg1"/>
                </a:solidFill>
                <a:effectLst/>
                <a:latin typeface="Calibri" panose="020F0502020204030204" pitchFamily="34" charset="0"/>
                <a:cs typeface="Calibri" panose="020F0502020204030204" pitchFamily="34" charset="0"/>
              </a:rPr>
              <a:t>; the print function is one of this kind; such a function is an added value received together with Python and its environment (it is </a:t>
            </a:r>
            <a:r>
              <a:rPr lang="en-US" b="1" i="0" dirty="0">
                <a:solidFill>
                  <a:schemeClr val="bg1"/>
                </a:solidFill>
                <a:effectLst/>
                <a:latin typeface="Calibri" panose="020F0502020204030204" pitchFamily="34" charset="0"/>
                <a:cs typeface="Calibri" panose="020F0502020204030204" pitchFamily="34" charset="0"/>
              </a:rPr>
              <a:t>built-in</a:t>
            </a:r>
            <a:r>
              <a:rPr lang="en-US" i="0" dirty="0">
                <a:solidFill>
                  <a:schemeClr val="bg1"/>
                </a:solidFill>
                <a:effectLst/>
                <a:latin typeface="Calibri" panose="020F0502020204030204" pitchFamily="34" charset="0"/>
                <a:cs typeface="Calibri" panose="020F0502020204030204" pitchFamily="34" charset="0"/>
              </a:rPr>
              <a:t>); you don't have to do anything special (e.g., ask anyone for anything) if you want to make use of it;</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they may come from one or more of Python's add-ons named </a:t>
            </a:r>
            <a:r>
              <a:rPr lang="en-US" b="1" i="0" dirty="0">
                <a:solidFill>
                  <a:schemeClr val="bg1"/>
                </a:solidFill>
                <a:effectLst/>
                <a:latin typeface="Calibri" panose="020F0502020204030204" pitchFamily="34" charset="0"/>
                <a:cs typeface="Calibri" panose="020F0502020204030204" pitchFamily="34" charset="0"/>
              </a:rPr>
              <a:t>modules</a:t>
            </a:r>
            <a:r>
              <a:rPr lang="en-US" i="0" dirty="0">
                <a:solidFill>
                  <a:schemeClr val="bg1"/>
                </a:solidFill>
                <a:effectLst/>
                <a:latin typeface="Calibri" panose="020F0502020204030204" pitchFamily="34" charset="0"/>
                <a:cs typeface="Calibri" panose="020F0502020204030204" pitchFamily="34" charset="0"/>
              </a:rPr>
              <a:t>; some of the modules come with Python, others may require separate installation - whatever the case, they all need to be explicitly connected with your code (we'll show you how to do that soon);</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you can </a:t>
            </a:r>
            <a:r>
              <a:rPr lang="en-US" b="1" i="0" dirty="0">
                <a:solidFill>
                  <a:schemeClr val="bg1"/>
                </a:solidFill>
                <a:effectLst/>
                <a:latin typeface="Calibri" panose="020F0502020204030204" pitchFamily="34" charset="0"/>
                <a:cs typeface="Calibri" panose="020F0502020204030204" pitchFamily="34" charset="0"/>
              </a:rPr>
              <a:t>write them yourself</a:t>
            </a:r>
            <a:r>
              <a:rPr lang="en-US" i="0" dirty="0">
                <a:solidFill>
                  <a:schemeClr val="bg1"/>
                </a:solidFill>
                <a:effectLst/>
                <a:latin typeface="Calibri" panose="020F0502020204030204" pitchFamily="34" charset="0"/>
                <a:cs typeface="Calibri" panose="020F0502020204030204" pitchFamily="34" charset="0"/>
              </a:rPr>
              <a:t>, placing as many functions as you want and need inside your program to make it simpler, clearer and more elegant.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name of the function should be </a:t>
            </a:r>
            <a:r>
              <a:rPr lang="en-US" b="1" i="0" dirty="0">
                <a:solidFill>
                  <a:schemeClr val="bg1"/>
                </a:solidFill>
                <a:effectLst/>
                <a:latin typeface="Calibri" panose="020F0502020204030204" pitchFamily="34" charset="0"/>
                <a:cs typeface="Calibri" panose="020F0502020204030204" pitchFamily="34" charset="0"/>
              </a:rPr>
              <a:t>significant</a:t>
            </a:r>
            <a:r>
              <a:rPr lang="en-US" i="0" dirty="0">
                <a:solidFill>
                  <a:schemeClr val="bg1"/>
                </a:solidFill>
                <a:effectLst/>
                <a:latin typeface="Calibri" panose="020F0502020204030204" pitchFamily="34" charset="0"/>
                <a:cs typeface="Calibri" panose="020F0502020204030204" pitchFamily="34" charset="0"/>
              </a:rPr>
              <a:t> (the name of the print function is self-evident).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Of course, if you're going to make use of any already existing function, you have no influence on its name, but when you start writing your own functions, you should consider carefully your choice of names.</a:t>
            </a:r>
          </a:p>
        </p:txBody>
      </p:sp>
    </p:spTree>
    <p:extLst>
      <p:ext uri="{BB962C8B-B14F-4D97-AF65-F5344CB8AC3E}">
        <p14:creationId xmlns:p14="http://schemas.microsoft.com/office/powerpoint/2010/main" val="17991307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586145"/>
          </a:xfrm>
          <a:prstGeom prst="rect">
            <a:avLst/>
          </a:prstGeom>
          <a:noFill/>
        </p:spPr>
        <p:txBody>
          <a:bodyPr wrap="square">
            <a:spAutoFit/>
          </a:bodyPr>
          <a:lstStyle/>
          <a:p>
            <a:r>
              <a:rPr lang="en-US" sz="1700" b="1" i="0" dirty="0">
                <a:solidFill>
                  <a:srgbClr val="CCFF33"/>
                </a:solidFill>
                <a:effectLst/>
                <a:highlight>
                  <a:srgbClr val="000080"/>
                </a:highlight>
                <a:latin typeface="Calibri" panose="020F0502020204030204" pitchFamily="34" charset="0"/>
                <a:cs typeface="Calibri" panose="020F0502020204030204" pitchFamily="34" charset="0"/>
              </a:rPr>
              <a:t>LAB</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b="1" i="0" dirty="0">
                <a:solidFill>
                  <a:schemeClr val="bg1"/>
                </a:solidFill>
                <a:effectLst/>
                <a:latin typeface="Calibri" panose="020F0502020204030204" pitchFamily="34" charset="0"/>
                <a:cs typeface="Calibri" panose="020F0502020204030204" pitchFamily="34" charset="0"/>
              </a:rPr>
              <a:t>Estimated time</a:t>
            </a:r>
          </a:p>
          <a:p>
            <a:r>
              <a:rPr lang="en-US" sz="1700" i="0" dirty="0">
                <a:solidFill>
                  <a:schemeClr val="bg1"/>
                </a:solidFill>
                <a:effectLst/>
                <a:latin typeface="Calibri" panose="020F0502020204030204" pitchFamily="34" charset="0"/>
                <a:cs typeface="Calibri" panose="020F0502020204030204" pitchFamily="34" charset="0"/>
              </a:rPr>
              <a:t>10 minutes</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b="1" i="0" dirty="0">
                <a:solidFill>
                  <a:schemeClr val="bg1"/>
                </a:solidFill>
                <a:effectLst/>
                <a:latin typeface="Calibri" panose="020F0502020204030204" pitchFamily="34" charset="0"/>
                <a:cs typeface="Calibri" panose="020F0502020204030204" pitchFamily="34" charset="0"/>
              </a:rPr>
              <a:t>Level of difficulty</a:t>
            </a:r>
          </a:p>
          <a:p>
            <a:r>
              <a:rPr lang="en-US" sz="1700" i="0" dirty="0">
                <a:solidFill>
                  <a:schemeClr val="bg1"/>
                </a:solidFill>
                <a:effectLst/>
                <a:latin typeface="Calibri" panose="020F0502020204030204" pitchFamily="34" charset="0"/>
                <a:cs typeface="Calibri" panose="020F0502020204030204" pitchFamily="34" charset="0"/>
              </a:rPr>
              <a:t>Easy</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b="1" i="0" dirty="0">
                <a:solidFill>
                  <a:schemeClr val="bg1"/>
                </a:solidFill>
                <a:effectLst/>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sz="1700" i="0" dirty="0">
                <a:solidFill>
                  <a:schemeClr val="bg1"/>
                </a:solidFill>
                <a:effectLst/>
                <a:latin typeface="Calibri" panose="020F0502020204030204" pitchFamily="34" charset="0"/>
                <a:cs typeface="Calibri" panose="020F0502020204030204" pitchFamily="34" charset="0"/>
              </a:rPr>
              <a:t>becoming familiar with the concept of, and working with, variables;</a:t>
            </a:r>
          </a:p>
          <a:p>
            <a:pPr marL="285750" indent="-285750">
              <a:buFont typeface="Arial" panose="020B0604020202020204" pitchFamily="34" charset="0"/>
              <a:buChar char="•"/>
            </a:pPr>
            <a:r>
              <a:rPr lang="en-US" sz="1700" i="0" dirty="0">
                <a:solidFill>
                  <a:schemeClr val="bg1"/>
                </a:solidFill>
                <a:effectLst/>
                <a:latin typeface="Calibri" panose="020F0502020204030204" pitchFamily="34" charset="0"/>
                <a:cs typeface="Calibri" panose="020F0502020204030204" pitchFamily="34" charset="0"/>
              </a:rPr>
              <a:t>performing basic computations and conversions;</a:t>
            </a:r>
          </a:p>
          <a:p>
            <a:pPr marL="285750" indent="-285750">
              <a:buFont typeface="Arial" panose="020B0604020202020204" pitchFamily="34" charset="0"/>
              <a:buChar char="•"/>
            </a:pPr>
            <a:r>
              <a:rPr lang="en-US" sz="1700" i="0" dirty="0">
                <a:solidFill>
                  <a:schemeClr val="bg1"/>
                </a:solidFill>
                <a:effectLst/>
                <a:latin typeface="Calibri" panose="020F0502020204030204" pitchFamily="34" charset="0"/>
                <a:cs typeface="Calibri" panose="020F0502020204030204" pitchFamily="34" charset="0"/>
              </a:rPr>
              <a:t>experimenting with Python code.</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b="1" i="0" dirty="0">
                <a:solidFill>
                  <a:schemeClr val="bg1"/>
                </a:solidFill>
                <a:effectLst/>
                <a:latin typeface="Calibri" panose="020F0502020204030204" pitchFamily="34" charset="0"/>
                <a:cs typeface="Calibri" panose="020F0502020204030204" pitchFamily="34" charset="0"/>
              </a:rPr>
              <a:t>Scenario</a:t>
            </a:r>
          </a:p>
          <a:p>
            <a:r>
              <a:rPr lang="en-US" sz="1700" b="1" i="0" dirty="0">
                <a:solidFill>
                  <a:schemeClr val="bg1"/>
                </a:solidFill>
                <a:effectLst/>
                <a:latin typeface="Calibri" panose="020F0502020204030204" pitchFamily="34" charset="0"/>
                <a:cs typeface="Calibri" panose="020F0502020204030204" pitchFamily="34" charset="0"/>
              </a:rPr>
              <a:t>Miles and kilometers </a:t>
            </a:r>
            <a:r>
              <a:rPr lang="en-US" sz="1700" i="0" dirty="0">
                <a:solidFill>
                  <a:schemeClr val="bg1"/>
                </a:solidFill>
                <a:effectLst/>
                <a:latin typeface="Calibri" panose="020F0502020204030204" pitchFamily="34" charset="0"/>
                <a:cs typeface="Calibri" panose="020F0502020204030204" pitchFamily="34" charset="0"/>
              </a:rPr>
              <a:t>are units of length or distance.</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latin typeface="Calibri" panose="020F0502020204030204" pitchFamily="34" charset="0"/>
                <a:cs typeface="Calibri" panose="020F0502020204030204" pitchFamily="34" charset="0"/>
              </a:rPr>
              <a:t>Bearing in mind that </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1 </a:t>
            </a:r>
            <a:r>
              <a:rPr lang="en-US" sz="1700" i="0" dirty="0">
                <a:solidFill>
                  <a:schemeClr val="bg1"/>
                </a:solidFill>
                <a:effectLst/>
                <a:latin typeface="Calibri" panose="020F0502020204030204" pitchFamily="34" charset="0"/>
                <a:cs typeface="Calibri" panose="020F0502020204030204" pitchFamily="34" charset="0"/>
              </a:rPr>
              <a:t>mile is equal to approximately </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1.61</a:t>
            </a:r>
            <a:r>
              <a:rPr lang="en-US" sz="1700" i="0" dirty="0">
                <a:solidFill>
                  <a:schemeClr val="bg1"/>
                </a:solidFill>
                <a:effectLst/>
                <a:latin typeface="Calibri" panose="020F0502020204030204" pitchFamily="34" charset="0"/>
                <a:cs typeface="Calibri" panose="020F0502020204030204" pitchFamily="34" charset="0"/>
              </a:rPr>
              <a:t> kilometers, complete the program in the editor so that it converts:</a:t>
            </a:r>
          </a:p>
          <a:p>
            <a:endParaRPr lang="en-US" sz="1700" i="0"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700" i="0" dirty="0">
                <a:solidFill>
                  <a:schemeClr val="bg1"/>
                </a:solidFill>
                <a:effectLst/>
                <a:latin typeface="Calibri" panose="020F0502020204030204" pitchFamily="34" charset="0"/>
                <a:cs typeface="Calibri" panose="020F0502020204030204" pitchFamily="34" charset="0"/>
              </a:rPr>
              <a:t>miles to kilometers;</a:t>
            </a:r>
          </a:p>
          <a:p>
            <a:pPr marL="285750" indent="-285750">
              <a:buFont typeface="Arial" panose="020B0604020202020204" pitchFamily="34" charset="0"/>
              <a:buChar char="•"/>
            </a:pPr>
            <a:r>
              <a:rPr lang="en-US" sz="1700" i="0" dirty="0">
                <a:solidFill>
                  <a:schemeClr val="bg1"/>
                </a:solidFill>
                <a:effectLst/>
                <a:latin typeface="Calibri" panose="020F0502020204030204" pitchFamily="34" charset="0"/>
                <a:cs typeface="Calibri" panose="020F0502020204030204" pitchFamily="34" charset="0"/>
              </a:rPr>
              <a:t>kilometers to miles.</a:t>
            </a:r>
          </a:p>
        </p:txBody>
      </p:sp>
    </p:spTree>
    <p:extLst>
      <p:ext uri="{BB962C8B-B14F-4D97-AF65-F5344CB8AC3E}">
        <p14:creationId xmlns:p14="http://schemas.microsoft.com/office/powerpoint/2010/main" val="6951218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539704"/>
          </a:xfrm>
          <a:prstGeom prst="rect">
            <a:avLst/>
          </a:prstGeom>
          <a:noFill/>
        </p:spPr>
        <p:txBody>
          <a:bodyPr wrap="square">
            <a:spAutoFit/>
          </a:bodyPr>
          <a:lstStyle/>
          <a:p>
            <a:r>
              <a:rPr lang="en-US" sz="1700" i="0" dirty="0">
                <a:solidFill>
                  <a:schemeClr val="bg1"/>
                </a:solidFill>
                <a:effectLst/>
                <a:latin typeface="Calibri" panose="020F0502020204030204" pitchFamily="34" charset="0"/>
                <a:cs typeface="Calibri" panose="020F0502020204030204" pitchFamily="34" charset="0"/>
              </a:rPr>
              <a:t>Do not change anything in the existing code. Write your code in the places indicated by </a:t>
            </a:r>
            <a:r>
              <a:rPr lang="en-US" sz="1700" b="1" i="0" dirty="0">
                <a:solidFill>
                  <a:schemeClr val="bg1"/>
                </a:solidFill>
                <a:effectLst/>
                <a:latin typeface="Calibri" panose="020F0502020204030204" pitchFamily="34" charset="0"/>
                <a:cs typeface="Calibri" panose="020F0502020204030204" pitchFamily="34" charset="0"/>
              </a:rPr>
              <a:t>###</a:t>
            </a:r>
            <a:r>
              <a:rPr lang="en-US" sz="1700" i="0" dirty="0">
                <a:solidFill>
                  <a:schemeClr val="bg1"/>
                </a:solidFill>
                <a:effectLst/>
                <a:latin typeface="Calibri" panose="020F0502020204030204" pitchFamily="34" charset="0"/>
                <a:cs typeface="Calibri" panose="020F0502020204030204" pitchFamily="34" charset="0"/>
              </a:rPr>
              <a:t>. Test your program with the data we've provided in the source code.</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latin typeface="Calibri" panose="020F0502020204030204" pitchFamily="34" charset="0"/>
                <a:cs typeface="Calibri" panose="020F0502020204030204" pitchFamily="34" charset="0"/>
              </a:rPr>
              <a:t>Pay particular attention to what is going on inside the print() function. Analyze how we provide multiple arguments to the function, and how we output the expected data.</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latin typeface="Calibri" panose="020F0502020204030204" pitchFamily="34" charset="0"/>
                <a:cs typeface="Calibri" panose="020F0502020204030204" pitchFamily="34" charset="0"/>
              </a:rPr>
              <a:t>Note that some of the arguments inside the print() function are strings (e.g., "miles is", whereas some other are variables (e.g., miles).</a:t>
            </a:r>
          </a:p>
          <a:p>
            <a:endParaRPr lang="en-US" sz="1700" dirty="0">
              <a:solidFill>
                <a:schemeClr val="bg1"/>
              </a:solidFill>
              <a:latin typeface="Calibri" panose="020F0502020204030204" pitchFamily="34" charset="0"/>
              <a:cs typeface="Calibri" panose="020F0502020204030204" pitchFamily="34" charset="0"/>
            </a:endParaRP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kilometers = 12.25</a:t>
            </a: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miles = 7.38</a:t>
            </a:r>
          </a:p>
          <a:p>
            <a:endParaRPr lang="en-US" sz="1700"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700" i="0" dirty="0" err="1">
                <a:solidFill>
                  <a:schemeClr val="bg1"/>
                </a:solidFill>
                <a:effectLst/>
                <a:highlight>
                  <a:srgbClr val="C0C0C0"/>
                </a:highlight>
                <a:latin typeface="Calibri" panose="020F0502020204030204" pitchFamily="34" charset="0"/>
                <a:cs typeface="Calibri" panose="020F0502020204030204" pitchFamily="34" charset="0"/>
              </a:rPr>
              <a:t>miles_to_kilometers</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 = miles * 1.61</a:t>
            </a:r>
          </a:p>
          <a:p>
            <a:r>
              <a:rPr lang="en-US" sz="1700" i="0" dirty="0" err="1">
                <a:solidFill>
                  <a:schemeClr val="bg1"/>
                </a:solidFill>
                <a:effectLst/>
                <a:highlight>
                  <a:srgbClr val="C0C0C0"/>
                </a:highlight>
                <a:latin typeface="Calibri" panose="020F0502020204030204" pitchFamily="34" charset="0"/>
                <a:cs typeface="Calibri" panose="020F0502020204030204" pitchFamily="34" charset="0"/>
              </a:rPr>
              <a:t>kilometers_to_miles</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 = kilometers / 1.61</a:t>
            </a:r>
          </a:p>
          <a:p>
            <a:endParaRPr lang="en-US" sz="1700"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print(miles, "miles is", round(</a:t>
            </a:r>
            <a:r>
              <a:rPr lang="en-US" sz="1700" i="0" dirty="0" err="1">
                <a:solidFill>
                  <a:schemeClr val="bg1"/>
                </a:solidFill>
                <a:effectLst/>
                <a:highlight>
                  <a:srgbClr val="C0C0C0"/>
                </a:highlight>
                <a:latin typeface="Calibri" panose="020F0502020204030204" pitchFamily="34" charset="0"/>
                <a:cs typeface="Calibri" panose="020F0502020204030204" pitchFamily="34" charset="0"/>
              </a:rPr>
              <a:t>miles_to_kilometers</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 2), "kilometers")</a:t>
            </a: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print(kilometers, "kilometers is", round(</a:t>
            </a:r>
            <a:r>
              <a:rPr lang="en-US" sz="1700" i="0" dirty="0" err="1">
                <a:solidFill>
                  <a:schemeClr val="bg1"/>
                </a:solidFill>
                <a:effectLst/>
                <a:highlight>
                  <a:srgbClr val="C0C0C0"/>
                </a:highlight>
                <a:latin typeface="Calibri" panose="020F0502020204030204" pitchFamily="34" charset="0"/>
                <a:cs typeface="Calibri" panose="020F0502020204030204" pitchFamily="34" charset="0"/>
              </a:rPr>
              <a:t>kilometers_to_miles</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 2), "miles")</a:t>
            </a:r>
          </a:p>
        </p:txBody>
      </p:sp>
    </p:spTree>
    <p:extLst>
      <p:ext uri="{BB962C8B-B14F-4D97-AF65-F5344CB8AC3E}">
        <p14:creationId xmlns:p14="http://schemas.microsoft.com/office/powerpoint/2010/main" val="30355644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062924"/>
          </a:xfrm>
          <a:prstGeom prst="rect">
            <a:avLst/>
          </a:prstGeom>
          <a:noFill/>
        </p:spPr>
        <p:txBody>
          <a:bodyPr wrap="square">
            <a:spAutoFit/>
          </a:bodyPr>
          <a:lstStyle/>
          <a:p>
            <a:r>
              <a:rPr lang="en-US" sz="1700" b="1" i="0" dirty="0">
                <a:solidFill>
                  <a:srgbClr val="CCFF33"/>
                </a:solidFill>
                <a:effectLst/>
                <a:highlight>
                  <a:srgbClr val="800000"/>
                </a:highlight>
                <a:latin typeface="Calibri" panose="020F0502020204030204" pitchFamily="34" charset="0"/>
                <a:cs typeface="Calibri" panose="020F0502020204030204" pitchFamily="34" charset="0"/>
              </a:rPr>
              <a:t>TIP</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latin typeface="Calibri" panose="020F0502020204030204" pitchFamily="34" charset="0"/>
                <a:cs typeface="Calibri" panose="020F0502020204030204" pitchFamily="34" charset="0"/>
              </a:rPr>
              <a:t>There's one more interesting thing happening there. Can you see another function inside the print() function? It's the round() function. Its job is to round the outputted result to the number of decimal places specified in the parentheses, and return a float (inside the round() function you can find the variable name, a comma, and the number of decimal places we're aiming for). We're going to talk about functions very soon, so don't worry that everything may not be fully clear yet. We just want to spark your curiosity.</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latin typeface="Calibri" panose="020F0502020204030204" pitchFamily="34" charset="0"/>
                <a:cs typeface="Calibri" panose="020F0502020204030204" pitchFamily="34" charset="0"/>
              </a:rPr>
              <a:t>After completing the lab, open Sandbox, and experiment more. Try to write different converters, e.g., a USD to EUR converter, a temperature converter, etc. - let your imagination fly! Try to output the results by combining strings and variables. Try to use and experiment with the round() function to round your results to one, two, or three decimal places. Check out what happens if you don't provide any number of digits. Remember to test your programs.</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latin typeface="Calibri" panose="020F0502020204030204" pitchFamily="34" charset="0"/>
                <a:cs typeface="Calibri" panose="020F0502020204030204" pitchFamily="34" charset="0"/>
              </a:rPr>
              <a:t>Experiment, draw conclusions, and learn. Be curious.</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b="1" i="0" dirty="0">
                <a:solidFill>
                  <a:schemeClr val="bg1"/>
                </a:solidFill>
                <a:effectLst/>
                <a:latin typeface="Calibri" panose="020F0502020204030204" pitchFamily="34" charset="0"/>
                <a:cs typeface="Calibri" panose="020F0502020204030204" pitchFamily="34" charset="0"/>
              </a:rPr>
              <a:t>Expected output</a:t>
            </a: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7.38 miles is 11.88 kilometers</a:t>
            </a: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12.25 kilometers is 7.61 miles</a:t>
            </a:r>
          </a:p>
        </p:txBody>
      </p:sp>
    </p:spTree>
    <p:extLst>
      <p:ext uri="{BB962C8B-B14F-4D97-AF65-F5344CB8AC3E}">
        <p14:creationId xmlns:p14="http://schemas.microsoft.com/office/powerpoint/2010/main" val="34160353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078313"/>
          </a:xfrm>
          <a:prstGeom prst="rect">
            <a:avLst/>
          </a:prstGeom>
          <a:noFill/>
        </p:spPr>
        <p:txBody>
          <a:bodyPr wrap="square">
            <a:spAutoFit/>
          </a:bodyPr>
          <a:lstStyle/>
          <a:p>
            <a:r>
              <a:rPr lang="en-US" b="1" i="0" dirty="0">
                <a:solidFill>
                  <a:srgbClr val="CCFF33"/>
                </a:solidFill>
                <a:effectLst/>
                <a:highlight>
                  <a:srgbClr val="000080"/>
                </a:highlight>
                <a:latin typeface="Calibri" panose="020F0502020204030204" pitchFamily="34" charset="0"/>
                <a:cs typeface="Calibri" panose="020F0502020204030204" pitchFamily="34" charset="0"/>
              </a:rPr>
              <a:t>LAB</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Estimated time</a:t>
            </a:r>
          </a:p>
          <a:p>
            <a:r>
              <a:rPr lang="en-US" i="0" dirty="0">
                <a:solidFill>
                  <a:schemeClr val="bg1"/>
                </a:solidFill>
                <a:effectLst/>
                <a:latin typeface="Calibri" panose="020F0502020204030204" pitchFamily="34" charset="0"/>
                <a:cs typeface="Calibri" panose="020F0502020204030204" pitchFamily="34" charset="0"/>
              </a:rPr>
              <a:t>10-15 minutes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Level of difficulty</a:t>
            </a:r>
          </a:p>
          <a:p>
            <a:r>
              <a:rPr lang="en-US" i="0" dirty="0">
                <a:solidFill>
                  <a:schemeClr val="bg1"/>
                </a:solidFill>
                <a:effectLst/>
                <a:latin typeface="Calibri" panose="020F0502020204030204" pitchFamily="34" charset="0"/>
                <a:cs typeface="Calibri" panose="020F0502020204030204" pitchFamily="34" charset="0"/>
              </a:rPr>
              <a:t>Easy</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becoming familiar with the concept of numbers, operators, and arithmetic operations in Python;</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performing basic calculations.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Scenario</a:t>
            </a:r>
          </a:p>
          <a:p>
            <a:r>
              <a:rPr lang="en-US" i="0" dirty="0">
                <a:solidFill>
                  <a:schemeClr val="bg1"/>
                </a:solidFill>
                <a:effectLst/>
                <a:latin typeface="Calibri" panose="020F0502020204030204" pitchFamily="34" charset="0"/>
                <a:cs typeface="Calibri" panose="020F0502020204030204" pitchFamily="34" charset="0"/>
              </a:rPr>
              <a:t>Take a look at the code in the editor: it reads a float value, puts it into a variable named x, and prints the value of a variable named y. Your task is to complete the code in order to evaluate the following expression: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3x</a:t>
            </a:r>
            <a:r>
              <a:rPr lang="en-US" i="0" baseline="30000" dirty="0">
                <a:solidFill>
                  <a:schemeClr val="bg1"/>
                </a:solidFill>
                <a:effectLst/>
                <a:highlight>
                  <a:srgbClr val="C0C0C0"/>
                </a:highlight>
                <a:latin typeface="Calibri" panose="020F0502020204030204" pitchFamily="34" charset="0"/>
                <a:cs typeface="Calibri" panose="020F0502020204030204" pitchFamily="34" charset="0"/>
              </a:rPr>
              <a:t>3</a:t>
            </a:r>
            <a:r>
              <a:rPr lang="en-US" i="0" dirty="0">
                <a:solidFill>
                  <a:schemeClr val="bg1"/>
                </a:solidFill>
                <a:effectLst/>
                <a:highlight>
                  <a:srgbClr val="C0C0C0"/>
                </a:highlight>
                <a:latin typeface="Calibri" panose="020F0502020204030204" pitchFamily="34" charset="0"/>
                <a:cs typeface="Calibri" panose="020F0502020204030204" pitchFamily="34" charset="0"/>
              </a:rPr>
              <a:t> - 2x</a:t>
            </a:r>
            <a:r>
              <a:rPr lang="en-US" i="0" baseline="30000" dirty="0">
                <a:solidFill>
                  <a:schemeClr val="bg1"/>
                </a:solidFill>
                <a:effectLst/>
                <a:highlight>
                  <a:srgbClr val="C0C0C0"/>
                </a:highlight>
                <a:latin typeface="Calibri" panose="020F0502020204030204" pitchFamily="34" charset="0"/>
                <a:cs typeface="Calibri" panose="020F0502020204030204" pitchFamily="34" charset="0"/>
              </a:rPr>
              <a:t>2</a:t>
            </a:r>
            <a:r>
              <a:rPr lang="en-US" i="0" dirty="0">
                <a:solidFill>
                  <a:schemeClr val="bg1"/>
                </a:solidFill>
                <a:effectLst/>
                <a:highlight>
                  <a:srgbClr val="C0C0C0"/>
                </a:highlight>
                <a:latin typeface="Calibri" panose="020F0502020204030204" pitchFamily="34" charset="0"/>
                <a:cs typeface="Calibri" panose="020F0502020204030204" pitchFamily="34" charset="0"/>
              </a:rPr>
              <a:t> + 3x - 1</a:t>
            </a:r>
          </a:p>
        </p:txBody>
      </p:sp>
    </p:spTree>
    <p:extLst>
      <p:ext uri="{BB962C8B-B14F-4D97-AF65-F5344CB8AC3E}">
        <p14:creationId xmlns:p14="http://schemas.microsoft.com/office/powerpoint/2010/main" val="17467007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355312"/>
          </a:xfrm>
          <a:prstGeom prst="rect">
            <a:avLst/>
          </a:prstGeom>
          <a:noFill/>
        </p:spPr>
        <p:txBody>
          <a:bodyPr wrap="square">
            <a:spAutoFit/>
          </a:bodyPr>
          <a:lstStyle/>
          <a:p>
            <a:r>
              <a:rPr lang="en-US" b="1" i="0" dirty="0">
                <a:solidFill>
                  <a:schemeClr val="bg1"/>
                </a:solidFill>
                <a:effectLst/>
                <a:latin typeface="Calibri" panose="020F0502020204030204" pitchFamily="34" charset="0"/>
                <a:cs typeface="Calibri" panose="020F0502020204030204" pitchFamily="34" charset="0"/>
              </a:rPr>
              <a:t>The result should be assigned to y.</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Remember that classical algebraic notation likes to omit the multiplication operator - you need to use it explicitly. Note how we change data type to make sure that x is of type float.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Keep your code clean and readable, and test it using the data we've provided, each time assigning it to the x variable (by hardcoding it). Don't be discouraged by any initial failures. Be persistent and inquisitive.</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Test Data</a:t>
            </a:r>
          </a:p>
          <a:p>
            <a:r>
              <a:rPr lang="en-US" i="0" dirty="0">
                <a:solidFill>
                  <a:schemeClr val="bg1"/>
                </a:solidFill>
                <a:effectLst/>
                <a:latin typeface="Calibri" panose="020F0502020204030204" pitchFamily="34" charset="0"/>
                <a:cs typeface="Calibri" panose="020F0502020204030204" pitchFamily="34" charset="0"/>
              </a:rPr>
              <a:t>Sample input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x = 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x =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x = -1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Expected Output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y = -1.0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y = 3.0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y = -9.0</a:t>
            </a:r>
          </a:p>
        </p:txBody>
      </p:sp>
    </p:spTree>
    <p:extLst>
      <p:ext uri="{BB962C8B-B14F-4D97-AF65-F5344CB8AC3E}">
        <p14:creationId xmlns:p14="http://schemas.microsoft.com/office/powerpoint/2010/main" val="11282763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3970318"/>
          </a:xfrm>
          <a:prstGeom prst="rect">
            <a:avLst/>
          </a:prstGeom>
          <a:noFill/>
        </p:spPr>
        <p:txBody>
          <a:bodyPr wrap="square">
            <a:spAutoFit/>
          </a:bodyPr>
          <a:lstStyle/>
          <a:p>
            <a:r>
              <a:rPr lang="es-ES" i="0" dirty="0">
                <a:solidFill>
                  <a:schemeClr val="bg1"/>
                </a:solidFill>
                <a:effectLst/>
                <a:highlight>
                  <a:srgbClr val="C0C0C0"/>
                </a:highlight>
                <a:latin typeface="Calibri" panose="020F0502020204030204" pitchFamily="34" charset="0"/>
                <a:cs typeface="Calibri" panose="020F0502020204030204" pitchFamily="34" charset="0"/>
              </a:rPr>
              <a:t>x = 0</a:t>
            </a:r>
          </a:p>
          <a:p>
            <a:r>
              <a:rPr lang="es-ES" i="0" dirty="0">
                <a:solidFill>
                  <a:schemeClr val="bg1"/>
                </a:solidFill>
                <a:effectLst/>
                <a:highlight>
                  <a:srgbClr val="C0C0C0"/>
                </a:highlight>
                <a:latin typeface="Calibri" panose="020F0502020204030204" pitchFamily="34" charset="0"/>
                <a:cs typeface="Calibri" panose="020F0502020204030204" pitchFamily="34" charset="0"/>
              </a:rPr>
              <a:t>x = </a:t>
            </a:r>
            <a:r>
              <a:rPr lang="es-ES" i="0" dirty="0" err="1">
                <a:solidFill>
                  <a:schemeClr val="bg1"/>
                </a:solidFill>
                <a:effectLst/>
                <a:highlight>
                  <a:srgbClr val="C0C0C0"/>
                </a:highlight>
                <a:latin typeface="Calibri" panose="020F0502020204030204" pitchFamily="34" charset="0"/>
                <a:cs typeface="Calibri" panose="020F0502020204030204" pitchFamily="34" charset="0"/>
              </a:rPr>
              <a:t>float</a:t>
            </a:r>
            <a:r>
              <a:rPr lang="es-ES" i="0" dirty="0">
                <a:solidFill>
                  <a:schemeClr val="bg1"/>
                </a:solidFill>
                <a:effectLst/>
                <a:highlight>
                  <a:srgbClr val="C0C0C0"/>
                </a:highlight>
                <a:latin typeface="Calibri" panose="020F0502020204030204" pitchFamily="34" charset="0"/>
                <a:cs typeface="Calibri" panose="020F0502020204030204" pitchFamily="34" charset="0"/>
              </a:rPr>
              <a:t>(x)</a:t>
            </a:r>
          </a:p>
          <a:p>
            <a:r>
              <a:rPr lang="es-ES" i="0" dirty="0">
                <a:solidFill>
                  <a:schemeClr val="bg1"/>
                </a:solidFill>
                <a:effectLst/>
                <a:highlight>
                  <a:srgbClr val="C0C0C0"/>
                </a:highlight>
                <a:latin typeface="Calibri" panose="020F0502020204030204" pitchFamily="34" charset="0"/>
                <a:cs typeface="Calibri" panose="020F0502020204030204" pitchFamily="34" charset="0"/>
              </a:rPr>
              <a:t>y = (3 * (x ** 3)) - (2 * (x ** 2)) + (3 * x) - 1</a:t>
            </a:r>
          </a:p>
          <a:p>
            <a:r>
              <a:rPr lang="es-ES" i="0" dirty="0" err="1">
                <a:solidFill>
                  <a:schemeClr val="bg1"/>
                </a:solidFill>
                <a:effectLst/>
                <a:highlight>
                  <a:srgbClr val="C0C0C0"/>
                </a:highlight>
                <a:latin typeface="Calibri" panose="020F0502020204030204" pitchFamily="34" charset="0"/>
                <a:cs typeface="Calibri" panose="020F0502020204030204" pitchFamily="34" charset="0"/>
              </a:rPr>
              <a:t>print</a:t>
            </a:r>
            <a:r>
              <a:rPr lang="es-ES" i="0" dirty="0">
                <a:solidFill>
                  <a:schemeClr val="bg1"/>
                </a:solidFill>
                <a:effectLst/>
                <a:highlight>
                  <a:srgbClr val="C0C0C0"/>
                </a:highlight>
                <a:latin typeface="Calibri" panose="020F0502020204030204" pitchFamily="34" charset="0"/>
                <a:cs typeface="Calibri" panose="020F0502020204030204" pitchFamily="34" charset="0"/>
              </a:rPr>
              <a:t>("y =", y)</a:t>
            </a:r>
          </a:p>
          <a:p>
            <a:endParaRPr lang="es-ES" i="0" dirty="0">
              <a:solidFill>
                <a:schemeClr val="bg1"/>
              </a:solidFill>
              <a:effectLst/>
              <a:highlight>
                <a:srgbClr val="C0C0C0"/>
              </a:highlight>
              <a:latin typeface="Calibri" panose="020F0502020204030204" pitchFamily="34" charset="0"/>
              <a:cs typeface="Calibri" panose="020F0502020204030204" pitchFamily="34" charset="0"/>
            </a:endParaRPr>
          </a:p>
          <a:p>
            <a:r>
              <a:rPr lang="es-ES" i="0" dirty="0">
                <a:solidFill>
                  <a:schemeClr val="bg1"/>
                </a:solidFill>
                <a:effectLst/>
                <a:highlight>
                  <a:srgbClr val="C0C0C0"/>
                </a:highlight>
                <a:latin typeface="Calibri" panose="020F0502020204030204" pitchFamily="34" charset="0"/>
                <a:cs typeface="Calibri" panose="020F0502020204030204" pitchFamily="34" charset="0"/>
              </a:rPr>
              <a:t>x = 1</a:t>
            </a:r>
          </a:p>
          <a:p>
            <a:r>
              <a:rPr lang="es-ES" i="0" dirty="0">
                <a:solidFill>
                  <a:schemeClr val="bg1"/>
                </a:solidFill>
                <a:effectLst/>
                <a:highlight>
                  <a:srgbClr val="C0C0C0"/>
                </a:highlight>
                <a:latin typeface="Calibri" panose="020F0502020204030204" pitchFamily="34" charset="0"/>
                <a:cs typeface="Calibri" panose="020F0502020204030204" pitchFamily="34" charset="0"/>
              </a:rPr>
              <a:t>x = </a:t>
            </a:r>
            <a:r>
              <a:rPr lang="es-ES" i="0" dirty="0" err="1">
                <a:solidFill>
                  <a:schemeClr val="bg1"/>
                </a:solidFill>
                <a:effectLst/>
                <a:highlight>
                  <a:srgbClr val="C0C0C0"/>
                </a:highlight>
                <a:latin typeface="Calibri" panose="020F0502020204030204" pitchFamily="34" charset="0"/>
                <a:cs typeface="Calibri" panose="020F0502020204030204" pitchFamily="34" charset="0"/>
              </a:rPr>
              <a:t>float</a:t>
            </a:r>
            <a:r>
              <a:rPr lang="es-ES" i="0" dirty="0">
                <a:solidFill>
                  <a:schemeClr val="bg1"/>
                </a:solidFill>
                <a:effectLst/>
                <a:highlight>
                  <a:srgbClr val="C0C0C0"/>
                </a:highlight>
                <a:latin typeface="Calibri" panose="020F0502020204030204" pitchFamily="34" charset="0"/>
                <a:cs typeface="Calibri" panose="020F0502020204030204" pitchFamily="34" charset="0"/>
              </a:rPr>
              <a:t>(x)</a:t>
            </a:r>
          </a:p>
          <a:p>
            <a:r>
              <a:rPr lang="es-ES" i="0" dirty="0">
                <a:solidFill>
                  <a:schemeClr val="bg1"/>
                </a:solidFill>
                <a:effectLst/>
                <a:highlight>
                  <a:srgbClr val="C0C0C0"/>
                </a:highlight>
                <a:latin typeface="Calibri" panose="020F0502020204030204" pitchFamily="34" charset="0"/>
                <a:cs typeface="Calibri" panose="020F0502020204030204" pitchFamily="34" charset="0"/>
              </a:rPr>
              <a:t>y = (3 * (x ** 3)) - (2 * (x ** 2)) + (3 * x) - 1</a:t>
            </a:r>
          </a:p>
          <a:p>
            <a:r>
              <a:rPr lang="es-ES" i="0" dirty="0" err="1">
                <a:solidFill>
                  <a:schemeClr val="bg1"/>
                </a:solidFill>
                <a:effectLst/>
                <a:highlight>
                  <a:srgbClr val="C0C0C0"/>
                </a:highlight>
                <a:latin typeface="Calibri" panose="020F0502020204030204" pitchFamily="34" charset="0"/>
                <a:cs typeface="Calibri" panose="020F0502020204030204" pitchFamily="34" charset="0"/>
              </a:rPr>
              <a:t>print</a:t>
            </a:r>
            <a:r>
              <a:rPr lang="es-ES" i="0" dirty="0">
                <a:solidFill>
                  <a:schemeClr val="bg1"/>
                </a:solidFill>
                <a:effectLst/>
                <a:highlight>
                  <a:srgbClr val="C0C0C0"/>
                </a:highlight>
                <a:latin typeface="Calibri" panose="020F0502020204030204" pitchFamily="34" charset="0"/>
                <a:cs typeface="Calibri" panose="020F0502020204030204" pitchFamily="34" charset="0"/>
              </a:rPr>
              <a:t>("y =", y)</a:t>
            </a:r>
          </a:p>
          <a:p>
            <a:endParaRPr lang="es-ES" i="0" dirty="0">
              <a:solidFill>
                <a:schemeClr val="bg1"/>
              </a:solidFill>
              <a:effectLst/>
              <a:highlight>
                <a:srgbClr val="C0C0C0"/>
              </a:highlight>
              <a:latin typeface="Calibri" panose="020F0502020204030204" pitchFamily="34" charset="0"/>
              <a:cs typeface="Calibri" panose="020F0502020204030204" pitchFamily="34" charset="0"/>
            </a:endParaRPr>
          </a:p>
          <a:p>
            <a:r>
              <a:rPr lang="es-ES" i="0" dirty="0">
                <a:solidFill>
                  <a:schemeClr val="bg1"/>
                </a:solidFill>
                <a:effectLst/>
                <a:highlight>
                  <a:srgbClr val="C0C0C0"/>
                </a:highlight>
                <a:latin typeface="Calibri" panose="020F0502020204030204" pitchFamily="34" charset="0"/>
                <a:cs typeface="Calibri" panose="020F0502020204030204" pitchFamily="34" charset="0"/>
              </a:rPr>
              <a:t>x = -1</a:t>
            </a:r>
          </a:p>
          <a:p>
            <a:r>
              <a:rPr lang="es-ES" i="0" dirty="0">
                <a:solidFill>
                  <a:schemeClr val="bg1"/>
                </a:solidFill>
                <a:effectLst/>
                <a:highlight>
                  <a:srgbClr val="C0C0C0"/>
                </a:highlight>
                <a:latin typeface="Calibri" panose="020F0502020204030204" pitchFamily="34" charset="0"/>
                <a:cs typeface="Calibri" panose="020F0502020204030204" pitchFamily="34" charset="0"/>
              </a:rPr>
              <a:t>x = </a:t>
            </a:r>
            <a:r>
              <a:rPr lang="es-ES" i="0" dirty="0" err="1">
                <a:solidFill>
                  <a:schemeClr val="bg1"/>
                </a:solidFill>
                <a:effectLst/>
                <a:highlight>
                  <a:srgbClr val="C0C0C0"/>
                </a:highlight>
                <a:latin typeface="Calibri" panose="020F0502020204030204" pitchFamily="34" charset="0"/>
                <a:cs typeface="Calibri" panose="020F0502020204030204" pitchFamily="34" charset="0"/>
              </a:rPr>
              <a:t>float</a:t>
            </a:r>
            <a:r>
              <a:rPr lang="es-ES" i="0" dirty="0">
                <a:solidFill>
                  <a:schemeClr val="bg1"/>
                </a:solidFill>
                <a:effectLst/>
                <a:highlight>
                  <a:srgbClr val="C0C0C0"/>
                </a:highlight>
                <a:latin typeface="Calibri" panose="020F0502020204030204" pitchFamily="34" charset="0"/>
                <a:cs typeface="Calibri" panose="020F0502020204030204" pitchFamily="34" charset="0"/>
              </a:rPr>
              <a:t>(x)</a:t>
            </a:r>
          </a:p>
          <a:p>
            <a:r>
              <a:rPr lang="es-ES" i="0" dirty="0">
                <a:solidFill>
                  <a:schemeClr val="bg1"/>
                </a:solidFill>
                <a:effectLst/>
                <a:highlight>
                  <a:srgbClr val="C0C0C0"/>
                </a:highlight>
                <a:latin typeface="Calibri" panose="020F0502020204030204" pitchFamily="34" charset="0"/>
                <a:cs typeface="Calibri" panose="020F0502020204030204" pitchFamily="34" charset="0"/>
              </a:rPr>
              <a:t>y = (3 * (x ** 3)) - (2 * (x ** 2)) + (3 * x) - 1</a:t>
            </a:r>
          </a:p>
          <a:p>
            <a:r>
              <a:rPr lang="es-ES" i="0" dirty="0" err="1">
                <a:solidFill>
                  <a:schemeClr val="bg1"/>
                </a:solidFill>
                <a:effectLst/>
                <a:highlight>
                  <a:srgbClr val="C0C0C0"/>
                </a:highlight>
                <a:latin typeface="Calibri" panose="020F0502020204030204" pitchFamily="34" charset="0"/>
                <a:cs typeface="Calibri" panose="020F0502020204030204" pitchFamily="34" charset="0"/>
              </a:rPr>
              <a:t>print</a:t>
            </a:r>
            <a:r>
              <a:rPr lang="es-ES" i="0" dirty="0">
                <a:solidFill>
                  <a:schemeClr val="bg1"/>
                </a:solidFill>
                <a:effectLst/>
                <a:highlight>
                  <a:srgbClr val="C0C0C0"/>
                </a:highlight>
                <a:latin typeface="Calibri" panose="020F0502020204030204" pitchFamily="34" charset="0"/>
                <a:cs typeface="Calibri" panose="020F0502020204030204" pitchFamily="34" charset="0"/>
              </a:rPr>
              <a:t>("y =", y)</a:t>
            </a:r>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20178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616648"/>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Key takeaways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1. A variable is a named location reserved to </a:t>
            </a:r>
            <a:r>
              <a:rPr lang="en-US" b="1" i="0" dirty="0">
                <a:solidFill>
                  <a:schemeClr val="bg1"/>
                </a:solidFill>
                <a:effectLst/>
                <a:latin typeface="Calibri" panose="020F0502020204030204" pitchFamily="34" charset="0"/>
                <a:cs typeface="Calibri" panose="020F0502020204030204" pitchFamily="34" charset="0"/>
              </a:rPr>
              <a:t>store values in the memory</a:t>
            </a:r>
            <a:r>
              <a:rPr lang="en-US" i="0" dirty="0">
                <a:solidFill>
                  <a:schemeClr val="bg1"/>
                </a:solidFill>
                <a:effectLst/>
                <a:latin typeface="Calibri" panose="020F0502020204030204" pitchFamily="34" charset="0"/>
                <a:cs typeface="Calibri" panose="020F0502020204030204" pitchFamily="34" charset="0"/>
              </a:rPr>
              <a:t>. A variable is created or </a:t>
            </a:r>
            <a:r>
              <a:rPr lang="en-US" b="1" i="0" dirty="0">
                <a:solidFill>
                  <a:schemeClr val="bg1"/>
                </a:solidFill>
                <a:effectLst/>
                <a:latin typeface="Calibri" panose="020F0502020204030204" pitchFamily="34" charset="0"/>
                <a:cs typeface="Calibri" panose="020F0502020204030204" pitchFamily="34" charset="0"/>
              </a:rPr>
              <a:t>initialized automatically </a:t>
            </a:r>
            <a:r>
              <a:rPr lang="en-US" i="0" dirty="0">
                <a:solidFill>
                  <a:schemeClr val="bg1"/>
                </a:solidFill>
                <a:effectLst/>
                <a:latin typeface="Calibri" panose="020F0502020204030204" pitchFamily="34" charset="0"/>
                <a:cs typeface="Calibri" panose="020F0502020204030204" pitchFamily="34" charset="0"/>
              </a:rPr>
              <a:t>when you </a:t>
            </a:r>
            <a:r>
              <a:rPr lang="en-US" b="1" i="0" dirty="0">
                <a:solidFill>
                  <a:schemeClr val="bg1"/>
                </a:solidFill>
                <a:effectLst/>
                <a:latin typeface="Calibri" panose="020F0502020204030204" pitchFamily="34" charset="0"/>
                <a:cs typeface="Calibri" panose="020F0502020204030204" pitchFamily="34" charset="0"/>
              </a:rPr>
              <a:t>assign a value to it </a:t>
            </a:r>
            <a:r>
              <a:rPr lang="en-US" i="0" dirty="0">
                <a:solidFill>
                  <a:schemeClr val="bg1"/>
                </a:solidFill>
                <a:effectLst/>
                <a:latin typeface="Calibri" panose="020F0502020204030204" pitchFamily="34" charset="0"/>
                <a:cs typeface="Calibri" panose="020F0502020204030204" pitchFamily="34" charset="0"/>
              </a:rPr>
              <a:t>for the first time. (2.1.4.1)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2. Each variable must have a </a:t>
            </a:r>
            <a:r>
              <a:rPr lang="en-US" b="1" i="0" dirty="0">
                <a:solidFill>
                  <a:schemeClr val="bg1"/>
                </a:solidFill>
                <a:effectLst/>
                <a:latin typeface="Calibri" panose="020F0502020204030204" pitchFamily="34" charset="0"/>
                <a:cs typeface="Calibri" panose="020F0502020204030204" pitchFamily="34" charset="0"/>
              </a:rPr>
              <a:t>unique name </a:t>
            </a:r>
            <a:r>
              <a:rPr lang="en-US" i="0" dirty="0">
                <a:solidFill>
                  <a:schemeClr val="bg1"/>
                </a:solidFill>
                <a:effectLst/>
                <a:latin typeface="Calibri" panose="020F0502020204030204" pitchFamily="34" charset="0"/>
                <a:cs typeface="Calibri" panose="020F0502020204030204" pitchFamily="34" charset="0"/>
              </a:rPr>
              <a:t>- an identifier. A legal identifier name must be a non-empty sequence of characters, </a:t>
            </a:r>
            <a:r>
              <a:rPr lang="en-US" b="1" i="0" dirty="0">
                <a:solidFill>
                  <a:schemeClr val="bg1"/>
                </a:solidFill>
                <a:effectLst/>
                <a:latin typeface="Calibri" panose="020F0502020204030204" pitchFamily="34" charset="0"/>
                <a:cs typeface="Calibri" panose="020F0502020204030204" pitchFamily="34" charset="0"/>
              </a:rPr>
              <a:t>must begin with the underscore(_), or a letter</a:t>
            </a:r>
            <a:r>
              <a:rPr lang="en-US" i="0" dirty="0">
                <a:solidFill>
                  <a:schemeClr val="bg1"/>
                </a:solidFill>
                <a:effectLst/>
                <a:latin typeface="Calibri" panose="020F0502020204030204" pitchFamily="34" charset="0"/>
                <a:cs typeface="Calibri" panose="020F0502020204030204" pitchFamily="34" charset="0"/>
              </a:rPr>
              <a:t>, and it </a:t>
            </a:r>
            <a:r>
              <a:rPr lang="en-US" b="1" i="0" dirty="0">
                <a:solidFill>
                  <a:schemeClr val="bg1"/>
                </a:solidFill>
                <a:effectLst/>
                <a:latin typeface="Calibri" panose="020F0502020204030204" pitchFamily="34" charset="0"/>
                <a:cs typeface="Calibri" panose="020F0502020204030204" pitchFamily="34" charset="0"/>
              </a:rPr>
              <a:t>cannot be a Python keyword (reserved world)</a:t>
            </a:r>
            <a:r>
              <a:rPr lang="en-US" i="0" dirty="0">
                <a:solidFill>
                  <a:schemeClr val="bg1"/>
                </a:solidFill>
                <a:effectLst/>
                <a:latin typeface="Calibri" panose="020F0502020204030204" pitchFamily="34" charset="0"/>
                <a:cs typeface="Calibri" panose="020F0502020204030204" pitchFamily="34" charset="0"/>
              </a:rPr>
              <a:t>. The first character may be followed by underscores, letters, and digits. Identifiers in Python are </a:t>
            </a:r>
            <a:r>
              <a:rPr lang="en-US" b="1" i="0" dirty="0">
                <a:solidFill>
                  <a:schemeClr val="bg1"/>
                </a:solidFill>
                <a:effectLst/>
                <a:latin typeface="Calibri" panose="020F0502020204030204" pitchFamily="34" charset="0"/>
                <a:cs typeface="Calibri" panose="020F0502020204030204" pitchFamily="34" charset="0"/>
              </a:rPr>
              <a:t>case-sensitive</a:t>
            </a:r>
            <a:r>
              <a:rPr lang="en-US" i="0" dirty="0">
                <a:solidFill>
                  <a:schemeClr val="bg1"/>
                </a:solidFill>
                <a:effectLst/>
                <a:latin typeface="Calibri" panose="020F0502020204030204" pitchFamily="34" charset="0"/>
                <a:cs typeface="Calibri" panose="020F0502020204030204" pitchFamily="34" charset="0"/>
              </a:rPr>
              <a:t>. (2.1.4.1)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3. </a:t>
            </a:r>
            <a:r>
              <a:rPr lang="en-US" b="1" i="0" dirty="0">
                <a:solidFill>
                  <a:schemeClr val="bg1"/>
                </a:solidFill>
                <a:effectLst/>
                <a:latin typeface="Calibri" panose="020F0502020204030204" pitchFamily="34" charset="0"/>
                <a:cs typeface="Calibri" panose="020F0502020204030204" pitchFamily="34" charset="0"/>
              </a:rPr>
              <a:t>Python is a dynamically-typed language</a:t>
            </a:r>
            <a:r>
              <a:rPr lang="en-US" i="0" dirty="0">
                <a:solidFill>
                  <a:schemeClr val="bg1"/>
                </a:solidFill>
                <a:effectLst/>
                <a:latin typeface="Calibri" panose="020F0502020204030204" pitchFamily="34" charset="0"/>
                <a:cs typeface="Calibri" panose="020F0502020204030204" pitchFamily="34" charset="0"/>
              </a:rPr>
              <a:t>, which means you </a:t>
            </a:r>
            <a:r>
              <a:rPr lang="en-US" b="1" i="0" dirty="0">
                <a:solidFill>
                  <a:schemeClr val="bg1"/>
                </a:solidFill>
                <a:effectLst/>
                <a:latin typeface="Calibri" panose="020F0502020204030204" pitchFamily="34" charset="0"/>
                <a:cs typeface="Calibri" panose="020F0502020204030204" pitchFamily="34" charset="0"/>
              </a:rPr>
              <a:t>don't need to declare variables in it</a:t>
            </a:r>
            <a:r>
              <a:rPr lang="en-US" i="0" dirty="0">
                <a:solidFill>
                  <a:schemeClr val="bg1"/>
                </a:solidFill>
                <a:effectLst/>
                <a:latin typeface="Calibri" panose="020F0502020204030204" pitchFamily="34" charset="0"/>
                <a:cs typeface="Calibri" panose="020F0502020204030204" pitchFamily="34" charset="0"/>
              </a:rPr>
              <a:t>. (2.1.4.3) To assign values to variables, you can use a simple assignment operator in the form of the equal (=) sign, i.e., </a:t>
            </a:r>
            <a:r>
              <a:rPr lang="en-US" b="1" i="0" dirty="0">
                <a:solidFill>
                  <a:srgbClr val="FF0000"/>
                </a:solidFill>
                <a:effectLst/>
                <a:latin typeface="Calibri" panose="020F0502020204030204" pitchFamily="34" charset="0"/>
                <a:cs typeface="Calibri" panose="020F0502020204030204" pitchFamily="34" charset="0"/>
              </a:rPr>
              <a:t>var = 1</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4. You can also use </a:t>
            </a:r>
            <a:r>
              <a:rPr lang="en-US" b="1" i="0" dirty="0">
                <a:solidFill>
                  <a:srgbClr val="FF0000"/>
                </a:solidFill>
                <a:effectLst/>
                <a:latin typeface="Calibri" panose="020F0502020204030204" pitchFamily="34" charset="0"/>
                <a:cs typeface="Calibri" panose="020F0502020204030204" pitchFamily="34" charset="0"/>
              </a:rPr>
              <a:t>compound assignment </a:t>
            </a:r>
            <a:r>
              <a:rPr lang="en-US" i="0" dirty="0">
                <a:solidFill>
                  <a:schemeClr val="bg1"/>
                </a:solidFill>
                <a:effectLst/>
                <a:latin typeface="Calibri" panose="020F0502020204030204" pitchFamily="34" charset="0"/>
                <a:cs typeface="Calibri" panose="020F0502020204030204" pitchFamily="34" charset="0"/>
              </a:rPr>
              <a:t>operators (shortcut operators) to modify values assigned to variables, e.g., </a:t>
            </a:r>
            <a:r>
              <a:rPr lang="en-US" b="1" i="0" dirty="0">
                <a:solidFill>
                  <a:schemeClr val="bg1"/>
                </a:solidFill>
                <a:effectLst/>
                <a:latin typeface="Calibri" panose="020F0502020204030204" pitchFamily="34" charset="0"/>
                <a:cs typeface="Calibri" panose="020F0502020204030204" pitchFamily="34" charset="0"/>
              </a:rPr>
              <a:t>var += 1</a:t>
            </a:r>
            <a:r>
              <a:rPr lang="en-US" i="0" dirty="0">
                <a:solidFill>
                  <a:schemeClr val="bg1"/>
                </a:solidFill>
                <a:effectLst/>
                <a:latin typeface="Calibri" panose="020F0502020204030204" pitchFamily="34" charset="0"/>
                <a:cs typeface="Calibri" panose="020F0502020204030204" pitchFamily="34" charset="0"/>
              </a:rPr>
              <a:t>, or </a:t>
            </a:r>
            <a:r>
              <a:rPr lang="en-US" b="1" i="0" dirty="0">
                <a:solidFill>
                  <a:schemeClr val="bg1"/>
                </a:solidFill>
                <a:effectLst/>
                <a:latin typeface="Calibri" panose="020F0502020204030204" pitchFamily="34" charset="0"/>
                <a:cs typeface="Calibri" panose="020F0502020204030204" pitchFamily="34" charset="0"/>
              </a:rPr>
              <a:t>var /= 5 * 2</a:t>
            </a:r>
            <a:r>
              <a:rPr lang="en-US" i="0" dirty="0">
                <a:solidFill>
                  <a:schemeClr val="bg1"/>
                </a:solidFill>
                <a:effectLst/>
                <a:latin typeface="Calibri" panose="020F0502020204030204" pitchFamily="34" charset="0"/>
                <a:cs typeface="Calibri" panose="020F0502020204030204" pitchFamily="34" charset="0"/>
              </a:rPr>
              <a:t>. (2.1.4.8)</a:t>
            </a:r>
          </a:p>
        </p:txBody>
      </p:sp>
    </p:spTree>
    <p:extLst>
      <p:ext uri="{BB962C8B-B14F-4D97-AF65-F5344CB8AC3E}">
        <p14:creationId xmlns:p14="http://schemas.microsoft.com/office/powerpoint/2010/main" val="13487732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801314"/>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5. You can assign new values to already existing variables using the assignment operator or one of the compound operators, e.g.: (2.1.4.5)</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2</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print(var)</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3</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print(var)</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print(var)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6. You can combine text and variables using the + operator, and use the print() function to output strings and variables, e.g.: (2.1.4.4)</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"007"</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print("Agent " + var)</a:t>
            </a:r>
          </a:p>
        </p:txBody>
      </p:sp>
    </p:spTree>
    <p:extLst>
      <p:ext uri="{BB962C8B-B14F-4D97-AF65-F5344CB8AC3E}">
        <p14:creationId xmlns:p14="http://schemas.microsoft.com/office/powerpoint/2010/main" val="19321801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632311"/>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Exercise 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var = 2</a:t>
            </a:r>
          </a:p>
          <a:p>
            <a:r>
              <a:rPr lang="en-US" i="0" dirty="0">
                <a:solidFill>
                  <a:schemeClr val="bg1"/>
                </a:solidFill>
                <a:effectLst/>
                <a:latin typeface="Calibri" panose="020F0502020204030204" pitchFamily="34" charset="0"/>
                <a:cs typeface="Calibri" panose="020F0502020204030204" pitchFamily="34" charset="0"/>
              </a:rPr>
              <a:t>var = 3</a:t>
            </a:r>
          </a:p>
          <a:p>
            <a:r>
              <a:rPr lang="en-US" i="0" dirty="0">
                <a:solidFill>
                  <a:schemeClr val="bg1"/>
                </a:solidFill>
                <a:effectLst/>
                <a:latin typeface="Calibri" panose="020F0502020204030204" pitchFamily="34" charset="0"/>
                <a:cs typeface="Calibri" panose="020F0502020204030204" pitchFamily="34" charset="0"/>
              </a:rPr>
              <a:t>print(var)  # 3</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Exercise 2</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Which of the following variable names are </a:t>
            </a:r>
            <a:r>
              <a:rPr lang="en-US" b="1" i="0" dirty="0">
                <a:solidFill>
                  <a:srgbClr val="FF0000"/>
                </a:solidFill>
                <a:effectLst/>
                <a:latin typeface="Calibri" panose="020F0502020204030204" pitchFamily="34" charset="0"/>
                <a:cs typeface="Calibri" panose="020F0502020204030204" pitchFamily="34" charset="0"/>
              </a:rPr>
              <a:t>illegal</a:t>
            </a:r>
            <a:r>
              <a:rPr lang="en-US" i="0" dirty="0">
                <a:solidFill>
                  <a:schemeClr val="bg1"/>
                </a:solidFill>
                <a:effectLst/>
                <a:latin typeface="Calibri" panose="020F0502020204030204" pitchFamily="34" charset="0"/>
                <a:cs typeface="Calibri" panose="020F0502020204030204" pitchFamily="34" charset="0"/>
              </a:rPr>
              <a:t> in Python?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my_var</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m</a:t>
            </a:r>
          </a:p>
          <a:p>
            <a:r>
              <a:rPr lang="en-US" b="1" i="0" dirty="0">
                <a:solidFill>
                  <a:srgbClr val="CCFF33"/>
                </a:solidFill>
                <a:effectLst/>
                <a:latin typeface="Calibri" panose="020F0502020204030204" pitchFamily="34" charset="0"/>
                <a:cs typeface="Calibri" panose="020F0502020204030204" pitchFamily="34" charset="0"/>
              </a:rPr>
              <a:t>101 # incorrect (starts with a digit)</a:t>
            </a: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averylongvariablename</a:t>
            </a:r>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m101</a:t>
            </a:r>
          </a:p>
          <a:p>
            <a:r>
              <a:rPr lang="en-US" b="1" i="0" dirty="0">
                <a:solidFill>
                  <a:srgbClr val="CCFF33"/>
                </a:solidFill>
                <a:effectLst/>
                <a:latin typeface="Calibri" panose="020F0502020204030204" pitchFamily="34" charset="0"/>
                <a:cs typeface="Calibri" panose="020F0502020204030204" pitchFamily="34" charset="0"/>
              </a:rPr>
              <a:t>m 101 # incorrect (contains a space)</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Del</a:t>
            </a:r>
          </a:p>
          <a:p>
            <a:r>
              <a:rPr lang="en-US" b="1" i="0" dirty="0">
                <a:solidFill>
                  <a:srgbClr val="CCFF33"/>
                </a:solidFill>
                <a:effectLst/>
                <a:latin typeface="Calibri" panose="020F0502020204030204" pitchFamily="34" charset="0"/>
                <a:cs typeface="Calibri" panose="020F0502020204030204" pitchFamily="34" charset="0"/>
              </a:rPr>
              <a:t>del # incorrect (is a keyword)</a:t>
            </a:r>
          </a:p>
        </p:txBody>
      </p:sp>
    </p:spTree>
    <p:extLst>
      <p:ext uri="{BB962C8B-B14F-4D97-AF65-F5344CB8AC3E}">
        <p14:creationId xmlns:p14="http://schemas.microsoft.com/office/powerpoint/2010/main" val="14776271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355312"/>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Exercise 3</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a =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b =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 + b)  # 11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Exercise 4</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a = 6</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b = 3</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a /= 2 * b</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  # 1</a:t>
            </a:r>
          </a:p>
          <a:p>
            <a:endParaRPr lang="en-US" dirty="0">
              <a:solidFill>
                <a:schemeClr val="bg1"/>
              </a:solidFill>
              <a:highlight>
                <a:srgbClr val="C0C0C0"/>
              </a:highlight>
              <a:latin typeface="Calibri" panose="020F0502020204030204" pitchFamily="34" charset="0"/>
              <a:cs typeface="Calibri" panose="020F0502020204030204" pitchFamily="34" charset="0"/>
            </a:endParaRPr>
          </a:p>
          <a:p>
            <a:r>
              <a:rPr lang="pt-BR" b="1" i="0" dirty="0">
                <a:solidFill>
                  <a:srgbClr val="CCFF33"/>
                </a:solidFill>
                <a:effectLst/>
                <a:latin typeface="Calibri" panose="020F0502020204030204" pitchFamily="34" charset="0"/>
                <a:cs typeface="Calibri" panose="020F0502020204030204" pitchFamily="34" charset="0"/>
              </a:rPr>
              <a:t>2 * b = 6</a:t>
            </a:r>
          </a:p>
          <a:p>
            <a:r>
              <a:rPr lang="pt-BR" b="1" i="0" dirty="0">
                <a:solidFill>
                  <a:srgbClr val="CCFF33"/>
                </a:solidFill>
                <a:effectLst/>
                <a:latin typeface="Calibri" panose="020F0502020204030204" pitchFamily="34" charset="0"/>
                <a:cs typeface="Calibri" panose="020F0502020204030204" pitchFamily="34" charset="0"/>
              </a:rPr>
              <a:t>a = 6 → 6 / 6 = 1.0</a:t>
            </a:r>
            <a:endParaRPr lang="en-US" b="1" i="0" dirty="0">
              <a:solidFill>
                <a:srgbClr val="CCFF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708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602068"/>
            <a:ext cx="9291917" cy="5170646"/>
          </a:xfrm>
          <a:prstGeom prst="rect">
            <a:avLst/>
          </a:prstGeom>
          <a:noFill/>
        </p:spPr>
        <p:txBody>
          <a:bodyPr wrap="square">
            <a:spAutoFit/>
          </a:bodyPr>
          <a:lstStyle/>
          <a:p>
            <a:pPr algn="l"/>
            <a:r>
              <a:rPr lang="pt-BR" sz="2400" b="1" i="0" dirty="0">
                <a:solidFill>
                  <a:schemeClr val="bg1"/>
                </a:solidFill>
                <a:effectLst/>
                <a:latin typeface="Calibri" panose="020F0502020204030204" pitchFamily="34" charset="0"/>
                <a:cs typeface="Calibri" panose="020F0502020204030204" pitchFamily="34" charset="0"/>
              </a:rPr>
              <a:t>De onde vêm as funções?</a:t>
            </a:r>
          </a:p>
          <a:p>
            <a:pPr algn="l"/>
            <a:endParaRPr lang="pt-BR"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pt-BR" i="0" dirty="0">
                <a:solidFill>
                  <a:schemeClr val="bg1"/>
                </a:solidFill>
                <a:effectLst/>
                <a:latin typeface="Calibri" panose="020F0502020204030204" pitchFamily="34" charset="0"/>
                <a:cs typeface="Calibri" panose="020F0502020204030204" pitchFamily="34" charset="0"/>
              </a:rPr>
              <a:t>Eles podem vir </a:t>
            </a:r>
            <a:r>
              <a:rPr lang="pt-BR" b="1" i="0" dirty="0">
                <a:solidFill>
                  <a:schemeClr val="bg1"/>
                </a:solidFill>
                <a:effectLst/>
                <a:latin typeface="Calibri" panose="020F0502020204030204" pitchFamily="34" charset="0"/>
                <a:cs typeface="Calibri" panose="020F0502020204030204" pitchFamily="34" charset="0"/>
              </a:rPr>
              <a:t>do própria Python</a:t>
            </a:r>
            <a:r>
              <a:rPr lang="pt-BR" i="0" dirty="0">
                <a:solidFill>
                  <a:schemeClr val="bg1"/>
                </a:solidFill>
                <a:effectLst/>
                <a:latin typeface="Calibri" panose="020F0502020204030204" pitchFamily="34" charset="0"/>
                <a:cs typeface="Calibri" panose="020F0502020204030204" pitchFamily="34" charset="0"/>
              </a:rPr>
              <a:t>; a função </a:t>
            </a:r>
            <a:r>
              <a:rPr lang="pt-BR" b="1" i="0" dirty="0">
                <a:solidFill>
                  <a:schemeClr val="bg1"/>
                </a:solidFill>
                <a:effectLst/>
                <a:latin typeface="Consolas" panose="020B0609020204030204" pitchFamily="49" charset="0"/>
                <a:cs typeface="Calibri" panose="020F0502020204030204" pitchFamily="34" charset="0"/>
              </a:rPr>
              <a:t>print</a:t>
            </a:r>
            <a:r>
              <a:rPr lang="pt-BR" i="0" dirty="0">
                <a:solidFill>
                  <a:schemeClr val="bg1"/>
                </a:solidFill>
                <a:effectLst/>
                <a:latin typeface="Calibri" panose="020F0502020204030204" pitchFamily="34" charset="0"/>
                <a:cs typeface="Calibri" panose="020F0502020204030204" pitchFamily="34" charset="0"/>
              </a:rPr>
              <a:t> é deste tipo; tal função é um valor agregado recebido junto com </a:t>
            </a:r>
            <a:r>
              <a:rPr lang="pt-BR" dirty="0">
                <a:solidFill>
                  <a:schemeClr val="bg1"/>
                </a:solidFill>
                <a:latin typeface="Calibri" panose="020F0502020204030204" pitchFamily="34" charset="0"/>
                <a:cs typeface="Calibri" panose="020F0502020204030204" pitchFamily="34" charset="0"/>
              </a:rPr>
              <a:t>P</a:t>
            </a:r>
            <a:r>
              <a:rPr lang="pt-BR" i="0" dirty="0">
                <a:solidFill>
                  <a:schemeClr val="bg1"/>
                </a:solidFill>
                <a:effectLst/>
                <a:latin typeface="Calibri" panose="020F0502020204030204" pitchFamily="34" charset="0"/>
                <a:cs typeface="Calibri" panose="020F0502020204030204" pitchFamily="34" charset="0"/>
              </a:rPr>
              <a:t>ython e seu ambiente (ele é incorporado); você não tem que fazer nada especial (por exemplo, pedir qualquer coisa a ninguém) se você quiser fazer uso dele;</a:t>
            </a:r>
          </a:p>
          <a:p>
            <a:pPr marL="285750" indent="-285750" algn="l">
              <a:buFont typeface="Arial" panose="020B0604020202020204" pitchFamily="34" charset="0"/>
              <a:buChar char="•"/>
            </a:pPr>
            <a:r>
              <a:rPr lang="pt-BR" i="0" dirty="0">
                <a:solidFill>
                  <a:schemeClr val="bg1"/>
                </a:solidFill>
                <a:effectLst/>
                <a:latin typeface="Calibri" panose="020F0502020204030204" pitchFamily="34" charset="0"/>
                <a:cs typeface="Calibri" panose="020F0502020204030204" pitchFamily="34" charset="0"/>
              </a:rPr>
              <a:t>eles podem vir de um ou mais dos módulos adicionados do Python nomeados; alguns dos módulos vêm com Python, outros podem exigir instalação separada - qualquer que seja o caso, todos eles precisam estar explicitamente conectados com o seu código (vamos mostrar-lhe como fazer isso em breve);</a:t>
            </a:r>
          </a:p>
          <a:p>
            <a:pPr marL="285750" indent="-285750" algn="l">
              <a:buFont typeface="Arial" panose="020B0604020202020204" pitchFamily="34" charset="0"/>
              <a:buChar char="•"/>
            </a:pPr>
            <a:r>
              <a:rPr lang="pt-BR" i="0" dirty="0">
                <a:solidFill>
                  <a:schemeClr val="bg1"/>
                </a:solidFill>
                <a:effectLst/>
                <a:latin typeface="Calibri" panose="020F0502020204030204" pitchFamily="34" charset="0"/>
                <a:cs typeface="Calibri" panose="020F0502020204030204" pitchFamily="34" charset="0"/>
              </a:rPr>
              <a:t>você mesmo pode escrevê-las, colocando quantas funções quiser e precisa dentro do seu programa para torná-las mais simples, claras e elegantes.</a:t>
            </a:r>
          </a:p>
          <a:p>
            <a:pPr algn="l"/>
            <a:endParaRPr lang="pt-BR" i="0" dirty="0">
              <a:solidFill>
                <a:schemeClr val="bg1"/>
              </a:solidFill>
              <a:effectLst/>
              <a:latin typeface="Calibri" panose="020F0502020204030204" pitchFamily="34"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O nome da função deve ser significativo (o nome da função de impressão é evidente).</a:t>
            </a:r>
          </a:p>
          <a:p>
            <a:pPr algn="l"/>
            <a:endParaRPr lang="pt-BR" i="0" dirty="0">
              <a:solidFill>
                <a:schemeClr val="bg1"/>
              </a:solidFill>
              <a:effectLst/>
              <a:latin typeface="Calibri" panose="020F0502020204030204" pitchFamily="34"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Claro, se você vai fazer uso de qualquer função já existente, você não tem influência em seu nome, mas quando você começa a escrever suas próprias funções, você deve considerar cuidadosamente sua escolha de nomes.</a:t>
            </a:r>
          </a:p>
        </p:txBody>
      </p:sp>
    </p:spTree>
    <p:extLst>
      <p:ext uri="{BB962C8B-B14F-4D97-AF65-F5344CB8AC3E}">
        <p14:creationId xmlns:p14="http://schemas.microsoft.com/office/powerpoint/2010/main" val="16209415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893647"/>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Leaving comments in code: why, how, and when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may want to put in a few words addressed not to Python but to humans, usually to explain to other readers of the code how the tricks used in the code work, or the meanings of the variables, and eventually, in order to keep stored information on who the author is and when the program was written.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A remark inserted into the program, which is omitted at runtime, is called a comment.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How do you leave this kind of comment in the source code? It has to be done in a way that won't force Python to interpret it as part of the code.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Whenever Python encounters a comment in your program, the comment is completely transparent to it - from Python's point of view, this is only one space (regardless of how long the real comment is).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latin typeface="Calibri" panose="020F0502020204030204" pitchFamily="34" charset="0"/>
                <a:cs typeface="Calibri" panose="020F0502020204030204" pitchFamily="34" charset="0"/>
              </a:rPr>
              <a:t>In Python, a comment is a piece of text that begins with a # (hash) sign and extends to the end of the line.</a:t>
            </a:r>
          </a:p>
        </p:txBody>
      </p:sp>
    </p:spTree>
    <p:extLst>
      <p:ext uri="{BB962C8B-B14F-4D97-AF65-F5344CB8AC3E}">
        <p14:creationId xmlns:p14="http://schemas.microsoft.com/office/powerpoint/2010/main" val="25067589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355312"/>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If you want a comment that spans several lines, you have to put a hash in front of them all.</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Just like here: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FF0000"/>
                </a:solidFill>
                <a:effectLst/>
                <a:highlight>
                  <a:srgbClr val="C0C0C0"/>
                </a:highlight>
                <a:latin typeface="Calibri" panose="020F0502020204030204" pitchFamily="34" charset="0"/>
                <a:cs typeface="Calibri" panose="020F0502020204030204" pitchFamily="34" charset="0"/>
              </a:rPr>
              <a:t># This program evaluates the hypotenuse c.</a:t>
            </a:r>
          </a:p>
          <a:p>
            <a:r>
              <a:rPr lang="en-US" i="0" dirty="0">
                <a:solidFill>
                  <a:srgbClr val="FF0000"/>
                </a:solidFill>
                <a:effectLst/>
                <a:highlight>
                  <a:srgbClr val="C0C0C0"/>
                </a:highlight>
                <a:latin typeface="Calibri" panose="020F0502020204030204" pitchFamily="34" charset="0"/>
                <a:cs typeface="Calibri" panose="020F0502020204030204" pitchFamily="34" charset="0"/>
              </a:rPr>
              <a:t># a and b are the lengths of the legs.</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a = 3.0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b = 4.0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c = (a ** 2 + b ** 2) ** 0.5  # We use ** instead of square root.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print("c =", c)</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Good, responsible developers describe each important piece of code</a:t>
            </a:r>
            <a:r>
              <a:rPr lang="en-US" i="0" dirty="0">
                <a:solidFill>
                  <a:schemeClr val="bg1"/>
                </a:solidFill>
                <a:effectLst/>
                <a:latin typeface="Calibri" panose="020F0502020204030204" pitchFamily="34" charset="0"/>
                <a:cs typeface="Calibri" panose="020F0502020204030204" pitchFamily="34" charset="0"/>
              </a:rPr>
              <a:t>, e.g., explaining the role of the variables; although it must be stated that the best way of commenting variables is to name them in an unambiguous manner.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latin typeface="Calibri" panose="020F0502020204030204" pitchFamily="34" charset="0"/>
                <a:cs typeface="Calibri" panose="020F0502020204030204" pitchFamily="34" charset="0"/>
              </a:rPr>
              <a:t>For example, if a particular variable is designed to store an area of some unique square, the name </a:t>
            </a:r>
            <a:r>
              <a:rPr lang="en-US" b="1" i="0" dirty="0" err="1">
                <a:solidFill>
                  <a:schemeClr val="bg1"/>
                </a:solidFill>
                <a:effectLst/>
                <a:latin typeface="Calibri" panose="020F0502020204030204" pitchFamily="34" charset="0"/>
                <a:cs typeface="Calibri" panose="020F0502020204030204" pitchFamily="34" charset="0"/>
              </a:rPr>
              <a:t>square_area</a:t>
            </a:r>
            <a:r>
              <a:rPr lang="en-US" b="1" i="0" dirty="0">
                <a:solidFill>
                  <a:schemeClr val="bg1"/>
                </a:solidFill>
                <a:effectLst/>
                <a:latin typeface="Calibri" panose="020F0502020204030204" pitchFamily="34" charset="0"/>
                <a:cs typeface="Calibri" panose="020F0502020204030204" pitchFamily="34" charset="0"/>
              </a:rPr>
              <a:t> </a:t>
            </a:r>
            <a:r>
              <a:rPr lang="en-US" i="0" dirty="0">
                <a:solidFill>
                  <a:srgbClr val="CCFF33"/>
                </a:solidFill>
                <a:effectLst/>
                <a:latin typeface="Calibri" panose="020F0502020204030204" pitchFamily="34" charset="0"/>
                <a:cs typeface="Calibri" panose="020F0502020204030204" pitchFamily="34" charset="0"/>
              </a:rPr>
              <a:t>will obviously be better than </a:t>
            </a:r>
            <a:r>
              <a:rPr lang="en-US" i="0" dirty="0" err="1">
                <a:solidFill>
                  <a:srgbClr val="CCFF33"/>
                </a:solidFill>
                <a:effectLst/>
                <a:latin typeface="Calibri" panose="020F0502020204030204" pitchFamily="34" charset="0"/>
                <a:cs typeface="Calibri" panose="020F0502020204030204" pitchFamily="34" charset="0"/>
              </a:rPr>
              <a:t>aunt_jane</a:t>
            </a:r>
            <a:r>
              <a:rPr lang="en-US" i="0" dirty="0">
                <a:solidFill>
                  <a:srgbClr val="CCFF33"/>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We say that the first name is self-commenting.</a:t>
            </a:r>
          </a:p>
        </p:txBody>
      </p:sp>
    </p:spTree>
    <p:extLst>
      <p:ext uri="{BB962C8B-B14F-4D97-AF65-F5344CB8AC3E}">
        <p14:creationId xmlns:p14="http://schemas.microsoft.com/office/powerpoint/2010/main" val="8370483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078313"/>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Comments may be useful in another respect - you can use them to mark a piece of code that currently isn't needed for whatever reason. Look at the example below, if you uncomment the highlighted line, this will affect the output of the code:</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This is a test program.</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x =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y = 2</a:t>
            </a: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y = y + x</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print(x + y)</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This is often done during the testing of a program, in order to isolate the place where an error might be hidden.</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rgbClr val="CCFF33"/>
                </a:solidFill>
                <a:effectLst/>
                <a:highlight>
                  <a:srgbClr val="800000"/>
                </a:highlight>
                <a:latin typeface="Calibri" panose="020F0502020204030204" pitchFamily="34" charset="0"/>
                <a:cs typeface="Calibri" panose="020F0502020204030204" pitchFamily="34" charset="0"/>
              </a:rPr>
              <a:t>TIP</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latin typeface="Calibri" panose="020F0502020204030204" pitchFamily="34" charset="0"/>
                <a:cs typeface="Calibri" panose="020F0502020204030204" pitchFamily="34" charset="0"/>
              </a:rPr>
              <a:t>If you'd like to quickly comment or uncomment multiple lines of code, select the line(s) you wish to modify and use the following keyboard shortcut: CTRL + / (Windows) or CMD + / (Mac OS). It's a very useful trick, isn't it? Try this code in Sandbox.</a:t>
            </a:r>
          </a:p>
        </p:txBody>
      </p:sp>
    </p:spTree>
    <p:extLst>
      <p:ext uri="{BB962C8B-B14F-4D97-AF65-F5344CB8AC3E}">
        <p14:creationId xmlns:p14="http://schemas.microsoft.com/office/powerpoint/2010/main" val="33510325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078313"/>
          </a:xfrm>
          <a:prstGeom prst="rect">
            <a:avLst/>
          </a:prstGeom>
          <a:noFill/>
        </p:spPr>
        <p:txBody>
          <a:bodyPr wrap="square">
            <a:spAutoFit/>
          </a:bodyPr>
          <a:lstStyle/>
          <a:p>
            <a:r>
              <a:rPr lang="en-US" b="1" i="0" dirty="0">
                <a:solidFill>
                  <a:srgbClr val="CCFF33"/>
                </a:solidFill>
                <a:effectLst/>
                <a:highlight>
                  <a:srgbClr val="000080"/>
                </a:highlight>
                <a:latin typeface="Calibri" panose="020F0502020204030204" pitchFamily="34" charset="0"/>
                <a:cs typeface="Calibri" panose="020F0502020204030204" pitchFamily="34" charset="0"/>
              </a:rPr>
              <a:t>LAB</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Estimated time</a:t>
            </a:r>
          </a:p>
          <a:p>
            <a:r>
              <a:rPr lang="en-US" i="0" dirty="0">
                <a:solidFill>
                  <a:schemeClr val="bg1"/>
                </a:solidFill>
                <a:effectLst/>
                <a:latin typeface="Calibri" panose="020F0502020204030204" pitchFamily="34" charset="0"/>
                <a:cs typeface="Calibri" panose="020F0502020204030204" pitchFamily="34" charset="0"/>
              </a:rPr>
              <a:t>5 minutes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Level of difficulty</a:t>
            </a:r>
          </a:p>
          <a:p>
            <a:r>
              <a:rPr lang="en-US" i="0" dirty="0">
                <a:solidFill>
                  <a:schemeClr val="bg1"/>
                </a:solidFill>
                <a:effectLst/>
                <a:latin typeface="Calibri" panose="020F0502020204030204" pitchFamily="34" charset="0"/>
                <a:cs typeface="Calibri" panose="020F0502020204030204" pitchFamily="34" charset="0"/>
              </a:rPr>
              <a:t>Very Easy</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becoming familiar with the concept of comments in Python;</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using and not using comments;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replacing comments with code;</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experimenting with Python code.</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Scenario</a:t>
            </a:r>
          </a:p>
          <a:p>
            <a:r>
              <a:rPr lang="en-US" i="0" dirty="0">
                <a:solidFill>
                  <a:schemeClr val="bg1"/>
                </a:solidFill>
                <a:effectLst/>
                <a:latin typeface="Calibri" panose="020F0502020204030204" pitchFamily="34" charset="0"/>
                <a:cs typeface="Calibri" panose="020F0502020204030204" pitchFamily="34" charset="0"/>
              </a:rPr>
              <a:t>The code in the editor contains comments. Try to improve it: add or remove comments where you find it appropriate (yes, sometimes removing a comment can make the code more readable), and change variable names where you think this will improve code comprehension.</a:t>
            </a:r>
          </a:p>
        </p:txBody>
      </p:sp>
    </p:spTree>
    <p:extLst>
      <p:ext uri="{BB962C8B-B14F-4D97-AF65-F5344CB8AC3E}">
        <p14:creationId xmlns:p14="http://schemas.microsoft.com/office/powerpoint/2010/main" val="9463715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3970318"/>
          </a:xfrm>
          <a:prstGeom prst="rect">
            <a:avLst/>
          </a:prstGeom>
          <a:noFill/>
        </p:spPr>
        <p:txBody>
          <a:bodyPr wrap="square">
            <a:spAutoFit/>
          </a:bodyPr>
          <a:lstStyle/>
          <a:p>
            <a:r>
              <a:rPr lang="en-US" b="1" i="0" dirty="0">
                <a:solidFill>
                  <a:srgbClr val="CCFF33"/>
                </a:solidFill>
                <a:effectLst/>
                <a:highlight>
                  <a:srgbClr val="800000"/>
                </a:highlight>
                <a:latin typeface="Calibri" panose="020F0502020204030204" pitchFamily="34" charset="0"/>
                <a:cs typeface="Calibri" panose="020F0502020204030204" pitchFamily="34" charset="0"/>
              </a:rPr>
              <a:t>NOTE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Comments are very important. They are used not only to make your programs easier to understand, but also to disable those pieces of code that are currently not needed (e.g., when you need to test some parts of your code only, and ignore other). </a:t>
            </a:r>
            <a:r>
              <a:rPr lang="en-US" b="1" i="0" dirty="0">
                <a:solidFill>
                  <a:srgbClr val="FF0000"/>
                </a:solidFill>
                <a:effectLst/>
                <a:latin typeface="Calibri" panose="020F0502020204030204" pitchFamily="34" charset="0"/>
                <a:cs typeface="Calibri" panose="020F0502020204030204" pitchFamily="34" charset="0"/>
              </a:rPr>
              <a:t>Good programmers describe each important piece of code, and give self-commenting names to variables, as sometimes it is simply much better to leave information in the code.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It's good to use readable variable names, and sometimes it's better to divide your code into named pieces (e.g., functions). In some situations, it's a good idea to write the steps of computations in a clearer way.</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One more thing: it may happen that a comment contains a wrong or incorrect piece of information - you should never do that on purpose!</a:t>
            </a:r>
          </a:p>
        </p:txBody>
      </p:sp>
    </p:spTree>
    <p:extLst>
      <p:ext uri="{BB962C8B-B14F-4D97-AF65-F5344CB8AC3E}">
        <p14:creationId xmlns:p14="http://schemas.microsoft.com/office/powerpoint/2010/main" val="39544708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3693319"/>
          </a:xfrm>
          <a:prstGeom prst="rect">
            <a:avLst/>
          </a:prstGeom>
          <a:noFill/>
        </p:spPr>
        <p:txBody>
          <a:bodyPr wrap="square">
            <a:spAutoFit/>
          </a:bodyPr>
          <a:lstStyle/>
          <a:p>
            <a:r>
              <a:rPr lang="en-US" b="1" i="0" dirty="0">
                <a:solidFill>
                  <a:srgbClr val="FF0000"/>
                </a:solidFill>
                <a:effectLst/>
                <a:highlight>
                  <a:srgbClr val="C0C0C0"/>
                </a:highlight>
                <a:latin typeface="Calibri" panose="020F0502020204030204" pitchFamily="34" charset="0"/>
                <a:cs typeface="Calibri" panose="020F0502020204030204" pitchFamily="34" charset="0"/>
              </a:rPr>
              <a:t># this program computes the number of seconds in a given number of hours</a:t>
            </a: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this program has been written two days ago</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a = 2 # number of hours</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seconds = 3600 # number of seconds in 1 hour</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print("Hours: ", a) #printing the number of hours</a:t>
            </a: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print("Seconds in Hours: ", a * seconds) # printing the number of seconds in a given number of hours</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here we should also print "Goodbye", but a programmer didn't have time to write any code</a:t>
            </a: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this is the end of the program that computes the number of seconds in 3 hour</a:t>
            </a: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this program computes the number of seconds in a given number of hours</a:t>
            </a:r>
          </a:p>
        </p:txBody>
      </p:sp>
    </p:spTree>
    <p:extLst>
      <p:ext uri="{BB962C8B-B14F-4D97-AF65-F5344CB8AC3E}">
        <p14:creationId xmlns:p14="http://schemas.microsoft.com/office/powerpoint/2010/main" val="34415430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170646"/>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Key takeaways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1. Comments can be used to leave additional information in code. They are omitted at runtime. The information left in source code is addressed to human readers. In Python, a comment is a piece of text that begins with #. The comment extends to the end of line.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2. If you want to place a comment that spans several lines, you need to place # in front of them all. Moreover, you can use a comment to mark a piece of code that is not needed at the moment (see the last line of the snippet below), e.g.:</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This program prints</a:t>
            </a: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an introduction to the screen.</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print("Hello!")  # Invoking the print() function</a:t>
            </a: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 print("I'm Python.")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3. Whenever possible and justified, you should give self-commenting names to variables, e.g., if you're using two variables to store a length and width of something, the variable names length and width may be a better choice than myvar1 and myvar2.</a:t>
            </a:r>
          </a:p>
        </p:txBody>
      </p:sp>
    </p:spTree>
    <p:extLst>
      <p:ext uri="{BB962C8B-B14F-4D97-AF65-F5344CB8AC3E}">
        <p14:creationId xmlns:p14="http://schemas.microsoft.com/office/powerpoint/2010/main" val="1554804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3970318"/>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4. It's important to </a:t>
            </a:r>
            <a:r>
              <a:rPr lang="en-US" b="1" i="0" dirty="0">
                <a:solidFill>
                  <a:schemeClr val="bg1"/>
                </a:solidFill>
                <a:effectLst/>
                <a:latin typeface="Calibri" panose="020F0502020204030204" pitchFamily="34" charset="0"/>
                <a:cs typeface="Calibri" panose="020F0502020204030204" pitchFamily="34" charset="0"/>
              </a:rPr>
              <a:t>use comments to make programs easier to understand</a:t>
            </a:r>
            <a:r>
              <a:rPr lang="en-US" i="0" dirty="0">
                <a:solidFill>
                  <a:schemeClr val="bg1"/>
                </a:solidFill>
                <a:effectLst/>
                <a:latin typeface="Calibri" panose="020F0502020204030204" pitchFamily="34" charset="0"/>
                <a:cs typeface="Calibri" panose="020F0502020204030204" pitchFamily="34" charset="0"/>
              </a:rPr>
              <a:t>, and to use readable and meaningful variable names in code. However, it's </a:t>
            </a:r>
            <a:r>
              <a:rPr lang="en-US" b="1" i="0" dirty="0">
                <a:solidFill>
                  <a:srgbClr val="FF0000"/>
                </a:solidFill>
                <a:effectLst/>
                <a:latin typeface="Calibri" panose="020F0502020204030204" pitchFamily="34" charset="0"/>
                <a:cs typeface="Calibri" panose="020F0502020204030204" pitchFamily="34" charset="0"/>
              </a:rPr>
              <a:t>equally important not to use variable names that are confusing, or leave comments that contain wrong or incorrect information</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5. </a:t>
            </a:r>
            <a:r>
              <a:rPr lang="en-US" b="1" i="0" dirty="0">
                <a:solidFill>
                  <a:schemeClr val="bg1"/>
                </a:solidFill>
                <a:effectLst/>
                <a:latin typeface="Calibri" panose="020F0502020204030204" pitchFamily="34" charset="0"/>
                <a:cs typeface="Calibri" panose="020F0502020204030204" pitchFamily="34" charset="0"/>
              </a:rPr>
              <a:t>Comments can be important when you are reading your own code after some time </a:t>
            </a:r>
            <a:r>
              <a:rPr lang="en-US" i="0" dirty="0">
                <a:solidFill>
                  <a:schemeClr val="bg1"/>
                </a:solidFill>
                <a:effectLst/>
                <a:latin typeface="Calibri" panose="020F0502020204030204" pitchFamily="34" charset="0"/>
                <a:cs typeface="Calibri" panose="020F0502020204030204" pitchFamily="34" charset="0"/>
              </a:rPr>
              <a:t>(trust us, developers do forget what their own code does), and </a:t>
            </a:r>
            <a:r>
              <a:rPr lang="en-US" b="1" i="0" dirty="0">
                <a:solidFill>
                  <a:schemeClr val="bg1"/>
                </a:solidFill>
                <a:effectLst/>
                <a:latin typeface="Calibri" panose="020F0502020204030204" pitchFamily="34" charset="0"/>
                <a:cs typeface="Calibri" panose="020F0502020204030204" pitchFamily="34" charset="0"/>
              </a:rPr>
              <a:t>when others are reading your code </a:t>
            </a:r>
            <a:r>
              <a:rPr lang="en-US" i="0" dirty="0">
                <a:solidFill>
                  <a:schemeClr val="bg1"/>
                </a:solidFill>
                <a:effectLst/>
                <a:latin typeface="Calibri" panose="020F0502020204030204" pitchFamily="34" charset="0"/>
                <a:cs typeface="Calibri" panose="020F0502020204030204" pitchFamily="34" charset="0"/>
              </a:rPr>
              <a:t>(can help them understand what your programs do and how they do it more quickly).</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Exercise 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 print("String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print("String #2")  # String #2</a:t>
            </a:r>
          </a:p>
        </p:txBody>
      </p:sp>
    </p:spTree>
    <p:extLst>
      <p:ext uri="{BB962C8B-B14F-4D97-AF65-F5344CB8AC3E}">
        <p14:creationId xmlns:p14="http://schemas.microsoft.com/office/powerpoint/2010/main" val="29463158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2585323"/>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Exercise 2</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What will happen when you run the following code?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 This is</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a multiline</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comment. #</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print("Hello!") # </a:t>
            </a:r>
            <a:r>
              <a:rPr lang="en-US" b="1" i="0" dirty="0" err="1">
                <a:solidFill>
                  <a:srgbClr val="FF0000"/>
                </a:solidFill>
                <a:effectLst/>
                <a:highlight>
                  <a:srgbClr val="C0C0C0"/>
                </a:highlight>
                <a:latin typeface="Calibri" panose="020F0502020204030204" pitchFamily="34" charset="0"/>
                <a:cs typeface="Calibri" panose="020F0502020204030204" pitchFamily="34" charset="0"/>
              </a:rPr>
              <a:t>SyntaxError</a:t>
            </a:r>
            <a:r>
              <a:rPr lang="en-US" b="1" i="0" dirty="0">
                <a:solidFill>
                  <a:srgbClr val="FF0000"/>
                </a:solidFill>
                <a:effectLst/>
                <a:highlight>
                  <a:srgbClr val="C0C0C0"/>
                </a:highlight>
                <a:latin typeface="Calibri" panose="020F0502020204030204" pitchFamily="34" charset="0"/>
                <a:cs typeface="Calibri" panose="020F0502020204030204" pitchFamily="34" charset="0"/>
              </a:rPr>
              <a:t>: invalid syntax</a:t>
            </a:r>
          </a:p>
        </p:txBody>
      </p:sp>
    </p:spTree>
    <p:extLst>
      <p:ext uri="{BB962C8B-B14F-4D97-AF65-F5344CB8AC3E}">
        <p14:creationId xmlns:p14="http://schemas.microsoft.com/office/powerpoint/2010/main" val="2972724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724644"/>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input() </a:t>
            </a:r>
            <a:r>
              <a:rPr lang="en-US" sz="2400" b="1" i="0" dirty="0">
                <a:solidFill>
                  <a:schemeClr val="bg1"/>
                </a:solidFill>
                <a:effectLst/>
                <a:latin typeface="Calibri" panose="020F0502020204030204" pitchFamily="34" charset="0"/>
                <a:cs typeface="Calibri" panose="020F0502020204030204" pitchFamily="34" charset="0"/>
              </a:rPr>
              <a:t>function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We're now going to introduce you to a completely new function, which seems to be a mirror reflection of the good old print() function.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Why? Well, </a:t>
            </a:r>
            <a:r>
              <a:rPr lang="en-US" i="0" dirty="0">
                <a:solidFill>
                  <a:schemeClr val="bg1"/>
                </a:solidFill>
                <a:effectLst/>
                <a:highlight>
                  <a:srgbClr val="C0C0C0"/>
                </a:highlight>
                <a:latin typeface="Calibri" panose="020F0502020204030204" pitchFamily="34"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sends data to the console.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new function gets data from it.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onsolas" panose="020B0609020204030204" pitchFamily="49" charset="0"/>
                <a:cs typeface="Calibri" panose="020F0502020204030204" pitchFamily="34" charset="0"/>
              </a:rPr>
              <a:t>print()</a:t>
            </a:r>
            <a:r>
              <a:rPr lang="en-US" i="0" dirty="0">
                <a:solidFill>
                  <a:schemeClr val="bg1"/>
                </a:solidFill>
                <a:effectLst/>
                <a:latin typeface="Consolas" panose="020B0609020204030204" pitchFamily="49" charset="0"/>
                <a:cs typeface="Calibri" panose="020F0502020204030204" pitchFamily="34" charset="0"/>
              </a:rPr>
              <a:t> </a:t>
            </a:r>
            <a:r>
              <a:rPr lang="en-US" i="0" dirty="0">
                <a:solidFill>
                  <a:schemeClr val="bg1"/>
                </a:solidFill>
                <a:effectLst/>
                <a:latin typeface="Calibri" panose="020F0502020204030204" pitchFamily="34" charset="0"/>
                <a:cs typeface="Calibri" panose="020F0502020204030204" pitchFamily="34" charset="0"/>
              </a:rPr>
              <a:t>has no usable result. The meaning of the new function is to </a:t>
            </a:r>
            <a:r>
              <a:rPr lang="en-US" b="1" i="0" dirty="0">
                <a:solidFill>
                  <a:schemeClr val="bg1"/>
                </a:solidFill>
                <a:effectLst/>
                <a:latin typeface="Calibri" panose="020F0502020204030204" pitchFamily="34" charset="0"/>
                <a:cs typeface="Calibri" panose="020F0502020204030204" pitchFamily="34" charset="0"/>
              </a:rPr>
              <a:t>return a very usable result</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function is named </a:t>
            </a:r>
            <a:r>
              <a:rPr lang="en-US" i="0" dirty="0">
                <a:solidFill>
                  <a:schemeClr val="bg1"/>
                </a:solidFill>
                <a:effectLst/>
                <a:highlight>
                  <a:srgbClr val="C0C0C0"/>
                </a:highlight>
                <a:latin typeface="Calibri" panose="020F0502020204030204" pitchFamily="34" charset="0"/>
                <a:cs typeface="Calibri" panose="020F0502020204030204" pitchFamily="34" charset="0"/>
              </a:rPr>
              <a:t>input</a:t>
            </a:r>
            <a:r>
              <a:rPr lang="en-US" i="0" dirty="0">
                <a:solidFill>
                  <a:schemeClr val="bg1"/>
                </a:solidFill>
                <a:effectLst/>
                <a:highlight>
                  <a:srgbClr val="C0C0C0"/>
                </a:highlight>
                <a:latin typeface="Consolas" panose="020B0609020204030204" pitchFamily="49" charset="0"/>
                <a:cs typeface="Calibri" panose="020F0502020204030204" pitchFamily="34" charset="0"/>
              </a:rPr>
              <a:t>()</a:t>
            </a:r>
            <a:r>
              <a:rPr lang="en-US" i="0" dirty="0">
                <a:solidFill>
                  <a:schemeClr val="bg1"/>
                </a:solidFill>
                <a:effectLst/>
                <a:latin typeface="Consolas" panose="020B0609020204030204" pitchFamily="49"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The name of the function says everything.</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a:t>
            </a:r>
            <a:r>
              <a:rPr lang="en-US" i="0" dirty="0">
                <a:solidFill>
                  <a:schemeClr val="bg1"/>
                </a:solidFill>
                <a:effectLst/>
                <a:highlight>
                  <a:srgbClr val="C0C0C0"/>
                </a:highlight>
                <a:latin typeface="Calibri" panose="020F0502020204030204" pitchFamily="34"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function is able to read data entered by the user and to return the same data to the running program.</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program can manipulate the data, making the code truly interactive.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latin typeface="Calibri" panose="020F0502020204030204" pitchFamily="34" charset="0"/>
                <a:cs typeface="Calibri" panose="020F0502020204030204" pitchFamily="34" charset="0"/>
              </a:rPr>
              <a:t>Virtually all programs read and process data. A program which doesn't get a user's input is a deaf program.</a:t>
            </a:r>
          </a:p>
        </p:txBody>
      </p:sp>
    </p:spTree>
    <p:extLst>
      <p:ext uri="{BB962C8B-B14F-4D97-AF65-F5344CB8AC3E}">
        <p14:creationId xmlns:p14="http://schemas.microsoft.com/office/powerpoint/2010/main" val="28647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5724644"/>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As we said before, a function may have:</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an effect;</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a result.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There's also a third, very important, function component - the </a:t>
            </a:r>
            <a:r>
              <a:rPr lang="en-US" b="1" i="0" dirty="0">
                <a:solidFill>
                  <a:schemeClr val="bg1"/>
                </a:solidFill>
                <a:effectLst/>
                <a:latin typeface="Calibri" panose="020F0502020204030204" pitchFamily="34" charset="0"/>
                <a:cs typeface="Calibri" panose="020F0502020204030204" pitchFamily="34" charset="0"/>
              </a:rPr>
              <a:t>argument</a:t>
            </a:r>
            <a:r>
              <a:rPr lang="en-US" i="0" dirty="0">
                <a:solidFill>
                  <a:schemeClr val="bg1"/>
                </a:solidFill>
                <a:effectLst/>
                <a:latin typeface="Calibri" panose="020F0502020204030204" pitchFamily="34" charset="0"/>
                <a:cs typeface="Calibri" panose="020F0502020204030204" pitchFamily="34" charset="0"/>
              </a:rPr>
              <a: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Mathematical functions usually take one argument, e.g., sin(x) takes an x, which is the measure of an angle.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Python functions, on the other hand, are more versatile. Depending on the individual needs, they may accept any number of arguments - as many as necessary to perform their tasks. </a:t>
            </a:r>
          </a:p>
          <a:p>
            <a:pPr algn="l"/>
            <a:r>
              <a:rPr lang="en-US" i="0" dirty="0">
                <a:solidFill>
                  <a:schemeClr val="bg1"/>
                </a:solidFill>
                <a:effectLst/>
                <a:latin typeface="Calibri" panose="020F0502020204030204" pitchFamily="34" charset="0"/>
                <a:cs typeface="Calibri" panose="020F0502020204030204" pitchFamily="34" charset="0"/>
              </a:rPr>
              <a:t>Note: any number includes zero - some Python functions don't need any argument.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i="0" dirty="0">
                <a:solidFill>
                  <a:schemeClr val="bg1"/>
                </a:solidFill>
                <a:effectLst/>
                <a:latin typeface="Consolas" panose="020B0609020204030204" pitchFamily="49" charset="0"/>
                <a:cs typeface="Calibri" panose="020F0502020204030204" pitchFamily="34" charset="0"/>
              </a:rPr>
              <a:t>print("Hello, World!")</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 spite of the number of needed/provided arguments, Python functions strongly demand the presence of </a:t>
            </a:r>
            <a:r>
              <a:rPr lang="en-US" b="1" i="0" dirty="0">
                <a:solidFill>
                  <a:schemeClr val="bg1"/>
                </a:solidFill>
                <a:effectLst/>
                <a:latin typeface="Calibri" panose="020F0502020204030204" pitchFamily="34" charset="0"/>
                <a:cs typeface="Calibri" panose="020F0502020204030204" pitchFamily="34" charset="0"/>
              </a:rPr>
              <a:t>a pair of parentheses </a:t>
            </a:r>
            <a:r>
              <a:rPr lang="en-US" i="0" dirty="0">
                <a:solidFill>
                  <a:schemeClr val="bg1"/>
                </a:solidFill>
                <a:effectLst/>
                <a:latin typeface="Calibri" panose="020F0502020204030204" pitchFamily="34" charset="0"/>
                <a:cs typeface="Calibri" panose="020F0502020204030204" pitchFamily="34" charset="0"/>
              </a:rPr>
              <a:t>- opening and closing ones, respectively.</a:t>
            </a:r>
          </a:p>
        </p:txBody>
      </p:sp>
    </p:spTree>
    <p:extLst>
      <p:ext uri="{BB962C8B-B14F-4D97-AF65-F5344CB8AC3E}">
        <p14:creationId xmlns:p14="http://schemas.microsoft.com/office/powerpoint/2010/main" val="25416994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909310"/>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Take a look at our example: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print("Tell me anything...")</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anything = input()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print("Hmm...", anything, "... Really?")</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It shows a very simple case of using the </a:t>
            </a:r>
            <a:r>
              <a:rPr lang="en-US" i="0" dirty="0">
                <a:solidFill>
                  <a:schemeClr val="bg1"/>
                </a:solidFill>
                <a:effectLst/>
                <a:highlight>
                  <a:srgbClr val="C0C0C0"/>
                </a:highlight>
                <a:latin typeface="Consolas" panose="020B0609020204030204" pitchFamily="49"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function.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Note:</a:t>
            </a:r>
          </a:p>
          <a:p>
            <a:endParaRPr lang="en-US" i="0"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program prompts the user to input some data from the console (most likely using a keyboard, although it is </a:t>
            </a:r>
            <a:r>
              <a:rPr lang="en-US" b="1" i="0" dirty="0">
                <a:solidFill>
                  <a:schemeClr val="bg1"/>
                </a:solidFill>
                <a:effectLst/>
                <a:latin typeface="Calibri" panose="020F0502020204030204" pitchFamily="34" charset="0"/>
                <a:cs typeface="Calibri" panose="020F0502020204030204" pitchFamily="34" charset="0"/>
              </a:rPr>
              <a:t>also possible to input data using voice or image</a:t>
            </a:r>
            <a:r>
              <a:rPr lang="en-US" i="0"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input() function is invoked without arguments (this is the simplest way of using the function); the function will switch the console to input mode; you'll see a blinking cursor, and you'll be able to input some keystrokes, finishing off by </a:t>
            </a:r>
            <a:r>
              <a:rPr lang="en-US" b="1" i="0" dirty="0">
                <a:solidFill>
                  <a:schemeClr val="bg1"/>
                </a:solidFill>
                <a:effectLst/>
                <a:latin typeface="Calibri" panose="020F0502020204030204" pitchFamily="34" charset="0"/>
                <a:cs typeface="Calibri" panose="020F0502020204030204" pitchFamily="34" charset="0"/>
              </a:rPr>
              <a:t>hitting the Enter key</a:t>
            </a:r>
            <a:r>
              <a:rPr lang="en-US" i="0" dirty="0">
                <a:solidFill>
                  <a:schemeClr val="bg1"/>
                </a:solidFill>
                <a:effectLst/>
                <a:latin typeface="Calibri" panose="020F0502020204030204" pitchFamily="34" charset="0"/>
                <a:cs typeface="Calibri" panose="020F0502020204030204" pitchFamily="34" charset="0"/>
              </a:rPr>
              <a:t>; all the inputted data will be sent to your program through the function's result;</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note: </a:t>
            </a:r>
            <a:r>
              <a:rPr lang="en-US" b="1" i="0" dirty="0">
                <a:solidFill>
                  <a:schemeClr val="bg1"/>
                </a:solidFill>
                <a:effectLst/>
                <a:latin typeface="Calibri" panose="020F0502020204030204" pitchFamily="34" charset="0"/>
                <a:cs typeface="Calibri" panose="020F0502020204030204" pitchFamily="34" charset="0"/>
              </a:rPr>
              <a:t>you need to assign the result to a variable</a:t>
            </a:r>
            <a:r>
              <a:rPr lang="en-US" b="1" i="0" dirty="0">
                <a:solidFill>
                  <a:srgbClr val="CCFF33"/>
                </a:solidFill>
                <a:effectLst/>
                <a:latin typeface="Calibri" panose="020F0502020204030204" pitchFamily="34" charset="0"/>
                <a:cs typeface="Calibri" panose="020F0502020204030204" pitchFamily="34" charset="0"/>
              </a:rPr>
              <a:t>; this is crucial - missing out this step will cause the entered data to be lost</a:t>
            </a:r>
            <a:r>
              <a:rPr lang="en-US" i="0"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then we use the print() function to output the data we get, with some additional remarks.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latin typeface="Calibri" panose="020F0502020204030204" pitchFamily="34" charset="0"/>
                <a:cs typeface="Calibri" panose="020F0502020204030204" pitchFamily="34" charset="0"/>
              </a:rPr>
              <a:t>Try to run the code and let the function show you what it can do for you.</a:t>
            </a:r>
            <a:endParaRPr lang="en-US" b="1" i="0" dirty="0">
              <a:solidFill>
                <a:srgbClr val="CCFF33"/>
              </a:solidFill>
              <a:effectLst/>
              <a:highlight>
                <a:srgbClr val="C0C0C0"/>
              </a:highlight>
              <a:latin typeface="Calibri" panose="020F0502020204030204" pitchFamily="34" charset="0"/>
              <a:cs typeface="Calibri" panose="020F0502020204030204" pitchFamily="34" charset="0"/>
            </a:endParaRPr>
          </a:p>
        </p:txBody>
      </p:sp>
      <p:pic>
        <p:nvPicPr>
          <p:cNvPr id="9218" name="Picture 2">
            <a:extLst>
              <a:ext uri="{FF2B5EF4-FFF2-40B4-BE49-F238E27FC236}">
                <a16:creationId xmlns:a16="http://schemas.microsoft.com/office/drawing/2014/main" id="{B655D1DF-1D28-4C63-AC5B-D3A4A9BD1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087" y="1882588"/>
            <a:ext cx="4718021" cy="83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2049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447645"/>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The input() function with an argument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input() function can do something else: it can prompt the user without any help from print().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We've modified our example a bit, look at the code: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anything = input("Tell me anything...")</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print("Hmm...", anything, "...Really?")</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print("Hmm...", input("Tell me anything..."), "...Really?")</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Note:</a:t>
            </a:r>
          </a:p>
          <a:p>
            <a:endParaRPr lang="en-US" i="0"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a:t>
            </a:r>
            <a:r>
              <a:rPr lang="en-US" i="0" dirty="0">
                <a:solidFill>
                  <a:schemeClr val="bg1"/>
                </a:solidFill>
                <a:effectLst/>
                <a:highlight>
                  <a:srgbClr val="C0C0C0"/>
                </a:highlight>
                <a:latin typeface="Calibri" panose="020F0502020204030204" pitchFamily="34"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function is invoked with </a:t>
            </a:r>
            <a:r>
              <a:rPr lang="en-US" b="1" i="0" dirty="0">
                <a:solidFill>
                  <a:schemeClr val="bg1"/>
                </a:solidFill>
                <a:effectLst/>
                <a:latin typeface="Calibri" panose="020F0502020204030204" pitchFamily="34" charset="0"/>
                <a:cs typeface="Calibri" panose="020F0502020204030204" pitchFamily="34" charset="0"/>
              </a:rPr>
              <a:t>one argument </a:t>
            </a:r>
            <a:r>
              <a:rPr lang="en-US" i="0" dirty="0">
                <a:solidFill>
                  <a:schemeClr val="bg1"/>
                </a:solidFill>
                <a:effectLst/>
                <a:latin typeface="Calibri" panose="020F0502020204030204" pitchFamily="34" charset="0"/>
                <a:cs typeface="Calibri" panose="020F0502020204030204" pitchFamily="34" charset="0"/>
              </a:rPr>
              <a:t>- </a:t>
            </a:r>
            <a:r>
              <a:rPr lang="en-US" b="1" i="0" dirty="0">
                <a:solidFill>
                  <a:srgbClr val="CCFF33"/>
                </a:solidFill>
                <a:effectLst/>
                <a:latin typeface="Calibri" panose="020F0502020204030204" pitchFamily="34" charset="0"/>
                <a:cs typeface="Calibri" panose="020F0502020204030204" pitchFamily="34" charset="0"/>
              </a:rPr>
              <a:t>it's a string containing a message</a:t>
            </a:r>
            <a:r>
              <a:rPr lang="en-US" i="0"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message will be displayed on the console before the user is given an opportunity to enter anything;</a:t>
            </a:r>
          </a:p>
          <a:p>
            <a:pPr marL="285750" indent="-285750">
              <a:buFont typeface="Arial" panose="020B0604020202020204" pitchFamily="34" charset="0"/>
              <a:buChar char="•"/>
            </a:pPr>
            <a:r>
              <a:rPr lang="en-US" i="0" dirty="0">
                <a:solidFill>
                  <a:schemeClr val="bg1"/>
                </a:solidFill>
                <a:effectLst/>
                <a:highlight>
                  <a:srgbClr val="C0C0C0"/>
                </a:highlight>
                <a:latin typeface="Calibri" panose="020F0502020204030204" pitchFamily="34"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will then do its job.</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latin typeface="Calibri" panose="020F0502020204030204" pitchFamily="34" charset="0"/>
                <a:cs typeface="Calibri" panose="020F0502020204030204" pitchFamily="34" charset="0"/>
              </a:rPr>
              <a:t>This variant of the input() invocation simplifies the code and makes it clearer.</a:t>
            </a:r>
            <a:endParaRPr lang="en-US" b="1" i="0" dirty="0">
              <a:solidFill>
                <a:srgbClr val="CCFF33"/>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39806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616648"/>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The result of the </a:t>
            </a:r>
            <a:r>
              <a:rPr lang="en-US" sz="2400" i="0" dirty="0">
                <a:solidFill>
                  <a:schemeClr val="bg1"/>
                </a:solidFill>
                <a:effectLst/>
                <a:latin typeface="Consolas" panose="020B0609020204030204" pitchFamily="49" charset="0"/>
                <a:cs typeface="Calibri" panose="020F0502020204030204" pitchFamily="34" charset="0"/>
              </a:rPr>
              <a:t>input() </a:t>
            </a:r>
            <a:r>
              <a:rPr lang="en-US" sz="2400" b="1" i="0" dirty="0">
                <a:solidFill>
                  <a:schemeClr val="bg1"/>
                </a:solidFill>
                <a:effectLst/>
                <a:latin typeface="Calibri" panose="020F0502020204030204" pitchFamily="34" charset="0"/>
                <a:cs typeface="Calibri" panose="020F0502020204030204" pitchFamily="34" charset="0"/>
              </a:rPr>
              <a:t>function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We've said it already, but it must be unambiguously stated once again: </a:t>
            </a:r>
            <a:r>
              <a:rPr lang="en-US" b="1" i="0" dirty="0">
                <a:solidFill>
                  <a:srgbClr val="FF0000"/>
                </a:solidFill>
                <a:effectLst/>
                <a:latin typeface="Calibri" panose="020F0502020204030204" pitchFamily="34" charset="0"/>
                <a:cs typeface="Calibri" panose="020F0502020204030204" pitchFamily="34" charset="0"/>
              </a:rPr>
              <a:t>the result of the input() function is a string</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A string containing all the characters the user enters from the keyboard. </a:t>
            </a:r>
            <a:r>
              <a:rPr lang="en-US" b="1" i="0" dirty="0">
                <a:solidFill>
                  <a:srgbClr val="FF0000"/>
                </a:solidFill>
                <a:effectLst/>
                <a:latin typeface="Calibri" panose="020F0502020204030204" pitchFamily="34" charset="0"/>
                <a:cs typeface="Calibri" panose="020F0502020204030204" pitchFamily="34" charset="0"/>
              </a:rPr>
              <a:t>It is not an integer or a float</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This means that you mustn't use it as an argument of any arithmetic operation</a:t>
            </a:r>
            <a:r>
              <a:rPr lang="en-US" i="0" dirty="0">
                <a:solidFill>
                  <a:schemeClr val="bg1"/>
                </a:solidFill>
                <a:effectLst/>
                <a:latin typeface="Calibri" panose="020F0502020204030204" pitchFamily="34" charset="0"/>
                <a:cs typeface="Calibri" panose="020F0502020204030204" pitchFamily="34" charset="0"/>
              </a:rPr>
              <a:t>, e.g., you can't use this data to square it, divide it by anything, or divide anything by it.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anything = input("Enter a number: ")</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something = anything ** 2.0</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rgbClr val="FF0000"/>
                </a:solidFill>
                <a:effectLst/>
                <a:highlight>
                  <a:srgbClr val="C0C0C0"/>
                </a:highlight>
                <a:latin typeface="Calibri" panose="020F0502020204030204" pitchFamily="34" charset="0"/>
                <a:cs typeface="Calibri" panose="020F0502020204030204" pitchFamily="34" charset="0"/>
              </a:rPr>
              <a:t>something = int(anything) ** 2.0  # Para resolver </a:t>
            </a:r>
            <a:r>
              <a:rPr lang="en-US" i="0" dirty="0" err="1">
                <a:solidFill>
                  <a:srgbClr val="FF0000"/>
                </a:solidFill>
                <a:effectLst/>
                <a:highlight>
                  <a:srgbClr val="C0C0C0"/>
                </a:highlight>
                <a:latin typeface="Calibri" panose="020F0502020204030204" pitchFamily="34" charset="0"/>
                <a:cs typeface="Calibri" panose="020F0502020204030204" pitchFamily="34" charset="0"/>
              </a:rPr>
              <a:t>podemos</a:t>
            </a:r>
            <a:r>
              <a:rPr lang="en-US" i="0" dirty="0">
                <a:solidFill>
                  <a:srgbClr val="FF0000"/>
                </a:solidFill>
                <a:effectLst/>
                <a:highlight>
                  <a:srgbClr val="C0C0C0"/>
                </a:highlight>
                <a:latin typeface="Calibri" panose="020F0502020204030204" pitchFamily="34" charset="0"/>
                <a:cs typeface="Calibri" panose="020F0502020204030204" pitchFamily="34" charset="0"/>
              </a:rPr>
              <a:t> converter para int() </a:t>
            </a:r>
            <a:r>
              <a:rPr lang="en-US" i="0" dirty="0" err="1">
                <a:solidFill>
                  <a:srgbClr val="FF0000"/>
                </a:solidFill>
                <a:effectLst/>
                <a:highlight>
                  <a:srgbClr val="C0C0C0"/>
                </a:highlight>
                <a:latin typeface="Calibri" panose="020F0502020204030204" pitchFamily="34" charset="0"/>
                <a:cs typeface="Calibri" panose="020F0502020204030204" pitchFamily="34" charset="0"/>
              </a:rPr>
              <a:t>ou</a:t>
            </a:r>
            <a:r>
              <a:rPr lang="en-US" i="0" dirty="0">
                <a:solidFill>
                  <a:srgbClr val="FF0000"/>
                </a:solidFill>
                <a:effectLst/>
                <a:highlight>
                  <a:srgbClr val="C0C0C0"/>
                </a:highlight>
                <a:latin typeface="Calibri" panose="020F0502020204030204" pitchFamily="34" charset="0"/>
                <a:cs typeface="Calibri" panose="020F0502020204030204" pitchFamily="34" charset="0"/>
              </a:rPr>
              <a:t> float()</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print(anything, "to the power of 2 is", something)</a:t>
            </a:r>
          </a:p>
        </p:txBody>
      </p:sp>
    </p:spTree>
    <p:extLst>
      <p:ext uri="{BB962C8B-B14F-4D97-AF65-F5344CB8AC3E}">
        <p14:creationId xmlns:p14="http://schemas.microsoft.com/office/powerpoint/2010/main" val="269196770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909310"/>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The input() function - prohibited operations</a:t>
            </a:r>
          </a:p>
          <a:p>
            <a:endParaRPr lang="en-US"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Look at the code in the editor. Run it, enter any number, and press Enter.</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What happens?</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Python should have given you the following output:</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highlight>
                  <a:srgbClr val="C0C0C0"/>
                </a:highlight>
                <a:latin typeface="Calibri" panose="020F0502020204030204" pitchFamily="34" charset="0"/>
                <a:cs typeface="Calibri" panose="020F0502020204030204" pitchFamily="34" charset="0"/>
              </a:rPr>
              <a:t>Traceback (most recent call last):</a:t>
            </a:r>
          </a:p>
          <a:p>
            <a:r>
              <a:rPr lang="en-US" sz="1600" i="0" dirty="0">
                <a:solidFill>
                  <a:schemeClr val="bg1"/>
                </a:solidFill>
                <a:effectLst/>
                <a:highlight>
                  <a:srgbClr val="C0C0C0"/>
                </a:highlight>
                <a:latin typeface="Calibri" panose="020F0502020204030204" pitchFamily="34" charset="0"/>
                <a:cs typeface="Calibri" panose="020F0502020204030204" pitchFamily="34" charset="0"/>
              </a:rPr>
              <a:t>File ".main.py", line 4, in &lt;module&gt;</a:t>
            </a:r>
          </a:p>
          <a:p>
            <a:r>
              <a:rPr lang="en-US" sz="1600" i="0" dirty="0">
                <a:solidFill>
                  <a:schemeClr val="bg1"/>
                </a:solidFill>
                <a:effectLst/>
                <a:highlight>
                  <a:srgbClr val="C0C0C0"/>
                </a:highlight>
                <a:latin typeface="Calibri" panose="020F0502020204030204" pitchFamily="34" charset="0"/>
                <a:cs typeface="Calibri" panose="020F0502020204030204" pitchFamily="34" charset="0"/>
              </a:rPr>
              <a:t>something = anything ** 2.0</a:t>
            </a:r>
          </a:p>
          <a:p>
            <a:r>
              <a:rPr lang="en-US" sz="1600" b="1" i="0" dirty="0" err="1">
                <a:solidFill>
                  <a:srgbClr val="FF0000"/>
                </a:solidFill>
                <a:effectLst/>
                <a:highlight>
                  <a:srgbClr val="C0C0C0"/>
                </a:highlight>
                <a:latin typeface="Calibri" panose="020F0502020204030204" pitchFamily="34" charset="0"/>
                <a:cs typeface="Calibri" panose="020F0502020204030204" pitchFamily="34" charset="0"/>
              </a:rPr>
              <a:t>TypeError</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 unsupported operand type(s) for ** or pow(): 'str' and 'float'</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The last line of the sentence explains everything - you tried to apply the ** operator to 'str' (string) accompanied with 'float'.</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b="1" i="0" dirty="0">
                <a:solidFill>
                  <a:srgbClr val="CCFF33"/>
                </a:solidFill>
                <a:effectLst/>
                <a:latin typeface="Calibri" panose="020F0502020204030204" pitchFamily="34" charset="0"/>
                <a:cs typeface="Calibri" panose="020F0502020204030204" pitchFamily="34" charset="0"/>
              </a:rPr>
              <a:t>This is prohibited.</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This should be obvious - can you predict the value of "to be or not to be" raised to the power of 2?</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We can't. Python can't either.</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b="1" i="0" dirty="0">
                <a:solidFill>
                  <a:srgbClr val="CCFF33"/>
                </a:solidFill>
                <a:effectLst/>
                <a:latin typeface="Calibri" panose="020F0502020204030204" pitchFamily="34" charset="0"/>
                <a:cs typeface="Calibri" panose="020F0502020204030204" pitchFamily="34" charset="0"/>
              </a:rPr>
              <a:t>Have we fallen into a deadlock? Is there a solution to this issue? Of course there is.</a:t>
            </a:r>
            <a:endParaRPr lang="en-US" sz="1600" b="1" i="0" dirty="0">
              <a:solidFill>
                <a:srgbClr val="CCFF33"/>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90528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416868"/>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Type casting</a:t>
            </a:r>
          </a:p>
          <a:p>
            <a:endParaRPr lang="en-US"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Python offers two simple functions to specify a type of data and solve this problem - here they are: </a:t>
            </a:r>
            <a:r>
              <a:rPr lang="en-US" sz="1600" b="1" i="0" dirty="0">
                <a:solidFill>
                  <a:srgbClr val="FF0000"/>
                </a:solidFill>
                <a:effectLst/>
                <a:latin typeface="Calibri" panose="020F0502020204030204" pitchFamily="34" charset="0"/>
                <a:cs typeface="Calibri" panose="020F0502020204030204" pitchFamily="34" charset="0"/>
              </a:rPr>
              <a:t>int() and float()</a:t>
            </a:r>
            <a:r>
              <a:rPr lang="en-US" sz="1600" i="0" dirty="0">
                <a:solidFill>
                  <a:schemeClr val="bg1"/>
                </a:solidFill>
                <a:effectLst/>
                <a:latin typeface="Calibri" panose="020F0502020204030204" pitchFamily="34" charset="0"/>
                <a:cs typeface="Calibri" panose="020F0502020204030204" pitchFamily="34" charset="0"/>
              </a:rPr>
              <a:t>.</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Their names are self-commenting:</a:t>
            </a:r>
          </a:p>
          <a:p>
            <a:endParaRPr lang="en-US" sz="1600" i="0"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the</a:t>
            </a:r>
            <a:r>
              <a:rPr lang="en-US" sz="1600" i="0" dirty="0">
                <a:solidFill>
                  <a:srgbClr val="FF0000"/>
                </a:solidFill>
                <a:effectLst/>
                <a:latin typeface="Calibri" panose="020F0502020204030204" pitchFamily="34" charset="0"/>
                <a:cs typeface="Calibri" panose="020F0502020204030204" pitchFamily="34" charset="0"/>
              </a:rPr>
              <a:t> </a:t>
            </a:r>
            <a:r>
              <a:rPr lang="en-US" sz="1600" b="1" i="0" dirty="0">
                <a:solidFill>
                  <a:srgbClr val="FF0000"/>
                </a:solidFill>
                <a:effectLst/>
                <a:latin typeface="Calibri" panose="020F0502020204030204" pitchFamily="34" charset="0"/>
                <a:cs typeface="Calibri" panose="020F0502020204030204" pitchFamily="34" charset="0"/>
              </a:rPr>
              <a:t>int() </a:t>
            </a:r>
            <a:r>
              <a:rPr lang="en-US" sz="1600" i="0" dirty="0">
                <a:solidFill>
                  <a:schemeClr val="bg1"/>
                </a:solidFill>
                <a:effectLst/>
                <a:latin typeface="Calibri" panose="020F0502020204030204" pitchFamily="34" charset="0"/>
                <a:cs typeface="Calibri" panose="020F0502020204030204" pitchFamily="34" charset="0"/>
              </a:rPr>
              <a:t>function takes one argument (e.g., a string: int(string)) and tries to convert it into an integer; if it fails, the whole program will fail too (there is a workaround for this situation, but we'll show you this a little later);</a:t>
            </a:r>
          </a:p>
          <a:p>
            <a:pPr marL="285750" indent="-285750">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the </a:t>
            </a:r>
            <a:r>
              <a:rPr lang="en-US" sz="1600" b="1" i="0" dirty="0">
                <a:solidFill>
                  <a:srgbClr val="FF0000"/>
                </a:solidFill>
                <a:effectLst/>
                <a:latin typeface="Calibri" panose="020F0502020204030204" pitchFamily="34" charset="0"/>
                <a:cs typeface="Calibri" panose="020F0502020204030204" pitchFamily="34" charset="0"/>
              </a:rPr>
              <a:t>float() </a:t>
            </a:r>
            <a:r>
              <a:rPr lang="en-US" sz="1600" i="0" dirty="0">
                <a:solidFill>
                  <a:schemeClr val="bg1"/>
                </a:solidFill>
                <a:effectLst/>
                <a:latin typeface="Calibri" panose="020F0502020204030204" pitchFamily="34" charset="0"/>
                <a:cs typeface="Calibri" panose="020F0502020204030204" pitchFamily="34" charset="0"/>
              </a:rPr>
              <a:t>function takes one argument (e.g., a string: float(string)) and tries to convert it into a float (the rest is the same).</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This is very simple and very effective. Moreover, you can invoke any of the functions by passing the input() results directly to them. There's no need to use any variable as an intermediate storage.</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We've implemented the idea in the editor - take a look at the code.</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Can you imagine how the string entered by the user flows from </a:t>
            </a:r>
            <a:r>
              <a:rPr lang="en-US" sz="1600" b="1" i="0" dirty="0">
                <a:solidFill>
                  <a:schemeClr val="bg1"/>
                </a:solidFill>
                <a:effectLst/>
                <a:latin typeface="Calibri" panose="020F0502020204030204" pitchFamily="34" charset="0"/>
                <a:cs typeface="Calibri" panose="020F0502020204030204" pitchFamily="34" charset="0"/>
              </a:rPr>
              <a:t>input() into print()</a:t>
            </a:r>
            <a:r>
              <a:rPr lang="en-US" sz="1600" i="0" dirty="0">
                <a:solidFill>
                  <a:schemeClr val="bg1"/>
                </a:solidFill>
                <a:effectLst/>
                <a:latin typeface="Calibri" panose="020F0502020204030204" pitchFamily="34" charset="0"/>
                <a:cs typeface="Calibri" panose="020F0502020204030204" pitchFamily="34" charset="0"/>
              </a:rPr>
              <a:t>?</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Try to run the modified code. Don't forget to enter a valid number.</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Check some different values, small and big, negative and positive. Zero is a good input, too.</a:t>
            </a:r>
            <a:endParaRPr lang="en-US" sz="1600" i="0" dirty="0">
              <a:solidFill>
                <a:srgbClr val="CCFF33"/>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92593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923330"/>
          </a:xfrm>
          <a:prstGeom prst="rect">
            <a:avLst/>
          </a:prstGeom>
          <a:noFill/>
        </p:spPr>
        <p:txBody>
          <a:bodyPr wrap="square">
            <a:spAutoFit/>
          </a:bodyPr>
          <a:lstStyle/>
          <a:p>
            <a:r>
              <a:rPr lang="en-US" i="0" dirty="0">
                <a:solidFill>
                  <a:schemeClr val="bg1"/>
                </a:solidFill>
                <a:effectLst/>
                <a:highlight>
                  <a:srgbClr val="C0C0C0"/>
                </a:highlight>
                <a:latin typeface="Calibri" panose="020F0502020204030204" pitchFamily="34" charset="0"/>
                <a:cs typeface="Calibri" panose="020F0502020204030204" pitchFamily="34" charset="0"/>
              </a:rPr>
              <a:t>anything = float(input("Enter a number: "))</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something = anything ** 2.0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print(anything, "to the power of 2 is", something)</a:t>
            </a:r>
            <a:endParaRPr lang="en-US" i="0" dirty="0">
              <a:solidFill>
                <a:srgbClr val="CCFF33"/>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37376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170646"/>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More about </a:t>
            </a:r>
            <a:r>
              <a:rPr lang="en-US" sz="2400" i="0" dirty="0">
                <a:solidFill>
                  <a:schemeClr val="bg1"/>
                </a:solidFill>
                <a:effectLst/>
                <a:latin typeface="Consolas" panose="020B0609020204030204" pitchFamily="49" charset="0"/>
                <a:cs typeface="Calibri" panose="020F0502020204030204" pitchFamily="34" charset="0"/>
              </a:rPr>
              <a:t>input() </a:t>
            </a:r>
            <a:r>
              <a:rPr lang="en-US" sz="2400" b="1" i="0" dirty="0">
                <a:solidFill>
                  <a:schemeClr val="bg1"/>
                </a:solidFill>
                <a:effectLst/>
                <a:latin typeface="Calibri" panose="020F0502020204030204" pitchFamily="34" charset="0"/>
                <a:cs typeface="Calibri" panose="020F0502020204030204" pitchFamily="34" charset="0"/>
              </a:rPr>
              <a:t>and type casting</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Having a team consisting of </a:t>
            </a:r>
            <a:r>
              <a:rPr lang="en-US" b="1" i="0" dirty="0">
                <a:solidFill>
                  <a:schemeClr val="bg1"/>
                </a:solidFill>
                <a:effectLst/>
                <a:latin typeface="Calibri" panose="020F0502020204030204" pitchFamily="34" charset="0"/>
                <a:cs typeface="Calibri" panose="020F0502020204030204" pitchFamily="34" charset="0"/>
              </a:rPr>
              <a:t>the trio input()-int()-float() </a:t>
            </a:r>
            <a:r>
              <a:rPr lang="en-US" i="0" dirty="0">
                <a:solidFill>
                  <a:schemeClr val="bg1"/>
                </a:solidFill>
                <a:effectLst/>
                <a:latin typeface="Calibri" panose="020F0502020204030204" pitchFamily="34" charset="0"/>
                <a:cs typeface="Calibri" panose="020F0502020204030204" pitchFamily="34" charset="0"/>
              </a:rPr>
              <a:t>opens up lots of </a:t>
            </a:r>
            <a:r>
              <a:rPr lang="en-US" b="1" i="0" dirty="0">
                <a:solidFill>
                  <a:schemeClr val="bg1"/>
                </a:solidFill>
                <a:effectLst/>
                <a:latin typeface="Calibri" panose="020F0502020204030204" pitchFamily="34" charset="0"/>
                <a:cs typeface="Calibri" panose="020F0502020204030204" pitchFamily="34" charset="0"/>
              </a:rPr>
              <a:t>new possibilities</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You'll eventually be able to write complete programs, accepting data in the form of numbers, processing them and displaying the results.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Of course, these programs will be very primitive and not very usable, as they cannot make decisions, and consequently are not able to react differently to different situations.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This is not really a problem, though; we'll show you how to overcome it soon.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Our next example refers to the earlier program to find the length of a hypotenuse. Let's rewrite it and make it able to read the lengths of the legs from the console.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Check out the editor window - this is how it looks now.</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latin typeface="Calibri" panose="020F0502020204030204" pitchFamily="34" charset="0"/>
                <a:cs typeface="Calibri" panose="020F0502020204030204" pitchFamily="34" charset="0"/>
              </a:rPr>
              <a:t>The program asks the user twice for both legs' lengths, evaluates the hypotenuse and prints the result.</a:t>
            </a:r>
          </a:p>
        </p:txBody>
      </p:sp>
    </p:spTree>
    <p:extLst>
      <p:ext uri="{BB962C8B-B14F-4D97-AF65-F5344CB8AC3E}">
        <p14:creationId xmlns:p14="http://schemas.microsoft.com/office/powerpoint/2010/main" val="7183185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262979"/>
          </a:xfrm>
          <a:prstGeom prst="rect">
            <a:avLst/>
          </a:prstGeom>
          <a:noFill/>
        </p:spPr>
        <p:txBody>
          <a:bodyPr wrap="square">
            <a:spAutoFit/>
          </a:bodyPr>
          <a:lstStyle/>
          <a:p>
            <a:r>
              <a:rPr lang="en-US" sz="1600" i="0" dirty="0">
                <a:solidFill>
                  <a:schemeClr val="bg1"/>
                </a:solidFill>
                <a:effectLst/>
                <a:latin typeface="Calibri" panose="020F0502020204030204" pitchFamily="34" charset="0"/>
                <a:cs typeface="Calibri" panose="020F0502020204030204" pitchFamily="34" charset="0"/>
              </a:rPr>
              <a:t>Run it and try to input some negative values.</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The program - unfortunately - doesn't react to this obvious error.</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Let's ignore this weakness for now. We'll come back to it soon.</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Note that in the program that you can see in the editor, the hypo variable is used for only one purpose - to save the calculated value between the execution of the adjoining line of code.</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b="1" i="0" dirty="0">
                <a:solidFill>
                  <a:srgbClr val="CCFF33"/>
                </a:solidFill>
                <a:effectLst/>
                <a:latin typeface="Calibri" panose="020F0502020204030204" pitchFamily="34" charset="0"/>
                <a:cs typeface="Calibri" panose="020F0502020204030204" pitchFamily="34" charset="0"/>
              </a:rPr>
              <a:t>As the print() function accepts an expression as its argument, you can remove the variable from the code.</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Just like this:</a:t>
            </a:r>
          </a:p>
          <a:p>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leg_a</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 float(input("Input first leg length: "))</a:t>
            </a:r>
          </a:p>
          <a:p>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leg_b</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 float(input("Input second leg length: "))</a:t>
            </a:r>
          </a:p>
          <a:p>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print("Hypotenuse length is", (</a:t>
            </a:r>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leg_a</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**2 + </a:t>
            </a:r>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leg_b</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**2) ** .5)</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b="1" dirty="0">
                <a:solidFill>
                  <a:schemeClr val="bg1"/>
                </a:solidFill>
                <a:latin typeface="Calibri" panose="020F0502020204030204" pitchFamily="34" charset="0"/>
                <a:cs typeface="Calibri" panose="020F0502020204030204" pitchFamily="34" charset="0"/>
              </a:rPr>
              <a:t>Console:</a:t>
            </a:r>
            <a:endParaRPr lang="en-US" sz="1600" b="1" i="0" dirty="0">
              <a:solidFill>
                <a:schemeClr val="bg1"/>
              </a:solidFill>
              <a:effectLst/>
              <a:latin typeface="Calibri" panose="020F0502020204030204" pitchFamily="34" charset="0"/>
              <a:cs typeface="Calibri" panose="020F0502020204030204" pitchFamily="34" charset="0"/>
            </a:endParaRPr>
          </a:p>
          <a:p>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leg_a</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 float(input("Input first leg length: "))</a:t>
            </a:r>
          </a:p>
          <a:p>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leg_b</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 float(input("Input second leg length: "))</a:t>
            </a:r>
          </a:p>
          <a:p>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hypo = (</a:t>
            </a:r>
            <a:r>
              <a:rPr lang="en-US" sz="1600" b="1" i="0" dirty="0" err="1">
                <a:solidFill>
                  <a:srgbClr val="FF0000"/>
                </a:solidFill>
                <a:effectLst/>
                <a:highlight>
                  <a:srgbClr val="C0C0C0"/>
                </a:highlight>
                <a:latin typeface="Calibri" panose="020F0502020204030204" pitchFamily="34" charset="0"/>
                <a:cs typeface="Calibri" panose="020F0502020204030204" pitchFamily="34" charset="0"/>
              </a:rPr>
              <a:t>leg_a</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**2 + </a:t>
            </a:r>
            <a:r>
              <a:rPr lang="en-US" sz="1600" b="1" i="0" dirty="0" err="1">
                <a:solidFill>
                  <a:srgbClr val="FF0000"/>
                </a:solidFill>
                <a:effectLst/>
                <a:highlight>
                  <a:srgbClr val="C0C0C0"/>
                </a:highlight>
                <a:latin typeface="Calibri" panose="020F0502020204030204" pitchFamily="34" charset="0"/>
                <a:cs typeface="Calibri" panose="020F0502020204030204" pitchFamily="34" charset="0"/>
              </a:rPr>
              <a:t>leg_b</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**2) ** .5</a:t>
            </a:r>
          </a:p>
          <a:p>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print("Hypotenuse length is", hypo)</a:t>
            </a:r>
          </a:p>
        </p:txBody>
      </p:sp>
    </p:spTree>
    <p:extLst>
      <p:ext uri="{BB962C8B-B14F-4D97-AF65-F5344CB8AC3E}">
        <p14:creationId xmlns:p14="http://schemas.microsoft.com/office/powerpoint/2010/main" val="14843878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078313"/>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String operators – introduction</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It's time to return to these two arithmetic operators: </a:t>
            </a:r>
            <a:r>
              <a:rPr lang="en-US" sz="2000" b="1" i="0" dirty="0">
                <a:solidFill>
                  <a:srgbClr val="FF0000"/>
                </a:solidFill>
                <a:effectLst/>
                <a:latin typeface="Calibri" panose="020F0502020204030204" pitchFamily="34" charset="0"/>
                <a:cs typeface="Calibri" panose="020F0502020204030204" pitchFamily="34" charset="0"/>
              </a:rPr>
              <a:t>+ and *.</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We want to show you that they have a second function. They are able to do something more than just add and multiply.</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We've seen them in action where their arguments are numbers (floats or integers, it doesn't matter).</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Now we're going to show you that they can handle strings, too, albeit in a very specific way.</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2400" b="1" i="0" dirty="0">
                <a:solidFill>
                  <a:schemeClr val="bg1"/>
                </a:solidFill>
                <a:effectLst/>
                <a:latin typeface="Calibri" panose="020F0502020204030204" pitchFamily="34" charset="0"/>
                <a:cs typeface="Calibri" panose="020F0502020204030204" pitchFamily="34" charset="0"/>
              </a:rPr>
              <a:t>Concatenation</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b="1" i="0" dirty="0">
                <a:solidFill>
                  <a:schemeClr val="bg1"/>
                </a:solidFill>
                <a:effectLst/>
                <a:latin typeface="Calibri" panose="020F0502020204030204" pitchFamily="34" charset="0"/>
                <a:cs typeface="Calibri" panose="020F0502020204030204" pitchFamily="34" charset="0"/>
              </a:rPr>
              <a:t>The + (plus) sign</a:t>
            </a:r>
            <a:r>
              <a:rPr lang="en-US" sz="1600" i="0" dirty="0">
                <a:solidFill>
                  <a:schemeClr val="bg1"/>
                </a:solidFill>
                <a:effectLst/>
                <a:latin typeface="Calibri" panose="020F0502020204030204" pitchFamily="34" charset="0"/>
                <a:cs typeface="Calibri" panose="020F0502020204030204" pitchFamily="34" charset="0"/>
              </a:rPr>
              <a:t>, when applied to </a:t>
            </a:r>
            <a:r>
              <a:rPr lang="en-US" sz="1600" b="1" i="0" dirty="0">
                <a:solidFill>
                  <a:schemeClr val="bg1"/>
                </a:solidFill>
                <a:effectLst/>
                <a:latin typeface="Calibri" panose="020F0502020204030204" pitchFamily="34" charset="0"/>
                <a:cs typeface="Calibri" panose="020F0502020204030204" pitchFamily="34" charset="0"/>
              </a:rPr>
              <a:t>two strings</a:t>
            </a:r>
            <a:r>
              <a:rPr lang="en-US" sz="1600" i="0" dirty="0">
                <a:solidFill>
                  <a:schemeClr val="bg1"/>
                </a:solidFill>
                <a:effectLst/>
                <a:latin typeface="Calibri" panose="020F0502020204030204" pitchFamily="34" charset="0"/>
                <a:cs typeface="Calibri" panose="020F0502020204030204" pitchFamily="34" charset="0"/>
              </a:rPr>
              <a:t>, becomes a </a:t>
            </a:r>
            <a:r>
              <a:rPr lang="en-US" sz="1600" b="1" i="0" dirty="0">
                <a:solidFill>
                  <a:srgbClr val="FF0000"/>
                </a:solidFill>
                <a:effectLst/>
                <a:latin typeface="Calibri" panose="020F0502020204030204" pitchFamily="34" charset="0"/>
                <a:cs typeface="Calibri" panose="020F0502020204030204" pitchFamily="34" charset="0"/>
              </a:rPr>
              <a:t>concatenation</a:t>
            </a:r>
            <a:r>
              <a:rPr lang="en-US" sz="1600" i="0" dirty="0">
                <a:solidFill>
                  <a:schemeClr val="bg1"/>
                </a:solidFill>
                <a:effectLst/>
                <a:latin typeface="Calibri" panose="020F0502020204030204" pitchFamily="34" charset="0"/>
                <a:cs typeface="Calibri" panose="020F0502020204030204" pitchFamily="34" charset="0"/>
              </a:rPr>
              <a:t> operator:</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highlight>
                  <a:srgbClr val="C0C0C0"/>
                </a:highlight>
                <a:latin typeface="Calibri" panose="020F0502020204030204" pitchFamily="34" charset="0"/>
                <a:cs typeface="Calibri" panose="020F0502020204030204" pitchFamily="34" charset="0"/>
              </a:rPr>
              <a:t>string + string</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It simply concatenates (glues) two strings into one. Of course, like its arithmetic sibling, it can be used more than once in one expression, and in such a context it behaves according to left-sided binding.</a:t>
            </a:r>
          </a:p>
        </p:txBody>
      </p:sp>
    </p:spTree>
    <p:extLst>
      <p:ext uri="{BB962C8B-B14F-4D97-AF65-F5344CB8AC3E}">
        <p14:creationId xmlns:p14="http://schemas.microsoft.com/office/powerpoint/2010/main" val="15996416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832092"/>
          </a:xfrm>
          <a:prstGeom prst="rect">
            <a:avLst/>
          </a:prstGeom>
          <a:noFill/>
        </p:spPr>
        <p:txBody>
          <a:bodyPr wrap="square">
            <a:spAutoFit/>
          </a:bodyPr>
          <a:lstStyle/>
          <a:p>
            <a:r>
              <a:rPr lang="en-US" sz="1600" i="0" dirty="0">
                <a:solidFill>
                  <a:schemeClr val="bg1"/>
                </a:solidFill>
                <a:effectLst/>
                <a:latin typeface="Calibri" panose="020F0502020204030204" pitchFamily="34" charset="0"/>
                <a:cs typeface="Calibri" panose="020F0502020204030204" pitchFamily="34" charset="0"/>
              </a:rPr>
              <a:t>In contrast to its arithmetic sibling, the concatenation operator is </a:t>
            </a:r>
            <a:r>
              <a:rPr lang="en-US" sz="1600" b="1" i="0" dirty="0">
                <a:solidFill>
                  <a:schemeClr val="bg1"/>
                </a:solidFill>
                <a:effectLst/>
                <a:latin typeface="Calibri" panose="020F0502020204030204" pitchFamily="34" charset="0"/>
                <a:cs typeface="Calibri" panose="020F0502020204030204" pitchFamily="34" charset="0"/>
              </a:rPr>
              <a:t>not commutative</a:t>
            </a:r>
            <a:r>
              <a:rPr lang="en-US" sz="1600" i="0" dirty="0">
                <a:solidFill>
                  <a:schemeClr val="bg1"/>
                </a:solidFill>
                <a:effectLst/>
                <a:latin typeface="Calibri" panose="020F0502020204030204" pitchFamily="34" charset="0"/>
                <a:cs typeface="Calibri" panose="020F0502020204030204" pitchFamily="34" charset="0"/>
              </a:rPr>
              <a:t>, i.e., </a:t>
            </a:r>
            <a:r>
              <a:rPr lang="en-US" sz="1600" b="1" i="0" dirty="0">
                <a:solidFill>
                  <a:srgbClr val="FF0000"/>
                </a:solidFill>
                <a:effectLst/>
                <a:latin typeface="Calibri" panose="020F0502020204030204" pitchFamily="34" charset="0"/>
                <a:cs typeface="Calibri" panose="020F0502020204030204" pitchFamily="34" charset="0"/>
              </a:rPr>
              <a:t>"ab" + "</a:t>
            </a:r>
            <a:r>
              <a:rPr lang="en-US" sz="1600" b="1" i="0" dirty="0" err="1">
                <a:solidFill>
                  <a:srgbClr val="FF0000"/>
                </a:solidFill>
                <a:effectLst/>
                <a:latin typeface="Calibri" panose="020F0502020204030204" pitchFamily="34" charset="0"/>
                <a:cs typeface="Calibri" panose="020F0502020204030204" pitchFamily="34" charset="0"/>
              </a:rPr>
              <a:t>ba</a:t>
            </a:r>
            <a:r>
              <a:rPr lang="en-US" sz="1600" b="1" i="0" dirty="0">
                <a:solidFill>
                  <a:srgbClr val="FF0000"/>
                </a:solidFill>
                <a:effectLst/>
                <a:latin typeface="Calibri" panose="020F0502020204030204" pitchFamily="34" charset="0"/>
                <a:cs typeface="Calibri" panose="020F0502020204030204" pitchFamily="34" charset="0"/>
              </a:rPr>
              <a:t>" is not the same as "</a:t>
            </a:r>
            <a:r>
              <a:rPr lang="en-US" sz="1600" b="1" i="0" dirty="0" err="1">
                <a:solidFill>
                  <a:srgbClr val="FF0000"/>
                </a:solidFill>
                <a:effectLst/>
                <a:latin typeface="Calibri" panose="020F0502020204030204" pitchFamily="34" charset="0"/>
                <a:cs typeface="Calibri" panose="020F0502020204030204" pitchFamily="34" charset="0"/>
              </a:rPr>
              <a:t>ba</a:t>
            </a:r>
            <a:r>
              <a:rPr lang="en-US" sz="1600" b="1" i="0" dirty="0">
                <a:solidFill>
                  <a:srgbClr val="FF0000"/>
                </a:solidFill>
                <a:effectLst/>
                <a:latin typeface="Calibri" panose="020F0502020204030204" pitchFamily="34" charset="0"/>
                <a:cs typeface="Calibri" panose="020F0502020204030204" pitchFamily="34" charset="0"/>
              </a:rPr>
              <a:t>" + "ab".</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Don't forget - if you want the + sign to be a concatenator, not an adder, you must ensure that both its arguments are strings.</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b="1" i="0" dirty="0">
                <a:solidFill>
                  <a:srgbClr val="FF0000"/>
                </a:solidFill>
                <a:effectLst/>
                <a:latin typeface="Calibri" panose="020F0502020204030204" pitchFamily="34" charset="0"/>
                <a:cs typeface="Calibri" panose="020F0502020204030204" pitchFamily="34" charset="0"/>
              </a:rPr>
              <a:t>You cannot mix types here.</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This simple program shows the + sign in its second use:</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fnam</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 input("May I have your first name, please? ")</a:t>
            </a:r>
          </a:p>
          <a:p>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lnam</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 input("May I have your last name, please? ")</a:t>
            </a:r>
          </a:p>
          <a:p>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print("Thank you.")</a:t>
            </a:r>
          </a:p>
          <a:p>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nYour</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name is " + </a:t>
            </a:r>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fnam</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 " " + </a:t>
            </a:r>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lnam</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 ".")</a:t>
            </a:r>
            <a:endParaRPr lang="en-US" sz="1600" i="0" dirty="0">
              <a:solidFill>
                <a:schemeClr val="bg1"/>
              </a:solidFill>
              <a:effectLst/>
              <a:latin typeface="Calibri" panose="020F0502020204030204" pitchFamily="34" charset="0"/>
              <a:cs typeface="Calibri" panose="020F0502020204030204" pitchFamily="34" charset="0"/>
            </a:endParaRP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Note: using </a:t>
            </a:r>
            <a:r>
              <a:rPr lang="en-US" sz="2000" b="1" i="0" dirty="0">
                <a:solidFill>
                  <a:srgbClr val="FF0000"/>
                </a:solidFill>
                <a:effectLst/>
                <a:latin typeface="Calibri" panose="020F0502020204030204" pitchFamily="34" charset="0"/>
                <a:cs typeface="Calibri" panose="020F0502020204030204" pitchFamily="34" charset="0"/>
              </a:rPr>
              <a:t>+</a:t>
            </a:r>
            <a:r>
              <a:rPr lang="en-US" sz="1600" i="0" dirty="0">
                <a:solidFill>
                  <a:schemeClr val="bg1"/>
                </a:solidFill>
                <a:effectLst/>
                <a:latin typeface="Calibri" panose="020F0502020204030204" pitchFamily="34" charset="0"/>
                <a:cs typeface="Calibri" panose="020F0502020204030204" pitchFamily="34" charset="0"/>
              </a:rPr>
              <a:t> to concatenate strings lets you construct the output in a more precise way than with a pure print() function, </a:t>
            </a:r>
            <a:r>
              <a:rPr lang="en-US" sz="1600" b="1" i="0" dirty="0">
                <a:solidFill>
                  <a:srgbClr val="FF0000"/>
                </a:solidFill>
                <a:effectLst/>
                <a:latin typeface="Calibri" panose="020F0502020204030204" pitchFamily="34" charset="0"/>
                <a:cs typeface="Calibri" panose="020F0502020204030204" pitchFamily="34" charset="0"/>
              </a:rPr>
              <a:t>even if enriched with the end= and </a:t>
            </a:r>
            <a:r>
              <a:rPr lang="en-US" sz="1600" b="1" i="0" dirty="0" err="1">
                <a:solidFill>
                  <a:srgbClr val="FF0000"/>
                </a:solidFill>
                <a:effectLst/>
                <a:latin typeface="Calibri" panose="020F0502020204030204" pitchFamily="34" charset="0"/>
                <a:cs typeface="Calibri" panose="020F0502020204030204" pitchFamily="34" charset="0"/>
              </a:rPr>
              <a:t>sep</a:t>
            </a:r>
            <a:r>
              <a:rPr lang="en-US" sz="1600" b="1" i="0" dirty="0">
                <a:solidFill>
                  <a:srgbClr val="FF0000"/>
                </a:solidFill>
                <a:effectLst/>
                <a:latin typeface="Calibri" panose="020F0502020204030204" pitchFamily="34" charset="0"/>
                <a:cs typeface="Calibri" panose="020F0502020204030204" pitchFamily="34" charset="0"/>
              </a:rPr>
              <a:t>= keyword arguments</a:t>
            </a:r>
            <a:r>
              <a:rPr lang="en-US" sz="1600" i="0" dirty="0">
                <a:solidFill>
                  <a:schemeClr val="bg1"/>
                </a:solidFill>
                <a:effectLst/>
                <a:latin typeface="Calibri" panose="020F0502020204030204" pitchFamily="34" charset="0"/>
                <a:cs typeface="Calibri" panose="020F0502020204030204" pitchFamily="34" charset="0"/>
              </a:rPr>
              <a:t>.</a:t>
            </a:r>
          </a:p>
          <a:p>
            <a:endParaRPr lang="en-US" sz="1600" i="0" dirty="0">
              <a:solidFill>
                <a:schemeClr val="bg1"/>
              </a:solidFill>
              <a:effectLst/>
              <a:latin typeface="Calibri" panose="020F0502020204030204" pitchFamily="34" charset="0"/>
              <a:cs typeface="Calibri" panose="020F0502020204030204" pitchFamily="34" charset="0"/>
            </a:endParaRPr>
          </a:p>
          <a:p>
            <a:r>
              <a:rPr lang="en-US" sz="1600" i="0" dirty="0">
                <a:solidFill>
                  <a:schemeClr val="bg1"/>
                </a:solidFill>
                <a:effectLst/>
                <a:latin typeface="Calibri" panose="020F0502020204030204" pitchFamily="34" charset="0"/>
                <a:cs typeface="Calibri" panose="020F0502020204030204" pitchFamily="34" charset="0"/>
              </a:rPr>
              <a:t>Run the code and see if the output matches your predictions.</a:t>
            </a:r>
            <a:endParaRPr lang="en-US" sz="1600" i="0"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1763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3693319"/>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If you want to deliver one or more arguments to a function, you place them </a:t>
            </a:r>
            <a:r>
              <a:rPr lang="en-US" b="1" i="0" dirty="0">
                <a:solidFill>
                  <a:schemeClr val="bg1"/>
                </a:solidFill>
                <a:effectLst/>
                <a:latin typeface="Calibri" panose="020F0502020204030204" pitchFamily="34" charset="0"/>
                <a:cs typeface="Calibri" panose="020F0502020204030204" pitchFamily="34" charset="0"/>
              </a:rPr>
              <a:t>inside the parentheses</a:t>
            </a:r>
            <a:r>
              <a:rPr lang="en-US" i="0" dirty="0">
                <a:solidFill>
                  <a:schemeClr val="bg1"/>
                </a:solidFill>
                <a:effectLst/>
                <a:latin typeface="Calibri" panose="020F0502020204030204" pitchFamily="34" charset="0"/>
                <a:cs typeface="Calibri" panose="020F0502020204030204" pitchFamily="34" charset="0"/>
              </a:rPr>
              <a:t>. If you're going to use a function which doesn't take any argument, you still have to have the parentheses.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Note: to distinguish ordinary words from function names, place </a:t>
            </a:r>
            <a:r>
              <a:rPr lang="en-US" b="1" i="0" dirty="0">
                <a:solidFill>
                  <a:schemeClr val="bg1"/>
                </a:solidFill>
                <a:effectLst/>
                <a:latin typeface="Calibri" panose="020F0502020204030204" pitchFamily="34" charset="0"/>
                <a:cs typeface="Calibri" panose="020F0502020204030204" pitchFamily="34" charset="0"/>
              </a:rPr>
              <a:t>a pair of empty parentheses </a:t>
            </a:r>
            <a:r>
              <a:rPr lang="en-US" i="0" dirty="0">
                <a:solidFill>
                  <a:schemeClr val="bg1"/>
                </a:solidFill>
                <a:effectLst/>
                <a:latin typeface="Calibri" panose="020F0502020204030204" pitchFamily="34" charset="0"/>
                <a:cs typeface="Calibri" panose="020F0502020204030204" pitchFamily="34" charset="0"/>
              </a:rPr>
              <a:t>after their names, even if the corresponding function wants one or more arguments. This is a standard convention.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function we're talking about here is </a:t>
            </a:r>
            <a:r>
              <a:rPr lang="en-US" i="0" dirty="0">
                <a:solidFill>
                  <a:schemeClr val="bg1"/>
                </a:solidFill>
                <a:effectLst/>
                <a:latin typeface="Consolas" panose="020B0609020204030204" pitchFamily="49" charset="0"/>
                <a:cs typeface="Calibri" panose="020F0502020204030204" pitchFamily="34" charset="0"/>
              </a:rPr>
              <a:t>print()</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Does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in our example have any arguments?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Of course it does, but what are they?</a:t>
            </a:r>
          </a:p>
        </p:txBody>
      </p:sp>
    </p:spTree>
    <p:extLst>
      <p:ext uri="{BB962C8B-B14F-4D97-AF65-F5344CB8AC3E}">
        <p14:creationId xmlns:p14="http://schemas.microsoft.com/office/powerpoint/2010/main" val="14993590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170646"/>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Replication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a:t>
            </a:r>
            <a:r>
              <a:rPr lang="en-US" b="1" i="0" dirty="0">
                <a:solidFill>
                  <a:srgbClr val="FF0000"/>
                </a:solidFill>
                <a:effectLst/>
                <a:latin typeface="Calibri" panose="020F0502020204030204" pitchFamily="34" charset="0"/>
                <a:cs typeface="Calibri" panose="020F0502020204030204" pitchFamily="34" charset="0"/>
              </a:rPr>
              <a:t>* (asterisk) </a:t>
            </a:r>
            <a:r>
              <a:rPr lang="en-US" i="0" dirty="0">
                <a:solidFill>
                  <a:schemeClr val="bg1"/>
                </a:solidFill>
                <a:effectLst/>
                <a:latin typeface="Calibri" panose="020F0502020204030204" pitchFamily="34" charset="0"/>
                <a:cs typeface="Calibri" panose="020F0502020204030204" pitchFamily="34" charset="0"/>
              </a:rPr>
              <a:t>sign, when </a:t>
            </a:r>
            <a:r>
              <a:rPr lang="en-US" b="1" i="0" dirty="0">
                <a:solidFill>
                  <a:schemeClr val="bg1"/>
                </a:solidFill>
                <a:effectLst/>
                <a:latin typeface="Calibri" panose="020F0502020204030204" pitchFamily="34" charset="0"/>
                <a:cs typeface="Calibri" panose="020F0502020204030204" pitchFamily="34" charset="0"/>
              </a:rPr>
              <a:t>applied to a string and number </a:t>
            </a:r>
            <a:r>
              <a:rPr lang="en-US" i="0" dirty="0">
                <a:solidFill>
                  <a:schemeClr val="bg1"/>
                </a:solidFill>
                <a:effectLst/>
                <a:latin typeface="Calibri" panose="020F0502020204030204" pitchFamily="34" charset="0"/>
                <a:cs typeface="Calibri" panose="020F0502020204030204" pitchFamily="34" charset="0"/>
              </a:rPr>
              <a:t>(or a number and string, as it remains </a:t>
            </a:r>
            <a:r>
              <a:rPr lang="en-US" b="1" i="0" dirty="0">
                <a:solidFill>
                  <a:srgbClr val="FF0000"/>
                </a:solidFill>
                <a:effectLst/>
                <a:latin typeface="Calibri" panose="020F0502020204030204" pitchFamily="34" charset="0"/>
                <a:cs typeface="Calibri" panose="020F0502020204030204" pitchFamily="34" charset="0"/>
              </a:rPr>
              <a:t>commutative </a:t>
            </a:r>
            <a:r>
              <a:rPr lang="en-US" i="0" dirty="0">
                <a:solidFill>
                  <a:schemeClr val="bg1"/>
                </a:solidFill>
                <a:effectLst/>
                <a:latin typeface="Calibri" panose="020F0502020204030204" pitchFamily="34" charset="0"/>
                <a:cs typeface="Calibri" panose="020F0502020204030204" pitchFamily="34" charset="0"/>
              </a:rPr>
              <a:t>in this position) becomes a replication operator: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string * number</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number * string</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It replicates the string the same number of times specified by the number.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For example:</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"James" * 3 gives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JamesJamesJames</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3 * "an" gives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ananan</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5 * "2" (or "2" * 5) gives "22222" (not 10!)</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rgbClr val="CCFF33"/>
                </a:solidFill>
                <a:effectLst/>
                <a:highlight>
                  <a:srgbClr val="800000"/>
                </a:highlight>
                <a:latin typeface="Calibri" panose="020F0502020204030204" pitchFamily="34" charset="0"/>
                <a:cs typeface="Calibri" panose="020F0502020204030204" pitchFamily="34" charset="0"/>
              </a:rPr>
              <a:t>REMEMBER</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rgbClr val="CCFF33"/>
                </a:solidFill>
                <a:effectLst/>
                <a:latin typeface="Calibri" panose="020F0502020204030204" pitchFamily="34" charset="0"/>
                <a:cs typeface="Calibri" panose="020F0502020204030204" pitchFamily="34" charset="0"/>
              </a:rPr>
              <a:t>A number less than or equal to zero produces an empty string.</a:t>
            </a:r>
          </a:p>
        </p:txBody>
      </p:sp>
    </p:spTree>
    <p:extLst>
      <p:ext uri="{BB962C8B-B14F-4D97-AF65-F5344CB8AC3E}">
        <p14:creationId xmlns:p14="http://schemas.microsoft.com/office/powerpoint/2010/main" val="15745740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2585323"/>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This simple program "draws" a rectangle, making use of an old operator (+) in a new role: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 + (10 * "-") +  "+")</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 + (" " * 10) + "|\n") * 5, end="")</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 + (10 * "-") + "+")</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Note the way in which we've used the parentheses in the second line of the code.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Try practicing to create other shapes or your own artwork!</a:t>
            </a:r>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58539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816977"/>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Type conversion: str()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already know how to use the </a:t>
            </a:r>
            <a:r>
              <a:rPr lang="en-US" b="1" i="0" dirty="0">
                <a:solidFill>
                  <a:schemeClr val="bg1"/>
                </a:solidFill>
                <a:effectLst/>
                <a:latin typeface="Calibri" panose="020F0502020204030204" pitchFamily="34" charset="0"/>
                <a:cs typeface="Calibri" panose="020F0502020204030204" pitchFamily="34" charset="0"/>
              </a:rPr>
              <a:t>int() and float() </a:t>
            </a:r>
            <a:r>
              <a:rPr lang="en-US" i="0" dirty="0">
                <a:solidFill>
                  <a:schemeClr val="bg1"/>
                </a:solidFill>
                <a:effectLst/>
                <a:latin typeface="Calibri" panose="020F0502020204030204" pitchFamily="34" charset="0"/>
                <a:cs typeface="Calibri" panose="020F0502020204030204" pitchFamily="34" charset="0"/>
              </a:rPr>
              <a:t>functions to convert a string into a number.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This type of conversion is </a:t>
            </a:r>
            <a:r>
              <a:rPr lang="en-US" b="1" i="0" dirty="0">
                <a:solidFill>
                  <a:srgbClr val="FF0000"/>
                </a:solidFill>
                <a:effectLst/>
                <a:latin typeface="Calibri" panose="020F0502020204030204" pitchFamily="34" charset="0"/>
                <a:cs typeface="Calibri" panose="020F0502020204030204" pitchFamily="34" charset="0"/>
              </a:rPr>
              <a:t>not a one-way street</a:t>
            </a:r>
            <a:r>
              <a:rPr lang="en-US" i="0" dirty="0">
                <a:solidFill>
                  <a:schemeClr val="bg1"/>
                </a:solidFill>
                <a:effectLst/>
                <a:latin typeface="Calibri" panose="020F0502020204030204" pitchFamily="34" charset="0"/>
                <a:cs typeface="Calibri" panose="020F0502020204030204" pitchFamily="34" charset="0"/>
              </a:rPr>
              <a:t>. </a:t>
            </a:r>
            <a:r>
              <a:rPr lang="en-US" b="1" i="0" dirty="0">
                <a:solidFill>
                  <a:schemeClr val="bg1"/>
                </a:solidFill>
                <a:effectLst/>
                <a:latin typeface="Calibri" panose="020F0502020204030204" pitchFamily="34" charset="0"/>
                <a:cs typeface="Calibri" panose="020F0502020204030204" pitchFamily="34" charset="0"/>
              </a:rPr>
              <a:t>You can also convert a number into a string, which is way easier and safer - this operation is always possible</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A function capable of doing that is called str():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str(number)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To be honest, it can do much more than just transform numbers into strings, but that can wait for later.</a:t>
            </a:r>
          </a:p>
          <a:p>
            <a:endParaRPr lang="en-US" i="0" dirty="0">
              <a:solidFill>
                <a:schemeClr val="bg1"/>
              </a:solidFill>
              <a:effectLst/>
              <a:latin typeface="Calibri" panose="020F0502020204030204" pitchFamily="34" charset="0"/>
              <a:cs typeface="Calibri" panose="020F0502020204030204" pitchFamily="34" charset="0"/>
            </a:endParaRPr>
          </a:p>
          <a:p>
            <a:r>
              <a:rPr lang="en-US" sz="2400" b="1" i="0" dirty="0">
                <a:solidFill>
                  <a:schemeClr val="bg1"/>
                </a:solidFill>
                <a:effectLst/>
                <a:latin typeface="Calibri" panose="020F0502020204030204" pitchFamily="34" charset="0"/>
                <a:cs typeface="Calibri" panose="020F0502020204030204" pitchFamily="34" charset="0"/>
              </a:rPr>
              <a:t>The "right-angle triangle" again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Here is our "right-angle triangle" program again: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leg_a</a:t>
            </a:r>
            <a:r>
              <a:rPr lang="en-US" i="0" dirty="0">
                <a:solidFill>
                  <a:schemeClr val="bg1"/>
                </a:solidFill>
                <a:effectLst/>
                <a:highlight>
                  <a:srgbClr val="C0C0C0"/>
                </a:highlight>
                <a:latin typeface="Calibri" panose="020F0502020204030204" pitchFamily="34" charset="0"/>
                <a:cs typeface="Calibri" panose="020F0502020204030204" pitchFamily="34" charset="0"/>
              </a:rPr>
              <a:t> = float(input("Input first leg length: "))</a:t>
            </a: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leg_b</a:t>
            </a:r>
            <a:r>
              <a:rPr lang="en-US" i="0" dirty="0">
                <a:solidFill>
                  <a:schemeClr val="bg1"/>
                </a:solidFill>
                <a:effectLst/>
                <a:highlight>
                  <a:srgbClr val="C0C0C0"/>
                </a:highlight>
                <a:latin typeface="Calibri" panose="020F0502020204030204" pitchFamily="34" charset="0"/>
                <a:cs typeface="Calibri" panose="020F0502020204030204" pitchFamily="34" charset="0"/>
              </a:rPr>
              <a:t> = float(input("Input second leg length: "))</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print("Hypotenuse length is " + str((</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leg_a</a:t>
            </a:r>
            <a:r>
              <a:rPr lang="en-US" i="0" dirty="0">
                <a:solidFill>
                  <a:schemeClr val="bg1"/>
                </a:solidFill>
                <a:effectLst/>
                <a:highlight>
                  <a:srgbClr val="C0C0C0"/>
                </a:highlight>
                <a:latin typeface="Calibri" panose="020F0502020204030204" pitchFamily="34" charset="0"/>
                <a:cs typeface="Calibri" panose="020F0502020204030204" pitchFamily="34" charset="0"/>
              </a:rPr>
              <a:t>**2 +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leg_b</a:t>
            </a:r>
            <a:r>
              <a:rPr lang="en-US" i="0" dirty="0">
                <a:solidFill>
                  <a:schemeClr val="bg1"/>
                </a:solidFill>
                <a:effectLst/>
                <a:highlight>
                  <a:srgbClr val="C0C0C0"/>
                </a:highlight>
                <a:latin typeface="Calibri" panose="020F0502020204030204" pitchFamily="34" charset="0"/>
                <a:cs typeface="Calibri" panose="020F0502020204030204" pitchFamily="34" charset="0"/>
              </a:rPr>
              <a:t>**2) ** .5))</a:t>
            </a:r>
          </a:p>
        </p:txBody>
      </p:sp>
    </p:spTree>
    <p:extLst>
      <p:ext uri="{BB962C8B-B14F-4D97-AF65-F5344CB8AC3E}">
        <p14:creationId xmlns:p14="http://schemas.microsoft.com/office/powerpoint/2010/main" val="268549277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2585323"/>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We've modified it a bit to show you how the str() function works. Thanks to this, we can pass the whole result to the print() function as one string, forgetting about the commas.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You've made some serious strides on your way to Python programming.</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already know the basic data types, and a set of fundamental operators. You know how to organize the output and how to get data from the user. These are very strong foundations for Module 3. But before we move on to the next module, let's do a few labs, and recap all that you've learned in this section.</a:t>
            </a:r>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058639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524315"/>
          </a:xfrm>
          <a:prstGeom prst="rect">
            <a:avLst/>
          </a:prstGeom>
          <a:noFill/>
        </p:spPr>
        <p:txBody>
          <a:bodyPr wrap="square">
            <a:spAutoFit/>
          </a:bodyPr>
          <a:lstStyle/>
          <a:p>
            <a:r>
              <a:rPr lang="en-US" b="1" i="0" dirty="0">
                <a:solidFill>
                  <a:srgbClr val="CCFF33"/>
                </a:solidFill>
                <a:effectLst/>
                <a:highlight>
                  <a:srgbClr val="000080"/>
                </a:highlight>
                <a:latin typeface="Calibri" panose="020F0502020204030204" pitchFamily="34" charset="0"/>
                <a:cs typeface="Calibri" panose="020F0502020204030204" pitchFamily="34" charset="0"/>
              </a:rPr>
              <a:t>LAB</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Estimated time</a:t>
            </a:r>
          </a:p>
          <a:p>
            <a:r>
              <a:rPr lang="en-US" i="0" dirty="0">
                <a:solidFill>
                  <a:schemeClr val="bg1"/>
                </a:solidFill>
                <a:effectLst/>
                <a:latin typeface="Calibri" panose="020F0502020204030204" pitchFamily="34" charset="0"/>
                <a:cs typeface="Calibri" panose="020F0502020204030204" pitchFamily="34" charset="0"/>
              </a:rPr>
              <a:t>5-10 minutes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Level of difficulty</a:t>
            </a:r>
          </a:p>
          <a:p>
            <a:r>
              <a:rPr lang="en-US" i="0" dirty="0">
                <a:solidFill>
                  <a:schemeClr val="bg1"/>
                </a:solidFill>
                <a:effectLst/>
                <a:latin typeface="Calibri" panose="020F0502020204030204" pitchFamily="34" charset="0"/>
                <a:cs typeface="Calibri" panose="020F0502020204030204" pitchFamily="34" charset="0"/>
              </a:rPr>
              <a:t>Easy</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becoming familiar with the inputting and outputting of data in Python;</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evaluating simple expressions.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Scenario</a:t>
            </a:r>
          </a:p>
          <a:p>
            <a:r>
              <a:rPr lang="en-US" i="0" dirty="0">
                <a:solidFill>
                  <a:schemeClr val="bg1"/>
                </a:solidFill>
                <a:effectLst/>
                <a:latin typeface="Calibri" panose="020F0502020204030204" pitchFamily="34" charset="0"/>
                <a:cs typeface="Calibri" panose="020F0502020204030204" pitchFamily="34" charset="0"/>
              </a:rPr>
              <a:t>Your task is to complete the code in order to evaluate the results of four basic arithmetic operations.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results have to be printed to the console.</a:t>
            </a:r>
          </a:p>
        </p:txBody>
      </p:sp>
    </p:spTree>
    <p:extLst>
      <p:ext uri="{BB962C8B-B14F-4D97-AF65-F5344CB8AC3E}">
        <p14:creationId xmlns:p14="http://schemas.microsoft.com/office/powerpoint/2010/main" val="395287508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524315"/>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You may not be able to protect the code from a user who wants to divide by zero. That's okay, don't worry about it for now.</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Test your code - does it produce the results you expect?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We won't show you any test data - that would be too simple.</a:t>
            </a:r>
          </a:p>
          <a:p>
            <a:endParaRPr lang="en-US" dirty="0">
              <a:solidFill>
                <a:schemeClr val="bg1"/>
              </a:solidFill>
              <a:highlight>
                <a:srgbClr val="C0C0C0"/>
              </a:highlight>
              <a:latin typeface="Calibri" panose="020F0502020204030204" pitchFamily="34" charset="0"/>
              <a:cs typeface="Calibri" panose="020F0502020204030204" pitchFamily="34" charset="0"/>
            </a:endParaRP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var_a</a:t>
            </a:r>
            <a:r>
              <a:rPr lang="en-US" i="0" dirty="0">
                <a:solidFill>
                  <a:schemeClr val="bg1"/>
                </a:solidFill>
                <a:effectLst/>
                <a:highlight>
                  <a:srgbClr val="C0C0C0"/>
                </a:highlight>
                <a:latin typeface="Calibri" panose="020F0502020204030204" pitchFamily="34" charset="0"/>
                <a:cs typeface="Calibri" panose="020F0502020204030204" pitchFamily="34" charset="0"/>
              </a:rPr>
              <a:t> = float(input("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Digite</a:t>
            </a:r>
            <a:r>
              <a:rPr lang="en-US" i="0" dirty="0">
                <a:solidFill>
                  <a:schemeClr val="bg1"/>
                </a:solidFill>
                <a:effectLst/>
                <a:highlight>
                  <a:srgbClr val="C0C0C0"/>
                </a:highlight>
                <a:latin typeface="Calibri" panose="020F0502020204030204" pitchFamily="34" charset="0"/>
                <a:cs typeface="Calibri" panose="020F0502020204030204" pitchFamily="34" charset="0"/>
              </a:rPr>
              <a:t> o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primeiro</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número</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var_b</a:t>
            </a:r>
            <a:r>
              <a:rPr lang="en-US" i="0" dirty="0">
                <a:solidFill>
                  <a:schemeClr val="bg1"/>
                </a:solidFill>
                <a:effectLst/>
                <a:highlight>
                  <a:srgbClr val="C0C0C0"/>
                </a:highlight>
                <a:latin typeface="Calibri" panose="020F0502020204030204" pitchFamily="34" charset="0"/>
                <a:cs typeface="Calibri" panose="020F0502020204030204" pitchFamily="34" charset="0"/>
              </a:rPr>
              <a:t> = float(input("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Digite</a:t>
            </a:r>
            <a:r>
              <a:rPr lang="en-US" i="0" dirty="0">
                <a:solidFill>
                  <a:schemeClr val="bg1"/>
                </a:solidFill>
                <a:effectLst/>
                <a:highlight>
                  <a:srgbClr val="C0C0C0"/>
                </a:highlight>
                <a:latin typeface="Calibri" panose="020F0502020204030204" pitchFamily="34" charset="0"/>
                <a:cs typeface="Calibri" panose="020F0502020204030204" pitchFamily="34" charset="0"/>
              </a:rPr>
              <a:t> o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primeiro</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número</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f"A</a:t>
            </a:r>
            <a:r>
              <a:rPr lang="en-US" i="0" dirty="0">
                <a:solidFill>
                  <a:schemeClr val="bg1"/>
                </a:solidFill>
                <a:effectLst/>
                <a:highlight>
                  <a:srgbClr val="C0C0C0"/>
                </a:highlight>
                <a:latin typeface="Calibri" panose="020F0502020204030204" pitchFamily="34" charset="0"/>
                <a:cs typeface="Calibri" panose="020F0502020204030204" pitchFamily="34" charset="0"/>
              </a:rPr>
              <a:t> soma dos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números</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var_a</a:t>
            </a:r>
            <a:r>
              <a:rPr lang="en-US" i="0" dirty="0">
                <a:solidFill>
                  <a:schemeClr val="bg1"/>
                </a:solidFill>
                <a:effectLst/>
                <a:highlight>
                  <a:srgbClr val="C0C0C0"/>
                </a:highlight>
                <a:latin typeface="Calibri" panose="020F0502020204030204" pitchFamily="34" charset="0"/>
                <a:cs typeface="Calibri" panose="020F0502020204030204" pitchFamily="34" charset="0"/>
              </a:rPr>
              <a:t>} e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var_b</a:t>
            </a:r>
            <a:r>
              <a:rPr lang="en-US" i="0" dirty="0">
                <a:solidFill>
                  <a:schemeClr val="bg1"/>
                </a:solidFill>
                <a:effectLst/>
                <a:highlight>
                  <a:srgbClr val="C0C0C0"/>
                </a:highlight>
                <a:latin typeface="Calibri" panose="020F0502020204030204" pitchFamily="34" charset="0"/>
                <a:cs typeface="Calibri" panose="020F0502020204030204" pitchFamily="34" charset="0"/>
              </a:rPr>
              <a:t>} é: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var_a</a:t>
            </a:r>
            <a:r>
              <a:rPr lang="en-US" i="0" dirty="0">
                <a:solidFill>
                  <a:schemeClr val="bg1"/>
                </a:solidFill>
                <a:effectLst/>
                <a:highlight>
                  <a:srgbClr val="C0C0C0"/>
                </a:highlight>
                <a:latin typeface="Calibri" panose="020F0502020204030204" pitchFamily="34" charset="0"/>
                <a:cs typeface="Calibri" panose="020F0502020204030204" pitchFamily="34" charset="0"/>
              </a:rPr>
              <a:t> +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var_b</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f"A</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subtração</a:t>
            </a:r>
            <a:r>
              <a:rPr lang="en-US" i="0" dirty="0">
                <a:solidFill>
                  <a:schemeClr val="bg1"/>
                </a:solidFill>
                <a:effectLst/>
                <a:highlight>
                  <a:srgbClr val="C0C0C0"/>
                </a:highlight>
                <a:latin typeface="Calibri" panose="020F0502020204030204" pitchFamily="34" charset="0"/>
                <a:cs typeface="Calibri" panose="020F0502020204030204" pitchFamily="34" charset="0"/>
              </a:rPr>
              <a:t> dos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números</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var_a</a:t>
            </a:r>
            <a:r>
              <a:rPr lang="en-US" i="0" dirty="0">
                <a:solidFill>
                  <a:schemeClr val="bg1"/>
                </a:solidFill>
                <a:effectLst/>
                <a:highlight>
                  <a:srgbClr val="C0C0C0"/>
                </a:highlight>
                <a:latin typeface="Calibri" panose="020F0502020204030204" pitchFamily="34" charset="0"/>
                <a:cs typeface="Calibri" panose="020F0502020204030204" pitchFamily="34" charset="0"/>
              </a:rPr>
              <a:t>} e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var_b</a:t>
            </a:r>
            <a:r>
              <a:rPr lang="en-US" i="0" dirty="0">
                <a:solidFill>
                  <a:schemeClr val="bg1"/>
                </a:solidFill>
                <a:effectLst/>
                <a:highlight>
                  <a:srgbClr val="C0C0C0"/>
                </a:highlight>
                <a:latin typeface="Calibri" panose="020F0502020204030204" pitchFamily="34" charset="0"/>
                <a:cs typeface="Calibri" panose="020F0502020204030204" pitchFamily="34" charset="0"/>
              </a:rPr>
              <a:t>} é: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var_a</a:t>
            </a:r>
            <a:r>
              <a:rPr lang="en-US" i="0" dirty="0">
                <a:solidFill>
                  <a:schemeClr val="bg1"/>
                </a:solidFill>
                <a:effectLst/>
                <a:highlight>
                  <a:srgbClr val="C0C0C0"/>
                </a:highlight>
                <a:latin typeface="Calibri" panose="020F0502020204030204" pitchFamily="34" charset="0"/>
                <a:cs typeface="Calibri" panose="020F0502020204030204" pitchFamily="34" charset="0"/>
              </a:rPr>
              <a:t> -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var_b</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f"A</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multiplicação</a:t>
            </a:r>
            <a:r>
              <a:rPr lang="en-US" i="0" dirty="0">
                <a:solidFill>
                  <a:schemeClr val="bg1"/>
                </a:solidFill>
                <a:effectLst/>
                <a:highlight>
                  <a:srgbClr val="C0C0C0"/>
                </a:highlight>
                <a:latin typeface="Calibri" panose="020F0502020204030204" pitchFamily="34" charset="0"/>
                <a:cs typeface="Calibri" panose="020F0502020204030204" pitchFamily="34" charset="0"/>
              </a:rPr>
              <a:t> dos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números</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var_a</a:t>
            </a:r>
            <a:r>
              <a:rPr lang="en-US" i="0" dirty="0">
                <a:solidFill>
                  <a:schemeClr val="bg1"/>
                </a:solidFill>
                <a:effectLst/>
                <a:highlight>
                  <a:srgbClr val="C0C0C0"/>
                </a:highlight>
                <a:latin typeface="Calibri" panose="020F0502020204030204" pitchFamily="34" charset="0"/>
                <a:cs typeface="Calibri" panose="020F0502020204030204" pitchFamily="34" charset="0"/>
              </a:rPr>
              <a:t>} e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var_b</a:t>
            </a:r>
            <a:r>
              <a:rPr lang="en-US" i="0" dirty="0">
                <a:solidFill>
                  <a:schemeClr val="bg1"/>
                </a:solidFill>
                <a:effectLst/>
                <a:highlight>
                  <a:srgbClr val="C0C0C0"/>
                </a:highlight>
                <a:latin typeface="Calibri" panose="020F0502020204030204" pitchFamily="34" charset="0"/>
                <a:cs typeface="Calibri" panose="020F0502020204030204" pitchFamily="34" charset="0"/>
              </a:rPr>
              <a:t>} é: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var_a</a:t>
            </a:r>
            <a:r>
              <a:rPr lang="en-US" i="0" dirty="0">
                <a:solidFill>
                  <a:schemeClr val="bg1"/>
                </a:solidFill>
                <a:effectLst/>
                <a:highlight>
                  <a:srgbClr val="C0C0C0"/>
                </a:highlight>
                <a:latin typeface="Calibri" panose="020F0502020204030204" pitchFamily="34" charset="0"/>
                <a:cs typeface="Calibri" panose="020F0502020204030204" pitchFamily="34" charset="0"/>
              </a:rPr>
              <a:t> *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var_b</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f"A</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divisão</a:t>
            </a:r>
            <a:r>
              <a:rPr lang="en-US" i="0" dirty="0">
                <a:solidFill>
                  <a:schemeClr val="bg1"/>
                </a:solidFill>
                <a:effectLst/>
                <a:highlight>
                  <a:srgbClr val="C0C0C0"/>
                </a:highlight>
                <a:latin typeface="Calibri" panose="020F0502020204030204" pitchFamily="34" charset="0"/>
                <a:cs typeface="Calibri" panose="020F0502020204030204" pitchFamily="34" charset="0"/>
              </a:rPr>
              <a:t> dos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números</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var_a</a:t>
            </a:r>
            <a:r>
              <a:rPr lang="en-US" i="0" dirty="0">
                <a:solidFill>
                  <a:schemeClr val="bg1"/>
                </a:solidFill>
                <a:effectLst/>
                <a:highlight>
                  <a:srgbClr val="C0C0C0"/>
                </a:highlight>
                <a:latin typeface="Calibri" panose="020F0502020204030204" pitchFamily="34" charset="0"/>
                <a:cs typeface="Calibri" panose="020F0502020204030204" pitchFamily="34" charset="0"/>
              </a:rPr>
              <a:t>} e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var_b</a:t>
            </a:r>
            <a:r>
              <a:rPr lang="en-US" i="0" dirty="0">
                <a:solidFill>
                  <a:schemeClr val="bg1"/>
                </a:solidFill>
                <a:effectLst/>
                <a:highlight>
                  <a:srgbClr val="C0C0C0"/>
                </a:highlight>
                <a:latin typeface="Calibri" panose="020F0502020204030204" pitchFamily="34" charset="0"/>
                <a:cs typeface="Calibri" panose="020F0502020204030204" pitchFamily="34" charset="0"/>
              </a:rPr>
              <a:t>} é: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var_a</a:t>
            </a:r>
            <a:r>
              <a:rPr lang="en-US" i="0" dirty="0">
                <a:solidFill>
                  <a:schemeClr val="bg1"/>
                </a:solidFill>
                <a:effectLst/>
                <a:highlight>
                  <a:srgbClr val="C0C0C0"/>
                </a:highlight>
                <a:latin typeface="Calibri" panose="020F0502020204030204" pitchFamily="34" charset="0"/>
                <a:cs typeface="Calibri" panose="020F0502020204030204" pitchFamily="34" charset="0"/>
              </a:rPr>
              <a:t> /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var_b</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nThat's</a:t>
            </a:r>
            <a:r>
              <a:rPr lang="en-US" i="0" dirty="0">
                <a:solidFill>
                  <a:schemeClr val="bg1"/>
                </a:solidFill>
                <a:effectLst/>
                <a:highlight>
                  <a:srgbClr val="C0C0C0"/>
                </a:highlight>
                <a:latin typeface="Calibri" panose="020F0502020204030204" pitchFamily="34" charset="0"/>
                <a:cs typeface="Calibri" panose="020F0502020204030204" pitchFamily="34" charset="0"/>
              </a:rPr>
              <a:t> all, folks!")</a:t>
            </a:r>
          </a:p>
        </p:txBody>
      </p:sp>
    </p:spTree>
    <p:extLst>
      <p:ext uri="{BB962C8B-B14F-4D97-AF65-F5344CB8AC3E}">
        <p14:creationId xmlns:p14="http://schemas.microsoft.com/office/powerpoint/2010/main" val="2038247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524315"/>
          </a:xfrm>
          <a:prstGeom prst="rect">
            <a:avLst/>
          </a:prstGeom>
          <a:noFill/>
        </p:spPr>
        <p:txBody>
          <a:bodyPr wrap="square">
            <a:spAutoFit/>
          </a:bodyPr>
          <a:lstStyle/>
          <a:p>
            <a:r>
              <a:rPr lang="en-US" b="1" i="0" dirty="0">
                <a:solidFill>
                  <a:srgbClr val="CCFF33"/>
                </a:solidFill>
                <a:effectLst/>
                <a:highlight>
                  <a:srgbClr val="000080"/>
                </a:highlight>
                <a:latin typeface="Calibri" panose="020F0502020204030204" pitchFamily="34" charset="0"/>
                <a:cs typeface="Calibri" panose="020F0502020204030204" pitchFamily="34" charset="0"/>
              </a:rPr>
              <a:t>LAB</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Estimated time</a:t>
            </a:r>
          </a:p>
          <a:p>
            <a:r>
              <a:rPr lang="en-US" i="0" dirty="0">
                <a:solidFill>
                  <a:schemeClr val="bg1"/>
                </a:solidFill>
                <a:effectLst/>
                <a:latin typeface="Calibri" panose="020F0502020204030204" pitchFamily="34" charset="0"/>
                <a:cs typeface="Calibri" panose="020F0502020204030204" pitchFamily="34" charset="0"/>
              </a:rPr>
              <a:t>20 minutes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Level of difficulty</a:t>
            </a:r>
          </a:p>
          <a:p>
            <a:r>
              <a:rPr lang="en-US" i="0" dirty="0">
                <a:solidFill>
                  <a:schemeClr val="bg1"/>
                </a:solidFill>
                <a:effectLst/>
                <a:latin typeface="Calibri" panose="020F0502020204030204" pitchFamily="34" charset="0"/>
                <a:cs typeface="Calibri" panose="020F0502020204030204" pitchFamily="34" charset="0"/>
              </a:rPr>
              <a:t>Intermediate</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becoming familiar with the concept of numbers, operators and arithmetic operations in Python;</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understanding the precedence and associativity of Python operators, as well as the proper use of parentheses.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Scenario</a:t>
            </a:r>
          </a:p>
          <a:p>
            <a:r>
              <a:rPr lang="en-US" i="0" dirty="0">
                <a:solidFill>
                  <a:schemeClr val="bg1"/>
                </a:solidFill>
                <a:effectLst/>
                <a:latin typeface="Calibri" panose="020F0502020204030204" pitchFamily="34" charset="0"/>
                <a:cs typeface="Calibri" panose="020F0502020204030204" pitchFamily="34" charset="0"/>
              </a:rPr>
              <a:t>Your task is to complete the code in order to evaluate the following expression:</a:t>
            </a:r>
          </a:p>
          <a:p>
            <a:endParaRPr lang="en-US" i="0" dirty="0">
              <a:solidFill>
                <a:schemeClr val="bg1"/>
              </a:solidFill>
              <a:effectLst/>
              <a:latin typeface="Calibri" panose="020F0502020204030204" pitchFamily="34" charset="0"/>
              <a:cs typeface="Calibri" panose="020F0502020204030204" pitchFamily="34" charset="0"/>
            </a:endParaRPr>
          </a:p>
        </p:txBody>
      </p:sp>
      <p:pic>
        <p:nvPicPr>
          <p:cNvPr id="10242" name="Picture 2">
            <a:extLst>
              <a:ext uri="{FF2B5EF4-FFF2-40B4-BE49-F238E27FC236}">
                <a16:creationId xmlns:a16="http://schemas.microsoft.com/office/drawing/2014/main" id="{2ABB86A7-81B3-4B41-90C8-B66FC8521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168" y="4819813"/>
            <a:ext cx="1708056" cy="16397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9955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539978"/>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The result should be assigned to </a:t>
            </a:r>
            <a:r>
              <a:rPr lang="en-US" sz="2400" b="1" i="0" dirty="0">
                <a:solidFill>
                  <a:srgbClr val="FF0000"/>
                </a:solidFill>
                <a:effectLst/>
                <a:latin typeface="Calibri" panose="020F0502020204030204" pitchFamily="34" charset="0"/>
                <a:cs typeface="Calibri" panose="020F0502020204030204" pitchFamily="34" charset="0"/>
              </a:rPr>
              <a:t>y</a:t>
            </a:r>
            <a:r>
              <a:rPr lang="en-US" i="0" dirty="0">
                <a:solidFill>
                  <a:schemeClr val="bg1"/>
                </a:solidFill>
                <a:effectLst/>
                <a:latin typeface="Calibri" panose="020F0502020204030204" pitchFamily="34" charset="0"/>
                <a:cs typeface="Calibri" panose="020F0502020204030204" pitchFamily="34" charset="0"/>
              </a:rPr>
              <a:t>. Be careful - watch the operators and keep their priorities in mind. Don't hesitate to use as many parentheses as you need.</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can use additional variables to shorten the expression (but it's not necessary). Test your code carefully.</a:t>
            </a:r>
          </a:p>
          <a:p>
            <a:endParaRPr lang="en-US" i="0" dirty="0">
              <a:solidFill>
                <a:schemeClr val="bg1"/>
              </a:solidFill>
              <a:effectLst/>
              <a:latin typeface="Calibri" panose="020F0502020204030204" pitchFamily="34" charset="0"/>
              <a:cs typeface="Calibri" panose="020F0502020204030204" pitchFamily="34" charset="0"/>
            </a:endParaRPr>
          </a:p>
          <a:p>
            <a:r>
              <a:rPr lang="en-US" sz="2400" b="1" i="0" dirty="0">
                <a:solidFill>
                  <a:schemeClr val="bg1"/>
                </a:solidFill>
                <a:effectLst/>
                <a:latin typeface="Calibri" panose="020F0502020204030204" pitchFamily="34" charset="0"/>
                <a:cs typeface="Calibri" panose="020F0502020204030204" pitchFamily="34" charset="0"/>
              </a:rPr>
              <a:t>Test Data</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Sample input: </a:t>
            </a:r>
            <a:r>
              <a:rPr lang="en-US" b="1" i="0" dirty="0">
                <a:solidFill>
                  <a:srgbClr val="FF0000"/>
                </a:solidFill>
                <a:effectLst/>
                <a:latin typeface="Calibri" panose="020F0502020204030204" pitchFamily="34" charset="0"/>
                <a:cs typeface="Calibri" panose="020F0502020204030204" pitchFamily="34" charset="0"/>
              </a:rPr>
              <a:t>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Expected output: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y = 0.6000000000000001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Sample input: </a:t>
            </a:r>
            <a:r>
              <a:rPr lang="en-US" b="1" i="0" dirty="0">
                <a:solidFill>
                  <a:srgbClr val="FF0000"/>
                </a:solidFill>
                <a:effectLst/>
                <a:latin typeface="Calibri" panose="020F0502020204030204" pitchFamily="34" charset="0"/>
                <a:cs typeface="Calibri" panose="020F0502020204030204" pitchFamily="34" charset="0"/>
              </a:rPr>
              <a:t>10</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Expected output: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y = 0.09901951266867294</a:t>
            </a:r>
          </a:p>
        </p:txBody>
      </p:sp>
    </p:spTree>
    <p:extLst>
      <p:ext uri="{BB962C8B-B14F-4D97-AF65-F5344CB8AC3E}">
        <p14:creationId xmlns:p14="http://schemas.microsoft.com/office/powerpoint/2010/main" val="24509463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078313"/>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Sample input: </a:t>
            </a:r>
            <a:r>
              <a:rPr lang="en-US" b="1" i="0" dirty="0">
                <a:solidFill>
                  <a:srgbClr val="FF0000"/>
                </a:solidFill>
                <a:effectLst/>
                <a:latin typeface="Calibri" panose="020F0502020204030204" pitchFamily="34" charset="0"/>
                <a:cs typeface="Calibri" panose="020F0502020204030204" pitchFamily="34" charset="0"/>
              </a:rPr>
              <a:t>100</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Expected output: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y = 0.009999000199950014</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Sample input: </a:t>
            </a:r>
            <a:r>
              <a:rPr lang="en-US" b="1" i="0" dirty="0">
                <a:solidFill>
                  <a:srgbClr val="FF0000"/>
                </a:solidFill>
                <a:effectLst/>
                <a:latin typeface="Calibri" panose="020F0502020204030204" pitchFamily="34" charset="0"/>
                <a:cs typeface="Calibri" panose="020F0502020204030204" pitchFamily="34" charset="0"/>
              </a:rPr>
              <a:t>-5</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Expected output: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y = -0.19258202567760344</a:t>
            </a:r>
          </a:p>
          <a:p>
            <a:endParaRPr lang="en-US" i="0"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latin typeface="Calibri" panose="020F0502020204030204" pitchFamily="34" charset="0"/>
                <a:cs typeface="Calibri" panose="020F0502020204030204" pitchFamily="34" charset="0"/>
              </a:rPr>
              <a:t>Console:</a:t>
            </a:r>
            <a:endParaRPr lang="en-US" b="1"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x = float(input("Enter value for x: "))</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y = 1 / (x + (1 / (x + (1 / (x + (1 / x))))))</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print("y =", y)</a:t>
            </a:r>
          </a:p>
        </p:txBody>
      </p:sp>
    </p:spTree>
    <p:extLst>
      <p:ext uri="{BB962C8B-B14F-4D97-AF65-F5344CB8AC3E}">
        <p14:creationId xmlns:p14="http://schemas.microsoft.com/office/powerpoint/2010/main" val="37258303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801314"/>
          </a:xfrm>
          <a:prstGeom prst="rect">
            <a:avLst/>
          </a:prstGeom>
          <a:noFill/>
        </p:spPr>
        <p:txBody>
          <a:bodyPr wrap="square">
            <a:spAutoFit/>
          </a:bodyPr>
          <a:lstStyle/>
          <a:p>
            <a:r>
              <a:rPr lang="en-US" b="1" i="0" dirty="0">
                <a:solidFill>
                  <a:srgbClr val="CCFF33"/>
                </a:solidFill>
                <a:effectLst/>
                <a:highlight>
                  <a:srgbClr val="000080"/>
                </a:highlight>
                <a:latin typeface="Calibri" panose="020F0502020204030204" pitchFamily="34" charset="0"/>
                <a:cs typeface="Calibri" panose="020F0502020204030204" pitchFamily="34" charset="0"/>
              </a:rPr>
              <a:t>LAB</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Estimated time</a:t>
            </a:r>
          </a:p>
          <a:p>
            <a:r>
              <a:rPr lang="en-US" i="0" dirty="0">
                <a:solidFill>
                  <a:schemeClr val="bg1"/>
                </a:solidFill>
                <a:effectLst/>
                <a:latin typeface="Calibri" panose="020F0502020204030204" pitchFamily="34" charset="0"/>
                <a:cs typeface="Calibri" panose="020F0502020204030204" pitchFamily="34" charset="0"/>
              </a:rPr>
              <a:t>15-20 minutes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Level of difficulty</a:t>
            </a:r>
          </a:p>
          <a:p>
            <a:r>
              <a:rPr lang="en-US" i="0" dirty="0">
                <a:solidFill>
                  <a:schemeClr val="bg1"/>
                </a:solidFill>
                <a:effectLst/>
                <a:latin typeface="Calibri" panose="020F0502020204030204" pitchFamily="34" charset="0"/>
                <a:cs typeface="Calibri" panose="020F0502020204030204" pitchFamily="34" charset="0"/>
              </a:rPr>
              <a:t>Easy</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improving the ability to use numbers, operators, and arithmetic operations in Python;</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using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function's formatting capabilities;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learning to express everyday-life phenomena in terms of programming language.</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Scenario</a:t>
            </a:r>
          </a:p>
          <a:p>
            <a:r>
              <a:rPr lang="en-US" i="0" dirty="0">
                <a:solidFill>
                  <a:schemeClr val="bg1"/>
                </a:solidFill>
                <a:effectLst/>
                <a:latin typeface="Calibri" panose="020F0502020204030204" pitchFamily="34" charset="0"/>
                <a:cs typeface="Calibri" panose="020F0502020204030204" pitchFamily="34" charset="0"/>
              </a:rPr>
              <a:t>Your task is to prepare a simple code able to evaluate the </a:t>
            </a:r>
            <a:r>
              <a:rPr lang="en-US" b="1" i="0" dirty="0">
                <a:solidFill>
                  <a:schemeClr val="bg1"/>
                </a:solidFill>
                <a:effectLst/>
                <a:latin typeface="Calibri" panose="020F0502020204030204" pitchFamily="34" charset="0"/>
                <a:cs typeface="Calibri" panose="020F0502020204030204" pitchFamily="34" charset="0"/>
              </a:rPr>
              <a:t>end time </a:t>
            </a:r>
            <a:r>
              <a:rPr lang="en-US" i="0" dirty="0">
                <a:solidFill>
                  <a:schemeClr val="bg1"/>
                </a:solidFill>
                <a:effectLst/>
                <a:latin typeface="Calibri" panose="020F0502020204030204" pitchFamily="34" charset="0"/>
                <a:cs typeface="Calibri" panose="020F0502020204030204" pitchFamily="34" charset="0"/>
              </a:rPr>
              <a:t>of a period of time, given as a number of minutes (it could be arbitrarily large). The start time is given as a pair of hours (0..23) and minutes (0..59). The result has to be printed to the console.</a:t>
            </a:r>
          </a:p>
        </p:txBody>
      </p:sp>
    </p:spTree>
    <p:extLst>
      <p:ext uri="{BB962C8B-B14F-4D97-AF65-F5344CB8AC3E}">
        <p14:creationId xmlns:p14="http://schemas.microsoft.com/office/powerpoint/2010/main" val="126135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4339650"/>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only argument delivered to the print() function in this example is a </a:t>
            </a:r>
            <a:r>
              <a:rPr lang="en-US" b="1" i="0" dirty="0">
                <a:solidFill>
                  <a:schemeClr val="bg1"/>
                </a:solidFill>
                <a:effectLst/>
                <a:latin typeface="Calibri" panose="020F0502020204030204" pitchFamily="34" charset="0"/>
                <a:cs typeface="Calibri" panose="020F0502020204030204" pitchFamily="34" charset="0"/>
              </a:rPr>
              <a:t>string</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onsolas" panose="020B0609020204030204" pitchFamily="49" charset="0"/>
                <a:cs typeface="Calibri" panose="020F0502020204030204" pitchFamily="34" charset="0"/>
              </a:rPr>
              <a:t>print("Hello, World!")</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As you can see, the </a:t>
            </a:r>
            <a:r>
              <a:rPr lang="en-US" b="1" i="0" dirty="0">
                <a:solidFill>
                  <a:schemeClr val="bg1"/>
                </a:solidFill>
                <a:effectLst/>
                <a:latin typeface="Calibri" panose="020F0502020204030204" pitchFamily="34" charset="0"/>
                <a:cs typeface="Calibri" panose="020F0502020204030204" pitchFamily="34" charset="0"/>
              </a:rPr>
              <a:t>string is delimited with quotes </a:t>
            </a:r>
            <a:r>
              <a:rPr lang="en-US" i="0" dirty="0">
                <a:solidFill>
                  <a:schemeClr val="bg1"/>
                </a:solidFill>
                <a:effectLst/>
                <a:latin typeface="Calibri" panose="020F0502020204030204" pitchFamily="34" charset="0"/>
                <a:cs typeface="Calibri" panose="020F0502020204030204" pitchFamily="34" charset="0"/>
              </a:rPr>
              <a:t>- in fact, the quotes make the string - they cut out a part of the code and assign a different meaning to it.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 can imagine that the quotes say something like: the text between us is not code. It isn't intended to be executed, and you should take it as is.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Almost anything you put inside the quotes will be taken literally, not as code, but as </a:t>
            </a:r>
            <a:r>
              <a:rPr lang="en-US" b="1" i="0" dirty="0">
                <a:solidFill>
                  <a:schemeClr val="bg1"/>
                </a:solidFill>
                <a:effectLst/>
                <a:latin typeface="Calibri" panose="020F0502020204030204" pitchFamily="34" charset="0"/>
                <a:cs typeface="Calibri" panose="020F0502020204030204" pitchFamily="34" charset="0"/>
              </a:rPr>
              <a:t>data</a:t>
            </a:r>
            <a:r>
              <a:rPr lang="en-US" i="0" dirty="0">
                <a:solidFill>
                  <a:schemeClr val="bg1"/>
                </a:solidFill>
                <a:effectLst/>
                <a:latin typeface="Calibri" panose="020F0502020204030204" pitchFamily="34" charset="0"/>
                <a:cs typeface="Calibri" panose="020F0502020204030204" pitchFamily="34" charset="0"/>
              </a:rPr>
              <a:t>. Try to play with this particular string - modify it, enter some new content, delete some of the existing content.</a:t>
            </a:r>
          </a:p>
        </p:txBody>
      </p:sp>
    </p:spTree>
    <p:extLst>
      <p:ext uri="{BB962C8B-B14F-4D97-AF65-F5344CB8AC3E}">
        <p14:creationId xmlns:p14="http://schemas.microsoft.com/office/powerpoint/2010/main" val="17575908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909310"/>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For example, if an event starts at 12:17 and lasts 59 minutes, it will end at 13:16.</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Don't worry about any imperfections in your code - it's okay if it accepts an invalid time - the most important thing is that the code produce valid results for valid input data.</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Test your code carefully. Hint: using the % operator may be the key to success.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Test Data</a:t>
            </a:r>
          </a:p>
          <a:p>
            <a:r>
              <a:rPr lang="en-US" i="0" dirty="0">
                <a:solidFill>
                  <a:schemeClr val="bg1"/>
                </a:solidFill>
                <a:effectLst/>
                <a:latin typeface="Calibri" panose="020F0502020204030204" pitchFamily="34" charset="0"/>
                <a:cs typeface="Calibri" panose="020F0502020204030204" pitchFamily="34" charset="0"/>
              </a:rPr>
              <a:t>Sample input: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12</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17</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59</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Expected output: </a:t>
            </a:r>
            <a:r>
              <a:rPr lang="en-US" b="1" i="0" dirty="0">
                <a:solidFill>
                  <a:srgbClr val="CCFF33"/>
                </a:solidFill>
                <a:effectLst/>
                <a:latin typeface="Calibri" panose="020F0502020204030204" pitchFamily="34" charset="0"/>
                <a:cs typeface="Calibri" panose="020F0502020204030204" pitchFamily="34" charset="0"/>
              </a:rPr>
              <a:t>13:16</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Sample input: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23</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58</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642</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Expected output: </a:t>
            </a:r>
            <a:r>
              <a:rPr lang="en-US" b="1" i="0" dirty="0">
                <a:solidFill>
                  <a:srgbClr val="CCFF33"/>
                </a:solidFill>
                <a:effectLst/>
                <a:latin typeface="Calibri" panose="020F0502020204030204" pitchFamily="34" charset="0"/>
                <a:cs typeface="Calibri" panose="020F0502020204030204" pitchFamily="34" charset="0"/>
              </a:rPr>
              <a:t>10:40</a:t>
            </a:r>
          </a:p>
        </p:txBody>
      </p:sp>
    </p:spTree>
    <p:extLst>
      <p:ext uri="{BB962C8B-B14F-4D97-AF65-F5344CB8AC3E}">
        <p14:creationId xmlns:p14="http://schemas.microsoft.com/office/powerpoint/2010/main" val="24459941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355312"/>
          </a:xfrm>
          <a:prstGeom prst="rect">
            <a:avLst/>
          </a:prstGeom>
          <a:noFill/>
        </p:spPr>
        <p:txBody>
          <a:bodyPr wrap="square">
            <a:spAutoFit/>
          </a:bodyPr>
          <a:lstStyle/>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Sample input: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2939</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Expected output: </a:t>
            </a:r>
            <a:r>
              <a:rPr lang="en-US" b="1" i="0" dirty="0">
                <a:solidFill>
                  <a:srgbClr val="CCFF33"/>
                </a:solidFill>
                <a:effectLst/>
                <a:latin typeface="Calibri" panose="020F0502020204030204" pitchFamily="34" charset="0"/>
                <a:cs typeface="Calibri" panose="020F0502020204030204" pitchFamily="34" charset="0"/>
              </a:rPr>
              <a:t>1:0</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hour = int(input("Starting time (hours): "))</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mins = int(input("Starting time (minutes): "))</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dura = int(input("Event duration (minutes): "))</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end_hour</a:t>
            </a:r>
            <a:r>
              <a:rPr lang="en-US" i="0" dirty="0">
                <a:solidFill>
                  <a:schemeClr val="bg1"/>
                </a:solidFill>
                <a:effectLst/>
                <a:highlight>
                  <a:srgbClr val="C0C0C0"/>
                </a:highlight>
                <a:latin typeface="Calibri" panose="020F0502020204030204" pitchFamily="34" charset="0"/>
                <a:cs typeface="Calibri" panose="020F0502020204030204" pitchFamily="34" charset="0"/>
              </a:rPr>
              <a:t> = (((hour * 60) + mins) + dura) // 60</a:t>
            </a: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end_mins</a:t>
            </a:r>
            <a:r>
              <a:rPr lang="en-US" i="0" dirty="0">
                <a:solidFill>
                  <a:schemeClr val="bg1"/>
                </a:solidFill>
                <a:effectLst/>
                <a:highlight>
                  <a:srgbClr val="C0C0C0"/>
                </a:highlight>
                <a:latin typeface="Calibri" panose="020F0502020204030204" pitchFamily="34" charset="0"/>
                <a:cs typeface="Calibri" panose="020F0502020204030204" pitchFamily="34" charset="0"/>
              </a:rPr>
              <a:t> = (((hour * 60) + mins) + dura) % 60</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while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end_hour</a:t>
            </a:r>
            <a:r>
              <a:rPr lang="en-US" i="0" dirty="0">
                <a:solidFill>
                  <a:schemeClr val="bg1"/>
                </a:solidFill>
                <a:effectLst/>
                <a:highlight>
                  <a:srgbClr val="C0C0C0"/>
                </a:highlight>
                <a:latin typeface="Calibri" panose="020F0502020204030204" pitchFamily="34" charset="0"/>
                <a:cs typeface="Calibri" panose="020F0502020204030204" pitchFamily="34" charset="0"/>
              </a:rPr>
              <a:t> &gt; 24:</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end_hour</a:t>
            </a:r>
            <a:r>
              <a:rPr lang="en-US" i="0" dirty="0">
                <a:solidFill>
                  <a:schemeClr val="bg1"/>
                </a:solidFill>
                <a:effectLst/>
                <a:highlight>
                  <a:srgbClr val="C0C0C0"/>
                </a:highlight>
                <a:latin typeface="Calibri" panose="020F0502020204030204" pitchFamily="34" charset="0"/>
                <a:cs typeface="Calibri" panose="020F0502020204030204" pitchFamily="34" charset="0"/>
              </a:rPr>
              <a:t> -= 24</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    </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print(f"{</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end_hour</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end_mins</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59434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062651"/>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Key takeaways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1. The </a:t>
            </a:r>
            <a:r>
              <a:rPr lang="en-US" i="0" dirty="0">
                <a:solidFill>
                  <a:schemeClr val="bg1"/>
                </a:solidFill>
                <a:effectLst/>
                <a:highlight>
                  <a:srgbClr val="C0C0C0"/>
                </a:highligh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sends data to the console, while the </a:t>
            </a:r>
            <a:r>
              <a:rPr lang="en-US" i="0" dirty="0">
                <a:solidFill>
                  <a:schemeClr val="bg1"/>
                </a:solidFill>
                <a:effectLst/>
                <a:highlight>
                  <a:srgbClr val="C0C0C0"/>
                </a:highlight>
                <a:latin typeface="Consolas" panose="020B0609020204030204" pitchFamily="49"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function </a:t>
            </a:r>
            <a:r>
              <a:rPr lang="en-US" b="1" i="0" dirty="0">
                <a:solidFill>
                  <a:schemeClr val="bg1"/>
                </a:solidFill>
                <a:effectLst/>
                <a:latin typeface="Calibri" panose="020F0502020204030204" pitchFamily="34" charset="0"/>
                <a:cs typeface="Calibri" panose="020F0502020204030204" pitchFamily="34" charset="0"/>
              </a:rPr>
              <a:t>gets data from the console</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2. The </a:t>
            </a:r>
            <a:r>
              <a:rPr lang="en-US" i="0" dirty="0">
                <a:solidFill>
                  <a:schemeClr val="bg1"/>
                </a:solidFill>
                <a:effectLst/>
                <a:highlight>
                  <a:srgbClr val="C0C0C0"/>
                </a:highlight>
                <a:latin typeface="Calibri" panose="020F0502020204030204" pitchFamily="34"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function comes with an optional parameter: </a:t>
            </a:r>
            <a:r>
              <a:rPr lang="en-US" b="1" i="0" dirty="0">
                <a:solidFill>
                  <a:schemeClr val="bg1"/>
                </a:solidFill>
                <a:effectLst/>
                <a:latin typeface="Calibri" panose="020F0502020204030204" pitchFamily="34" charset="0"/>
                <a:cs typeface="Calibri" panose="020F0502020204030204" pitchFamily="34" charset="0"/>
              </a:rPr>
              <a:t>the prompt string</a:t>
            </a:r>
            <a:r>
              <a:rPr lang="en-US" i="0" dirty="0">
                <a:solidFill>
                  <a:schemeClr val="bg1"/>
                </a:solidFill>
                <a:effectLst/>
                <a:latin typeface="Calibri" panose="020F0502020204030204" pitchFamily="34" charset="0"/>
                <a:cs typeface="Calibri" panose="020F0502020204030204" pitchFamily="34" charset="0"/>
              </a:rPr>
              <a:t>. It allows you to write a message before the user input, e.g.:</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name = input("Enter your name: ")</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print("Hello, " + name + ". Nice to meet you!")</a:t>
            </a:r>
            <a:endParaRPr lang="en-US" i="0" dirty="0">
              <a:solidFill>
                <a:schemeClr val="bg1"/>
              </a:solidFill>
              <a:effectLst/>
              <a:latin typeface="Calibri" panose="020F0502020204030204" pitchFamily="34" charset="0"/>
              <a:cs typeface="Calibri" panose="020F0502020204030204" pitchFamily="34" charset="0"/>
            </a:endParaRP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3. When the </a:t>
            </a:r>
            <a:r>
              <a:rPr lang="en-US" i="0" dirty="0">
                <a:solidFill>
                  <a:schemeClr val="bg1"/>
                </a:solidFill>
                <a:effectLst/>
                <a:highlight>
                  <a:srgbClr val="C0C0C0"/>
                </a:highlight>
                <a:latin typeface="Consolas" panose="020B0609020204030204" pitchFamily="49"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function is called, the program's flow is stopped, the prompt symbol keeps blinking (it prompts the user to take action when the console is switched to input mode) until the user has entered an input </a:t>
            </a:r>
            <a:r>
              <a:rPr lang="en-US" b="1" i="0" dirty="0">
                <a:solidFill>
                  <a:schemeClr val="bg1"/>
                </a:solidFill>
                <a:effectLst/>
                <a:latin typeface="Calibri" panose="020F0502020204030204" pitchFamily="34" charset="0"/>
                <a:cs typeface="Calibri" panose="020F0502020204030204" pitchFamily="34" charset="0"/>
              </a:rPr>
              <a:t>and/or pressed the Enter key</a:t>
            </a:r>
            <a:r>
              <a:rPr lang="en-US"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430668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801314"/>
          </a:xfrm>
          <a:prstGeom prst="rect">
            <a:avLst/>
          </a:prstGeom>
          <a:noFill/>
        </p:spPr>
        <p:txBody>
          <a:bodyPr wrap="square">
            <a:spAutoFit/>
          </a:bodyPr>
          <a:lstStyle/>
          <a:p>
            <a:r>
              <a:rPr lang="en-US" b="1" i="0" dirty="0">
                <a:solidFill>
                  <a:srgbClr val="CCFF33"/>
                </a:solidFill>
                <a:effectLst/>
                <a:highlight>
                  <a:srgbClr val="800000"/>
                </a:highlight>
                <a:latin typeface="Calibri" panose="020F0502020204030204" pitchFamily="34" charset="0"/>
                <a:cs typeface="Calibri" panose="020F0502020204030204" pitchFamily="34" charset="0"/>
              </a:rPr>
              <a:t>NOTE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can test the functionality of the </a:t>
            </a:r>
            <a:r>
              <a:rPr lang="en-US" i="0" dirty="0">
                <a:solidFill>
                  <a:schemeClr val="bg1"/>
                </a:solidFill>
                <a:effectLst/>
                <a:highlight>
                  <a:srgbClr val="C0C0C0"/>
                </a:highlight>
                <a:latin typeface="Consolas" panose="020B0609020204030204" pitchFamily="49"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function in its full scope locally on your machine. For resource optimization reasons, we have limited the maximum program execution time in </a:t>
            </a:r>
            <a:r>
              <a:rPr lang="en-US" b="1" i="0" dirty="0" err="1">
                <a:solidFill>
                  <a:schemeClr val="bg1"/>
                </a:solidFill>
                <a:effectLst/>
                <a:latin typeface="Calibri" panose="020F0502020204030204" pitchFamily="34" charset="0"/>
                <a:cs typeface="Calibri" panose="020F0502020204030204" pitchFamily="34" charset="0"/>
              </a:rPr>
              <a:t>Edube</a:t>
            </a:r>
            <a:r>
              <a:rPr lang="en-US" i="0" dirty="0">
                <a:solidFill>
                  <a:schemeClr val="bg1"/>
                </a:solidFill>
                <a:effectLst/>
                <a:latin typeface="Calibri" panose="020F0502020204030204" pitchFamily="34" charset="0"/>
                <a:cs typeface="Calibri" panose="020F0502020204030204" pitchFamily="34" charset="0"/>
              </a:rPr>
              <a:t> to a few seconds. Go to Sandbox, copy-paste the above snippet, run the program, and do nothing - just wait a few seconds to see what happens. Your program should be stopped automatically after a short moment. Now open IDLE, and run the same program there - can you see the difference?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Tip: the above-mentioned feature of the </a:t>
            </a:r>
            <a:r>
              <a:rPr lang="en-US" i="0" dirty="0">
                <a:solidFill>
                  <a:schemeClr val="bg1"/>
                </a:solidFill>
                <a:effectLst/>
                <a:highlight>
                  <a:srgbClr val="C0C0C0"/>
                </a:highlight>
                <a:latin typeface="Calibri" panose="020F0502020204030204" pitchFamily="34"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function can be used to prompt the user to end a program. Look at the code below:</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name = input("Enter your name: ")</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print("Hello, " + name + ". Nice to meet you!")</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nPress</a:t>
            </a:r>
            <a:r>
              <a:rPr lang="en-US" i="0" dirty="0">
                <a:solidFill>
                  <a:schemeClr val="bg1"/>
                </a:solidFill>
                <a:effectLst/>
                <a:highlight>
                  <a:srgbClr val="C0C0C0"/>
                </a:highlight>
                <a:latin typeface="Calibri" panose="020F0502020204030204" pitchFamily="34" charset="0"/>
                <a:cs typeface="Calibri" panose="020F0502020204030204" pitchFamily="34" charset="0"/>
              </a:rPr>
              <a:t> Enter to end the program.")</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input()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print("THE END.")</a:t>
            </a:r>
          </a:p>
        </p:txBody>
      </p:sp>
    </p:spTree>
    <p:extLst>
      <p:ext uri="{BB962C8B-B14F-4D97-AF65-F5344CB8AC3E}">
        <p14:creationId xmlns:p14="http://schemas.microsoft.com/office/powerpoint/2010/main" val="282459009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355312"/>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3. The result of the </a:t>
            </a:r>
            <a:r>
              <a:rPr lang="en-US" i="0" dirty="0">
                <a:solidFill>
                  <a:schemeClr val="bg1"/>
                </a:solidFill>
                <a:effectLst/>
                <a:highlight>
                  <a:srgbClr val="C0C0C0"/>
                </a:highlight>
                <a:latin typeface="Consolas" panose="020B0609020204030204" pitchFamily="49" charset="0"/>
                <a:cs typeface="Calibri" panose="020F0502020204030204" pitchFamily="34" charset="0"/>
              </a:rPr>
              <a:t>input() </a:t>
            </a:r>
            <a:r>
              <a:rPr lang="en-US" i="0" dirty="0">
                <a:solidFill>
                  <a:schemeClr val="bg1"/>
                </a:solidFill>
                <a:effectLst/>
                <a:latin typeface="Calibri" panose="020F0502020204030204" pitchFamily="34" charset="0"/>
                <a:cs typeface="Calibri" panose="020F0502020204030204" pitchFamily="34" charset="0"/>
              </a:rPr>
              <a:t>function is a string. You can add strings to each other using the concatenation (+) operator. Check out this code: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num_1 = input("Enter the first number: ") # Enter 12</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num_2 = input("Enter the second number: ") # Enter 21</a:t>
            </a:r>
          </a:p>
          <a:p>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print(num_1 + num_2) # the program returns 1221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4. You can also multiply (</a:t>
            </a:r>
            <a:r>
              <a:rPr lang="en-US" b="1" i="0" dirty="0">
                <a:solidFill>
                  <a:srgbClr val="FF0000"/>
                </a:solidFill>
                <a:effectLst/>
                <a:latin typeface="Calibri" panose="020F0502020204030204" pitchFamily="34"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 replication) strings, e.g.:</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my_input</a:t>
            </a:r>
            <a:r>
              <a:rPr lang="en-US" i="0" dirty="0">
                <a:solidFill>
                  <a:schemeClr val="bg1"/>
                </a:solidFill>
                <a:effectLst/>
                <a:highlight>
                  <a:srgbClr val="C0C0C0"/>
                </a:highlight>
                <a:latin typeface="Calibri" panose="020F0502020204030204" pitchFamily="34" charset="0"/>
                <a:cs typeface="Calibri" panose="020F0502020204030204" pitchFamily="34" charset="0"/>
              </a:rPr>
              <a:t> = input("Enter something: ") # Example input: hello</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my_input</a:t>
            </a:r>
            <a:r>
              <a:rPr lang="en-US" i="0" dirty="0">
                <a:solidFill>
                  <a:schemeClr val="bg1"/>
                </a:solidFill>
                <a:effectLst/>
                <a:highlight>
                  <a:srgbClr val="C0C0C0"/>
                </a:highlight>
                <a:latin typeface="Calibri" panose="020F0502020204030204" pitchFamily="34" charset="0"/>
                <a:cs typeface="Calibri" panose="020F0502020204030204" pitchFamily="34" charset="0"/>
              </a:rPr>
              <a:t> * 3) # Expected output: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hellohellohello</a:t>
            </a:r>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Exercise 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x = int(input("Enter a number: ")) # The user enters 2</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print(x * "5")  # 55</a:t>
            </a:r>
          </a:p>
        </p:txBody>
      </p:sp>
    </p:spTree>
    <p:extLst>
      <p:ext uri="{BB962C8B-B14F-4D97-AF65-F5344CB8AC3E}">
        <p14:creationId xmlns:p14="http://schemas.microsoft.com/office/powerpoint/2010/main" val="21141277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1754326"/>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Exercise 2</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What is the expected output of the following snippet?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x = input("Enter a number: ") # The user enters 2</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print(type(x))  # </a:t>
            </a:r>
            <a:r>
              <a:rPr lang="pt-BR" dirty="0">
                <a:solidFill>
                  <a:schemeClr val="bg1"/>
                </a:solidFill>
                <a:highlight>
                  <a:srgbClr val="C0C0C0"/>
                </a:highlight>
                <a:latin typeface="Calibri" panose="020F0502020204030204" pitchFamily="34" charset="0"/>
                <a:cs typeface="Calibri" panose="020F0502020204030204" pitchFamily="34" charset="0"/>
              </a:rPr>
              <a:t>&lt;</a:t>
            </a:r>
            <a:r>
              <a:rPr lang="pt-BR" dirty="0" err="1">
                <a:solidFill>
                  <a:schemeClr val="bg1"/>
                </a:solidFill>
                <a:highlight>
                  <a:srgbClr val="C0C0C0"/>
                </a:highlight>
                <a:latin typeface="Calibri" panose="020F0502020204030204" pitchFamily="34" charset="0"/>
                <a:cs typeface="Calibri" panose="020F0502020204030204" pitchFamily="34" charset="0"/>
              </a:rPr>
              <a:t>class</a:t>
            </a:r>
            <a:r>
              <a:rPr lang="pt-BR" dirty="0">
                <a:solidFill>
                  <a:schemeClr val="bg1"/>
                </a:solidFill>
                <a:highlight>
                  <a:srgbClr val="C0C0C0"/>
                </a:highlight>
                <a:latin typeface="Calibri" panose="020F0502020204030204" pitchFamily="34" charset="0"/>
                <a:cs typeface="Calibri" panose="020F0502020204030204" pitchFamily="34" charset="0"/>
              </a:rPr>
              <a:t> '</a:t>
            </a:r>
            <a:r>
              <a:rPr lang="pt-BR" dirty="0" err="1">
                <a:solidFill>
                  <a:schemeClr val="bg1"/>
                </a:solidFill>
                <a:highlight>
                  <a:srgbClr val="C0C0C0"/>
                </a:highlight>
                <a:latin typeface="Calibri" panose="020F0502020204030204" pitchFamily="34" charset="0"/>
                <a:cs typeface="Calibri" panose="020F0502020204030204" pitchFamily="34" charset="0"/>
              </a:rPr>
              <a:t>str</a:t>
            </a:r>
            <a:r>
              <a:rPr lang="pt-BR" dirty="0">
                <a:solidFill>
                  <a:schemeClr val="bg1"/>
                </a:solidFill>
                <a:highlight>
                  <a:srgbClr val="C0C0C0"/>
                </a:highlight>
                <a:latin typeface="Calibri" panose="020F0502020204030204" pitchFamily="34" charset="0"/>
                <a:cs typeface="Calibri" panose="020F0502020204030204" pitchFamily="34" charset="0"/>
              </a:rPr>
              <a:t>'&gt;</a:t>
            </a:r>
            <a:endParaRPr lang="en-US" dirty="0">
              <a:solidFill>
                <a:schemeClr val="bg1"/>
              </a:solidFill>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39846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062651"/>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Congratulations! You have completed Module 2.</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Well done! You've reached the end of Module 2 and completed a major milestone in your Python programming education. Here's a short summary of the objectives you've covered and got familiar with in Module 2:</a:t>
            </a:r>
          </a:p>
          <a:p>
            <a:endParaRPr lang="en-US" i="0"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basic methods of formatting and outputting data offered by Python, together with the primary kinds of data and numerical operators, their mutual relations and bindings;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concept of variables and variable naming conventions;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assignment operator, the rules governing the building of expressions;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inputting and converting of data;</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are now ready to take the module quiz and attempt the final challenge: Module 2 Test, which will help you gauge what you've learned so far.</a:t>
            </a:r>
            <a:endParaRPr lang="en-US" dirty="0">
              <a:solidFill>
                <a:schemeClr val="bg1"/>
              </a:solidFill>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61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646331"/>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There's more than one way to specify a string inside Python's code, but for now, though, this one is enough.</a:t>
            </a:r>
          </a:p>
        </p:txBody>
      </p:sp>
      <p:pic>
        <p:nvPicPr>
          <p:cNvPr id="3074" name="Picture 2" descr="The concept of the 'Hello, World!' string">
            <a:extLst>
              <a:ext uri="{FF2B5EF4-FFF2-40B4-BE49-F238E27FC236}">
                <a16:creationId xmlns:a16="http://schemas.microsoft.com/office/drawing/2014/main" id="{1C2C385F-313F-4D22-B634-5D5A8A38D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347" y="1077198"/>
            <a:ext cx="5885304" cy="169202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381AA6AE-7F8A-4671-B328-4F88C35A29DF}"/>
              </a:ext>
            </a:extLst>
          </p:cNvPr>
          <p:cNvSpPr txBox="1"/>
          <p:nvPr/>
        </p:nvSpPr>
        <p:spPr>
          <a:xfrm>
            <a:off x="1450041" y="3635660"/>
            <a:ext cx="9513794" cy="646331"/>
          </a:xfrm>
          <a:prstGeom prst="rect">
            <a:avLst/>
          </a:prstGeom>
          <a:noFill/>
        </p:spPr>
        <p:txBody>
          <a:bodyPr wrap="square">
            <a:spAutoFit/>
          </a:bodyPr>
          <a:lstStyle/>
          <a:p>
            <a:r>
              <a:rPr lang="en-US" b="0" i="0" dirty="0">
                <a:solidFill>
                  <a:srgbClr val="222222"/>
                </a:solidFill>
                <a:effectLst/>
                <a:latin typeface="Calibri" panose="020F0502020204030204" pitchFamily="34" charset="0"/>
                <a:cs typeface="Calibri" panose="020F0502020204030204" pitchFamily="34" charset="0"/>
              </a:rPr>
              <a:t>So far, you have learned about two important parts of the code: the function and the string. We've talked about them in terms of syntax, but now it's time to discuss them in terms of semantics.</a:t>
            </a:r>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118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3508653"/>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function name (print in this case) along with the parentheses and argument(s), forms the function invocation.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We'll discuss this in more depth soon, but we should just shed a little light on it right now.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onsolas" panose="020B0609020204030204" pitchFamily="49" charset="0"/>
                <a:cs typeface="Calibri" panose="020F0502020204030204" pitchFamily="34" charset="0"/>
              </a:rPr>
              <a:t>print("Hello, World!")</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What happens when Python encounters an invocation like this one below?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err="1">
                <a:solidFill>
                  <a:schemeClr val="bg1"/>
                </a:solidFill>
                <a:effectLst/>
                <a:latin typeface="Consolas" panose="020B0609020204030204" pitchFamily="49" charset="0"/>
                <a:cs typeface="Calibri" panose="020F0502020204030204" pitchFamily="34" charset="0"/>
              </a:rPr>
              <a:t>function_name</a:t>
            </a:r>
            <a:r>
              <a:rPr lang="en-US" i="0" dirty="0">
                <a:solidFill>
                  <a:schemeClr val="bg1"/>
                </a:solidFill>
                <a:effectLst/>
                <a:latin typeface="Consolas" panose="020B0609020204030204" pitchFamily="49" charset="0"/>
                <a:cs typeface="Calibri" panose="020F0502020204030204" pitchFamily="34" charset="0"/>
              </a:rPr>
              <a:t>(argument)</a:t>
            </a:r>
          </a:p>
        </p:txBody>
      </p:sp>
    </p:spTree>
    <p:extLst>
      <p:ext uri="{BB962C8B-B14F-4D97-AF65-F5344CB8AC3E}">
        <p14:creationId xmlns:p14="http://schemas.microsoft.com/office/powerpoint/2010/main" val="37147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3970318"/>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Let's see:</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First, Python checks if the name specified is legal (it browses its internal data in order to find an existing function of the name; if this search fails, Python aborts the code);</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second, Python checks if the function's requirements for the number of arguments allows you to invoke the function in this way (e.g., if a specific function demands exactly two arguments, any invocation delivering only one argument will be considered erroneous, and will abort the code's execution);</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third, Python leaves your code for a moment and jumps into the function you want to invoke; of course, it takes your argument(s) too and passes it/them to the function;</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fourth, the function executes its code, causes the desired effect (if any), evaluates the desired result(s) (if any) and finishes its task;</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finally, Python returns to your code (to the place just after the invocation) and resumes its execution.</a:t>
            </a:r>
            <a:endParaRPr lang="en-US" i="0" dirty="0">
              <a:solidFill>
                <a:schemeClr val="bg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5480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42465" y="143436"/>
            <a:ext cx="9899275" cy="6555641"/>
          </a:xfrm>
          <a:prstGeom prst="rect">
            <a:avLst/>
          </a:prstGeom>
          <a:noFill/>
        </p:spPr>
        <p:txBody>
          <a:bodyPr wrap="square">
            <a:spAutoFit/>
          </a:bodyPr>
          <a:lstStyle/>
          <a:p>
            <a:pPr algn="l"/>
            <a:r>
              <a:rPr lang="en-US" i="0" dirty="0">
                <a:solidFill>
                  <a:schemeClr val="bg1"/>
                </a:solidFill>
                <a:effectLst/>
                <a:highlight>
                  <a:srgbClr val="40F663"/>
                </a:highlight>
                <a:latin typeface="Calibri" panose="020F0502020204030204" pitchFamily="34" charset="0"/>
                <a:cs typeface="Calibri" panose="020F0502020204030204" pitchFamily="34" charset="0"/>
              </a:rPr>
              <a:t>LAB</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Estimated time</a:t>
            </a:r>
          </a:p>
          <a:p>
            <a:pPr algn="l"/>
            <a:r>
              <a:rPr lang="en-US" sz="1600" i="0" dirty="0">
                <a:solidFill>
                  <a:schemeClr val="bg1"/>
                </a:solidFill>
                <a:effectLst/>
                <a:latin typeface="Calibri" panose="020F0502020204030204" pitchFamily="34" charset="0"/>
                <a:cs typeface="Calibri" panose="020F0502020204030204" pitchFamily="34" charset="0"/>
              </a:rPr>
              <a:t>5-10 minutes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Level of difficulty</a:t>
            </a:r>
          </a:p>
          <a:p>
            <a:pPr algn="l"/>
            <a:r>
              <a:rPr lang="en-US" sz="1600" i="0" dirty="0">
                <a:solidFill>
                  <a:schemeClr val="bg1"/>
                </a:solidFill>
                <a:effectLst/>
                <a:latin typeface="Calibri" panose="020F0502020204030204" pitchFamily="34" charset="0"/>
                <a:cs typeface="Calibri" panose="020F0502020204030204" pitchFamily="34" charset="0"/>
              </a:rPr>
              <a:t>Very easy</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Objectives</a:t>
            </a:r>
          </a:p>
          <a:p>
            <a:pPr algn="l"/>
            <a:r>
              <a:rPr lang="en-US" sz="1600" i="0" dirty="0">
                <a:solidFill>
                  <a:schemeClr val="bg1"/>
                </a:solidFill>
                <a:effectLst/>
                <a:latin typeface="Calibri" panose="020F0502020204030204" pitchFamily="34" charset="0"/>
                <a:cs typeface="Calibri" panose="020F0502020204030204" pitchFamily="34" charset="0"/>
              </a:rPr>
              <a:t>becoming familiar with the print() function and its formatting capabilities;</a:t>
            </a:r>
          </a:p>
          <a:p>
            <a:pPr algn="l"/>
            <a:r>
              <a:rPr lang="en-US" sz="1600" i="0" dirty="0">
                <a:solidFill>
                  <a:schemeClr val="bg1"/>
                </a:solidFill>
                <a:effectLst/>
                <a:latin typeface="Calibri" panose="020F0502020204030204" pitchFamily="34" charset="0"/>
                <a:cs typeface="Calibri" panose="020F0502020204030204" pitchFamily="34" charset="0"/>
              </a:rPr>
              <a:t>experimenting with Python code.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Scenario</a:t>
            </a:r>
          </a:p>
          <a:p>
            <a:pPr algn="l"/>
            <a:r>
              <a:rPr lang="en-US" sz="1600" i="0" dirty="0">
                <a:solidFill>
                  <a:schemeClr val="bg1"/>
                </a:solidFill>
                <a:effectLst/>
                <a:latin typeface="Calibri" panose="020F0502020204030204" pitchFamily="34" charset="0"/>
                <a:cs typeface="Calibri" panose="020F0502020204030204" pitchFamily="34" charset="0"/>
              </a:rPr>
              <a:t>The print() command, which is one of the easiest directives in Python, simply prints out a line to the screen.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In your first lab:</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use the print() function to print the line Hello, Python! to the screen. Use double quotes around the string;</a:t>
            </a:r>
          </a:p>
          <a:p>
            <a:pPr algn="l"/>
            <a:r>
              <a:rPr lang="en-US" sz="1600" i="0" dirty="0">
                <a:solidFill>
                  <a:schemeClr val="bg1"/>
                </a:solidFill>
                <a:effectLst/>
                <a:latin typeface="Calibri" panose="020F0502020204030204" pitchFamily="34" charset="0"/>
                <a:cs typeface="Calibri" panose="020F0502020204030204" pitchFamily="34" charset="0"/>
              </a:rPr>
              <a:t>having done that, use the print() function again, but this time print your first name;</a:t>
            </a:r>
          </a:p>
          <a:p>
            <a:pPr algn="l"/>
            <a:r>
              <a:rPr lang="en-US" sz="1600" i="0" dirty="0">
                <a:solidFill>
                  <a:schemeClr val="bg1"/>
                </a:solidFill>
                <a:effectLst/>
                <a:latin typeface="Calibri" panose="020F0502020204030204" pitchFamily="34" charset="0"/>
                <a:cs typeface="Calibri" panose="020F0502020204030204" pitchFamily="34" charset="0"/>
              </a:rPr>
              <a:t>remove the double quotes and run your code. Watch Python's reaction. What kind of error is thrown? </a:t>
            </a:r>
          </a:p>
          <a:p>
            <a:r>
              <a:rPr kumimoji="0" lang="pt-BR" altLang="pt-BR"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NameError</a:t>
            </a:r>
            <a:r>
              <a:rPr kumimoji="0" lang="pt-BR" altLang="pt-BR"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name</a:t>
            </a:r>
            <a:r>
              <a:rPr kumimoji="0" lang="pt-BR" altLang="pt-BR"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'Wellington' </a:t>
            </a:r>
            <a:r>
              <a:rPr kumimoji="0" lang="pt-BR" altLang="pt-BR"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is</a:t>
            </a:r>
            <a:r>
              <a:rPr kumimoji="0" lang="pt-BR" altLang="pt-BR"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not</a:t>
            </a:r>
            <a:r>
              <a:rPr kumimoji="0" lang="pt-BR" altLang="pt-BR"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defined</a:t>
            </a:r>
            <a:r>
              <a:rPr kumimoji="0" lang="pt-BR" altLang="pt-BR" sz="800" b="1" i="0" u="none" strike="noStrike" cap="none" normalizeH="0" baseline="0" dirty="0">
                <a:ln>
                  <a:noFill/>
                </a:ln>
                <a:solidFill>
                  <a:srgbClr val="FF0000"/>
                </a:solidFill>
                <a:effectLst/>
              </a:rPr>
              <a:t> </a:t>
            </a:r>
            <a:endParaRPr lang="en-US" sz="1600" b="1" i="0" dirty="0">
              <a:solidFill>
                <a:srgbClr val="FF0000"/>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then, remove the parentheses, put back the double quotes, and run your code again. What kind of error is thrown this time?</a:t>
            </a:r>
          </a:p>
          <a:p>
            <a:r>
              <a:rPr kumimoji="0" lang="pt-BR" altLang="pt-BR"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SyntaxError</a:t>
            </a:r>
            <a:r>
              <a:rPr kumimoji="0" lang="pt-BR" altLang="pt-BR"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invalid</a:t>
            </a:r>
            <a:r>
              <a:rPr kumimoji="0" lang="pt-BR" altLang="pt-BR"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syntax</a:t>
            </a:r>
            <a:r>
              <a:rPr kumimoji="0" lang="pt-BR" altLang="pt-BR" sz="800" b="1" i="0" u="none" strike="noStrike" cap="none" normalizeH="0" baseline="0" dirty="0">
                <a:ln>
                  <a:noFill/>
                </a:ln>
                <a:solidFill>
                  <a:srgbClr val="FF0000"/>
                </a:solidFill>
                <a:effectLst/>
              </a:rPr>
              <a:t> </a:t>
            </a:r>
            <a:endParaRPr lang="en-US" sz="1600" b="1" i="0" dirty="0">
              <a:solidFill>
                <a:srgbClr val="FF0000"/>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experiment as much as you can. Change double quotes to single quotes, use multiple print() functions on the same line, and then on different lines. See what happens.</a:t>
            </a:r>
            <a:endParaRPr lang="en-US" sz="1600" i="0" dirty="0">
              <a:solidFill>
                <a:schemeClr val="bg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19605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1429" y="242048"/>
            <a:ext cx="9899275" cy="6247864"/>
          </a:xfrm>
          <a:prstGeom prst="rect">
            <a:avLst/>
          </a:prstGeom>
          <a:noFill/>
        </p:spPr>
        <p:txBody>
          <a:bodyPr wrap="square">
            <a:spAutoFit/>
          </a:bodyPr>
          <a:lstStyle/>
          <a:p>
            <a:pPr algn="l"/>
            <a:r>
              <a:rPr lang="en-US" sz="1600" b="1" i="0" dirty="0">
                <a:solidFill>
                  <a:schemeClr val="bg1"/>
                </a:solidFill>
                <a:effectLst/>
                <a:latin typeface="Calibri" panose="020F0502020204030204" pitchFamily="34" charset="0"/>
                <a:cs typeface="Calibri" panose="020F0502020204030204" pitchFamily="34" charset="0"/>
              </a:rPr>
              <a:t>The print() function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Three important questions have to be answered as soon as possible: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1. What is the effect the print() function causes?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effect is very useful and very spectacular. The function: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takes its arguments (it may accept more than one argument and may also accept less than one argument);</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converts them into human-readable form if needed (as you may suspect, strings don't require this action, as the string is already readable);</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and </a:t>
            </a:r>
            <a:r>
              <a:rPr lang="en-US" sz="1600" b="1" i="0" dirty="0">
                <a:solidFill>
                  <a:schemeClr val="bg1"/>
                </a:solidFill>
                <a:effectLst/>
                <a:latin typeface="Calibri" panose="020F0502020204030204" pitchFamily="34" charset="0"/>
                <a:cs typeface="Calibri" panose="020F0502020204030204" pitchFamily="34" charset="0"/>
              </a:rPr>
              <a:t>sends the resulting data to the output device </a:t>
            </a:r>
            <a:r>
              <a:rPr lang="en-US" sz="1600" i="0" dirty="0">
                <a:solidFill>
                  <a:schemeClr val="bg1"/>
                </a:solidFill>
                <a:effectLst/>
                <a:latin typeface="Calibri" panose="020F0502020204030204" pitchFamily="34" charset="0"/>
                <a:cs typeface="Calibri" panose="020F0502020204030204" pitchFamily="34" charset="0"/>
              </a:rPr>
              <a:t>(usually the console); in other words, anything you put into the print() function will appear on your screen.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No wonder then, that from now on, you'll utilize print() very intensively to see the results of your operations and evaluations.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2. What arguments does print() expect?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Any. We'll show you soon that print() is able to operate with virtually all types of data offered by Python. Strings, numbers, characters, logical values, objects - any of these may be successfully passed to print().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3. What value does the print() function return?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None. Its effect is enough.</a:t>
            </a:r>
          </a:p>
        </p:txBody>
      </p:sp>
    </p:spTree>
    <p:extLst>
      <p:ext uri="{BB962C8B-B14F-4D97-AF65-F5344CB8AC3E}">
        <p14:creationId xmlns:p14="http://schemas.microsoft.com/office/powerpoint/2010/main" val="151722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68507" y="942727"/>
            <a:ext cx="9291917" cy="3508653"/>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Python Essentials 1:</a:t>
            </a:r>
          </a:p>
          <a:p>
            <a:pPr algn="l"/>
            <a:r>
              <a:rPr lang="en-US" sz="2400" b="1" i="0" dirty="0">
                <a:solidFill>
                  <a:schemeClr val="bg1"/>
                </a:solidFill>
                <a:effectLst/>
                <a:latin typeface="Calibri" panose="020F0502020204030204" pitchFamily="34" charset="0"/>
                <a:cs typeface="Calibri" panose="020F0502020204030204" pitchFamily="34" charset="0"/>
              </a:rPr>
              <a:t>Module 2</a:t>
            </a:r>
          </a:p>
          <a:p>
            <a:pPr algn="l"/>
            <a:endParaRPr lang="en-US" sz="2400" b="1" i="0" dirty="0">
              <a:solidFill>
                <a:schemeClr val="bg1"/>
              </a:solidFill>
              <a:effectLst/>
              <a:latin typeface="Calibri" panose="020F0502020204030204" pitchFamily="34" charset="0"/>
              <a:cs typeface="Calibri" panose="020F0502020204030204" pitchFamily="34" charset="0"/>
            </a:endParaRPr>
          </a:p>
          <a:p>
            <a:pPr algn="l"/>
            <a:r>
              <a:rPr lang="en-US" sz="2400" b="1" i="0" dirty="0">
                <a:solidFill>
                  <a:schemeClr val="bg1"/>
                </a:solidFill>
                <a:effectLst/>
                <a:latin typeface="Calibri" panose="020F0502020204030204" pitchFamily="34" charset="0"/>
                <a:cs typeface="Calibri" panose="020F0502020204030204" pitchFamily="34" charset="0"/>
              </a:rPr>
              <a:t>Data types, variables, basic input-output operations, basic operators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 this module, you will learn:</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how to write and run simple Python programs;</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what Python literals, operators, and expressions are;</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what variables are and what are the rules that govern them;</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how to perform basic input and output operations.</a:t>
            </a:r>
          </a:p>
        </p:txBody>
      </p:sp>
    </p:spTree>
    <p:extLst>
      <p:ext uri="{BB962C8B-B14F-4D97-AF65-F5344CB8AC3E}">
        <p14:creationId xmlns:p14="http://schemas.microsoft.com/office/powerpoint/2010/main" val="1632516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5" y="546848"/>
            <a:ext cx="9899275" cy="4524315"/>
          </a:xfrm>
          <a:prstGeom prst="rect">
            <a:avLst/>
          </a:prstGeom>
          <a:noFill/>
        </p:spPr>
        <p:txBody>
          <a:bodyPr wrap="square">
            <a:spAutoFit/>
          </a:bodyPr>
          <a:lstStyle/>
          <a:p>
            <a:pPr algn="l"/>
            <a:r>
              <a:rPr lang="en-US" b="1" i="0" dirty="0">
                <a:solidFill>
                  <a:schemeClr val="bg1"/>
                </a:solidFill>
                <a:effectLst/>
                <a:latin typeface="Calibri" panose="020F0502020204030204" pitchFamily="34" charset="0"/>
                <a:cs typeface="Calibri" panose="020F0502020204030204" pitchFamily="34" charset="0"/>
              </a:rPr>
              <a:t>The print() function – instructions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 have already seen a computer program that contains one function invocation. A function invocation is one of many possible kinds of Python </a:t>
            </a:r>
            <a:r>
              <a:rPr lang="en-US" b="1" i="0" dirty="0">
                <a:solidFill>
                  <a:schemeClr val="bg1"/>
                </a:solidFill>
                <a:effectLst/>
                <a:latin typeface="Calibri" panose="020F0502020204030204" pitchFamily="34" charset="0"/>
                <a:cs typeface="Calibri" panose="020F0502020204030204" pitchFamily="34" charset="0"/>
              </a:rPr>
              <a:t>instructions</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Of course, any complex program usually contains many more instructions than one. The question is: how do you couple more than one instruction into the Python code?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Python's syntax is quite specific in this area. Unlike most programming languages, Python requires that there </a:t>
            </a:r>
            <a:r>
              <a:rPr lang="en-US" b="1" i="0" dirty="0">
                <a:solidFill>
                  <a:schemeClr val="bg1"/>
                </a:solidFill>
                <a:effectLst/>
                <a:latin typeface="Calibri" panose="020F0502020204030204" pitchFamily="34" charset="0"/>
                <a:cs typeface="Calibri" panose="020F0502020204030204" pitchFamily="34" charset="0"/>
              </a:rPr>
              <a:t>cannot be more than one instruction in a line</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 line can be empty (i.e., it may contain no instruction at all) but it must not contain two, three or more instructions. This is strictly prohibited.</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Note: Python makes one exception to this rule - it allows one instruction to spread across more than one line (which may be helpful when your code contains complex constructions).</a:t>
            </a:r>
          </a:p>
        </p:txBody>
      </p:sp>
    </p:spTree>
    <p:extLst>
      <p:ext uri="{BB962C8B-B14F-4D97-AF65-F5344CB8AC3E}">
        <p14:creationId xmlns:p14="http://schemas.microsoft.com/office/powerpoint/2010/main" val="1898731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69358" y="493060"/>
            <a:ext cx="9899275" cy="5078313"/>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Let's expand the code a bit, you can see it in the editor. Run it and note what you see in the console.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Your Python console should now look like this:</a:t>
            </a:r>
          </a:p>
          <a:p>
            <a:pPr algn="l"/>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output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onsolas" panose="020B0609020204030204" pitchFamily="49" charset="0"/>
                <a:cs typeface="Calibri" panose="020F0502020204030204" pitchFamily="34" charset="0"/>
              </a:rPr>
              <a:t>The itsy bitsy spider climbed up the waterspout.</a:t>
            </a:r>
          </a:p>
          <a:p>
            <a:pPr algn="l"/>
            <a:r>
              <a:rPr lang="en-US" i="0" dirty="0">
                <a:solidFill>
                  <a:schemeClr val="bg1"/>
                </a:solidFill>
                <a:effectLst/>
                <a:latin typeface="Consolas" panose="020B0609020204030204" pitchFamily="49" charset="0"/>
                <a:cs typeface="Calibri" panose="020F0502020204030204" pitchFamily="34" charset="0"/>
              </a:rPr>
              <a:t>Down came the rain and washed the spider out.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is a good opportunity to make some observations:</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a:t>
            </a:r>
            <a:r>
              <a:rPr lang="en-US" b="1" i="0" dirty="0">
                <a:solidFill>
                  <a:schemeClr val="bg1"/>
                </a:solidFill>
                <a:effectLst/>
                <a:latin typeface="Calibri" panose="020F0502020204030204" pitchFamily="34" charset="0"/>
                <a:cs typeface="Calibri" panose="020F0502020204030204" pitchFamily="34" charset="0"/>
              </a:rPr>
              <a:t>program invokes the </a:t>
            </a:r>
            <a:r>
              <a:rPr lang="en-US" i="0" dirty="0">
                <a:solidFill>
                  <a:schemeClr val="bg1"/>
                </a:solidFill>
                <a:effectLst/>
                <a:latin typeface="Consolas" panose="020B0609020204030204" pitchFamily="49" charset="0"/>
                <a:cs typeface="Calibri" panose="020F0502020204030204" pitchFamily="34" charset="0"/>
              </a:rPr>
              <a:t>print() </a:t>
            </a:r>
            <a:r>
              <a:rPr lang="en-US" b="1" i="0" dirty="0">
                <a:solidFill>
                  <a:schemeClr val="bg1"/>
                </a:solidFill>
                <a:effectLst/>
                <a:latin typeface="Calibri" panose="020F0502020204030204" pitchFamily="34" charset="0"/>
                <a:cs typeface="Calibri" panose="020F0502020204030204" pitchFamily="34" charset="0"/>
              </a:rPr>
              <a:t>function twice</a:t>
            </a:r>
            <a:r>
              <a:rPr lang="en-US" i="0" dirty="0">
                <a:solidFill>
                  <a:schemeClr val="bg1"/>
                </a:solidFill>
                <a:effectLst/>
                <a:latin typeface="Calibri" panose="020F0502020204030204" pitchFamily="34" charset="0"/>
                <a:cs typeface="Calibri" panose="020F0502020204030204" pitchFamily="34" charset="0"/>
              </a:rPr>
              <a:t>, and you can see two separate lines in the console - this means that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begins its output from a new line each time it starts its execution; you can change this behavior, but you can also use it to your advantage;</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each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invocation contains a different string, as its argument and the console content reflects it - this means that </a:t>
            </a:r>
            <a:r>
              <a:rPr lang="en-US" b="1" i="0" dirty="0">
                <a:solidFill>
                  <a:schemeClr val="bg1"/>
                </a:solidFill>
                <a:effectLst/>
                <a:latin typeface="Calibri" panose="020F0502020204030204" pitchFamily="34" charset="0"/>
                <a:cs typeface="Calibri" panose="020F0502020204030204" pitchFamily="34" charset="0"/>
              </a:rPr>
              <a:t>the instructions in the code are executed in the same order </a:t>
            </a:r>
            <a:r>
              <a:rPr lang="en-US" i="0" dirty="0">
                <a:solidFill>
                  <a:schemeClr val="bg1"/>
                </a:solidFill>
                <a:effectLst/>
                <a:latin typeface="Calibri" panose="020F0502020204030204" pitchFamily="34" charset="0"/>
                <a:cs typeface="Calibri" panose="020F0502020204030204" pitchFamily="34" charset="0"/>
              </a:rPr>
              <a:t>in which they have been placed in the source file; no next instruction is executed until the previous one is completed (there are some exceptions to this rule, but you can ignore them for now).</a:t>
            </a:r>
          </a:p>
        </p:txBody>
      </p:sp>
    </p:spTree>
    <p:extLst>
      <p:ext uri="{BB962C8B-B14F-4D97-AF65-F5344CB8AC3E}">
        <p14:creationId xmlns:p14="http://schemas.microsoft.com/office/powerpoint/2010/main" val="3085270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1429" y="612844"/>
            <a:ext cx="9899275" cy="5632311"/>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Of course, any complex program usually contains many more instructions than one. The question is: how do you couple more than one instruction into the Python code?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Python's syntax is quite specific in this area. Unlike most programming languages, Python requires that </a:t>
            </a:r>
            <a:r>
              <a:rPr lang="en-US" b="1" i="0" dirty="0">
                <a:solidFill>
                  <a:schemeClr val="bg1"/>
                </a:solidFill>
                <a:effectLst/>
                <a:latin typeface="Calibri" panose="020F0502020204030204" pitchFamily="34" charset="0"/>
                <a:cs typeface="Calibri" panose="020F0502020204030204" pitchFamily="34" charset="0"/>
              </a:rPr>
              <a:t>there cannot be more than one instruction in a line</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 line can be empty (i.e., it may contain no instruction at all) but it must not contain two, three or more instructions. This is strictly prohibited.</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Note: Python makes one exception to this rule - it allows one instruction to spread across more than one line (which may be helpful when your code contains complex constructions).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Let's expand the code a bit, you can see it in the editor. Run it and note what you see in the console.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Your Python console should now look like this:</a:t>
            </a:r>
          </a:p>
          <a:p>
            <a:pPr algn="l"/>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output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onsolas" panose="020B0609020204030204" pitchFamily="49" charset="0"/>
                <a:cs typeface="Calibri" panose="020F0502020204030204" pitchFamily="34" charset="0"/>
              </a:rPr>
              <a:t>The itsy bitsy spider climbed up the waterspout.</a:t>
            </a:r>
          </a:p>
          <a:p>
            <a:pPr algn="l"/>
            <a:r>
              <a:rPr lang="en-US" i="0" dirty="0">
                <a:solidFill>
                  <a:schemeClr val="bg1"/>
                </a:solidFill>
                <a:effectLst/>
                <a:latin typeface="Consolas" panose="020B0609020204030204" pitchFamily="49" charset="0"/>
                <a:cs typeface="Calibri" panose="020F0502020204030204" pitchFamily="34" charset="0"/>
              </a:rPr>
              <a:t>Down came the rain and washed the spider out.</a:t>
            </a:r>
          </a:p>
        </p:txBody>
      </p:sp>
    </p:spTree>
    <p:extLst>
      <p:ext uri="{BB962C8B-B14F-4D97-AF65-F5344CB8AC3E}">
        <p14:creationId xmlns:p14="http://schemas.microsoft.com/office/powerpoint/2010/main" val="223640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2585323"/>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This is a good opportunity to make some observations:</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program </a:t>
            </a:r>
            <a:r>
              <a:rPr lang="en-US" b="1" i="0" dirty="0">
                <a:solidFill>
                  <a:schemeClr val="bg1"/>
                </a:solidFill>
                <a:effectLst/>
                <a:latin typeface="Calibri" panose="020F0502020204030204" pitchFamily="34" charset="0"/>
                <a:cs typeface="Calibri" panose="020F0502020204030204" pitchFamily="34" charset="0"/>
              </a:rPr>
              <a:t>invokes the</a:t>
            </a:r>
            <a:r>
              <a:rPr lang="en-US" i="0" dirty="0">
                <a:solidFill>
                  <a:schemeClr val="bg1"/>
                </a:solidFill>
                <a:effectLst/>
                <a:latin typeface="Calibri" panose="020F0502020204030204" pitchFamily="34" charset="0"/>
                <a:cs typeface="Calibri" panose="020F0502020204030204" pitchFamily="34" charset="0"/>
              </a:rPr>
              <a:t> </a:t>
            </a:r>
            <a:r>
              <a:rPr lang="en-US" i="0" dirty="0">
                <a:solidFill>
                  <a:schemeClr val="bg1"/>
                </a:solidFill>
                <a:effectLst/>
                <a:latin typeface="Consolas" panose="020B0609020204030204" pitchFamily="49" charset="0"/>
                <a:cs typeface="Calibri" panose="020F0502020204030204" pitchFamily="34" charset="0"/>
              </a:rPr>
              <a:t>print() </a:t>
            </a:r>
            <a:r>
              <a:rPr lang="en-US" b="1" i="0" dirty="0">
                <a:solidFill>
                  <a:schemeClr val="bg1"/>
                </a:solidFill>
                <a:effectLst/>
                <a:latin typeface="Calibri" panose="020F0502020204030204" pitchFamily="34" charset="0"/>
                <a:cs typeface="Calibri" panose="020F0502020204030204" pitchFamily="34" charset="0"/>
              </a:rPr>
              <a:t>function twice</a:t>
            </a:r>
            <a:r>
              <a:rPr lang="en-US" i="0" dirty="0">
                <a:solidFill>
                  <a:schemeClr val="bg1"/>
                </a:solidFill>
                <a:effectLst/>
                <a:latin typeface="Calibri" panose="020F0502020204030204" pitchFamily="34" charset="0"/>
                <a:cs typeface="Calibri" panose="020F0502020204030204" pitchFamily="34" charset="0"/>
              </a:rPr>
              <a:t>, and you can see two separate lines in the console - this means that print() begins its output from a new line each time it starts its execution; you can change this behavior, but you can also use it to your advantage;</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each </a:t>
            </a:r>
            <a:r>
              <a:rPr lang="en-US" i="0" dirty="0">
                <a:solidFill>
                  <a:schemeClr val="bg1"/>
                </a:solidFill>
                <a:effectLst/>
                <a:latin typeface="Consolas" panose="020B0609020204030204" pitchFamily="49" charset="0"/>
                <a:cs typeface="Calibri" panose="020F0502020204030204" pitchFamily="34" charset="0"/>
              </a:rPr>
              <a:t>print()</a:t>
            </a:r>
            <a:r>
              <a:rPr lang="en-US" i="0" dirty="0">
                <a:solidFill>
                  <a:schemeClr val="bg1"/>
                </a:solidFill>
                <a:effectLst/>
                <a:latin typeface="Calibri" panose="020F0502020204030204" pitchFamily="34" charset="0"/>
                <a:cs typeface="Calibri" panose="020F0502020204030204" pitchFamily="34" charset="0"/>
              </a:rPr>
              <a:t> invocation contains a different string, as its argument and the console content reflects it - this means that </a:t>
            </a:r>
            <a:r>
              <a:rPr lang="en-US" b="1" i="0" dirty="0">
                <a:solidFill>
                  <a:schemeClr val="bg1"/>
                </a:solidFill>
                <a:effectLst/>
                <a:latin typeface="Calibri" panose="020F0502020204030204" pitchFamily="34" charset="0"/>
                <a:cs typeface="Calibri" panose="020F0502020204030204" pitchFamily="34" charset="0"/>
              </a:rPr>
              <a:t>the instructions in the code are executed in the same order</a:t>
            </a:r>
            <a:r>
              <a:rPr lang="en-US" i="0" dirty="0">
                <a:solidFill>
                  <a:schemeClr val="bg1"/>
                </a:solidFill>
                <a:effectLst/>
                <a:latin typeface="Calibri" panose="020F0502020204030204" pitchFamily="34" charset="0"/>
                <a:cs typeface="Calibri" panose="020F0502020204030204" pitchFamily="34" charset="0"/>
              </a:rPr>
              <a:t> in which they have been placed in the source file; no next instruction is executed until the previous one is completed (there are some exceptions to this rule, but you can ignore them for now)</a:t>
            </a:r>
          </a:p>
        </p:txBody>
      </p:sp>
    </p:spTree>
    <p:extLst>
      <p:ext uri="{BB962C8B-B14F-4D97-AF65-F5344CB8AC3E}">
        <p14:creationId xmlns:p14="http://schemas.microsoft.com/office/powerpoint/2010/main" val="2996914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6001643"/>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 – instructions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We've changed the example a bit - we've added one </a:t>
            </a:r>
            <a:r>
              <a:rPr lang="en-US" b="1" i="0" dirty="0">
                <a:solidFill>
                  <a:schemeClr val="bg1"/>
                </a:solidFill>
                <a:effectLst/>
                <a:latin typeface="Calibri" panose="020F0502020204030204" pitchFamily="34" charset="0"/>
                <a:cs typeface="Calibri" panose="020F0502020204030204" pitchFamily="34" charset="0"/>
              </a:rPr>
              <a:t>empty</a:t>
            </a:r>
            <a:r>
              <a:rPr lang="en-US" i="0" dirty="0">
                <a:solidFill>
                  <a:schemeClr val="bg1"/>
                </a:solidFill>
                <a:effectLst/>
                <a:latin typeface="Calibri" panose="020F0502020204030204" pitchFamily="34" charset="0"/>
                <a:cs typeface="Calibri" panose="020F0502020204030204" pitchFamily="34" charset="0"/>
              </a:rPr>
              <a:t>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invocation. We call it empty because we haven't delivered any arguments to the function.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 can see it in the editor window. Run the code.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What happens?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If everything goes right, you should see something like this:</a:t>
            </a:r>
          </a:p>
          <a:p>
            <a:pPr algn="l"/>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output</a:t>
            </a:r>
          </a:p>
          <a:p>
            <a:pPr algn="l"/>
            <a:r>
              <a:rPr lang="en-US" i="0" dirty="0">
                <a:solidFill>
                  <a:schemeClr val="bg1"/>
                </a:solidFill>
                <a:effectLst/>
                <a:latin typeface="Calibri" panose="020F0502020204030204" pitchFamily="34" charset="0"/>
                <a:cs typeface="Calibri" panose="020F0502020204030204" pitchFamily="34" charset="0"/>
              </a:rPr>
              <a:t>The itsy bitsy spider climbed up the waterspout.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Down came the rain and washed the spider out.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As you can see, the empty print() invocation is not as empty as you may have expected - it does output an empty line, or (this interpretation is also correct) its output is just a newline.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is not the only way to produce a </a:t>
            </a:r>
            <a:r>
              <a:rPr lang="en-US" b="1" i="0" dirty="0">
                <a:solidFill>
                  <a:schemeClr val="bg1"/>
                </a:solidFill>
                <a:effectLst/>
                <a:latin typeface="Calibri" panose="020F0502020204030204" pitchFamily="34" charset="0"/>
                <a:cs typeface="Calibri" panose="020F0502020204030204" pitchFamily="34" charset="0"/>
              </a:rPr>
              <a:t>newline</a:t>
            </a:r>
            <a:r>
              <a:rPr lang="en-US" i="0" dirty="0">
                <a:solidFill>
                  <a:schemeClr val="bg1"/>
                </a:solidFill>
                <a:effectLst/>
                <a:latin typeface="Calibri" panose="020F0502020204030204" pitchFamily="34" charset="0"/>
                <a:cs typeface="Calibri" panose="020F0502020204030204" pitchFamily="34" charset="0"/>
              </a:rPr>
              <a:t> in the output console. We're now going to show you another way.</a:t>
            </a:r>
          </a:p>
        </p:txBody>
      </p:sp>
    </p:spTree>
    <p:extLst>
      <p:ext uri="{BB962C8B-B14F-4D97-AF65-F5344CB8AC3E}">
        <p14:creationId xmlns:p14="http://schemas.microsoft.com/office/powerpoint/2010/main" val="721805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4985980"/>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 - the escape and newline characters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We've modified the code again. Look at it carefully.</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There are two very subtle changes - we've inserted a strange pair of characters inside the rhyme. They look like this: </a:t>
            </a:r>
            <a:r>
              <a:rPr lang="en-US" sz="2400" b="1" i="0" dirty="0">
                <a:solidFill>
                  <a:schemeClr val="bg1"/>
                </a:solidFill>
                <a:effectLst/>
                <a:latin typeface="Calibri" panose="020F0502020204030204" pitchFamily="34" charset="0"/>
                <a:cs typeface="Calibri" panose="020F0502020204030204" pitchFamily="34" charset="0"/>
              </a:rPr>
              <a:t>\n. </a:t>
            </a:r>
            <a:r>
              <a:rPr lang="en-US" sz="2400" b="1" i="0" dirty="0">
                <a:solidFill>
                  <a:srgbClr val="FF0000"/>
                </a:solidFill>
                <a:effectLst/>
                <a:latin typeface="Calibri" panose="020F0502020204030204" pitchFamily="34" charset="0"/>
                <a:cs typeface="Calibri" panose="020F0502020204030204" pitchFamily="34" charset="0"/>
              </a:rPr>
              <a:t>\n</a:t>
            </a:r>
            <a:r>
              <a:rPr lang="en-US" sz="2400" i="0" dirty="0">
                <a:solidFill>
                  <a:schemeClr val="bg1"/>
                </a:solidFill>
                <a:effectLst/>
                <a:latin typeface="Calibri" panose="020F0502020204030204" pitchFamily="34" charset="0"/>
                <a:cs typeface="Calibri" panose="020F0502020204030204" pitchFamily="34" charset="0"/>
              </a:rPr>
              <a:t>ewline</a:t>
            </a:r>
            <a:endParaRPr lang="en-US" sz="2400" b="1" i="0" dirty="0">
              <a:solidFill>
                <a:schemeClr val="bg1"/>
              </a:solidFill>
              <a:effectLst/>
              <a:latin typeface="Calibri" panose="020F0502020204030204" pitchFamily="34" charset="0"/>
              <a:cs typeface="Calibri" panose="020F0502020204030204" pitchFamily="34" charset="0"/>
            </a:endParaRP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Interestingly, while </a:t>
            </a:r>
            <a:r>
              <a:rPr lang="en-US" b="1" i="0" dirty="0">
                <a:solidFill>
                  <a:schemeClr val="bg1"/>
                </a:solidFill>
                <a:effectLst/>
                <a:latin typeface="Calibri" panose="020F0502020204030204" pitchFamily="34" charset="0"/>
                <a:cs typeface="Calibri" panose="020F0502020204030204" pitchFamily="34" charset="0"/>
              </a:rPr>
              <a:t>you can see two characters, Python sees one</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a:t>
            </a:r>
            <a:r>
              <a:rPr lang="en-US" b="1" i="0" dirty="0">
                <a:solidFill>
                  <a:schemeClr val="bg1"/>
                </a:solidFill>
                <a:effectLst/>
                <a:latin typeface="Calibri" panose="020F0502020204030204" pitchFamily="34" charset="0"/>
                <a:cs typeface="Calibri" panose="020F0502020204030204" pitchFamily="34" charset="0"/>
              </a:rPr>
              <a:t>backslash (\) </a:t>
            </a:r>
            <a:r>
              <a:rPr lang="en-US" i="0" dirty="0">
                <a:solidFill>
                  <a:schemeClr val="bg1"/>
                </a:solidFill>
                <a:effectLst/>
                <a:latin typeface="Calibri" panose="020F0502020204030204" pitchFamily="34" charset="0"/>
                <a:cs typeface="Calibri" panose="020F0502020204030204" pitchFamily="34" charset="0"/>
              </a:rPr>
              <a:t>has a very special meaning when used inside strings - this is called </a:t>
            </a:r>
            <a:r>
              <a:rPr lang="en-US" b="1" i="0" dirty="0">
                <a:solidFill>
                  <a:schemeClr val="bg1"/>
                </a:solidFill>
                <a:effectLst/>
                <a:latin typeface="Calibri" panose="020F0502020204030204" pitchFamily="34" charset="0"/>
                <a:cs typeface="Calibri" panose="020F0502020204030204" pitchFamily="34" charset="0"/>
              </a:rPr>
              <a:t>the escape character</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word escape should be understood specifically - it means that the series of characters in the string escapes for the moment (a very short moment) to introduce a special inclusion.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 other words, the backslash doesn't mean anything in itself, but is only a kind of announcement, that the next character after the backslash has a different meaning too.</a:t>
            </a:r>
          </a:p>
        </p:txBody>
      </p:sp>
    </p:spTree>
    <p:extLst>
      <p:ext uri="{BB962C8B-B14F-4D97-AF65-F5344CB8AC3E}">
        <p14:creationId xmlns:p14="http://schemas.microsoft.com/office/powerpoint/2010/main" val="1303678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4247317"/>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The letter </a:t>
            </a:r>
            <a:r>
              <a:rPr lang="en-US" b="1" i="0" dirty="0">
                <a:solidFill>
                  <a:srgbClr val="FF0000"/>
                </a:solidFill>
                <a:effectLst/>
                <a:latin typeface="Calibri" panose="020F0502020204030204" pitchFamily="34" charset="0"/>
                <a:cs typeface="Calibri" panose="020F0502020204030204" pitchFamily="34" charset="0"/>
              </a:rPr>
              <a:t>n</a:t>
            </a:r>
            <a:r>
              <a:rPr lang="en-US" i="0" dirty="0">
                <a:solidFill>
                  <a:schemeClr val="bg1"/>
                </a:solidFill>
                <a:effectLst/>
                <a:latin typeface="Calibri" panose="020F0502020204030204" pitchFamily="34" charset="0"/>
                <a:cs typeface="Calibri" panose="020F0502020204030204" pitchFamily="34" charset="0"/>
              </a:rPr>
              <a:t> placed after the backslash comes from the word </a:t>
            </a:r>
            <a:r>
              <a:rPr lang="en-US" b="1" i="0" dirty="0">
                <a:solidFill>
                  <a:srgbClr val="FF0000"/>
                </a:solidFill>
                <a:effectLst/>
                <a:latin typeface="Calibri" panose="020F0502020204030204" pitchFamily="34" charset="0"/>
                <a:cs typeface="Calibri" panose="020F0502020204030204" pitchFamily="34" charset="0"/>
              </a:rPr>
              <a:t>newline</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Both the backslash and the n form a special symbol named </a:t>
            </a:r>
            <a:r>
              <a:rPr lang="en-US" b="1" i="0" dirty="0">
                <a:solidFill>
                  <a:schemeClr val="bg1"/>
                </a:solidFill>
                <a:effectLst/>
                <a:latin typeface="Calibri" panose="020F0502020204030204" pitchFamily="34" charset="0"/>
                <a:cs typeface="Calibri" panose="020F0502020204030204" pitchFamily="34" charset="0"/>
              </a:rPr>
              <a:t>a newline character</a:t>
            </a:r>
            <a:r>
              <a:rPr lang="en-US" i="0" dirty="0">
                <a:solidFill>
                  <a:schemeClr val="bg1"/>
                </a:solidFill>
                <a:effectLst/>
                <a:latin typeface="Calibri" panose="020F0502020204030204" pitchFamily="34" charset="0"/>
                <a:cs typeface="Calibri" panose="020F0502020204030204" pitchFamily="34" charset="0"/>
              </a:rPr>
              <a:t>, which urges the console to start a </a:t>
            </a:r>
            <a:r>
              <a:rPr lang="en-US" b="1" i="0" dirty="0">
                <a:solidFill>
                  <a:schemeClr val="bg1"/>
                </a:solidFill>
                <a:effectLst/>
                <a:latin typeface="Calibri" panose="020F0502020204030204" pitchFamily="34" charset="0"/>
                <a:cs typeface="Calibri" panose="020F0502020204030204" pitchFamily="34" charset="0"/>
              </a:rPr>
              <a:t>new output line</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Run the code. Your console should now look like this:</a:t>
            </a:r>
          </a:p>
          <a:p>
            <a:pPr algn="l"/>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output</a:t>
            </a:r>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onsolas" panose="020B0609020204030204" pitchFamily="49" charset="0"/>
                <a:cs typeface="Calibri" panose="020F0502020204030204" pitchFamily="34" charset="0"/>
              </a:rPr>
              <a:t>The itsy bitsy spider</a:t>
            </a:r>
          </a:p>
          <a:p>
            <a:pPr algn="l"/>
            <a:r>
              <a:rPr lang="en-US" i="0" dirty="0">
                <a:solidFill>
                  <a:schemeClr val="bg1"/>
                </a:solidFill>
                <a:effectLst/>
                <a:latin typeface="Consolas" panose="020B0609020204030204" pitchFamily="49" charset="0"/>
                <a:cs typeface="Calibri" panose="020F0502020204030204" pitchFamily="34" charset="0"/>
              </a:rPr>
              <a:t>climbed up the waterspout.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onsolas" panose="020B0609020204030204" pitchFamily="49" charset="0"/>
                <a:cs typeface="Calibri" panose="020F0502020204030204" pitchFamily="34" charset="0"/>
              </a:rPr>
              <a:t>Down came the rain</a:t>
            </a:r>
          </a:p>
          <a:p>
            <a:pPr algn="l"/>
            <a:r>
              <a:rPr lang="en-US" i="0" dirty="0">
                <a:solidFill>
                  <a:schemeClr val="bg1"/>
                </a:solidFill>
                <a:effectLst/>
                <a:latin typeface="Consolas" panose="020B0609020204030204" pitchFamily="49" charset="0"/>
                <a:cs typeface="Calibri" panose="020F0502020204030204" pitchFamily="34" charset="0"/>
              </a:rPr>
              <a:t>and washed the spider out</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As you can see, two newlines appear in the nursery rhyme, in the places where the </a:t>
            </a:r>
            <a:r>
              <a:rPr lang="en-US" b="1" i="0" dirty="0">
                <a:solidFill>
                  <a:srgbClr val="FF0000"/>
                </a:solidFill>
                <a:effectLst/>
                <a:latin typeface="Calibri" panose="020F0502020204030204" pitchFamily="34" charset="0"/>
                <a:cs typeface="Calibri" panose="020F0502020204030204" pitchFamily="34" charset="0"/>
              </a:rPr>
              <a:t>\n </a:t>
            </a:r>
            <a:r>
              <a:rPr lang="en-US" i="0" dirty="0">
                <a:solidFill>
                  <a:schemeClr val="bg1"/>
                </a:solidFill>
                <a:effectLst/>
                <a:latin typeface="Calibri" panose="020F0502020204030204" pitchFamily="34" charset="0"/>
                <a:cs typeface="Calibri" panose="020F0502020204030204" pitchFamily="34" charset="0"/>
              </a:rPr>
              <a:t>have been used.</a:t>
            </a:r>
          </a:p>
        </p:txBody>
      </p:sp>
    </p:spTree>
    <p:extLst>
      <p:ext uri="{BB962C8B-B14F-4D97-AF65-F5344CB8AC3E}">
        <p14:creationId xmlns:p14="http://schemas.microsoft.com/office/powerpoint/2010/main" val="2069669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544764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 - the escape and newline characters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convention has two important consequences: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1. If you want to put just one backslash inside a string, don't forget its escaping nature - you have to double it, e.g., such an invocation will cause an error: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rgbClr val="FF0000"/>
                </a:solidFill>
                <a:effectLst/>
                <a:latin typeface="Consolas" panose="020B0609020204030204" pitchFamily="49" charset="0"/>
                <a:cs typeface="Calibri" panose="020F0502020204030204" pitchFamily="34" charset="0"/>
              </a:rPr>
              <a:t>print("\")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while this one won't: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onsolas" panose="020B0609020204030204" pitchFamily="49" charset="0"/>
                <a:cs typeface="Calibri" panose="020F0502020204030204" pitchFamily="34" charset="0"/>
              </a:rPr>
              <a:t>print("\\")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2. Not all escape pairs (the backslash coupled with another character) mean something.</a:t>
            </a:r>
          </a:p>
          <a:p>
            <a:pPr algn="l"/>
            <a:endParaRPr lang="en-US" i="0" dirty="0">
              <a:solidFill>
                <a:schemeClr val="bg1"/>
              </a:solidFill>
              <a:effectLst/>
              <a:latin typeface="Calibri" panose="020F0502020204030204" pitchFamily="34" charset="0"/>
              <a:cs typeface="Calibri" panose="020F0502020204030204" pitchFamily="34" charset="0"/>
            </a:endParaRP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Experiment with your code in the editor, run it, and see what happens.</a:t>
            </a:r>
          </a:p>
        </p:txBody>
      </p:sp>
    </p:spTree>
    <p:extLst>
      <p:ext uri="{BB962C8B-B14F-4D97-AF65-F5344CB8AC3E}">
        <p14:creationId xmlns:p14="http://schemas.microsoft.com/office/powerpoint/2010/main" val="1768751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4893647"/>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 - using multiple arguments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So far we have tested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behavior with no arguments, and with one argument. It's also worth trying to feed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with more than one argument.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Look at the editor window. This is what we're going to test now: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onsolas" panose="020B0609020204030204" pitchFamily="49" charset="0"/>
                <a:cs typeface="Calibri" panose="020F0502020204030204" pitchFamily="34" charset="0"/>
              </a:rPr>
              <a:t>print("The itsy bitsy spider" , "climbed up" , "the waterspout.")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There is one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invocation, but it contains </a:t>
            </a:r>
            <a:r>
              <a:rPr lang="en-US" b="1" i="0" dirty="0">
                <a:solidFill>
                  <a:schemeClr val="bg1"/>
                </a:solidFill>
                <a:effectLst/>
                <a:latin typeface="Calibri" panose="020F0502020204030204" pitchFamily="34" charset="0"/>
                <a:cs typeface="Calibri" panose="020F0502020204030204" pitchFamily="34" charset="0"/>
              </a:rPr>
              <a:t>three arguments</a:t>
            </a:r>
            <a:r>
              <a:rPr lang="en-US" i="0" dirty="0">
                <a:solidFill>
                  <a:schemeClr val="bg1"/>
                </a:solidFill>
                <a:effectLst/>
                <a:latin typeface="Calibri" panose="020F0502020204030204" pitchFamily="34" charset="0"/>
                <a:cs typeface="Calibri" panose="020F0502020204030204" pitchFamily="34" charset="0"/>
              </a:rPr>
              <a:t>. All of them are strings.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arguments are </a:t>
            </a:r>
            <a:r>
              <a:rPr lang="en-US" b="1" dirty="0">
                <a:solidFill>
                  <a:schemeClr val="bg1"/>
                </a:solidFill>
                <a:effectLst/>
                <a:latin typeface="Calibri" panose="020F0502020204030204" pitchFamily="34" charset="0"/>
                <a:cs typeface="Calibri" panose="020F0502020204030204" pitchFamily="34" charset="0"/>
              </a:rPr>
              <a:t>separated by commas</a:t>
            </a:r>
            <a:r>
              <a:rPr lang="en-US" i="0" dirty="0">
                <a:solidFill>
                  <a:schemeClr val="bg1"/>
                </a:solidFill>
                <a:effectLst/>
                <a:latin typeface="Calibri" panose="020F0502020204030204" pitchFamily="34" charset="0"/>
                <a:cs typeface="Calibri" panose="020F0502020204030204" pitchFamily="34" charset="0"/>
              </a:rPr>
              <a:t>. We've surrounded them with spaces to make them more visible, but it's not really necessary, and we won't be doing it anymore.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 this case, the commas separating the arguments play a completely different role than the comma inside the string. The former is a part of Python's syntax, the latter is intended to be shown in the console.</a:t>
            </a:r>
          </a:p>
        </p:txBody>
      </p:sp>
    </p:spTree>
    <p:extLst>
      <p:ext uri="{BB962C8B-B14F-4D97-AF65-F5344CB8AC3E}">
        <p14:creationId xmlns:p14="http://schemas.microsoft.com/office/powerpoint/2010/main" val="2981851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4247317"/>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If you look at the code again, you'll see that there are no spaces inside the strings.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Run the code and see what happens.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console should now be showing the following text:</a:t>
            </a:r>
          </a:p>
          <a:p>
            <a:pPr algn="l"/>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output</a:t>
            </a:r>
          </a:p>
          <a:p>
            <a:pPr algn="l"/>
            <a:r>
              <a:rPr lang="en-US" i="0" dirty="0">
                <a:solidFill>
                  <a:schemeClr val="bg1"/>
                </a:solidFill>
                <a:effectLst/>
                <a:highlight>
                  <a:srgbClr val="C0C0C0"/>
                </a:highlight>
                <a:latin typeface="Consolas" panose="020B0609020204030204" pitchFamily="49" charset="0"/>
                <a:cs typeface="Calibri" panose="020F0502020204030204" pitchFamily="34" charset="0"/>
              </a:rPr>
              <a:t>The itsy bitsy spider climbed up the waterspout.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spaces, removed from the strings, have appeared again. Can you explain why?</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Two conclusions emerge from this example:</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a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invoked with more than one argument outputs them all on one line;</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print() function </a:t>
            </a:r>
            <a:r>
              <a:rPr lang="en-US" b="1" i="0" dirty="0">
                <a:solidFill>
                  <a:srgbClr val="FF0000"/>
                </a:solidFill>
                <a:effectLst/>
                <a:latin typeface="Calibri" panose="020F0502020204030204" pitchFamily="34" charset="0"/>
                <a:cs typeface="Calibri" panose="020F0502020204030204" pitchFamily="34" charset="0"/>
              </a:rPr>
              <a:t>puts a space between the outputted arguments</a:t>
            </a:r>
            <a:r>
              <a:rPr lang="en-US" b="1" i="0" dirty="0">
                <a:solidFill>
                  <a:schemeClr val="bg1"/>
                </a:solidFill>
                <a:effectLst/>
                <a:latin typeface="Calibri" panose="020F0502020204030204" pitchFamily="34" charset="0"/>
                <a:cs typeface="Calibri" panose="020F0502020204030204" pitchFamily="34" charset="0"/>
              </a:rPr>
              <a:t> </a:t>
            </a:r>
            <a:r>
              <a:rPr lang="en-US" i="0" dirty="0">
                <a:solidFill>
                  <a:schemeClr val="bg1"/>
                </a:solidFill>
                <a:effectLst/>
                <a:latin typeface="Calibri" panose="020F0502020204030204" pitchFamily="34" charset="0"/>
                <a:cs typeface="Calibri" panose="020F0502020204030204" pitchFamily="34" charset="0"/>
              </a:rPr>
              <a:t>on its own initiative.</a:t>
            </a:r>
          </a:p>
        </p:txBody>
      </p:sp>
    </p:spTree>
    <p:extLst>
      <p:ext uri="{BB962C8B-B14F-4D97-AF65-F5344CB8AC3E}">
        <p14:creationId xmlns:p14="http://schemas.microsoft.com/office/powerpoint/2010/main" val="2404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68507" y="942727"/>
            <a:ext cx="9291917" cy="3877985"/>
          </a:xfrm>
          <a:prstGeom prst="rect">
            <a:avLst/>
          </a:prstGeom>
          <a:noFill/>
        </p:spPr>
        <p:txBody>
          <a:bodyPr wrap="square">
            <a:spAutoFit/>
          </a:bodyPr>
          <a:lstStyle/>
          <a:p>
            <a:pPr algn="l"/>
            <a:r>
              <a:rPr lang="pt-BR" sz="2400" b="1" i="0" dirty="0">
                <a:solidFill>
                  <a:schemeClr val="bg1"/>
                </a:solidFill>
                <a:effectLst/>
                <a:latin typeface="Calibri" panose="020F0502020204030204" pitchFamily="34" charset="0"/>
                <a:cs typeface="Calibri" panose="020F0502020204030204" pitchFamily="34" charset="0"/>
              </a:rPr>
              <a:t>Python Essentials 1:</a:t>
            </a:r>
          </a:p>
          <a:p>
            <a:pPr algn="l"/>
            <a:r>
              <a:rPr lang="pt-BR" sz="2400" b="1" i="0" dirty="0">
                <a:solidFill>
                  <a:schemeClr val="bg1"/>
                </a:solidFill>
                <a:effectLst/>
                <a:latin typeface="Calibri" panose="020F0502020204030204" pitchFamily="34" charset="0"/>
                <a:cs typeface="Calibri" panose="020F0502020204030204" pitchFamily="34" charset="0"/>
              </a:rPr>
              <a:t>Módulo 2</a:t>
            </a:r>
          </a:p>
          <a:p>
            <a:pPr algn="l"/>
            <a:endParaRPr lang="pt-BR" i="0" dirty="0">
              <a:solidFill>
                <a:schemeClr val="bg1"/>
              </a:solidFill>
              <a:effectLst/>
              <a:latin typeface="Calibri" panose="020F0502020204030204" pitchFamily="34" charset="0"/>
              <a:cs typeface="Calibri" panose="020F0502020204030204" pitchFamily="34" charset="0"/>
            </a:endParaRPr>
          </a:p>
          <a:p>
            <a:pPr algn="l"/>
            <a:r>
              <a:rPr lang="pt-BR" sz="2400" b="1" i="0" dirty="0">
                <a:solidFill>
                  <a:schemeClr val="bg1"/>
                </a:solidFill>
                <a:effectLst/>
                <a:latin typeface="Calibri" panose="020F0502020204030204" pitchFamily="34" charset="0"/>
                <a:cs typeface="Calibri" panose="020F0502020204030204" pitchFamily="34" charset="0"/>
              </a:rPr>
              <a:t>Tipos de dados, variáveis, operações básicas de saída de entrada, operadores básicos</a:t>
            </a:r>
          </a:p>
          <a:p>
            <a:pPr algn="l"/>
            <a:endParaRPr lang="pt-BR" sz="2400" i="0" dirty="0">
              <a:solidFill>
                <a:schemeClr val="bg1"/>
              </a:solidFill>
              <a:effectLst/>
              <a:latin typeface="Calibri" panose="020F0502020204030204" pitchFamily="34"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Neste módulo, você aprenderá:</a:t>
            </a:r>
          </a:p>
          <a:p>
            <a:pPr algn="l"/>
            <a:endParaRPr lang="pt-BR"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pt-BR" i="0" dirty="0">
                <a:solidFill>
                  <a:schemeClr val="bg1"/>
                </a:solidFill>
                <a:effectLst/>
                <a:latin typeface="Calibri" panose="020F0502020204030204" pitchFamily="34" charset="0"/>
                <a:cs typeface="Calibri" panose="020F0502020204030204" pitchFamily="34" charset="0"/>
              </a:rPr>
              <a:t>como escrever e executar programas Python simples;</a:t>
            </a:r>
          </a:p>
          <a:p>
            <a:pPr marL="285750" indent="-285750" algn="l">
              <a:buFont typeface="Arial" panose="020B0604020202020204" pitchFamily="34" charset="0"/>
              <a:buChar char="•"/>
            </a:pPr>
            <a:r>
              <a:rPr lang="pt-BR" i="0" dirty="0">
                <a:solidFill>
                  <a:schemeClr val="bg1"/>
                </a:solidFill>
                <a:effectLst/>
                <a:latin typeface="Calibri" panose="020F0502020204030204" pitchFamily="34" charset="0"/>
                <a:cs typeface="Calibri" panose="020F0502020204030204" pitchFamily="34" charset="0"/>
              </a:rPr>
              <a:t>o que são literais, operadores e expressões </a:t>
            </a:r>
            <a:r>
              <a:rPr lang="pt-BR" i="0" dirty="0" err="1">
                <a:solidFill>
                  <a:schemeClr val="bg1"/>
                </a:solidFill>
                <a:effectLst/>
                <a:latin typeface="Calibri" panose="020F0502020204030204" pitchFamily="34" charset="0"/>
                <a:cs typeface="Calibri" panose="020F0502020204030204" pitchFamily="34" charset="0"/>
              </a:rPr>
              <a:t>python</a:t>
            </a:r>
            <a:r>
              <a:rPr lang="pt-BR" i="0"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pt-BR" i="0" dirty="0">
                <a:solidFill>
                  <a:schemeClr val="bg1"/>
                </a:solidFill>
                <a:effectLst/>
                <a:latin typeface="Calibri" panose="020F0502020204030204" pitchFamily="34" charset="0"/>
                <a:cs typeface="Calibri" panose="020F0502020204030204" pitchFamily="34" charset="0"/>
              </a:rPr>
              <a:t>quais são as variáveis e quais são as regras que as regem;</a:t>
            </a:r>
          </a:p>
          <a:p>
            <a:pPr marL="285750" indent="-285750" algn="l">
              <a:buFont typeface="Arial" panose="020B0604020202020204" pitchFamily="34" charset="0"/>
              <a:buChar char="•"/>
            </a:pPr>
            <a:r>
              <a:rPr lang="pt-BR" i="0" dirty="0">
                <a:solidFill>
                  <a:schemeClr val="bg1"/>
                </a:solidFill>
                <a:effectLst/>
                <a:latin typeface="Calibri" panose="020F0502020204030204" pitchFamily="34" charset="0"/>
                <a:cs typeface="Calibri" panose="020F0502020204030204" pitchFamily="34" charset="0"/>
              </a:rPr>
              <a:t>como executar operações básicas de entrada e saída.</a:t>
            </a:r>
          </a:p>
        </p:txBody>
      </p:sp>
    </p:spTree>
    <p:extLst>
      <p:ext uri="{BB962C8B-B14F-4D97-AF65-F5344CB8AC3E}">
        <p14:creationId xmlns:p14="http://schemas.microsoft.com/office/powerpoint/2010/main" val="1524764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3785652"/>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 - the positional way of passing the arguments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Now that you know a bit about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customs, we're going to show you how to change them.</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 should be able to predict the output without running the code in the editor.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way in which we are passing the arguments into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is the most common in Python, and is called the positional way (this name comes from the fact that the meaning of the argument is dictated by its position, e.g., the second argument will be outputted after the first, not the other way round).</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Run the code and check if the output matches your predictions.</a:t>
            </a:r>
          </a:p>
        </p:txBody>
      </p:sp>
    </p:spTree>
    <p:extLst>
      <p:ext uri="{BB962C8B-B14F-4D97-AF65-F5344CB8AC3E}">
        <p14:creationId xmlns:p14="http://schemas.microsoft.com/office/powerpoint/2010/main" val="2320079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4616648"/>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alibri" panose="020F0502020204030204" pitchFamily="34"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 - the keyword arguments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Python offers another mechanism for the passing of arguments, which can be helpful when you want to convince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to change its behavior a bit.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We aren't going to explain it in depth right now. We plan to do this when we talk about functions. For now, we simply want to show you how it works. Feel free to use it in your own programs.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mechanism is called </a:t>
            </a:r>
            <a:r>
              <a:rPr lang="en-US" b="1" i="0" dirty="0">
                <a:solidFill>
                  <a:srgbClr val="FF0000"/>
                </a:solidFill>
                <a:effectLst/>
                <a:latin typeface="Calibri" panose="020F0502020204030204" pitchFamily="34" charset="0"/>
                <a:cs typeface="Calibri" panose="020F0502020204030204" pitchFamily="34" charset="0"/>
              </a:rPr>
              <a:t>keyword arguments</a:t>
            </a:r>
            <a:r>
              <a:rPr lang="en-US" i="0" dirty="0">
                <a:solidFill>
                  <a:schemeClr val="bg1"/>
                </a:solidFill>
                <a:effectLst/>
                <a:latin typeface="Calibri" panose="020F0502020204030204" pitchFamily="34" charset="0"/>
                <a:cs typeface="Calibri" panose="020F0502020204030204" pitchFamily="34" charset="0"/>
              </a:rPr>
              <a:t>. The name stems from the fact that the meaning of these arguments is taken not from its location (position) but from the </a:t>
            </a:r>
            <a:r>
              <a:rPr lang="en-US" b="1" i="0" dirty="0">
                <a:solidFill>
                  <a:srgbClr val="FF0000"/>
                </a:solidFill>
                <a:effectLst/>
                <a:latin typeface="Calibri" panose="020F0502020204030204" pitchFamily="34" charset="0"/>
                <a:cs typeface="Calibri" panose="020F0502020204030204" pitchFamily="34" charset="0"/>
              </a:rPr>
              <a:t>special word (keyword) </a:t>
            </a:r>
            <a:r>
              <a:rPr lang="en-US" i="0" dirty="0">
                <a:solidFill>
                  <a:schemeClr val="bg1"/>
                </a:solidFill>
                <a:effectLst/>
                <a:latin typeface="Calibri" panose="020F0502020204030204" pitchFamily="34" charset="0"/>
                <a:cs typeface="Calibri" panose="020F0502020204030204" pitchFamily="34" charset="0"/>
              </a:rPr>
              <a:t>used to identify them.</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has two keyword arguments that you can use for your purposes. The first of them is named </a:t>
            </a:r>
            <a:r>
              <a:rPr lang="en-US" b="1" i="0" dirty="0">
                <a:solidFill>
                  <a:srgbClr val="FF0000"/>
                </a:solidFill>
                <a:effectLst/>
                <a:latin typeface="Consolas" panose="020B0609020204030204" pitchFamily="49" charset="0"/>
                <a:cs typeface="Calibri" panose="020F0502020204030204" pitchFamily="34" charset="0"/>
              </a:rPr>
              <a:t>end</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 the editor window you can see a very simple example of using a keyword argument.</a:t>
            </a:r>
          </a:p>
        </p:txBody>
      </p:sp>
    </p:spTree>
    <p:extLst>
      <p:ext uri="{BB962C8B-B14F-4D97-AF65-F5344CB8AC3E}">
        <p14:creationId xmlns:p14="http://schemas.microsoft.com/office/powerpoint/2010/main" val="3586897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5755422"/>
          </a:xfrm>
          <a:prstGeom prst="rect">
            <a:avLst/>
          </a:prstGeom>
          <a:noFill/>
        </p:spPr>
        <p:txBody>
          <a:bodyPr wrap="square">
            <a:spAutoFit/>
          </a:bodyPr>
          <a:lstStyle/>
          <a:p>
            <a:pPr algn="l"/>
            <a:r>
              <a:rPr lang="en-US" sz="1600" i="0" dirty="0">
                <a:solidFill>
                  <a:schemeClr val="bg1"/>
                </a:solidFill>
                <a:effectLst/>
                <a:latin typeface="Calibri" panose="020F0502020204030204" pitchFamily="34" charset="0"/>
                <a:cs typeface="Calibri" panose="020F0502020204030204" pitchFamily="34" charset="0"/>
              </a:rPr>
              <a:t>In order to use it, it is necessary to know some rules: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a keyword argument consists of three elements: a keyword identifying the argument (</a:t>
            </a:r>
            <a:r>
              <a:rPr lang="en-US" sz="1600" b="1" i="0" dirty="0">
                <a:solidFill>
                  <a:srgbClr val="FF0000"/>
                </a:solidFill>
                <a:effectLst/>
                <a:latin typeface="Calibri" panose="020F0502020204030204" pitchFamily="34" charset="0"/>
                <a:cs typeface="Calibri" panose="020F0502020204030204" pitchFamily="34" charset="0"/>
              </a:rPr>
              <a:t>end</a:t>
            </a:r>
            <a:r>
              <a:rPr lang="en-US" sz="1600" i="0" dirty="0">
                <a:solidFill>
                  <a:schemeClr val="bg1"/>
                </a:solidFill>
                <a:effectLst/>
                <a:latin typeface="Calibri" panose="020F0502020204030204" pitchFamily="34" charset="0"/>
                <a:cs typeface="Calibri" panose="020F0502020204030204" pitchFamily="34" charset="0"/>
              </a:rPr>
              <a:t> here); an </a:t>
            </a:r>
            <a:r>
              <a:rPr lang="en-US" sz="1600" b="1" i="0" dirty="0">
                <a:solidFill>
                  <a:srgbClr val="FF0000"/>
                </a:solidFill>
                <a:effectLst/>
                <a:latin typeface="Calibri" panose="020F0502020204030204" pitchFamily="34" charset="0"/>
                <a:cs typeface="Calibri" panose="020F0502020204030204" pitchFamily="34" charset="0"/>
              </a:rPr>
              <a:t>equal sign </a:t>
            </a:r>
            <a:r>
              <a:rPr lang="en-US" sz="1600" i="0" dirty="0">
                <a:solidFill>
                  <a:schemeClr val="bg1"/>
                </a:solidFill>
                <a:effectLst/>
                <a:latin typeface="Calibri" panose="020F0502020204030204" pitchFamily="34" charset="0"/>
                <a:cs typeface="Calibri" panose="020F0502020204030204" pitchFamily="34" charset="0"/>
              </a:rPr>
              <a:t>(</a:t>
            </a:r>
            <a:r>
              <a:rPr lang="en-US" sz="1600" b="1" i="0" dirty="0">
                <a:solidFill>
                  <a:srgbClr val="FF0000"/>
                </a:solidFill>
                <a:effectLst/>
                <a:latin typeface="Calibri" panose="020F0502020204030204" pitchFamily="34" charset="0"/>
                <a:cs typeface="Calibri" panose="020F0502020204030204" pitchFamily="34" charset="0"/>
              </a:rPr>
              <a:t>=</a:t>
            </a:r>
            <a:r>
              <a:rPr lang="en-US" sz="1600" i="0" dirty="0">
                <a:solidFill>
                  <a:schemeClr val="bg1"/>
                </a:solidFill>
                <a:effectLst/>
                <a:latin typeface="Calibri" panose="020F0502020204030204" pitchFamily="34" charset="0"/>
                <a:cs typeface="Calibri" panose="020F0502020204030204" pitchFamily="34" charset="0"/>
              </a:rPr>
              <a:t>); and a </a:t>
            </a:r>
            <a:r>
              <a:rPr lang="en-US" sz="1600" b="1" i="0" dirty="0">
                <a:solidFill>
                  <a:schemeClr val="bg1"/>
                </a:solidFill>
                <a:effectLst/>
                <a:latin typeface="Calibri" panose="020F0502020204030204" pitchFamily="34" charset="0"/>
                <a:cs typeface="Calibri" panose="020F0502020204030204" pitchFamily="34" charset="0"/>
              </a:rPr>
              <a:t>value assigned to that argument</a:t>
            </a:r>
            <a:r>
              <a:rPr lang="en-US" sz="1600" i="0"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any keyword arguments have to be put </a:t>
            </a:r>
            <a:r>
              <a:rPr lang="en-US" sz="1600" b="1" i="0" dirty="0">
                <a:solidFill>
                  <a:srgbClr val="FF0000"/>
                </a:solidFill>
                <a:effectLst/>
                <a:latin typeface="Calibri" panose="020F0502020204030204" pitchFamily="34" charset="0"/>
                <a:cs typeface="Calibri" panose="020F0502020204030204" pitchFamily="34" charset="0"/>
              </a:rPr>
              <a:t>after the last positional argument </a:t>
            </a:r>
            <a:r>
              <a:rPr lang="en-US" sz="1600" i="0" dirty="0">
                <a:solidFill>
                  <a:schemeClr val="bg1"/>
                </a:solidFill>
                <a:effectLst/>
                <a:latin typeface="Calibri" panose="020F0502020204030204" pitchFamily="34" charset="0"/>
                <a:cs typeface="Calibri" panose="020F0502020204030204" pitchFamily="34" charset="0"/>
              </a:rPr>
              <a:t>(</a:t>
            </a:r>
            <a:r>
              <a:rPr lang="en-US" sz="1600" b="1" i="0" dirty="0">
                <a:solidFill>
                  <a:srgbClr val="FF0000"/>
                </a:solidFill>
                <a:effectLst/>
                <a:latin typeface="Calibri" panose="020F0502020204030204" pitchFamily="34" charset="0"/>
                <a:cs typeface="Calibri" panose="020F0502020204030204" pitchFamily="34" charset="0"/>
              </a:rPr>
              <a:t>this is very important</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In our example, we have made use of the </a:t>
            </a:r>
            <a:r>
              <a:rPr lang="en-US" sz="1600" b="1" i="0" dirty="0">
                <a:solidFill>
                  <a:srgbClr val="FF0000"/>
                </a:solidFill>
                <a:effectLst/>
                <a:latin typeface="Calibri" panose="020F0502020204030204" pitchFamily="34" charset="0"/>
                <a:cs typeface="Calibri" panose="020F0502020204030204" pitchFamily="34" charset="0"/>
              </a:rPr>
              <a:t>end </a:t>
            </a:r>
            <a:r>
              <a:rPr lang="en-US" sz="1600" i="0" dirty="0">
                <a:solidFill>
                  <a:schemeClr val="bg1"/>
                </a:solidFill>
                <a:effectLst/>
                <a:latin typeface="Calibri" panose="020F0502020204030204" pitchFamily="34" charset="0"/>
                <a:cs typeface="Calibri" panose="020F0502020204030204" pitchFamily="34" charset="0"/>
              </a:rPr>
              <a:t>keyword argument, and set it to a string containing one space.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Run the code to see how it works.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rgbClr val="FF0000"/>
                </a:solidFill>
                <a:effectLst/>
                <a:latin typeface="Consolas" panose="020B0609020204030204" pitchFamily="49" charset="0"/>
                <a:cs typeface="Calibri" panose="020F0502020204030204" pitchFamily="34" charset="0"/>
              </a:rPr>
              <a:t>print("My name is", "Python.", end=" ")</a:t>
            </a:r>
          </a:p>
          <a:p>
            <a:pPr algn="l"/>
            <a:r>
              <a:rPr lang="en-US" sz="1600" b="1" i="0" dirty="0">
                <a:solidFill>
                  <a:srgbClr val="FF0000"/>
                </a:solidFill>
                <a:effectLst/>
                <a:latin typeface="Consolas" panose="020B0609020204030204" pitchFamily="49" charset="0"/>
                <a:cs typeface="Calibri" panose="020F0502020204030204" pitchFamily="34" charset="0"/>
              </a:rPr>
              <a:t>print("Monty Python.")</a:t>
            </a:r>
            <a:endParaRPr lang="en-US" sz="1600" b="1" dirty="0">
              <a:solidFill>
                <a:srgbClr val="FF0000"/>
              </a:solidFill>
              <a:latin typeface="Consolas" panose="020B0609020204030204" pitchFamily="49" charset="0"/>
              <a:cs typeface="Calibri" panose="020F0502020204030204" pitchFamily="34" charset="0"/>
            </a:endParaRP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console should now be showing the following text:</a:t>
            </a:r>
          </a:p>
          <a:p>
            <a:pPr algn="l"/>
            <a:endParaRPr lang="en-US" sz="1600" i="0" dirty="0">
              <a:solidFill>
                <a:schemeClr val="bg1"/>
              </a:solidFill>
              <a:effectLst/>
              <a:latin typeface="Calibri" panose="020F0502020204030204" pitchFamily="34" charset="0"/>
              <a:cs typeface="Calibri" panose="020F0502020204030204" pitchFamily="34" charset="0"/>
            </a:endParaRPr>
          </a:p>
          <a:p>
            <a:r>
              <a:rPr lang="en-US" sz="1600" b="1" i="0" dirty="0">
                <a:solidFill>
                  <a:schemeClr val="bg1"/>
                </a:solidFill>
                <a:effectLst/>
                <a:latin typeface="Calibri" panose="020F0502020204030204" pitchFamily="34" charset="0"/>
                <a:cs typeface="Calibri" panose="020F0502020204030204" pitchFamily="34" charset="0"/>
              </a:rPr>
              <a:t>output</a:t>
            </a: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My name is Python. Monty Python.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As you can see, the </a:t>
            </a:r>
            <a:r>
              <a:rPr lang="en-US" sz="1600" b="1" i="0" dirty="0">
                <a:solidFill>
                  <a:srgbClr val="FF0000"/>
                </a:solidFill>
                <a:effectLst/>
                <a:latin typeface="Calibri" panose="020F0502020204030204" pitchFamily="34" charset="0"/>
                <a:cs typeface="Calibri" panose="020F0502020204030204" pitchFamily="34" charset="0"/>
              </a:rPr>
              <a:t>end</a:t>
            </a:r>
            <a:r>
              <a:rPr lang="en-US" sz="1600" i="0" dirty="0">
                <a:solidFill>
                  <a:schemeClr val="bg1"/>
                </a:solidFill>
                <a:effectLst/>
                <a:latin typeface="Calibri" panose="020F0502020204030204" pitchFamily="34" charset="0"/>
                <a:cs typeface="Calibri" panose="020F0502020204030204" pitchFamily="34" charset="0"/>
              </a:rPr>
              <a:t> keyword argument determines the characters the print() function sends to the output once it reaches the end of its positional arguments.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default behavior reflects the situation where the end keyword argument is implicitly used in the following way: </a:t>
            </a:r>
            <a:r>
              <a:rPr lang="en-US" sz="1600" b="1" i="0" dirty="0">
                <a:solidFill>
                  <a:srgbClr val="FF0000"/>
                </a:solidFill>
                <a:effectLst/>
                <a:latin typeface="Calibri" panose="020F0502020204030204" pitchFamily="34" charset="0"/>
                <a:cs typeface="Calibri" panose="020F0502020204030204" pitchFamily="34" charset="0"/>
              </a:rPr>
              <a:t>end="\n".</a:t>
            </a:r>
          </a:p>
        </p:txBody>
      </p:sp>
    </p:spTree>
    <p:extLst>
      <p:ext uri="{BB962C8B-B14F-4D97-AF65-F5344CB8AC3E}">
        <p14:creationId xmlns:p14="http://schemas.microsoft.com/office/powerpoint/2010/main" val="3803065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5878532"/>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 - the keyword arguments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And now it's time to try something more difficult.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If you look carefully, you'll see that we've used the </a:t>
            </a:r>
            <a:r>
              <a:rPr lang="en-US" sz="1600" b="1" i="0" dirty="0">
                <a:solidFill>
                  <a:srgbClr val="FF0000"/>
                </a:solidFill>
                <a:effectLst/>
                <a:latin typeface="Calibri" panose="020F0502020204030204" pitchFamily="34" charset="0"/>
                <a:cs typeface="Calibri" panose="020F0502020204030204" pitchFamily="34" charset="0"/>
              </a:rPr>
              <a:t>end</a:t>
            </a:r>
            <a:r>
              <a:rPr lang="en-US" sz="1600" i="0" dirty="0">
                <a:solidFill>
                  <a:schemeClr val="bg1"/>
                </a:solidFill>
                <a:effectLst/>
                <a:latin typeface="Calibri" panose="020F0502020204030204" pitchFamily="34" charset="0"/>
                <a:cs typeface="Calibri" panose="020F0502020204030204" pitchFamily="34" charset="0"/>
              </a:rPr>
              <a:t> argument, but the string assigned to it is empty (it contains no characters at all).</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What will happen now? Run the program in the editor to find out.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As the </a:t>
            </a:r>
            <a:r>
              <a:rPr lang="en-US" sz="1600" b="1" i="0" dirty="0">
                <a:solidFill>
                  <a:srgbClr val="FF0000"/>
                </a:solidFill>
                <a:effectLst/>
                <a:latin typeface="Calibri" panose="020F0502020204030204" pitchFamily="34" charset="0"/>
                <a:cs typeface="Calibri" panose="020F0502020204030204" pitchFamily="34" charset="0"/>
              </a:rPr>
              <a:t>end </a:t>
            </a:r>
            <a:r>
              <a:rPr lang="en-US" sz="1600" i="0" dirty="0">
                <a:solidFill>
                  <a:schemeClr val="bg1"/>
                </a:solidFill>
                <a:effectLst/>
                <a:latin typeface="Calibri" panose="020F0502020204030204" pitchFamily="34" charset="0"/>
                <a:cs typeface="Calibri" panose="020F0502020204030204" pitchFamily="34" charset="0"/>
              </a:rPr>
              <a:t>argument has been set to nothing, the </a:t>
            </a:r>
            <a:r>
              <a:rPr lang="en-US" sz="1600" i="0" dirty="0">
                <a:solidFill>
                  <a:schemeClr val="bg1"/>
                </a:solidFill>
                <a:effectLst/>
                <a:latin typeface="Consolas" panose="020B0609020204030204" pitchFamily="49" charset="0"/>
                <a:cs typeface="Calibri" panose="020F0502020204030204" pitchFamily="34" charset="0"/>
              </a:rPr>
              <a:t>print() </a:t>
            </a:r>
            <a:r>
              <a:rPr lang="en-US" sz="1600" i="0" dirty="0">
                <a:solidFill>
                  <a:schemeClr val="bg1"/>
                </a:solidFill>
                <a:effectLst/>
                <a:latin typeface="Calibri" panose="020F0502020204030204" pitchFamily="34" charset="0"/>
                <a:cs typeface="Calibri" panose="020F0502020204030204" pitchFamily="34" charset="0"/>
              </a:rPr>
              <a:t>function outputs nothing too, once its positional arguments have been exhausted.</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console should now be showing the following text: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rgbClr val="FF0000"/>
                </a:solidFill>
                <a:effectLst/>
                <a:latin typeface="Consolas" panose="020B0609020204030204" pitchFamily="49" charset="0"/>
                <a:cs typeface="Calibri" panose="020F0502020204030204" pitchFamily="34" charset="0"/>
              </a:rPr>
              <a:t>print("My name is ", end="")</a:t>
            </a:r>
          </a:p>
          <a:p>
            <a:pPr algn="l"/>
            <a:r>
              <a:rPr lang="en-US" sz="1600" b="1" i="0" dirty="0">
                <a:solidFill>
                  <a:srgbClr val="FF0000"/>
                </a:solidFill>
                <a:effectLst/>
                <a:latin typeface="Consolas" panose="020B0609020204030204" pitchFamily="49" charset="0"/>
                <a:cs typeface="Calibri" panose="020F0502020204030204" pitchFamily="34" charset="0"/>
              </a:rPr>
              <a:t>print("Monty Python.")</a:t>
            </a:r>
            <a:endParaRPr lang="en-US" sz="1600" b="1" dirty="0">
              <a:solidFill>
                <a:srgbClr val="FF0000"/>
              </a:solidFill>
              <a:latin typeface="Consolas" panose="020B0609020204030204" pitchFamily="49" charset="0"/>
              <a:cs typeface="Calibri" panose="020F0502020204030204" pitchFamily="34" charset="0"/>
            </a:endParaRPr>
          </a:p>
          <a:p>
            <a:pPr algn="l"/>
            <a:endParaRPr lang="en-US" sz="1600" i="0" dirty="0">
              <a:solidFill>
                <a:schemeClr val="bg1"/>
              </a:solidFill>
              <a:effectLst/>
              <a:latin typeface="Calibri" panose="020F0502020204030204" pitchFamily="34" charset="0"/>
              <a:cs typeface="Calibri" panose="020F0502020204030204" pitchFamily="34" charset="0"/>
            </a:endParaRPr>
          </a:p>
          <a:p>
            <a:r>
              <a:rPr lang="en-US" sz="1600" b="1" i="0" dirty="0">
                <a:solidFill>
                  <a:schemeClr val="bg1"/>
                </a:solidFill>
                <a:effectLst/>
                <a:latin typeface="Calibri" panose="020F0502020204030204" pitchFamily="34" charset="0"/>
                <a:cs typeface="Calibri" panose="020F0502020204030204" pitchFamily="34" charset="0"/>
              </a:rPr>
              <a:t>output</a:t>
            </a:r>
          </a:p>
          <a:p>
            <a:pPr algn="l"/>
            <a:r>
              <a:rPr lang="en-US" sz="1600" i="0" dirty="0">
                <a:solidFill>
                  <a:schemeClr val="bg1"/>
                </a:solidFill>
                <a:effectLst/>
                <a:highlight>
                  <a:srgbClr val="C0C0C0"/>
                </a:highlight>
                <a:latin typeface="Consolas" panose="020B0609020204030204" pitchFamily="49" charset="0"/>
                <a:cs typeface="Calibri" panose="020F0502020204030204" pitchFamily="34" charset="0"/>
              </a:rPr>
              <a:t>My name is Monty Python.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Note: no newlines have been sent to the output.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string assigned to the end keyword argument can be of any length. Experiment with it if you want.</a:t>
            </a:r>
            <a:endParaRPr lang="en-US" sz="1600" b="1" i="0" dirty="0">
              <a:solidFill>
                <a:srgbClr val="FF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4773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5355312"/>
          </a:xfrm>
          <a:prstGeom prst="rect">
            <a:avLst/>
          </a:prstGeom>
          <a:noFill/>
        </p:spPr>
        <p:txBody>
          <a:bodyPr wrap="square">
            <a:spAutoFit/>
          </a:bodyPr>
          <a:lstStyle/>
          <a:p>
            <a:pPr algn="l"/>
            <a:r>
              <a:rPr lang="en-US" b="1" i="0" dirty="0">
                <a:solidFill>
                  <a:schemeClr val="bg1"/>
                </a:solidFill>
                <a:effectLst/>
                <a:latin typeface="Calibri" panose="020F0502020204030204" pitchFamily="34" charset="0"/>
                <a:cs typeface="Calibri" panose="020F0502020204030204" pitchFamily="34" charset="0"/>
              </a:rPr>
              <a:t>The </a:t>
            </a:r>
            <a:r>
              <a:rPr lang="en-US" i="0" dirty="0">
                <a:solidFill>
                  <a:schemeClr val="bg1"/>
                </a:solidFill>
                <a:effectLst/>
                <a:latin typeface="Consolas" panose="020B0609020204030204" pitchFamily="49" charset="0"/>
                <a:cs typeface="Calibri" panose="020F0502020204030204" pitchFamily="34" charset="0"/>
              </a:rPr>
              <a:t>print() </a:t>
            </a:r>
            <a:r>
              <a:rPr lang="en-US" b="1" i="0" dirty="0">
                <a:solidFill>
                  <a:schemeClr val="bg1"/>
                </a:solidFill>
                <a:effectLst/>
                <a:latin typeface="Calibri" panose="020F0502020204030204" pitchFamily="34" charset="0"/>
                <a:cs typeface="Calibri" panose="020F0502020204030204" pitchFamily="34" charset="0"/>
              </a:rPr>
              <a:t>function - the keyword arguments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We've said previously that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separates its outputted arguments with spaces. This behavior can be changed, too.</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a:t>
            </a:r>
            <a:r>
              <a:rPr lang="en-US" b="1" i="0" dirty="0">
                <a:solidFill>
                  <a:srgbClr val="FF0000"/>
                </a:solidFill>
                <a:effectLst/>
                <a:latin typeface="Calibri" panose="020F0502020204030204" pitchFamily="34" charset="0"/>
                <a:cs typeface="Calibri" panose="020F0502020204030204" pitchFamily="34" charset="0"/>
              </a:rPr>
              <a:t>keyword argument </a:t>
            </a:r>
            <a:r>
              <a:rPr lang="en-US" i="0" dirty="0">
                <a:solidFill>
                  <a:schemeClr val="bg1"/>
                </a:solidFill>
                <a:effectLst/>
                <a:latin typeface="Calibri" panose="020F0502020204030204" pitchFamily="34" charset="0"/>
                <a:cs typeface="Calibri" panose="020F0502020204030204" pitchFamily="34" charset="0"/>
              </a:rPr>
              <a:t>that can do this is named </a:t>
            </a:r>
            <a:r>
              <a:rPr lang="en-US" b="1" i="0" dirty="0" err="1">
                <a:solidFill>
                  <a:srgbClr val="FF0000"/>
                </a:solidFill>
                <a:effectLst/>
                <a:latin typeface="Calibri" panose="020F0502020204030204" pitchFamily="34" charset="0"/>
                <a:cs typeface="Calibri" panose="020F0502020204030204" pitchFamily="34" charset="0"/>
              </a:rPr>
              <a:t>sep</a:t>
            </a:r>
            <a:r>
              <a:rPr lang="en-US" i="0" dirty="0">
                <a:solidFill>
                  <a:schemeClr val="bg1"/>
                </a:solidFill>
                <a:effectLst/>
                <a:latin typeface="Calibri" panose="020F0502020204030204" pitchFamily="34" charset="0"/>
                <a:cs typeface="Calibri" panose="020F0502020204030204" pitchFamily="34" charset="0"/>
              </a:rPr>
              <a:t> (like separator).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Look at the code in the editor, and run it.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a:t>
            </a:r>
            <a:r>
              <a:rPr lang="en-US" b="1" i="0" dirty="0" err="1">
                <a:solidFill>
                  <a:srgbClr val="FF0000"/>
                </a:solidFill>
                <a:effectLst/>
                <a:latin typeface="Calibri" panose="020F0502020204030204" pitchFamily="34" charset="0"/>
                <a:cs typeface="Calibri" panose="020F0502020204030204" pitchFamily="34" charset="0"/>
              </a:rPr>
              <a:t>sep</a:t>
            </a:r>
            <a:r>
              <a:rPr lang="en-US" b="1" i="0" dirty="0">
                <a:solidFill>
                  <a:srgbClr val="FF0000"/>
                </a:solidFill>
                <a:effectLst/>
                <a:latin typeface="Calibri" panose="020F0502020204030204" pitchFamily="34" charset="0"/>
                <a:cs typeface="Calibri" panose="020F0502020204030204" pitchFamily="34" charset="0"/>
              </a:rPr>
              <a:t> </a:t>
            </a:r>
            <a:r>
              <a:rPr lang="en-US" i="0" dirty="0">
                <a:solidFill>
                  <a:schemeClr val="bg1"/>
                </a:solidFill>
                <a:effectLst/>
                <a:latin typeface="Calibri" panose="020F0502020204030204" pitchFamily="34" charset="0"/>
                <a:cs typeface="Calibri" panose="020F0502020204030204" pitchFamily="34" charset="0"/>
              </a:rPr>
              <a:t>argument delivers the following results: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i="0" dirty="0">
                <a:solidFill>
                  <a:srgbClr val="FF0000"/>
                </a:solidFill>
                <a:effectLst/>
                <a:latin typeface="Consolas" panose="020B0609020204030204" pitchFamily="49" charset="0"/>
                <a:cs typeface="Calibri" panose="020F0502020204030204" pitchFamily="34" charset="0"/>
              </a:rPr>
              <a:t>print("My", "name", "is", "Monty", "Python.", </a:t>
            </a:r>
            <a:r>
              <a:rPr lang="en-US" b="1" i="0" dirty="0" err="1">
                <a:solidFill>
                  <a:srgbClr val="FF0000"/>
                </a:solidFill>
                <a:effectLst/>
                <a:latin typeface="Consolas" panose="020B0609020204030204" pitchFamily="49" charset="0"/>
                <a:cs typeface="Calibri" panose="020F0502020204030204" pitchFamily="34" charset="0"/>
              </a:rPr>
              <a:t>sep</a:t>
            </a:r>
            <a:r>
              <a:rPr lang="en-US" b="1" i="0" dirty="0">
                <a:solidFill>
                  <a:srgbClr val="FF0000"/>
                </a:solidFill>
                <a:effectLst/>
                <a:latin typeface="Consolas" panose="020B0609020204030204" pitchFamily="49"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output</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My-name-is-Monty-Python.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now uses a dash, instead of a space, to separate the outputted arguments.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Note: the </a:t>
            </a:r>
            <a:r>
              <a:rPr lang="en-US" b="1" i="0" dirty="0" err="1">
                <a:solidFill>
                  <a:srgbClr val="FF0000"/>
                </a:solidFill>
                <a:effectLst/>
                <a:latin typeface="Calibri" panose="020F0502020204030204" pitchFamily="34" charset="0"/>
                <a:cs typeface="Calibri" panose="020F0502020204030204" pitchFamily="34" charset="0"/>
              </a:rPr>
              <a:t>sep</a:t>
            </a:r>
            <a:r>
              <a:rPr lang="en-US" i="0" dirty="0">
                <a:solidFill>
                  <a:schemeClr val="bg1"/>
                </a:solidFill>
                <a:effectLst/>
                <a:latin typeface="Calibri" panose="020F0502020204030204" pitchFamily="34" charset="0"/>
                <a:cs typeface="Calibri" panose="020F0502020204030204" pitchFamily="34" charset="0"/>
              </a:rPr>
              <a:t> argument's value may be an empty string, too. Try it for yourself.</a:t>
            </a:r>
            <a:endParaRPr lang="en-US" i="0" dirty="0">
              <a:solidFill>
                <a:srgbClr val="FF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9887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6001643"/>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a:t>
            </a:r>
            <a:r>
              <a:rPr lang="en-US" sz="2400" i="0" dirty="0">
                <a:solidFill>
                  <a:schemeClr val="bg1"/>
                </a:solidFill>
                <a:effectLst/>
                <a:latin typeface="Consolas" panose="020B0609020204030204" pitchFamily="49" charset="0"/>
                <a:cs typeface="Calibri" panose="020F0502020204030204" pitchFamily="34" charset="0"/>
              </a:rPr>
              <a:t>print() </a:t>
            </a:r>
            <a:r>
              <a:rPr lang="en-US" sz="2400" b="1" i="0" dirty="0">
                <a:solidFill>
                  <a:schemeClr val="bg1"/>
                </a:solidFill>
                <a:effectLst/>
                <a:latin typeface="Calibri" panose="020F0502020204030204" pitchFamily="34" charset="0"/>
                <a:cs typeface="Calibri" panose="020F0502020204030204" pitchFamily="34" charset="0"/>
              </a:rPr>
              <a:t>function - the keyword arguments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Both keyword arguments may be </a:t>
            </a:r>
            <a:r>
              <a:rPr lang="en-US" b="1" i="0" dirty="0">
                <a:solidFill>
                  <a:schemeClr val="bg1"/>
                </a:solidFill>
                <a:effectLst/>
                <a:latin typeface="Calibri" panose="020F0502020204030204" pitchFamily="34" charset="0"/>
                <a:cs typeface="Calibri" panose="020F0502020204030204" pitchFamily="34" charset="0"/>
              </a:rPr>
              <a:t>mixed in one invocation</a:t>
            </a:r>
            <a:r>
              <a:rPr lang="en-US" i="0" dirty="0">
                <a:solidFill>
                  <a:schemeClr val="bg1"/>
                </a:solidFill>
                <a:effectLst/>
                <a:latin typeface="Calibri" panose="020F0502020204030204" pitchFamily="34" charset="0"/>
                <a:cs typeface="Calibri" panose="020F0502020204030204" pitchFamily="34" charset="0"/>
              </a:rPr>
              <a:t>, just like here in the editor window.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example doesn't make much sense, but it visibly presents the interactions between </a:t>
            </a:r>
            <a:r>
              <a:rPr lang="en-US" b="1" i="0" dirty="0">
                <a:solidFill>
                  <a:srgbClr val="FF0000"/>
                </a:solidFill>
                <a:effectLst/>
                <a:latin typeface="Calibri" panose="020F0502020204030204" pitchFamily="34" charset="0"/>
                <a:cs typeface="Calibri" panose="020F0502020204030204" pitchFamily="34" charset="0"/>
              </a:rPr>
              <a:t>end</a:t>
            </a:r>
            <a:r>
              <a:rPr lang="en-US" i="0" dirty="0">
                <a:solidFill>
                  <a:schemeClr val="bg1"/>
                </a:solidFill>
                <a:effectLst/>
                <a:latin typeface="Calibri" panose="020F0502020204030204" pitchFamily="34" charset="0"/>
                <a:cs typeface="Calibri" panose="020F0502020204030204" pitchFamily="34" charset="0"/>
              </a:rPr>
              <a:t> and </a:t>
            </a:r>
            <a:r>
              <a:rPr lang="en-US" b="1" i="0" dirty="0" err="1">
                <a:solidFill>
                  <a:srgbClr val="FF0000"/>
                </a:solidFill>
                <a:effectLst/>
                <a:latin typeface="Calibri" panose="020F0502020204030204" pitchFamily="34" charset="0"/>
                <a:cs typeface="Calibri" panose="020F0502020204030204" pitchFamily="34" charset="0"/>
              </a:rPr>
              <a:t>sep</a:t>
            </a:r>
            <a:r>
              <a:rPr lang="en-US" i="0" dirty="0" err="1">
                <a:solidFill>
                  <a:schemeClr val="bg1"/>
                </a:solidFill>
                <a:effectLst/>
                <a:latin typeface="Calibri" panose="020F0502020204030204" pitchFamily="34" charset="0"/>
                <a:cs typeface="Calibri" panose="020F0502020204030204" pitchFamily="34" charset="0"/>
              </a:rPr>
              <a:t>.</a:t>
            </a:r>
            <a:endParaRPr lang="en-US" i="0" dirty="0">
              <a:solidFill>
                <a:schemeClr val="bg1"/>
              </a:solidFill>
              <a:effectLst/>
              <a:latin typeface="Calibri" panose="020F0502020204030204" pitchFamily="34" charset="0"/>
              <a:cs typeface="Calibri" panose="020F0502020204030204" pitchFamily="34" charset="0"/>
            </a:endParaRP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Can you predict the output?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Run the code and see if it matches your predictions.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Now that you understand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you're ready to consider how to store and process data in Python.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Without </a:t>
            </a:r>
            <a:r>
              <a:rPr lang="en-US" i="0" dirty="0">
                <a:solidFill>
                  <a:schemeClr val="bg1"/>
                </a:solidFill>
                <a:effectLst/>
                <a:latin typeface="Consolas" panose="020B0609020204030204" pitchFamily="49" charset="0"/>
                <a:cs typeface="Calibri" panose="020F0502020204030204" pitchFamily="34" charset="0"/>
              </a:rPr>
              <a:t>print()</a:t>
            </a:r>
            <a:r>
              <a:rPr lang="en-US" i="0" dirty="0">
                <a:solidFill>
                  <a:schemeClr val="bg1"/>
                </a:solidFill>
                <a:effectLst/>
                <a:latin typeface="Calibri" panose="020F0502020204030204" pitchFamily="34" charset="0"/>
                <a:cs typeface="Calibri" panose="020F0502020204030204" pitchFamily="34" charset="0"/>
              </a:rPr>
              <a:t>, you wouldn't be able to see any results.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dirty="0">
                <a:solidFill>
                  <a:srgbClr val="FF0000"/>
                </a:solidFill>
                <a:latin typeface="Consolas" panose="020B0609020204030204" pitchFamily="49" charset="0"/>
                <a:cs typeface="Calibri" panose="020F0502020204030204" pitchFamily="34" charset="0"/>
              </a:rPr>
              <a:t>print("My", "name", "is", </a:t>
            </a:r>
            <a:r>
              <a:rPr lang="en-US" b="1" dirty="0" err="1">
                <a:solidFill>
                  <a:srgbClr val="FF0000"/>
                </a:solidFill>
                <a:latin typeface="Consolas" panose="020B0609020204030204" pitchFamily="49" charset="0"/>
                <a:cs typeface="Calibri" panose="020F0502020204030204" pitchFamily="34" charset="0"/>
              </a:rPr>
              <a:t>sep</a:t>
            </a:r>
            <a:r>
              <a:rPr lang="en-US" b="1" dirty="0">
                <a:solidFill>
                  <a:srgbClr val="FF0000"/>
                </a:solidFill>
                <a:latin typeface="Consolas" panose="020B0609020204030204" pitchFamily="49" charset="0"/>
                <a:cs typeface="Calibri" panose="020F0502020204030204" pitchFamily="34" charset="0"/>
              </a:rPr>
              <a:t>="_", end="*")</a:t>
            </a:r>
          </a:p>
          <a:p>
            <a:pPr algn="l"/>
            <a:r>
              <a:rPr lang="en-US" b="1" dirty="0">
                <a:solidFill>
                  <a:srgbClr val="FF0000"/>
                </a:solidFill>
                <a:latin typeface="Consolas" panose="020B0609020204030204" pitchFamily="49" charset="0"/>
                <a:cs typeface="Calibri" panose="020F0502020204030204" pitchFamily="34" charset="0"/>
              </a:rPr>
              <a:t>print("Monty", "Python.", </a:t>
            </a:r>
            <a:r>
              <a:rPr lang="en-US" b="1" dirty="0" err="1">
                <a:solidFill>
                  <a:srgbClr val="FF0000"/>
                </a:solidFill>
                <a:latin typeface="Consolas" panose="020B0609020204030204" pitchFamily="49" charset="0"/>
                <a:cs typeface="Calibri" panose="020F0502020204030204" pitchFamily="34" charset="0"/>
              </a:rPr>
              <a:t>sep</a:t>
            </a:r>
            <a:r>
              <a:rPr lang="en-US" b="1" dirty="0">
                <a:solidFill>
                  <a:srgbClr val="FF0000"/>
                </a:solidFill>
                <a:latin typeface="Consolas" panose="020B0609020204030204" pitchFamily="49" charset="0"/>
                <a:cs typeface="Calibri" panose="020F0502020204030204" pitchFamily="34" charset="0"/>
              </a:rPr>
              <a:t>="*", end="*\n")</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Output</a:t>
            </a:r>
          </a:p>
          <a:p>
            <a:pPr algn="l"/>
            <a:r>
              <a:rPr lang="en-US" dirty="0">
                <a:solidFill>
                  <a:schemeClr val="bg1"/>
                </a:solidFill>
                <a:highlight>
                  <a:srgbClr val="C0C0C0"/>
                </a:highlight>
                <a:latin typeface="Consolas" panose="020B0609020204030204" pitchFamily="49" charset="0"/>
                <a:cs typeface="Calibri" panose="020F0502020204030204" pitchFamily="34" charset="0"/>
              </a:rPr>
              <a:t>My_name_is*Month*Python.*</a:t>
            </a:r>
          </a:p>
          <a:p>
            <a:pPr algn="l"/>
            <a:endParaRPr lang="en-US" i="0" dirty="0">
              <a:solidFill>
                <a:srgbClr val="FF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228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5755422"/>
          </a:xfrm>
          <a:prstGeom prst="rect">
            <a:avLst/>
          </a:prstGeom>
          <a:noFill/>
        </p:spPr>
        <p:txBody>
          <a:bodyPr wrap="square">
            <a:spAutoFit/>
          </a:bodyPr>
          <a:lstStyle/>
          <a:p>
            <a:pPr algn="l"/>
            <a:r>
              <a:rPr lang="en-US" sz="1600" i="0" dirty="0">
                <a:solidFill>
                  <a:schemeClr val="bg1"/>
                </a:solidFill>
                <a:effectLst/>
                <a:highlight>
                  <a:srgbClr val="40F663"/>
                </a:highlight>
                <a:latin typeface="Calibri" panose="020F0502020204030204" pitchFamily="34" charset="0"/>
                <a:cs typeface="Calibri" panose="020F0502020204030204" pitchFamily="34" charset="0"/>
              </a:rPr>
              <a:t>LAB</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Estimated time</a:t>
            </a:r>
          </a:p>
          <a:p>
            <a:pPr algn="l"/>
            <a:r>
              <a:rPr lang="en-US" sz="1600" i="0" dirty="0">
                <a:solidFill>
                  <a:schemeClr val="bg1"/>
                </a:solidFill>
                <a:effectLst/>
                <a:latin typeface="Calibri" panose="020F0502020204030204" pitchFamily="34" charset="0"/>
                <a:cs typeface="Calibri" panose="020F0502020204030204" pitchFamily="34" charset="0"/>
              </a:rPr>
              <a:t>5-10 minutes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Level of difficulty</a:t>
            </a:r>
          </a:p>
          <a:p>
            <a:pPr algn="l"/>
            <a:r>
              <a:rPr lang="en-US" sz="1600" i="0" dirty="0">
                <a:solidFill>
                  <a:schemeClr val="bg1"/>
                </a:solidFill>
                <a:effectLst/>
                <a:latin typeface="Calibri" panose="020F0502020204030204" pitchFamily="34" charset="0"/>
                <a:cs typeface="Calibri" panose="020F0502020204030204" pitchFamily="34" charset="0"/>
              </a:rPr>
              <a:t>Very Easy</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Objectives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becoming familiar with the </a:t>
            </a:r>
            <a:r>
              <a:rPr lang="en-US" sz="1600" i="0" dirty="0">
                <a:solidFill>
                  <a:schemeClr val="bg1"/>
                </a:solidFill>
                <a:effectLst/>
                <a:latin typeface="Consolas" panose="020B0609020204030204" pitchFamily="49" charset="0"/>
                <a:cs typeface="Calibri" panose="020F0502020204030204" pitchFamily="34" charset="0"/>
              </a:rPr>
              <a:t>print() </a:t>
            </a:r>
            <a:r>
              <a:rPr lang="en-US" sz="1600" i="0" dirty="0">
                <a:solidFill>
                  <a:schemeClr val="bg1"/>
                </a:solidFill>
                <a:effectLst/>
                <a:latin typeface="Calibri" panose="020F0502020204030204" pitchFamily="34" charset="0"/>
                <a:cs typeface="Calibri" panose="020F0502020204030204" pitchFamily="34" charset="0"/>
              </a:rPr>
              <a:t>function and its formatting capabilities;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experimenting with Python code.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Scenario</a:t>
            </a:r>
          </a:p>
          <a:p>
            <a:pPr algn="l"/>
            <a:r>
              <a:rPr lang="en-US" sz="1600" i="0" dirty="0">
                <a:solidFill>
                  <a:schemeClr val="bg1"/>
                </a:solidFill>
                <a:effectLst/>
                <a:latin typeface="Calibri" panose="020F0502020204030204" pitchFamily="34" charset="0"/>
                <a:cs typeface="Calibri" panose="020F0502020204030204" pitchFamily="34" charset="0"/>
              </a:rPr>
              <a:t>Modify the first line of code in the editor, using the </a:t>
            </a:r>
            <a:r>
              <a:rPr lang="en-US" sz="1600" b="1" i="0" dirty="0" err="1">
                <a:solidFill>
                  <a:srgbClr val="FF0000"/>
                </a:solidFill>
                <a:effectLst/>
                <a:latin typeface="Calibri" panose="020F0502020204030204" pitchFamily="34" charset="0"/>
                <a:cs typeface="Calibri" panose="020F0502020204030204" pitchFamily="34" charset="0"/>
              </a:rPr>
              <a:t>sep</a:t>
            </a:r>
            <a:r>
              <a:rPr lang="en-US" sz="1600" b="1" i="0" dirty="0">
                <a:solidFill>
                  <a:srgbClr val="FF0000"/>
                </a:solidFill>
                <a:effectLst/>
                <a:latin typeface="Calibri" panose="020F0502020204030204" pitchFamily="34" charset="0"/>
                <a:cs typeface="Calibri" panose="020F0502020204030204" pitchFamily="34" charset="0"/>
              </a:rPr>
              <a:t> </a:t>
            </a:r>
            <a:r>
              <a:rPr lang="en-US" sz="1600" i="0" dirty="0">
                <a:solidFill>
                  <a:schemeClr val="bg1"/>
                </a:solidFill>
                <a:effectLst/>
                <a:latin typeface="Calibri" panose="020F0502020204030204" pitchFamily="34" charset="0"/>
                <a:cs typeface="Calibri" panose="020F0502020204030204" pitchFamily="34" charset="0"/>
              </a:rPr>
              <a:t>and </a:t>
            </a:r>
            <a:r>
              <a:rPr lang="en-US" sz="1600" b="1" i="0" dirty="0">
                <a:solidFill>
                  <a:srgbClr val="FF0000"/>
                </a:solidFill>
                <a:effectLst/>
                <a:latin typeface="Calibri" panose="020F0502020204030204" pitchFamily="34" charset="0"/>
                <a:cs typeface="Calibri" panose="020F0502020204030204" pitchFamily="34" charset="0"/>
              </a:rPr>
              <a:t>end</a:t>
            </a:r>
            <a:r>
              <a:rPr lang="en-US" sz="1600" i="0" dirty="0">
                <a:solidFill>
                  <a:schemeClr val="bg1"/>
                </a:solidFill>
                <a:effectLst/>
                <a:latin typeface="Calibri" panose="020F0502020204030204" pitchFamily="34" charset="0"/>
                <a:cs typeface="Calibri" panose="020F0502020204030204" pitchFamily="34" charset="0"/>
              </a:rPr>
              <a:t> keywords, to match the expected output. Use the two print() functions in the editor.</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rgbClr val="FF0000"/>
                </a:solidFill>
                <a:effectLst/>
                <a:latin typeface="Consolas" panose="020B0609020204030204" pitchFamily="49" charset="0"/>
                <a:cs typeface="Calibri" panose="020F0502020204030204" pitchFamily="34" charset="0"/>
              </a:rPr>
              <a:t>print("</a:t>
            </a:r>
            <a:r>
              <a:rPr lang="en-US" sz="1600" i="0" dirty="0" err="1">
                <a:solidFill>
                  <a:srgbClr val="FF0000"/>
                </a:solidFill>
                <a:effectLst/>
                <a:latin typeface="Consolas" panose="020B0609020204030204" pitchFamily="49" charset="0"/>
                <a:cs typeface="Calibri" panose="020F0502020204030204" pitchFamily="34" charset="0"/>
              </a:rPr>
              <a:t>Programming","Essentials","in</a:t>
            </a:r>
            <a:r>
              <a:rPr lang="en-US" sz="1600" i="0" dirty="0">
                <a:solidFill>
                  <a:srgbClr val="FF0000"/>
                </a:solidFill>
                <a:effectLst/>
                <a:latin typeface="Consolas" panose="020B0609020204030204" pitchFamily="49" charset="0"/>
                <a:cs typeface="Calibri" panose="020F0502020204030204" pitchFamily="34" charset="0"/>
              </a:rPr>
              <a:t>", </a:t>
            </a:r>
            <a:r>
              <a:rPr lang="en-US" sz="1600" i="0" dirty="0" err="1">
                <a:solidFill>
                  <a:srgbClr val="FF0000"/>
                </a:solidFill>
                <a:effectLst/>
                <a:latin typeface="Consolas" panose="020B0609020204030204" pitchFamily="49" charset="0"/>
                <a:cs typeface="Calibri" panose="020F0502020204030204" pitchFamily="34" charset="0"/>
              </a:rPr>
              <a:t>sep</a:t>
            </a:r>
            <a:r>
              <a:rPr lang="en-US" sz="1600" i="0" dirty="0">
                <a:solidFill>
                  <a:srgbClr val="FF0000"/>
                </a:solidFill>
                <a:effectLst/>
                <a:latin typeface="Consolas" panose="020B0609020204030204" pitchFamily="49" charset="0"/>
                <a:cs typeface="Calibri" panose="020F0502020204030204" pitchFamily="34" charset="0"/>
              </a:rPr>
              <a:t>="***", end="...")</a:t>
            </a:r>
          </a:p>
          <a:p>
            <a:pPr algn="l"/>
            <a:r>
              <a:rPr lang="en-US" sz="1600" i="0" dirty="0">
                <a:solidFill>
                  <a:srgbClr val="FF0000"/>
                </a:solidFill>
                <a:effectLst/>
                <a:latin typeface="Consolas" panose="020B0609020204030204" pitchFamily="49" charset="0"/>
                <a:cs typeface="Calibri" panose="020F0502020204030204" pitchFamily="34" charset="0"/>
              </a:rPr>
              <a:t>print("Python")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rgbClr val="FF0000"/>
                </a:solidFill>
                <a:effectLst/>
                <a:latin typeface="Calibri" panose="020F0502020204030204" pitchFamily="34" charset="0"/>
                <a:cs typeface="Calibri" panose="020F0502020204030204" pitchFamily="34" charset="0"/>
              </a:rPr>
              <a:t>Don't change anything in the second print() invocation.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Expected output</a:t>
            </a:r>
          </a:p>
          <a:p>
            <a:pPr algn="l"/>
            <a:r>
              <a:rPr lang="en-US" sz="1600" i="0" dirty="0">
                <a:solidFill>
                  <a:schemeClr val="bg1"/>
                </a:solidFill>
                <a:effectLst/>
                <a:highlight>
                  <a:srgbClr val="CCFF33"/>
                </a:highlight>
                <a:latin typeface="Calibri" panose="020F0502020204030204" pitchFamily="34" charset="0"/>
                <a:cs typeface="Calibri" panose="020F0502020204030204" pitchFamily="34" charset="0"/>
              </a:rPr>
              <a:t>Programming***Essentials***in...Python</a:t>
            </a:r>
            <a:endParaRPr lang="en-US" sz="1600" i="0" dirty="0">
              <a:solidFill>
                <a:srgbClr val="FF0000"/>
              </a:solidFill>
              <a:effectLst/>
              <a:highlight>
                <a:srgbClr val="CCFF33"/>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3443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4278094"/>
          </a:xfrm>
          <a:prstGeom prst="rect">
            <a:avLst/>
          </a:prstGeom>
          <a:noFill/>
        </p:spPr>
        <p:txBody>
          <a:bodyPr wrap="square">
            <a:spAutoFit/>
          </a:bodyPr>
          <a:lstStyle/>
          <a:p>
            <a:pPr algn="l"/>
            <a:r>
              <a:rPr lang="en-US" sz="1600" i="0" dirty="0">
                <a:solidFill>
                  <a:schemeClr val="bg1"/>
                </a:solidFill>
                <a:effectLst/>
                <a:highlight>
                  <a:srgbClr val="00FF00"/>
                </a:highlight>
                <a:latin typeface="Calibri" panose="020F0502020204030204" pitchFamily="34" charset="0"/>
                <a:cs typeface="Calibri" panose="020F0502020204030204" pitchFamily="34" charset="0"/>
              </a:rPr>
              <a:t>LAB</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Estimated time</a:t>
            </a:r>
          </a:p>
          <a:p>
            <a:pPr algn="l"/>
            <a:r>
              <a:rPr lang="en-US" sz="1600" i="0" dirty="0">
                <a:solidFill>
                  <a:schemeClr val="bg1"/>
                </a:solidFill>
                <a:effectLst/>
                <a:latin typeface="Calibri" panose="020F0502020204030204" pitchFamily="34" charset="0"/>
                <a:cs typeface="Calibri" panose="020F0502020204030204" pitchFamily="34" charset="0"/>
              </a:rPr>
              <a:t>5-15 minutes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Level of difficulty</a:t>
            </a:r>
          </a:p>
          <a:p>
            <a:pPr algn="l"/>
            <a:r>
              <a:rPr lang="en-US" sz="1600" i="0" dirty="0">
                <a:solidFill>
                  <a:schemeClr val="bg1"/>
                </a:solidFill>
                <a:effectLst/>
                <a:latin typeface="Calibri" panose="020F0502020204030204" pitchFamily="34" charset="0"/>
                <a:cs typeface="Calibri" panose="020F0502020204030204" pitchFamily="34" charset="0"/>
              </a:rPr>
              <a:t>Easy</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Objectives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experimenting with existing Python code;</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discovering and fixing basic syntax errors;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becoming familiar with the print() function and its formatting capabilities.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Scenario</a:t>
            </a:r>
          </a:p>
          <a:p>
            <a:pPr algn="l"/>
            <a:r>
              <a:rPr lang="en-US" sz="1600" i="0" dirty="0">
                <a:solidFill>
                  <a:schemeClr val="bg1"/>
                </a:solidFill>
                <a:effectLst/>
                <a:latin typeface="Calibri" panose="020F0502020204030204" pitchFamily="34" charset="0"/>
                <a:cs typeface="Calibri" panose="020F0502020204030204" pitchFamily="34" charset="0"/>
              </a:rPr>
              <a:t>We strongly encourage you to </a:t>
            </a:r>
            <a:r>
              <a:rPr lang="en-US" sz="1600" b="1" i="0" dirty="0">
                <a:solidFill>
                  <a:schemeClr val="bg1"/>
                </a:solidFill>
                <a:effectLst/>
                <a:latin typeface="Calibri" panose="020F0502020204030204" pitchFamily="34" charset="0"/>
                <a:cs typeface="Calibri" panose="020F0502020204030204" pitchFamily="34" charset="0"/>
              </a:rPr>
              <a:t>play with the code </a:t>
            </a:r>
            <a:r>
              <a:rPr lang="en-US" sz="1600" i="0" dirty="0">
                <a:solidFill>
                  <a:schemeClr val="bg1"/>
                </a:solidFill>
                <a:effectLst/>
                <a:latin typeface="Calibri" panose="020F0502020204030204" pitchFamily="34" charset="0"/>
                <a:cs typeface="Calibri" panose="020F0502020204030204" pitchFamily="34" charset="0"/>
              </a:rPr>
              <a:t>we've written for you, and make some (maybe even destructive) amendments. Feel free to modify any part of the code, but there is one condition - learn from your mistakes and draw your own conclusions.</a:t>
            </a:r>
          </a:p>
        </p:txBody>
      </p:sp>
    </p:spTree>
    <p:extLst>
      <p:ext uri="{BB962C8B-B14F-4D97-AF65-F5344CB8AC3E}">
        <p14:creationId xmlns:p14="http://schemas.microsoft.com/office/powerpoint/2010/main" val="2214596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33500" y="519954"/>
            <a:ext cx="9899275" cy="5016758"/>
          </a:xfrm>
          <a:prstGeom prst="rect">
            <a:avLst/>
          </a:prstGeom>
          <a:noFill/>
        </p:spPr>
        <p:txBody>
          <a:bodyPr wrap="square">
            <a:spAutoFit/>
          </a:bodyPr>
          <a:lstStyle/>
          <a:p>
            <a:pPr algn="l"/>
            <a:r>
              <a:rPr lang="en-US" sz="1600" i="0" dirty="0">
                <a:solidFill>
                  <a:schemeClr val="bg1"/>
                </a:solidFill>
                <a:effectLst/>
                <a:latin typeface="Calibri" panose="020F0502020204030204" pitchFamily="34" charset="0"/>
                <a:cs typeface="Calibri" panose="020F0502020204030204" pitchFamily="34" charset="0"/>
              </a:rPr>
              <a:t>Try to:</a:t>
            </a:r>
          </a:p>
          <a:p>
            <a:pPr algn="l"/>
            <a:endParaRPr lang="en-US" sz="16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minimize the number of print() function invocations by inserting the \n sequence into the strings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make the arrow twice as large (but keep the proportions)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duplicate the arrow, placing both arrows side by side; note: a string may be multiplied by using the following trick: "string" * 2 will produce "</a:t>
            </a:r>
            <a:r>
              <a:rPr lang="en-US" sz="1600" i="0" dirty="0" err="1">
                <a:solidFill>
                  <a:schemeClr val="bg1"/>
                </a:solidFill>
                <a:effectLst/>
                <a:latin typeface="Calibri" panose="020F0502020204030204" pitchFamily="34" charset="0"/>
                <a:cs typeface="Calibri" panose="020F0502020204030204" pitchFamily="34" charset="0"/>
              </a:rPr>
              <a:t>stringstring</a:t>
            </a:r>
            <a:r>
              <a:rPr lang="en-US" sz="1600" i="0" dirty="0">
                <a:solidFill>
                  <a:schemeClr val="bg1"/>
                </a:solidFill>
                <a:effectLst/>
                <a:latin typeface="Calibri" panose="020F0502020204030204" pitchFamily="34" charset="0"/>
                <a:cs typeface="Calibri" panose="020F0502020204030204" pitchFamily="34" charset="0"/>
              </a:rPr>
              <a:t>" (we'll tell you more about it soon)</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remove any of the quotes, and look carefully at Python's response; pay attention to where Python sees an error - is this the place where the error really exists?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do the same with some of the parentheses;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change any of the print words into something else, differing only in case (e.g., Print) - what happens now?</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replace some of the quotes with apostrophes; watch what happens carefully.</a:t>
            </a:r>
          </a:p>
          <a:p>
            <a:pPr marL="285750" indent="-285750" algn="l">
              <a:buFont typeface="Arial" panose="020B0604020202020204" pitchFamily="34" charset="0"/>
              <a:buChar char="•"/>
            </a:pPr>
            <a:endParaRPr lang="en-US" sz="1600" dirty="0">
              <a:solidFill>
                <a:schemeClr val="bg1"/>
              </a:solidFill>
              <a:latin typeface="Calibri" panose="020F0502020204030204" pitchFamily="34" charset="0"/>
              <a:cs typeface="Calibri" panose="020F0502020204030204" pitchFamily="34" charset="0"/>
            </a:endParaRPr>
          </a:p>
          <a:p>
            <a:pPr algn="l"/>
            <a:r>
              <a:rPr lang="en-US" sz="1600" b="1" i="0" dirty="0">
                <a:solidFill>
                  <a:srgbClr val="FF0000"/>
                </a:solidFill>
                <a:effectLst/>
                <a:latin typeface="Calibri" panose="020F0502020204030204" pitchFamily="34" charset="0"/>
                <a:cs typeface="Calibri" panose="020F0502020204030204" pitchFamily="34" charset="0"/>
              </a:rPr>
              <a:t>print("    *")</a:t>
            </a:r>
          </a:p>
          <a:p>
            <a:pPr algn="l"/>
            <a:r>
              <a:rPr lang="en-US" sz="1600" b="1" i="0" dirty="0">
                <a:solidFill>
                  <a:srgbClr val="FF0000"/>
                </a:solidFill>
                <a:effectLst/>
                <a:latin typeface="Calibri" panose="020F0502020204030204" pitchFamily="34" charset="0"/>
                <a:cs typeface="Calibri" panose="020F0502020204030204" pitchFamily="34" charset="0"/>
              </a:rPr>
              <a:t>print("   * *")</a:t>
            </a:r>
          </a:p>
          <a:p>
            <a:pPr algn="l"/>
            <a:r>
              <a:rPr lang="en-US" sz="1600" b="1" i="0" dirty="0">
                <a:solidFill>
                  <a:srgbClr val="FF0000"/>
                </a:solidFill>
                <a:effectLst/>
                <a:latin typeface="Calibri" panose="020F0502020204030204" pitchFamily="34" charset="0"/>
                <a:cs typeface="Calibri" panose="020F0502020204030204" pitchFamily="34" charset="0"/>
              </a:rPr>
              <a:t>print("  *   *")</a:t>
            </a:r>
          </a:p>
          <a:p>
            <a:pPr algn="l"/>
            <a:r>
              <a:rPr lang="en-US" sz="1600" b="1" i="0" dirty="0">
                <a:solidFill>
                  <a:srgbClr val="FF0000"/>
                </a:solidFill>
                <a:effectLst/>
                <a:latin typeface="Calibri" panose="020F0502020204030204" pitchFamily="34" charset="0"/>
                <a:cs typeface="Calibri" panose="020F0502020204030204" pitchFamily="34" charset="0"/>
              </a:rPr>
              <a:t>print(" *     *")</a:t>
            </a:r>
          </a:p>
          <a:p>
            <a:pPr algn="l"/>
            <a:r>
              <a:rPr lang="en-US" sz="1600" b="1" i="0" dirty="0">
                <a:solidFill>
                  <a:srgbClr val="FF0000"/>
                </a:solidFill>
                <a:effectLst/>
                <a:latin typeface="Calibri" panose="020F0502020204030204" pitchFamily="34" charset="0"/>
                <a:cs typeface="Calibri" panose="020F0502020204030204" pitchFamily="34" charset="0"/>
              </a:rPr>
              <a:t>print("***   ***")</a:t>
            </a:r>
          </a:p>
          <a:p>
            <a:pPr algn="l"/>
            <a:r>
              <a:rPr lang="en-US" sz="1600" b="1" i="0" dirty="0">
                <a:solidFill>
                  <a:srgbClr val="FF0000"/>
                </a:solidFill>
                <a:effectLst/>
                <a:latin typeface="Calibri" panose="020F0502020204030204" pitchFamily="34" charset="0"/>
                <a:cs typeface="Calibri" panose="020F0502020204030204" pitchFamily="34" charset="0"/>
              </a:rPr>
              <a:t>print("  *   *")</a:t>
            </a:r>
          </a:p>
          <a:p>
            <a:pPr algn="l"/>
            <a:r>
              <a:rPr lang="en-US" sz="1600" b="1" i="0" dirty="0">
                <a:solidFill>
                  <a:srgbClr val="FF0000"/>
                </a:solidFill>
                <a:effectLst/>
                <a:latin typeface="Calibri" panose="020F0502020204030204" pitchFamily="34" charset="0"/>
                <a:cs typeface="Calibri" panose="020F0502020204030204" pitchFamily="34" charset="0"/>
              </a:rPr>
              <a:t>print("  *   *")</a:t>
            </a:r>
          </a:p>
          <a:p>
            <a:pPr algn="l"/>
            <a:r>
              <a:rPr lang="en-US" sz="1600" b="1" i="0" dirty="0">
                <a:solidFill>
                  <a:srgbClr val="FF0000"/>
                </a:solidFill>
                <a:effectLst/>
                <a:latin typeface="Calibri" panose="020F0502020204030204" pitchFamily="34" charset="0"/>
                <a:cs typeface="Calibri" panose="020F0502020204030204" pitchFamily="34" charset="0"/>
              </a:rPr>
              <a:t>print("  *****")</a:t>
            </a:r>
          </a:p>
        </p:txBody>
      </p:sp>
    </p:spTree>
    <p:extLst>
      <p:ext uri="{BB962C8B-B14F-4D97-AF65-F5344CB8AC3E}">
        <p14:creationId xmlns:p14="http://schemas.microsoft.com/office/powerpoint/2010/main" val="3282680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70747" y="663389"/>
            <a:ext cx="9899275" cy="4647426"/>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Key takeaways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1. The </a:t>
            </a:r>
            <a:r>
              <a:rPr lang="en-US" sz="1600" i="0" dirty="0">
                <a:solidFill>
                  <a:schemeClr val="bg1"/>
                </a:solidFill>
                <a:effectLst/>
                <a:latin typeface="Consolas" panose="020B0609020204030204" pitchFamily="49" charset="0"/>
                <a:cs typeface="Calibri" panose="020F0502020204030204" pitchFamily="34" charset="0"/>
              </a:rPr>
              <a:t>print() </a:t>
            </a:r>
            <a:r>
              <a:rPr lang="en-US" sz="1600" i="0" dirty="0">
                <a:solidFill>
                  <a:schemeClr val="bg1"/>
                </a:solidFill>
                <a:effectLst/>
                <a:latin typeface="Calibri" panose="020F0502020204030204" pitchFamily="34" charset="0"/>
                <a:cs typeface="Calibri" panose="020F0502020204030204" pitchFamily="34" charset="0"/>
              </a:rPr>
              <a:t>function is a built-in function. It prints/outputs a specified message to the screen/</a:t>
            </a:r>
            <a:r>
              <a:rPr lang="en-US" sz="1600" i="0" dirty="0" err="1">
                <a:solidFill>
                  <a:schemeClr val="bg1"/>
                </a:solidFill>
                <a:effectLst/>
                <a:latin typeface="Calibri" panose="020F0502020204030204" pitchFamily="34" charset="0"/>
                <a:cs typeface="Calibri" panose="020F0502020204030204" pitchFamily="34" charset="0"/>
              </a:rPr>
              <a:t>consol</a:t>
            </a:r>
            <a:r>
              <a:rPr lang="en-US" sz="1600" i="0" dirty="0">
                <a:solidFill>
                  <a:schemeClr val="bg1"/>
                </a:solidFill>
                <a:effectLst/>
                <a:latin typeface="Calibri" panose="020F0502020204030204" pitchFamily="34" charset="0"/>
                <a:cs typeface="Calibri" panose="020F0502020204030204" pitchFamily="34" charset="0"/>
              </a:rPr>
              <a:t> window.</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2. Built-in functions, contrary to user-defined functions, are always available and don't have to be imported. Python 3.8 comes with 69 built-in functions. You can find their full list provided in alphabetical order in the Python Standard Library.</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3. To call a function (this process is known as </a:t>
            </a:r>
            <a:r>
              <a:rPr lang="en-US" sz="1600" b="1" i="0" dirty="0">
                <a:solidFill>
                  <a:schemeClr val="bg1"/>
                </a:solidFill>
                <a:effectLst/>
                <a:latin typeface="Calibri" panose="020F0502020204030204" pitchFamily="34" charset="0"/>
                <a:cs typeface="Calibri" panose="020F0502020204030204" pitchFamily="34" charset="0"/>
              </a:rPr>
              <a:t>function invocation or function call</a:t>
            </a:r>
            <a:r>
              <a:rPr lang="en-US" sz="1600" i="0" dirty="0">
                <a:solidFill>
                  <a:schemeClr val="bg1"/>
                </a:solidFill>
                <a:effectLst/>
                <a:latin typeface="Calibri" panose="020F0502020204030204" pitchFamily="34" charset="0"/>
                <a:cs typeface="Calibri" panose="020F0502020204030204" pitchFamily="34" charset="0"/>
              </a:rPr>
              <a:t>), you need to use the function name followed by parentheses. You can pass arguments into a function by placing them inside the parentheses. You must separate arguments with a comma, e.g., </a:t>
            </a:r>
            <a:r>
              <a:rPr lang="en-US" sz="1600" i="0" dirty="0">
                <a:solidFill>
                  <a:schemeClr val="bg1"/>
                </a:solidFill>
                <a:effectLst/>
                <a:latin typeface="Consolas" panose="020B0609020204030204" pitchFamily="49" charset="0"/>
                <a:cs typeface="Calibri" panose="020F0502020204030204" pitchFamily="34" charset="0"/>
              </a:rPr>
              <a:t>print("Hello,", "world!").</a:t>
            </a:r>
            <a:r>
              <a:rPr lang="en-US" sz="1600" i="0" dirty="0">
                <a:solidFill>
                  <a:schemeClr val="bg1"/>
                </a:solidFill>
                <a:effectLst/>
                <a:latin typeface="Calibri" panose="020F0502020204030204" pitchFamily="34" charset="0"/>
                <a:cs typeface="Calibri" panose="020F0502020204030204" pitchFamily="34" charset="0"/>
              </a:rPr>
              <a:t> An "empty</a:t>
            </a:r>
            <a:r>
              <a:rPr lang="en-US" sz="1600" i="0" dirty="0">
                <a:solidFill>
                  <a:schemeClr val="bg1"/>
                </a:solidFill>
                <a:effectLst/>
                <a:latin typeface="Consolas" panose="020B0609020204030204" pitchFamily="49" charset="0"/>
                <a:cs typeface="Calibri" panose="020F0502020204030204" pitchFamily="34" charset="0"/>
              </a:rPr>
              <a:t>" print() </a:t>
            </a:r>
            <a:r>
              <a:rPr lang="en-US" sz="1600" i="0" dirty="0">
                <a:solidFill>
                  <a:schemeClr val="bg1"/>
                </a:solidFill>
                <a:effectLst/>
                <a:latin typeface="Calibri" panose="020F0502020204030204" pitchFamily="34" charset="0"/>
                <a:cs typeface="Calibri" panose="020F0502020204030204" pitchFamily="34" charset="0"/>
              </a:rPr>
              <a:t>function outputs an empty line to the screen.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4. Python strings are delimited with </a:t>
            </a:r>
            <a:r>
              <a:rPr lang="en-US" sz="1600" b="1" i="0" dirty="0">
                <a:solidFill>
                  <a:schemeClr val="bg1"/>
                </a:solidFill>
                <a:effectLst/>
                <a:latin typeface="Calibri" panose="020F0502020204030204" pitchFamily="34" charset="0"/>
                <a:cs typeface="Calibri" panose="020F0502020204030204" pitchFamily="34" charset="0"/>
              </a:rPr>
              <a:t>quotes</a:t>
            </a:r>
            <a:r>
              <a:rPr lang="en-US" sz="1600" i="0" dirty="0">
                <a:solidFill>
                  <a:schemeClr val="bg1"/>
                </a:solidFill>
                <a:effectLst/>
                <a:latin typeface="Calibri" panose="020F0502020204030204" pitchFamily="34" charset="0"/>
                <a:cs typeface="Calibri" panose="020F0502020204030204" pitchFamily="34" charset="0"/>
              </a:rPr>
              <a:t>, e.g., </a:t>
            </a:r>
            <a:r>
              <a:rPr lang="en-US" sz="1600" b="1" i="0" dirty="0">
                <a:solidFill>
                  <a:schemeClr val="bg1"/>
                </a:solidFill>
                <a:effectLst/>
                <a:highlight>
                  <a:srgbClr val="C0C0C0"/>
                </a:highlight>
                <a:latin typeface="Calibri" panose="020F0502020204030204" pitchFamily="34" charset="0"/>
                <a:cs typeface="Calibri" panose="020F0502020204030204" pitchFamily="34" charset="0"/>
              </a:rPr>
              <a:t>"I am a string" </a:t>
            </a:r>
            <a:r>
              <a:rPr lang="en-US" sz="1600" i="0" dirty="0">
                <a:solidFill>
                  <a:schemeClr val="bg1"/>
                </a:solidFill>
                <a:effectLst/>
                <a:latin typeface="Calibri" panose="020F0502020204030204" pitchFamily="34" charset="0"/>
                <a:cs typeface="Calibri" panose="020F0502020204030204" pitchFamily="34" charset="0"/>
              </a:rPr>
              <a:t>(double quotes), or </a:t>
            </a:r>
            <a:r>
              <a:rPr lang="en-US" sz="1600" b="1" i="0" dirty="0">
                <a:solidFill>
                  <a:schemeClr val="bg1"/>
                </a:solidFill>
                <a:effectLst/>
                <a:highlight>
                  <a:srgbClr val="C0C0C0"/>
                </a:highlight>
                <a:latin typeface="Calibri" panose="020F0502020204030204" pitchFamily="34" charset="0"/>
                <a:cs typeface="Calibri" panose="020F0502020204030204" pitchFamily="34" charset="0"/>
              </a:rPr>
              <a:t>'I am a string, too' </a:t>
            </a:r>
            <a:r>
              <a:rPr lang="en-US" sz="1600" i="0" dirty="0">
                <a:solidFill>
                  <a:schemeClr val="bg1"/>
                </a:solidFill>
                <a:effectLst/>
                <a:latin typeface="Calibri" panose="020F0502020204030204" pitchFamily="34" charset="0"/>
                <a:cs typeface="Calibri" panose="020F0502020204030204" pitchFamily="34" charset="0"/>
              </a:rPr>
              <a:t>(single quotes).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5. Computer programs are collections of </a:t>
            </a:r>
            <a:r>
              <a:rPr lang="en-US" sz="1600" b="1" i="0" dirty="0">
                <a:solidFill>
                  <a:schemeClr val="bg1"/>
                </a:solidFill>
                <a:effectLst/>
                <a:latin typeface="Calibri" panose="020F0502020204030204" pitchFamily="34" charset="0"/>
                <a:cs typeface="Calibri" panose="020F0502020204030204" pitchFamily="34" charset="0"/>
              </a:rPr>
              <a:t>instructions</a:t>
            </a:r>
            <a:r>
              <a:rPr lang="en-US" sz="1600" i="0" dirty="0">
                <a:solidFill>
                  <a:schemeClr val="bg1"/>
                </a:solidFill>
                <a:effectLst/>
                <a:latin typeface="Calibri" panose="020F0502020204030204" pitchFamily="34" charset="0"/>
                <a:cs typeface="Calibri" panose="020F0502020204030204" pitchFamily="34" charset="0"/>
              </a:rPr>
              <a:t>. An instruction is a command to perform a specific task when executed, e.g., to print a certain message to the screen.</a:t>
            </a:r>
          </a:p>
        </p:txBody>
      </p:sp>
    </p:spTree>
    <p:extLst>
      <p:ext uri="{BB962C8B-B14F-4D97-AF65-F5344CB8AC3E}">
        <p14:creationId xmlns:p14="http://schemas.microsoft.com/office/powerpoint/2010/main" val="210008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4893647"/>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Hello, World!</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It's time to start writing some real, working Python code. It'll be very simple for the time being.</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As we're going to show you some fundamental concepts and terms, these snippets of code won't be serious or complex.</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Run the code in the editor window on the right. If everything goes okay here, you'll see the line of text in the console window.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Alternatively, launch IDLE, create a new Python source file, fill it with this code, name the file and save it. Now run it. If everything goes okay, you'll see the rhyme's line in the IDLE console window. The code you have run should look familiar. You saw something very similar when we led you through the setting up of the IDLE environment.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Now we'll spend some time showing and explaining to you what you're actually seeing, and why it looks like this.</a:t>
            </a:r>
          </a:p>
        </p:txBody>
      </p:sp>
    </p:spTree>
    <p:extLst>
      <p:ext uri="{BB962C8B-B14F-4D97-AF65-F5344CB8AC3E}">
        <p14:creationId xmlns:p14="http://schemas.microsoft.com/office/powerpoint/2010/main" val="2966527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25924" y="905437"/>
            <a:ext cx="9899275" cy="3046988"/>
          </a:xfrm>
          <a:prstGeom prst="rect">
            <a:avLst/>
          </a:prstGeom>
          <a:noFill/>
        </p:spPr>
        <p:txBody>
          <a:bodyPr wrap="square">
            <a:spAutoFit/>
          </a:bodyPr>
          <a:lstStyle/>
          <a:p>
            <a:pPr algn="l"/>
            <a:r>
              <a:rPr lang="en-US" sz="1600" i="0" dirty="0">
                <a:solidFill>
                  <a:schemeClr val="bg1"/>
                </a:solidFill>
                <a:effectLst/>
                <a:latin typeface="Calibri" panose="020F0502020204030204" pitchFamily="34" charset="0"/>
                <a:cs typeface="Calibri" panose="020F0502020204030204" pitchFamily="34" charset="0"/>
              </a:rPr>
              <a:t>6. In Python strings the </a:t>
            </a:r>
            <a:r>
              <a:rPr lang="en-US" sz="1600" b="1" i="0" dirty="0">
                <a:solidFill>
                  <a:srgbClr val="FF0000"/>
                </a:solidFill>
                <a:effectLst/>
                <a:latin typeface="Calibri" panose="020F0502020204030204" pitchFamily="34" charset="0"/>
                <a:cs typeface="Calibri" panose="020F0502020204030204" pitchFamily="34" charset="0"/>
              </a:rPr>
              <a:t>backslash (\) </a:t>
            </a:r>
            <a:r>
              <a:rPr lang="en-US" sz="1600" i="0" dirty="0">
                <a:solidFill>
                  <a:schemeClr val="bg1"/>
                </a:solidFill>
                <a:effectLst/>
                <a:latin typeface="Calibri" panose="020F0502020204030204" pitchFamily="34" charset="0"/>
                <a:cs typeface="Calibri" panose="020F0502020204030204" pitchFamily="34" charset="0"/>
              </a:rPr>
              <a:t>is a special character which announces that the next character has a different meaning, e.g., </a:t>
            </a:r>
            <a:r>
              <a:rPr lang="en-US" sz="1600" b="1" i="0" dirty="0">
                <a:solidFill>
                  <a:srgbClr val="FF0000"/>
                </a:solidFill>
                <a:effectLst/>
                <a:latin typeface="Calibri" panose="020F0502020204030204" pitchFamily="34" charset="0"/>
                <a:cs typeface="Calibri" panose="020F0502020204030204" pitchFamily="34" charset="0"/>
              </a:rPr>
              <a:t>\n</a:t>
            </a:r>
            <a:r>
              <a:rPr lang="en-US" sz="1600" i="0" dirty="0">
                <a:solidFill>
                  <a:schemeClr val="bg1"/>
                </a:solidFill>
                <a:effectLst/>
                <a:latin typeface="Calibri" panose="020F0502020204030204" pitchFamily="34" charset="0"/>
                <a:cs typeface="Calibri" panose="020F0502020204030204" pitchFamily="34" charset="0"/>
              </a:rPr>
              <a:t> (</a:t>
            </a:r>
            <a:r>
              <a:rPr lang="en-US" sz="1600" b="1" i="0" dirty="0">
                <a:solidFill>
                  <a:srgbClr val="FF0000"/>
                </a:solidFill>
                <a:effectLst/>
                <a:latin typeface="Calibri" panose="020F0502020204030204" pitchFamily="34" charset="0"/>
                <a:cs typeface="Calibri" panose="020F0502020204030204" pitchFamily="34" charset="0"/>
              </a:rPr>
              <a:t>the newline character</a:t>
            </a:r>
            <a:r>
              <a:rPr lang="en-US" sz="1600" i="0" dirty="0">
                <a:solidFill>
                  <a:schemeClr val="bg1"/>
                </a:solidFill>
                <a:effectLst/>
                <a:latin typeface="Calibri" panose="020F0502020204030204" pitchFamily="34" charset="0"/>
                <a:cs typeface="Calibri" panose="020F0502020204030204" pitchFamily="34" charset="0"/>
              </a:rPr>
              <a:t>) starts a new output line.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7. </a:t>
            </a:r>
            <a:r>
              <a:rPr lang="en-US" sz="1600" b="1" i="0" dirty="0">
                <a:solidFill>
                  <a:schemeClr val="bg1"/>
                </a:solidFill>
                <a:effectLst/>
                <a:latin typeface="Calibri" panose="020F0502020204030204" pitchFamily="34" charset="0"/>
                <a:cs typeface="Calibri" panose="020F0502020204030204" pitchFamily="34" charset="0"/>
              </a:rPr>
              <a:t>Positional arguments </a:t>
            </a:r>
            <a:r>
              <a:rPr lang="en-US" sz="1600" i="0" dirty="0">
                <a:solidFill>
                  <a:schemeClr val="bg1"/>
                </a:solidFill>
                <a:effectLst/>
                <a:latin typeface="Calibri" panose="020F0502020204030204" pitchFamily="34" charset="0"/>
                <a:cs typeface="Calibri" panose="020F0502020204030204" pitchFamily="34" charset="0"/>
              </a:rPr>
              <a:t>are the ones whose meaning is dictated by their position, e.g., the second argument is outputted after the first, the third is outputted after the second, etc.</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8. </a:t>
            </a:r>
            <a:r>
              <a:rPr lang="en-US" sz="1600" b="1" i="0" dirty="0">
                <a:solidFill>
                  <a:schemeClr val="bg1"/>
                </a:solidFill>
                <a:effectLst/>
                <a:latin typeface="Calibri" panose="020F0502020204030204" pitchFamily="34" charset="0"/>
                <a:cs typeface="Calibri" panose="020F0502020204030204" pitchFamily="34" charset="0"/>
              </a:rPr>
              <a:t>Keyword arguments </a:t>
            </a:r>
            <a:r>
              <a:rPr lang="en-US" sz="1600" i="0" dirty="0">
                <a:solidFill>
                  <a:schemeClr val="bg1"/>
                </a:solidFill>
                <a:effectLst/>
                <a:latin typeface="Calibri" panose="020F0502020204030204" pitchFamily="34" charset="0"/>
                <a:cs typeface="Calibri" panose="020F0502020204030204" pitchFamily="34" charset="0"/>
              </a:rPr>
              <a:t>are the ones whose meaning is not dictated by their location, but by a special word (keyword) used to identify them.</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9. The </a:t>
            </a:r>
            <a:r>
              <a:rPr lang="en-US" sz="1600" b="1" i="0" dirty="0">
                <a:solidFill>
                  <a:srgbClr val="FF0000"/>
                </a:solidFill>
                <a:effectLst/>
                <a:latin typeface="Calibri" panose="020F0502020204030204" pitchFamily="34" charset="0"/>
                <a:cs typeface="Calibri" panose="020F0502020204030204" pitchFamily="34" charset="0"/>
              </a:rPr>
              <a:t>end</a:t>
            </a:r>
            <a:r>
              <a:rPr lang="en-US" sz="1600" i="0" dirty="0">
                <a:solidFill>
                  <a:schemeClr val="bg1"/>
                </a:solidFill>
                <a:effectLst/>
                <a:latin typeface="Calibri" panose="020F0502020204030204" pitchFamily="34" charset="0"/>
                <a:cs typeface="Calibri" panose="020F0502020204030204" pitchFamily="34" charset="0"/>
              </a:rPr>
              <a:t> and </a:t>
            </a:r>
            <a:r>
              <a:rPr lang="en-US" sz="1600" b="1" i="0" dirty="0" err="1">
                <a:solidFill>
                  <a:srgbClr val="FF0000"/>
                </a:solidFill>
                <a:effectLst/>
                <a:latin typeface="Calibri" panose="020F0502020204030204" pitchFamily="34" charset="0"/>
                <a:cs typeface="Calibri" panose="020F0502020204030204" pitchFamily="34" charset="0"/>
              </a:rPr>
              <a:t>sep</a:t>
            </a:r>
            <a:r>
              <a:rPr lang="en-US" sz="1600" i="0" dirty="0">
                <a:solidFill>
                  <a:schemeClr val="bg1"/>
                </a:solidFill>
                <a:effectLst/>
                <a:latin typeface="Calibri" panose="020F0502020204030204" pitchFamily="34" charset="0"/>
                <a:cs typeface="Calibri" panose="020F0502020204030204" pitchFamily="34" charset="0"/>
              </a:rPr>
              <a:t> parameters can be used for formatting the output of the </a:t>
            </a:r>
            <a:r>
              <a:rPr lang="en-US" sz="1600" i="0" dirty="0">
                <a:solidFill>
                  <a:schemeClr val="bg1"/>
                </a:solidFill>
                <a:effectLst/>
                <a:latin typeface="Consolas" panose="020B0609020204030204" pitchFamily="49" charset="0"/>
                <a:cs typeface="Calibri" panose="020F0502020204030204" pitchFamily="34" charset="0"/>
              </a:rPr>
              <a:t>print() </a:t>
            </a:r>
            <a:r>
              <a:rPr lang="en-US" sz="1600" i="0" dirty="0">
                <a:solidFill>
                  <a:schemeClr val="bg1"/>
                </a:solidFill>
                <a:effectLst/>
                <a:latin typeface="Calibri" panose="020F0502020204030204" pitchFamily="34" charset="0"/>
                <a:cs typeface="Calibri" panose="020F0502020204030204" pitchFamily="34" charset="0"/>
              </a:rPr>
              <a:t>function. The </a:t>
            </a:r>
            <a:r>
              <a:rPr lang="en-US" sz="1600" b="1" i="0" dirty="0" err="1">
                <a:solidFill>
                  <a:srgbClr val="FF0000"/>
                </a:solidFill>
                <a:effectLst/>
                <a:latin typeface="Calibri" panose="020F0502020204030204" pitchFamily="34" charset="0"/>
                <a:cs typeface="Calibri" panose="020F0502020204030204" pitchFamily="34" charset="0"/>
              </a:rPr>
              <a:t>sep</a:t>
            </a:r>
            <a:r>
              <a:rPr lang="en-US" sz="1600" i="0" dirty="0">
                <a:solidFill>
                  <a:schemeClr val="bg1"/>
                </a:solidFill>
                <a:effectLst/>
                <a:latin typeface="Calibri" panose="020F0502020204030204" pitchFamily="34" charset="0"/>
                <a:cs typeface="Calibri" panose="020F0502020204030204" pitchFamily="34" charset="0"/>
              </a:rPr>
              <a:t> parameter specifies the separator between the outputted arguments (e.g.,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print("H", "E", "L", "L", "O", </a:t>
            </a:r>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sep</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a:t>
            </a:r>
            <a:r>
              <a:rPr lang="en-US" sz="1600" i="0" dirty="0">
                <a:solidFill>
                  <a:schemeClr val="bg1"/>
                </a:solidFill>
                <a:effectLst/>
                <a:latin typeface="Calibri" panose="020F0502020204030204" pitchFamily="34" charset="0"/>
                <a:cs typeface="Calibri" panose="020F0502020204030204" pitchFamily="34" charset="0"/>
              </a:rPr>
              <a:t>,</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i="0" dirty="0">
                <a:solidFill>
                  <a:schemeClr val="bg1"/>
                </a:solidFill>
                <a:effectLst/>
                <a:latin typeface="Calibri" panose="020F0502020204030204" pitchFamily="34" charset="0"/>
                <a:cs typeface="Calibri" panose="020F0502020204030204" pitchFamily="34" charset="0"/>
              </a:rPr>
              <a:t>whereas the </a:t>
            </a:r>
            <a:r>
              <a:rPr lang="en-US" sz="1600" b="1" i="0" dirty="0">
                <a:solidFill>
                  <a:srgbClr val="FF0000"/>
                </a:solidFill>
                <a:effectLst/>
                <a:latin typeface="Calibri" panose="020F0502020204030204" pitchFamily="34" charset="0"/>
                <a:cs typeface="Calibri" panose="020F0502020204030204" pitchFamily="34" charset="0"/>
              </a:rPr>
              <a:t>end</a:t>
            </a:r>
            <a:r>
              <a:rPr lang="en-US" sz="1600" i="0" dirty="0">
                <a:solidFill>
                  <a:schemeClr val="bg1"/>
                </a:solidFill>
                <a:effectLst/>
                <a:latin typeface="Calibri" panose="020F0502020204030204" pitchFamily="34" charset="0"/>
                <a:cs typeface="Calibri" panose="020F0502020204030204" pitchFamily="34" charset="0"/>
              </a:rPr>
              <a:t> parameter specifies what to print at the end of the print statement.</a:t>
            </a:r>
          </a:p>
        </p:txBody>
      </p:sp>
    </p:spTree>
    <p:extLst>
      <p:ext uri="{BB962C8B-B14F-4D97-AF65-F5344CB8AC3E}">
        <p14:creationId xmlns:p14="http://schemas.microsoft.com/office/powerpoint/2010/main" val="3240280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6" y="286872"/>
            <a:ext cx="9899275" cy="6278642"/>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Literals - the data in itself</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Now that you have a little knowledge of some of the powerful features offered by the </a:t>
            </a:r>
            <a:r>
              <a:rPr lang="en-US" sz="1400" i="0" dirty="0">
                <a:solidFill>
                  <a:schemeClr val="bg1"/>
                </a:solidFill>
                <a:effectLst/>
                <a:latin typeface="Consolas" panose="020B0609020204030204" pitchFamily="49" charset="0"/>
                <a:cs typeface="Calibri" panose="020F0502020204030204" pitchFamily="34" charset="0"/>
              </a:rPr>
              <a:t>print() </a:t>
            </a:r>
            <a:r>
              <a:rPr lang="en-US" sz="1400" i="0" dirty="0">
                <a:solidFill>
                  <a:schemeClr val="bg1"/>
                </a:solidFill>
                <a:effectLst/>
                <a:latin typeface="Calibri" panose="020F0502020204030204" pitchFamily="34" charset="0"/>
                <a:cs typeface="Calibri" panose="020F0502020204030204" pitchFamily="34" charset="0"/>
              </a:rPr>
              <a:t>function, it's time to learn about some new issues, and one important new term - the literal.</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b="1" i="0" dirty="0">
                <a:solidFill>
                  <a:srgbClr val="FF0000"/>
                </a:solidFill>
                <a:effectLst/>
                <a:latin typeface="Calibri" panose="020F0502020204030204" pitchFamily="34" charset="0"/>
                <a:cs typeface="Calibri" panose="020F0502020204030204" pitchFamily="34" charset="0"/>
              </a:rPr>
              <a:t>A literal is data whose values are determined by the literal itself.</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As this is a difficult concept to understand, a good example may be helpful.</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Take a look at the following set of digits:</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highlight>
                  <a:srgbClr val="C0C0C0"/>
                </a:highlight>
                <a:latin typeface="Calibri" panose="020F0502020204030204" pitchFamily="34" charset="0"/>
                <a:cs typeface="Calibri" panose="020F0502020204030204" pitchFamily="34" charset="0"/>
              </a:rPr>
              <a:t>123</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Can you guess what value it represents? Of course you can - it's one hundred twenty three.</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But what about this:</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dirty="0">
                <a:solidFill>
                  <a:schemeClr val="bg1"/>
                </a:solidFill>
                <a:latin typeface="Calibri" panose="020F0502020204030204" pitchFamily="34" charset="0"/>
                <a:cs typeface="Calibri" panose="020F0502020204030204" pitchFamily="34" charset="0"/>
              </a:rPr>
              <a:t>c</a:t>
            </a:r>
            <a:r>
              <a:rPr lang="en-US" sz="1400" i="0" dirty="0">
                <a:solidFill>
                  <a:schemeClr val="bg1"/>
                </a:solidFill>
                <a:effectLst/>
                <a:latin typeface="Calibri" panose="020F0502020204030204" pitchFamily="34" charset="0"/>
                <a:cs typeface="Calibri" panose="020F0502020204030204" pitchFamily="34" charset="0"/>
              </a:rPr>
              <a:t>  </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Does it represent any value? Maybe. It can be the symbol of the speed of light, for example. It also can be the constant of integration. Or even the length of a hypotenuse in the sense of a Pythagorean theorem. There are many possibilities.</a:t>
            </a:r>
            <a:endParaRPr lang="en-US" sz="1400" dirty="0">
              <a:solidFill>
                <a:schemeClr val="bg1"/>
              </a:solidFill>
              <a:latin typeface="Calibri" panose="020F0502020204030204" pitchFamily="34" charset="0"/>
              <a:cs typeface="Calibri" panose="020F0502020204030204" pitchFamily="34" charset="0"/>
            </a:endParaRP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You cannot choose the right one without some additional knowledge.</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And this is the clue: 123 is a literal, and c is not.</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rgbClr val="CCFF33"/>
                </a:solidFill>
                <a:effectLst/>
                <a:latin typeface="Calibri" panose="020F0502020204030204" pitchFamily="34" charset="0"/>
                <a:cs typeface="Calibri" panose="020F0502020204030204" pitchFamily="34" charset="0"/>
              </a:rPr>
              <a:t>You use literals to encode data and to put them into your code. We're now going to show you some conventions you have to obey when using Python.</a:t>
            </a:r>
          </a:p>
        </p:txBody>
      </p:sp>
    </p:spTree>
    <p:extLst>
      <p:ext uri="{BB962C8B-B14F-4D97-AF65-F5344CB8AC3E}">
        <p14:creationId xmlns:p14="http://schemas.microsoft.com/office/powerpoint/2010/main" val="3211099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6" y="286872"/>
            <a:ext cx="9899275" cy="5632311"/>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Literals - the data in itself</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Let's start with a simple experiment - take a look at the snippet in the editor.</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The first line looks familiar. The second seems to be erroneous due to the visible lack of quotes.</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Try to run it.</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If everything went okay, you should now see two identical lines.</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What happened? What does it mean?</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Through this example, you encounter two different types of literals:</a:t>
            </a:r>
          </a:p>
          <a:p>
            <a:pPr algn="l"/>
            <a:endParaRPr lang="en-US" sz="14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400" i="0" dirty="0">
                <a:solidFill>
                  <a:schemeClr val="bg1"/>
                </a:solidFill>
                <a:effectLst/>
                <a:latin typeface="Calibri" panose="020F0502020204030204" pitchFamily="34" charset="0"/>
                <a:cs typeface="Calibri" panose="020F0502020204030204" pitchFamily="34" charset="0"/>
              </a:rPr>
              <a:t>a </a:t>
            </a:r>
            <a:r>
              <a:rPr lang="en-US" sz="1400" b="1" i="0" dirty="0">
                <a:solidFill>
                  <a:schemeClr val="bg1"/>
                </a:solidFill>
                <a:effectLst/>
                <a:latin typeface="Calibri" panose="020F0502020204030204" pitchFamily="34" charset="0"/>
                <a:cs typeface="Calibri" panose="020F0502020204030204" pitchFamily="34" charset="0"/>
              </a:rPr>
              <a:t>string</a:t>
            </a:r>
            <a:r>
              <a:rPr lang="en-US" sz="1400" i="0" dirty="0">
                <a:solidFill>
                  <a:schemeClr val="bg1"/>
                </a:solidFill>
                <a:effectLst/>
                <a:latin typeface="Calibri" panose="020F0502020204030204" pitchFamily="34" charset="0"/>
                <a:cs typeface="Calibri" panose="020F0502020204030204" pitchFamily="34" charset="0"/>
              </a:rPr>
              <a:t>, which you already know,</a:t>
            </a:r>
          </a:p>
          <a:p>
            <a:pPr marL="285750" indent="-285750" algn="l">
              <a:buFont typeface="Arial" panose="020B0604020202020204" pitchFamily="34" charset="0"/>
              <a:buChar char="•"/>
            </a:pPr>
            <a:r>
              <a:rPr lang="en-US" sz="1400" i="0" dirty="0">
                <a:solidFill>
                  <a:schemeClr val="bg1"/>
                </a:solidFill>
                <a:effectLst/>
                <a:latin typeface="Calibri" panose="020F0502020204030204" pitchFamily="34" charset="0"/>
                <a:cs typeface="Calibri" panose="020F0502020204030204" pitchFamily="34" charset="0"/>
              </a:rPr>
              <a:t>and an </a:t>
            </a:r>
            <a:r>
              <a:rPr lang="en-US" sz="1400" b="1" i="0" dirty="0">
                <a:solidFill>
                  <a:schemeClr val="bg1"/>
                </a:solidFill>
                <a:effectLst/>
                <a:latin typeface="Calibri" panose="020F0502020204030204" pitchFamily="34" charset="0"/>
                <a:cs typeface="Calibri" panose="020F0502020204030204" pitchFamily="34" charset="0"/>
              </a:rPr>
              <a:t>integer</a:t>
            </a:r>
            <a:r>
              <a:rPr lang="en-US" sz="1400" i="0" dirty="0">
                <a:solidFill>
                  <a:schemeClr val="bg1"/>
                </a:solidFill>
                <a:effectLst/>
                <a:latin typeface="Calibri" panose="020F0502020204030204" pitchFamily="34" charset="0"/>
                <a:cs typeface="Calibri" panose="020F0502020204030204" pitchFamily="34" charset="0"/>
              </a:rPr>
              <a:t> number, something completely new.</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The </a:t>
            </a:r>
            <a:r>
              <a:rPr lang="en-US" sz="1400" i="0" dirty="0">
                <a:solidFill>
                  <a:schemeClr val="bg1"/>
                </a:solidFill>
                <a:effectLst/>
                <a:latin typeface="Consolas" panose="020B0609020204030204" pitchFamily="49" charset="0"/>
                <a:cs typeface="Calibri" panose="020F0502020204030204" pitchFamily="34" charset="0"/>
              </a:rPr>
              <a:t>print() </a:t>
            </a:r>
            <a:r>
              <a:rPr lang="en-US" sz="1400" i="0" dirty="0">
                <a:solidFill>
                  <a:schemeClr val="bg1"/>
                </a:solidFill>
                <a:effectLst/>
                <a:latin typeface="Calibri" panose="020F0502020204030204" pitchFamily="34" charset="0"/>
                <a:cs typeface="Calibri" panose="020F0502020204030204" pitchFamily="34" charset="0"/>
              </a:rPr>
              <a:t>function presents them in exactly the same way - this example is obvious, as their human-readable representation is also the same. Internally, in the computer's memory, these two values are stored in completely different ways - the string exists as just a string - a series of letters.</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The number is converted into machine representation (a set of bits). The </a:t>
            </a:r>
            <a:r>
              <a:rPr lang="en-US" sz="1400" i="0" dirty="0">
                <a:solidFill>
                  <a:schemeClr val="bg1"/>
                </a:solidFill>
                <a:effectLst/>
                <a:latin typeface="Consolas" panose="020B0609020204030204" pitchFamily="49" charset="0"/>
                <a:cs typeface="Calibri" panose="020F0502020204030204" pitchFamily="34" charset="0"/>
              </a:rPr>
              <a:t>print() </a:t>
            </a:r>
            <a:r>
              <a:rPr lang="en-US" sz="1400" i="0" dirty="0">
                <a:solidFill>
                  <a:schemeClr val="bg1"/>
                </a:solidFill>
                <a:effectLst/>
                <a:latin typeface="Calibri" panose="020F0502020204030204" pitchFamily="34" charset="0"/>
                <a:cs typeface="Calibri" panose="020F0502020204030204" pitchFamily="34" charset="0"/>
              </a:rPr>
              <a:t>function is able to show them both in a form readable to humans.</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We're now going to be spending some time discussing numeric literals and their internal life.</a:t>
            </a:r>
          </a:p>
        </p:txBody>
      </p:sp>
    </p:spTree>
    <p:extLst>
      <p:ext uri="{BB962C8B-B14F-4D97-AF65-F5344CB8AC3E}">
        <p14:creationId xmlns:p14="http://schemas.microsoft.com/office/powerpoint/2010/main" val="1035369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46848"/>
            <a:ext cx="9854452" cy="4616648"/>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Integers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 may already know a little about how computers perform calculations on numbers. Perhaps you've heard of the </a:t>
            </a:r>
            <a:r>
              <a:rPr lang="en-US" b="1" i="0" dirty="0">
                <a:solidFill>
                  <a:schemeClr val="bg1"/>
                </a:solidFill>
                <a:effectLst/>
                <a:latin typeface="Calibri" panose="020F0502020204030204" pitchFamily="34" charset="0"/>
                <a:cs typeface="Calibri" panose="020F0502020204030204" pitchFamily="34" charset="0"/>
              </a:rPr>
              <a:t>binary system</a:t>
            </a:r>
            <a:r>
              <a:rPr lang="en-US" i="0" dirty="0">
                <a:solidFill>
                  <a:schemeClr val="bg1"/>
                </a:solidFill>
                <a:effectLst/>
                <a:latin typeface="Calibri" panose="020F0502020204030204" pitchFamily="34" charset="0"/>
                <a:cs typeface="Calibri" panose="020F0502020204030204" pitchFamily="34" charset="0"/>
              </a:rPr>
              <a:t>, and know that it's the system computers use for storing numbers, and that they can perform any operation upon them.</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We won't explore the intricacies of positional numeral systems here, but we'll say that the numbers handled by modern computers are of two types:</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1" i="0" dirty="0">
                <a:solidFill>
                  <a:schemeClr val="bg1"/>
                </a:solidFill>
                <a:effectLst/>
                <a:latin typeface="Calibri" panose="020F0502020204030204" pitchFamily="34" charset="0"/>
                <a:cs typeface="Calibri" panose="020F0502020204030204" pitchFamily="34" charset="0"/>
              </a:rPr>
              <a:t>integers</a:t>
            </a:r>
            <a:r>
              <a:rPr lang="en-US" i="0" dirty="0">
                <a:solidFill>
                  <a:schemeClr val="bg1"/>
                </a:solidFill>
                <a:effectLst/>
                <a:latin typeface="Calibri" panose="020F0502020204030204" pitchFamily="34" charset="0"/>
                <a:cs typeface="Calibri" panose="020F0502020204030204" pitchFamily="34" charset="0"/>
              </a:rPr>
              <a:t>, that is, those which are devoid of the fractional part;</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and </a:t>
            </a:r>
            <a:r>
              <a:rPr lang="en-US" b="1" i="0" dirty="0">
                <a:solidFill>
                  <a:schemeClr val="bg1"/>
                </a:solidFill>
                <a:effectLst/>
                <a:latin typeface="Calibri" panose="020F0502020204030204" pitchFamily="34" charset="0"/>
                <a:cs typeface="Calibri" panose="020F0502020204030204" pitchFamily="34" charset="0"/>
              </a:rPr>
              <a:t>floating-point</a:t>
            </a:r>
            <a:r>
              <a:rPr lang="en-US" i="0" dirty="0">
                <a:solidFill>
                  <a:schemeClr val="bg1"/>
                </a:solidFill>
                <a:effectLst/>
                <a:latin typeface="Calibri" panose="020F0502020204030204" pitchFamily="34" charset="0"/>
                <a:cs typeface="Calibri" panose="020F0502020204030204" pitchFamily="34" charset="0"/>
              </a:rPr>
              <a:t> numbers (or simply </a:t>
            </a:r>
            <a:r>
              <a:rPr lang="en-US" b="1" i="0" dirty="0">
                <a:solidFill>
                  <a:schemeClr val="bg1"/>
                </a:solidFill>
                <a:effectLst/>
                <a:latin typeface="Calibri" panose="020F0502020204030204" pitchFamily="34" charset="0"/>
                <a:cs typeface="Calibri" panose="020F0502020204030204" pitchFamily="34" charset="0"/>
              </a:rPr>
              <a:t>floats</a:t>
            </a:r>
            <a:r>
              <a:rPr lang="en-US" i="0" dirty="0">
                <a:solidFill>
                  <a:schemeClr val="bg1"/>
                </a:solidFill>
                <a:effectLst/>
                <a:latin typeface="Calibri" panose="020F0502020204030204" pitchFamily="34" charset="0"/>
                <a:cs typeface="Calibri" panose="020F0502020204030204" pitchFamily="34" charset="0"/>
              </a:rPr>
              <a:t>), that contain (or are able to contain) the fractional part.</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definition is not entirely accurate, but quite sufficient for now. The distinction is very important, and the boundary between these two types of numbers is very strict. Both of these kinds of numbers differ significantly in how they're stored in a computer memory and in the range of acceptable values.</a:t>
            </a:r>
          </a:p>
        </p:txBody>
      </p:sp>
    </p:spTree>
    <p:extLst>
      <p:ext uri="{BB962C8B-B14F-4D97-AF65-F5344CB8AC3E}">
        <p14:creationId xmlns:p14="http://schemas.microsoft.com/office/powerpoint/2010/main" val="4160424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9955"/>
            <a:ext cx="9854452" cy="4524315"/>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The characteristic of the numeric value which determines its kind, range, and application, is called the </a:t>
            </a:r>
            <a:r>
              <a:rPr lang="en-US" b="1" i="0" dirty="0">
                <a:solidFill>
                  <a:schemeClr val="bg1"/>
                </a:solidFill>
                <a:effectLst/>
                <a:latin typeface="Calibri" panose="020F0502020204030204" pitchFamily="34" charset="0"/>
                <a:cs typeface="Calibri" panose="020F0502020204030204" pitchFamily="34" charset="0"/>
              </a:rPr>
              <a:t>type</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If you encode a literal and place it inside Python code, the form of the literal determines the representation (</a:t>
            </a:r>
            <a:r>
              <a:rPr lang="en-US" b="1" i="0" dirty="0">
                <a:solidFill>
                  <a:schemeClr val="bg1"/>
                </a:solidFill>
                <a:effectLst/>
                <a:latin typeface="Calibri" panose="020F0502020204030204" pitchFamily="34" charset="0"/>
                <a:cs typeface="Calibri" panose="020F0502020204030204" pitchFamily="34" charset="0"/>
              </a:rPr>
              <a:t>type</a:t>
            </a:r>
            <a:r>
              <a:rPr lang="en-US" i="0" dirty="0">
                <a:solidFill>
                  <a:schemeClr val="bg1"/>
                </a:solidFill>
                <a:effectLst/>
                <a:latin typeface="Calibri" panose="020F0502020204030204" pitchFamily="34" charset="0"/>
                <a:cs typeface="Calibri" panose="020F0502020204030204" pitchFamily="34" charset="0"/>
              </a:rPr>
              <a:t>) Python will use to </a:t>
            </a:r>
            <a:r>
              <a:rPr lang="en-US" b="1" i="0" dirty="0">
                <a:solidFill>
                  <a:schemeClr val="bg1"/>
                </a:solidFill>
                <a:effectLst/>
                <a:latin typeface="Calibri" panose="020F0502020204030204" pitchFamily="34" charset="0"/>
                <a:cs typeface="Calibri" panose="020F0502020204030204" pitchFamily="34" charset="0"/>
              </a:rPr>
              <a:t>store it in the memory</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For now, let's leave the floating-point numbers aside (we'll come back to them soon) and consider the question of how Python recognizes </a:t>
            </a:r>
            <a:r>
              <a:rPr lang="en-US" b="1" i="0" dirty="0">
                <a:solidFill>
                  <a:schemeClr val="bg1"/>
                </a:solidFill>
                <a:effectLst/>
                <a:latin typeface="Calibri" panose="020F0502020204030204" pitchFamily="34" charset="0"/>
                <a:cs typeface="Calibri" panose="020F0502020204030204" pitchFamily="34" charset="0"/>
              </a:rPr>
              <a:t>integers</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process is almost like how you would write them with a pencil on paper - it's simply a string of digits that make up the number. But there's a reservation - you must not interject any characters that are not digits inside the number.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Take, for example, the number eleven million one hundred and eleven thousand one hundred and eleven. If you took a pencil in your hand right now, you would write the number like this: </a:t>
            </a:r>
            <a:r>
              <a:rPr lang="en-US" i="0" dirty="0">
                <a:solidFill>
                  <a:schemeClr val="bg1"/>
                </a:solidFill>
                <a:effectLst/>
                <a:highlight>
                  <a:srgbClr val="C0C0C0"/>
                </a:highlight>
                <a:latin typeface="Calibri" panose="020F0502020204030204" pitchFamily="34" charset="0"/>
                <a:cs typeface="Calibri" panose="020F0502020204030204" pitchFamily="34" charset="0"/>
              </a:rPr>
              <a:t>11,111,111</a:t>
            </a:r>
            <a:r>
              <a:rPr lang="en-US" i="0" dirty="0">
                <a:solidFill>
                  <a:schemeClr val="bg1"/>
                </a:solidFill>
                <a:effectLst/>
                <a:latin typeface="Calibri" panose="020F0502020204030204" pitchFamily="34" charset="0"/>
                <a:cs typeface="Calibri" panose="020F0502020204030204" pitchFamily="34" charset="0"/>
              </a:rPr>
              <a:t>, or like this: </a:t>
            </a:r>
            <a:r>
              <a:rPr lang="en-US" i="0" dirty="0">
                <a:solidFill>
                  <a:schemeClr val="bg1"/>
                </a:solidFill>
                <a:effectLst/>
                <a:highlight>
                  <a:srgbClr val="C0C0C0"/>
                </a:highlight>
                <a:latin typeface="Calibri" panose="020F0502020204030204" pitchFamily="34" charset="0"/>
                <a:cs typeface="Calibri" panose="020F0502020204030204" pitchFamily="34" charset="0"/>
              </a:rPr>
              <a:t>11.111.111</a:t>
            </a:r>
            <a:r>
              <a:rPr lang="en-US" i="0" dirty="0">
                <a:solidFill>
                  <a:schemeClr val="bg1"/>
                </a:solidFill>
                <a:effectLst/>
                <a:latin typeface="Calibri" panose="020F0502020204030204" pitchFamily="34" charset="0"/>
                <a:cs typeface="Calibri" panose="020F0502020204030204" pitchFamily="34" charset="0"/>
              </a:rPr>
              <a:t>, or even like this: </a:t>
            </a:r>
            <a:r>
              <a:rPr lang="en-US" i="0" dirty="0">
                <a:solidFill>
                  <a:schemeClr val="bg1"/>
                </a:solidFill>
                <a:effectLst/>
                <a:highlight>
                  <a:srgbClr val="C0C0C0"/>
                </a:highlight>
                <a:latin typeface="Calibri" panose="020F0502020204030204" pitchFamily="34" charset="0"/>
                <a:cs typeface="Calibri" panose="020F0502020204030204" pitchFamily="34" charset="0"/>
              </a:rPr>
              <a:t>11 111 111</a:t>
            </a:r>
            <a:r>
              <a:rPr lang="en-US"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40389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4801314"/>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It's clear that this provision makes it easier to read, especially when the number consists of many digits. However, Python doesn't accept things like these. It's </a:t>
            </a:r>
            <a:r>
              <a:rPr lang="en-US" b="1" i="0" dirty="0">
                <a:solidFill>
                  <a:schemeClr val="bg1"/>
                </a:solidFill>
                <a:effectLst/>
                <a:latin typeface="Calibri" panose="020F0502020204030204" pitchFamily="34" charset="0"/>
                <a:cs typeface="Calibri" panose="020F0502020204030204" pitchFamily="34" charset="0"/>
              </a:rPr>
              <a:t>prohibited</a:t>
            </a:r>
            <a:r>
              <a:rPr lang="en-US" i="0" dirty="0">
                <a:solidFill>
                  <a:schemeClr val="bg1"/>
                </a:solidFill>
                <a:effectLst/>
                <a:latin typeface="Calibri" panose="020F0502020204030204" pitchFamily="34" charset="0"/>
                <a:cs typeface="Calibri" panose="020F0502020204030204" pitchFamily="34" charset="0"/>
              </a:rPr>
              <a:t>. What Python does allow, though, is the use of </a:t>
            </a:r>
            <a:r>
              <a:rPr lang="en-US" b="1" i="0" dirty="0">
                <a:solidFill>
                  <a:schemeClr val="bg1"/>
                </a:solidFill>
                <a:effectLst/>
                <a:latin typeface="Calibri" panose="020F0502020204030204" pitchFamily="34" charset="0"/>
                <a:cs typeface="Calibri" panose="020F0502020204030204" pitchFamily="34" charset="0"/>
              </a:rPr>
              <a:t>underscores</a:t>
            </a:r>
            <a:r>
              <a:rPr lang="en-US" i="0" dirty="0">
                <a:solidFill>
                  <a:schemeClr val="bg1"/>
                </a:solidFill>
                <a:effectLst/>
                <a:latin typeface="Calibri" panose="020F0502020204030204" pitchFamily="34" charset="0"/>
                <a:cs typeface="Calibri" panose="020F0502020204030204" pitchFamily="34" charset="0"/>
              </a:rPr>
              <a:t> in numeric literals.*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Therefore, you can write this number either like this: </a:t>
            </a:r>
            <a:r>
              <a:rPr lang="en-US" i="0" dirty="0">
                <a:solidFill>
                  <a:schemeClr val="bg1"/>
                </a:solidFill>
                <a:effectLst/>
                <a:highlight>
                  <a:srgbClr val="C0C0C0"/>
                </a:highlight>
                <a:latin typeface="Calibri" panose="020F0502020204030204" pitchFamily="34" charset="0"/>
                <a:cs typeface="Calibri" panose="020F0502020204030204" pitchFamily="34" charset="0"/>
              </a:rPr>
              <a:t>11111111</a:t>
            </a:r>
            <a:r>
              <a:rPr lang="en-US" i="0" dirty="0">
                <a:solidFill>
                  <a:schemeClr val="bg1"/>
                </a:solidFill>
                <a:effectLst/>
                <a:latin typeface="Calibri" panose="020F0502020204030204" pitchFamily="34" charset="0"/>
                <a:cs typeface="Calibri" panose="020F0502020204030204" pitchFamily="34" charset="0"/>
              </a:rPr>
              <a:t>, or like that: </a:t>
            </a:r>
            <a:r>
              <a:rPr lang="en-US" i="0" dirty="0">
                <a:solidFill>
                  <a:schemeClr val="bg1"/>
                </a:solidFill>
                <a:effectLst/>
                <a:highlight>
                  <a:srgbClr val="C0C0C0"/>
                </a:highlight>
                <a:latin typeface="Calibri" panose="020F0502020204030204" pitchFamily="34" charset="0"/>
                <a:cs typeface="Calibri" panose="020F0502020204030204" pitchFamily="34" charset="0"/>
              </a:rPr>
              <a:t>11_111_111</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00FF00"/>
                </a:highlight>
                <a:latin typeface="Calibri" panose="020F0502020204030204" pitchFamily="34" charset="0"/>
                <a:cs typeface="Calibri" panose="020F0502020204030204" pitchFamily="34" charset="0"/>
              </a:rPr>
              <a:t>NOTE</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t>
            </a:r>
            <a:r>
              <a:rPr lang="en-US" b="1" i="0" dirty="0">
                <a:solidFill>
                  <a:srgbClr val="FF0000"/>
                </a:solidFill>
                <a:effectLst/>
                <a:latin typeface="Calibri" panose="020F0502020204030204" pitchFamily="34" charset="0"/>
                <a:cs typeface="Calibri" panose="020F0502020204030204" pitchFamily="34" charset="0"/>
              </a:rPr>
              <a:t>Python 3.6 has introduced underscores in numeric literals, allowing for placing single underscores between digits and after base specifiers for improved readability. This feature is not available in older versions of Python.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And how do we code negative numbers in Python? As usual - by adding a minus. You can write:                 </a:t>
            </a:r>
            <a:r>
              <a:rPr lang="en-US" i="0" dirty="0">
                <a:solidFill>
                  <a:schemeClr val="bg1"/>
                </a:solidFill>
                <a:effectLst/>
                <a:highlight>
                  <a:srgbClr val="C0C0C0"/>
                </a:highlight>
                <a:latin typeface="Calibri" panose="020F0502020204030204" pitchFamily="34" charset="0"/>
                <a:cs typeface="Calibri" panose="020F0502020204030204" pitchFamily="34" charset="0"/>
              </a:rPr>
              <a:t>-11111111</a:t>
            </a:r>
            <a:r>
              <a:rPr lang="en-US" i="0" dirty="0">
                <a:solidFill>
                  <a:schemeClr val="bg1"/>
                </a:solidFill>
                <a:effectLst/>
                <a:latin typeface="Calibri" panose="020F0502020204030204" pitchFamily="34" charset="0"/>
                <a:cs typeface="Calibri" panose="020F0502020204030204" pitchFamily="34" charset="0"/>
              </a:rPr>
              <a:t>, or </a:t>
            </a:r>
            <a:r>
              <a:rPr lang="en-US" i="0" dirty="0">
                <a:solidFill>
                  <a:schemeClr val="bg1"/>
                </a:solidFill>
                <a:effectLst/>
                <a:highlight>
                  <a:srgbClr val="C0C0C0"/>
                </a:highlight>
                <a:latin typeface="Calibri" panose="020F0502020204030204" pitchFamily="34" charset="0"/>
                <a:cs typeface="Calibri" panose="020F0502020204030204" pitchFamily="34" charset="0"/>
              </a:rPr>
              <a:t>-11_111_111</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Positive numbers </a:t>
            </a:r>
            <a:r>
              <a:rPr lang="en-US" b="1" i="0" dirty="0">
                <a:solidFill>
                  <a:srgbClr val="FF0000"/>
                </a:solidFill>
                <a:effectLst/>
                <a:latin typeface="Calibri" panose="020F0502020204030204" pitchFamily="34" charset="0"/>
                <a:cs typeface="Calibri" panose="020F0502020204030204" pitchFamily="34" charset="0"/>
              </a:rPr>
              <a:t>do not need </a:t>
            </a:r>
            <a:r>
              <a:rPr lang="en-US" i="0" dirty="0">
                <a:solidFill>
                  <a:schemeClr val="bg1"/>
                </a:solidFill>
                <a:effectLst/>
                <a:latin typeface="Calibri" panose="020F0502020204030204" pitchFamily="34" charset="0"/>
                <a:cs typeface="Calibri" panose="020F0502020204030204" pitchFamily="34" charset="0"/>
              </a:rPr>
              <a:t>to be preceded by the plus sign, but </a:t>
            </a:r>
            <a:r>
              <a:rPr lang="en-US" b="1" i="0" dirty="0">
                <a:solidFill>
                  <a:srgbClr val="FF0000"/>
                </a:solidFill>
                <a:effectLst/>
                <a:latin typeface="Calibri" panose="020F0502020204030204" pitchFamily="34" charset="0"/>
                <a:cs typeface="Calibri" panose="020F0502020204030204" pitchFamily="34" charset="0"/>
              </a:rPr>
              <a:t>it's permissible</a:t>
            </a:r>
            <a:r>
              <a:rPr lang="en-US" i="0" dirty="0">
                <a:solidFill>
                  <a:schemeClr val="bg1"/>
                </a:solidFill>
                <a:effectLst/>
                <a:latin typeface="Calibri" panose="020F0502020204030204" pitchFamily="34" charset="0"/>
                <a:cs typeface="Calibri" panose="020F0502020204030204" pitchFamily="34" charset="0"/>
              </a:rPr>
              <a:t>, if you wish to do it. The following lines describe the same number: </a:t>
            </a:r>
            <a:r>
              <a:rPr lang="en-US" i="0" dirty="0">
                <a:solidFill>
                  <a:schemeClr val="bg1"/>
                </a:solidFill>
                <a:effectLst/>
                <a:highlight>
                  <a:srgbClr val="C0C0C0"/>
                </a:highlight>
                <a:latin typeface="Calibri" panose="020F0502020204030204" pitchFamily="34" charset="0"/>
                <a:cs typeface="Calibri" panose="020F0502020204030204" pitchFamily="34" charset="0"/>
              </a:rPr>
              <a:t>+11111111</a:t>
            </a:r>
            <a:r>
              <a:rPr lang="en-US" i="0" dirty="0">
                <a:solidFill>
                  <a:schemeClr val="bg1"/>
                </a:solidFill>
                <a:effectLst/>
                <a:latin typeface="Calibri" panose="020F0502020204030204" pitchFamily="34" charset="0"/>
                <a:cs typeface="Calibri" panose="020F0502020204030204" pitchFamily="34" charset="0"/>
              </a:rPr>
              <a:t> and </a:t>
            </a:r>
            <a:r>
              <a:rPr lang="en-US" i="0" dirty="0">
                <a:solidFill>
                  <a:schemeClr val="bg1"/>
                </a:solidFill>
                <a:effectLst/>
                <a:highlight>
                  <a:srgbClr val="C0C0C0"/>
                </a:highlight>
                <a:latin typeface="Calibri" panose="020F0502020204030204" pitchFamily="34" charset="0"/>
                <a:cs typeface="Calibri" panose="020F0502020204030204" pitchFamily="34" charset="0"/>
              </a:rPr>
              <a:t>11111111</a:t>
            </a:r>
            <a:r>
              <a:rPr lang="en-US"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15976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5386090"/>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Integers: octal and hexadecimal numbers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There are two additional conventions in Python that are unknown to the world of mathematics. The first allows us to use numbers in an </a:t>
            </a:r>
            <a:r>
              <a:rPr lang="en-US" sz="1600" b="1" i="0" dirty="0">
                <a:solidFill>
                  <a:schemeClr val="bg1"/>
                </a:solidFill>
                <a:effectLst/>
                <a:latin typeface="Calibri" panose="020F0502020204030204" pitchFamily="34" charset="0"/>
                <a:cs typeface="Calibri" panose="020F0502020204030204" pitchFamily="34" charset="0"/>
              </a:rPr>
              <a:t>octal</a:t>
            </a:r>
            <a:r>
              <a:rPr lang="en-US" sz="1600" i="0" dirty="0">
                <a:solidFill>
                  <a:schemeClr val="bg1"/>
                </a:solidFill>
                <a:effectLst/>
                <a:latin typeface="Calibri" panose="020F0502020204030204" pitchFamily="34" charset="0"/>
                <a:cs typeface="Calibri" panose="020F0502020204030204" pitchFamily="34" charset="0"/>
              </a:rPr>
              <a:t> representation.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If an integer number is preceded by an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0O</a:t>
            </a:r>
            <a:r>
              <a:rPr lang="en-US" sz="1600" i="0" dirty="0">
                <a:solidFill>
                  <a:schemeClr val="bg1"/>
                </a:solidFill>
                <a:effectLst/>
                <a:latin typeface="Calibri" panose="020F0502020204030204" pitchFamily="34" charset="0"/>
                <a:cs typeface="Calibri" panose="020F0502020204030204" pitchFamily="34" charset="0"/>
              </a:rPr>
              <a:t> or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0o</a:t>
            </a:r>
            <a:r>
              <a:rPr lang="en-US" sz="1600" i="0" dirty="0">
                <a:solidFill>
                  <a:schemeClr val="bg1"/>
                </a:solidFill>
                <a:effectLst/>
                <a:latin typeface="Calibri" panose="020F0502020204030204" pitchFamily="34" charset="0"/>
                <a:cs typeface="Calibri" panose="020F0502020204030204" pitchFamily="34" charset="0"/>
              </a:rPr>
              <a:t> prefix (zero-o), it will be treated as an octal value. This means that the number must contain digits taken from the [0..7] range only.</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0o123</a:t>
            </a:r>
            <a:r>
              <a:rPr lang="en-US" sz="1600" i="0" dirty="0">
                <a:solidFill>
                  <a:schemeClr val="bg1"/>
                </a:solidFill>
                <a:effectLst/>
                <a:latin typeface="Calibri" panose="020F0502020204030204" pitchFamily="34" charset="0"/>
                <a:cs typeface="Calibri" panose="020F0502020204030204" pitchFamily="34" charset="0"/>
              </a:rPr>
              <a:t> is an octal number with a (decimal) value equal to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83</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a:t>
            </a:r>
            <a:r>
              <a:rPr lang="en-US" sz="1600" i="0" dirty="0">
                <a:solidFill>
                  <a:schemeClr val="bg1"/>
                </a:solidFill>
                <a:effectLst/>
                <a:latin typeface="Consolas" panose="020B0609020204030204" pitchFamily="49" charset="0"/>
                <a:cs typeface="Calibri" panose="020F0502020204030204" pitchFamily="34" charset="0"/>
              </a:rPr>
              <a:t>print() </a:t>
            </a:r>
            <a:r>
              <a:rPr lang="en-US" sz="1600" i="0" dirty="0">
                <a:solidFill>
                  <a:schemeClr val="bg1"/>
                </a:solidFill>
                <a:effectLst/>
                <a:latin typeface="Calibri" panose="020F0502020204030204" pitchFamily="34" charset="0"/>
                <a:cs typeface="Calibri" panose="020F0502020204030204" pitchFamily="34" charset="0"/>
              </a:rPr>
              <a:t>function does the conversion automatically. Try this: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print(0o123)</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second convention allows us to use </a:t>
            </a:r>
            <a:r>
              <a:rPr lang="en-US" sz="1600" b="1" i="0" dirty="0">
                <a:solidFill>
                  <a:schemeClr val="bg1"/>
                </a:solidFill>
                <a:effectLst/>
                <a:latin typeface="Calibri" panose="020F0502020204030204" pitchFamily="34" charset="0"/>
                <a:cs typeface="Calibri" panose="020F0502020204030204" pitchFamily="34" charset="0"/>
              </a:rPr>
              <a:t>hexadecimal</a:t>
            </a:r>
            <a:r>
              <a:rPr lang="en-US" sz="1600" i="0" dirty="0">
                <a:solidFill>
                  <a:schemeClr val="bg1"/>
                </a:solidFill>
                <a:effectLst/>
                <a:latin typeface="Calibri" panose="020F0502020204030204" pitchFamily="34" charset="0"/>
                <a:cs typeface="Calibri" panose="020F0502020204030204" pitchFamily="34" charset="0"/>
              </a:rPr>
              <a:t> numbers. Such numbers should be preceded by the prefix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0x</a:t>
            </a:r>
            <a:r>
              <a:rPr lang="en-US" sz="1600" i="0" dirty="0">
                <a:solidFill>
                  <a:schemeClr val="bg1"/>
                </a:solidFill>
                <a:effectLst/>
                <a:latin typeface="Calibri" panose="020F0502020204030204" pitchFamily="34" charset="0"/>
                <a:cs typeface="Calibri" panose="020F0502020204030204" pitchFamily="34" charset="0"/>
              </a:rPr>
              <a:t> or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0X</a:t>
            </a:r>
            <a:r>
              <a:rPr lang="en-US" sz="1600" i="0" dirty="0">
                <a:solidFill>
                  <a:schemeClr val="bg1"/>
                </a:solidFill>
                <a:effectLst/>
                <a:latin typeface="Calibri" panose="020F0502020204030204" pitchFamily="34" charset="0"/>
                <a:cs typeface="Calibri" panose="020F0502020204030204" pitchFamily="34" charset="0"/>
              </a:rPr>
              <a:t> (zero-x).</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0x123</a:t>
            </a:r>
            <a:r>
              <a:rPr lang="en-US" sz="1600" i="0" dirty="0">
                <a:solidFill>
                  <a:schemeClr val="bg1"/>
                </a:solidFill>
                <a:effectLst/>
                <a:latin typeface="Calibri" panose="020F0502020204030204" pitchFamily="34" charset="0"/>
                <a:cs typeface="Calibri" panose="020F0502020204030204" pitchFamily="34" charset="0"/>
              </a:rPr>
              <a:t> is a </a:t>
            </a:r>
            <a:r>
              <a:rPr lang="en-US" sz="1600" b="1" i="0" dirty="0">
                <a:solidFill>
                  <a:schemeClr val="bg1"/>
                </a:solidFill>
                <a:effectLst/>
                <a:latin typeface="Calibri" panose="020F0502020204030204" pitchFamily="34" charset="0"/>
                <a:cs typeface="Calibri" panose="020F0502020204030204" pitchFamily="34" charset="0"/>
              </a:rPr>
              <a:t>hexadecimal</a:t>
            </a:r>
            <a:r>
              <a:rPr lang="en-US" sz="1600" i="0" dirty="0">
                <a:solidFill>
                  <a:schemeClr val="bg1"/>
                </a:solidFill>
                <a:effectLst/>
                <a:latin typeface="Calibri" panose="020F0502020204030204" pitchFamily="34" charset="0"/>
                <a:cs typeface="Calibri" panose="020F0502020204030204" pitchFamily="34" charset="0"/>
              </a:rPr>
              <a:t> number with a (decimal) value equal to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291</a:t>
            </a:r>
            <a:r>
              <a:rPr lang="en-US" sz="1600" i="0" dirty="0">
                <a:solidFill>
                  <a:schemeClr val="bg1"/>
                </a:solidFill>
                <a:effectLst/>
                <a:latin typeface="Calibri" panose="020F0502020204030204" pitchFamily="34" charset="0"/>
                <a:cs typeface="Calibri" panose="020F0502020204030204" pitchFamily="34" charset="0"/>
              </a:rPr>
              <a:t>. The </a:t>
            </a:r>
            <a:r>
              <a:rPr lang="en-US" sz="1600" i="0" dirty="0">
                <a:solidFill>
                  <a:schemeClr val="bg1"/>
                </a:solidFill>
                <a:effectLst/>
                <a:latin typeface="Consolas" panose="020B0609020204030204" pitchFamily="49" charset="0"/>
                <a:cs typeface="Calibri" panose="020F0502020204030204" pitchFamily="34" charset="0"/>
              </a:rPr>
              <a:t>print()</a:t>
            </a:r>
            <a:r>
              <a:rPr lang="en-US" sz="1600" i="0" dirty="0">
                <a:solidFill>
                  <a:schemeClr val="bg1"/>
                </a:solidFill>
                <a:effectLst/>
                <a:latin typeface="Calibri" panose="020F0502020204030204" pitchFamily="34" charset="0"/>
                <a:cs typeface="Calibri" panose="020F0502020204030204" pitchFamily="34" charset="0"/>
              </a:rPr>
              <a:t> function can manage these values too. Try this: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print(0x123)</a:t>
            </a:r>
          </a:p>
        </p:txBody>
      </p:sp>
    </p:spTree>
    <p:extLst>
      <p:ext uri="{BB962C8B-B14F-4D97-AF65-F5344CB8AC3E}">
        <p14:creationId xmlns:p14="http://schemas.microsoft.com/office/powerpoint/2010/main" val="1834359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4893647"/>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Floats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Now it's time to talk about another type, which is designed to represent and to store the numbers that (as a mathematician would say) have a </a:t>
            </a:r>
            <a:r>
              <a:rPr lang="en-US" b="1" i="0" dirty="0">
                <a:solidFill>
                  <a:schemeClr val="bg1"/>
                </a:solidFill>
                <a:effectLst/>
                <a:latin typeface="Calibri" panose="020F0502020204030204" pitchFamily="34" charset="0"/>
                <a:cs typeface="Calibri" panose="020F0502020204030204" pitchFamily="34" charset="0"/>
              </a:rPr>
              <a:t>non-empty decimal fraction</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They are the numbers that have (or may have) a fractional part after the decimal point, and although such a definition is very poor, it's certainly sufficient for what we wish to discuss.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Whenever we use a term like two and a half or minus zero point four, we think of numbers which the computer considers floating-point numbers: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2.5</a:t>
            </a:r>
            <a:r>
              <a:rPr lang="en-US" i="0" dirty="0">
                <a:solidFill>
                  <a:schemeClr val="bg1"/>
                </a:solidFill>
                <a:effectLst/>
                <a:latin typeface="Calibri" panose="020F0502020204030204" pitchFamily="34" charset="0"/>
                <a:cs typeface="Calibri" panose="020F0502020204030204" pitchFamily="34" charset="0"/>
              </a:rPr>
              <a:t> </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-0.4</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Note: two and a half looks normal when you write it in a program, although if your native language prefers to use a comma instead of a point in the number, you should ensure that your </a:t>
            </a:r>
            <a:r>
              <a:rPr lang="en-US" i="0" dirty="0">
                <a:solidFill>
                  <a:srgbClr val="CCFF33"/>
                </a:solidFill>
                <a:effectLst/>
                <a:latin typeface="Calibri" panose="020F0502020204030204" pitchFamily="34" charset="0"/>
                <a:cs typeface="Calibri" panose="020F0502020204030204" pitchFamily="34" charset="0"/>
              </a:rPr>
              <a:t>number doesn't contain any commas at all.</a:t>
            </a:r>
          </a:p>
        </p:txBody>
      </p:sp>
    </p:spTree>
    <p:extLst>
      <p:ext uri="{BB962C8B-B14F-4D97-AF65-F5344CB8AC3E}">
        <p14:creationId xmlns:p14="http://schemas.microsoft.com/office/powerpoint/2010/main" val="3725381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5262979"/>
          </a:xfrm>
          <a:prstGeom prst="rect">
            <a:avLst/>
          </a:prstGeom>
          <a:noFill/>
        </p:spPr>
        <p:txBody>
          <a:bodyPr wrap="square">
            <a:spAutoFit/>
          </a:bodyPr>
          <a:lstStyle/>
          <a:p>
            <a:pPr algn="l"/>
            <a:r>
              <a:rPr lang="en-US" sz="1600" i="0" dirty="0">
                <a:solidFill>
                  <a:schemeClr val="bg1"/>
                </a:solidFill>
                <a:effectLst/>
                <a:latin typeface="Calibri" panose="020F0502020204030204" pitchFamily="34" charset="0"/>
                <a:cs typeface="Calibri" panose="020F0502020204030204" pitchFamily="34" charset="0"/>
              </a:rPr>
              <a:t>Python will not accept that, or (in very rare but possible cases) may misunderstand your intentions, as the comma itself has its own reserved meaning in Python.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rgbClr val="FF0000"/>
                </a:solidFill>
                <a:effectLst/>
                <a:latin typeface="Calibri" panose="020F0502020204030204" pitchFamily="34" charset="0"/>
                <a:cs typeface="Calibri" panose="020F0502020204030204" pitchFamily="34" charset="0"/>
              </a:rPr>
              <a:t>If you want to use just a value of two and a half, you should write it as shown above. Note once again - there is a point between 2 and 5 - not a comma.</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As you can probably imagine, the value of zero point four could be written in Python as: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0.4</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But don't forget this simple rule - you can omit zero when it is the only digit in front of or after the decimal point.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In essence, you can write the value 0.4 as: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.4</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For example: the value of 4.0 could be written as: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4.</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This will change neither its type nor its value.</a:t>
            </a:r>
            <a:endParaRPr lang="en-US" sz="1600" i="0"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8418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4893647"/>
          </a:xfrm>
          <a:prstGeom prst="rect">
            <a:avLst/>
          </a:prstGeom>
          <a:noFill/>
        </p:spPr>
        <p:txBody>
          <a:bodyPr wrap="square">
            <a:spAutoFit/>
          </a:bodyPr>
          <a:lstStyle/>
          <a:p>
            <a:pPr algn="l"/>
            <a:r>
              <a:rPr lang="en-US" sz="2400" b="1" i="0" dirty="0" err="1">
                <a:solidFill>
                  <a:schemeClr val="bg1"/>
                </a:solidFill>
                <a:effectLst/>
                <a:latin typeface="Calibri" panose="020F0502020204030204" pitchFamily="34" charset="0"/>
                <a:cs typeface="Calibri" panose="020F0502020204030204" pitchFamily="34" charset="0"/>
              </a:rPr>
              <a:t>Ints</a:t>
            </a:r>
            <a:r>
              <a:rPr lang="en-US" sz="2400" b="1" i="0" dirty="0">
                <a:solidFill>
                  <a:schemeClr val="bg1"/>
                </a:solidFill>
                <a:effectLst/>
                <a:latin typeface="Calibri" panose="020F0502020204030204" pitchFamily="34" charset="0"/>
                <a:cs typeface="Calibri" panose="020F0502020204030204" pitchFamily="34" charset="0"/>
              </a:rPr>
              <a:t> vs. floats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decimal point is essentially important in recognizing floating-point numbers in Python.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Look at these two numbers: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4</a:t>
            </a: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4.0</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You may think that they are exactly the same, but Python sees them in a completely different way.</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rgbClr val="FF0000"/>
                </a:solidFill>
                <a:effectLst/>
                <a:latin typeface="Calibri" panose="020F0502020204030204" pitchFamily="34" charset="0"/>
                <a:cs typeface="Calibri" panose="020F0502020204030204" pitchFamily="34" charset="0"/>
              </a:rPr>
              <a:t>4 is an integer number</a:t>
            </a:r>
            <a:r>
              <a:rPr lang="en-US" sz="1600" i="0" dirty="0">
                <a:solidFill>
                  <a:schemeClr val="bg1"/>
                </a:solidFill>
                <a:effectLst/>
                <a:latin typeface="Calibri" panose="020F0502020204030204" pitchFamily="34" charset="0"/>
                <a:cs typeface="Calibri" panose="020F0502020204030204" pitchFamily="34" charset="0"/>
              </a:rPr>
              <a:t>, whereas </a:t>
            </a:r>
            <a:r>
              <a:rPr lang="en-US" sz="1600" b="1" i="0" dirty="0">
                <a:solidFill>
                  <a:srgbClr val="FF0000"/>
                </a:solidFill>
                <a:effectLst/>
                <a:latin typeface="Calibri" panose="020F0502020204030204" pitchFamily="34" charset="0"/>
                <a:cs typeface="Calibri" panose="020F0502020204030204" pitchFamily="34" charset="0"/>
              </a:rPr>
              <a:t>4.0 is a floating-point </a:t>
            </a:r>
            <a:r>
              <a:rPr lang="en-US" sz="1600" i="0" dirty="0">
                <a:solidFill>
                  <a:schemeClr val="bg1"/>
                </a:solidFill>
                <a:effectLst/>
                <a:latin typeface="Calibri" panose="020F0502020204030204" pitchFamily="34" charset="0"/>
                <a:cs typeface="Calibri" panose="020F0502020204030204" pitchFamily="34" charset="0"/>
              </a:rPr>
              <a:t>number.</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point is what makes a float.</a:t>
            </a:r>
          </a:p>
          <a:p>
            <a:pPr algn="l"/>
            <a:endParaRPr lang="en-US" sz="1600" dirty="0">
              <a:solidFill>
                <a:schemeClr val="bg1"/>
              </a:solidFill>
              <a:latin typeface="Calibri" panose="020F0502020204030204" pitchFamily="34" charset="0"/>
              <a:cs typeface="Calibri" panose="020F0502020204030204" pitchFamily="34" charset="0"/>
            </a:endParaRP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On the other hand, it's not only points that make a float. You can also use the letter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e</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When you want to use any numbers that are very large or very small, you can use </a:t>
            </a:r>
            <a:r>
              <a:rPr lang="en-US" sz="1600" i="0" dirty="0">
                <a:solidFill>
                  <a:srgbClr val="CCFF33"/>
                </a:solidFill>
                <a:effectLst/>
                <a:latin typeface="Calibri" panose="020F0502020204030204" pitchFamily="34" charset="0"/>
                <a:cs typeface="Calibri" panose="020F0502020204030204" pitchFamily="34" charset="0"/>
              </a:rPr>
              <a:t>scientific notation</a:t>
            </a:r>
            <a:r>
              <a:rPr lang="en-US" sz="1600"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8767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602068"/>
            <a:ext cx="9291917" cy="5170646"/>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Hello, World!</a:t>
            </a:r>
          </a:p>
          <a:p>
            <a:pPr algn="l"/>
            <a:endParaRPr lang="pt-BR" i="0" dirty="0">
              <a:solidFill>
                <a:schemeClr val="bg1"/>
              </a:solidFill>
              <a:effectLst/>
              <a:latin typeface="Calibri" panose="020F0502020204030204" pitchFamily="34"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É hora de começar a escrever algum código Python real e funcionando. Vai ser muito simples por enquanto.</a:t>
            </a:r>
          </a:p>
          <a:p>
            <a:pPr algn="l"/>
            <a:endParaRPr lang="pt-BR" i="0" dirty="0">
              <a:solidFill>
                <a:schemeClr val="bg1"/>
              </a:solidFill>
              <a:effectLst/>
              <a:latin typeface="Calibri" panose="020F0502020204030204" pitchFamily="34"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Como vamos mostrar alguns conceitos e termos fundamentais, esses trechos de código não serão sérios ou complexos.</a:t>
            </a:r>
          </a:p>
          <a:p>
            <a:pPr algn="l"/>
            <a:endParaRPr lang="pt-BR" i="0" dirty="0">
              <a:solidFill>
                <a:schemeClr val="bg1"/>
              </a:solidFill>
              <a:effectLst/>
              <a:latin typeface="Calibri" panose="020F0502020204030204" pitchFamily="34"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Execute o código na janela do editor à direita. Se tudo correr bem aqui, você verá a linha de texto na janela do console.</a:t>
            </a:r>
          </a:p>
          <a:p>
            <a:pPr algn="l"/>
            <a:endParaRPr lang="pt-BR" i="0" dirty="0">
              <a:solidFill>
                <a:schemeClr val="bg1"/>
              </a:solidFill>
              <a:effectLst/>
              <a:latin typeface="Calibri" panose="020F0502020204030204" pitchFamily="34"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Alternativamente, inicie o IDLE, crie um novo arquivo de origem Python, preencha-o com este código, nomeie o arquivo e salve-o. Agora, executá-lo. Se tudo correr bem, você verá a linha da rima na janela do console IDLE. O código que você executou deve parecer familiar. Você viu algo muito semelhante quando o levamos através da configuração do ambiente IDLE.</a:t>
            </a:r>
          </a:p>
          <a:p>
            <a:pPr algn="l"/>
            <a:endParaRPr lang="pt-BR" i="0" dirty="0">
              <a:solidFill>
                <a:schemeClr val="bg1"/>
              </a:solidFill>
              <a:effectLst/>
              <a:latin typeface="Calibri" panose="020F0502020204030204" pitchFamily="34"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Agora vamos passar algum tempo mostrando e explicando o que você está realmente vendo, e por que se parece com isso.</a:t>
            </a:r>
          </a:p>
        </p:txBody>
      </p:sp>
    </p:spTree>
    <p:extLst>
      <p:ext uri="{BB962C8B-B14F-4D97-AF65-F5344CB8AC3E}">
        <p14:creationId xmlns:p14="http://schemas.microsoft.com/office/powerpoint/2010/main" val="4060716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4770537"/>
          </a:xfrm>
          <a:prstGeom prst="rect">
            <a:avLst/>
          </a:prstGeom>
          <a:noFill/>
        </p:spPr>
        <p:txBody>
          <a:bodyPr wrap="square">
            <a:spAutoFit/>
          </a:bodyPr>
          <a:lstStyle/>
          <a:p>
            <a:pPr algn="l"/>
            <a:r>
              <a:rPr lang="en-US" sz="1600" i="0" dirty="0">
                <a:solidFill>
                  <a:schemeClr val="bg1"/>
                </a:solidFill>
                <a:effectLst/>
                <a:latin typeface="Calibri" panose="020F0502020204030204" pitchFamily="34" charset="0"/>
                <a:cs typeface="Calibri" panose="020F0502020204030204" pitchFamily="34" charset="0"/>
              </a:rPr>
              <a:t>Take, for example, the speed of light, expressed in meters per second. Written directly it would look like this: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300000000</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To avoid writing out so many zeros, physics textbooks use an abbreviated form, which you have probably already seen: </a:t>
            </a:r>
            <a:r>
              <a:rPr lang="en-US" sz="1600" i="0" dirty="0">
                <a:solidFill>
                  <a:srgbClr val="FF0000"/>
                </a:solidFill>
                <a:effectLst/>
                <a:highlight>
                  <a:srgbClr val="C0C0C0"/>
                </a:highlight>
                <a:latin typeface="Calibri" panose="020F0502020204030204" pitchFamily="34" charset="0"/>
                <a:cs typeface="Calibri" panose="020F0502020204030204" pitchFamily="34" charset="0"/>
              </a:rPr>
              <a:t>3 x 10</a:t>
            </a:r>
            <a:r>
              <a:rPr lang="en-US" sz="1600" i="0" baseline="30000" dirty="0">
                <a:solidFill>
                  <a:srgbClr val="FF0000"/>
                </a:solidFill>
                <a:effectLst/>
                <a:highlight>
                  <a:srgbClr val="C0C0C0"/>
                </a:highlight>
                <a:latin typeface="Calibri" panose="020F0502020204030204" pitchFamily="34" charset="0"/>
                <a:cs typeface="Calibri" panose="020F0502020204030204" pitchFamily="34" charset="0"/>
              </a:rPr>
              <a:t>8</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It reads: three times ten to the power of eight.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In Python, the same effect is achieved in a slightly different way - take a look:</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3E8</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letter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E</a:t>
            </a:r>
            <a:r>
              <a:rPr lang="en-US" sz="1600" i="0" dirty="0">
                <a:solidFill>
                  <a:schemeClr val="bg1"/>
                </a:solidFill>
                <a:effectLst/>
                <a:latin typeface="Calibri" panose="020F0502020204030204" pitchFamily="34" charset="0"/>
                <a:cs typeface="Calibri" panose="020F0502020204030204" pitchFamily="34" charset="0"/>
              </a:rPr>
              <a:t> (you can also use the lower-case letter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e</a:t>
            </a:r>
            <a:r>
              <a:rPr lang="en-US" sz="1600" i="0" dirty="0">
                <a:solidFill>
                  <a:schemeClr val="bg1"/>
                </a:solidFill>
                <a:effectLst/>
                <a:latin typeface="Calibri" panose="020F0502020204030204" pitchFamily="34" charset="0"/>
                <a:cs typeface="Calibri" panose="020F0502020204030204" pitchFamily="34" charset="0"/>
              </a:rPr>
              <a:t> - it comes from the word </a:t>
            </a:r>
            <a:r>
              <a:rPr lang="en-US" sz="1600" b="1" i="0" dirty="0">
                <a:solidFill>
                  <a:schemeClr val="bg1"/>
                </a:solidFill>
                <a:effectLst/>
                <a:latin typeface="Calibri" panose="020F0502020204030204" pitchFamily="34" charset="0"/>
                <a:cs typeface="Calibri" panose="020F0502020204030204" pitchFamily="34" charset="0"/>
              </a:rPr>
              <a:t>exponent</a:t>
            </a:r>
            <a:r>
              <a:rPr lang="en-US" sz="1600" i="0" dirty="0">
                <a:solidFill>
                  <a:schemeClr val="bg1"/>
                </a:solidFill>
                <a:effectLst/>
                <a:latin typeface="Calibri" panose="020F0502020204030204" pitchFamily="34" charset="0"/>
                <a:cs typeface="Calibri" panose="020F0502020204030204" pitchFamily="34" charset="0"/>
              </a:rPr>
              <a:t>) is a concise record of the phrase times ten to the power of.</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Note:</a:t>
            </a:r>
          </a:p>
          <a:p>
            <a:pPr algn="l"/>
            <a:endParaRPr lang="en-US" sz="16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the </a:t>
            </a:r>
            <a:r>
              <a:rPr lang="en-US" sz="1600" b="1" i="0" dirty="0">
                <a:solidFill>
                  <a:schemeClr val="bg1"/>
                </a:solidFill>
                <a:effectLst/>
                <a:latin typeface="Calibri" panose="020F0502020204030204" pitchFamily="34" charset="0"/>
                <a:cs typeface="Calibri" panose="020F0502020204030204" pitchFamily="34" charset="0"/>
              </a:rPr>
              <a:t>exponent</a:t>
            </a:r>
            <a:r>
              <a:rPr lang="en-US" sz="1600" i="0" dirty="0">
                <a:solidFill>
                  <a:schemeClr val="bg1"/>
                </a:solidFill>
                <a:effectLst/>
                <a:latin typeface="Calibri" panose="020F0502020204030204" pitchFamily="34" charset="0"/>
                <a:cs typeface="Calibri" panose="020F0502020204030204" pitchFamily="34" charset="0"/>
              </a:rPr>
              <a:t> (the value after the E) has to be an integer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3E(</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int</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a:t>
            </a:r>
            <a:r>
              <a:rPr lang="en-US" sz="1600" i="0"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the </a:t>
            </a:r>
            <a:r>
              <a:rPr lang="en-US" sz="1600" b="1" i="0" dirty="0">
                <a:solidFill>
                  <a:schemeClr val="bg1"/>
                </a:solidFill>
                <a:effectLst/>
                <a:latin typeface="Calibri" panose="020F0502020204030204" pitchFamily="34" charset="0"/>
                <a:cs typeface="Calibri" panose="020F0502020204030204" pitchFamily="34" charset="0"/>
              </a:rPr>
              <a:t>base</a:t>
            </a:r>
            <a:r>
              <a:rPr lang="en-US" sz="1600" i="0" dirty="0">
                <a:solidFill>
                  <a:schemeClr val="bg1"/>
                </a:solidFill>
                <a:effectLst/>
                <a:latin typeface="Calibri" panose="020F0502020204030204" pitchFamily="34" charset="0"/>
                <a:cs typeface="Calibri" panose="020F0502020204030204" pitchFamily="34" charset="0"/>
              </a:rPr>
              <a:t> (the value in front of the E) may be an integer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int</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)E8</a:t>
            </a:r>
            <a:r>
              <a:rPr lang="en-US" sz="1600" i="0" dirty="0">
                <a:solidFill>
                  <a:schemeClr val="bg1"/>
                </a:solidFill>
                <a:effectLst/>
                <a:latin typeface="Calibri" panose="020F0502020204030204" pitchFamily="34" charset="0"/>
                <a:cs typeface="Calibri" panose="020F0502020204030204" pitchFamily="34" charset="0"/>
              </a:rPr>
              <a:t>.</a:t>
            </a:r>
            <a:endParaRPr lang="en-US" sz="1600" i="0"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2805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4062651"/>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Coding floats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Let's see how this convention is used to record numbers that are very small (in the sense of their absolute value, which is </a:t>
            </a:r>
            <a:r>
              <a:rPr lang="en-US" b="1" i="0" dirty="0">
                <a:solidFill>
                  <a:srgbClr val="FF0000"/>
                </a:solidFill>
                <a:effectLst/>
                <a:latin typeface="Calibri" panose="020F0502020204030204" pitchFamily="34" charset="0"/>
                <a:cs typeface="Calibri" panose="020F0502020204030204" pitchFamily="34" charset="0"/>
              </a:rPr>
              <a:t>close to zero</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 physical constant called </a:t>
            </a:r>
            <a:r>
              <a:rPr lang="en-US" b="1" i="0" dirty="0">
                <a:solidFill>
                  <a:schemeClr val="bg1"/>
                </a:solidFill>
                <a:effectLst/>
                <a:latin typeface="Calibri" panose="020F0502020204030204" pitchFamily="34" charset="0"/>
                <a:cs typeface="Calibri" panose="020F0502020204030204" pitchFamily="34" charset="0"/>
              </a:rPr>
              <a:t>Planck's constant </a:t>
            </a:r>
            <a:r>
              <a:rPr lang="en-US" i="0" dirty="0">
                <a:solidFill>
                  <a:schemeClr val="bg1"/>
                </a:solidFill>
                <a:effectLst/>
                <a:latin typeface="Calibri" panose="020F0502020204030204" pitchFamily="34" charset="0"/>
                <a:cs typeface="Calibri" panose="020F0502020204030204" pitchFamily="34" charset="0"/>
              </a:rPr>
              <a:t>(and denoted as </a:t>
            </a:r>
            <a:r>
              <a:rPr lang="en-US" b="1" i="1" dirty="0">
                <a:solidFill>
                  <a:schemeClr val="bg1"/>
                </a:solidFill>
                <a:effectLst/>
                <a:latin typeface="Calibri" panose="020F0502020204030204" pitchFamily="34" charset="0"/>
                <a:cs typeface="Calibri" panose="020F0502020204030204" pitchFamily="34" charset="0"/>
              </a:rPr>
              <a:t>h</a:t>
            </a:r>
            <a:r>
              <a:rPr lang="en-US" i="0" dirty="0">
                <a:solidFill>
                  <a:schemeClr val="bg1"/>
                </a:solidFill>
                <a:effectLst/>
                <a:latin typeface="Calibri" panose="020F0502020204030204" pitchFamily="34" charset="0"/>
                <a:cs typeface="Calibri" panose="020F0502020204030204" pitchFamily="34" charset="0"/>
              </a:rPr>
              <a:t>), according to the textbooks, has the value of: </a:t>
            </a:r>
            <a:r>
              <a:rPr lang="en-US" i="0" dirty="0">
                <a:solidFill>
                  <a:schemeClr val="bg1"/>
                </a:solidFill>
                <a:effectLst/>
                <a:highlight>
                  <a:srgbClr val="C0C0C0"/>
                </a:highlight>
                <a:latin typeface="Calibri" panose="020F0502020204030204" pitchFamily="34" charset="0"/>
                <a:cs typeface="Calibri" panose="020F0502020204030204" pitchFamily="34" charset="0"/>
              </a:rPr>
              <a:t>6.62607 x 10-</a:t>
            </a:r>
            <a:r>
              <a:rPr lang="en-US" i="0" baseline="30000" dirty="0">
                <a:solidFill>
                  <a:schemeClr val="bg1"/>
                </a:solidFill>
                <a:effectLst/>
                <a:highlight>
                  <a:srgbClr val="C0C0C0"/>
                </a:highlight>
                <a:latin typeface="Calibri" panose="020F0502020204030204" pitchFamily="34" charset="0"/>
                <a:cs typeface="Calibri" panose="020F0502020204030204" pitchFamily="34" charset="0"/>
              </a:rPr>
              <a:t>34</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If you would like to use it in a program, you should write it this way:</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6.62607E</a:t>
            </a:r>
            <a:r>
              <a:rPr lang="en-US"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i="0" dirty="0">
                <a:solidFill>
                  <a:schemeClr val="bg1"/>
                </a:solidFill>
                <a:effectLst/>
                <a:highlight>
                  <a:srgbClr val="C0C0C0"/>
                </a:highlight>
                <a:latin typeface="Calibri" panose="020F0502020204030204" pitchFamily="34" charset="0"/>
                <a:cs typeface="Calibri" panose="020F0502020204030204" pitchFamily="34" charset="0"/>
              </a:rPr>
              <a:t>34</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00FF00"/>
                </a:highlight>
                <a:latin typeface="Calibri" panose="020F0502020204030204" pitchFamily="34" charset="0"/>
                <a:cs typeface="Calibri" panose="020F0502020204030204" pitchFamily="34" charset="0"/>
              </a:rPr>
              <a:t>Note</a:t>
            </a:r>
            <a:r>
              <a:rPr lang="en-US" i="0" dirty="0">
                <a:solidFill>
                  <a:schemeClr val="bg1"/>
                </a:solidFill>
                <a:effectLst/>
                <a:latin typeface="Calibri" panose="020F0502020204030204" pitchFamily="34" charset="0"/>
                <a:cs typeface="Calibri" panose="020F0502020204030204" pitchFamily="34" charset="0"/>
              </a:rPr>
              <a:t>: the fact that you've chosen one of the possible forms of coding float values doesn't mean that Python will present it the same way.</a:t>
            </a:r>
          </a:p>
        </p:txBody>
      </p:sp>
    </p:spTree>
    <p:extLst>
      <p:ext uri="{BB962C8B-B14F-4D97-AF65-F5344CB8AC3E}">
        <p14:creationId xmlns:p14="http://schemas.microsoft.com/office/powerpoint/2010/main" val="1826756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4801314"/>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Python may sometimes choose different notation than you.</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For example, let's say you've decided to use the following float literal:</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0.0000000000000000000001</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When you run this literal through Python: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print(0.0000000000000000000001)</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is the result:</a:t>
            </a:r>
          </a:p>
          <a:p>
            <a:pPr algn="l"/>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output</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1e-22 </a:t>
            </a:r>
            <a:r>
              <a:rPr lang="en-US" i="0" dirty="0">
                <a:solidFill>
                  <a:srgbClr val="FF0000"/>
                </a:solidFill>
                <a:effectLst/>
                <a:highlight>
                  <a:srgbClr val="C0C0C0"/>
                </a:highlight>
                <a:latin typeface="Calibri" panose="020F0502020204030204" pitchFamily="34" charset="0"/>
                <a:cs typeface="Calibri" panose="020F0502020204030204" pitchFamily="34" charset="0"/>
              </a:rPr>
              <a:t>(1x10</a:t>
            </a:r>
            <a:r>
              <a:rPr lang="en-US" i="0" baseline="30000" dirty="0">
                <a:solidFill>
                  <a:srgbClr val="FF0000"/>
                </a:solidFill>
                <a:effectLst/>
                <a:highlight>
                  <a:srgbClr val="C0C0C0"/>
                </a:highlight>
                <a:latin typeface="Calibri" panose="020F0502020204030204" pitchFamily="34" charset="0"/>
                <a:cs typeface="Calibri" panose="020F0502020204030204" pitchFamily="34" charset="0"/>
              </a:rPr>
              <a:t>-22</a:t>
            </a:r>
            <a:r>
              <a:rPr lang="en-US" i="0" dirty="0">
                <a:solidFill>
                  <a:srgbClr val="FF0000"/>
                </a:solidFill>
                <a:effectLst/>
                <a:highlight>
                  <a:srgbClr val="C0C0C0"/>
                </a:highligh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Python always chooses </a:t>
            </a:r>
            <a:r>
              <a:rPr lang="en-US" b="1" i="0" dirty="0">
                <a:solidFill>
                  <a:schemeClr val="bg1"/>
                </a:solidFill>
                <a:effectLst/>
                <a:latin typeface="Calibri" panose="020F0502020204030204" pitchFamily="34" charset="0"/>
                <a:cs typeface="Calibri" panose="020F0502020204030204" pitchFamily="34" charset="0"/>
              </a:rPr>
              <a:t>the more economical form of the number's presentation</a:t>
            </a:r>
            <a:r>
              <a:rPr lang="en-US" i="0" dirty="0">
                <a:solidFill>
                  <a:schemeClr val="bg1"/>
                </a:solidFill>
                <a:effectLst/>
                <a:latin typeface="Calibri" panose="020F0502020204030204" pitchFamily="34" charset="0"/>
                <a:cs typeface="Calibri" panose="020F0502020204030204" pitchFamily="34" charset="0"/>
              </a:rPr>
              <a:t>, and you should take this into consideration when creating literals.</a:t>
            </a:r>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0267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4893647"/>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Strings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Strings are used when you need to process text (like names of all kinds, addresses, novels, etc.), not numbers.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 already know a bit about them, e.g., that </a:t>
            </a:r>
            <a:r>
              <a:rPr lang="en-US" b="1" i="0" dirty="0">
                <a:solidFill>
                  <a:schemeClr val="bg1"/>
                </a:solidFill>
                <a:effectLst/>
                <a:latin typeface="Calibri" panose="020F0502020204030204" pitchFamily="34" charset="0"/>
                <a:cs typeface="Calibri" panose="020F0502020204030204" pitchFamily="34" charset="0"/>
              </a:rPr>
              <a:t>strings need quotes </a:t>
            </a:r>
            <a:r>
              <a:rPr lang="en-US" i="0" dirty="0">
                <a:solidFill>
                  <a:schemeClr val="bg1"/>
                </a:solidFill>
                <a:effectLst/>
                <a:latin typeface="Calibri" panose="020F0502020204030204" pitchFamily="34" charset="0"/>
                <a:cs typeface="Calibri" panose="020F0502020204030204" pitchFamily="34" charset="0"/>
              </a:rPr>
              <a:t>the way floats need points.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is a very typical string: </a:t>
            </a:r>
            <a:r>
              <a:rPr lang="en-US" i="0" dirty="0">
                <a:solidFill>
                  <a:schemeClr val="bg1"/>
                </a:solidFill>
                <a:effectLst/>
                <a:highlight>
                  <a:srgbClr val="C0C0C0"/>
                </a:highlight>
                <a:latin typeface="Calibri" panose="020F0502020204030204" pitchFamily="34" charset="0"/>
                <a:cs typeface="Calibri" panose="020F0502020204030204" pitchFamily="34" charset="0"/>
              </a:rPr>
              <a:t>"I am a string."</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However, there is a catch. The catch is how to encode a quote inside a string which is already delimited by quotes.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Let's assume that we want to print a very simple message saying:</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I like "Monty Python"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How do we do it without generating an error? </a:t>
            </a:r>
            <a:r>
              <a:rPr lang="en-US" b="1" i="0" dirty="0">
                <a:solidFill>
                  <a:srgbClr val="CCFF33"/>
                </a:solidFill>
                <a:effectLst/>
                <a:latin typeface="Calibri" panose="020F0502020204030204" pitchFamily="34" charset="0"/>
                <a:cs typeface="Calibri" panose="020F0502020204030204" pitchFamily="34" charset="0"/>
              </a:rPr>
              <a:t>There are two possible solutions.</a:t>
            </a:r>
          </a:p>
        </p:txBody>
      </p:sp>
    </p:spTree>
    <p:extLst>
      <p:ext uri="{BB962C8B-B14F-4D97-AF65-F5344CB8AC3E}">
        <p14:creationId xmlns:p14="http://schemas.microsoft.com/office/powerpoint/2010/main" val="706954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5632311"/>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The first is based on the concept we already know of the escape character, which you should remember is played by the backslash. The backslash can escape quotes too. A quote preceded by a backslash changes its meaning - it's not a delimiter, but just a quote. This will work as intended:</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print("I like </a:t>
            </a:r>
            <a:r>
              <a:rPr lang="en-US"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i="0" dirty="0">
                <a:solidFill>
                  <a:schemeClr val="bg1"/>
                </a:solidFill>
                <a:effectLst/>
                <a:highlight>
                  <a:srgbClr val="C0C0C0"/>
                </a:highlight>
                <a:latin typeface="Calibri" panose="020F0502020204030204" pitchFamily="34" charset="0"/>
                <a:cs typeface="Calibri" panose="020F0502020204030204" pitchFamily="34" charset="0"/>
              </a:rPr>
              <a:t>"Monty Python</a:t>
            </a:r>
            <a:r>
              <a:rPr lang="en-US"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Note: there are two escaped quotes inside the string - can you see them both?</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second solution may be a bit surprising. Python can use an apostrophe instead of a quote. Either of these characters may delimit strings, but you must be consistent.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If you open a string with a quote, you have to close it with a quote.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If you start a string with an apostrophe, you have to end it with an apostrophe.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example will work too:</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i="0" dirty="0">
                <a:solidFill>
                  <a:schemeClr val="bg1"/>
                </a:solidFill>
                <a:effectLst/>
                <a:highlight>
                  <a:srgbClr val="C0C0C0"/>
                </a:highlight>
                <a:latin typeface="Calibri" panose="020F0502020204030204" pitchFamily="34" charset="0"/>
                <a:cs typeface="Calibri" panose="020F0502020204030204" pitchFamily="34" charset="0"/>
              </a:rPr>
              <a:t>I like "Monty Python"</a:t>
            </a:r>
            <a:r>
              <a:rPr lang="en-US"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rgbClr val="CCFF33"/>
                </a:solidFill>
                <a:effectLst/>
                <a:latin typeface="Calibri" panose="020F0502020204030204" pitchFamily="34" charset="0"/>
                <a:cs typeface="Calibri" panose="020F0502020204030204" pitchFamily="34" charset="0"/>
              </a:rPr>
              <a:t>Note: you don't need to do any escaping here.</a:t>
            </a:r>
            <a:endParaRPr lang="en-US" i="0" dirty="0">
              <a:solidFill>
                <a:srgbClr val="CCFF33"/>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602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544764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Coding strings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Now, the next question is: how do you embed an apostrophe into a string placed between apostrophes?</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You should already know the answer, or to be precise, two possible answers.</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Try to print out a string containing the following message:</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highlight>
                  <a:srgbClr val="C0C0C0"/>
                </a:highlight>
                <a:latin typeface="Calibri" panose="020F0502020204030204" pitchFamily="34" charset="0"/>
                <a:cs typeface="Calibri" panose="020F0502020204030204" pitchFamily="34" charset="0"/>
              </a:rPr>
              <a:t>I'm Monty Python.</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Do you know how to do it? Click Check below to see if you were right: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i="0" dirty="0">
                <a:solidFill>
                  <a:srgbClr val="CCFF33"/>
                </a:solidFill>
                <a:effectLst/>
                <a:highlight>
                  <a:srgbClr val="000080"/>
                </a:highlight>
                <a:latin typeface="Calibri" panose="020F0502020204030204" pitchFamily="34" charset="0"/>
                <a:cs typeface="Calibri" panose="020F0502020204030204" pitchFamily="34" charset="0"/>
              </a:rPr>
              <a:t>Check</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As you can see, the backslash is a very powerful tool - it can escape not only quotes, but also apostrophes.</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We've shown it already, but we want to emphasize this phenomenon once more - a string can be empty - it may contain no characters at all.</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latin typeface="Calibri" panose="020F0502020204030204" pitchFamily="34" charset="0"/>
                <a:cs typeface="Calibri" panose="020F0502020204030204" pitchFamily="34" charset="0"/>
              </a:rPr>
              <a:t>An empty string still remains a string:</a:t>
            </a:r>
          </a:p>
          <a:p>
            <a:pPr algn="l"/>
            <a:endParaRPr lang="en-US" sz="1400" i="0" dirty="0">
              <a:solidFill>
                <a:schemeClr val="bg1"/>
              </a:solidFill>
              <a:effectLst/>
              <a:latin typeface="Calibri" panose="020F0502020204030204" pitchFamily="34" charset="0"/>
              <a:cs typeface="Calibri" panose="020F0502020204030204" pitchFamily="34" charset="0"/>
            </a:endParaRPr>
          </a:p>
          <a:p>
            <a:pPr algn="l"/>
            <a:r>
              <a:rPr lang="en-US" sz="1400" i="0" dirty="0">
                <a:solidFill>
                  <a:schemeClr val="bg1"/>
                </a:solidFill>
                <a:effectLst/>
                <a:highlight>
                  <a:srgbClr val="C0C0C0"/>
                </a:highlight>
                <a:latin typeface="Calibri" panose="020F0502020204030204" pitchFamily="34" charset="0"/>
                <a:cs typeface="Calibri" panose="020F0502020204030204" pitchFamily="34" charset="0"/>
              </a:rPr>
              <a:t>‘ ‘</a:t>
            </a:r>
          </a:p>
          <a:p>
            <a:pPr algn="l"/>
            <a:r>
              <a:rPr lang="en-US" sz="1400" i="0" dirty="0">
                <a:solidFill>
                  <a:schemeClr val="bg1"/>
                </a:solidFill>
                <a:effectLst/>
                <a:highlight>
                  <a:srgbClr val="C0C0C0"/>
                </a:highligh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329037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4616648"/>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Boolean values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To conclude with Python's literals, there are two additional ones.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They're not as obvious as any of the previous ones, as they're used to represent a very abstract value - </a:t>
            </a:r>
            <a:r>
              <a:rPr lang="en-US" b="1" i="0" dirty="0">
                <a:solidFill>
                  <a:schemeClr val="bg1"/>
                </a:solidFill>
                <a:effectLst/>
                <a:latin typeface="Calibri" panose="020F0502020204030204" pitchFamily="34" charset="0"/>
                <a:cs typeface="Calibri" panose="020F0502020204030204" pitchFamily="34" charset="0"/>
              </a:rPr>
              <a:t>truthfulness</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Each time you ask Python if one number is greater than another, the question results in the creation of some specific data - a </a:t>
            </a:r>
            <a:r>
              <a:rPr lang="en-US" b="1" i="0" dirty="0">
                <a:solidFill>
                  <a:srgbClr val="FF0000"/>
                </a:solidFill>
                <a:effectLst/>
                <a:latin typeface="Calibri" panose="020F0502020204030204" pitchFamily="34" charset="0"/>
                <a:cs typeface="Calibri" panose="020F0502020204030204" pitchFamily="34" charset="0"/>
              </a:rPr>
              <a:t>Boolean value</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name comes from </a:t>
            </a:r>
            <a:r>
              <a:rPr lang="en-US" b="1" i="0" dirty="0">
                <a:solidFill>
                  <a:schemeClr val="bg1"/>
                </a:solidFill>
                <a:effectLst/>
                <a:latin typeface="Calibri" panose="020F0502020204030204" pitchFamily="34" charset="0"/>
                <a:cs typeface="Calibri" panose="020F0502020204030204" pitchFamily="34" charset="0"/>
              </a:rPr>
              <a:t>George Boole (1815-1864)</a:t>
            </a:r>
            <a:r>
              <a:rPr lang="en-US" i="0" dirty="0">
                <a:solidFill>
                  <a:schemeClr val="bg1"/>
                </a:solidFill>
                <a:effectLst/>
                <a:latin typeface="Calibri" panose="020F0502020204030204" pitchFamily="34" charset="0"/>
                <a:cs typeface="Calibri" panose="020F0502020204030204" pitchFamily="34" charset="0"/>
              </a:rPr>
              <a:t>, the author of the fundamental work, The Laws of Thought, which contains the definition of </a:t>
            </a:r>
            <a:r>
              <a:rPr lang="en-US" b="1" i="0" dirty="0">
                <a:solidFill>
                  <a:srgbClr val="FF0000"/>
                </a:solidFill>
                <a:effectLst/>
                <a:latin typeface="Calibri" panose="020F0502020204030204" pitchFamily="34" charset="0"/>
                <a:cs typeface="Calibri" panose="020F0502020204030204" pitchFamily="34" charset="0"/>
              </a:rPr>
              <a:t>Boolean algebra </a:t>
            </a:r>
            <a:r>
              <a:rPr lang="en-US" i="0" dirty="0">
                <a:solidFill>
                  <a:schemeClr val="bg1"/>
                </a:solidFill>
                <a:effectLst/>
                <a:latin typeface="Calibri" panose="020F0502020204030204" pitchFamily="34" charset="0"/>
                <a:cs typeface="Calibri" panose="020F0502020204030204" pitchFamily="34" charset="0"/>
              </a:rPr>
              <a:t>- a part of algebra which makes use of only two distinct values: </a:t>
            </a:r>
            <a:r>
              <a:rPr lang="en-US" i="0" dirty="0">
                <a:solidFill>
                  <a:schemeClr val="bg1"/>
                </a:solidFill>
                <a:effectLst/>
                <a:highlight>
                  <a:srgbClr val="C0C0C0"/>
                </a:highlight>
                <a:latin typeface="Calibri" panose="020F0502020204030204" pitchFamily="34" charset="0"/>
                <a:cs typeface="Calibri" panose="020F0502020204030204" pitchFamily="34" charset="0"/>
              </a:rPr>
              <a:t>True</a:t>
            </a:r>
            <a:r>
              <a:rPr lang="en-US" i="0" dirty="0">
                <a:solidFill>
                  <a:schemeClr val="bg1"/>
                </a:solidFill>
                <a:effectLst/>
                <a:latin typeface="Calibri" panose="020F0502020204030204" pitchFamily="34" charset="0"/>
                <a:cs typeface="Calibri" panose="020F0502020204030204" pitchFamily="34" charset="0"/>
              </a:rPr>
              <a:t> and </a:t>
            </a:r>
            <a:r>
              <a:rPr lang="en-US" i="0" dirty="0">
                <a:solidFill>
                  <a:schemeClr val="bg1"/>
                </a:solidFill>
                <a:effectLst/>
                <a:highlight>
                  <a:srgbClr val="C0C0C0"/>
                </a:highlight>
                <a:latin typeface="Calibri" panose="020F0502020204030204" pitchFamily="34" charset="0"/>
                <a:cs typeface="Calibri" panose="020F0502020204030204" pitchFamily="34" charset="0"/>
              </a:rPr>
              <a:t>False</a:t>
            </a:r>
            <a:r>
              <a:rPr lang="en-US" i="0" dirty="0">
                <a:solidFill>
                  <a:schemeClr val="bg1"/>
                </a:solidFill>
                <a:effectLst/>
                <a:latin typeface="Calibri" panose="020F0502020204030204" pitchFamily="34" charset="0"/>
                <a:cs typeface="Calibri" panose="020F0502020204030204" pitchFamily="34" charset="0"/>
              </a:rPr>
              <a:t>, denoted as </a:t>
            </a:r>
            <a:r>
              <a:rPr lang="en-US" i="0" dirty="0">
                <a:solidFill>
                  <a:schemeClr val="bg1"/>
                </a:solidFill>
                <a:effectLst/>
                <a:highlight>
                  <a:srgbClr val="C0C0C0"/>
                </a:highlight>
                <a:latin typeface="Calibri" panose="020F0502020204030204" pitchFamily="34" charset="0"/>
                <a:cs typeface="Calibri" panose="020F0502020204030204" pitchFamily="34" charset="0"/>
              </a:rPr>
              <a:t>1</a:t>
            </a:r>
            <a:r>
              <a:rPr lang="en-US" i="0" dirty="0">
                <a:solidFill>
                  <a:schemeClr val="bg1"/>
                </a:solidFill>
                <a:effectLst/>
                <a:latin typeface="Calibri" panose="020F0502020204030204" pitchFamily="34" charset="0"/>
                <a:cs typeface="Calibri" panose="020F0502020204030204" pitchFamily="34" charset="0"/>
              </a:rPr>
              <a:t> and </a:t>
            </a:r>
            <a:r>
              <a:rPr lang="en-US" i="0" dirty="0">
                <a:solidFill>
                  <a:schemeClr val="bg1"/>
                </a:solidFill>
                <a:effectLst/>
                <a:highlight>
                  <a:srgbClr val="C0C0C0"/>
                </a:highlight>
                <a:latin typeface="Calibri" panose="020F0502020204030204" pitchFamily="34" charset="0"/>
                <a:cs typeface="Calibri" panose="020F0502020204030204" pitchFamily="34" charset="0"/>
              </a:rPr>
              <a:t>0</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 programmer writes a program, and the program asks questions. Python executes the program, and provides the answers. The program must be able to react according to the received answers.</a:t>
            </a:r>
          </a:p>
        </p:txBody>
      </p:sp>
    </p:spTree>
    <p:extLst>
      <p:ext uri="{BB962C8B-B14F-4D97-AF65-F5344CB8AC3E}">
        <p14:creationId xmlns:p14="http://schemas.microsoft.com/office/powerpoint/2010/main" val="1665645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5509200"/>
          </a:xfrm>
          <a:prstGeom prst="rect">
            <a:avLst/>
          </a:prstGeom>
          <a:noFill/>
        </p:spPr>
        <p:txBody>
          <a:bodyPr wrap="square">
            <a:spAutoFit/>
          </a:bodyPr>
          <a:lstStyle/>
          <a:p>
            <a:pPr algn="l"/>
            <a:r>
              <a:rPr lang="en-US" sz="1600" i="0" dirty="0">
                <a:solidFill>
                  <a:schemeClr val="bg1"/>
                </a:solidFill>
                <a:effectLst/>
                <a:latin typeface="Calibri" panose="020F0502020204030204" pitchFamily="34" charset="0"/>
                <a:cs typeface="Calibri" panose="020F0502020204030204" pitchFamily="34" charset="0"/>
              </a:rPr>
              <a:t>Fortunately, computers know only two kinds of answers:</a:t>
            </a:r>
          </a:p>
          <a:p>
            <a:pPr algn="l"/>
            <a:endParaRPr lang="en-US" sz="16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Yes, this is </a:t>
            </a:r>
            <a:r>
              <a:rPr lang="en-US" sz="1600" b="1" dirty="0">
                <a:solidFill>
                  <a:srgbClr val="FF0000"/>
                </a:solidFill>
                <a:latin typeface="Calibri" panose="020F0502020204030204" pitchFamily="34" charset="0"/>
                <a:cs typeface="Calibri" panose="020F0502020204030204" pitchFamily="34" charset="0"/>
              </a:rPr>
              <a:t>T</a:t>
            </a:r>
            <a:r>
              <a:rPr lang="en-US" sz="1600" b="1" i="0" dirty="0">
                <a:solidFill>
                  <a:srgbClr val="FF0000"/>
                </a:solidFill>
                <a:effectLst/>
                <a:latin typeface="Calibri" panose="020F0502020204030204" pitchFamily="34" charset="0"/>
                <a:cs typeface="Calibri" panose="020F0502020204030204" pitchFamily="34" charset="0"/>
              </a:rPr>
              <a:t>rue</a:t>
            </a:r>
            <a:r>
              <a:rPr lang="en-US" sz="1600" i="0"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No, this is </a:t>
            </a:r>
            <a:r>
              <a:rPr lang="en-US" sz="1600" b="1" dirty="0">
                <a:solidFill>
                  <a:srgbClr val="FF0000"/>
                </a:solidFill>
                <a:latin typeface="Calibri" panose="020F0502020204030204" pitchFamily="34" charset="0"/>
                <a:cs typeface="Calibri" panose="020F0502020204030204" pitchFamily="34" charset="0"/>
              </a:rPr>
              <a:t>F</a:t>
            </a:r>
            <a:r>
              <a:rPr lang="en-US" sz="1600" b="1" i="0" dirty="0">
                <a:solidFill>
                  <a:srgbClr val="FF0000"/>
                </a:solidFill>
                <a:effectLst/>
                <a:latin typeface="Calibri" panose="020F0502020204030204" pitchFamily="34" charset="0"/>
                <a:cs typeface="Calibri" panose="020F0502020204030204" pitchFamily="34" charset="0"/>
              </a:rPr>
              <a:t>alse</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1" dirty="0">
                <a:solidFill>
                  <a:schemeClr val="bg1"/>
                </a:solidFill>
                <a:effectLst/>
                <a:latin typeface="Calibri" panose="020F0502020204030204" pitchFamily="34" charset="0"/>
                <a:cs typeface="Calibri" panose="020F0502020204030204" pitchFamily="34" charset="0"/>
              </a:rPr>
              <a:t>You'll never get a response like: I don't know or Probably yes, but I don't know for sure.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Python, then, is a </a:t>
            </a:r>
            <a:r>
              <a:rPr lang="en-US" sz="1600" b="1" i="0" dirty="0">
                <a:solidFill>
                  <a:srgbClr val="FF0000"/>
                </a:solidFill>
                <a:effectLst/>
                <a:latin typeface="Calibri" panose="020F0502020204030204" pitchFamily="34" charset="0"/>
                <a:cs typeface="Calibri" panose="020F0502020204030204" pitchFamily="34" charset="0"/>
              </a:rPr>
              <a:t>binary</a:t>
            </a:r>
            <a:r>
              <a:rPr lang="en-US" sz="1600" b="1" i="0" dirty="0">
                <a:solidFill>
                  <a:schemeClr val="bg1"/>
                </a:solidFill>
                <a:effectLst/>
                <a:latin typeface="Calibri" panose="020F0502020204030204" pitchFamily="34" charset="0"/>
                <a:cs typeface="Calibri" panose="020F0502020204030204" pitchFamily="34" charset="0"/>
              </a:rPr>
              <a:t> reptile.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These two Boolean values have strict denotations in Python: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True</a:t>
            </a: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False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You cannot change anything - you have to take these symbols as they are, including case-sensitivity.</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Challenge: What will be the output of the following snippet of code?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print(True &gt; False)   # True</a:t>
            </a:r>
          </a:p>
          <a:p>
            <a:pPr algn="l"/>
            <a:r>
              <a:rPr lang="en-US" sz="1600" i="0" dirty="0">
                <a:solidFill>
                  <a:schemeClr val="bg1"/>
                </a:solidFill>
                <a:effectLst/>
                <a:latin typeface="Calibri" panose="020F0502020204030204" pitchFamily="34" charset="0"/>
                <a:cs typeface="Calibri" panose="020F0502020204030204" pitchFamily="34" charset="0"/>
              </a:rPr>
              <a:t>print(True &lt; False)   # False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Run the code in the Sandbox to check. Can you explain the result?</a:t>
            </a:r>
            <a:endParaRPr lang="en-US" sz="1600" i="0"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8769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24537" y="510990"/>
            <a:ext cx="9854452" cy="6032421"/>
          </a:xfrm>
          <a:prstGeom prst="rect">
            <a:avLst/>
          </a:prstGeom>
          <a:noFill/>
        </p:spPr>
        <p:txBody>
          <a:bodyPr wrap="square">
            <a:spAutoFit/>
          </a:bodyPr>
          <a:lstStyle/>
          <a:p>
            <a:pPr algn="l"/>
            <a:r>
              <a:rPr lang="en-US" i="0" dirty="0">
                <a:solidFill>
                  <a:schemeClr val="bg1"/>
                </a:solidFill>
                <a:effectLst/>
                <a:highlight>
                  <a:srgbClr val="00FF00"/>
                </a:highlight>
                <a:latin typeface="Calibri" panose="020F0502020204030204" pitchFamily="34" charset="0"/>
                <a:cs typeface="Calibri" panose="020F0502020204030204" pitchFamily="34" charset="0"/>
              </a:rPr>
              <a:t>LAB</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Estimated time</a:t>
            </a:r>
          </a:p>
          <a:p>
            <a:pPr algn="l"/>
            <a:r>
              <a:rPr lang="en-US" sz="1600" i="0" dirty="0">
                <a:solidFill>
                  <a:schemeClr val="bg1"/>
                </a:solidFill>
                <a:effectLst/>
                <a:latin typeface="Calibri" panose="020F0502020204030204" pitchFamily="34" charset="0"/>
                <a:cs typeface="Calibri" panose="020F0502020204030204" pitchFamily="34" charset="0"/>
              </a:rPr>
              <a:t>5-10 minutes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Level of difficulty</a:t>
            </a:r>
          </a:p>
          <a:p>
            <a:pPr algn="l"/>
            <a:r>
              <a:rPr lang="en-US" sz="1600" i="0" dirty="0">
                <a:solidFill>
                  <a:schemeClr val="bg1"/>
                </a:solidFill>
                <a:effectLst/>
                <a:latin typeface="Calibri" panose="020F0502020204030204" pitchFamily="34" charset="0"/>
                <a:cs typeface="Calibri" panose="020F0502020204030204" pitchFamily="34" charset="0"/>
              </a:rPr>
              <a:t>Easy</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Objectives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becoming familiar with the print() function and its formatting capabilities;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practicing coding strings;</a:t>
            </a:r>
          </a:p>
          <a:p>
            <a:pPr marL="285750" indent="-285750" algn="l">
              <a:buFont typeface="Arial" panose="020B0604020202020204" pitchFamily="34" charset="0"/>
              <a:buChar char="•"/>
            </a:pPr>
            <a:r>
              <a:rPr lang="en-US" sz="1600" i="0" dirty="0">
                <a:solidFill>
                  <a:schemeClr val="bg1"/>
                </a:solidFill>
                <a:effectLst/>
                <a:latin typeface="Calibri" panose="020F0502020204030204" pitchFamily="34" charset="0"/>
                <a:cs typeface="Calibri" panose="020F0502020204030204" pitchFamily="34" charset="0"/>
              </a:rPr>
              <a:t>experimenting with Python code.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Scenario</a:t>
            </a:r>
          </a:p>
          <a:p>
            <a:pPr algn="l"/>
            <a:r>
              <a:rPr lang="en-US" sz="1600" i="0" dirty="0">
                <a:solidFill>
                  <a:schemeClr val="bg1"/>
                </a:solidFill>
                <a:effectLst/>
                <a:latin typeface="Calibri" panose="020F0502020204030204" pitchFamily="34" charset="0"/>
                <a:cs typeface="Calibri" panose="020F0502020204030204" pitchFamily="34" charset="0"/>
              </a:rPr>
              <a:t>Write a one-line piece of code, using the print() function, as well as the newline and escape characters, to match the expected result outputted on three lines.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rgbClr val="FF0000"/>
                </a:solidFill>
                <a:effectLst/>
                <a:latin typeface="Calibri" panose="020F0502020204030204" pitchFamily="34" charset="0"/>
                <a:cs typeface="Calibri" panose="020F0502020204030204" pitchFamily="34" charset="0"/>
              </a:rPr>
              <a:t>print('\"I\'m\"\n\""learning\""\n\"""Python\""“’)</a:t>
            </a:r>
          </a:p>
          <a:p>
            <a:pPr algn="l"/>
            <a:endParaRPr lang="en-US" sz="1600" b="1" dirty="0">
              <a:solidFill>
                <a:schemeClr val="bg1"/>
              </a:solidFill>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Expected output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"I'm"</a:t>
            </a: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""learning""</a:t>
            </a: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"""Python"""</a:t>
            </a:r>
          </a:p>
        </p:txBody>
      </p:sp>
    </p:spTree>
    <p:extLst>
      <p:ext uri="{BB962C8B-B14F-4D97-AF65-F5344CB8AC3E}">
        <p14:creationId xmlns:p14="http://schemas.microsoft.com/office/powerpoint/2010/main" val="265660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41079" y="439271"/>
            <a:ext cx="9854452" cy="4893647"/>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Key takeaways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1. Literals are notations for representing some fixed values in code. Python has various types of literals - for example, a literal can be a number (numeric literals, e.g., 123), or a string (string literals, e.g., </a:t>
            </a:r>
            <a:r>
              <a:rPr lang="en-US" b="1" i="0" dirty="0">
                <a:solidFill>
                  <a:schemeClr val="bg1"/>
                </a:solidFill>
                <a:effectLst/>
                <a:latin typeface="Calibri" panose="020F0502020204030204" pitchFamily="34" charset="0"/>
                <a:cs typeface="Calibri" panose="020F0502020204030204" pitchFamily="34" charset="0"/>
              </a:rPr>
              <a:t>"I am a literal."</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2. The binary system is a system of numbers that employs 2 as the base. Therefore, a binary number is made up of 0s and 1s only, e.g., </a:t>
            </a:r>
            <a:r>
              <a:rPr lang="en-US" i="0" dirty="0">
                <a:solidFill>
                  <a:schemeClr val="bg1"/>
                </a:solidFill>
                <a:effectLst/>
                <a:highlight>
                  <a:srgbClr val="C0C0C0"/>
                </a:highlight>
                <a:latin typeface="Calibri" panose="020F0502020204030204" pitchFamily="34" charset="0"/>
                <a:cs typeface="Calibri" panose="020F0502020204030204" pitchFamily="34" charset="0"/>
              </a:rPr>
              <a:t>1010</a:t>
            </a:r>
            <a:r>
              <a:rPr lang="en-US" i="0" dirty="0">
                <a:solidFill>
                  <a:schemeClr val="bg1"/>
                </a:solidFill>
                <a:effectLst/>
                <a:latin typeface="Calibri" panose="020F0502020204030204" pitchFamily="34" charset="0"/>
                <a:cs typeface="Calibri" panose="020F0502020204030204" pitchFamily="34" charset="0"/>
              </a:rPr>
              <a:t> is </a:t>
            </a:r>
            <a:r>
              <a:rPr lang="en-US" b="1" i="0" dirty="0">
                <a:solidFill>
                  <a:schemeClr val="bg1"/>
                </a:solidFill>
                <a:effectLst/>
                <a:latin typeface="Calibri" panose="020F0502020204030204" pitchFamily="34" charset="0"/>
                <a:cs typeface="Calibri" panose="020F0502020204030204" pitchFamily="34" charset="0"/>
              </a:rPr>
              <a:t>10 in decimal</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Octal and hexadecimal </a:t>
            </a:r>
            <a:r>
              <a:rPr lang="en-US" i="0" dirty="0">
                <a:solidFill>
                  <a:schemeClr val="bg1"/>
                </a:solidFill>
                <a:effectLst/>
                <a:latin typeface="Calibri" panose="020F0502020204030204" pitchFamily="34" charset="0"/>
                <a:cs typeface="Calibri" panose="020F0502020204030204" pitchFamily="34" charset="0"/>
              </a:rPr>
              <a:t>numeration systems, similarly, employ </a:t>
            </a:r>
            <a:r>
              <a:rPr lang="en-US" b="1" i="0" dirty="0">
                <a:solidFill>
                  <a:schemeClr val="bg1"/>
                </a:solidFill>
                <a:effectLst/>
                <a:latin typeface="Calibri" panose="020F0502020204030204" pitchFamily="34" charset="0"/>
                <a:cs typeface="Calibri" panose="020F0502020204030204" pitchFamily="34" charset="0"/>
              </a:rPr>
              <a:t>8 and 16 </a:t>
            </a:r>
            <a:r>
              <a:rPr lang="en-US" i="0" dirty="0">
                <a:solidFill>
                  <a:schemeClr val="bg1"/>
                </a:solidFill>
                <a:effectLst/>
                <a:latin typeface="Calibri" panose="020F0502020204030204" pitchFamily="34" charset="0"/>
                <a:cs typeface="Calibri" panose="020F0502020204030204" pitchFamily="34" charset="0"/>
              </a:rPr>
              <a:t>as their bases respectively. The hexadecimal system uses the decimal numbers and six extra letters.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3. </a:t>
            </a:r>
            <a:r>
              <a:rPr lang="en-US" b="1" i="0" dirty="0">
                <a:solidFill>
                  <a:schemeClr val="bg1"/>
                </a:solidFill>
                <a:effectLst/>
                <a:latin typeface="Calibri" panose="020F0502020204030204" pitchFamily="34" charset="0"/>
                <a:cs typeface="Calibri" panose="020F0502020204030204" pitchFamily="34" charset="0"/>
              </a:rPr>
              <a:t>Integers</a:t>
            </a:r>
            <a:r>
              <a:rPr lang="en-US" i="0" dirty="0">
                <a:solidFill>
                  <a:schemeClr val="bg1"/>
                </a:solidFill>
                <a:effectLst/>
                <a:latin typeface="Calibri" panose="020F0502020204030204" pitchFamily="34" charset="0"/>
                <a:cs typeface="Calibri" panose="020F0502020204030204" pitchFamily="34" charset="0"/>
              </a:rPr>
              <a:t> (or simply </a:t>
            </a:r>
            <a:r>
              <a:rPr lang="en-US" b="1" i="0" dirty="0" err="1">
                <a:solidFill>
                  <a:srgbClr val="FF0000"/>
                </a:solidFill>
                <a:effectLst/>
                <a:latin typeface="Calibri" panose="020F0502020204030204" pitchFamily="34" charset="0"/>
                <a:cs typeface="Calibri" panose="020F0502020204030204" pitchFamily="34" charset="0"/>
              </a:rPr>
              <a:t>int</a:t>
            </a:r>
            <a:r>
              <a:rPr lang="en-US" i="0" dirty="0" err="1">
                <a:solidFill>
                  <a:schemeClr val="bg1"/>
                </a:solidFill>
                <a:effectLst/>
                <a:latin typeface="Calibri" panose="020F0502020204030204" pitchFamily="34" charset="0"/>
                <a:cs typeface="Calibri" panose="020F0502020204030204" pitchFamily="34" charset="0"/>
              </a:rPr>
              <a:t>s</a:t>
            </a:r>
            <a:r>
              <a:rPr lang="en-US" i="0" dirty="0">
                <a:solidFill>
                  <a:schemeClr val="bg1"/>
                </a:solidFill>
                <a:effectLst/>
                <a:latin typeface="Calibri" panose="020F0502020204030204" pitchFamily="34" charset="0"/>
                <a:cs typeface="Calibri" panose="020F0502020204030204" pitchFamily="34" charset="0"/>
              </a:rPr>
              <a:t>) are one of the numerical types supported by Python. They are numbers written without a fractional component, e.g., </a:t>
            </a:r>
            <a:r>
              <a:rPr lang="en-US" i="0" dirty="0">
                <a:solidFill>
                  <a:schemeClr val="bg1"/>
                </a:solidFill>
                <a:effectLst/>
                <a:highlight>
                  <a:srgbClr val="C0C0C0"/>
                </a:highlight>
                <a:latin typeface="Calibri" panose="020F0502020204030204" pitchFamily="34" charset="0"/>
                <a:cs typeface="Calibri" panose="020F0502020204030204" pitchFamily="34" charset="0"/>
              </a:rPr>
              <a:t>256</a:t>
            </a:r>
            <a:r>
              <a:rPr lang="en-US" i="0" dirty="0">
                <a:solidFill>
                  <a:schemeClr val="bg1"/>
                </a:solidFill>
                <a:effectLst/>
                <a:latin typeface="Calibri" panose="020F0502020204030204" pitchFamily="34" charset="0"/>
                <a:cs typeface="Calibri" panose="020F0502020204030204" pitchFamily="34" charset="0"/>
              </a:rPr>
              <a:t>, or </a:t>
            </a:r>
            <a:r>
              <a:rPr lang="en-US" i="0" dirty="0">
                <a:solidFill>
                  <a:schemeClr val="bg1"/>
                </a:solidFill>
                <a:effectLst/>
                <a:highlight>
                  <a:srgbClr val="C0C0C0"/>
                </a:highlight>
                <a:latin typeface="Calibri" panose="020F0502020204030204" pitchFamily="34" charset="0"/>
                <a:cs typeface="Calibri" panose="020F0502020204030204" pitchFamily="34" charset="0"/>
              </a:rPr>
              <a:t>-1</a:t>
            </a:r>
            <a:r>
              <a:rPr lang="en-US" i="0" dirty="0">
                <a:solidFill>
                  <a:schemeClr val="bg1"/>
                </a:solidFill>
                <a:effectLst/>
                <a:latin typeface="Calibri" panose="020F0502020204030204" pitchFamily="34" charset="0"/>
                <a:cs typeface="Calibri" panose="020F0502020204030204" pitchFamily="34" charset="0"/>
              </a:rPr>
              <a:t> (</a:t>
            </a:r>
            <a:r>
              <a:rPr lang="en-US" b="1" i="0" dirty="0">
                <a:solidFill>
                  <a:schemeClr val="bg1"/>
                </a:solidFill>
                <a:effectLst/>
                <a:latin typeface="Calibri" panose="020F0502020204030204" pitchFamily="34" charset="0"/>
                <a:cs typeface="Calibri" panose="020F0502020204030204" pitchFamily="34" charset="0"/>
              </a:rPr>
              <a:t>negative integers</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4. </a:t>
            </a:r>
            <a:r>
              <a:rPr lang="en-US" b="1" i="0" dirty="0">
                <a:solidFill>
                  <a:schemeClr val="bg1"/>
                </a:solidFill>
                <a:effectLst/>
                <a:latin typeface="Calibri" panose="020F0502020204030204" pitchFamily="34" charset="0"/>
                <a:cs typeface="Calibri" panose="020F0502020204030204" pitchFamily="34" charset="0"/>
              </a:rPr>
              <a:t>Floating-point</a:t>
            </a:r>
            <a:r>
              <a:rPr lang="en-US" i="0" dirty="0">
                <a:solidFill>
                  <a:schemeClr val="bg1"/>
                </a:solidFill>
                <a:effectLst/>
                <a:latin typeface="Calibri" panose="020F0502020204030204" pitchFamily="34" charset="0"/>
                <a:cs typeface="Calibri" panose="020F0502020204030204" pitchFamily="34" charset="0"/>
              </a:rPr>
              <a:t> numbers (or simply </a:t>
            </a:r>
            <a:r>
              <a:rPr lang="en-US" b="1" i="0" dirty="0">
                <a:solidFill>
                  <a:srgbClr val="FF0000"/>
                </a:solidFill>
                <a:effectLst/>
                <a:latin typeface="Calibri" panose="020F0502020204030204" pitchFamily="34" charset="0"/>
                <a:cs typeface="Calibri" panose="020F0502020204030204" pitchFamily="34" charset="0"/>
              </a:rPr>
              <a:t>floats</a:t>
            </a:r>
            <a:r>
              <a:rPr lang="en-US" i="0" dirty="0">
                <a:solidFill>
                  <a:schemeClr val="bg1"/>
                </a:solidFill>
                <a:effectLst/>
                <a:latin typeface="Calibri" panose="020F0502020204030204" pitchFamily="34" charset="0"/>
                <a:cs typeface="Calibri" panose="020F0502020204030204" pitchFamily="34" charset="0"/>
              </a:rPr>
              <a:t>) are another one of the numerical types supported by Python. They are numbers that contain (or are able to contain) a fractional component, e.g., </a:t>
            </a:r>
            <a:r>
              <a:rPr lang="en-US" i="0" dirty="0">
                <a:solidFill>
                  <a:schemeClr val="bg1"/>
                </a:solidFill>
                <a:effectLst/>
                <a:highlight>
                  <a:srgbClr val="C0C0C0"/>
                </a:highlight>
                <a:latin typeface="Calibri" panose="020F0502020204030204" pitchFamily="34" charset="0"/>
                <a:cs typeface="Calibri" panose="020F0502020204030204" pitchFamily="34" charset="0"/>
              </a:rPr>
              <a:t>1.27</a:t>
            </a:r>
            <a:r>
              <a:rPr lang="en-US"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1094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2862322"/>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As you can see, the first program consists of the following parts: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word print;</a:t>
            </a:r>
          </a:p>
          <a:p>
            <a:pPr algn="l"/>
            <a:r>
              <a:rPr lang="en-US" i="0" dirty="0">
                <a:solidFill>
                  <a:schemeClr val="bg1"/>
                </a:solidFill>
                <a:effectLst/>
                <a:latin typeface="Calibri" panose="020F0502020204030204" pitchFamily="34" charset="0"/>
                <a:cs typeface="Calibri" panose="020F0502020204030204" pitchFamily="34" charset="0"/>
              </a:rPr>
              <a:t>an opening parenthesis;</a:t>
            </a:r>
          </a:p>
          <a:p>
            <a:pPr algn="l"/>
            <a:r>
              <a:rPr lang="en-US" i="0" dirty="0">
                <a:solidFill>
                  <a:schemeClr val="bg1"/>
                </a:solidFill>
                <a:effectLst/>
                <a:latin typeface="Calibri" panose="020F0502020204030204" pitchFamily="34" charset="0"/>
                <a:cs typeface="Calibri" panose="020F0502020204030204" pitchFamily="34" charset="0"/>
              </a:rPr>
              <a:t>a quotation mark;</a:t>
            </a:r>
          </a:p>
          <a:p>
            <a:pPr algn="l"/>
            <a:r>
              <a:rPr lang="en-US" i="0" dirty="0">
                <a:solidFill>
                  <a:schemeClr val="bg1"/>
                </a:solidFill>
                <a:effectLst/>
                <a:latin typeface="Calibri" panose="020F0502020204030204" pitchFamily="34" charset="0"/>
                <a:cs typeface="Calibri" panose="020F0502020204030204" pitchFamily="34" charset="0"/>
              </a:rPr>
              <a:t>a line of text: Hello, World!;</a:t>
            </a:r>
          </a:p>
          <a:p>
            <a:pPr algn="l"/>
            <a:r>
              <a:rPr lang="en-US" i="0" dirty="0">
                <a:solidFill>
                  <a:schemeClr val="bg1"/>
                </a:solidFill>
                <a:effectLst/>
                <a:latin typeface="Calibri" panose="020F0502020204030204" pitchFamily="34" charset="0"/>
                <a:cs typeface="Calibri" panose="020F0502020204030204" pitchFamily="34" charset="0"/>
              </a:rPr>
              <a:t>another quotation mark;</a:t>
            </a:r>
          </a:p>
          <a:p>
            <a:pPr algn="l"/>
            <a:r>
              <a:rPr lang="en-US" i="0" dirty="0">
                <a:solidFill>
                  <a:schemeClr val="bg1"/>
                </a:solidFill>
                <a:effectLst/>
                <a:latin typeface="Calibri" panose="020F0502020204030204" pitchFamily="34" charset="0"/>
                <a:cs typeface="Calibri" panose="020F0502020204030204" pitchFamily="34" charset="0"/>
              </a:rPr>
              <a:t>a closing parenthesis.</a:t>
            </a:r>
          </a:p>
          <a:p>
            <a:pPr algn="l"/>
            <a:r>
              <a:rPr lang="en-US" i="0" dirty="0">
                <a:solidFill>
                  <a:schemeClr val="bg1"/>
                </a:solidFill>
                <a:effectLst/>
                <a:latin typeface="Calibri" panose="020F0502020204030204" pitchFamily="34" charset="0"/>
                <a:cs typeface="Calibri" panose="020F0502020204030204" pitchFamily="34" charset="0"/>
              </a:rPr>
              <a:t>Each of the above plays a very</a:t>
            </a:r>
          </a:p>
          <a:p>
            <a:pPr algn="l"/>
            <a:r>
              <a:rPr lang="en-US" i="0" dirty="0">
                <a:solidFill>
                  <a:schemeClr val="bg1"/>
                </a:solidFill>
                <a:effectLst/>
                <a:latin typeface="Calibri" panose="020F0502020204030204" pitchFamily="34" charset="0"/>
                <a:cs typeface="Calibri" panose="020F0502020204030204" pitchFamily="34" charset="0"/>
              </a:rPr>
              <a:t>important role in the code.</a:t>
            </a:r>
          </a:p>
        </p:txBody>
      </p:sp>
      <p:pic>
        <p:nvPicPr>
          <p:cNvPr id="3" name="Imagem 2">
            <a:extLst>
              <a:ext uri="{FF2B5EF4-FFF2-40B4-BE49-F238E27FC236}">
                <a16:creationId xmlns:a16="http://schemas.microsoft.com/office/drawing/2014/main" id="{087A0138-0A77-4DB4-9BD9-D58252983AD9}"/>
              </a:ext>
            </a:extLst>
          </p:cNvPr>
          <p:cNvPicPr>
            <a:picLocks noChangeAspect="1"/>
          </p:cNvPicPr>
          <p:nvPr/>
        </p:nvPicPr>
        <p:blipFill>
          <a:blip r:embed="rId2"/>
          <a:stretch>
            <a:fillRect/>
          </a:stretch>
        </p:blipFill>
        <p:spPr>
          <a:xfrm>
            <a:off x="5235389" y="943600"/>
            <a:ext cx="5226423" cy="5651241"/>
          </a:xfrm>
          <a:prstGeom prst="rect">
            <a:avLst/>
          </a:prstGeom>
        </p:spPr>
      </p:pic>
    </p:spTree>
    <p:extLst>
      <p:ext uri="{BB962C8B-B14F-4D97-AF65-F5344CB8AC3E}">
        <p14:creationId xmlns:p14="http://schemas.microsoft.com/office/powerpoint/2010/main" val="2102458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41079" y="439271"/>
            <a:ext cx="9854452" cy="5262979"/>
          </a:xfrm>
          <a:prstGeom prst="rect">
            <a:avLst/>
          </a:prstGeom>
          <a:noFill/>
        </p:spPr>
        <p:txBody>
          <a:bodyPr wrap="square">
            <a:spAutoFit/>
          </a:bodyPr>
          <a:lstStyle/>
          <a:p>
            <a:pPr algn="l"/>
            <a:r>
              <a:rPr lang="en-US" sz="1600" i="0" dirty="0">
                <a:solidFill>
                  <a:schemeClr val="bg1"/>
                </a:solidFill>
                <a:effectLst/>
                <a:latin typeface="Calibri" panose="020F0502020204030204" pitchFamily="34" charset="0"/>
                <a:cs typeface="Calibri" panose="020F0502020204030204" pitchFamily="34" charset="0"/>
              </a:rPr>
              <a:t>5. To encode an apostrophe or a quote inside a string you can either use the escape character, e.g.,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'I</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'm happy.'</a:t>
            </a:r>
            <a:r>
              <a:rPr lang="en-US" sz="1600" i="0" dirty="0">
                <a:solidFill>
                  <a:schemeClr val="bg1"/>
                </a:solidFill>
                <a:effectLst/>
                <a:latin typeface="Calibri" panose="020F0502020204030204" pitchFamily="34" charset="0"/>
                <a:cs typeface="Calibri" panose="020F0502020204030204" pitchFamily="34" charset="0"/>
              </a:rPr>
              <a:t>, or open and close the string using an opposite set of symbols to the ones you wish to encode, e.g., </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I'm happy.</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sz="1600" i="0" dirty="0">
                <a:solidFill>
                  <a:schemeClr val="bg1"/>
                </a:solidFill>
                <a:effectLst/>
                <a:latin typeface="Calibri" panose="020F0502020204030204" pitchFamily="34" charset="0"/>
                <a:cs typeface="Calibri" panose="020F0502020204030204" pitchFamily="34" charset="0"/>
              </a:rPr>
              <a:t> to encode an apostrophe, and </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He said "Python", not "typhoon"</a:t>
            </a:r>
            <a:r>
              <a:rPr lang="en-US" sz="1600" b="1" i="0" dirty="0">
                <a:solidFill>
                  <a:srgbClr val="FF0000"/>
                </a:solidFill>
                <a:effectLst/>
                <a:highlight>
                  <a:srgbClr val="C0C0C0"/>
                </a:highlight>
                <a:latin typeface="Calibri" panose="020F0502020204030204" pitchFamily="34" charset="0"/>
                <a:cs typeface="Calibri" panose="020F0502020204030204" pitchFamily="34" charset="0"/>
              </a:rPr>
              <a:t>'</a:t>
            </a:r>
            <a:r>
              <a:rPr lang="en-US" sz="1600" i="0" dirty="0">
                <a:solidFill>
                  <a:schemeClr val="bg1"/>
                </a:solidFill>
                <a:effectLst/>
                <a:latin typeface="Calibri" panose="020F0502020204030204" pitchFamily="34" charset="0"/>
                <a:cs typeface="Calibri" panose="020F0502020204030204" pitchFamily="34" charset="0"/>
              </a:rPr>
              <a:t> to encode a (double) quote.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6. </a:t>
            </a:r>
            <a:r>
              <a:rPr lang="en-US" sz="1600" b="1" i="0" dirty="0">
                <a:solidFill>
                  <a:schemeClr val="bg1"/>
                </a:solidFill>
                <a:effectLst/>
                <a:latin typeface="Calibri" panose="020F0502020204030204" pitchFamily="34" charset="0"/>
                <a:cs typeface="Calibri" panose="020F0502020204030204" pitchFamily="34" charset="0"/>
              </a:rPr>
              <a:t>Boolean values </a:t>
            </a:r>
            <a:r>
              <a:rPr lang="en-US" sz="1600" i="0" dirty="0">
                <a:solidFill>
                  <a:schemeClr val="bg1"/>
                </a:solidFill>
                <a:effectLst/>
                <a:latin typeface="Calibri" panose="020F0502020204030204" pitchFamily="34" charset="0"/>
                <a:cs typeface="Calibri" panose="020F0502020204030204" pitchFamily="34" charset="0"/>
              </a:rPr>
              <a:t>are the two constant objects </a:t>
            </a:r>
            <a:r>
              <a:rPr lang="en-US" sz="1600" b="1" i="0" dirty="0">
                <a:solidFill>
                  <a:srgbClr val="FF0000"/>
                </a:solidFill>
                <a:effectLst/>
                <a:latin typeface="Calibri" panose="020F0502020204030204" pitchFamily="34" charset="0"/>
                <a:cs typeface="Calibri" panose="020F0502020204030204" pitchFamily="34" charset="0"/>
              </a:rPr>
              <a:t>True and False </a:t>
            </a:r>
            <a:r>
              <a:rPr lang="en-US" sz="1600" i="0" dirty="0">
                <a:solidFill>
                  <a:schemeClr val="bg1"/>
                </a:solidFill>
                <a:effectLst/>
                <a:latin typeface="Calibri" panose="020F0502020204030204" pitchFamily="34" charset="0"/>
                <a:cs typeface="Calibri" panose="020F0502020204030204" pitchFamily="34" charset="0"/>
              </a:rPr>
              <a:t>used to represent truth values (in numeric contexts </a:t>
            </a:r>
            <a:r>
              <a:rPr lang="en-US" sz="1600" b="1" i="0" dirty="0">
                <a:solidFill>
                  <a:srgbClr val="FF0000"/>
                </a:solidFill>
                <a:effectLst/>
                <a:latin typeface="Calibri" panose="020F0502020204030204" pitchFamily="34" charset="0"/>
                <a:cs typeface="Calibri" panose="020F0502020204030204" pitchFamily="34" charset="0"/>
              </a:rPr>
              <a:t>1</a:t>
            </a:r>
            <a:r>
              <a:rPr lang="en-US" sz="1600" i="0" dirty="0">
                <a:solidFill>
                  <a:schemeClr val="bg1"/>
                </a:solidFill>
                <a:effectLst/>
                <a:latin typeface="Calibri" panose="020F0502020204030204" pitchFamily="34" charset="0"/>
                <a:cs typeface="Calibri" panose="020F0502020204030204" pitchFamily="34" charset="0"/>
              </a:rPr>
              <a:t> is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True</a:t>
            </a:r>
            <a:r>
              <a:rPr lang="en-US" sz="1600" i="0" dirty="0">
                <a:solidFill>
                  <a:schemeClr val="bg1"/>
                </a:solidFill>
                <a:effectLst/>
                <a:latin typeface="Calibri" panose="020F0502020204030204" pitchFamily="34" charset="0"/>
                <a:cs typeface="Calibri" panose="020F0502020204030204" pitchFamily="34" charset="0"/>
              </a:rPr>
              <a:t>, while </a:t>
            </a:r>
            <a:r>
              <a:rPr lang="en-US" sz="1600" b="1" i="0" dirty="0">
                <a:solidFill>
                  <a:srgbClr val="FF0000"/>
                </a:solidFill>
                <a:effectLst/>
                <a:latin typeface="Calibri" panose="020F0502020204030204" pitchFamily="34" charset="0"/>
                <a:cs typeface="Calibri" panose="020F0502020204030204" pitchFamily="34" charset="0"/>
              </a:rPr>
              <a:t>0</a:t>
            </a:r>
            <a:r>
              <a:rPr lang="en-US" sz="1600" i="0" dirty="0">
                <a:solidFill>
                  <a:schemeClr val="bg1"/>
                </a:solidFill>
                <a:effectLst/>
                <a:latin typeface="Calibri" panose="020F0502020204030204" pitchFamily="34" charset="0"/>
                <a:cs typeface="Calibri" panose="020F0502020204030204" pitchFamily="34" charset="0"/>
              </a:rPr>
              <a:t> is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False</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rgbClr val="CCFF33"/>
                </a:solidFill>
                <a:effectLst/>
                <a:highlight>
                  <a:srgbClr val="0000FF"/>
                </a:highlight>
                <a:latin typeface="Calibri" panose="020F0502020204030204" pitchFamily="34" charset="0"/>
                <a:cs typeface="Calibri" panose="020F0502020204030204" pitchFamily="34" charset="0"/>
              </a:rPr>
              <a:t>EXTRA</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There is one more, special literal that is used in Python: the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None</a:t>
            </a:r>
            <a:r>
              <a:rPr lang="en-US" sz="1600" i="0" dirty="0">
                <a:solidFill>
                  <a:schemeClr val="bg1"/>
                </a:solidFill>
                <a:effectLst/>
                <a:latin typeface="Calibri" panose="020F0502020204030204" pitchFamily="34" charset="0"/>
                <a:cs typeface="Calibri" panose="020F0502020204030204" pitchFamily="34" charset="0"/>
              </a:rPr>
              <a:t> literal. This literal is a so-called </a:t>
            </a:r>
            <a:r>
              <a:rPr lang="en-US" sz="1600" i="0" dirty="0" err="1">
                <a:solidFill>
                  <a:schemeClr val="bg1"/>
                </a:solidFill>
                <a:effectLst/>
                <a:highlight>
                  <a:srgbClr val="C0C0C0"/>
                </a:highlight>
                <a:latin typeface="Calibri" panose="020F0502020204030204" pitchFamily="34" charset="0"/>
                <a:cs typeface="Calibri" panose="020F0502020204030204" pitchFamily="34" charset="0"/>
              </a:rPr>
              <a:t>NoneType</a:t>
            </a:r>
            <a:r>
              <a:rPr lang="en-US" sz="1600" i="0" dirty="0">
                <a:solidFill>
                  <a:schemeClr val="bg1"/>
                </a:solidFill>
                <a:effectLst/>
                <a:latin typeface="Calibri" panose="020F0502020204030204" pitchFamily="34" charset="0"/>
                <a:cs typeface="Calibri" panose="020F0502020204030204" pitchFamily="34" charset="0"/>
              </a:rPr>
              <a:t> object, and it is used to represent </a:t>
            </a:r>
            <a:r>
              <a:rPr lang="en-US" sz="1600" b="1" i="0" dirty="0">
                <a:solidFill>
                  <a:srgbClr val="FF0000"/>
                </a:solidFill>
                <a:effectLst/>
                <a:latin typeface="Calibri" panose="020F0502020204030204" pitchFamily="34" charset="0"/>
                <a:cs typeface="Calibri" panose="020F0502020204030204" pitchFamily="34" charset="0"/>
              </a:rPr>
              <a:t>the absence of a value</a:t>
            </a:r>
            <a:r>
              <a:rPr lang="en-US" sz="1600" i="0" dirty="0">
                <a:solidFill>
                  <a:schemeClr val="bg1"/>
                </a:solidFill>
                <a:effectLst/>
                <a:latin typeface="Calibri" panose="020F0502020204030204" pitchFamily="34" charset="0"/>
                <a:cs typeface="Calibri" panose="020F0502020204030204" pitchFamily="34" charset="0"/>
              </a:rPr>
              <a:t>. We'll tell you more about it soon.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Exercise 1</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What types of literals are the following two examples?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"Hello ", "007"</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effectLst/>
                <a:highlight>
                  <a:srgbClr val="800000"/>
                </a:highlight>
                <a:latin typeface="Calibri" panose="020F0502020204030204" pitchFamily="34" charset="0"/>
                <a:cs typeface="Calibri" panose="020F0502020204030204" pitchFamily="34" charset="0"/>
              </a:rPr>
              <a:t>Check</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rgbClr val="CCFF33"/>
                </a:solidFill>
                <a:effectLst/>
                <a:latin typeface="Calibri" panose="020F0502020204030204" pitchFamily="34" charset="0"/>
                <a:cs typeface="Calibri" panose="020F0502020204030204" pitchFamily="34" charset="0"/>
              </a:rPr>
              <a:t>They're both </a:t>
            </a:r>
            <a:r>
              <a:rPr lang="en-US" sz="1600" i="0" dirty="0">
                <a:solidFill>
                  <a:schemeClr val="bg1"/>
                </a:solidFill>
                <a:effectLst/>
                <a:latin typeface="Calibri" panose="020F0502020204030204" pitchFamily="34" charset="0"/>
                <a:cs typeface="Calibri" panose="020F0502020204030204" pitchFamily="34" charset="0"/>
              </a:rPr>
              <a:t>strings/string </a:t>
            </a:r>
            <a:r>
              <a:rPr lang="en-US" sz="1600" i="0" dirty="0">
                <a:solidFill>
                  <a:srgbClr val="CCFF33"/>
                </a:solidFill>
                <a:effectLst/>
                <a:latin typeface="Calibri" panose="020F0502020204030204" pitchFamily="34" charset="0"/>
                <a:cs typeface="Calibri" panose="020F0502020204030204" pitchFamily="34" charset="0"/>
              </a:rPr>
              <a:t>literals.</a:t>
            </a:r>
          </a:p>
        </p:txBody>
      </p:sp>
    </p:spTree>
    <p:extLst>
      <p:ext uri="{BB962C8B-B14F-4D97-AF65-F5344CB8AC3E}">
        <p14:creationId xmlns:p14="http://schemas.microsoft.com/office/powerpoint/2010/main" val="12256663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41079" y="439271"/>
            <a:ext cx="9854452" cy="5262979"/>
          </a:xfrm>
          <a:prstGeom prst="rect">
            <a:avLst/>
          </a:prstGeom>
          <a:noFill/>
        </p:spPr>
        <p:txBody>
          <a:bodyPr wrap="square">
            <a:spAutoFit/>
          </a:bodyPr>
          <a:lstStyle/>
          <a:p>
            <a:pPr algn="l"/>
            <a:r>
              <a:rPr lang="en-US" sz="1600" b="1" i="0" dirty="0">
                <a:solidFill>
                  <a:schemeClr val="bg1"/>
                </a:solidFill>
                <a:effectLst/>
                <a:latin typeface="Calibri" panose="020F0502020204030204" pitchFamily="34" charset="0"/>
                <a:cs typeface="Calibri" panose="020F0502020204030204" pitchFamily="34" charset="0"/>
              </a:rPr>
              <a:t>Exercise 2</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What types of literals are the following four examples?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"1.5", 2.0, 528, False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effectLst/>
                <a:highlight>
                  <a:srgbClr val="800000"/>
                </a:highlight>
                <a:latin typeface="Calibri" panose="020F0502020204030204" pitchFamily="34" charset="0"/>
                <a:cs typeface="Calibri" panose="020F0502020204030204" pitchFamily="34" charset="0"/>
              </a:rPr>
              <a:t>Check</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rgbClr val="CCFF33"/>
                </a:solidFill>
                <a:effectLst/>
                <a:latin typeface="Calibri" panose="020F0502020204030204" pitchFamily="34" charset="0"/>
                <a:cs typeface="Calibri" panose="020F0502020204030204" pitchFamily="34" charset="0"/>
              </a:rPr>
              <a:t>The first is a </a:t>
            </a:r>
            <a:r>
              <a:rPr lang="en-US" sz="1600" i="0" dirty="0">
                <a:solidFill>
                  <a:schemeClr val="bg1"/>
                </a:solidFill>
                <a:effectLst/>
                <a:latin typeface="Calibri" panose="020F0502020204030204" pitchFamily="34" charset="0"/>
                <a:cs typeface="Calibri" panose="020F0502020204030204" pitchFamily="34" charset="0"/>
              </a:rPr>
              <a:t>string</a:t>
            </a:r>
            <a:r>
              <a:rPr lang="en-US" sz="1600" i="0" dirty="0">
                <a:solidFill>
                  <a:srgbClr val="CCFF33"/>
                </a:solidFill>
                <a:effectLst/>
                <a:latin typeface="Calibri" panose="020F0502020204030204" pitchFamily="34" charset="0"/>
                <a:cs typeface="Calibri" panose="020F0502020204030204" pitchFamily="34" charset="0"/>
              </a:rPr>
              <a:t>, the second is a numerical literal (</a:t>
            </a:r>
            <a:r>
              <a:rPr lang="en-US" sz="1600" b="1" i="0" dirty="0">
                <a:solidFill>
                  <a:srgbClr val="CCFF33"/>
                </a:solidFill>
                <a:effectLst/>
                <a:latin typeface="Calibri" panose="020F0502020204030204" pitchFamily="34" charset="0"/>
                <a:cs typeface="Calibri" panose="020F0502020204030204" pitchFamily="34" charset="0"/>
              </a:rPr>
              <a:t>a </a:t>
            </a:r>
            <a:r>
              <a:rPr lang="en-US" sz="1600" b="1" i="0" dirty="0">
                <a:solidFill>
                  <a:schemeClr val="bg1"/>
                </a:solidFill>
                <a:effectLst/>
                <a:latin typeface="Calibri" panose="020F0502020204030204" pitchFamily="34" charset="0"/>
                <a:cs typeface="Calibri" panose="020F0502020204030204" pitchFamily="34" charset="0"/>
              </a:rPr>
              <a:t>float</a:t>
            </a:r>
            <a:r>
              <a:rPr lang="en-US" sz="1600" i="0" dirty="0">
                <a:solidFill>
                  <a:srgbClr val="CCFF33"/>
                </a:solidFill>
                <a:effectLst/>
                <a:latin typeface="Calibri" panose="020F0502020204030204" pitchFamily="34" charset="0"/>
                <a:cs typeface="Calibri" panose="020F0502020204030204" pitchFamily="34" charset="0"/>
              </a:rPr>
              <a:t>), the third is a numerical literal (an </a:t>
            </a:r>
            <a:r>
              <a:rPr lang="en-US" sz="1600" i="0" dirty="0">
                <a:solidFill>
                  <a:schemeClr val="bg1"/>
                </a:solidFill>
                <a:effectLst/>
                <a:latin typeface="Calibri" panose="020F0502020204030204" pitchFamily="34" charset="0"/>
                <a:cs typeface="Calibri" panose="020F0502020204030204" pitchFamily="34" charset="0"/>
              </a:rPr>
              <a:t>integer</a:t>
            </a:r>
            <a:r>
              <a:rPr lang="en-US" sz="1600" i="0" dirty="0">
                <a:solidFill>
                  <a:srgbClr val="CCFF33"/>
                </a:solidFill>
                <a:effectLst/>
                <a:latin typeface="Calibri" panose="020F0502020204030204" pitchFamily="34" charset="0"/>
                <a:cs typeface="Calibri" panose="020F0502020204030204" pitchFamily="34" charset="0"/>
              </a:rPr>
              <a:t>), and the fourth is a </a:t>
            </a:r>
            <a:r>
              <a:rPr lang="en-US" sz="1600" i="0" dirty="0" err="1">
                <a:solidFill>
                  <a:schemeClr val="bg1"/>
                </a:solidFill>
                <a:effectLst/>
                <a:latin typeface="Calibri" panose="020F0502020204030204" pitchFamily="34" charset="0"/>
                <a:cs typeface="Calibri" panose="020F0502020204030204" pitchFamily="34" charset="0"/>
              </a:rPr>
              <a:t>boolean</a:t>
            </a:r>
            <a:r>
              <a:rPr lang="en-US" sz="1600" i="0" dirty="0">
                <a:solidFill>
                  <a:srgbClr val="CCFF33"/>
                </a:solidFill>
                <a:effectLst/>
                <a:latin typeface="Calibri" panose="020F0502020204030204" pitchFamily="34" charset="0"/>
                <a:cs typeface="Calibri" panose="020F0502020204030204" pitchFamily="34" charset="0"/>
              </a:rPr>
              <a:t> literal.</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Exercise 3</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What is the decimal value of the following binary number?</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1011</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effectLst/>
                <a:highlight>
                  <a:srgbClr val="800000"/>
                </a:highlight>
                <a:latin typeface="Calibri" panose="020F0502020204030204" pitchFamily="34" charset="0"/>
                <a:cs typeface="Calibri" panose="020F0502020204030204" pitchFamily="34" charset="0"/>
              </a:rPr>
              <a:t>Check</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rgbClr val="CCFF33"/>
                </a:solidFill>
                <a:effectLst/>
                <a:latin typeface="Calibri" panose="020F0502020204030204" pitchFamily="34" charset="0"/>
                <a:cs typeface="Calibri" panose="020F0502020204030204" pitchFamily="34" charset="0"/>
              </a:rPr>
              <a:t>It's 11, because (2**0) + (2**1) + (2**3) = 11</a:t>
            </a:r>
          </a:p>
        </p:txBody>
      </p:sp>
    </p:spTree>
    <p:extLst>
      <p:ext uri="{BB962C8B-B14F-4D97-AF65-F5344CB8AC3E}">
        <p14:creationId xmlns:p14="http://schemas.microsoft.com/office/powerpoint/2010/main" val="853151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23150" y="448236"/>
            <a:ext cx="9854452" cy="544764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Python as a calculator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Now, we're going to show you a completely new side of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You already know that the function is able to show you the values of the literals passed to it by arguments.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 fact, it can do something more. Take a look at the snippet: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print(2+2)</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Retype the code in the editor and run it. Can you guess the output?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latin typeface="Calibri" panose="020F0502020204030204" pitchFamily="34" charset="0"/>
                <a:cs typeface="Calibri" panose="020F0502020204030204" pitchFamily="34" charset="0"/>
              </a:rPr>
              <a:t>Output</a:t>
            </a:r>
            <a:r>
              <a:rPr lang="en-US" dirty="0">
                <a:solidFill>
                  <a:schemeClr val="bg1"/>
                </a:solidFill>
                <a:latin typeface="Calibri" panose="020F0502020204030204" pitchFamily="34" charset="0"/>
                <a:cs typeface="Calibri" panose="020F0502020204030204" pitchFamily="34" charset="0"/>
              </a:rPr>
              <a:t> =&gt; </a:t>
            </a:r>
            <a:r>
              <a:rPr lang="en-US" dirty="0">
                <a:solidFill>
                  <a:schemeClr val="bg1"/>
                </a:solidFill>
                <a:highlight>
                  <a:srgbClr val="C0C0C0"/>
                </a:highlight>
                <a:latin typeface="Calibri" panose="020F0502020204030204" pitchFamily="34" charset="0"/>
                <a:cs typeface="Calibri" panose="020F0502020204030204" pitchFamily="34" charset="0"/>
              </a:rPr>
              <a:t>4</a:t>
            </a:r>
            <a:endParaRPr lang="en-US" i="0"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 should see the number four. Feel free to experiment with other operators.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Without taking this too seriously, you've just discovered that Python can be used as a calculator. Not a very handy one, and definitely not a pocket one, but a calculator nonetheless.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Taking it more seriously, we are now entering the province of </a:t>
            </a:r>
            <a:r>
              <a:rPr lang="en-US" i="0" dirty="0">
                <a:solidFill>
                  <a:srgbClr val="CCFF33"/>
                </a:solidFill>
                <a:effectLst/>
                <a:latin typeface="Calibri" panose="020F0502020204030204" pitchFamily="34" charset="0"/>
                <a:cs typeface="Calibri" panose="020F0502020204030204" pitchFamily="34" charset="0"/>
              </a:rPr>
              <a:t>operators and expressions</a:t>
            </a:r>
            <a:r>
              <a:rPr lang="en-US"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330356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23150" y="448236"/>
            <a:ext cx="9854452" cy="518603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Basic operators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An operator is a symbol of the programming language, which is able to operate on the values.</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For example, just as in arithmetic, the + (plus) sign is the operator which is able to add two numbers, giving the result of the addition.</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Not all Python operators are as obvious as the plus sign, though, so let's go through some of the operators available in Python, and we'll explain which rules govern their use, and how to interpret the operations they perform.</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We'll begin with the operators which are associated with the most widely recognizable arithmetic operations:</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highlight>
                  <a:srgbClr val="C0C0C0"/>
                </a:highlight>
                <a:latin typeface="Calibri" panose="020F0502020204030204" pitchFamily="34" charset="0"/>
                <a:cs typeface="Calibri" panose="020F0502020204030204" pitchFamily="34" charset="0"/>
              </a:rPr>
              <a:t>+, -, *, /, //, %, **</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The order of their appearance is not accidental. We'll talk more about it once we've gone through them all.</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Remember: Data and operators when connected together form expressions. The simplest expression is a literal itself.</a:t>
            </a:r>
            <a:endParaRPr lang="en-US" sz="1700" i="0" dirty="0">
              <a:solidFill>
                <a:srgbClr val="CCFF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013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6401753"/>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Arithmetic operators: exponentiation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 </a:t>
            </a:r>
            <a:r>
              <a:rPr lang="en-US" sz="1600" b="1" i="0" dirty="0">
                <a:solidFill>
                  <a:srgbClr val="FF0000"/>
                </a:solidFill>
                <a:effectLst/>
                <a:latin typeface="Calibri" panose="020F0502020204030204" pitchFamily="34" charset="0"/>
                <a:cs typeface="Calibri" panose="020F0502020204030204" pitchFamily="34" charset="0"/>
              </a:rPr>
              <a:t>**</a:t>
            </a:r>
            <a:r>
              <a:rPr lang="en-US" sz="1600" i="0" dirty="0">
                <a:solidFill>
                  <a:schemeClr val="bg1"/>
                </a:solidFill>
                <a:effectLst/>
                <a:latin typeface="Calibri" panose="020F0502020204030204" pitchFamily="34" charset="0"/>
                <a:cs typeface="Calibri" panose="020F0502020204030204" pitchFamily="34" charset="0"/>
              </a:rPr>
              <a:t> (double asterisk) sign is an </a:t>
            </a:r>
            <a:r>
              <a:rPr lang="en-US" sz="1600" b="1" i="0" dirty="0">
                <a:solidFill>
                  <a:srgbClr val="FF0000"/>
                </a:solidFill>
                <a:effectLst/>
                <a:latin typeface="Calibri" panose="020F0502020204030204" pitchFamily="34" charset="0"/>
                <a:cs typeface="Calibri" panose="020F0502020204030204" pitchFamily="34" charset="0"/>
              </a:rPr>
              <a:t>exponentiation</a:t>
            </a:r>
            <a:r>
              <a:rPr lang="en-US" sz="1600" i="0" dirty="0">
                <a:solidFill>
                  <a:schemeClr val="bg1"/>
                </a:solidFill>
                <a:effectLst/>
                <a:latin typeface="Calibri" panose="020F0502020204030204" pitchFamily="34" charset="0"/>
                <a:cs typeface="Calibri" panose="020F0502020204030204" pitchFamily="34" charset="0"/>
              </a:rPr>
              <a:t> (power) operator. Its left argument is the base, its right, the exponent.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Classical mathematics prefers notation with superscripts, just like this: 23. Pure text editors don't accept that, so Python uses ** instead, e.g., </a:t>
            </a:r>
            <a:r>
              <a:rPr lang="en-US" sz="1600" b="1" i="0" dirty="0">
                <a:solidFill>
                  <a:srgbClr val="FF0000"/>
                </a:solidFill>
                <a:effectLst/>
                <a:latin typeface="Calibri" panose="020F0502020204030204" pitchFamily="34" charset="0"/>
                <a:cs typeface="Calibri" panose="020F0502020204030204" pitchFamily="34" charset="0"/>
              </a:rPr>
              <a:t>2 ** 3</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Take a look at our examples in the editor window.</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Note: we've surrounded the double asterisks </a:t>
            </a:r>
            <a:r>
              <a:rPr lang="en-US" sz="1600" b="1" i="0" dirty="0">
                <a:solidFill>
                  <a:srgbClr val="FF0000"/>
                </a:solidFill>
                <a:effectLst/>
                <a:latin typeface="Calibri" panose="020F0502020204030204" pitchFamily="34" charset="0"/>
                <a:cs typeface="Calibri" panose="020F0502020204030204" pitchFamily="34" charset="0"/>
              </a:rPr>
              <a:t>with spaces </a:t>
            </a:r>
            <a:r>
              <a:rPr lang="en-US" sz="1600" i="0" dirty="0">
                <a:solidFill>
                  <a:schemeClr val="bg1"/>
                </a:solidFill>
                <a:effectLst/>
                <a:latin typeface="Calibri" panose="020F0502020204030204" pitchFamily="34" charset="0"/>
                <a:cs typeface="Calibri" panose="020F0502020204030204" pitchFamily="34" charset="0"/>
              </a:rPr>
              <a:t>in our examples. It's not compulsory, but it improves the </a:t>
            </a:r>
            <a:r>
              <a:rPr lang="en-US" sz="1600" b="1" i="0" dirty="0">
                <a:solidFill>
                  <a:srgbClr val="FF0000"/>
                </a:solidFill>
                <a:effectLst/>
                <a:latin typeface="Calibri" panose="020F0502020204030204" pitchFamily="34" charset="0"/>
                <a:cs typeface="Calibri" panose="020F0502020204030204" pitchFamily="34" charset="0"/>
              </a:rPr>
              <a:t>readability of the code</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examples show a very important feature of virtually all Python numerical operators.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Run the code and look carefully at the results it produces. Can you see any regularity here?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Remember: It's possible to formulate the following rules based on this result:</a:t>
            </a:r>
          </a:p>
          <a:p>
            <a:pPr algn="l"/>
            <a:endParaRPr lang="en-US" sz="16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i="0" dirty="0">
                <a:solidFill>
                  <a:srgbClr val="CCFF33"/>
                </a:solidFill>
                <a:effectLst/>
                <a:latin typeface="Calibri" panose="020F0502020204030204" pitchFamily="34" charset="0"/>
                <a:cs typeface="Calibri" panose="020F0502020204030204" pitchFamily="34" charset="0"/>
              </a:rPr>
              <a:t>when both </a:t>
            </a:r>
            <a:r>
              <a:rPr lang="en-US" sz="1600" i="0" dirty="0">
                <a:solidFill>
                  <a:schemeClr val="bg1"/>
                </a:solidFill>
                <a:effectLst/>
                <a:latin typeface="Calibri" panose="020F0502020204030204" pitchFamily="34" charset="0"/>
                <a:cs typeface="Calibri" panose="020F0502020204030204" pitchFamily="34" charset="0"/>
              </a:rPr>
              <a:t>**</a:t>
            </a:r>
            <a:r>
              <a:rPr lang="en-US" sz="1600" i="0" dirty="0">
                <a:solidFill>
                  <a:srgbClr val="CCFF33"/>
                </a:solidFill>
                <a:effectLst/>
                <a:latin typeface="Calibri" panose="020F0502020204030204" pitchFamily="34" charset="0"/>
                <a:cs typeface="Calibri" panose="020F0502020204030204" pitchFamily="34" charset="0"/>
              </a:rPr>
              <a:t> arguments are </a:t>
            </a:r>
            <a:r>
              <a:rPr lang="en-US" sz="1600" i="0" dirty="0">
                <a:solidFill>
                  <a:schemeClr val="bg1"/>
                </a:solidFill>
                <a:effectLst/>
                <a:latin typeface="Calibri" panose="020F0502020204030204" pitchFamily="34" charset="0"/>
                <a:cs typeface="Calibri" panose="020F0502020204030204" pitchFamily="34" charset="0"/>
              </a:rPr>
              <a:t>integers</a:t>
            </a:r>
            <a:r>
              <a:rPr lang="en-US" sz="1600" i="0" dirty="0">
                <a:solidFill>
                  <a:srgbClr val="CCFF33"/>
                </a:solidFill>
                <a:effectLst/>
                <a:latin typeface="Calibri" panose="020F0502020204030204" pitchFamily="34" charset="0"/>
                <a:cs typeface="Calibri" panose="020F0502020204030204" pitchFamily="34" charset="0"/>
              </a:rPr>
              <a:t>, the result is an </a:t>
            </a:r>
            <a:r>
              <a:rPr lang="en-US" sz="1600" i="0" dirty="0">
                <a:solidFill>
                  <a:schemeClr val="bg1"/>
                </a:solidFill>
                <a:effectLst/>
                <a:latin typeface="Calibri" panose="020F0502020204030204" pitchFamily="34" charset="0"/>
                <a:cs typeface="Calibri" panose="020F0502020204030204" pitchFamily="34" charset="0"/>
              </a:rPr>
              <a:t>integer</a:t>
            </a:r>
            <a:r>
              <a:rPr lang="en-US" sz="1600" i="0" dirty="0">
                <a:solidFill>
                  <a:srgbClr val="CCFF33"/>
                </a:solidFill>
                <a:effectLst/>
                <a:latin typeface="Calibri" panose="020F0502020204030204" pitchFamily="34" charset="0"/>
                <a:cs typeface="Calibri" panose="020F0502020204030204" pitchFamily="34" charset="0"/>
              </a:rPr>
              <a:t>, too;</a:t>
            </a:r>
          </a:p>
          <a:p>
            <a:r>
              <a:rPr lang="en-US" sz="1600" i="0" dirty="0">
                <a:solidFill>
                  <a:srgbClr val="CCFF33"/>
                </a:solidFill>
                <a:effectLst/>
                <a:latin typeface="Calibri" panose="020F0502020204030204" pitchFamily="34" charset="0"/>
                <a:cs typeface="Calibri" panose="020F0502020204030204" pitchFamily="34" charset="0"/>
              </a:rPr>
              <a:t>print(2 ** 3)</a:t>
            </a:r>
          </a:p>
          <a:p>
            <a:pPr marL="285750" indent="-285750" algn="l">
              <a:buFont typeface="Arial" panose="020B0604020202020204" pitchFamily="34" charset="0"/>
              <a:buChar char="•"/>
            </a:pPr>
            <a:r>
              <a:rPr lang="en-US" sz="1600" i="0" dirty="0">
                <a:solidFill>
                  <a:srgbClr val="CCFF33"/>
                </a:solidFill>
                <a:effectLst/>
                <a:latin typeface="Calibri" panose="020F0502020204030204" pitchFamily="34" charset="0"/>
                <a:cs typeface="Calibri" panose="020F0502020204030204" pitchFamily="34" charset="0"/>
              </a:rPr>
              <a:t>when at least one </a:t>
            </a:r>
            <a:r>
              <a:rPr lang="en-US" sz="1600" i="0" dirty="0">
                <a:solidFill>
                  <a:schemeClr val="bg1"/>
                </a:solidFill>
                <a:effectLst/>
                <a:latin typeface="Calibri" panose="020F0502020204030204" pitchFamily="34" charset="0"/>
                <a:cs typeface="Calibri" panose="020F0502020204030204" pitchFamily="34" charset="0"/>
              </a:rPr>
              <a:t>**</a:t>
            </a:r>
            <a:r>
              <a:rPr lang="en-US" sz="1600" i="0" dirty="0">
                <a:solidFill>
                  <a:srgbClr val="CCFF33"/>
                </a:solidFill>
                <a:effectLst/>
                <a:latin typeface="Calibri" panose="020F0502020204030204" pitchFamily="34" charset="0"/>
                <a:cs typeface="Calibri" panose="020F0502020204030204" pitchFamily="34" charset="0"/>
              </a:rPr>
              <a:t> argument is a </a:t>
            </a:r>
            <a:r>
              <a:rPr lang="en-US" sz="1600" i="0" dirty="0">
                <a:solidFill>
                  <a:schemeClr val="bg1"/>
                </a:solidFill>
                <a:effectLst/>
                <a:latin typeface="Calibri" panose="020F0502020204030204" pitchFamily="34" charset="0"/>
                <a:cs typeface="Calibri" panose="020F0502020204030204" pitchFamily="34" charset="0"/>
              </a:rPr>
              <a:t>float</a:t>
            </a:r>
            <a:r>
              <a:rPr lang="en-US" sz="1600" i="0" dirty="0">
                <a:solidFill>
                  <a:srgbClr val="CCFF33"/>
                </a:solidFill>
                <a:effectLst/>
                <a:latin typeface="Calibri" panose="020F0502020204030204" pitchFamily="34" charset="0"/>
                <a:cs typeface="Calibri" panose="020F0502020204030204" pitchFamily="34" charset="0"/>
              </a:rPr>
              <a:t>, the result is a </a:t>
            </a:r>
            <a:r>
              <a:rPr lang="en-US" sz="1600" i="0" dirty="0">
                <a:solidFill>
                  <a:schemeClr val="bg1"/>
                </a:solidFill>
                <a:effectLst/>
                <a:latin typeface="Calibri" panose="020F0502020204030204" pitchFamily="34" charset="0"/>
                <a:cs typeface="Calibri" panose="020F0502020204030204" pitchFamily="34" charset="0"/>
              </a:rPr>
              <a:t>float</a:t>
            </a:r>
            <a:r>
              <a:rPr lang="en-US" sz="1600" i="0" dirty="0">
                <a:solidFill>
                  <a:srgbClr val="CCFF33"/>
                </a:solidFill>
                <a:effectLst/>
                <a:latin typeface="Calibri" panose="020F0502020204030204" pitchFamily="34" charset="0"/>
                <a:cs typeface="Calibri" panose="020F0502020204030204" pitchFamily="34" charset="0"/>
              </a:rPr>
              <a:t>, too.</a:t>
            </a:r>
          </a:p>
          <a:p>
            <a:pPr algn="l"/>
            <a:r>
              <a:rPr lang="en-US" sz="1600" i="0" dirty="0">
                <a:solidFill>
                  <a:srgbClr val="CCFF33"/>
                </a:solidFill>
                <a:effectLst/>
                <a:latin typeface="Calibri" panose="020F0502020204030204" pitchFamily="34" charset="0"/>
                <a:cs typeface="Calibri" panose="020F0502020204030204" pitchFamily="34" charset="0"/>
              </a:rPr>
              <a:t>print(2 ** 3.), print(2. ** 3), print(2. ** 3.)</a:t>
            </a:r>
            <a:endParaRPr lang="en-US" sz="1600" dirty="0">
              <a:solidFill>
                <a:srgbClr val="CCFF33"/>
              </a:solidFill>
              <a:latin typeface="Calibri" panose="020F0502020204030204" pitchFamily="34" charset="0"/>
              <a:cs typeface="Calibri" panose="020F0502020204030204" pitchFamily="34" charset="0"/>
            </a:endParaRPr>
          </a:p>
          <a:p>
            <a:pPr algn="l"/>
            <a:endParaRPr lang="en-US" sz="1600" i="0" dirty="0">
              <a:solidFill>
                <a:srgbClr val="CCFF33"/>
              </a:solidFill>
              <a:effectLst/>
              <a:latin typeface="Calibri" panose="020F0502020204030204" pitchFamily="34" charset="0"/>
              <a:cs typeface="Calibri" panose="020F0502020204030204" pitchFamily="34" charset="0"/>
            </a:endParaRPr>
          </a:p>
          <a:p>
            <a:pPr algn="l"/>
            <a:r>
              <a:rPr lang="en-US" sz="1600" i="0" dirty="0">
                <a:solidFill>
                  <a:srgbClr val="CCFF33"/>
                </a:solidFill>
                <a:effectLst/>
                <a:latin typeface="Calibri" panose="020F0502020204030204" pitchFamily="34" charset="0"/>
                <a:cs typeface="Calibri" panose="020F0502020204030204" pitchFamily="34" charset="0"/>
              </a:rPr>
              <a:t>This is an important distinction to remember.</a:t>
            </a:r>
          </a:p>
        </p:txBody>
      </p:sp>
    </p:spTree>
    <p:extLst>
      <p:ext uri="{BB962C8B-B14F-4D97-AF65-F5344CB8AC3E}">
        <p14:creationId xmlns:p14="http://schemas.microsoft.com/office/powerpoint/2010/main" val="7443195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3231654"/>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Arithmetic operators: multiplication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An </a:t>
            </a:r>
            <a:r>
              <a:rPr lang="en-US" b="1" i="0" dirty="0">
                <a:solidFill>
                  <a:srgbClr val="FF0000"/>
                </a:solidFill>
                <a:effectLst/>
                <a:latin typeface="Calibri" panose="020F0502020204030204" pitchFamily="34"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(asterisk) sign is a </a:t>
            </a:r>
            <a:r>
              <a:rPr lang="en-US" b="1" i="0" dirty="0">
                <a:solidFill>
                  <a:srgbClr val="FF0000"/>
                </a:solidFill>
                <a:effectLst/>
                <a:latin typeface="Calibri" panose="020F0502020204030204" pitchFamily="34" charset="0"/>
                <a:cs typeface="Calibri" panose="020F0502020204030204" pitchFamily="34" charset="0"/>
              </a:rPr>
              <a:t>multiplication</a:t>
            </a:r>
            <a:r>
              <a:rPr lang="en-US" i="0" dirty="0">
                <a:solidFill>
                  <a:schemeClr val="bg1"/>
                </a:solidFill>
                <a:effectLst/>
                <a:latin typeface="Calibri" panose="020F0502020204030204" pitchFamily="34" charset="0"/>
                <a:cs typeface="Calibri" panose="020F0502020204030204" pitchFamily="34" charset="0"/>
              </a:rPr>
              <a:t> operator.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Run the code below and check if our integer vs. float rule is still working.</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 * 3)</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 * 3.)</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 * 3)</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 * 3.)</a:t>
            </a:r>
          </a:p>
          <a:p>
            <a:pPr algn="l"/>
            <a:endParaRPr lang="en-US" i="0" dirty="0">
              <a:solidFill>
                <a:schemeClr val="bg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2974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663089"/>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Arithmetic operators: division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 </a:t>
            </a:r>
            <a:r>
              <a:rPr lang="en-US" sz="1600" b="1" i="0" dirty="0">
                <a:solidFill>
                  <a:srgbClr val="FF0000"/>
                </a:solidFill>
                <a:effectLst/>
                <a:latin typeface="Calibri" panose="020F0502020204030204" pitchFamily="34" charset="0"/>
                <a:cs typeface="Calibri" panose="020F0502020204030204" pitchFamily="34" charset="0"/>
              </a:rPr>
              <a:t>/</a:t>
            </a:r>
            <a:r>
              <a:rPr lang="en-US" sz="1600" i="0" dirty="0">
                <a:solidFill>
                  <a:schemeClr val="bg1"/>
                </a:solidFill>
                <a:effectLst/>
                <a:latin typeface="Calibri" panose="020F0502020204030204" pitchFamily="34" charset="0"/>
                <a:cs typeface="Calibri" panose="020F0502020204030204" pitchFamily="34" charset="0"/>
              </a:rPr>
              <a:t> (slash) sign is a </a:t>
            </a:r>
            <a:r>
              <a:rPr lang="en-US" sz="1600" b="1" i="0" dirty="0">
                <a:solidFill>
                  <a:srgbClr val="FF0000"/>
                </a:solidFill>
                <a:effectLst/>
                <a:latin typeface="Calibri" panose="020F0502020204030204" pitchFamily="34" charset="0"/>
                <a:cs typeface="Calibri" panose="020F0502020204030204" pitchFamily="34" charset="0"/>
              </a:rPr>
              <a:t>divisional</a:t>
            </a:r>
            <a:r>
              <a:rPr lang="en-US" sz="1600" i="0" dirty="0">
                <a:solidFill>
                  <a:schemeClr val="bg1"/>
                </a:solidFill>
                <a:effectLst/>
                <a:latin typeface="Calibri" panose="020F0502020204030204" pitchFamily="34" charset="0"/>
                <a:cs typeface="Calibri" panose="020F0502020204030204" pitchFamily="34" charset="0"/>
              </a:rPr>
              <a:t> operator.</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value in front of the slash is a </a:t>
            </a:r>
            <a:r>
              <a:rPr lang="en-US" sz="1600" b="1" i="0" dirty="0">
                <a:solidFill>
                  <a:srgbClr val="FF0000"/>
                </a:solidFill>
                <a:effectLst/>
                <a:latin typeface="Calibri" panose="020F0502020204030204" pitchFamily="34" charset="0"/>
                <a:cs typeface="Calibri" panose="020F0502020204030204" pitchFamily="34" charset="0"/>
              </a:rPr>
              <a:t>dividend</a:t>
            </a:r>
            <a:r>
              <a:rPr lang="en-US" sz="1600" i="0" dirty="0">
                <a:solidFill>
                  <a:schemeClr val="bg1"/>
                </a:solidFill>
                <a:effectLst/>
                <a:latin typeface="Calibri" panose="020F0502020204030204" pitchFamily="34" charset="0"/>
                <a:cs typeface="Calibri" panose="020F0502020204030204" pitchFamily="34" charset="0"/>
              </a:rPr>
              <a:t>, the value behind the slash, a </a:t>
            </a:r>
            <a:r>
              <a:rPr lang="en-US" sz="1600" b="1" i="0" dirty="0">
                <a:solidFill>
                  <a:srgbClr val="FF0000"/>
                </a:solidFill>
                <a:effectLst/>
                <a:latin typeface="Calibri" panose="020F0502020204030204" pitchFamily="34" charset="0"/>
                <a:cs typeface="Calibri" panose="020F0502020204030204" pitchFamily="34" charset="0"/>
              </a:rPr>
              <a:t>divisor</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Run the code below and analyze the results.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print(6 / 3)</a:t>
            </a: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print(6 / 3.)</a:t>
            </a: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print(6. / 3)</a:t>
            </a: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print(6. / 3.)</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You should see that there is an exception to the rule.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The result produced by the division operator is always a float</a:t>
            </a:r>
            <a:r>
              <a:rPr lang="en-US" sz="1600" i="0" dirty="0">
                <a:solidFill>
                  <a:schemeClr val="bg1"/>
                </a:solidFill>
                <a:effectLst/>
                <a:latin typeface="Calibri" panose="020F0502020204030204" pitchFamily="34" charset="0"/>
                <a:cs typeface="Calibri" panose="020F0502020204030204" pitchFamily="34" charset="0"/>
              </a:rPr>
              <a:t>, regardless of whether or not the result seems to be a float at first glance: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1 / 2</a:t>
            </a:r>
            <a:r>
              <a:rPr lang="en-US" sz="1600" i="0" dirty="0">
                <a:solidFill>
                  <a:schemeClr val="bg1"/>
                </a:solidFill>
                <a:effectLst/>
                <a:latin typeface="Calibri" panose="020F0502020204030204" pitchFamily="34" charset="0"/>
                <a:cs typeface="Calibri" panose="020F0502020204030204" pitchFamily="34" charset="0"/>
              </a:rPr>
              <a:t>, or if it looks like a pure integer: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2 / 1</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rgbClr val="CCFF33"/>
                </a:solidFill>
                <a:effectLst/>
                <a:latin typeface="Calibri" panose="020F0502020204030204" pitchFamily="34" charset="0"/>
                <a:cs typeface="Calibri" panose="020F0502020204030204" pitchFamily="34" charset="0"/>
              </a:rPr>
              <a:t>Is this a problem? Yes, it is. It happens sometimes that you really need a division that provides an integer value, not a float.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Fortunately, Python can help you with that.</a:t>
            </a:r>
          </a:p>
        </p:txBody>
      </p:sp>
    </p:spTree>
    <p:extLst>
      <p:ext uri="{BB962C8B-B14F-4D97-AF65-F5344CB8AC3E}">
        <p14:creationId xmlns:p14="http://schemas.microsoft.com/office/powerpoint/2010/main" val="1205816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170646"/>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Arithmetic operators: integer division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 </a:t>
            </a:r>
            <a:r>
              <a:rPr lang="en-US" b="1" i="0" dirty="0">
                <a:solidFill>
                  <a:srgbClr val="FF0000"/>
                </a:solidFill>
                <a:effectLst/>
                <a:latin typeface="Calibri" panose="020F0502020204030204" pitchFamily="34"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(double slash) sign is an </a:t>
            </a:r>
            <a:r>
              <a:rPr lang="en-US" b="1" i="0" dirty="0">
                <a:solidFill>
                  <a:srgbClr val="FF0000"/>
                </a:solidFill>
                <a:effectLst/>
                <a:latin typeface="Calibri" panose="020F0502020204030204" pitchFamily="34" charset="0"/>
                <a:cs typeface="Calibri" panose="020F0502020204030204" pitchFamily="34" charset="0"/>
              </a:rPr>
              <a:t>integer divisional </a:t>
            </a:r>
            <a:r>
              <a:rPr lang="en-US" i="0" dirty="0">
                <a:solidFill>
                  <a:schemeClr val="bg1"/>
                </a:solidFill>
                <a:effectLst/>
                <a:latin typeface="Calibri" panose="020F0502020204030204" pitchFamily="34" charset="0"/>
                <a:cs typeface="Calibri" panose="020F0502020204030204" pitchFamily="34" charset="0"/>
              </a:rPr>
              <a:t>operator. It differs from the standard </a:t>
            </a:r>
            <a:r>
              <a:rPr lang="en-US" b="1" i="0" dirty="0">
                <a:solidFill>
                  <a:srgbClr val="FF0000"/>
                </a:solidFill>
                <a:effectLst/>
                <a:latin typeface="Calibri" panose="020F0502020204030204" pitchFamily="34"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operator in two details: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its result lacks the fractional part - it's absent (for </a:t>
            </a:r>
            <a:r>
              <a:rPr lang="en-US" b="1" i="0" dirty="0">
                <a:solidFill>
                  <a:srgbClr val="FF0000"/>
                </a:solidFill>
                <a:effectLst/>
                <a:latin typeface="Calibri" panose="020F0502020204030204" pitchFamily="34" charset="0"/>
                <a:cs typeface="Calibri" panose="020F0502020204030204" pitchFamily="34" charset="0"/>
              </a:rPr>
              <a:t>integers</a:t>
            </a:r>
            <a:r>
              <a:rPr lang="en-US" i="0" dirty="0">
                <a:solidFill>
                  <a:schemeClr val="bg1"/>
                </a:solidFill>
                <a:effectLst/>
                <a:latin typeface="Calibri" panose="020F0502020204030204" pitchFamily="34" charset="0"/>
                <a:cs typeface="Calibri" panose="020F0502020204030204" pitchFamily="34" charset="0"/>
              </a:rPr>
              <a:t>), or is always equal to zero (for floats); this means that the results are </a:t>
            </a:r>
            <a:r>
              <a:rPr lang="en-US" b="1" i="0" dirty="0">
                <a:solidFill>
                  <a:srgbClr val="FF0000"/>
                </a:solidFill>
                <a:effectLst/>
                <a:latin typeface="Calibri" panose="020F0502020204030204" pitchFamily="34" charset="0"/>
                <a:cs typeface="Calibri" panose="020F0502020204030204" pitchFamily="34" charset="0"/>
              </a:rPr>
              <a:t>always rounded</a:t>
            </a:r>
            <a:r>
              <a:rPr lang="en-US" i="0" dirty="0">
                <a:solidFill>
                  <a:schemeClr val="bg1"/>
                </a:solidFill>
                <a:effectLst/>
                <a:latin typeface="Calibri" panose="020F0502020204030204" pitchFamily="34" charset="0"/>
                <a:cs typeface="Calibri" panose="020F0502020204030204" pitchFamily="34" charset="0"/>
              </a:rPr>
              <a:t>;</a:t>
            </a:r>
          </a:p>
          <a:p>
            <a:pPr algn="l"/>
            <a:r>
              <a:rPr lang="en-US" i="0" dirty="0">
                <a:solidFill>
                  <a:schemeClr val="bg1"/>
                </a:solidFill>
                <a:effectLst/>
                <a:latin typeface="Calibri" panose="020F0502020204030204" pitchFamily="34" charset="0"/>
                <a:cs typeface="Calibri" panose="020F0502020204030204" pitchFamily="34" charset="0"/>
              </a:rPr>
              <a:t>it conforms to the integer vs. float rule.</a:t>
            </a:r>
          </a:p>
          <a:p>
            <a:pPr algn="l"/>
            <a:r>
              <a:rPr lang="en-US" i="0" dirty="0">
                <a:solidFill>
                  <a:schemeClr val="bg1"/>
                </a:solidFill>
                <a:effectLst/>
                <a:latin typeface="Calibri" panose="020F0502020204030204" pitchFamily="34" charset="0"/>
                <a:cs typeface="Calibri" panose="020F0502020204030204" pitchFamily="34" charset="0"/>
              </a:rPr>
              <a:t>Run the example below and see the results: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print(6 // 3)</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print(6 // 3.)</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print(6. // 3)</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print(6. // 3.)</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As you can see, integer by integer division gives an </a:t>
            </a:r>
            <a:r>
              <a:rPr lang="en-US" b="1" i="0" dirty="0">
                <a:solidFill>
                  <a:schemeClr val="bg1"/>
                </a:solidFill>
                <a:effectLst/>
                <a:latin typeface="Calibri" panose="020F0502020204030204" pitchFamily="34" charset="0"/>
                <a:cs typeface="Calibri" panose="020F0502020204030204" pitchFamily="34" charset="0"/>
              </a:rPr>
              <a:t>integer result</a:t>
            </a:r>
            <a:r>
              <a:rPr lang="en-US" i="0" dirty="0">
                <a:solidFill>
                  <a:schemeClr val="bg1"/>
                </a:solidFill>
                <a:effectLst/>
                <a:latin typeface="Calibri" panose="020F0502020204030204" pitchFamily="34" charset="0"/>
                <a:cs typeface="Calibri" panose="020F0502020204030204" pitchFamily="34" charset="0"/>
              </a:rPr>
              <a:t>. All other cases produce floats.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Let's do some more advanced tests.</a:t>
            </a:r>
          </a:p>
        </p:txBody>
      </p:sp>
    </p:spTree>
    <p:extLst>
      <p:ext uri="{BB962C8B-B14F-4D97-AF65-F5344CB8AC3E}">
        <p14:creationId xmlns:p14="http://schemas.microsoft.com/office/powerpoint/2010/main" val="903496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63982"/>
            <a:ext cx="9854452" cy="5355312"/>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Look at the following snippet: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print(6 // 4)</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print(6. // 4)</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Imagine that we used </a:t>
            </a:r>
            <a:r>
              <a:rPr lang="en-US" b="1" i="0" dirty="0">
                <a:solidFill>
                  <a:srgbClr val="FF0000"/>
                </a:solidFill>
                <a:effectLst/>
                <a:latin typeface="Calibri" panose="020F0502020204030204" pitchFamily="34"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instead of </a:t>
            </a:r>
            <a:r>
              <a:rPr lang="en-US" b="1" i="0" dirty="0">
                <a:solidFill>
                  <a:srgbClr val="FF0000"/>
                </a:solidFill>
                <a:effectLst/>
                <a:latin typeface="Calibri" panose="020F0502020204030204" pitchFamily="34"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 could you predict the results?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Yes, it would be </a:t>
            </a:r>
            <a:r>
              <a:rPr lang="en-US" b="1" i="0" dirty="0">
                <a:solidFill>
                  <a:schemeClr val="bg1"/>
                </a:solidFill>
                <a:effectLst/>
                <a:latin typeface="Calibri" panose="020F0502020204030204" pitchFamily="34" charset="0"/>
                <a:cs typeface="Calibri" panose="020F0502020204030204" pitchFamily="34" charset="0"/>
              </a:rPr>
              <a:t>1.5 in both cases</a:t>
            </a:r>
            <a:r>
              <a:rPr lang="en-US" i="0" dirty="0">
                <a:solidFill>
                  <a:schemeClr val="bg1"/>
                </a:solidFill>
                <a:effectLst/>
                <a:latin typeface="Calibri" panose="020F0502020204030204" pitchFamily="34" charset="0"/>
                <a:cs typeface="Calibri" panose="020F0502020204030204" pitchFamily="34" charset="0"/>
              </a:rPr>
              <a:t>. That's clear.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But what results should we expect with </a:t>
            </a:r>
            <a:r>
              <a:rPr lang="en-US" b="1" i="0" dirty="0">
                <a:solidFill>
                  <a:srgbClr val="FF0000"/>
                </a:solidFill>
                <a:effectLst/>
                <a:latin typeface="Calibri" panose="020F0502020204030204" pitchFamily="34"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division?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Run the code and see for yourself.</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What we get is two ones - </a:t>
            </a:r>
            <a:r>
              <a:rPr lang="en-US" b="1" i="0" dirty="0">
                <a:solidFill>
                  <a:schemeClr val="bg1"/>
                </a:solidFill>
                <a:effectLst/>
                <a:latin typeface="Calibri" panose="020F0502020204030204" pitchFamily="34" charset="0"/>
                <a:cs typeface="Calibri" panose="020F0502020204030204" pitchFamily="34" charset="0"/>
              </a:rPr>
              <a:t>one integer </a:t>
            </a:r>
            <a:r>
              <a:rPr lang="en-US" i="0" dirty="0">
                <a:solidFill>
                  <a:schemeClr val="bg1"/>
                </a:solidFill>
                <a:effectLst/>
                <a:latin typeface="Calibri" panose="020F0502020204030204" pitchFamily="34" charset="0"/>
                <a:cs typeface="Calibri" panose="020F0502020204030204" pitchFamily="34" charset="0"/>
              </a:rPr>
              <a:t>and </a:t>
            </a:r>
            <a:r>
              <a:rPr lang="en-US" b="1" i="0" dirty="0">
                <a:solidFill>
                  <a:schemeClr val="bg1"/>
                </a:solidFill>
                <a:effectLst/>
                <a:latin typeface="Calibri" panose="020F0502020204030204" pitchFamily="34" charset="0"/>
                <a:cs typeface="Calibri" panose="020F0502020204030204" pitchFamily="34" charset="0"/>
              </a:rPr>
              <a:t>one float</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rgbClr val="CCFF33"/>
                </a:solidFill>
                <a:effectLst/>
                <a:latin typeface="Calibri" panose="020F0502020204030204" pitchFamily="34" charset="0"/>
                <a:cs typeface="Calibri" panose="020F0502020204030204" pitchFamily="34" charset="0"/>
              </a:rPr>
              <a:t>The result of integer division is always rounded to the nearest integer value that is less than the real (not rounded) result.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is very important: </a:t>
            </a:r>
            <a:r>
              <a:rPr lang="en-US" b="1" i="0" dirty="0">
                <a:solidFill>
                  <a:schemeClr val="bg1"/>
                </a:solidFill>
                <a:effectLst/>
                <a:latin typeface="Calibri" panose="020F0502020204030204" pitchFamily="34" charset="0"/>
                <a:cs typeface="Calibri" panose="020F0502020204030204" pitchFamily="34" charset="0"/>
              </a:rPr>
              <a:t>rounding always goes to the lesser integer</a:t>
            </a:r>
            <a:r>
              <a:rPr lang="en-US"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26109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4247317"/>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Look at the code below and try to predict the results once again: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print(-6 // 4)</a:t>
            </a:r>
          </a:p>
          <a:p>
            <a:pPr algn="l"/>
            <a:r>
              <a:rPr lang="en-US" i="0" dirty="0">
                <a:solidFill>
                  <a:schemeClr val="bg1"/>
                </a:solidFill>
                <a:effectLst/>
                <a:latin typeface="Calibri" panose="020F0502020204030204" pitchFamily="34" charset="0"/>
                <a:cs typeface="Calibri" panose="020F0502020204030204" pitchFamily="34" charset="0"/>
              </a:rPr>
              <a:t>print(6. // -4)</a:t>
            </a:r>
          </a:p>
          <a:p>
            <a:pPr algn="l"/>
            <a:endParaRPr lang="en-US" i="0" dirty="0">
              <a:solidFill>
                <a:schemeClr val="bg1"/>
              </a:solidFill>
              <a:effectLst/>
              <a:latin typeface="Calibri" panose="020F0502020204030204" pitchFamily="34" charset="0"/>
              <a:cs typeface="Calibri" panose="020F0502020204030204" pitchFamily="34" charset="0"/>
            </a:endParaRP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i="0" dirty="0">
                <a:solidFill>
                  <a:srgbClr val="CCFF33"/>
                </a:solidFill>
                <a:effectLst/>
                <a:highlight>
                  <a:srgbClr val="0000FF"/>
                </a:highlight>
                <a:latin typeface="Calibri" panose="020F0502020204030204" pitchFamily="34" charset="0"/>
                <a:cs typeface="Calibri" panose="020F0502020204030204" pitchFamily="34" charset="0"/>
              </a:rPr>
              <a:t>Note</a:t>
            </a:r>
            <a:r>
              <a:rPr lang="en-US" i="0" dirty="0">
                <a:solidFill>
                  <a:schemeClr val="bg1"/>
                </a:solidFill>
                <a:effectLst/>
                <a:latin typeface="Calibri" panose="020F0502020204030204" pitchFamily="34" charset="0"/>
                <a:cs typeface="Calibri" panose="020F0502020204030204" pitchFamily="34" charset="0"/>
              </a:rPr>
              <a:t>: some of the values are negative. This will obviously affect the result. But how?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result is two negative twos. The real (not rounded) result is -1.5 in both cases. However, the results are the subjects of rounding. The rounding goes toward the </a:t>
            </a:r>
            <a:r>
              <a:rPr lang="en-US" b="1" i="0" dirty="0">
                <a:solidFill>
                  <a:srgbClr val="FF0000"/>
                </a:solidFill>
                <a:effectLst/>
                <a:latin typeface="Calibri" panose="020F0502020204030204" pitchFamily="34" charset="0"/>
                <a:cs typeface="Calibri" panose="020F0502020204030204" pitchFamily="34" charset="0"/>
              </a:rPr>
              <a:t>lesser integer value</a:t>
            </a:r>
            <a:r>
              <a:rPr lang="en-US" i="0" dirty="0">
                <a:solidFill>
                  <a:schemeClr val="bg1"/>
                </a:solidFill>
                <a:effectLst/>
                <a:latin typeface="Calibri" panose="020F0502020204030204" pitchFamily="34" charset="0"/>
                <a:cs typeface="Calibri" panose="020F0502020204030204" pitchFamily="34" charset="0"/>
              </a:rPr>
              <a:t>, and the lesser integer value is -2, hence: -2 and -2.0.</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00FF00"/>
                </a:highlight>
                <a:latin typeface="Calibri" panose="020F0502020204030204" pitchFamily="34" charset="0"/>
                <a:cs typeface="Calibri" panose="020F0502020204030204" pitchFamily="34" charset="0"/>
              </a:rPr>
              <a:t>NOTE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Integer division can also be called </a:t>
            </a:r>
            <a:r>
              <a:rPr lang="en-US" b="1" i="0" dirty="0">
                <a:solidFill>
                  <a:srgbClr val="FF0000"/>
                </a:solidFill>
                <a:effectLst/>
                <a:latin typeface="Calibri" panose="020F0502020204030204" pitchFamily="34" charset="0"/>
                <a:cs typeface="Calibri" panose="020F0502020204030204" pitchFamily="34" charset="0"/>
              </a:rPr>
              <a:t>floor division</a:t>
            </a:r>
            <a:r>
              <a:rPr lang="en-US" i="0" dirty="0">
                <a:solidFill>
                  <a:schemeClr val="bg1"/>
                </a:solidFill>
                <a:effectLst/>
                <a:latin typeface="Calibri" panose="020F0502020204030204" pitchFamily="34" charset="0"/>
                <a:cs typeface="Calibri" panose="020F0502020204030204" pitchFamily="34" charset="0"/>
              </a:rPr>
              <a:t>. You will definitely come across this term in the future.</a:t>
            </a:r>
          </a:p>
        </p:txBody>
      </p:sp>
    </p:spTree>
    <p:extLst>
      <p:ext uri="{BB962C8B-B14F-4D97-AF65-F5344CB8AC3E}">
        <p14:creationId xmlns:p14="http://schemas.microsoft.com/office/powerpoint/2010/main" val="158111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602068"/>
            <a:ext cx="9291917" cy="2862322"/>
          </a:xfrm>
          <a:prstGeom prst="rect">
            <a:avLst/>
          </a:prstGeom>
          <a:noFill/>
        </p:spPr>
        <p:txBody>
          <a:bodyPr wrap="square">
            <a:spAutoFit/>
          </a:bodyPr>
          <a:lstStyle/>
          <a:p>
            <a:pPr algn="l"/>
            <a:r>
              <a:rPr lang="pt-BR" i="0" dirty="0">
                <a:solidFill>
                  <a:schemeClr val="bg1"/>
                </a:solidFill>
                <a:effectLst/>
                <a:latin typeface="Calibri" panose="020F0502020204030204" pitchFamily="34" charset="0"/>
                <a:cs typeface="Calibri" panose="020F0502020204030204" pitchFamily="34" charset="0"/>
              </a:rPr>
              <a:t>Como você pode ver, o primeiro programa consiste nas seguintes partes:</a:t>
            </a:r>
          </a:p>
          <a:p>
            <a:pPr algn="l"/>
            <a:endParaRPr lang="pt-BR" i="0" dirty="0">
              <a:solidFill>
                <a:schemeClr val="bg1"/>
              </a:solidFill>
              <a:effectLst/>
              <a:latin typeface="Calibri" panose="020F0502020204030204" pitchFamily="34"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a palavra </a:t>
            </a:r>
            <a:r>
              <a:rPr lang="pt-BR" b="1" i="0" dirty="0">
                <a:solidFill>
                  <a:schemeClr val="bg1"/>
                </a:solidFill>
                <a:effectLst/>
                <a:latin typeface="Consolas" panose="020B0609020204030204" pitchFamily="49" charset="0"/>
                <a:cs typeface="Calibri" panose="020F0502020204030204" pitchFamily="34" charset="0"/>
              </a:rPr>
              <a:t>print</a:t>
            </a:r>
            <a:r>
              <a:rPr lang="pt-BR" i="0" dirty="0">
                <a:solidFill>
                  <a:schemeClr val="bg1"/>
                </a:solidFill>
                <a:effectLst/>
                <a:latin typeface="Calibri" panose="020F0502020204030204" pitchFamily="34" charset="0"/>
                <a:cs typeface="Calibri" panose="020F0502020204030204" pitchFamily="34" charset="0"/>
              </a:rPr>
              <a:t>;</a:t>
            </a:r>
          </a:p>
          <a:p>
            <a:pPr algn="l"/>
            <a:r>
              <a:rPr lang="pt-BR" i="0" dirty="0">
                <a:solidFill>
                  <a:schemeClr val="bg1"/>
                </a:solidFill>
                <a:effectLst/>
                <a:latin typeface="Calibri" panose="020F0502020204030204" pitchFamily="34" charset="0"/>
                <a:cs typeface="Calibri" panose="020F0502020204030204" pitchFamily="34" charset="0"/>
              </a:rPr>
              <a:t>um parêntese de abertura;</a:t>
            </a:r>
          </a:p>
          <a:p>
            <a:pPr algn="l"/>
            <a:r>
              <a:rPr lang="pt-BR" i="0" dirty="0">
                <a:solidFill>
                  <a:schemeClr val="bg1"/>
                </a:solidFill>
                <a:effectLst/>
                <a:latin typeface="Calibri" panose="020F0502020204030204" pitchFamily="34" charset="0"/>
                <a:cs typeface="Calibri" panose="020F0502020204030204" pitchFamily="34" charset="0"/>
              </a:rPr>
              <a:t>uma marca de cotação;</a:t>
            </a:r>
          </a:p>
          <a:p>
            <a:r>
              <a:rPr lang="pt-BR" i="0" dirty="0">
                <a:solidFill>
                  <a:schemeClr val="bg1"/>
                </a:solidFill>
                <a:effectLst/>
                <a:latin typeface="Calibri" panose="020F0502020204030204" pitchFamily="34" charset="0"/>
                <a:cs typeface="Calibri" panose="020F0502020204030204" pitchFamily="34" charset="0"/>
              </a:rPr>
              <a:t>uma linha de texto: </a:t>
            </a:r>
            <a:r>
              <a:rPr lang="en-US" sz="1800" i="0" dirty="0">
                <a:solidFill>
                  <a:schemeClr val="bg1"/>
                </a:solidFill>
                <a:effectLst/>
                <a:latin typeface="Consolas" panose="020B0609020204030204" pitchFamily="49" charset="0"/>
                <a:cs typeface="Calibri" panose="020F0502020204030204" pitchFamily="34" charset="0"/>
              </a:rPr>
              <a:t>Hello, World!;</a:t>
            </a:r>
            <a:endParaRPr lang="pt-BR" i="0" dirty="0">
              <a:solidFill>
                <a:schemeClr val="bg1"/>
              </a:solidFill>
              <a:effectLst/>
              <a:latin typeface="Consolas" panose="020B0609020204030204" pitchFamily="49" charset="0"/>
              <a:cs typeface="Calibri" panose="020F0502020204030204" pitchFamily="34" charset="0"/>
            </a:endParaRPr>
          </a:p>
          <a:p>
            <a:pPr algn="l"/>
            <a:r>
              <a:rPr lang="pt-BR" i="0" dirty="0">
                <a:solidFill>
                  <a:schemeClr val="bg1"/>
                </a:solidFill>
                <a:effectLst/>
                <a:latin typeface="Calibri" panose="020F0502020204030204" pitchFamily="34" charset="0"/>
                <a:cs typeface="Calibri" panose="020F0502020204030204" pitchFamily="34" charset="0"/>
              </a:rPr>
              <a:t>outra marca de cotação;</a:t>
            </a:r>
          </a:p>
          <a:p>
            <a:pPr algn="l"/>
            <a:r>
              <a:rPr lang="pt-BR" i="0" dirty="0">
                <a:solidFill>
                  <a:schemeClr val="bg1"/>
                </a:solidFill>
                <a:effectLst/>
                <a:latin typeface="Calibri" panose="020F0502020204030204" pitchFamily="34" charset="0"/>
                <a:cs typeface="Calibri" panose="020F0502020204030204" pitchFamily="34" charset="0"/>
              </a:rPr>
              <a:t>um parêntese de fechamento.</a:t>
            </a:r>
          </a:p>
          <a:p>
            <a:pPr algn="l"/>
            <a:r>
              <a:rPr lang="pt-BR" i="0" dirty="0">
                <a:solidFill>
                  <a:schemeClr val="bg1"/>
                </a:solidFill>
                <a:effectLst/>
                <a:latin typeface="Calibri" panose="020F0502020204030204" pitchFamily="34" charset="0"/>
                <a:cs typeface="Calibri" panose="020F0502020204030204" pitchFamily="34" charset="0"/>
              </a:rPr>
              <a:t>Cada um dos acima joga muito</a:t>
            </a:r>
          </a:p>
          <a:p>
            <a:pPr algn="l"/>
            <a:r>
              <a:rPr lang="pt-BR" i="0" dirty="0">
                <a:solidFill>
                  <a:schemeClr val="bg1"/>
                </a:solidFill>
                <a:effectLst/>
                <a:latin typeface="Calibri" panose="020F0502020204030204" pitchFamily="34" charset="0"/>
                <a:cs typeface="Calibri" panose="020F0502020204030204" pitchFamily="34" charset="0"/>
              </a:rPr>
              <a:t>papel importante no código.</a:t>
            </a:r>
          </a:p>
        </p:txBody>
      </p:sp>
      <p:pic>
        <p:nvPicPr>
          <p:cNvPr id="3" name="Imagem 2">
            <a:extLst>
              <a:ext uri="{FF2B5EF4-FFF2-40B4-BE49-F238E27FC236}">
                <a16:creationId xmlns:a16="http://schemas.microsoft.com/office/drawing/2014/main" id="{4224EB5E-EF6F-4E9B-ABFA-156DE5880B76}"/>
              </a:ext>
            </a:extLst>
          </p:cNvPr>
          <p:cNvPicPr>
            <a:picLocks noChangeAspect="1"/>
          </p:cNvPicPr>
          <p:nvPr/>
        </p:nvPicPr>
        <p:blipFill>
          <a:blip r:embed="rId2"/>
          <a:stretch>
            <a:fillRect/>
          </a:stretch>
        </p:blipFill>
        <p:spPr>
          <a:xfrm>
            <a:off x="5381065" y="979460"/>
            <a:ext cx="5226423" cy="5651241"/>
          </a:xfrm>
          <a:prstGeom prst="rect">
            <a:avLst/>
          </a:prstGeom>
        </p:spPr>
      </p:pic>
    </p:spTree>
    <p:extLst>
      <p:ext uri="{BB962C8B-B14F-4D97-AF65-F5344CB8AC3E}">
        <p14:creationId xmlns:p14="http://schemas.microsoft.com/office/powerpoint/2010/main" val="37267301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44764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Operators: remainder (modulo =&gt; %)</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next operator is quite a peculiar one, because it has no equivalent among traditional arithmetic operators.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Its graphical representation in Python is the </a:t>
            </a:r>
            <a:r>
              <a:rPr lang="en-US" b="1" i="0" dirty="0">
                <a:solidFill>
                  <a:srgbClr val="FF0000"/>
                </a:solidFill>
                <a:effectLst/>
                <a:latin typeface="Calibri" panose="020F0502020204030204" pitchFamily="34" charset="0"/>
                <a:cs typeface="Calibri" panose="020F0502020204030204" pitchFamily="34" charset="0"/>
              </a:rPr>
              <a:t>% (percent) sign</a:t>
            </a:r>
            <a:r>
              <a:rPr lang="en-US" i="0" dirty="0">
                <a:solidFill>
                  <a:schemeClr val="bg1"/>
                </a:solidFill>
                <a:effectLst/>
                <a:latin typeface="Calibri" panose="020F0502020204030204" pitchFamily="34" charset="0"/>
                <a:cs typeface="Calibri" panose="020F0502020204030204" pitchFamily="34" charset="0"/>
              </a:rPr>
              <a:t>, which may look a bit confusing.</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Try to think of it as of a slash (division operator) accompanied by two funny little circles.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result of the operator is a </a:t>
            </a:r>
            <a:r>
              <a:rPr lang="en-US" b="1" i="0" dirty="0">
                <a:solidFill>
                  <a:srgbClr val="FF0000"/>
                </a:solidFill>
                <a:effectLst/>
                <a:latin typeface="Calibri" panose="020F0502020204030204" pitchFamily="34" charset="0"/>
                <a:cs typeface="Calibri" panose="020F0502020204030204" pitchFamily="34" charset="0"/>
              </a:rPr>
              <a:t>remainder left after the integer division</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 other words, it's the value left over after dividing one value by another to produce an integer quotient.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Note: the operator is sometimes called modulo in other programming languages.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Take a look at the snippet - try to predict its result and then run it: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print(14 % 4)</a:t>
            </a:r>
          </a:p>
        </p:txBody>
      </p:sp>
    </p:spTree>
    <p:extLst>
      <p:ext uri="{BB962C8B-B14F-4D97-AF65-F5344CB8AC3E}">
        <p14:creationId xmlns:p14="http://schemas.microsoft.com/office/powerpoint/2010/main" val="3087956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955476"/>
          </a:xfrm>
          <a:prstGeom prst="rect">
            <a:avLst/>
          </a:prstGeom>
          <a:noFill/>
        </p:spPr>
        <p:txBody>
          <a:bodyPr wrap="square">
            <a:spAutoFit/>
          </a:bodyPr>
          <a:lstStyle/>
          <a:p>
            <a:pPr algn="l"/>
            <a:r>
              <a:rPr lang="en-US" sz="1700" i="0" dirty="0">
                <a:solidFill>
                  <a:schemeClr val="bg1"/>
                </a:solidFill>
                <a:effectLst/>
                <a:latin typeface="Calibri" panose="020F0502020204030204" pitchFamily="34" charset="0"/>
                <a:cs typeface="Calibri" panose="020F0502020204030204" pitchFamily="34" charset="0"/>
              </a:rPr>
              <a:t>As you can see, the result is two. This is why:</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14 // 4 gives 3 → this is the integer quotient;</a:t>
            </a:r>
          </a:p>
          <a:p>
            <a:pPr algn="l"/>
            <a:r>
              <a:rPr lang="en-US" sz="1700" i="0" dirty="0">
                <a:solidFill>
                  <a:schemeClr val="bg1"/>
                </a:solidFill>
                <a:effectLst/>
                <a:latin typeface="Calibri" panose="020F0502020204030204" pitchFamily="34" charset="0"/>
                <a:cs typeface="Calibri" panose="020F0502020204030204" pitchFamily="34" charset="0"/>
              </a:rPr>
              <a:t>3 * 4 gives 12 → as a result of quotient and divisor multiplication;</a:t>
            </a:r>
          </a:p>
          <a:p>
            <a:pPr algn="l"/>
            <a:r>
              <a:rPr lang="en-US" sz="1700" i="0" dirty="0">
                <a:solidFill>
                  <a:schemeClr val="bg1"/>
                </a:solidFill>
                <a:effectLst/>
                <a:latin typeface="Calibri" panose="020F0502020204030204" pitchFamily="34" charset="0"/>
                <a:cs typeface="Calibri" panose="020F0502020204030204" pitchFamily="34" charset="0"/>
              </a:rPr>
              <a:t>14 - 12 gives 2 → this is the remainder.</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This example is somewhat more complicated:</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highlight>
                  <a:srgbClr val="C0C0C0"/>
                </a:highlight>
                <a:latin typeface="Calibri" panose="020F0502020204030204" pitchFamily="34" charset="0"/>
                <a:cs typeface="Calibri" panose="020F0502020204030204" pitchFamily="34" charset="0"/>
              </a:rPr>
              <a:t>print(12 % 4.5)</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What is the result?</a:t>
            </a:r>
          </a:p>
          <a:p>
            <a:pPr algn="l"/>
            <a:r>
              <a:rPr lang="en-US" sz="1700" i="0" dirty="0">
                <a:solidFill>
                  <a:schemeClr val="bg1"/>
                </a:solidFill>
                <a:effectLst/>
                <a:highlight>
                  <a:srgbClr val="C0C0C0"/>
                </a:highlight>
                <a:latin typeface="Calibri" panose="020F0502020204030204" pitchFamily="34" charset="0"/>
                <a:cs typeface="Calibri" panose="020F0502020204030204" pitchFamily="34" charset="0"/>
              </a:rPr>
              <a:t>3.0 - not 3 but 3.0 (the rule still works: 12 // 4.5 gives 2.0; 2.0 * 4.5 gives 9.0; 12 - 9.0 gives 3.0)</a:t>
            </a:r>
            <a:endParaRPr lang="en-US" sz="1700" i="0" dirty="0">
              <a:solidFill>
                <a:schemeClr val="bg1"/>
              </a:solidFill>
              <a:effectLst/>
              <a:latin typeface="Calibri" panose="020F0502020204030204" pitchFamily="34" charset="0"/>
              <a:cs typeface="Calibri" panose="020F0502020204030204" pitchFamily="34" charset="0"/>
            </a:endParaRP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2400" b="1" i="0" dirty="0">
                <a:solidFill>
                  <a:schemeClr val="bg1"/>
                </a:solidFill>
                <a:effectLst/>
                <a:latin typeface="Calibri" panose="020F0502020204030204" pitchFamily="34" charset="0"/>
                <a:cs typeface="Calibri" panose="020F0502020204030204" pitchFamily="34" charset="0"/>
              </a:rPr>
              <a:t>Operators: how not to divide (</a:t>
            </a:r>
            <a:r>
              <a:rPr lang="en-US" sz="2400" b="1" i="0" dirty="0" err="1">
                <a:solidFill>
                  <a:srgbClr val="FF0000"/>
                </a:solidFill>
                <a:effectLst/>
                <a:latin typeface="Calibri" panose="020F0502020204030204" pitchFamily="34" charset="0"/>
                <a:cs typeface="Calibri" panose="020F0502020204030204" pitchFamily="34" charset="0"/>
              </a:rPr>
              <a:t>ZeroDivisionError</a:t>
            </a:r>
            <a:r>
              <a:rPr lang="en-US" sz="2400" b="1" i="0" dirty="0">
                <a:solidFill>
                  <a:srgbClr val="FF0000"/>
                </a:solidFill>
                <a:effectLst/>
                <a:latin typeface="Calibri" panose="020F0502020204030204" pitchFamily="34" charset="0"/>
                <a:cs typeface="Calibri" panose="020F0502020204030204" pitchFamily="34" charset="0"/>
              </a:rPr>
              <a:t>: division by zero</a:t>
            </a:r>
            <a:r>
              <a:rPr lang="en-US" sz="2400" b="1" i="0" dirty="0">
                <a:solidFill>
                  <a:schemeClr val="bg1"/>
                </a:solidFill>
                <a:effectLst/>
                <a:latin typeface="Calibri" panose="020F0502020204030204" pitchFamily="34" charset="0"/>
                <a:cs typeface="Calibri" panose="020F0502020204030204" pitchFamily="34" charset="0"/>
              </a:rPr>
              <a:t>)</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i="0" dirty="0">
                <a:solidFill>
                  <a:schemeClr val="bg1"/>
                </a:solidFill>
                <a:effectLst/>
                <a:latin typeface="Calibri" panose="020F0502020204030204" pitchFamily="34" charset="0"/>
                <a:cs typeface="Calibri" panose="020F0502020204030204" pitchFamily="34" charset="0"/>
              </a:rPr>
              <a:t>As you probably know, division by zero doesn't work.</a:t>
            </a:r>
          </a:p>
          <a:p>
            <a:pPr algn="l"/>
            <a:endParaRPr lang="en-US" sz="1700" i="0" dirty="0">
              <a:solidFill>
                <a:schemeClr val="bg1"/>
              </a:solidFill>
              <a:effectLst/>
              <a:latin typeface="Calibri" panose="020F0502020204030204" pitchFamily="34" charset="0"/>
              <a:cs typeface="Calibri" panose="020F0502020204030204" pitchFamily="34" charset="0"/>
            </a:endParaRPr>
          </a:p>
          <a:p>
            <a:pPr algn="l"/>
            <a:r>
              <a:rPr lang="en-US" sz="1700" b="1" i="0" dirty="0">
                <a:solidFill>
                  <a:srgbClr val="FF0000"/>
                </a:solidFill>
                <a:effectLst/>
                <a:latin typeface="Calibri" panose="020F0502020204030204" pitchFamily="34" charset="0"/>
                <a:cs typeface="Calibri" panose="020F0502020204030204" pitchFamily="34" charset="0"/>
              </a:rPr>
              <a:t>Do not try to:</a:t>
            </a:r>
          </a:p>
          <a:p>
            <a:pPr algn="l"/>
            <a:endParaRPr lang="en-US" sz="17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700" i="0" dirty="0">
                <a:solidFill>
                  <a:schemeClr val="bg1"/>
                </a:solidFill>
                <a:effectLst/>
                <a:latin typeface="Calibri" panose="020F0502020204030204" pitchFamily="34" charset="0"/>
                <a:cs typeface="Calibri" panose="020F0502020204030204" pitchFamily="34" charset="0"/>
              </a:rPr>
              <a:t>perform a division by zero;</a:t>
            </a:r>
          </a:p>
          <a:p>
            <a:pPr marL="285750" indent="-285750" algn="l">
              <a:buFont typeface="Arial" panose="020B0604020202020204" pitchFamily="34" charset="0"/>
              <a:buChar char="•"/>
            </a:pPr>
            <a:r>
              <a:rPr lang="en-US" sz="1700" i="0" dirty="0">
                <a:solidFill>
                  <a:schemeClr val="bg1"/>
                </a:solidFill>
                <a:effectLst/>
                <a:latin typeface="Calibri" panose="020F0502020204030204" pitchFamily="34" charset="0"/>
                <a:cs typeface="Calibri" panose="020F0502020204030204" pitchFamily="34" charset="0"/>
              </a:rPr>
              <a:t>perform an integer division by zero;</a:t>
            </a:r>
          </a:p>
          <a:p>
            <a:pPr marL="285750" indent="-285750" algn="l">
              <a:buFont typeface="Arial" panose="020B0604020202020204" pitchFamily="34" charset="0"/>
              <a:buChar char="•"/>
            </a:pPr>
            <a:r>
              <a:rPr lang="en-US" sz="1700" i="0" dirty="0">
                <a:solidFill>
                  <a:schemeClr val="bg1"/>
                </a:solidFill>
                <a:effectLst/>
                <a:latin typeface="Calibri" panose="020F0502020204030204" pitchFamily="34" charset="0"/>
                <a:cs typeface="Calibri" panose="020F0502020204030204" pitchFamily="34" charset="0"/>
              </a:rPr>
              <a:t>find a remainder of a division by zero.</a:t>
            </a:r>
          </a:p>
        </p:txBody>
      </p:sp>
    </p:spTree>
    <p:extLst>
      <p:ext uri="{BB962C8B-B14F-4D97-AF65-F5344CB8AC3E}">
        <p14:creationId xmlns:p14="http://schemas.microsoft.com/office/powerpoint/2010/main" val="40305889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719980" cy="6093976"/>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Operators: addition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a:t>
            </a:r>
            <a:r>
              <a:rPr lang="en-US" b="1" i="0" dirty="0">
                <a:solidFill>
                  <a:srgbClr val="FF0000"/>
                </a:solidFill>
                <a:effectLst/>
                <a:latin typeface="Calibri" panose="020F0502020204030204" pitchFamily="34" charset="0"/>
                <a:cs typeface="Calibri" panose="020F0502020204030204" pitchFamily="34" charset="0"/>
              </a:rPr>
              <a:t>addition</a:t>
            </a:r>
            <a:r>
              <a:rPr lang="en-US" i="0" dirty="0">
                <a:solidFill>
                  <a:schemeClr val="bg1"/>
                </a:solidFill>
                <a:effectLst/>
                <a:latin typeface="Calibri" panose="020F0502020204030204" pitchFamily="34" charset="0"/>
                <a:cs typeface="Calibri" panose="020F0502020204030204" pitchFamily="34" charset="0"/>
              </a:rPr>
              <a:t> operator is the </a:t>
            </a:r>
            <a:r>
              <a:rPr lang="en-US" b="1" i="0" dirty="0">
                <a:solidFill>
                  <a:srgbClr val="FF0000"/>
                </a:solidFill>
                <a:effectLst/>
                <a:latin typeface="Calibri" panose="020F0502020204030204" pitchFamily="34" charset="0"/>
                <a:cs typeface="Calibri" panose="020F0502020204030204" pitchFamily="34" charset="0"/>
              </a:rPr>
              <a:t>+ (plus) sign</a:t>
            </a:r>
            <a:r>
              <a:rPr lang="en-US" i="0" dirty="0">
                <a:solidFill>
                  <a:schemeClr val="bg1"/>
                </a:solidFill>
                <a:effectLst/>
                <a:latin typeface="Calibri" panose="020F0502020204030204" pitchFamily="34" charset="0"/>
                <a:cs typeface="Calibri" panose="020F0502020204030204" pitchFamily="34" charset="0"/>
              </a:rPr>
              <a:t>, which is fully in line with mathematical standards.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Again, take a look at the snippet of the program below: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print(-4 + 4)  # 0</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print(-4. + 8)  # 4.0</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result should be nothing surprising. Run the code to check it.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2400" b="1" i="0" dirty="0">
                <a:solidFill>
                  <a:schemeClr val="bg1"/>
                </a:solidFill>
                <a:effectLst/>
                <a:latin typeface="Calibri" panose="020F0502020204030204" pitchFamily="34" charset="0"/>
                <a:cs typeface="Calibri" panose="020F0502020204030204" pitchFamily="34" charset="0"/>
              </a:rPr>
              <a:t>The subtraction operator, unary and binary operators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a:t>
            </a:r>
            <a:r>
              <a:rPr lang="en-US" b="1" i="0" dirty="0">
                <a:solidFill>
                  <a:srgbClr val="FF0000"/>
                </a:solidFill>
                <a:effectLst/>
                <a:latin typeface="Calibri" panose="020F0502020204030204" pitchFamily="34" charset="0"/>
                <a:cs typeface="Calibri" panose="020F0502020204030204" pitchFamily="34" charset="0"/>
              </a:rPr>
              <a:t>subtraction</a:t>
            </a:r>
            <a:r>
              <a:rPr lang="en-US" i="0" dirty="0">
                <a:solidFill>
                  <a:schemeClr val="bg1"/>
                </a:solidFill>
                <a:effectLst/>
                <a:latin typeface="Calibri" panose="020F0502020204030204" pitchFamily="34" charset="0"/>
                <a:cs typeface="Calibri" panose="020F0502020204030204" pitchFamily="34" charset="0"/>
              </a:rPr>
              <a:t> operator is obviously the </a:t>
            </a:r>
            <a:r>
              <a:rPr lang="en-US" b="1" i="0" dirty="0">
                <a:solidFill>
                  <a:srgbClr val="FF0000"/>
                </a:solidFill>
                <a:effectLst/>
                <a:latin typeface="Calibri" panose="020F0502020204030204" pitchFamily="34" charset="0"/>
                <a:cs typeface="Calibri" panose="020F0502020204030204" pitchFamily="34" charset="0"/>
              </a:rPr>
              <a:t>- (minus) sign</a:t>
            </a:r>
            <a:r>
              <a:rPr lang="en-US" i="0" dirty="0">
                <a:solidFill>
                  <a:schemeClr val="bg1"/>
                </a:solidFill>
                <a:effectLst/>
                <a:latin typeface="Calibri" panose="020F0502020204030204" pitchFamily="34" charset="0"/>
                <a:cs typeface="Calibri" panose="020F0502020204030204" pitchFamily="34" charset="0"/>
              </a:rPr>
              <a:t>, although you should note that this operator also has another meaning - it can change the sign of a number.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is a great opportunity to present a very important distinction between </a:t>
            </a:r>
            <a:r>
              <a:rPr lang="en-US" i="0" dirty="0">
                <a:solidFill>
                  <a:schemeClr val="bg1"/>
                </a:solidFill>
                <a:effectLst/>
                <a:highlight>
                  <a:srgbClr val="C0C0C0"/>
                </a:highlight>
                <a:latin typeface="Calibri" panose="020F0502020204030204" pitchFamily="34" charset="0"/>
                <a:cs typeface="Calibri" panose="020F0502020204030204" pitchFamily="34" charset="0"/>
              </a:rPr>
              <a:t>unary and binary </a:t>
            </a:r>
            <a:r>
              <a:rPr lang="en-US" i="0" dirty="0">
                <a:solidFill>
                  <a:schemeClr val="bg1"/>
                </a:solidFill>
                <a:effectLst/>
                <a:latin typeface="Calibri" panose="020F0502020204030204" pitchFamily="34" charset="0"/>
                <a:cs typeface="Calibri" panose="020F0502020204030204" pitchFamily="34" charset="0"/>
              </a:rPr>
              <a:t>operators.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rgbClr val="CCFF33"/>
                </a:solidFill>
                <a:effectLst/>
                <a:latin typeface="Calibri" panose="020F0502020204030204" pitchFamily="34" charset="0"/>
                <a:cs typeface="Calibri" panose="020F0502020204030204" pitchFamily="34" charset="0"/>
              </a:rPr>
              <a:t>In subtracting applications, the minus operator expects two arguments: the left (a minuend in arithmetical terms) and right (a subtrahend).</a:t>
            </a:r>
          </a:p>
        </p:txBody>
      </p:sp>
    </p:spTree>
    <p:extLst>
      <p:ext uri="{BB962C8B-B14F-4D97-AF65-F5344CB8AC3E}">
        <p14:creationId xmlns:p14="http://schemas.microsoft.com/office/powerpoint/2010/main" val="38283419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632311"/>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For this reason, the </a:t>
            </a:r>
            <a:r>
              <a:rPr lang="en-US" b="1" i="0" dirty="0">
                <a:solidFill>
                  <a:srgbClr val="FF0000"/>
                </a:solidFill>
                <a:effectLst/>
                <a:latin typeface="Calibri" panose="020F0502020204030204" pitchFamily="34" charset="0"/>
                <a:cs typeface="Calibri" panose="020F0502020204030204" pitchFamily="34" charset="0"/>
              </a:rPr>
              <a:t>subtraction</a:t>
            </a:r>
            <a:r>
              <a:rPr lang="en-US" i="0" dirty="0">
                <a:solidFill>
                  <a:schemeClr val="bg1"/>
                </a:solidFill>
                <a:effectLst/>
                <a:latin typeface="Calibri" panose="020F0502020204030204" pitchFamily="34" charset="0"/>
                <a:cs typeface="Calibri" panose="020F0502020204030204" pitchFamily="34" charset="0"/>
              </a:rPr>
              <a:t> operator is considered to be one of the </a:t>
            </a:r>
            <a:r>
              <a:rPr lang="en-US" b="1" i="0" dirty="0">
                <a:solidFill>
                  <a:srgbClr val="FF0000"/>
                </a:solidFill>
                <a:effectLst/>
                <a:latin typeface="Calibri" panose="020F0502020204030204" pitchFamily="34" charset="0"/>
                <a:cs typeface="Calibri" panose="020F0502020204030204" pitchFamily="34" charset="0"/>
              </a:rPr>
              <a:t>binary operators</a:t>
            </a:r>
            <a:r>
              <a:rPr lang="en-US" i="0" dirty="0">
                <a:solidFill>
                  <a:schemeClr val="bg1"/>
                </a:solidFill>
                <a:effectLst/>
                <a:latin typeface="Calibri" panose="020F0502020204030204" pitchFamily="34" charset="0"/>
                <a:cs typeface="Calibri" panose="020F0502020204030204" pitchFamily="34" charset="0"/>
              </a:rPr>
              <a:t>, just like the </a:t>
            </a:r>
            <a:r>
              <a:rPr lang="en-US" b="1" i="0" dirty="0">
                <a:solidFill>
                  <a:srgbClr val="FF0000"/>
                </a:solidFill>
                <a:effectLst/>
                <a:latin typeface="Calibri" panose="020F0502020204030204" pitchFamily="34" charset="0"/>
                <a:cs typeface="Calibri" panose="020F0502020204030204" pitchFamily="34" charset="0"/>
              </a:rPr>
              <a:t>addition, multiplication and division </a:t>
            </a:r>
            <a:r>
              <a:rPr lang="en-US" i="0" dirty="0">
                <a:solidFill>
                  <a:schemeClr val="bg1"/>
                </a:solidFill>
                <a:effectLst/>
                <a:latin typeface="Calibri" panose="020F0502020204030204" pitchFamily="34" charset="0"/>
                <a:cs typeface="Calibri" panose="020F0502020204030204" pitchFamily="34" charset="0"/>
              </a:rPr>
              <a:t>operators.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But the minus operator may be used in a different (unary) way - take a look at the last line of the snippet below: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print(-4 - 4)</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print(4. - 8)</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print(-1.1)</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By the way: there is also a unary + operator. You can use it like this: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operator preserves the sign of its only argument - the right one.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Although such a construction is syntactically correct, using it doesn't make much sense, and it would be hard to find a good rationale for doing so.</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Take a look at the snippet above - can you guess its output?</a:t>
            </a:r>
          </a:p>
        </p:txBody>
      </p:sp>
    </p:spTree>
    <p:extLst>
      <p:ext uri="{BB962C8B-B14F-4D97-AF65-F5344CB8AC3E}">
        <p14:creationId xmlns:p14="http://schemas.microsoft.com/office/powerpoint/2010/main" val="1418492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909310"/>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Operators and their priorities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So far, we've treated each operator as if it had no connection with the others. Obviously, such an ideal and simple situation is a rarity in real programming.</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Also, you will very often find more than one operator in one expression, and then this presumption is no longer so obvious.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Consider the following expression: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2 + 3 * 5  # 17</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You probably remember from school that </a:t>
            </a:r>
            <a:r>
              <a:rPr lang="en-US" sz="1600" i="0" dirty="0">
                <a:solidFill>
                  <a:schemeClr val="bg1"/>
                </a:solidFill>
                <a:effectLst/>
                <a:highlight>
                  <a:srgbClr val="C0C0C0"/>
                </a:highlight>
                <a:latin typeface="Calibri" panose="020F0502020204030204" pitchFamily="34" charset="0"/>
                <a:cs typeface="Calibri" panose="020F0502020204030204" pitchFamily="34" charset="0"/>
              </a:rPr>
              <a:t>multiplications precede additions</a:t>
            </a:r>
            <a:r>
              <a:rPr lang="en-US" sz="1600" i="0" dirty="0">
                <a:solidFill>
                  <a:schemeClr val="bg1"/>
                </a:solidFill>
                <a:effectLst/>
                <a:latin typeface="Calibri" panose="020F0502020204030204" pitchFamily="34" charset="0"/>
                <a:cs typeface="Calibri" panose="020F0502020204030204" pitchFamily="34" charset="0"/>
              </a:rPr>
              <a: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You surely remember that you should first multiply 3 by 5 and, keeping the 15 in your memory, then add it to 2, thus getting the result of 17.</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phenomenon that causes some operators to act before others is known as the hierarchy of priorities.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Python precisely defines the priorities of all operators, and assumes that operators of a larger (higher) priority perform their operations before the operators of a lower priority.</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So, if you know that * has a higher priority than +, the computation of the final result should be obvious</a:t>
            </a:r>
          </a:p>
        </p:txBody>
      </p:sp>
    </p:spTree>
    <p:extLst>
      <p:ext uri="{BB962C8B-B14F-4D97-AF65-F5344CB8AC3E}">
        <p14:creationId xmlns:p14="http://schemas.microsoft.com/office/powerpoint/2010/main" val="10354356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724644"/>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Operators and their bindings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a:t>
            </a:r>
            <a:r>
              <a:rPr lang="en-US" b="1" i="0" dirty="0">
                <a:solidFill>
                  <a:schemeClr val="bg1"/>
                </a:solidFill>
                <a:effectLst/>
                <a:latin typeface="Calibri" panose="020F0502020204030204" pitchFamily="34" charset="0"/>
                <a:cs typeface="Calibri" panose="020F0502020204030204" pitchFamily="34" charset="0"/>
              </a:rPr>
              <a:t>binding</a:t>
            </a:r>
            <a:r>
              <a:rPr lang="en-US" i="0" dirty="0">
                <a:solidFill>
                  <a:schemeClr val="bg1"/>
                </a:solidFill>
                <a:effectLst/>
                <a:latin typeface="Calibri" panose="020F0502020204030204" pitchFamily="34" charset="0"/>
                <a:cs typeface="Calibri" panose="020F0502020204030204" pitchFamily="34" charset="0"/>
              </a:rPr>
              <a:t> of the operator determines the order of computations performed by some operators with </a:t>
            </a:r>
            <a:r>
              <a:rPr lang="en-US" b="1" i="0" dirty="0">
                <a:solidFill>
                  <a:srgbClr val="FF0000"/>
                </a:solidFill>
                <a:effectLst/>
                <a:latin typeface="Calibri" panose="020F0502020204030204" pitchFamily="34" charset="0"/>
                <a:cs typeface="Calibri" panose="020F0502020204030204" pitchFamily="34" charset="0"/>
              </a:rPr>
              <a:t>equal priority</a:t>
            </a:r>
            <a:r>
              <a:rPr lang="en-US" i="0" dirty="0">
                <a:solidFill>
                  <a:schemeClr val="bg1"/>
                </a:solidFill>
                <a:effectLst/>
                <a:latin typeface="Calibri" panose="020F0502020204030204" pitchFamily="34" charset="0"/>
                <a:cs typeface="Calibri" panose="020F0502020204030204" pitchFamily="34" charset="0"/>
              </a:rPr>
              <a:t>, put side by side in one expression.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Most of Python's operators have left-sided binding, which means that the calculation of the expression is </a:t>
            </a:r>
            <a:r>
              <a:rPr lang="en-US" b="1" i="0" dirty="0">
                <a:solidFill>
                  <a:schemeClr val="bg1"/>
                </a:solidFill>
                <a:effectLst/>
                <a:latin typeface="Calibri" panose="020F0502020204030204" pitchFamily="34" charset="0"/>
                <a:cs typeface="Calibri" panose="020F0502020204030204" pitchFamily="34" charset="0"/>
              </a:rPr>
              <a:t>conducted from left to right</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This simple example will show you how it works. Take a look:</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print(9 % 6 % 2)</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There are two possible ways of evaluating this expression: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from left to right: first 9 % 6 gives 3, and then 3 % 2 gives 1;</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from right to left: first 6 % 2 gives 0, and then 9 % 0 causes a fatal error.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Run the example and see what you get.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i="0" dirty="0">
                <a:solidFill>
                  <a:schemeClr val="bg1"/>
                </a:solidFill>
                <a:effectLst/>
                <a:latin typeface="Calibri" panose="020F0502020204030204" pitchFamily="34" charset="0"/>
                <a:cs typeface="Calibri" panose="020F0502020204030204" pitchFamily="34" charset="0"/>
              </a:rPr>
              <a:t>The result should be 1</a:t>
            </a:r>
            <a:r>
              <a:rPr lang="en-US" i="0" dirty="0">
                <a:solidFill>
                  <a:schemeClr val="bg1"/>
                </a:solidFill>
                <a:effectLst/>
                <a:latin typeface="Calibri" panose="020F0502020204030204" pitchFamily="34" charset="0"/>
                <a:cs typeface="Calibri" panose="020F0502020204030204" pitchFamily="34" charset="0"/>
              </a:rPr>
              <a:t>. This operator has </a:t>
            </a:r>
            <a:r>
              <a:rPr lang="en-US" b="1" i="0" dirty="0">
                <a:solidFill>
                  <a:schemeClr val="bg1"/>
                </a:solidFill>
                <a:effectLst/>
                <a:latin typeface="Calibri" panose="020F0502020204030204" pitchFamily="34" charset="0"/>
                <a:cs typeface="Calibri" panose="020F0502020204030204" pitchFamily="34" charset="0"/>
              </a:rPr>
              <a:t>left-sided binding</a:t>
            </a:r>
            <a:r>
              <a:rPr lang="en-US" i="0" dirty="0">
                <a:solidFill>
                  <a:schemeClr val="bg1"/>
                </a:solidFill>
                <a:effectLst/>
                <a:latin typeface="Calibri" panose="020F0502020204030204" pitchFamily="34" charset="0"/>
                <a:cs typeface="Calibri" panose="020F0502020204030204" pitchFamily="34" charset="0"/>
              </a:rPr>
              <a:t>. But there's one interesting exception.</a:t>
            </a:r>
          </a:p>
        </p:txBody>
      </p:sp>
    </p:spTree>
    <p:extLst>
      <p:ext uri="{BB962C8B-B14F-4D97-AF65-F5344CB8AC3E}">
        <p14:creationId xmlns:p14="http://schemas.microsoft.com/office/powerpoint/2010/main" val="3986857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4616648"/>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Operators and their bindings: exponentiation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Repeat the experiment, but now with exponentiation.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Use this snippet of code: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 ** 2 ** 3)</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two possible results are: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i="0" dirty="0">
                <a:solidFill>
                  <a:srgbClr val="FF0000"/>
                </a:solidFill>
                <a:effectLst/>
                <a:latin typeface="Calibri" panose="020F0502020204030204" pitchFamily="34" charset="0"/>
                <a:cs typeface="Calibri" panose="020F0502020204030204" pitchFamily="34" charset="0"/>
              </a:rPr>
              <a:t>2 ** 2 → 4; 4 ** 3 → 64</a:t>
            </a:r>
          </a:p>
          <a:p>
            <a:pPr algn="l"/>
            <a:r>
              <a:rPr lang="en-US" b="1" i="0" dirty="0">
                <a:solidFill>
                  <a:srgbClr val="FF0000"/>
                </a:solidFill>
                <a:effectLst/>
                <a:latin typeface="Calibri" panose="020F0502020204030204" pitchFamily="34" charset="0"/>
                <a:cs typeface="Calibri" panose="020F0502020204030204" pitchFamily="34" charset="0"/>
              </a:rPr>
              <a:t>2 ** 3 → 8; 2 ** 8 → 256</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Run the code. What do you see?</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result clearly shows that the </a:t>
            </a:r>
            <a:r>
              <a:rPr lang="en-US" b="1" i="0" dirty="0">
                <a:solidFill>
                  <a:schemeClr val="bg1"/>
                </a:solidFill>
                <a:effectLst/>
                <a:latin typeface="Calibri" panose="020F0502020204030204" pitchFamily="34" charset="0"/>
                <a:cs typeface="Calibri" panose="020F0502020204030204" pitchFamily="34" charset="0"/>
              </a:rPr>
              <a:t>exponentiation operator uses </a:t>
            </a:r>
            <a:r>
              <a:rPr lang="en-US" b="1" i="0" dirty="0">
                <a:solidFill>
                  <a:srgbClr val="FF0000"/>
                </a:solidFill>
                <a:effectLst/>
                <a:latin typeface="Calibri" panose="020F0502020204030204" pitchFamily="34" charset="0"/>
                <a:cs typeface="Calibri" panose="020F0502020204030204" pitchFamily="34" charset="0"/>
              </a:rPr>
              <a:t>right-sided binding</a:t>
            </a:r>
            <a:r>
              <a:rPr lang="en-US"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898762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44764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List of priorities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Since you're new to Python operators, we don't want to present the complete list of operator priorities right now.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Instead, we'll show you a truncated form, and we'll expand it consistently as we introduce new operators.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Look at the table below:</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Priority</a:t>
            </a:r>
            <a:r>
              <a:rPr lang="en-US" dirty="0">
                <a:solidFill>
                  <a:schemeClr val="bg1"/>
                </a:solidFill>
                <a:latin typeface="Calibri" panose="020F0502020204030204" pitchFamily="34" charset="0"/>
                <a:cs typeface="Calibri" panose="020F0502020204030204" pitchFamily="34" charset="0"/>
              </a:rPr>
              <a:t> </a:t>
            </a:r>
            <a:r>
              <a:rPr lang="en-US" i="0" dirty="0">
                <a:solidFill>
                  <a:schemeClr val="bg1"/>
                </a:solidFill>
                <a:effectLst/>
                <a:latin typeface="Calibri" panose="020F0502020204030204" pitchFamily="34" charset="0"/>
                <a:cs typeface="Calibri" panose="020F0502020204030204" pitchFamily="34" charset="0"/>
              </a:rPr>
              <a:t>Operator</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1	**	</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2	+, - (note: unary operators located next to the right of the power operator bind more strongly)	unary</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3	*, /, //, %	</a:t>
            </a: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4	+, -	binary</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Note: we've enumerated the operators in order from the highest (1) to the lowest (4) priorities.</a:t>
            </a:r>
          </a:p>
        </p:txBody>
      </p:sp>
    </p:spTree>
    <p:extLst>
      <p:ext uri="{BB962C8B-B14F-4D97-AF65-F5344CB8AC3E}">
        <p14:creationId xmlns:p14="http://schemas.microsoft.com/office/powerpoint/2010/main" val="80362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447645"/>
          </a:xfrm>
          <a:prstGeom prst="rect">
            <a:avLst/>
          </a:prstGeom>
          <a:noFill/>
        </p:spPr>
        <p:txBody>
          <a:bodyPr wrap="square">
            <a:spAutoFit/>
          </a:bodyPr>
          <a:lstStyle/>
          <a:p>
            <a:pPr algn="l"/>
            <a:r>
              <a:rPr lang="en-US" sz="1600" i="0" dirty="0">
                <a:solidFill>
                  <a:schemeClr val="bg1"/>
                </a:solidFill>
                <a:effectLst/>
                <a:latin typeface="Calibri" panose="020F0502020204030204" pitchFamily="34" charset="0"/>
                <a:cs typeface="Calibri" panose="020F0502020204030204" pitchFamily="34" charset="0"/>
              </a:rPr>
              <a:t>Try to work through the following expression: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print(2 * 3  %  5)  # 1</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Both operators (* and %) have the </a:t>
            </a:r>
            <a:r>
              <a:rPr lang="en-US" sz="1600" b="1" i="0" dirty="0">
                <a:solidFill>
                  <a:srgbClr val="FF0000"/>
                </a:solidFill>
                <a:effectLst/>
                <a:latin typeface="Calibri" panose="020F0502020204030204" pitchFamily="34" charset="0"/>
                <a:cs typeface="Calibri" panose="020F0502020204030204" pitchFamily="34" charset="0"/>
              </a:rPr>
              <a:t>same priority</a:t>
            </a:r>
            <a:r>
              <a:rPr lang="en-US" sz="1600" i="0" dirty="0">
                <a:solidFill>
                  <a:schemeClr val="bg1"/>
                </a:solidFill>
                <a:effectLst/>
                <a:latin typeface="Calibri" panose="020F0502020204030204" pitchFamily="34" charset="0"/>
                <a:cs typeface="Calibri" panose="020F0502020204030204" pitchFamily="34" charset="0"/>
              </a:rPr>
              <a:t>, so the result can be guessed only when you know the binding direction. What do you think? What is the result?</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sz="2400" b="1" i="0" dirty="0">
                <a:solidFill>
                  <a:schemeClr val="bg1"/>
                </a:solidFill>
                <a:effectLst/>
                <a:latin typeface="Calibri" panose="020F0502020204030204" pitchFamily="34" charset="0"/>
                <a:cs typeface="Calibri" panose="020F0502020204030204" pitchFamily="34" charset="0"/>
              </a:rPr>
              <a:t>Operators and parentheses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Of course, you're always allowed to use parentheses, which can change the natural order of a calculation.</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In accordance with the arithmetic rules, subexpressions in parentheses are always calculated first.</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You can use as many parentheses as you need, and they're often used to improve the readability of an expression, even if they don't change the order of the operations.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An example of an expression with multiple parentheses is here:</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highlight>
                  <a:srgbClr val="C0C0C0"/>
                </a:highlight>
                <a:latin typeface="Calibri" panose="020F0502020204030204" pitchFamily="34" charset="0"/>
                <a:cs typeface="Calibri" panose="020F0502020204030204" pitchFamily="34" charset="0"/>
              </a:rPr>
              <a:t>print((5 * ((25 % 13) + 100) / (2 * 13)) // 2)  # 10.0</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Try to compute the value that's printed to the console. What's the result of the print() function?</a:t>
            </a:r>
          </a:p>
        </p:txBody>
      </p:sp>
    </p:spTree>
    <p:extLst>
      <p:ext uri="{BB962C8B-B14F-4D97-AF65-F5344CB8AC3E}">
        <p14:creationId xmlns:p14="http://schemas.microsoft.com/office/powerpoint/2010/main" val="9702687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4893647"/>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Key takeaways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1. An </a:t>
            </a:r>
            <a:r>
              <a:rPr lang="en-US" b="1" i="0" dirty="0">
                <a:solidFill>
                  <a:schemeClr val="bg1"/>
                </a:solidFill>
                <a:effectLst/>
                <a:latin typeface="Calibri" panose="020F0502020204030204" pitchFamily="34" charset="0"/>
                <a:cs typeface="Calibri" panose="020F0502020204030204" pitchFamily="34" charset="0"/>
              </a:rPr>
              <a:t>expression</a:t>
            </a:r>
            <a:r>
              <a:rPr lang="en-US" i="0" dirty="0">
                <a:solidFill>
                  <a:schemeClr val="bg1"/>
                </a:solidFill>
                <a:effectLst/>
                <a:latin typeface="Calibri" panose="020F0502020204030204" pitchFamily="34" charset="0"/>
                <a:cs typeface="Calibri" panose="020F0502020204030204" pitchFamily="34" charset="0"/>
              </a:rPr>
              <a:t> is a </a:t>
            </a:r>
            <a:r>
              <a:rPr lang="en-US" b="1" i="0" dirty="0">
                <a:solidFill>
                  <a:schemeClr val="bg1"/>
                </a:solidFill>
                <a:effectLst/>
                <a:latin typeface="Calibri" panose="020F0502020204030204" pitchFamily="34" charset="0"/>
                <a:cs typeface="Calibri" panose="020F0502020204030204" pitchFamily="34" charset="0"/>
              </a:rPr>
              <a:t>combination of values</a:t>
            </a:r>
            <a:r>
              <a:rPr lang="en-US" i="0" dirty="0">
                <a:solidFill>
                  <a:schemeClr val="bg1"/>
                </a:solidFill>
                <a:effectLst/>
                <a:latin typeface="Calibri" panose="020F0502020204030204" pitchFamily="34" charset="0"/>
                <a:cs typeface="Calibri" panose="020F0502020204030204" pitchFamily="34" charset="0"/>
              </a:rPr>
              <a:t> (or variables, operators, calls to functions ‒ you will learn about them soon) which evaluates to a certain value, e.g., </a:t>
            </a:r>
            <a:r>
              <a:rPr lang="en-US" b="1" i="0" dirty="0">
                <a:solidFill>
                  <a:srgbClr val="FF0000"/>
                </a:solidFill>
                <a:effectLst/>
                <a:latin typeface="Calibri" panose="020F0502020204030204" pitchFamily="34" charset="0"/>
                <a:cs typeface="Calibri" panose="020F0502020204030204" pitchFamily="34" charset="0"/>
              </a:rPr>
              <a:t>1 + 2</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2. </a:t>
            </a:r>
            <a:r>
              <a:rPr lang="en-US" b="1" i="0" dirty="0">
                <a:solidFill>
                  <a:schemeClr val="bg1"/>
                </a:solidFill>
                <a:effectLst/>
                <a:latin typeface="Calibri" panose="020F0502020204030204" pitchFamily="34" charset="0"/>
                <a:cs typeface="Calibri" panose="020F0502020204030204" pitchFamily="34" charset="0"/>
              </a:rPr>
              <a:t>Operators are special symbols or keywords </a:t>
            </a:r>
            <a:r>
              <a:rPr lang="en-US" i="0" dirty="0">
                <a:solidFill>
                  <a:schemeClr val="bg1"/>
                </a:solidFill>
                <a:effectLst/>
                <a:latin typeface="Calibri" panose="020F0502020204030204" pitchFamily="34" charset="0"/>
                <a:cs typeface="Calibri" panose="020F0502020204030204" pitchFamily="34" charset="0"/>
              </a:rPr>
              <a:t>which are able to operate on the values and perform (mathematical) operations, e.g., the * operator multiplies two values: </a:t>
            </a:r>
            <a:r>
              <a:rPr lang="en-US" b="1" i="0" dirty="0">
                <a:solidFill>
                  <a:srgbClr val="FF0000"/>
                </a:solidFill>
                <a:effectLst/>
                <a:latin typeface="Calibri" panose="020F0502020204030204" pitchFamily="34" charset="0"/>
                <a:cs typeface="Calibri" panose="020F0502020204030204" pitchFamily="34" charset="0"/>
              </a:rPr>
              <a:t>x * y</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3. </a:t>
            </a:r>
            <a:r>
              <a:rPr lang="en-US" b="1" i="0" dirty="0">
                <a:solidFill>
                  <a:schemeClr val="bg1"/>
                </a:solidFill>
                <a:effectLst/>
                <a:latin typeface="Calibri" panose="020F0502020204030204" pitchFamily="34" charset="0"/>
                <a:cs typeface="Calibri" panose="020F0502020204030204" pitchFamily="34" charset="0"/>
              </a:rPr>
              <a:t>Arithmetic operators</a:t>
            </a:r>
            <a:r>
              <a:rPr lang="en-US" i="0" dirty="0">
                <a:solidFill>
                  <a:schemeClr val="bg1"/>
                </a:solidFill>
                <a:effectLst/>
                <a:latin typeface="Calibri" panose="020F0502020204030204" pitchFamily="34" charset="0"/>
                <a:cs typeface="Calibri" panose="020F0502020204030204" pitchFamily="34" charset="0"/>
              </a:rPr>
              <a:t> in Python: </a:t>
            </a:r>
            <a:r>
              <a:rPr lang="en-US" b="1" i="0" dirty="0">
                <a:solidFill>
                  <a:srgbClr val="FF0000"/>
                </a:solidFill>
                <a:effectLst/>
                <a:latin typeface="Calibri" panose="020F0502020204030204" pitchFamily="34" charset="0"/>
                <a:cs typeface="Calibri" panose="020F0502020204030204" pitchFamily="34" charset="0"/>
              </a:rPr>
              <a:t>+ (addition), - (subtraction), * (multiplication), / (classic division ‒ always returns a float), % (modulus ‒ divides left operand by right operand and returns the remainder of the operation, e.g., 5 % 2 = 1), ** (exponentiation</a:t>
            </a:r>
            <a:r>
              <a:rPr lang="en-US" i="0" dirty="0">
                <a:solidFill>
                  <a:schemeClr val="bg1"/>
                </a:solidFill>
                <a:effectLst/>
                <a:latin typeface="Calibri" panose="020F0502020204030204" pitchFamily="34" charset="0"/>
                <a:cs typeface="Calibri" panose="020F0502020204030204" pitchFamily="34" charset="0"/>
              </a:rPr>
              <a:t> </a:t>
            </a:r>
            <a:r>
              <a:rPr lang="en-US" b="1" i="0" dirty="0">
                <a:solidFill>
                  <a:srgbClr val="FF0000"/>
                </a:solidFill>
                <a:effectLst/>
                <a:latin typeface="Calibri" panose="020F0502020204030204" pitchFamily="34" charset="0"/>
                <a:cs typeface="Calibri" panose="020F0502020204030204" pitchFamily="34" charset="0"/>
              </a:rPr>
              <a:t>‒ left operand raised to the power of right operand, e.g., 2 ** 3 = 2 * 2 * 2 = 8), // (floor/integer division ‒ returns a number resulting from division, but rounded down to the nearest whole number, e.g., 3 // 2.0 = 1.0)</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4. A </a:t>
            </a:r>
            <a:r>
              <a:rPr lang="en-US" b="1" i="0" dirty="0">
                <a:solidFill>
                  <a:schemeClr val="bg1"/>
                </a:solidFill>
                <a:effectLst/>
                <a:latin typeface="Calibri" panose="020F0502020204030204" pitchFamily="34" charset="0"/>
                <a:cs typeface="Calibri" panose="020F0502020204030204" pitchFamily="34" charset="0"/>
              </a:rPr>
              <a:t>unary</a:t>
            </a:r>
            <a:r>
              <a:rPr lang="en-US" i="0" dirty="0">
                <a:solidFill>
                  <a:schemeClr val="bg1"/>
                </a:solidFill>
                <a:effectLst/>
                <a:latin typeface="Calibri" panose="020F0502020204030204" pitchFamily="34" charset="0"/>
                <a:cs typeface="Calibri" panose="020F0502020204030204" pitchFamily="34" charset="0"/>
              </a:rPr>
              <a:t> operator is an operator with only one operand, e.g., </a:t>
            </a:r>
            <a:r>
              <a:rPr lang="en-US" b="1" i="0" dirty="0">
                <a:solidFill>
                  <a:srgbClr val="FF0000"/>
                </a:solidFill>
                <a:effectLst/>
                <a:latin typeface="Calibri" panose="020F0502020204030204" pitchFamily="34" charset="0"/>
                <a:cs typeface="Calibri" panose="020F0502020204030204" pitchFamily="34" charset="0"/>
              </a:rPr>
              <a:t>-1, or +3</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5. A </a:t>
            </a:r>
            <a:r>
              <a:rPr lang="en-US" b="1" i="0" dirty="0">
                <a:solidFill>
                  <a:schemeClr val="bg1"/>
                </a:solidFill>
                <a:effectLst/>
                <a:latin typeface="Calibri" panose="020F0502020204030204" pitchFamily="34" charset="0"/>
                <a:cs typeface="Calibri" panose="020F0502020204030204" pitchFamily="34" charset="0"/>
              </a:rPr>
              <a:t>binary</a:t>
            </a:r>
            <a:r>
              <a:rPr lang="en-US" i="0" dirty="0">
                <a:solidFill>
                  <a:schemeClr val="bg1"/>
                </a:solidFill>
                <a:effectLst/>
                <a:latin typeface="Calibri" panose="020F0502020204030204" pitchFamily="34" charset="0"/>
                <a:cs typeface="Calibri" panose="020F0502020204030204" pitchFamily="34" charset="0"/>
              </a:rPr>
              <a:t> operator is an operator with two operands, e.g., </a:t>
            </a:r>
            <a:r>
              <a:rPr lang="en-US" b="1" i="0" dirty="0">
                <a:solidFill>
                  <a:srgbClr val="FF0000"/>
                </a:solidFill>
                <a:effectLst/>
                <a:latin typeface="Calibri" panose="020F0502020204030204" pitchFamily="34" charset="0"/>
                <a:cs typeface="Calibri" panose="020F0502020204030204" pitchFamily="34" charset="0"/>
              </a:rPr>
              <a:t>4 + 5</a:t>
            </a:r>
            <a:r>
              <a:rPr lang="en-US" i="0" dirty="0">
                <a:solidFill>
                  <a:schemeClr val="bg1"/>
                </a:solidFill>
                <a:effectLst/>
                <a:latin typeface="Calibri" panose="020F0502020204030204" pitchFamily="34" charset="0"/>
                <a:cs typeface="Calibri" panose="020F0502020204030204" pitchFamily="34" charset="0"/>
              </a:rPr>
              <a:t>, or </a:t>
            </a:r>
            <a:r>
              <a:rPr lang="en-US" b="1" i="0" dirty="0">
                <a:solidFill>
                  <a:srgbClr val="FF0000"/>
                </a:solidFill>
                <a:effectLst/>
                <a:latin typeface="Calibri" panose="020F0502020204030204" pitchFamily="34" charset="0"/>
                <a:cs typeface="Calibri" panose="020F0502020204030204" pitchFamily="34" charset="0"/>
              </a:rPr>
              <a:t>12 % 5</a:t>
            </a:r>
            <a:r>
              <a:rPr lang="en-US"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045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413809"/>
            <a:ext cx="9291917" cy="5909310"/>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The print() function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Look at the line of code below:</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onsolas" panose="020B0609020204030204" pitchFamily="49" charset="0"/>
                <a:cs typeface="Calibri" panose="020F0502020204030204" pitchFamily="34" charset="0"/>
              </a:rPr>
              <a:t>print("Hello, World!")</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The word print that you can see here is a function name. That doesn't mean that wherever the word appears it is always a function name. The meaning of the word comes from the context in which the word has been used.</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You've probably encountered the term function many times before, during math classes. You can probably also list several names of mathematical functions, like sine or log.</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Python functions, however, are more flexible, and can contain more content than their mathematical siblings.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A function (in this context) is a separate part of the computer code able to:</a:t>
            </a:r>
          </a:p>
          <a:p>
            <a:pPr algn="l"/>
            <a:endParaRPr lang="en-US" sz="16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b="1" i="0" dirty="0">
                <a:solidFill>
                  <a:schemeClr val="bg1"/>
                </a:solidFill>
                <a:effectLst/>
                <a:latin typeface="Calibri" panose="020F0502020204030204" pitchFamily="34" charset="0"/>
                <a:cs typeface="Calibri" panose="020F0502020204030204" pitchFamily="34" charset="0"/>
              </a:rPr>
              <a:t>cause some effect </a:t>
            </a:r>
            <a:r>
              <a:rPr lang="en-US" sz="1600" i="0" dirty="0">
                <a:solidFill>
                  <a:schemeClr val="bg1"/>
                </a:solidFill>
                <a:effectLst/>
                <a:latin typeface="Calibri" panose="020F0502020204030204" pitchFamily="34" charset="0"/>
                <a:cs typeface="Calibri" panose="020F0502020204030204" pitchFamily="34" charset="0"/>
              </a:rPr>
              <a:t>(e.g., send text to the terminal, create a file, draw an image, play a sound, etc.); this is something completely unheard of in the world of mathematics;</a:t>
            </a:r>
          </a:p>
          <a:p>
            <a:pPr marL="285750" indent="-285750" algn="l">
              <a:buFont typeface="Arial" panose="020B0604020202020204" pitchFamily="34" charset="0"/>
              <a:buChar char="•"/>
            </a:pPr>
            <a:r>
              <a:rPr lang="en-US" sz="1600" b="1" i="0" dirty="0">
                <a:solidFill>
                  <a:schemeClr val="bg1"/>
                </a:solidFill>
                <a:effectLst/>
                <a:latin typeface="Calibri" panose="020F0502020204030204" pitchFamily="34" charset="0"/>
                <a:cs typeface="Calibri" panose="020F0502020204030204" pitchFamily="34" charset="0"/>
              </a:rPr>
              <a:t>evaluate a value </a:t>
            </a:r>
            <a:r>
              <a:rPr lang="en-US" sz="1600" i="0" dirty="0">
                <a:solidFill>
                  <a:schemeClr val="bg1"/>
                </a:solidFill>
                <a:effectLst/>
                <a:latin typeface="Calibri" panose="020F0502020204030204" pitchFamily="34" charset="0"/>
                <a:cs typeface="Calibri" panose="020F0502020204030204" pitchFamily="34" charset="0"/>
              </a:rPr>
              <a:t>(e.g., the square root of a value or the length of a given text) and return it as the function's result; this is what makes Python functions the relatives of mathematical concepts.</a:t>
            </a:r>
          </a:p>
          <a:p>
            <a:pPr algn="l"/>
            <a:endParaRPr lang="en-US" sz="1600" i="0" dirty="0">
              <a:solidFill>
                <a:schemeClr val="bg1"/>
              </a:solidFill>
              <a:effectLst/>
              <a:latin typeface="Calibri" panose="020F0502020204030204" pitchFamily="34" charset="0"/>
              <a:cs typeface="Calibri" panose="020F0502020204030204" pitchFamily="34" charset="0"/>
            </a:endParaRPr>
          </a:p>
          <a:p>
            <a:pPr algn="l"/>
            <a:r>
              <a:rPr lang="en-US" sz="1600" i="0" dirty="0">
                <a:solidFill>
                  <a:schemeClr val="bg1"/>
                </a:solidFill>
                <a:effectLst/>
                <a:latin typeface="Calibri" panose="020F0502020204030204" pitchFamily="34" charset="0"/>
                <a:cs typeface="Calibri" panose="020F0502020204030204" pitchFamily="34" charset="0"/>
              </a:rPr>
              <a:t>Moreover, many of Python functions can do the above two things together.</a:t>
            </a:r>
          </a:p>
        </p:txBody>
      </p:sp>
    </p:spTree>
    <p:extLst>
      <p:ext uri="{BB962C8B-B14F-4D97-AF65-F5344CB8AC3E}">
        <p14:creationId xmlns:p14="http://schemas.microsoft.com/office/powerpoint/2010/main" val="29103511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4801314"/>
          </a:xfrm>
          <a:prstGeom prst="rect">
            <a:avLst/>
          </a:prstGeom>
          <a:noFill/>
        </p:spPr>
        <p:txBody>
          <a:bodyPr wrap="square">
            <a:spAutoFit/>
          </a:bodyPr>
          <a:lstStyle/>
          <a:p>
            <a:pPr algn="l"/>
            <a:r>
              <a:rPr lang="en-US" i="0" dirty="0">
                <a:solidFill>
                  <a:schemeClr val="bg1"/>
                </a:solidFill>
                <a:effectLst/>
                <a:latin typeface="Calibri" panose="020F0502020204030204" pitchFamily="34" charset="0"/>
                <a:cs typeface="Calibri" panose="020F0502020204030204" pitchFamily="34" charset="0"/>
              </a:rPr>
              <a:t>6. Some operators act before others – the </a:t>
            </a:r>
            <a:r>
              <a:rPr lang="en-US" b="1" i="0" dirty="0">
                <a:solidFill>
                  <a:schemeClr val="bg1"/>
                </a:solidFill>
                <a:effectLst/>
                <a:latin typeface="Calibri" panose="020F0502020204030204" pitchFamily="34" charset="0"/>
                <a:cs typeface="Calibri" panose="020F0502020204030204" pitchFamily="34" charset="0"/>
              </a:rPr>
              <a:t>hierarchy of priorities</a:t>
            </a:r>
            <a:r>
              <a:rPr lang="en-US" i="0" dirty="0">
                <a:solidFill>
                  <a:schemeClr val="bg1"/>
                </a:solidFill>
                <a:effectLst/>
                <a:latin typeface="Calibri" panose="020F0502020204030204" pitchFamily="34" charset="0"/>
                <a:cs typeface="Calibri" panose="020F0502020204030204" pitchFamily="34" charset="0"/>
              </a:rPr>
              <a:t>:</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a:t>
            </a:r>
            <a:r>
              <a:rPr lang="en-US" b="1" i="0" dirty="0">
                <a:solidFill>
                  <a:srgbClr val="FF0000"/>
                </a:solidFill>
                <a:effectLst/>
                <a:latin typeface="Calibri" panose="020F0502020204030204" pitchFamily="34"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operator (exponentiation) has the highest priority;</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then the </a:t>
            </a:r>
            <a:r>
              <a:rPr lang="en-US" b="1" i="0" dirty="0">
                <a:solidFill>
                  <a:srgbClr val="FF0000"/>
                </a:solidFill>
                <a:effectLst/>
                <a:latin typeface="Calibri" panose="020F0502020204030204" pitchFamily="34" charset="0"/>
                <a:cs typeface="Calibri" panose="020F0502020204030204" pitchFamily="34" charset="0"/>
              </a:rPr>
              <a:t>unary</a:t>
            </a:r>
            <a:r>
              <a:rPr lang="en-US" i="0" dirty="0">
                <a:solidFill>
                  <a:schemeClr val="bg1"/>
                </a:solidFill>
                <a:effectLst/>
                <a:latin typeface="Calibri" panose="020F0502020204030204" pitchFamily="34" charset="0"/>
                <a:cs typeface="Calibri" panose="020F0502020204030204" pitchFamily="34" charset="0"/>
              </a:rPr>
              <a:t> </a:t>
            </a:r>
            <a:r>
              <a:rPr lang="en-US" b="1" i="0" dirty="0">
                <a:solidFill>
                  <a:srgbClr val="FF0000"/>
                </a:solidFill>
                <a:effectLst/>
                <a:latin typeface="Calibri" panose="020F0502020204030204" pitchFamily="34" charset="0"/>
                <a:cs typeface="Calibri" panose="020F0502020204030204" pitchFamily="34" charset="0"/>
              </a:rPr>
              <a:t>+ and - </a:t>
            </a:r>
            <a:r>
              <a:rPr lang="en-US" i="0" dirty="0">
                <a:solidFill>
                  <a:schemeClr val="bg1"/>
                </a:solidFill>
                <a:effectLst/>
                <a:latin typeface="Calibri" panose="020F0502020204030204" pitchFamily="34" charset="0"/>
                <a:cs typeface="Calibri" panose="020F0502020204030204" pitchFamily="34" charset="0"/>
              </a:rPr>
              <a:t>(note: a unary operator to the right of the exponentiation operator binds more strongly, for example: 4 ** -1 equals 0.25)</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then </a:t>
            </a:r>
            <a:r>
              <a:rPr lang="en-US" b="1" i="0" dirty="0">
                <a:solidFill>
                  <a:srgbClr val="FF0000"/>
                </a:solidFill>
                <a:effectLst/>
                <a:latin typeface="Calibri" panose="020F0502020204030204" pitchFamily="34" charset="0"/>
                <a:cs typeface="Calibri" panose="020F0502020204030204" pitchFamily="34" charset="0"/>
              </a:rPr>
              <a:t>*, /, //, and %;</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and, finally, the lowest priority: the </a:t>
            </a:r>
            <a:r>
              <a:rPr lang="en-US" b="1" i="0" dirty="0">
                <a:solidFill>
                  <a:srgbClr val="FF0000"/>
                </a:solidFill>
                <a:effectLst/>
                <a:latin typeface="Calibri" panose="020F0502020204030204" pitchFamily="34" charset="0"/>
                <a:cs typeface="Calibri" panose="020F0502020204030204" pitchFamily="34" charset="0"/>
              </a:rPr>
              <a:t>binary + and -.</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7. </a:t>
            </a:r>
            <a:r>
              <a:rPr lang="en-US" b="1" i="0" dirty="0">
                <a:solidFill>
                  <a:schemeClr val="bg1"/>
                </a:solidFill>
                <a:effectLst/>
                <a:latin typeface="Calibri" panose="020F0502020204030204" pitchFamily="34" charset="0"/>
                <a:cs typeface="Calibri" panose="020F0502020204030204" pitchFamily="34" charset="0"/>
              </a:rPr>
              <a:t>Subexpressions in parentheses </a:t>
            </a:r>
            <a:r>
              <a:rPr lang="en-US" i="0" dirty="0">
                <a:solidFill>
                  <a:schemeClr val="bg1"/>
                </a:solidFill>
                <a:effectLst/>
                <a:latin typeface="Calibri" panose="020F0502020204030204" pitchFamily="34" charset="0"/>
                <a:cs typeface="Calibri" panose="020F0502020204030204" pitchFamily="34" charset="0"/>
              </a:rPr>
              <a:t>are always </a:t>
            </a:r>
            <a:r>
              <a:rPr lang="en-US" b="1" i="0" dirty="0">
                <a:solidFill>
                  <a:srgbClr val="FF0000"/>
                </a:solidFill>
                <a:effectLst/>
                <a:latin typeface="Calibri" panose="020F0502020204030204" pitchFamily="34" charset="0"/>
                <a:cs typeface="Calibri" panose="020F0502020204030204" pitchFamily="34" charset="0"/>
              </a:rPr>
              <a:t>calculated first</a:t>
            </a:r>
            <a:r>
              <a:rPr lang="en-US" i="0" dirty="0">
                <a:solidFill>
                  <a:schemeClr val="bg1"/>
                </a:solidFill>
                <a:effectLst/>
                <a:latin typeface="Calibri" panose="020F0502020204030204" pitchFamily="34" charset="0"/>
                <a:cs typeface="Calibri" panose="020F0502020204030204" pitchFamily="34" charset="0"/>
              </a:rPr>
              <a:t>, e.g., 15 - 1 * </a:t>
            </a:r>
            <a:r>
              <a:rPr lang="en-US" b="1" i="0" dirty="0">
                <a:solidFill>
                  <a:srgbClr val="FF0000"/>
                </a:solidFill>
                <a:effectLst/>
                <a:latin typeface="Calibri" panose="020F0502020204030204" pitchFamily="34" charset="0"/>
                <a:cs typeface="Calibri" panose="020F0502020204030204" pitchFamily="34" charset="0"/>
              </a:rPr>
              <a:t>(5 * (1 + 2)) </a:t>
            </a:r>
            <a:r>
              <a:rPr lang="en-US" i="0" dirty="0">
                <a:solidFill>
                  <a:schemeClr val="bg1"/>
                </a:solidFill>
                <a:effectLst/>
                <a:latin typeface="Calibri" panose="020F0502020204030204" pitchFamily="34" charset="0"/>
                <a:cs typeface="Calibri" panose="020F0502020204030204" pitchFamily="34" charset="0"/>
              </a:rPr>
              <a:t>= 0.</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8. The </a:t>
            </a:r>
            <a:r>
              <a:rPr lang="en-US" b="1" i="0" dirty="0">
                <a:solidFill>
                  <a:schemeClr val="bg1"/>
                </a:solidFill>
                <a:effectLst/>
                <a:latin typeface="Calibri" panose="020F0502020204030204" pitchFamily="34" charset="0"/>
                <a:cs typeface="Calibri" panose="020F0502020204030204" pitchFamily="34" charset="0"/>
              </a:rPr>
              <a:t>exponentiation</a:t>
            </a:r>
            <a:r>
              <a:rPr lang="en-US" i="0" dirty="0">
                <a:solidFill>
                  <a:schemeClr val="bg1"/>
                </a:solidFill>
                <a:effectLst/>
                <a:latin typeface="Calibri" panose="020F0502020204030204" pitchFamily="34" charset="0"/>
                <a:cs typeface="Calibri" panose="020F0502020204030204" pitchFamily="34" charset="0"/>
              </a:rPr>
              <a:t> operator uses </a:t>
            </a:r>
            <a:r>
              <a:rPr lang="en-US" b="1" i="0" dirty="0">
                <a:solidFill>
                  <a:schemeClr val="bg1"/>
                </a:solidFill>
                <a:effectLst/>
                <a:latin typeface="Calibri" panose="020F0502020204030204" pitchFamily="34" charset="0"/>
                <a:cs typeface="Calibri" panose="020F0502020204030204" pitchFamily="34" charset="0"/>
              </a:rPr>
              <a:t>right-sided</a:t>
            </a:r>
            <a:r>
              <a:rPr lang="en-US" i="0" dirty="0">
                <a:solidFill>
                  <a:schemeClr val="bg1"/>
                </a:solidFill>
                <a:effectLst/>
                <a:latin typeface="Calibri" panose="020F0502020204030204" pitchFamily="34" charset="0"/>
                <a:cs typeface="Calibri" panose="020F0502020204030204" pitchFamily="34" charset="0"/>
              </a:rPr>
              <a:t> binding, e.g., </a:t>
            </a:r>
            <a:r>
              <a:rPr lang="en-US" b="1" i="0" dirty="0">
                <a:solidFill>
                  <a:srgbClr val="FF0000"/>
                </a:solidFill>
                <a:effectLst/>
                <a:latin typeface="Calibri" panose="020F0502020204030204" pitchFamily="34" charset="0"/>
                <a:cs typeface="Calibri" panose="020F0502020204030204" pitchFamily="34" charset="0"/>
              </a:rPr>
              <a:t>2 ** 2 ** 3 = 256</a:t>
            </a:r>
            <a:r>
              <a:rPr lang="en-US" i="0"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b="1" i="0" dirty="0">
                <a:solidFill>
                  <a:schemeClr val="bg1"/>
                </a:solidFill>
                <a:effectLst/>
                <a:latin typeface="Calibri" panose="020F0502020204030204" pitchFamily="34" charset="0"/>
                <a:cs typeface="Calibri" panose="020F0502020204030204" pitchFamily="34" charset="0"/>
              </a:rPr>
              <a:t>Exercise 1</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 ** 4), (2 * 4.), (2 * 4))  # </a:t>
            </a:r>
            <a:r>
              <a:rPr lang="en-US" b="1" i="0" dirty="0">
                <a:solidFill>
                  <a:srgbClr val="FF0000"/>
                </a:solidFill>
                <a:effectLst/>
                <a:highlight>
                  <a:srgbClr val="C0C0C0"/>
                </a:highlight>
                <a:latin typeface="Calibri" panose="020F0502020204030204" pitchFamily="34" charset="0"/>
                <a:cs typeface="Calibri" panose="020F0502020204030204" pitchFamily="34" charset="0"/>
              </a:rPr>
              <a:t>16  8.0  8</a:t>
            </a:r>
          </a:p>
        </p:txBody>
      </p:sp>
    </p:spTree>
    <p:extLst>
      <p:ext uri="{BB962C8B-B14F-4D97-AF65-F5344CB8AC3E}">
        <p14:creationId xmlns:p14="http://schemas.microsoft.com/office/powerpoint/2010/main" val="24722808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3139321"/>
          </a:xfrm>
          <a:prstGeom prst="rect">
            <a:avLst/>
          </a:prstGeom>
          <a:noFill/>
        </p:spPr>
        <p:txBody>
          <a:bodyPr wrap="square">
            <a:spAutoFit/>
          </a:bodyPr>
          <a:lstStyle/>
          <a:p>
            <a:pPr algn="l"/>
            <a:r>
              <a:rPr lang="en-US" b="1" i="0" dirty="0">
                <a:solidFill>
                  <a:schemeClr val="bg1"/>
                </a:solidFill>
                <a:effectLst/>
                <a:latin typeface="Calibri" panose="020F0502020204030204" pitchFamily="34" charset="0"/>
                <a:cs typeface="Calibri" panose="020F0502020204030204" pitchFamily="34" charset="0"/>
              </a:rPr>
              <a:t>Exercise 2</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 / 4), (2 / 4), (2 // 4), (-2 // 4))  # </a:t>
            </a:r>
            <a:r>
              <a:rPr lang="en-US" b="1" i="0" dirty="0">
                <a:solidFill>
                  <a:srgbClr val="FF0000"/>
                </a:solidFill>
                <a:effectLst/>
                <a:highlight>
                  <a:srgbClr val="C0C0C0"/>
                </a:highlight>
                <a:latin typeface="Calibri" panose="020F0502020204030204" pitchFamily="34" charset="0"/>
                <a:cs typeface="Calibri" panose="020F0502020204030204" pitchFamily="34" charset="0"/>
              </a:rPr>
              <a:t>- 0.5  0.5  0  -1</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i="0" dirty="0">
                <a:solidFill>
                  <a:schemeClr val="bg1"/>
                </a:solidFill>
                <a:effectLst/>
                <a:latin typeface="Calibri" panose="020F0502020204030204" pitchFamily="34" charset="0"/>
                <a:cs typeface="Calibri" panose="020F0502020204030204" pitchFamily="34" charset="0"/>
              </a:rPr>
              <a:t>Exercise 3</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highlight>
                  <a:srgbClr val="C0C0C0"/>
                </a:highlight>
                <a:latin typeface="Calibri" panose="020F0502020204030204" pitchFamily="34" charset="0"/>
                <a:cs typeface="Calibri" panose="020F0502020204030204" pitchFamily="34" charset="0"/>
              </a:rPr>
              <a:t>print((2 % -4), (2 % 4), (2 ** 3 ** 2))  # </a:t>
            </a:r>
            <a:r>
              <a:rPr lang="en-US" b="1" i="0" dirty="0">
                <a:solidFill>
                  <a:srgbClr val="FF0000"/>
                </a:solidFill>
                <a:effectLst/>
                <a:highlight>
                  <a:srgbClr val="C0C0C0"/>
                </a:highlight>
                <a:latin typeface="Calibri" panose="020F0502020204030204" pitchFamily="34" charset="0"/>
                <a:cs typeface="Calibri" panose="020F0502020204030204" pitchFamily="34" charset="0"/>
              </a:rPr>
              <a:t>-2  2  512  </a:t>
            </a:r>
          </a:p>
        </p:txBody>
      </p:sp>
    </p:spTree>
    <p:extLst>
      <p:ext uri="{BB962C8B-B14F-4D97-AF65-F5344CB8AC3E}">
        <p14:creationId xmlns:p14="http://schemas.microsoft.com/office/powerpoint/2010/main" val="19152709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724644"/>
          </a:xfrm>
          <a:prstGeom prst="rect">
            <a:avLst/>
          </a:prstGeom>
          <a:noFill/>
        </p:spPr>
        <p:txBody>
          <a:bodyPr wrap="square">
            <a:spAutoFit/>
          </a:bodyPr>
          <a:lstStyle/>
          <a:p>
            <a:pPr algn="l"/>
            <a:r>
              <a:rPr lang="en-US" sz="2400" i="0" dirty="0">
                <a:solidFill>
                  <a:schemeClr val="bg1"/>
                </a:solidFill>
                <a:effectLst/>
                <a:latin typeface="Calibri" panose="020F0502020204030204" pitchFamily="34" charset="0"/>
                <a:cs typeface="Calibri" panose="020F0502020204030204" pitchFamily="34" charset="0"/>
              </a:rPr>
              <a:t>What are variables?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It seems fairly obvious that Python should allow you to encode literals carrying number and text values.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You already know that you can do some arithmetic operations with these numbers: add, subtract, etc. You'll be doing that many times.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But it's quite a normal question to ask how to </a:t>
            </a:r>
            <a:r>
              <a:rPr lang="en-US" b="1" i="0" dirty="0">
                <a:solidFill>
                  <a:schemeClr val="bg1"/>
                </a:solidFill>
                <a:effectLst/>
                <a:latin typeface="Calibri" panose="020F0502020204030204" pitchFamily="34" charset="0"/>
                <a:cs typeface="Calibri" panose="020F0502020204030204" pitchFamily="34" charset="0"/>
              </a:rPr>
              <a:t>store the results </a:t>
            </a:r>
            <a:r>
              <a:rPr lang="en-US" i="0" dirty="0">
                <a:solidFill>
                  <a:schemeClr val="bg1"/>
                </a:solidFill>
                <a:effectLst/>
                <a:latin typeface="Calibri" panose="020F0502020204030204" pitchFamily="34" charset="0"/>
                <a:cs typeface="Calibri" panose="020F0502020204030204" pitchFamily="34" charset="0"/>
              </a:rPr>
              <a:t>of these operations, in order to use them in other operations, and so on.</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How do you save the intermediate results, and use them again to produce subsequent ones?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Python will help you with that. It offers special "boxes" (</a:t>
            </a:r>
            <a:r>
              <a:rPr lang="en-US" b="1" i="0" dirty="0">
                <a:solidFill>
                  <a:srgbClr val="FF0000"/>
                </a:solidFill>
                <a:effectLst/>
                <a:latin typeface="Calibri" panose="020F0502020204030204" pitchFamily="34" charset="0"/>
                <a:cs typeface="Calibri" panose="020F0502020204030204" pitchFamily="34" charset="0"/>
              </a:rPr>
              <a:t>containers</a:t>
            </a:r>
            <a:r>
              <a:rPr lang="en-US" i="0" dirty="0">
                <a:solidFill>
                  <a:schemeClr val="bg1"/>
                </a:solidFill>
                <a:effectLst/>
                <a:latin typeface="Calibri" panose="020F0502020204030204" pitchFamily="34" charset="0"/>
                <a:cs typeface="Calibri" panose="020F0502020204030204" pitchFamily="34" charset="0"/>
              </a:rPr>
              <a:t>) for that purpose, and these boxes are called </a:t>
            </a:r>
            <a:r>
              <a:rPr lang="en-US" b="1" i="0" dirty="0">
                <a:solidFill>
                  <a:srgbClr val="FF0000"/>
                </a:solidFill>
                <a:effectLst/>
                <a:latin typeface="Calibri" panose="020F0502020204030204" pitchFamily="34" charset="0"/>
                <a:cs typeface="Calibri" panose="020F0502020204030204" pitchFamily="34" charset="0"/>
              </a:rPr>
              <a:t>variables</a:t>
            </a:r>
            <a:r>
              <a:rPr lang="en-US" i="0" dirty="0">
                <a:solidFill>
                  <a:schemeClr val="bg1"/>
                </a:solidFill>
                <a:effectLst/>
                <a:latin typeface="Calibri" panose="020F0502020204030204" pitchFamily="34" charset="0"/>
                <a:cs typeface="Calibri" panose="020F0502020204030204" pitchFamily="34" charset="0"/>
              </a:rPr>
              <a:t> - the name itself suggests that the content of these containers can be varied in (almost) any way.</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What does every Python variable have?</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a name;</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a value (the content of the container)</a:t>
            </a:r>
          </a:p>
        </p:txBody>
      </p:sp>
    </p:spTree>
    <p:extLst>
      <p:ext uri="{BB962C8B-B14F-4D97-AF65-F5344CB8AC3E}">
        <p14:creationId xmlns:p14="http://schemas.microsoft.com/office/powerpoint/2010/main" val="2910273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14185" y="228123"/>
            <a:ext cx="9854452" cy="5078313"/>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Let's start with the issues related to a variable's name</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Variables do not appear in a program automatically. As developer, you must decide how many and which variables to use in your programs.</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b="1" i="0" dirty="0">
                <a:solidFill>
                  <a:schemeClr val="bg1"/>
                </a:solidFill>
                <a:effectLst/>
                <a:latin typeface="Calibri" panose="020F0502020204030204" pitchFamily="34" charset="0"/>
                <a:cs typeface="Calibri" panose="020F0502020204030204" pitchFamily="34" charset="0"/>
              </a:rPr>
              <a:t>You must also name them.</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If you want to give a name to a variable, you must follow some strict rules:</a:t>
            </a:r>
          </a:p>
          <a:p>
            <a:pPr algn="l"/>
            <a:endParaRPr lang="en-US"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name of the variable must be composed of </a:t>
            </a:r>
            <a:r>
              <a:rPr lang="en-US" b="1" i="0" dirty="0">
                <a:solidFill>
                  <a:srgbClr val="FF0000"/>
                </a:solidFill>
                <a:effectLst/>
                <a:latin typeface="Calibri" panose="020F0502020204030204" pitchFamily="34" charset="0"/>
                <a:cs typeface="Calibri" panose="020F0502020204030204" pitchFamily="34" charset="0"/>
              </a:rPr>
              <a:t>upper-case</a:t>
            </a:r>
            <a:r>
              <a:rPr lang="en-US" i="0" dirty="0">
                <a:solidFill>
                  <a:schemeClr val="bg1"/>
                </a:solidFill>
                <a:effectLst/>
                <a:latin typeface="Calibri" panose="020F0502020204030204" pitchFamily="34" charset="0"/>
                <a:cs typeface="Calibri" panose="020F0502020204030204" pitchFamily="34" charset="0"/>
              </a:rPr>
              <a:t> or </a:t>
            </a:r>
            <a:r>
              <a:rPr lang="en-US" b="1" i="0" dirty="0">
                <a:solidFill>
                  <a:srgbClr val="FF0000"/>
                </a:solidFill>
                <a:effectLst/>
                <a:latin typeface="Calibri" panose="020F0502020204030204" pitchFamily="34" charset="0"/>
                <a:cs typeface="Calibri" panose="020F0502020204030204" pitchFamily="34" charset="0"/>
              </a:rPr>
              <a:t>lower-case letters</a:t>
            </a:r>
            <a:r>
              <a:rPr lang="en-US" i="0" dirty="0">
                <a:solidFill>
                  <a:schemeClr val="bg1"/>
                </a:solidFill>
                <a:effectLst/>
                <a:latin typeface="Calibri" panose="020F0502020204030204" pitchFamily="34" charset="0"/>
                <a:cs typeface="Calibri" panose="020F0502020204030204" pitchFamily="34" charset="0"/>
              </a:rPr>
              <a:t>, </a:t>
            </a:r>
            <a:r>
              <a:rPr lang="en-US" b="1" i="0" dirty="0">
                <a:solidFill>
                  <a:srgbClr val="FF0000"/>
                </a:solidFill>
                <a:effectLst/>
                <a:latin typeface="Calibri" panose="020F0502020204030204" pitchFamily="34" charset="0"/>
                <a:cs typeface="Calibri" panose="020F0502020204030204" pitchFamily="34" charset="0"/>
              </a:rPr>
              <a:t>digits</a:t>
            </a:r>
            <a:r>
              <a:rPr lang="en-US" i="0" dirty="0">
                <a:solidFill>
                  <a:schemeClr val="bg1"/>
                </a:solidFill>
                <a:effectLst/>
                <a:latin typeface="Calibri" panose="020F0502020204030204" pitchFamily="34" charset="0"/>
                <a:cs typeface="Calibri" panose="020F0502020204030204" pitchFamily="34" charset="0"/>
              </a:rPr>
              <a:t>, and the </a:t>
            </a:r>
            <a:r>
              <a:rPr lang="en-US" b="1" i="0" dirty="0">
                <a:solidFill>
                  <a:srgbClr val="FF0000"/>
                </a:solidFill>
                <a:effectLst/>
                <a:latin typeface="Calibri" panose="020F0502020204030204" pitchFamily="34" charset="0"/>
                <a:cs typeface="Calibri" panose="020F0502020204030204" pitchFamily="34" charset="0"/>
              </a:rPr>
              <a:t>character _ (underscore)</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name of the variable </a:t>
            </a:r>
            <a:r>
              <a:rPr lang="en-US" b="1" i="0" dirty="0">
                <a:solidFill>
                  <a:srgbClr val="FF0000"/>
                </a:solidFill>
                <a:effectLst/>
                <a:latin typeface="Calibri" panose="020F0502020204030204" pitchFamily="34" charset="0"/>
                <a:cs typeface="Calibri" panose="020F0502020204030204" pitchFamily="34" charset="0"/>
              </a:rPr>
              <a:t>must begin with a letter</a:t>
            </a:r>
            <a:r>
              <a:rPr lang="en-US" i="0"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underscore character is a letter;</a:t>
            </a:r>
          </a:p>
          <a:p>
            <a:pPr marL="285750" indent="-285750" algn="l">
              <a:buFont typeface="Arial" panose="020B0604020202020204" pitchFamily="34" charset="0"/>
              <a:buChar char="•"/>
            </a:pPr>
            <a:r>
              <a:rPr lang="en-US" b="1" i="0" dirty="0">
                <a:solidFill>
                  <a:srgbClr val="FF0000"/>
                </a:solidFill>
                <a:effectLst/>
                <a:latin typeface="Calibri" panose="020F0502020204030204" pitchFamily="34" charset="0"/>
                <a:cs typeface="Calibri" panose="020F0502020204030204" pitchFamily="34" charset="0"/>
              </a:rPr>
              <a:t>upper- and lower-case letters are treated as different </a:t>
            </a:r>
            <a:r>
              <a:rPr lang="en-US" i="0" dirty="0">
                <a:solidFill>
                  <a:schemeClr val="bg1"/>
                </a:solidFill>
                <a:effectLst/>
                <a:latin typeface="Calibri" panose="020F0502020204030204" pitchFamily="34" charset="0"/>
                <a:cs typeface="Calibri" panose="020F0502020204030204" pitchFamily="34" charset="0"/>
              </a:rPr>
              <a:t>(a little differently than in the real world - Alice and ALICE are the same first names, but in Python they are two different variable names, and consequently, two different variables);</a:t>
            </a:r>
          </a:p>
          <a:p>
            <a:pPr marL="285750" indent="-285750" algn="l">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the name of the variable </a:t>
            </a:r>
            <a:r>
              <a:rPr lang="en-US" b="1" i="0" dirty="0">
                <a:solidFill>
                  <a:srgbClr val="FF0000"/>
                </a:solidFill>
                <a:effectLst/>
                <a:latin typeface="Calibri" panose="020F0502020204030204" pitchFamily="34" charset="0"/>
                <a:cs typeface="Calibri" panose="020F0502020204030204" pitchFamily="34" charset="0"/>
              </a:rPr>
              <a:t>must not be any of Python's reserved words </a:t>
            </a:r>
            <a:r>
              <a:rPr lang="en-US" i="0" dirty="0">
                <a:solidFill>
                  <a:schemeClr val="bg1"/>
                </a:solidFill>
                <a:effectLst/>
                <a:latin typeface="Calibri" panose="020F0502020204030204" pitchFamily="34" charset="0"/>
                <a:cs typeface="Calibri" panose="020F0502020204030204" pitchFamily="34" charset="0"/>
              </a:rPr>
              <a:t>(the keywords - we'll explain more about this soon).</a:t>
            </a:r>
          </a:p>
        </p:txBody>
      </p:sp>
    </p:spTree>
    <p:extLst>
      <p:ext uri="{BB962C8B-B14F-4D97-AF65-F5344CB8AC3E}">
        <p14:creationId xmlns:p14="http://schemas.microsoft.com/office/powerpoint/2010/main" val="41025625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170646"/>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Correct and incorrect variable names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Note that the same restrictions apply to function names.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Python does not impose restrictions on the length of variable names, but that doesn't mean that a long variable name is always better than a short one.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Here are some correct, but not always convenient variable names: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err="1">
                <a:solidFill>
                  <a:schemeClr val="bg1"/>
                </a:solidFill>
                <a:effectLst/>
                <a:latin typeface="Calibri" panose="020F0502020204030204" pitchFamily="34" charset="0"/>
                <a:cs typeface="Calibri" panose="020F0502020204030204" pitchFamily="34" charset="0"/>
              </a:rPr>
              <a:t>MyVariable</a:t>
            </a:r>
            <a:r>
              <a:rPr lang="en-US" b="1" i="0" dirty="0">
                <a:solidFill>
                  <a:schemeClr val="bg1"/>
                </a:solidFill>
                <a:effectLst/>
                <a:latin typeface="Calibri" panose="020F0502020204030204" pitchFamily="34" charset="0"/>
                <a:cs typeface="Calibri" panose="020F0502020204030204" pitchFamily="34" charset="0"/>
              </a:rPr>
              <a:t>, </a:t>
            </a:r>
            <a:r>
              <a:rPr lang="en-US" b="1" i="0" dirty="0" err="1">
                <a:solidFill>
                  <a:schemeClr val="bg1"/>
                </a:solidFill>
                <a:effectLst/>
                <a:latin typeface="Calibri" panose="020F0502020204030204" pitchFamily="34" charset="0"/>
                <a:cs typeface="Calibri" panose="020F0502020204030204" pitchFamily="34" charset="0"/>
              </a:rPr>
              <a:t>i</a:t>
            </a:r>
            <a:r>
              <a:rPr lang="en-US" b="1" i="0" dirty="0">
                <a:solidFill>
                  <a:schemeClr val="bg1"/>
                </a:solidFill>
                <a:effectLst/>
                <a:latin typeface="Calibri" panose="020F0502020204030204" pitchFamily="34" charset="0"/>
                <a:cs typeface="Calibri" panose="020F0502020204030204" pitchFamily="34" charset="0"/>
              </a:rPr>
              <a:t>, t34, </a:t>
            </a:r>
            <a:r>
              <a:rPr lang="en-US" b="1" i="0" dirty="0" err="1">
                <a:solidFill>
                  <a:schemeClr val="bg1"/>
                </a:solidFill>
                <a:effectLst/>
                <a:latin typeface="Calibri" panose="020F0502020204030204" pitchFamily="34" charset="0"/>
                <a:cs typeface="Calibri" panose="020F0502020204030204" pitchFamily="34" charset="0"/>
              </a:rPr>
              <a:t>Exchange_Rate</a:t>
            </a:r>
            <a:r>
              <a:rPr lang="en-US" b="1" i="0" dirty="0">
                <a:solidFill>
                  <a:schemeClr val="bg1"/>
                </a:solidFill>
                <a:effectLst/>
                <a:latin typeface="Calibri" panose="020F0502020204030204" pitchFamily="34" charset="0"/>
                <a:cs typeface="Calibri" panose="020F0502020204030204" pitchFamily="34" charset="0"/>
              </a:rPr>
              <a:t>, counter, </a:t>
            </a:r>
            <a:r>
              <a:rPr lang="en-US" b="1" i="0" dirty="0" err="1">
                <a:solidFill>
                  <a:schemeClr val="bg1"/>
                </a:solidFill>
                <a:effectLst/>
                <a:latin typeface="Calibri" panose="020F0502020204030204" pitchFamily="34" charset="0"/>
                <a:cs typeface="Calibri" panose="020F0502020204030204" pitchFamily="34" charset="0"/>
              </a:rPr>
              <a:t>days_to_christmas</a:t>
            </a:r>
            <a:r>
              <a:rPr lang="en-US" b="1" i="0" dirty="0">
                <a:solidFill>
                  <a:schemeClr val="bg1"/>
                </a:solidFill>
                <a:effectLst/>
                <a:latin typeface="Calibri" panose="020F0502020204030204" pitchFamily="34" charset="0"/>
                <a:cs typeface="Calibri" panose="020F0502020204030204" pitchFamily="34" charset="0"/>
              </a:rPr>
              <a:t>, </a:t>
            </a:r>
            <a:r>
              <a:rPr lang="en-US" b="1" i="0" dirty="0" err="1">
                <a:solidFill>
                  <a:schemeClr val="bg1"/>
                </a:solidFill>
                <a:effectLst/>
                <a:latin typeface="Calibri" panose="020F0502020204030204" pitchFamily="34" charset="0"/>
                <a:cs typeface="Calibri" panose="020F0502020204030204" pitchFamily="34" charset="0"/>
              </a:rPr>
              <a:t>TheNameIsSoLongThatYouWillMakeMistakesWithIt</a:t>
            </a:r>
            <a:r>
              <a:rPr lang="en-US" b="1" i="0" dirty="0">
                <a:solidFill>
                  <a:schemeClr val="bg1"/>
                </a:solidFill>
                <a:effectLst/>
                <a:latin typeface="Calibri" panose="020F0502020204030204" pitchFamily="34" charset="0"/>
                <a:cs typeface="Calibri" panose="020F0502020204030204" pitchFamily="34" charset="0"/>
              </a:rPr>
              <a:t>, _.</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Moreover, Python lets you use not only Latin letters but also characters specific to languages that use other alphabets.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These variable names are also correct:</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err="1">
                <a:solidFill>
                  <a:schemeClr val="bg1"/>
                </a:solidFill>
                <a:effectLst/>
                <a:latin typeface="Calibri" panose="020F0502020204030204" pitchFamily="34" charset="0"/>
                <a:cs typeface="Calibri" panose="020F0502020204030204" pitchFamily="34" charset="0"/>
              </a:rPr>
              <a:t>Adiós_Señora</a:t>
            </a:r>
            <a:r>
              <a:rPr lang="en-US" b="1" i="0" dirty="0">
                <a:solidFill>
                  <a:schemeClr val="bg1"/>
                </a:solidFill>
                <a:effectLst/>
                <a:latin typeface="Calibri" panose="020F0502020204030204" pitchFamily="34" charset="0"/>
                <a:cs typeface="Calibri" panose="020F0502020204030204" pitchFamily="34" charset="0"/>
              </a:rPr>
              <a:t>, </a:t>
            </a:r>
            <a:r>
              <a:rPr lang="en-US" b="1" i="0" dirty="0" err="1">
                <a:solidFill>
                  <a:schemeClr val="bg1"/>
                </a:solidFill>
                <a:effectLst/>
                <a:latin typeface="Calibri" panose="020F0502020204030204" pitchFamily="34" charset="0"/>
                <a:cs typeface="Calibri" panose="020F0502020204030204" pitchFamily="34" charset="0"/>
              </a:rPr>
              <a:t>sûr_la_mer</a:t>
            </a:r>
            <a:r>
              <a:rPr lang="en-US" b="1" i="0" dirty="0">
                <a:solidFill>
                  <a:schemeClr val="bg1"/>
                </a:solidFill>
                <a:effectLst/>
                <a:latin typeface="Calibri" panose="020F0502020204030204" pitchFamily="34" charset="0"/>
                <a:cs typeface="Calibri" panose="020F0502020204030204" pitchFamily="34" charset="0"/>
              </a:rPr>
              <a:t>, </a:t>
            </a:r>
            <a:r>
              <a:rPr lang="en-US" b="1" i="0" dirty="0" err="1">
                <a:solidFill>
                  <a:schemeClr val="bg1"/>
                </a:solidFill>
                <a:effectLst/>
                <a:latin typeface="Calibri" panose="020F0502020204030204" pitchFamily="34" charset="0"/>
                <a:cs typeface="Calibri" panose="020F0502020204030204" pitchFamily="34" charset="0"/>
              </a:rPr>
              <a:t>Einbahnstraße</a:t>
            </a:r>
            <a:r>
              <a:rPr lang="en-US" b="1" i="0" dirty="0">
                <a:solidFill>
                  <a:schemeClr val="bg1"/>
                </a:solidFill>
                <a:effectLst/>
                <a:latin typeface="Calibri" panose="020F0502020204030204" pitchFamily="34" charset="0"/>
                <a:cs typeface="Calibri" panose="020F0502020204030204" pitchFamily="34" charset="0"/>
              </a:rPr>
              <a:t>, </a:t>
            </a:r>
            <a:r>
              <a:rPr lang="en-US" b="1" i="0" dirty="0" err="1">
                <a:solidFill>
                  <a:schemeClr val="bg1"/>
                </a:solidFill>
                <a:effectLst/>
                <a:latin typeface="Calibri" panose="020F0502020204030204" pitchFamily="34" charset="0"/>
                <a:cs typeface="Calibri" panose="020F0502020204030204" pitchFamily="34" charset="0"/>
              </a:rPr>
              <a:t>переменная</a:t>
            </a:r>
            <a:r>
              <a:rPr lang="en-US" b="1"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99491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42467" y="289679"/>
            <a:ext cx="9854452" cy="6278642"/>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And now for some </a:t>
            </a:r>
            <a:r>
              <a:rPr lang="en-US" b="1" i="0" dirty="0">
                <a:solidFill>
                  <a:srgbClr val="FF0000"/>
                </a:solidFill>
                <a:effectLst/>
                <a:latin typeface="Calibri" panose="020F0502020204030204" pitchFamily="34" charset="0"/>
                <a:cs typeface="Calibri" panose="020F0502020204030204" pitchFamily="34" charset="0"/>
              </a:rPr>
              <a:t>incorrect</a:t>
            </a:r>
            <a:r>
              <a:rPr lang="en-US" i="0" dirty="0">
                <a:solidFill>
                  <a:schemeClr val="bg1"/>
                </a:solidFill>
                <a:effectLst/>
                <a:latin typeface="Calibri" panose="020F0502020204030204" pitchFamily="34" charset="0"/>
                <a:cs typeface="Calibri" panose="020F0502020204030204" pitchFamily="34" charset="0"/>
              </a:rPr>
              <a:t> names: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10t (does not begin with a letter), Exchange Rate (contains a space)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NOTE</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The PEP 8 -- Style Guide for Python</a:t>
            </a:r>
            <a:r>
              <a:rPr lang="en-US" i="0" dirty="0">
                <a:solidFill>
                  <a:schemeClr val="bg1"/>
                </a:solidFill>
                <a:effectLst/>
                <a:latin typeface="Calibri" panose="020F0502020204030204" pitchFamily="34" charset="0"/>
                <a:cs typeface="Calibri" panose="020F0502020204030204" pitchFamily="34" charset="0"/>
              </a:rPr>
              <a:t> Code recommends the following naming convention for variables and functions in Python:</a:t>
            </a:r>
          </a:p>
          <a:p>
            <a:endParaRPr lang="en-US" i="0"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variable names </a:t>
            </a:r>
            <a:r>
              <a:rPr lang="en-US" b="1" i="0" dirty="0">
                <a:solidFill>
                  <a:schemeClr val="bg1"/>
                </a:solidFill>
                <a:effectLst/>
                <a:latin typeface="Calibri" panose="020F0502020204030204" pitchFamily="34" charset="0"/>
                <a:cs typeface="Calibri" panose="020F0502020204030204" pitchFamily="34" charset="0"/>
              </a:rPr>
              <a:t>should be lowercase</a:t>
            </a:r>
            <a:r>
              <a:rPr lang="en-US" i="0" dirty="0">
                <a:solidFill>
                  <a:schemeClr val="bg1"/>
                </a:solidFill>
                <a:effectLst/>
                <a:latin typeface="Calibri" panose="020F0502020204030204" pitchFamily="34" charset="0"/>
                <a:cs typeface="Calibri" panose="020F0502020204030204" pitchFamily="34" charset="0"/>
              </a:rPr>
              <a:t>, with words </a:t>
            </a:r>
            <a:r>
              <a:rPr lang="en-US" b="1" i="0" dirty="0">
                <a:solidFill>
                  <a:schemeClr val="bg1"/>
                </a:solidFill>
                <a:effectLst/>
                <a:latin typeface="Calibri" panose="020F0502020204030204" pitchFamily="34" charset="0"/>
                <a:cs typeface="Calibri" panose="020F0502020204030204" pitchFamily="34" charset="0"/>
              </a:rPr>
              <a:t>separated by underscores </a:t>
            </a:r>
            <a:r>
              <a:rPr lang="en-US" i="0" dirty="0">
                <a:solidFill>
                  <a:schemeClr val="bg1"/>
                </a:solidFill>
                <a:effectLst/>
                <a:latin typeface="Calibri" panose="020F0502020204030204" pitchFamily="34" charset="0"/>
                <a:cs typeface="Calibri" panose="020F0502020204030204" pitchFamily="34" charset="0"/>
              </a:rPr>
              <a:t>to improve readability (e.g., </a:t>
            </a:r>
            <a:r>
              <a:rPr lang="en-US" b="1" i="0" dirty="0">
                <a:solidFill>
                  <a:srgbClr val="FF0000"/>
                </a:solidFill>
                <a:effectLst/>
                <a:latin typeface="Calibri" panose="020F0502020204030204" pitchFamily="34" charset="0"/>
                <a:cs typeface="Calibri" panose="020F0502020204030204" pitchFamily="34" charset="0"/>
              </a:rPr>
              <a:t>var, </a:t>
            </a:r>
            <a:r>
              <a:rPr lang="en-US" b="1" i="0" dirty="0" err="1">
                <a:solidFill>
                  <a:srgbClr val="FF0000"/>
                </a:solidFill>
                <a:effectLst/>
                <a:latin typeface="Calibri" panose="020F0502020204030204" pitchFamily="34" charset="0"/>
                <a:cs typeface="Calibri" panose="020F0502020204030204" pitchFamily="34" charset="0"/>
              </a:rPr>
              <a:t>my_variable</a:t>
            </a:r>
            <a:r>
              <a:rPr lang="en-US" i="0"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1" i="0" dirty="0">
                <a:solidFill>
                  <a:schemeClr val="bg1"/>
                </a:solidFill>
                <a:effectLst/>
                <a:latin typeface="Calibri" panose="020F0502020204030204" pitchFamily="34" charset="0"/>
                <a:cs typeface="Calibri" panose="020F0502020204030204" pitchFamily="34" charset="0"/>
              </a:rPr>
              <a:t>function names</a:t>
            </a:r>
            <a:r>
              <a:rPr lang="en-US" i="0" dirty="0">
                <a:solidFill>
                  <a:schemeClr val="bg1"/>
                </a:solidFill>
                <a:effectLst/>
                <a:latin typeface="Calibri" panose="020F0502020204030204" pitchFamily="34" charset="0"/>
                <a:cs typeface="Calibri" panose="020F0502020204030204" pitchFamily="34" charset="0"/>
              </a:rPr>
              <a:t> follow the </a:t>
            </a:r>
            <a:r>
              <a:rPr lang="en-US" b="1" i="0" dirty="0">
                <a:solidFill>
                  <a:schemeClr val="bg1"/>
                </a:solidFill>
                <a:effectLst/>
                <a:latin typeface="Calibri" panose="020F0502020204030204" pitchFamily="34" charset="0"/>
                <a:cs typeface="Calibri" panose="020F0502020204030204" pitchFamily="34" charset="0"/>
              </a:rPr>
              <a:t>same convention as variable </a:t>
            </a:r>
            <a:r>
              <a:rPr lang="en-US" i="0" dirty="0">
                <a:solidFill>
                  <a:schemeClr val="bg1"/>
                </a:solidFill>
                <a:effectLst/>
                <a:latin typeface="Calibri" panose="020F0502020204030204" pitchFamily="34" charset="0"/>
                <a:cs typeface="Calibri" panose="020F0502020204030204" pitchFamily="34" charset="0"/>
              </a:rPr>
              <a:t>names (e.g., </a:t>
            </a:r>
            <a:r>
              <a:rPr lang="en-US" b="1" i="0" dirty="0">
                <a:solidFill>
                  <a:srgbClr val="FF0000"/>
                </a:solidFill>
                <a:effectLst/>
                <a:latin typeface="Calibri" panose="020F0502020204030204" pitchFamily="34" charset="0"/>
                <a:cs typeface="Calibri" panose="020F0502020204030204" pitchFamily="34" charset="0"/>
              </a:rPr>
              <a:t>fun, </a:t>
            </a:r>
            <a:r>
              <a:rPr lang="en-US" b="1" i="0" dirty="0" err="1">
                <a:solidFill>
                  <a:srgbClr val="FF0000"/>
                </a:solidFill>
                <a:effectLst/>
                <a:latin typeface="Calibri" panose="020F0502020204030204" pitchFamily="34" charset="0"/>
                <a:cs typeface="Calibri" panose="020F0502020204030204" pitchFamily="34" charset="0"/>
              </a:rPr>
              <a:t>my_function</a:t>
            </a:r>
            <a:r>
              <a:rPr lang="en-US" i="0"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it's also possible to </a:t>
            </a:r>
            <a:r>
              <a:rPr lang="en-US" b="1" i="0" dirty="0">
                <a:solidFill>
                  <a:schemeClr val="bg1"/>
                </a:solidFill>
                <a:effectLst/>
                <a:latin typeface="Calibri" panose="020F0502020204030204" pitchFamily="34" charset="0"/>
                <a:cs typeface="Calibri" panose="020F0502020204030204" pitchFamily="34" charset="0"/>
              </a:rPr>
              <a:t>use mixed </a:t>
            </a:r>
            <a:r>
              <a:rPr lang="en-US" i="0" dirty="0">
                <a:solidFill>
                  <a:schemeClr val="bg1"/>
                </a:solidFill>
                <a:effectLst/>
                <a:latin typeface="Calibri" panose="020F0502020204030204" pitchFamily="34" charset="0"/>
                <a:cs typeface="Calibri" panose="020F0502020204030204" pitchFamily="34" charset="0"/>
              </a:rPr>
              <a:t>case (e.g., </a:t>
            </a:r>
            <a:r>
              <a:rPr lang="en-US" b="1" i="0" dirty="0" err="1">
                <a:solidFill>
                  <a:srgbClr val="FF0000"/>
                </a:solidFill>
                <a:effectLst/>
                <a:latin typeface="Calibri" panose="020F0502020204030204" pitchFamily="34" charset="0"/>
                <a:cs typeface="Calibri" panose="020F0502020204030204" pitchFamily="34" charset="0"/>
              </a:rPr>
              <a:t>myVariable</a:t>
            </a:r>
            <a:r>
              <a:rPr lang="en-US" i="0" dirty="0">
                <a:solidFill>
                  <a:schemeClr val="bg1"/>
                </a:solidFill>
                <a:effectLst/>
                <a:latin typeface="Calibri" panose="020F0502020204030204" pitchFamily="34" charset="0"/>
                <a:cs typeface="Calibri" panose="020F0502020204030204" pitchFamily="34" charset="0"/>
              </a:rPr>
              <a:t>), but only in contexts where that's already the prevailing style, to retain backwards compatibility with the adopted convention.</a:t>
            </a:r>
          </a:p>
          <a:p>
            <a:endParaRPr lang="en-US" i="0" dirty="0">
              <a:solidFill>
                <a:schemeClr val="bg1"/>
              </a:solidFill>
              <a:effectLst/>
              <a:latin typeface="Calibri" panose="020F0502020204030204" pitchFamily="34" charset="0"/>
              <a:cs typeface="Calibri" panose="020F0502020204030204" pitchFamily="34" charset="0"/>
            </a:endParaRPr>
          </a:p>
          <a:p>
            <a:r>
              <a:rPr lang="en-US" sz="2400" b="1" i="0" dirty="0">
                <a:solidFill>
                  <a:schemeClr val="bg1"/>
                </a:solidFill>
                <a:effectLst/>
                <a:latin typeface="Calibri" panose="020F0502020204030204" pitchFamily="34" charset="0"/>
                <a:cs typeface="Calibri" panose="020F0502020204030204" pitchFamily="34" charset="0"/>
              </a:rPr>
              <a:t>Keywords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Take a look at the list of words that play a very special role in every Python program.</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latin typeface="Calibri" panose="020F0502020204030204" pitchFamily="34" charset="0"/>
                <a:cs typeface="Calibri" panose="020F0502020204030204" pitchFamily="34" charset="0"/>
              </a:rPr>
              <a:t>['False', 'None', 'True', 'and', 'as', 'assert', 'break', 'class', 'continue', 'def', 'del', '</a:t>
            </a:r>
            <a:r>
              <a:rPr lang="en-US" i="0" dirty="0" err="1">
                <a:solidFill>
                  <a:srgbClr val="CCFF33"/>
                </a:solidFill>
                <a:effectLst/>
                <a:latin typeface="Calibri" panose="020F0502020204030204" pitchFamily="34" charset="0"/>
                <a:cs typeface="Calibri" panose="020F0502020204030204" pitchFamily="34" charset="0"/>
              </a:rPr>
              <a:t>elif</a:t>
            </a:r>
            <a:r>
              <a:rPr lang="en-US" i="0" dirty="0">
                <a:solidFill>
                  <a:srgbClr val="CCFF33"/>
                </a:solidFill>
                <a:effectLst/>
                <a:latin typeface="Calibri" panose="020F0502020204030204" pitchFamily="34" charset="0"/>
                <a:cs typeface="Calibri" panose="020F0502020204030204" pitchFamily="34" charset="0"/>
              </a:rPr>
              <a:t>', 'else', 'except', 'finally', 'for', 'from', 'global', 'if', 'import', 'in', 'is', 'lambda', 'nonlocal', 'not', 'or', 'pass', 'raise', 'return', 'try', 'while', 'with', 'yield']</a:t>
            </a:r>
          </a:p>
        </p:txBody>
      </p:sp>
    </p:spTree>
    <p:extLst>
      <p:ext uri="{BB962C8B-B14F-4D97-AF65-F5344CB8AC3E}">
        <p14:creationId xmlns:p14="http://schemas.microsoft.com/office/powerpoint/2010/main" val="34558036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262979"/>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They are called </a:t>
            </a:r>
            <a:r>
              <a:rPr lang="en-US" b="1" i="0" dirty="0">
                <a:solidFill>
                  <a:srgbClr val="FF0000"/>
                </a:solidFill>
                <a:effectLst/>
                <a:latin typeface="Calibri" panose="020F0502020204030204" pitchFamily="34" charset="0"/>
                <a:cs typeface="Calibri" panose="020F0502020204030204" pitchFamily="34" charset="0"/>
              </a:rPr>
              <a:t>keywords</a:t>
            </a:r>
            <a:r>
              <a:rPr lang="en-US" i="0" dirty="0">
                <a:solidFill>
                  <a:schemeClr val="bg1"/>
                </a:solidFill>
                <a:effectLst/>
                <a:latin typeface="Calibri" panose="020F0502020204030204" pitchFamily="34" charset="0"/>
                <a:cs typeface="Calibri" panose="020F0502020204030204" pitchFamily="34" charset="0"/>
              </a:rPr>
              <a:t> or (more precisely) </a:t>
            </a:r>
            <a:r>
              <a:rPr lang="en-US" b="1" i="0" dirty="0">
                <a:solidFill>
                  <a:srgbClr val="FF0000"/>
                </a:solidFill>
                <a:effectLst/>
                <a:latin typeface="Calibri" panose="020F0502020204030204" pitchFamily="34" charset="0"/>
                <a:cs typeface="Calibri" panose="020F0502020204030204" pitchFamily="34" charset="0"/>
              </a:rPr>
              <a:t>reserved keywords</a:t>
            </a:r>
            <a:r>
              <a:rPr lang="en-US" i="0" dirty="0">
                <a:solidFill>
                  <a:schemeClr val="bg1"/>
                </a:solidFill>
                <a:effectLst/>
                <a:latin typeface="Calibri" panose="020F0502020204030204" pitchFamily="34" charset="0"/>
                <a:cs typeface="Calibri" panose="020F0502020204030204" pitchFamily="34" charset="0"/>
              </a:rPr>
              <a:t>. They are reserved because you mustn't use them as names: neither for your variables, nor functions, nor any other named entities you want to create.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meaning of the reserved word is predefined, and mustn't be changed in any way.</a:t>
            </a:r>
          </a:p>
          <a:p>
            <a:endParaRPr lang="en-US" b="1" i="0" dirty="0">
              <a:solidFill>
                <a:schemeClr val="bg1"/>
              </a:solidFill>
              <a:effectLst/>
              <a:latin typeface="Calibri" panose="020F0502020204030204" pitchFamily="34" charset="0"/>
              <a:cs typeface="Calibri" panose="020F0502020204030204" pitchFamily="34" charset="0"/>
            </a:endParaRPr>
          </a:p>
          <a:p>
            <a:r>
              <a:rPr lang="en-US" b="1" i="0" dirty="0">
                <a:solidFill>
                  <a:srgbClr val="CCFF33"/>
                </a:solidFill>
                <a:effectLst/>
                <a:latin typeface="Calibri" panose="020F0502020204030204" pitchFamily="34" charset="0"/>
                <a:cs typeface="Calibri" panose="020F0502020204030204" pitchFamily="34" charset="0"/>
              </a:rPr>
              <a:t>Fortunately, due to the fact that Python is case-sensitive, you can modify any of these words by changing the case of any letter, thus creating a new word, which is not reserved anymore.</a:t>
            </a:r>
          </a:p>
          <a:p>
            <a:endParaRPr lang="en-US" i="0" dirty="0">
              <a:solidFill>
                <a:srgbClr val="CCFF33"/>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For example - you can't name your variable like this:</a:t>
            </a:r>
          </a:p>
          <a:p>
            <a:endParaRPr lang="en-US" i="0" dirty="0">
              <a:solidFill>
                <a:schemeClr val="bg1"/>
              </a:solidFill>
              <a:effectLst/>
              <a:latin typeface="Calibri" panose="020F0502020204030204" pitchFamily="34" charset="0"/>
              <a:cs typeface="Calibri" panose="020F0502020204030204" pitchFamily="34" charset="0"/>
            </a:endParaRPr>
          </a:p>
          <a:p>
            <a:r>
              <a:rPr lang="en-US" sz="2400" i="0" dirty="0">
                <a:solidFill>
                  <a:srgbClr val="FF0000"/>
                </a:solidFill>
                <a:effectLst/>
                <a:latin typeface="Calibri" panose="020F0502020204030204" pitchFamily="34" charset="0"/>
                <a:cs typeface="Calibri" panose="020F0502020204030204" pitchFamily="34" charset="0"/>
              </a:rPr>
              <a:t>i</a:t>
            </a:r>
            <a:r>
              <a:rPr lang="en-US" b="1" i="0" dirty="0">
                <a:solidFill>
                  <a:schemeClr val="bg1"/>
                </a:solidFill>
                <a:effectLst/>
                <a:latin typeface="Calibri" panose="020F0502020204030204" pitchFamily="34" charset="0"/>
                <a:cs typeface="Calibri" panose="020F0502020204030204" pitchFamily="34" charset="0"/>
              </a:rPr>
              <a:t>mport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mustn't have a variable named in such a way - it is prohibited. But you can do this instead:</a:t>
            </a:r>
          </a:p>
          <a:p>
            <a:endParaRPr lang="en-US" i="0" dirty="0">
              <a:solidFill>
                <a:schemeClr val="bg1"/>
              </a:solidFill>
              <a:effectLst/>
              <a:latin typeface="Calibri" panose="020F0502020204030204" pitchFamily="34" charset="0"/>
              <a:cs typeface="Calibri" panose="020F0502020204030204" pitchFamily="34" charset="0"/>
            </a:endParaRPr>
          </a:p>
          <a:p>
            <a:r>
              <a:rPr lang="en-US" sz="2400" b="1" i="0" dirty="0">
                <a:solidFill>
                  <a:srgbClr val="FF0000"/>
                </a:solidFill>
                <a:effectLst/>
                <a:latin typeface="Calibri" panose="020F0502020204030204" pitchFamily="34" charset="0"/>
                <a:cs typeface="Calibri" panose="020F0502020204030204" pitchFamily="34" charset="0"/>
              </a:rPr>
              <a:t>I</a:t>
            </a:r>
            <a:r>
              <a:rPr lang="en-US" b="1" i="0" dirty="0">
                <a:solidFill>
                  <a:schemeClr val="bg1"/>
                </a:solidFill>
                <a:effectLst/>
                <a:latin typeface="Calibri" panose="020F0502020204030204" pitchFamily="34" charset="0"/>
                <a:cs typeface="Calibri" panose="020F0502020204030204" pitchFamily="34" charset="0"/>
              </a:rPr>
              <a:t>mport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These words might be a mystery to you now, but you'll soon learn the meaning of them.</a:t>
            </a:r>
          </a:p>
        </p:txBody>
      </p:sp>
    </p:spTree>
    <p:extLst>
      <p:ext uri="{BB962C8B-B14F-4D97-AF65-F5344CB8AC3E}">
        <p14:creationId xmlns:p14="http://schemas.microsoft.com/office/powerpoint/2010/main" val="6033981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447645"/>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Creating variables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What can you put inside a variable?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Anything.</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can use a variable to store any value of any of the already presented kinds, and many more of the ones we haven't shown you yet.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value of a variable is what you have put into it. It can vary as often as you need or want. </a:t>
            </a:r>
            <a:r>
              <a:rPr lang="en-US" b="1" i="0" dirty="0">
                <a:solidFill>
                  <a:srgbClr val="FF0000"/>
                </a:solidFill>
                <a:effectLst/>
                <a:latin typeface="Calibri" panose="020F0502020204030204" pitchFamily="34" charset="0"/>
                <a:cs typeface="Calibri" panose="020F0502020204030204" pitchFamily="34" charset="0"/>
              </a:rPr>
              <a:t>It can be an integer one moment, and a float a moment later, eventually becoming a string</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Let's talk now about two important things - </a:t>
            </a:r>
            <a:r>
              <a:rPr lang="en-US" b="1" i="0" dirty="0">
                <a:solidFill>
                  <a:schemeClr val="bg1"/>
                </a:solidFill>
                <a:effectLst/>
                <a:latin typeface="Calibri" panose="020F0502020204030204" pitchFamily="34" charset="0"/>
                <a:cs typeface="Calibri" panose="020F0502020204030204" pitchFamily="34" charset="0"/>
              </a:rPr>
              <a:t>how variables are created</a:t>
            </a:r>
            <a:r>
              <a:rPr lang="en-US" i="0" dirty="0">
                <a:solidFill>
                  <a:schemeClr val="bg1"/>
                </a:solidFill>
                <a:effectLst/>
                <a:latin typeface="Calibri" panose="020F0502020204030204" pitchFamily="34" charset="0"/>
                <a:cs typeface="Calibri" panose="020F0502020204030204" pitchFamily="34" charset="0"/>
              </a:rPr>
              <a:t>, and </a:t>
            </a:r>
            <a:r>
              <a:rPr lang="en-US" b="1" i="0" dirty="0">
                <a:solidFill>
                  <a:schemeClr val="bg1"/>
                </a:solidFill>
                <a:effectLst/>
                <a:latin typeface="Calibri" panose="020F0502020204030204" pitchFamily="34" charset="0"/>
                <a:cs typeface="Calibri" panose="020F0502020204030204" pitchFamily="34" charset="0"/>
              </a:rPr>
              <a:t>how to put values inside them</a:t>
            </a:r>
            <a:r>
              <a:rPr lang="en-US" i="0" dirty="0">
                <a:solidFill>
                  <a:schemeClr val="bg1"/>
                </a:solidFill>
                <a:effectLst/>
                <a:latin typeface="Calibri" panose="020F0502020204030204" pitchFamily="34" charset="0"/>
                <a:cs typeface="Calibri" panose="020F0502020204030204" pitchFamily="34" charset="0"/>
              </a:rPr>
              <a:t> (or rather - how to give or </a:t>
            </a:r>
            <a:r>
              <a:rPr lang="en-US" b="1" i="0" dirty="0">
                <a:solidFill>
                  <a:schemeClr val="bg1"/>
                </a:solidFill>
                <a:effectLst/>
                <a:latin typeface="Calibri" panose="020F0502020204030204" pitchFamily="34" charset="0"/>
                <a:cs typeface="Calibri" panose="020F0502020204030204" pitchFamily="34" charset="0"/>
              </a:rPr>
              <a:t>pass values</a:t>
            </a:r>
            <a:r>
              <a:rPr lang="en-US" i="0" dirty="0">
                <a:solidFill>
                  <a:schemeClr val="bg1"/>
                </a:solidFill>
                <a:effectLst/>
                <a:latin typeface="Calibri" panose="020F0502020204030204" pitchFamily="34" charset="0"/>
                <a:cs typeface="Calibri" panose="020F0502020204030204" pitchFamily="34" charset="0"/>
              </a:rPr>
              <a:t> to them).</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highlight>
                  <a:srgbClr val="800000"/>
                </a:highlight>
                <a:latin typeface="Calibri" panose="020F0502020204030204" pitchFamily="34" charset="0"/>
                <a:cs typeface="Calibri" panose="020F0502020204030204" pitchFamily="34" charset="0"/>
              </a:rPr>
              <a:t>REMEMBER</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A variable comes into existence as a result of assigning a value to it</a:t>
            </a:r>
            <a:r>
              <a:rPr lang="en-US" i="0" dirty="0">
                <a:solidFill>
                  <a:schemeClr val="bg1"/>
                </a:solidFill>
                <a:effectLst/>
                <a:latin typeface="Calibri" panose="020F0502020204030204" pitchFamily="34" charset="0"/>
                <a:cs typeface="Calibri" panose="020F0502020204030204" pitchFamily="34" charset="0"/>
              </a:rPr>
              <a:t>. Unlike in other languages, you don't need to declare it in any special way.</a:t>
            </a:r>
          </a:p>
        </p:txBody>
      </p:sp>
    </p:spTree>
    <p:extLst>
      <p:ext uri="{BB962C8B-B14F-4D97-AF65-F5344CB8AC3E}">
        <p14:creationId xmlns:p14="http://schemas.microsoft.com/office/powerpoint/2010/main" val="12325691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632311"/>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If you assign any value to a nonexistent variable, the variable will be </a:t>
            </a:r>
            <a:r>
              <a:rPr lang="en-US" b="1" i="0" dirty="0">
                <a:solidFill>
                  <a:schemeClr val="bg1"/>
                </a:solidFill>
                <a:effectLst/>
                <a:latin typeface="Calibri" panose="020F0502020204030204" pitchFamily="34" charset="0"/>
                <a:cs typeface="Calibri" panose="020F0502020204030204" pitchFamily="34" charset="0"/>
              </a:rPr>
              <a:t>automatically created</a:t>
            </a:r>
            <a:r>
              <a:rPr lang="en-US" i="0" dirty="0">
                <a:solidFill>
                  <a:schemeClr val="bg1"/>
                </a:solidFill>
                <a:effectLst/>
                <a:latin typeface="Calibri" panose="020F0502020204030204" pitchFamily="34" charset="0"/>
                <a:cs typeface="Calibri" panose="020F0502020204030204" pitchFamily="34" charset="0"/>
              </a:rPr>
              <a:t>. You don't need to do anything else.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creation (</a:t>
            </a:r>
            <a:r>
              <a:rPr lang="en-US" b="1" i="0" dirty="0">
                <a:solidFill>
                  <a:schemeClr val="bg1"/>
                </a:solidFill>
                <a:effectLst/>
                <a:latin typeface="Calibri" panose="020F0502020204030204" pitchFamily="34" charset="0"/>
                <a:cs typeface="Calibri" panose="020F0502020204030204" pitchFamily="34" charset="0"/>
              </a:rPr>
              <a:t>or otherwise - its syntax</a:t>
            </a:r>
            <a:r>
              <a:rPr lang="en-US" i="0" dirty="0">
                <a:solidFill>
                  <a:schemeClr val="bg1"/>
                </a:solidFill>
                <a:effectLst/>
                <a:latin typeface="Calibri" panose="020F0502020204030204" pitchFamily="34" charset="0"/>
                <a:cs typeface="Calibri" panose="020F0502020204030204" pitchFamily="34" charset="0"/>
              </a:rPr>
              <a:t>) is extremely simple: just use the name of the desired variable, then the equal sign (=) and the value you want to put into the variable.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concept of 'you can put anything inside a variable'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Take a look at the snippet: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print(var)  # 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It consists of two simple instructions: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first of them creates a variable named var, and assigns a literal with an </a:t>
            </a:r>
            <a:r>
              <a:rPr lang="en-US" b="1" i="0" dirty="0">
                <a:solidFill>
                  <a:srgbClr val="CCFF33"/>
                </a:solidFill>
                <a:effectLst/>
                <a:latin typeface="Calibri" panose="020F0502020204030204" pitchFamily="34" charset="0"/>
                <a:cs typeface="Calibri" panose="020F0502020204030204" pitchFamily="34" charset="0"/>
              </a:rPr>
              <a:t>integer</a:t>
            </a:r>
            <a:r>
              <a:rPr lang="en-US" i="0" dirty="0">
                <a:solidFill>
                  <a:schemeClr val="bg1"/>
                </a:solidFill>
                <a:effectLst/>
                <a:latin typeface="Calibri" panose="020F0502020204030204" pitchFamily="34" charset="0"/>
                <a:cs typeface="Calibri" panose="020F0502020204030204" pitchFamily="34" charset="0"/>
              </a:rPr>
              <a:t> value equal to </a:t>
            </a:r>
            <a:r>
              <a:rPr lang="en-US" b="1" i="0" dirty="0">
                <a:solidFill>
                  <a:srgbClr val="CCFF33"/>
                </a:solidFill>
                <a:effectLst/>
                <a:latin typeface="Calibri" panose="020F0502020204030204" pitchFamily="34" charset="0"/>
                <a:cs typeface="Calibri" panose="020F0502020204030204" pitchFamily="34" charset="0"/>
              </a:rPr>
              <a:t>1</a:t>
            </a:r>
            <a:r>
              <a:rPr lang="en-US" i="0" dirty="0">
                <a:solidFill>
                  <a:schemeClr val="bg1"/>
                </a:solidFill>
                <a:effectLst/>
                <a:latin typeface="Calibri" panose="020F0502020204030204" pitchFamily="34" charset="0"/>
                <a:cs typeface="Calibri" panose="020F0502020204030204" pitchFamily="34" charset="0"/>
              </a:rPr>
              <a:t>.</a:t>
            </a:r>
          </a:p>
          <a:p>
            <a:r>
              <a:rPr lang="en-US" i="0" dirty="0">
                <a:solidFill>
                  <a:schemeClr val="bg1"/>
                </a:solidFill>
                <a:effectLst/>
                <a:latin typeface="Calibri" panose="020F0502020204030204" pitchFamily="34" charset="0"/>
                <a:cs typeface="Calibri" panose="020F0502020204030204" pitchFamily="34" charset="0"/>
              </a:rPr>
              <a:t>The second prints the value of the newly created variable to the console.</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rgbClr val="CCFF33"/>
                </a:solidFill>
                <a:effectLst/>
                <a:latin typeface="Calibri" panose="020F0502020204030204" pitchFamily="34" charset="0"/>
                <a:cs typeface="Calibri" panose="020F0502020204030204" pitchFamily="34" charset="0"/>
              </a:rPr>
              <a:t>Note: print() has yet another side to it - it can handle variables too. Do you know what the output of the snippet will be?</a:t>
            </a:r>
          </a:p>
        </p:txBody>
      </p:sp>
    </p:spTree>
    <p:extLst>
      <p:ext uri="{BB962C8B-B14F-4D97-AF65-F5344CB8AC3E}">
        <p14:creationId xmlns:p14="http://schemas.microsoft.com/office/powerpoint/2010/main" val="2717648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893647"/>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Using variables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You're allowed to use as many variable declarations as you need to achieve your goal, like this: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1</a:t>
            </a: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account_balance</a:t>
            </a:r>
            <a:r>
              <a:rPr lang="en-US" i="0" dirty="0">
                <a:solidFill>
                  <a:schemeClr val="bg1"/>
                </a:solidFill>
                <a:effectLst/>
                <a:highlight>
                  <a:srgbClr val="C0C0C0"/>
                </a:highlight>
                <a:latin typeface="Calibri" panose="020F0502020204030204" pitchFamily="34" charset="0"/>
                <a:cs typeface="Calibri" panose="020F0502020204030204" pitchFamily="34" charset="0"/>
              </a:rPr>
              <a:t> = 1000.0</a:t>
            </a:r>
          </a:p>
          <a:p>
            <a:r>
              <a:rPr lang="en-US" i="0" dirty="0" err="1">
                <a:solidFill>
                  <a:schemeClr val="bg1"/>
                </a:solidFill>
                <a:effectLst/>
                <a:highlight>
                  <a:srgbClr val="C0C0C0"/>
                </a:highlight>
                <a:latin typeface="Calibri" panose="020F0502020204030204" pitchFamily="34" charset="0"/>
                <a:cs typeface="Calibri" panose="020F0502020204030204" pitchFamily="34" charset="0"/>
              </a:rPr>
              <a:t>client_name</a:t>
            </a:r>
            <a:r>
              <a:rPr lang="en-US" i="0" dirty="0">
                <a:solidFill>
                  <a:schemeClr val="bg1"/>
                </a:solidFill>
                <a:effectLst/>
                <a:highlight>
                  <a:srgbClr val="C0C0C0"/>
                </a:highlight>
                <a:latin typeface="Calibri" panose="020F0502020204030204" pitchFamily="34" charset="0"/>
                <a:cs typeface="Calibri" panose="020F0502020204030204" pitchFamily="34" charset="0"/>
              </a:rPr>
              <a:t> = 'John Doe'</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print(var,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account_balance</a:t>
            </a:r>
            <a:r>
              <a:rPr lang="en-US" i="0" dirty="0">
                <a:solidFill>
                  <a:schemeClr val="bg1"/>
                </a:solidFill>
                <a:effectLst/>
                <a:highlight>
                  <a:srgbClr val="C0C0C0"/>
                </a:highlight>
                <a:latin typeface="Calibri" panose="020F0502020204030204" pitchFamily="34" charset="0"/>
                <a:cs typeface="Calibri" panose="020F0502020204030204" pitchFamily="34" charset="0"/>
              </a:rPr>
              <a:t>, </a:t>
            </a:r>
            <a:r>
              <a:rPr lang="en-US" i="0" dirty="0" err="1">
                <a:solidFill>
                  <a:schemeClr val="bg1"/>
                </a:solidFill>
                <a:effectLst/>
                <a:highlight>
                  <a:srgbClr val="C0C0C0"/>
                </a:highlight>
                <a:latin typeface="Calibri" panose="020F0502020204030204" pitchFamily="34" charset="0"/>
                <a:cs typeface="Calibri" panose="020F0502020204030204" pitchFamily="34" charset="0"/>
              </a:rPr>
              <a:t>client_name</a:t>
            </a:r>
            <a:r>
              <a:rPr lang="en-US" i="0" dirty="0">
                <a:solidFill>
                  <a:schemeClr val="bg1"/>
                </a:solidFill>
                <a:effectLst/>
                <a:highlight>
                  <a:srgbClr val="C0C0C0"/>
                </a:highlight>
                <a:latin typeface="Calibri" panose="020F0502020204030204" pitchFamily="34" charset="0"/>
                <a:cs typeface="Calibri" panose="020F0502020204030204" pitchFamily="34" charset="0"/>
              </a:rPr>
              <a: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print(var)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You're not allowed to use a variable which doesn't exist (in other words, a variable that was not assigned a value).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This example will cause an error:</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rgbClr val="FF0000"/>
                </a:solidFill>
                <a:effectLst/>
                <a:highlight>
                  <a:srgbClr val="C0C0C0"/>
                </a:highlight>
                <a:latin typeface="Calibri" panose="020F0502020204030204" pitchFamily="34" charset="0"/>
                <a:cs typeface="Calibri" panose="020F0502020204030204" pitchFamily="34" charset="0"/>
              </a:rPr>
              <a:t>v</a:t>
            </a:r>
            <a:r>
              <a:rPr lang="en-US" i="0" dirty="0">
                <a:solidFill>
                  <a:schemeClr val="bg1"/>
                </a:solidFill>
                <a:effectLst/>
                <a:highlight>
                  <a:srgbClr val="C0C0C0"/>
                </a:highlight>
                <a:latin typeface="Calibri" panose="020F0502020204030204" pitchFamily="34" charset="0"/>
                <a:cs typeface="Calibri" panose="020F0502020204030204" pitchFamily="34" charset="0"/>
              </a:rPr>
              <a:t>ar =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a:t>
            </a:r>
            <a:r>
              <a:rPr lang="en-US" b="1" i="0" dirty="0">
                <a:solidFill>
                  <a:srgbClr val="FF0000"/>
                </a:solidFill>
                <a:effectLst/>
                <a:highlight>
                  <a:srgbClr val="C0C0C0"/>
                </a:highlight>
                <a:latin typeface="Calibri" panose="020F0502020204030204" pitchFamily="34" charset="0"/>
                <a:cs typeface="Calibri" panose="020F0502020204030204" pitchFamily="34" charset="0"/>
              </a:rPr>
              <a:t>V</a:t>
            </a:r>
            <a:r>
              <a:rPr lang="en-US" i="0" dirty="0">
                <a:solidFill>
                  <a:schemeClr val="bg1"/>
                </a:solidFill>
                <a:effectLst/>
                <a:highlight>
                  <a:srgbClr val="C0C0C0"/>
                </a:highlight>
                <a:latin typeface="Calibri" panose="020F0502020204030204" pitchFamily="34" charset="0"/>
                <a:cs typeface="Calibri" panose="020F0502020204030204" pitchFamily="34" charset="0"/>
              </a:rPr>
              <a:t>ar)</a:t>
            </a:r>
          </a:p>
        </p:txBody>
      </p:sp>
    </p:spTree>
    <p:extLst>
      <p:ext uri="{BB962C8B-B14F-4D97-AF65-F5344CB8AC3E}">
        <p14:creationId xmlns:p14="http://schemas.microsoft.com/office/powerpoint/2010/main" val="93020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450041" y="602068"/>
            <a:ext cx="9291917" cy="6124754"/>
          </a:xfrm>
          <a:prstGeom prst="rect">
            <a:avLst/>
          </a:prstGeom>
          <a:noFill/>
        </p:spPr>
        <p:txBody>
          <a:bodyPr wrap="square">
            <a:spAutoFit/>
          </a:bodyPr>
          <a:lstStyle/>
          <a:p>
            <a:pPr algn="l"/>
            <a:r>
              <a:rPr lang="pt-BR" sz="2400" b="1" i="0" dirty="0">
                <a:solidFill>
                  <a:schemeClr val="bg1"/>
                </a:solidFill>
                <a:effectLst/>
                <a:latin typeface="Calibri" panose="020F0502020204030204" pitchFamily="34" charset="0"/>
                <a:cs typeface="Calibri" panose="020F0502020204030204" pitchFamily="34" charset="0"/>
              </a:rPr>
              <a:t>A função de print()</a:t>
            </a:r>
          </a:p>
          <a:p>
            <a:pPr algn="l"/>
            <a:endParaRPr lang="pt-BR" sz="1600" i="0" dirty="0">
              <a:solidFill>
                <a:schemeClr val="bg1"/>
              </a:solidFill>
              <a:effectLst/>
              <a:latin typeface="Calibri" panose="020F0502020204030204" pitchFamily="34" charset="0"/>
              <a:cs typeface="Calibri" panose="020F0502020204030204" pitchFamily="34" charset="0"/>
            </a:endParaRPr>
          </a:p>
          <a:p>
            <a:pPr algn="l"/>
            <a:r>
              <a:rPr lang="pt-BR" sz="1600" i="0" dirty="0">
                <a:solidFill>
                  <a:schemeClr val="bg1"/>
                </a:solidFill>
                <a:effectLst/>
                <a:latin typeface="Calibri" panose="020F0502020204030204" pitchFamily="34" charset="0"/>
                <a:cs typeface="Calibri" panose="020F0502020204030204" pitchFamily="34" charset="0"/>
              </a:rPr>
              <a:t>Veja a linha de código abaixo:</a:t>
            </a:r>
          </a:p>
          <a:p>
            <a:pPr algn="l"/>
            <a:endParaRPr lang="pt-BR" sz="1600" i="0" dirty="0">
              <a:solidFill>
                <a:schemeClr val="bg1"/>
              </a:solidFill>
              <a:effectLst/>
              <a:latin typeface="Calibri" panose="020F0502020204030204" pitchFamily="34" charset="0"/>
              <a:cs typeface="Calibri" panose="020F0502020204030204" pitchFamily="34" charset="0"/>
            </a:endParaRPr>
          </a:p>
          <a:p>
            <a:pPr algn="l"/>
            <a:r>
              <a:rPr lang="en-US" sz="1600" b="1" i="0" dirty="0">
                <a:solidFill>
                  <a:schemeClr val="bg1"/>
                </a:solidFill>
                <a:effectLst/>
                <a:latin typeface="Calibri" panose="020F0502020204030204" pitchFamily="34" charset="0"/>
                <a:cs typeface="Calibri" panose="020F0502020204030204" pitchFamily="34" charset="0"/>
              </a:rPr>
              <a:t>print("Hello, World!")</a:t>
            </a:r>
          </a:p>
          <a:p>
            <a:pPr algn="l"/>
            <a:endParaRPr lang="pt-BR" sz="1600" i="0" dirty="0">
              <a:solidFill>
                <a:schemeClr val="bg1"/>
              </a:solidFill>
              <a:effectLst/>
              <a:latin typeface="Calibri" panose="020F0502020204030204" pitchFamily="34" charset="0"/>
              <a:cs typeface="Calibri" panose="020F0502020204030204" pitchFamily="34" charset="0"/>
            </a:endParaRPr>
          </a:p>
          <a:p>
            <a:pPr algn="l"/>
            <a:r>
              <a:rPr lang="pt-BR" sz="1600" i="0" dirty="0">
                <a:solidFill>
                  <a:schemeClr val="bg1"/>
                </a:solidFill>
                <a:effectLst/>
                <a:latin typeface="Calibri" panose="020F0502020204030204" pitchFamily="34" charset="0"/>
                <a:cs typeface="Calibri" panose="020F0502020204030204" pitchFamily="34" charset="0"/>
              </a:rPr>
              <a:t>A palavra print que você pode ver aqui é um nome de função. Isso não significa que onde quer que a palavra apareça é sempre um nome de função. O significado da palavra vem do contexto em que a palavra foi usada.</a:t>
            </a:r>
          </a:p>
          <a:p>
            <a:pPr algn="l"/>
            <a:endParaRPr lang="pt-BR" sz="1600" i="0" dirty="0">
              <a:solidFill>
                <a:schemeClr val="bg1"/>
              </a:solidFill>
              <a:effectLst/>
              <a:latin typeface="Calibri" panose="020F0502020204030204" pitchFamily="34" charset="0"/>
              <a:cs typeface="Calibri" panose="020F0502020204030204" pitchFamily="34" charset="0"/>
            </a:endParaRPr>
          </a:p>
          <a:p>
            <a:pPr algn="l"/>
            <a:r>
              <a:rPr lang="pt-BR" sz="1600" i="0" dirty="0">
                <a:solidFill>
                  <a:schemeClr val="bg1"/>
                </a:solidFill>
                <a:effectLst/>
                <a:latin typeface="Calibri" panose="020F0502020204030204" pitchFamily="34" charset="0"/>
                <a:cs typeface="Calibri" panose="020F0502020204030204" pitchFamily="34" charset="0"/>
              </a:rPr>
              <a:t>Você provavelmente já encontrou o termo função muitas vezes antes, durante as aulas de matemática. Você provavelmente também pode listar vários nomes de funções matemáticas, como seno ou log.</a:t>
            </a:r>
          </a:p>
          <a:p>
            <a:pPr algn="l"/>
            <a:endParaRPr lang="pt-BR" sz="1600" i="0" dirty="0">
              <a:solidFill>
                <a:schemeClr val="bg1"/>
              </a:solidFill>
              <a:effectLst/>
              <a:latin typeface="Calibri" panose="020F0502020204030204" pitchFamily="34" charset="0"/>
              <a:cs typeface="Calibri" panose="020F0502020204030204" pitchFamily="34" charset="0"/>
            </a:endParaRPr>
          </a:p>
          <a:p>
            <a:pPr algn="l"/>
            <a:r>
              <a:rPr lang="pt-BR" sz="1600" i="0" dirty="0">
                <a:solidFill>
                  <a:schemeClr val="bg1"/>
                </a:solidFill>
                <a:effectLst/>
                <a:latin typeface="Calibri" panose="020F0502020204030204" pitchFamily="34" charset="0"/>
                <a:cs typeface="Calibri" panose="020F0502020204030204" pitchFamily="34" charset="0"/>
              </a:rPr>
              <a:t>As funções </a:t>
            </a:r>
            <a:r>
              <a:rPr lang="pt-BR" sz="1600" i="0" dirty="0" err="1">
                <a:solidFill>
                  <a:schemeClr val="bg1"/>
                </a:solidFill>
                <a:effectLst/>
                <a:latin typeface="Calibri" panose="020F0502020204030204" pitchFamily="34" charset="0"/>
                <a:cs typeface="Calibri" panose="020F0502020204030204" pitchFamily="34" charset="0"/>
              </a:rPr>
              <a:t>python</a:t>
            </a:r>
            <a:r>
              <a:rPr lang="pt-BR" sz="1600" i="0" dirty="0">
                <a:solidFill>
                  <a:schemeClr val="bg1"/>
                </a:solidFill>
                <a:effectLst/>
                <a:latin typeface="Calibri" panose="020F0502020204030204" pitchFamily="34" charset="0"/>
                <a:cs typeface="Calibri" panose="020F0502020204030204" pitchFamily="34" charset="0"/>
              </a:rPr>
              <a:t>, no entanto, são mais flexíveis, e podem conter mais conteúdo do que seus irmãos matemáticos.</a:t>
            </a:r>
          </a:p>
          <a:p>
            <a:pPr algn="l"/>
            <a:endParaRPr lang="pt-BR" sz="1600" i="0" dirty="0">
              <a:solidFill>
                <a:schemeClr val="bg1"/>
              </a:solidFill>
              <a:effectLst/>
              <a:latin typeface="Calibri" panose="020F0502020204030204" pitchFamily="34" charset="0"/>
              <a:cs typeface="Calibri" panose="020F0502020204030204" pitchFamily="34" charset="0"/>
            </a:endParaRPr>
          </a:p>
          <a:p>
            <a:pPr algn="l"/>
            <a:r>
              <a:rPr lang="pt-BR" sz="1600" i="0" dirty="0">
                <a:solidFill>
                  <a:schemeClr val="bg1"/>
                </a:solidFill>
                <a:effectLst/>
                <a:latin typeface="Calibri" panose="020F0502020204030204" pitchFamily="34" charset="0"/>
                <a:cs typeface="Calibri" panose="020F0502020204030204" pitchFamily="34" charset="0"/>
              </a:rPr>
              <a:t>Uma função (neste contexto) é uma parte separada do código do computador capaz de:</a:t>
            </a:r>
          </a:p>
          <a:p>
            <a:pPr algn="l"/>
            <a:endParaRPr lang="pt-BR" sz="1600" i="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pt-BR" sz="1600" b="1" i="0" dirty="0">
                <a:solidFill>
                  <a:schemeClr val="bg1"/>
                </a:solidFill>
                <a:effectLst/>
                <a:latin typeface="Calibri" panose="020F0502020204030204" pitchFamily="34" charset="0"/>
                <a:cs typeface="Calibri" panose="020F0502020204030204" pitchFamily="34" charset="0"/>
              </a:rPr>
              <a:t>causar algum efeito </a:t>
            </a:r>
            <a:r>
              <a:rPr lang="pt-BR" sz="1600" i="0" dirty="0">
                <a:solidFill>
                  <a:schemeClr val="bg1"/>
                </a:solidFill>
                <a:effectLst/>
                <a:latin typeface="Calibri" panose="020F0502020204030204" pitchFamily="34" charset="0"/>
                <a:cs typeface="Calibri" panose="020F0502020204030204" pitchFamily="34" charset="0"/>
              </a:rPr>
              <a:t>(por exemplo, enviar texto para o terminal, criar um arquivo, desenhar uma imagem, reproduzir um som, etc.); isso é algo completamente inédito no mundo da matemática;</a:t>
            </a:r>
          </a:p>
          <a:p>
            <a:pPr marL="285750" indent="-285750" algn="l">
              <a:buFont typeface="Arial" panose="020B0604020202020204" pitchFamily="34" charset="0"/>
              <a:buChar char="•"/>
            </a:pPr>
            <a:r>
              <a:rPr lang="pt-BR" sz="1600" b="1" i="0" dirty="0">
                <a:solidFill>
                  <a:schemeClr val="bg1"/>
                </a:solidFill>
                <a:effectLst/>
                <a:latin typeface="Calibri" panose="020F0502020204030204" pitchFamily="34" charset="0"/>
                <a:cs typeface="Calibri" panose="020F0502020204030204" pitchFamily="34" charset="0"/>
              </a:rPr>
              <a:t>avaliar um valor </a:t>
            </a:r>
            <a:r>
              <a:rPr lang="pt-BR" sz="1600" i="0" dirty="0">
                <a:solidFill>
                  <a:schemeClr val="bg1"/>
                </a:solidFill>
                <a:effectLst/>
                <a:latin typeface="Calibri" panose="020F0502020204030204" pitchFamily="34" charset="0"/>
                <a:cs typeface="Calibri" panose="020F0502020204030204" pitchFamily="34" charset="0"/>
              </a:rPr>
              <a:t>(por exemplo, a raiz quadrada de um valor ou o comprimento de um determinado texto) e devolvê-lo como resultado da função; isso é o que faz </a:t>
            </a:r>
            <a:r>
              <a:rPr lang="pt-BR" sz="1600" i="0" dirty="0" err="1">
                <a:solidFill>
                  <a:schemeClr val="bg1"/>
                </a:solidFill>
                <a:effectLst/>
                <a:latin typeface="Calibri" panose="020F0502020204030204" pitchFamily="34" charset="0"/>
                <a:cs typeface="Calibri" panose="020F0502020204030204" pitchFamily="34" charset="0"/>
              </a:rPr>
              <a:t>python</a:t>
            </a:r>
            <a:r>
              <a:rPr lang="pt-BR" sz="1600" i="0" dirty="0">
                <a:solidFill>
                  <a:schemeClr val="bg1"/>
                </a:solidFill>
                <a:effectLst/>
                <a:latin typeface="Calibri" panose="020F0502020204030204" pitchFamily="34" charset="0"/>
                <a:cs typeface="Calibri" panose="020F0502020204030204" pitchFamily="34" charset="0"/>
              </a:rPr>
              <a:t> funções os parentes de conceitos matemáticos.</a:t>
            </a:r>
          </a:p>
          <a:p>
            <a:pPr algn="l"/>
            <a:endParaRPr lang="pt-BR" sz="1600" i="0" dirty="0">
              <a:solidFill>
                <a:schemeClr val="bg1"/>
              </a:solidFill>
              <a:effectLst/>
              <a:latin typeface="Calibri" panose="020F0502020204030204" pitchFamily="34" charset="0"/>
              <a:cs typeface="Calibri" panose="020F0502020204030204" pitchFamily="34" charset="0"/>
            </a:endParaRPr>
          </a:p>
          <a:p>
            <a:pPr algn="l"/>
            <a:r>
              <a:rPr lang="pt-BR" sz="1600" i="0" dirty="0">
                <a:solidFill>
                  <a:schemeClr val="bg1"/>
                </a:solidFill>
                <a:effectLst/>
                <a:latin typeface="Calibri" panose="020F0502020204030204" pitchFamily="34" charset="0"/>
                <a:cs typeface="Calibri" panose="020F0502020204030204" pitchFamily="34" charset="0"/>
              </a:rPr>
              <a:t>Além disso, muitas das funções Python podem fazer as duas coisas acima juntas.</a:t>
            </a:r>
          </a:p>
        </p:txBody>
      </p:sp>
    </p:spTree>
    <p:extLst>
      <p:ext uri="{BB962C8B-B14F-4D97-AF65-F5344CB8AC3E}">
        <p14:creationId xmlns:p14="http://schemas.microsoft.com/office/powerpoint/2010/main" val="21793016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3416320"/>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We've tried to use a variable named </a:t>
            </a:r>
            <a:r>
              <a:rPr lang="en-US" b="1" i="0" dirty="0">
                <a:solidFill>
                  <a:schemeClr val="bg1"/>
                </a:solidFill>
                <a:effectLst/>
                <a:latin typeface="Calibri" panose="020F0502020204030204" pitchFamily="34" charset="0"/>
                <a:cs typeface="Calibri" panose="020F0502020204030204" pitchFamily="34" charset="0"/>
              </a:rPr>
              <a:t>Var</a:t>
            </a:r>
            <a:r>
              <a:rPr lang="en-US" i="0" dirty="0">
                <a:solidFill>
                  <a:schemeClr val="bg1"/>
                </a:solidFill>
                <a:effectLst/>
                <a:latin typeface="Calibri" panose="020F0502020204030204" pitchFamily="34" charset="0"/>
                <a:cs typeface="Calibri" panose="020F0502020204030204" pitchFamily="34" charset="0"/>
              </a:rPr>
              <a:t>, which doesn't have any value (</a:t>
            </a:r>
            <a:r>
              <a:rPr lang="en-US" b="1" i="0" dirty="0">
                <a:solidFill>
                  <a:srgbClr val="FF0000"/>
                </a:solidFill>
                <a:effectLst/>
                <a:latin typeface="Calibri" panose="020F0502020204030204" pitchFamily="34" charset="0"/>
                <a:cs typeface="Calibri" panose="020F0502020204030204" pitchFamily="34" charset="0"/>
              </a:rPr>
              <a:t>note: </a:t>
            </a:r>
            <a:r>
              <a:rPr lang="en-US" b="1" i="0" dirty="0">
                <a:solidFill>
                  <a:schemeClr val="bg1"/>
                </a:solidFill>
                <a:effectLst/>
                <a:latin typeface="Calibri" panose="020F0502020204030204" pitchFamily="34" charset="0"/>
                <a:cs typeface="Calibri" panose="020F0502020204030204" pitchFamily="34" charset="0"/>
              </a:rPr>
              <a:t>var</a:t>
            </a:r>
            <a:r>
              <a:rPr lang="en-US" b="1" i="0" dirty="0">
                <a:solidFill>
                  <a:srgbClr val="FF0000"/>
                </a:solidFill>
                <a:effectLst/>
                <a:latin typeface="Calibri" panose="020F0502020204030204" pitchFamily="34" charset="0"/>
                <a:cs typeface="Calibri" panose="020F0502020204030204" pitchFamily="34" charset="0"/>
              </a:rPr>
              <a:t> and </a:t>
            </a:r>
            <a:r>
              <a:rPr lang="en-US" b="1" i="0" dirty="0">
                <a:solidFill>
                  <a:schemeClr val="bg1"/>
                </a:solidFill>
                <a:effectLst/>
                <a:latin typeface="Calibri" panose="020F0502020204030204" pitchFamily="34" charset="0"/>
                <a:cs typeface="Calibri" panose="020F0502020204030204" pitchFamily="34" charset="0"/>
              </a:rPr>
              <a:t>Var</a:t>
            </a:r>
            <a:r>
              <a:rPr lang="en-US" b="1" i="0" dirty="0">
                <a:solidFill>
                  <a:srgbClr val="FF0000"/>
                </a:solidFill>
                <a:effectLst/>
                <a:latin typeface="Calibri" panose="020F0502020204030204" pitchFamily="34" charset="0"/>
                <a:cs typeface="Calibri" panose="020F0502020204030204" pitchFamily="34" charset="0"/>
              </a:rPr>
              <a:t> are different </a:t>
            </a:r>
            <a:r>
              <a:rPr lang="en-US" i="0" dirty="0">
                <a:solidFill>
                  <a:schemeClr val="bg1"/>
                </a:solidFill>
                <a:effectLst/>
                <a:latin typeface="Calibri" panose="020F0502020204030204" pitchFamily="34" charset="0"/>
                <a:cs typeface="Calibri" panose="020F0502020204030204" pitchFamily="34" charset="0"/>
              </a:rPr>
              <a:t>entities, and have nothing in common as far as Python's concerned).</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rgbClr val="CCFF33"/>
                </a:solidFill>
                <a:effectLst/>
                <a:highlight>
                  <a:srgbClr val="800000"/>
                </a:highlight>
                <a:latin typeface="Calibri" panose="020F0502020204030204" pitchFamily="34" charset="0"/>
                <a:cs typeface="Calibri" panose="020F0502020204030204" pitchFamily="34" charset="0"/>
              </a:rPr>
              <a:t>REMEMBER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can use the </a:t>
            </a:r>
            <a:r>
              <a:rPr lang="en-US" i="0" dirty="0">
                <a:solidFill>
                  <a:schemeClr val="bg1"/>
                </a:solidFill>
                <a:effectLst/>
                <a:latin typeface="Consolas" panose="020B0609020204030204" pitchFamily="49" charset="0"/>
                <a:cs typeface="Calibri" panose="020F0502020204030204" pitchFamily="34" charset="0"/>
              </a:rPr>
              <a:t>print() </a:t>
            </a:r>
            <a:r>
              <a:rPr lang="en-US" i="0" dirty="0">
                <a:solidFill>
                  <a:schemeClr val="bg1"/>
                </a:solidFill>
                <a:effectLst/>
                <a:latin typeface="Calibri" panose="020F0502020204030204" pitchFamily="34" charset="0"/>
                <a:cs typeface="Calibri" panose="020F0502020204030204" pitchFamily="34" charset="0"/>
              </a:rPr>
              <a:t>function and combine text and variables using the + operator to output strings and variables, e.g.:</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"3.8.5"</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print("Python version: " + var)  # Python version: 3.8.5  </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Can you guess the output of the snippet above?</a:t>
            </a:r>
          </a:p>
        </p:txBody>
      </p:sp>
    </p:spTree>
    <p:extLst>
      <p:ext uri="{BB962C8B-B14F-4D97-AF65-F5344CB8AC3E}">
        <p14:creationId xmlns:p14="http://schemas.microsoft.com/office/powerpoint/2010/main" val="2507760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893647"/>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Assigning a new value to an already existing variable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How do you </a:t>
            </a:r>
            <a:r>
              <a:rPr lang="en-US" b="1" i="0" dirty="0">
                <a:solidFill>
                  <a:schemeClr val="bg1"/>
                </a:solidFill>
                <a:effectLst/>
                <a:latin typeface="Calibri" panose="020F0502020204030204" pitchFamily="34" charset="0"/>
                <a:cs typeface="Calibri" panose="020F0502020204030204" pitchFamily="34" charset="0"/>
              </a:rPr>
              <a:t>assign</a:t>
            </a:r>
            <a:r>
              <a:rPr lang="en-US" i="0" dirty="0">
                <a:solidFill>
                  <a:schemeClr val="bg1"/>
                </a:solidFill>
                <a:effectLst/>
                <a:latin typeface="Calibri" panose="020F0502020204030204" pitchFamily="34" charset="0"/>
                <a:cs typeface="Calibri" panose="020F0502020204030204" pitchFamily="34" charset="0"/>
              </a:rPr>
              <a:t> a new value to an already created variable? In the same way. You just need to use the </a:t>
            </a:r>
            <a:r>
              <a:rPr lang="en-US" b="1" i="0" dirty="0">
                <a:solidFill>
                  <a:schemeClr val="bg1"/>
                </a:solidFill>
                <a:effectLst/>
                <a:latin typeface="Calibri" panose="020F0502020204030204" pitchFamily="34" charset="0"/>
                <a:cs typeface="Calibri" panose="020F0502020204030204" pitchFamily="34" charset="0"/>
              </a:rPr>
              <a:t>equal sign</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rgbClr val="FF0000"/>
                </a:solidFill>
                <a:effectLst/>
                <a:latin typeface="Calibri" panose="020F0502020204030204" pitchFamily="34" charset="0"/>
                <a:cs typeface="Calibri" panose="020F0502020204030204" pitchFamily="34" charset="0"/>
              </a:rPr>
              <a:t>The equal sign is in fact an assignment operator</a:t>
            </a:r>
            <a:r>
              <a:rPr lang="en-US" i="0" dirty="0">
                <a:solidFill>
                  <a:schemeClr val="bg1"/>
                </a:solidFill>
                <a:effectLst/>
                <a:latin typeface="Calibri" panose="020F0502020204030204" pitchFamily="34" charset="0"/>
                <a:cs typeface="Calibri" panose="020F0502020204030204" pitchFamily="34" charset="0"/>
              </a:rPr>
              <a:t>. Although this may sound strange, the operator has a simple syntax and unambiguous interpretation.</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It assigns the value of its right argument to the left, while the right argument may be an arbitrarily complex expression involving literals, operators and already defined variables.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Look at the code below:</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print(var)</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var + 1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print(var)</a:t>
            </a:r>
          </a:p>
        </p:txBody>
      </p:sp>
    </p:spTree>
    <p:extLst>
      <p:ext uri="{BB962C8B-B14F-4D97-AF65-F5344CB8AC3E}">
        <p14:creationId xmlns:p14="http://schemas.microsoft.com/office/powerpoint/2010/main" val="278396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801314"/>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The code sends two lines to the console: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output</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1</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2</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first line of the snippet creates a new variable named var and assigns 1 to it.</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statement reads: assign a value of 1 to a variable named var.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We can say it shorter: assign 1 to var.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Some prefer to read such a statement as: </a:t>
            </a:r>
            <a:r>
              <a:rPr lang="en-US" b="1" i="0" dirty="0">
                <a:solidFill>
                  <a:srgbClr val="FF0000"/>
                </a:solidFill>
                <a:effectLst/>
                <a:latin typeface="Calibri" panose="020F0502020204030204" pitchFamily="34" charset="0"/>
                <a:cs typeface="Calibri" panose="020F0502020204030204" pitchFamily="34" charset="0"/>
              </a:rPr>
              <a:t>var becomes 1</a:t>
            </a:r>
            <a:r>
              <a:rPr lang="en-US" i="0" dirty="0">
                <a:solidFill>
                  <a:schemeClr val="bg1"/>
                </a:solidFill>
                <a:effectLst/>
                <a:latin typeface="Calibri" panose="020F0502020204030204" pitchFamily="34" charset="0"/>
                <a:cs typeface="Calibri" panose="020F0502020204030204" pitchFamily="34" charset="0"/>
              </a:rPr>
              <a:t>.</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The third line assigns the same variable with the new value taken from the variable itself, summed with 1</a:t>
            </a:r>
            <a:r>
              <a:rPr lang="en-US" i="0" dirty="0">
                <a:solidFill>
                  <a:schemeClr val="bg1"/>
                </a:solidFill>
                <a:effectLst/>
                <a:latin typeface="Calibri" panose="020F0502020204030204" pitchFamily="34" charset="0"/>
                <a:cs typeface="Calibri" panose="020F0502020204030204" pitchFamily="34" charset="0"/>
              </a:rPr>
              <a:t>. Seeing a record like that, a mathematician would probably protest - no value may be equal to itself plus one. This is a contradiction. But </a:t>
            </a:r>
            <a:r>
              <a:rPr lang="en-US" i="0" dirty="0">
                <a:solidFill>
                  <a:srgbClr val="CCFF33"/>
                </a:solidFill>
                <a:effectLst/>
                <a:latin typeface="Calibri" panose="020F0502020204030204" pitchFamily="34" charset="0"/>
                <a:cs typeface="Calibri" panose="020F0502020204030204" pitchFamily="34" charset="0"/>
              </a:rPr>
              <a:t>Python treats the sign = not as equal to, but as assign a value.</a:t>
            </a:r>
          </a:p>
        </p:txBody>
      </p:sp>
    </p:spTree>
    <p:extLst>
      <p:ext uri="{BB962C8B-B14F-4D97-AF65-F5344CB8AC3E}">
        <p14:creationId xmlns:p14="http://schemas.microsoft.com/office/powerpoint/2010/main" val="29385794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247317"/>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So how do you read such a record in the program?</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Take the current value of the variable var, add 1 to it and store the result in the variable var.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In effect, the value of variable var has been incremented by one, which has nothing to do with comparing the variable with any value.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Do you know what the output of the following snippet will be?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100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var = 200 + 300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print(var)  # 500</a:t>
            </a:r>
          </a:p>
          <a:p>
            <a:endParaRPr lang="en-US" dirty="0">
              <a:solidFill>
                <a:schemeClr val="bg1"/>
              </a:solidFill>
              <a:highlight>
                <a:srgbClr val="C0C0C0"/>
              </a:highlight>
              <a:latin typeface="Calibri" panose="020F0502020204030204" pitchFamily="34" charset="0"/>
              <a:cs typeface="Calibri" panose="020F0502020204030204" pitchFamily="34" charset="0"/>
            </a:endParaRPr>
          </a:p>
          <a:p>
            <a:r>
              <a:rPr lang="en-US" b="1" i="0" dirty="0">
                <a:solidFill>
                  <a:srgbClr val="CCFF33"/>
                </a:solidFill>
                <a:effectLst/>
                <a:latin typeface="Calibri" panose="020F0502020204030204" pitchFamily="34" charset="0"/>
                <a:cs typeface="Calibri" panose="020F0502020204030204" pitchFamily="34" charset="0"/>
              </a:rPr>
              <a:t>500</a:t>
            </a:r>
            <a:r>
              <a:rPr lang="en-US" i="0" dirty="0">
                <a:solidFill>
                  <a:srgbClr val="CCFF33"/>
                </a:solidFill>
                <a:effectLst/>
                <a:latin typeface="Calibri" panose="020F0502020204030204" pitchFamily="34" charset="0"/>
                <a:cs typeface="Calibri" panose="020F0502020204030204" pitchFamily="34" charset="0"/>
              </a:rPr>
              <a:t> - why? Well, first, the var variable is created and assigned a value of 100. Then, the same variable is assigned a new value: the result of adding 200 to 300, which is 500.</a:t>
            </a:r>
          </a:p>
        </p:txBody>
      </p:sp>
    </p:spTree>
    <p:extLst>
      <p:ext uri="{BB962C8B-B14F-4D97-AF65-F5344CB8AC3E}">
        <p14:creationId xmlns:p14="http://schemas.microsoft.com/office/powerpoint/2010/main" val="15357142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062651"/>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Solving simple mathematical problems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Now you should be able to construct a short program solving simple mathematical problems such as the Pythagorean theorem:</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square of the hypotenuse is equal to the sum of the squares of the other two sides.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The following code evaluates the length of the hypotenuse (i.e., the longest side of a right-angled triangle, the one opposite of the right angle) using the Pythagorean theorem:</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a = 3.0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b = 4.0</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c = (a ** 2 + b ** 2) ** 0.5</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print("c =", c)</a:t>
            </a:r>
          </a:p>
        </p:txBody>
      </p:sp>
    </p:spTree>
    <p:extLst>
      <p:ext uri="{BB962C8B-B14F-4D97-AF65-F5344CB8AC3E}">
        <p14:creationId xmlns:p14="http://schemas.microsoft.com/office/powerpoint/2010/main" val="39237331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3139321"/>
          </a:xfrm>
          <a:prstGeom prst="rect">
            <a:avLst/>
          </a:prstGeom>
          <a:noFill/>
        </p:spPr>
        <p:txBody>
          <a:bodyPr wrap="square">
            <a:spAutoFit/>
          </a:bodyPr>
          <a:lstStyle/>
          <a:p>
            <a:r>
              <a:rPr lang="en-US" i="0" dirty="0">
                <a:solidFill>
                  <a:schemeClr val="bg1"/>
                </a:solidFill>
                <a:effectLst/>
                <a:latin typeface="Calibri" panose="020F0502020204030204" pitchFamily="34" charset="0"/>
                <a:cs typeface="Calibri" panose="020F0502020204030204" pitchFamily="34" charset="0"/>
              </a:rPr>
              <a:t>Note: we need to make use of the </a:t>
            </a:r>
            <a:r>
              <a:rPr lang="en-US" b="1" i="0" dirty="0">
                <a:solidFill>
                  <a:srgbClr val="FF0000"/>
                </a:solidFill>
                <a:effectLst/>
                <a:latin typeface="Calibri" panose="020F0502020204030204" pitchFamily="34" charset="0"/>
                <a:cs typeface="Calibri" panose="020F0502020204030204" pitchFamily="34" charset="0"/>
              </a:rPr>
              <a:t>**</a:t>
            </a:r>
            <a:r>
              <a:rPr lang="en-US" i="0" dirty="0">
                <a:solidFill>
                  <a:schemeClr val="bg1"/>
                </a:solidFill>
                <a:effectLst/>
                <a:latin typeface="Calibri" panose="020F0502020204030204" pitchFamily="34" charset="0"/>
                <a:cs typeface="Calibri" panose="020F0502020204030204" pitchFamily="34" charset="0"/>
              </a:rPr>
              <a:t> operator to evaluate the square root as: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rgbClr val="FF0000"/>
                </a:solidFill>
                <a:effectLst/>
                <a:latin typeface="Calibri" panose="020F0502020204030204" pitchFamily="34" charset="0"/>
                <a:cs typeface="Calibri" panose="020F0502020204030204" pitchFamily="34" charset="0"/>
              </a:rPr>
              <a:t>√ (x)  = x(½)</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and</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c = √ a2 + b2  # 25</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Can you guess the output of the code?</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Check below and run the code in the editor to confirm your predictions.</a:t>
            </a:r>
          </a:p>
        </p:txBody>
      </p:sp>
    </p:spTree>
    <p:extLst>
      <p:ext uri="{BB962C8B-B14F-4D97-AF65-F5344CB8AC3E}">
        <p14:creationId xmlns:p14="http://schemas.microsoft.com/office/powerpoint/2010/main" val="16755094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4801314"/>
          </a:xfrm>
          <a:prstGeom prst="rect">
            <a:avLst/>
          </a:prstGeom>
          <a:noFill/>
        </p:spPr>
        <p:txBody>
          <a:bodyPr wrap="square">
            <a:spAutoFit/>
          </a:bodyPr>
          <a:lstStyle/>
          <a:p>
            <a:r>
              <a:rPr lang="en-US" i="0" dirty="0">
                <a:solidFill>
                  <a:srgbClr val="CCFF33"/>
                </a:solidFill>
                <a:effectLst/>
                <a:highlight>
                  <a:srgbClr val="000080"/>
                </a:highlight>
                <a:latin typeface="Calibri" panose="020F0502020204030204" pitchFamily="34" charset="0"/>
                <a:cs typeface="Calibri" panose="020F0502020204030204" pitchFamily="34" charset="0"/>
              </a:rPr>
              <a:t>LAB</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Estimated time</a:t>
            </a:r>
          </a:p>
          <a:p>
            <a:r>
              <a:rPr lang="en-US" i="0" dirty="0">
                <a:solidFill>
                  <a:schemeClr val="bg1"/>
                </a:solidFill>
                <a:effectLst/>
                <a:latin typeface="Calibri" panose="020F0502020204030204" pitchFamily="34" charset="0"/>
                <a:cs typeface="Calibri" panose="020F0502020204030204" pitchFamily="34" charset="0"/>
              </a:rPr>
              <a:t>10 minutes</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Level of difficulty</a:t>
            </a:r>
          </a:p>
          <a:p>
            <a:r>
              <a:rPr lang="en-US" i="0" dirty="0">
                <a:solidFill>
                  <a:schemeClr val="bg1"/>
                </a:solidFill>
                <a:effectLst/>
                <a:latin typeface="Calibri" panose="020F0502020204030204" pitchFamily="34" charset="0"/>
                <a:cs typeface="Calibri" panose="020F0502020204030204" pitchFamily="34" charset="0"/>
              </a:rPr>
              <a:t>Easy</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becoming familiar with the concept of storing and working with different data types in Python;</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experimenting with Python code.</a:t>
            </a:r>
          </a:p>
          <a:p>
            <a:endParaRPr lang="en-US" i="0" dirty="0">
              <a:solidFill>
                <a:schemeClr val="bg1"/>
              </a:solidFill>
              <a:effectLst/>
              <a:latin typeface="Calibri" panose="020F0502020204030204" pitchFamily="34" charset="0"/>
              <a:cs typeface="Calibri" panose="020F0502020204030204" pitchFamily="34" charset="0"/>
            </a:endParaRPr>
          </a:p>
          <a:p>
            <a:r>
              <a:rPr lang="en-US" b="1" i="0" dirty="0">
                <a:solidFill>
                  <a:schemeClr val="bg1"/>
                </a:solidFill>
                <a:effectLst/>
                <a:latin typeface="Calibri" panose="020F0502020204030204" pitchFamily="34" charset="0"/>
                <a:cs typeface="Calibri" panose="020F0502020204030204" pitchFamily="34" charset="0"/>
              </a:rPr>
              <a:t>Scenario</a:t>
            </a:r>
          </a:p>
          <a:p>
            <a:r>
              <a:rPr lang="en-US" i="0" dirty="0">
                <a:solidFill>
                  <a:schemeClr val="bg1"/>
                </a:solidFill>
                <a:effectLst/>
                <a:latin typeface="Calibri" panose="020F0502020204030204" pitchFamily="34" charset="0"/>
                <a:cs typeface="Calibri" panose="020F0502020204030204" pitchFamily="34" charset="0"/>
              </a:rPr>
              <a:t>Here is a short story:</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Once upon a time in </a:t>
            </a:r>
            <a:r>
              <a:rPr lang="en-US" i="0" dirty="0" err="1">
                <a:solidFill>
                  <a:schemeClr val="bg1"/>
                </a:solidFill>
                <a:effectLst/>
                <a:latin typeface="Calibri" panose="020F0502020204030204" pitchFamily="34" charset="0"/>
                <a:cs typeface="Calibri" panose="020F0502020204030204" pitchFamily="34" charset="0"/>
              </a:rPr>
              <a:t>Appleland</a:t>
            </a:r>
            <a:r>
              <a:rPr lang="en-US" i="0" dirty="0">
                <a:solidFill>
                  <a:schemeClr val="bg1"/>
                </a:solidFill>
                <a:effectLst/>
                <a:latin typeface="Calibri" panose="020F0502020204030204" pitchFamily="34" charset="0"/>
                <a:cs typeface="Calibri" panose="020F0502020204030204" pitchFamily="34" charset="0"/>
              </a:rPr>
              <a:t>, John had three apples, Mary had five apples, and Adam had six apples. They were all very happy and lived for a long time. End of story.</a:t>
            </a:r>
          </a:p>
        </p:txBody>
      </p:sp>
    </p:spTree>
    <p:extLst>
      <p:ext uri="{BB962C8B-B14F-4D97-AF65-F5344CB8AC3E}">
        <p14:creationId xmlns:p14="http://schemas.microsoft.com/office/powerpoint/2010/main" val="8686246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3416320"/>
          </a:xfrm>
          <a:prstGeom prst="rect">
            <a:avLst/>
          </a:prstGeom>
          <a:noFill/>
        </p:spPr>
        <p:txBody>
          <a:bodyPr wrap="square">
            <a:spAutoFit/>
          </a:bodyPr>
          <a:lstStyle/>
          <a:p>
            <a:r>
              <a:rPr lang="en-US" b="1" i="0" dirty="0">
                <a:solidFill>
                  <a:schemeClr val="bg1"/>
                </a:solidFill>
                <a:effectLst/>
                <a:latin typeface="Calibri" panose="020F0502020204030204" pitchFamily="34" charset="0"/>
                <a:cs typeface="Calibri" panose="020F0502020204030204" pitchFamily="34" charset="0"/>
              </a:rPr>
              <a:t>Your task is to:</a:t>
            </a:r>
          </a:p>
          <a:p>
            <a:endParaRPr lang="en-US" i="0"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create the variables: </a:t>
            </a:r>
            <a:r>
              <a:rPr lang="en-US" b="1" i="0" dirty="0">
                <a:solidFill>
                  <a:schemeClr val="bg1"/>
                </a:solidFill>
                <a:effectLst/>
                <a:latin typeface="Calibri" panose="020F0502020204030204" pitchFamily="34" charset="0"/>
                <a:cs typeface="Calibri" panose="020F0502020204030204" pitchFamily="34" charset="0"/>
              </a:rPr>
              <a:t>john, </a:t>
            </a:r>
            <a:r>
              <a:rPr lang="en-US" b="1" i="0" dirty="0" err="1">
                <a:solidFill>
                  <a:schemeClr val="bg1"/>
                </a:solidFill>
                <a:effectLst/>
                <a:latin typeface="Calibri" panose="020F0502020204030204" pitchFamily="34" charset="0"/>
                <a:cs typeface="Calibri" panose="020F0502020204030204" pitchFamily="34" charset="0"/>
              </a:rPr>
              <a:t>mary</a:t>
            </a:r>
            <a:r>
              <a:rPr lang="en-US" b="1" i="0" dirty="0">
                <a:solidFill>
                  <a:schemeClr val="bg1"/>
                </a:solidFill>
                <a:effectLst/>
                <a:latin typeface="Calibri" panose="020F0502020204030204" pitchFamily="34" charset="0"/>
                <a:cs typeface="Calibri" panose="020F0502020204030204" pitchFamily="34" charset="0"/>
              </a:rPr>
              <a:t>, and </a:t>
            </a:r>
            <a:r>
              <a:rPr lang="en-US" b="1" i="0" dirty="0" err="1">
                <a:solidFill>
                  <a:schemeClr val="bg1"/>
                </a:solidFill>
                <a:effectLst/>
                <a:latin typeface="Calibri" panose="020F0502020204030204" pitchFamily="34" charset="0"/>
                <a:cs typeface="Calibri" panose="020F0502020204030204" pitchFamily="34" charset="0"/>
              </a:rPr>
              <a:t>adam</a:t>
            </a:r>
            <a:r>
              <a:rPr lang="en-US" i="0"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assign values to the variables. The values must be equal to the numbers of fruit possessed by John, Mary, and Adam respectively;</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having </a:t>
            </a:r>
            <a:r>
              <a:rPr lang="en-US" b="1" i="0" dirty="0">
                <a:solidFill>
                  <a:schemeClr val="bg1"/>
                </a:solidFill>
                <a:effectLst/>
                <a:latin typeface="Calibri" panose="020F0502020204030204" pitchFamily="34" charset="0"/>
                <a:cs typeface="Calibri" panose="020F0502020204030204" pitchFamily="34" charset="0"/>
              </a:rPr>
              <a:t>stored the numbers in the variables</a:t>
            </a:r>
            <a:r>
              <a:rPr lang="en-US" i="0" dirty="0">
                <a:solidFill>
                  <a:schemeClr val="bg1"/>
                </a:solidFill>
                <a:effectLst/>
                <a:latin typeface="Calibri" panose="020F0502020204030204" pitchFamily="34" charset="0"/>
                <a:cs typeface="Calibri" panose="020F0502020204030204" pitchFamily="34" charset="0"/>
              </a:rPr>
              <a:t>, print the variables on one line, and separate each of them with a comma;</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now </a:t>
            </a:r>
            <a:r>
              <a:rPr lang="en-US" b="1" i="0" dirty="0">
                <a:solidFill>
                  <a:schemeClr val="bg1"/>
                </a:solidFill>
                <a:effectLst/>
                <a:latin typeface="Calibri" panose="020F0502020204030204" pitchFamily="34" charset="0"/>
                <a:cs typeface="Calibri" panose="020F0502020204030204" pitchFamily="34" charset="0"/>
              </a:rPr>
              <a:t>create</a:t>
            </a:r>
            <a:r>
              <a:rPr lang="en-US" i="0" dirty="0">
                <a:solidFill>
                  <a:schemeClr val="bg1"/>
                </a:solidFill>
                <a:effectLst/>
                <a:latin typeface="Calibri" panose="020F0502020204030204" pitchFamily="34" charset="0"/>
                <a:cs typeface="Calibri" panose="020F0502020204030204" pitchFamily="34" charset="0"/>
              </a:rPr>
              <a:t> a new variable named </a:t>
            </a:r>
            <a:r>
              <a:rPr lang="en-US" b="1" i="0" dirty="0" err="1">
                <a:solidFill>
                  <a:schemeClr val="bg1"/>
                </a:solidFill>
                <a:effectLst/>
                <a:latin typeface="Calibri" panose="020F0502020204030204" pitchFamily="34" charset="0"/>
                <a:cs typeface="Calibri" panose="020F0502020204030204" pitchFamily="34" charset="0"/>
              </a:rPr>
              <a:t>total_apples</a:t>
            </a:r>
            <a:r>
              <a:rPr lang="en-US" b="1" i="0" dirty="0">
                <a:solidFill>
                  <a:schemeClr val="bg1"/>
                </a:solidFill>
                <a:effectLst/>
                <a:latin typeface="Calibri" panose="020F0502020204030204" pitchFamily="34" charset="0"/>
                <a:cs typeface="Calibri" panose="020F0502020204030204" pitchFamily="34" charset="0"/>
              </a:rPr>
              <a:t> </a:t>
            </a:r>
            <a:r>
              <a:rPr lang="en-US" i="0" dirty="0">
                <a:solidFill>
                  <a:schemeClr val="bg1"/>
                </a:solidFill>
                <a:effectLst/>
                <a:latin typeface="Calibri" panose="020F0502020204030204" pitchFamily="34" charset="0"/>
                <a:cs typeface="Calibri" panose="020F0502020204030204" pitchFamily="34" charset="0"/>
              </a:rPr>
              <a:t>equal to </a:t>
            </a:r>
            <a:r>
              <a:rPr lang="en-US" b="1" i="0" dirty="0">
                <a:solidFill>
                  <a:schemeClr val="bg1"/>
                </a:solidFill>
                <a:effectLst/>
                <a:latin typeface="Calibri" panose="020F0502020204030204" pitchFamily="34" charset="0"/>
                <a:cs typeface="Calibri" panose="020F0502020204030204" pitchFamily="34" charset="0"/>
              </a:rPr>
              <a:t>addition of the three former variables</a:t>
            </a:r>
            <a:r>
              <a:rPr lang="en-US" i="0"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1" i="0" dirty="0">
                <a:solidFill>
                  <a:schemeClr val="bg1"/>
                </a:solidFill>
                <a:effectLst/>
                <a:latin typeface="Calibri" panose="020F0502020204030204" pitchFamily="34" charset="0"/>
                <a:cs typeface="Calibri" panose="020F0502020204030204" pitchFamily="34" charset="0"/>
              </a:rPr>
              <a:t>print</a:t>
            </a:r>
            <a:r>
              <a:rPr lang="en-US" i="0" dirty="0">
                <a:solidFill>
                  <a:schemeClr val="bg1"/>
                </a:solidFill>
                <a:effectLst/>
                <a:latin typeface="Calibri" panose="020F0502020204030204" pitchFamily="34" charset="0"/>
                <a:cs typeface="Calibri" panose="020F0502020204030204" pitchFamily="34" charset="0"/>
              </a:rPr>
              <a:t> the value stored in </a:t>
            </a:r>
            <a:r>
              <a:rPr lang="en-US" b="1" i="0" dirty="0" err="1">
                <a:solidFill>
                  <a:schemeClr val="bg1"/>
                </a:solidFill>
                <a:effectLst/>
                <a:latin typeface="Calibri" panose="020F0502020204030204" pitchFamily="34" charset="0"/>
                <a:cs typeface="Calibri" panose="020F0502020204030204" pitchFamily="34" charset="0"/>
              </a:rPr>
              <a:t>total_apples</a:t>
            </a:r>
            <a:r>
              <a:rPr lang="en-US" b="1" i="0" dirty="0">
                <a:solidFill>
                  <a:schemeClr val="bg1"/>
                </a:solidFill>
                <a:effectLst/>
                <a:latin typeface="Calibri" panose="020F0502020204030204" pitchFamily="34" charset="0"/>
                <a:cs typeface="Calibri" panose="020F0502020204030204" pitchFamily="34" charset="0"/>
              </a:rPr>
              <a:t> </a:t>
            </a:r>
            <a:r>
              <a:rPr lang="en-US" i="0" dirty="0">
                <a:solidFill>
                  <a:schemeClr val="bg1"/>
                </a:solidFill>
                <a:effectLst/>
                <a:latin typeface="Calibri" panose="020F0502020204030204" pitchFamily="34" charset="0"/>
                <a:cs typeface="Calibri" panose="020F0502020204030204" pitchFamily="34" charset="0"/>
              </a:rPr>
              <a:t>to the console;</a:t>
            </a:r>
          </a:p>
          <a:p>
            <a:pPr marL="285750" indent="-285750">
              <a:buFont typeface="Arial" panose="020B0604020202020204" pitchFamily="34" charset="0"/>
              <a:buChar char="•"/>
            </a:pPr>
            <a:r>
              <a:rPr lang="en-US" i="0" dirty="0">
                <a:solidFill>
                  <a:schemeClr val="bg1"/>
                </a:solidFill>
                <a:effectLst/>
                <a:latin typeface="Calibri" panose="020F0502020204030204" pitchFamily="34" charset="0"/>
                <a:cs typeface="Calibri" panose="020F0502020204030204" pitchFamily="34" charset="0"/>
              </a:rPr>
              <a:t>experiment with your code: create new variables, assign different values to them, and perform various arithmetic operations on them (e.g., +, -, *, /, //, etc.). Try to print a string and an integer together on one line, e.g., "Total number of apples:" and </a:t>
            </a:r>
            <a:r>
              <a:rPr lang="en-US" i="0" dirty="0" err="1">
                <a:solidFill>
                  <a:schemeClr val="bg1"/>
                </a:solidFill>
                <a:effectLst/>
                <a:latin typeface="Calibri" panose="020F0502020204030204" pitchFamily="34" charset="0"/>
                <a:cs typeface="Calibri" panose="020F0502020204030204" pitchFamily="34" charset="0"/>
              </a:rPr>
              <a:t>total_apples</a:t>
            </a:r>
            <a:r>
              <a:rPr lang="en-US" i="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697483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724644"/>
          </a:xfrm>
          <a:prstGeom prst="rect">
            <a:avLst/>
          </a:prstGeom>
          <a:noFill/>
        </p:spPr>
        <p:txBody>
          <a:bodyPr wrap="square">
            <a:spAutoFit/>
          </a:bodyPr>
          <a:lstStyle/>
          <a:p>
            <a:r>
              <a:rPr lang="en-US" sz="2400" b="1" i="0" dirty="0">
                <a:solidFill>
                  <a:schemeClr val="bg1"/>
                </a:solidFill>
                <a:effectLst/>
                <a:latin typeface="Calibri" panose="020F0502020204030204" pitchFamily="34" charset="0"/>
                <a:cs typeface="Calibri" panose="020F0502020204030204" pitchFamily="34" charset="0"/>
              </a:rPr>
              <a:t>Shortcut operators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It's time for the next set of operators that make a developer's life easier.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Very often, we want to use one and the same variable both to the right and left sides of the = operator.</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For example, if we need to calculate a series of successive values of powers of 2, we may use a piece like this: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x = x * 2</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You may use an expression like this if you can't fall asleep and you're trying to deal with it using some good, old-fashioned methods: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sheep = sheep + 1</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latin typeface="Calibri" panose="020F0502020204030204" pitchFamily="34" charset="0"/>
                <a:cs typeface="Calibri" panose="020F0502020204030204" pitchFamily="34" charset="0"/>
              </a:rPr>
              <a:t>Python offers you a shortened way of writing operations like these, which can be coded as follows:</a:t>
            </a:r>
          </a:p>
          <a:p>
            <a:endParaRPr lang="en-US" i="0" dirty="0">
              <a:solidFill>
                <a:schemeClr val="bg1"/>
              </a:solidFill>
              <a:effectLst/>
              <a:latin typeface="Calibri" panose="020F0502020204030204" pitchFamily="34" charset="0"/>
              <a:cs typeface="Calibri" panose="020F0502020204030204" pitchFamily="34" charset="0"/>
            </a:endParaRPr>
          </a:p>
          <a:p>
            <a:r>
              <a:rPr lang="en-US" i="0" dirty="0">
                <a:solidFill>
                  <a:schemeClr val="bg1"/>
                </a:solidFill>
                <a:effectLst/>
                <a:highlight>
                  <a:srgbClr val="C0C0C0"/>
                </a:highlight>
                <a:latin typeface="Calibri" panose="020F0502020204030204" pitchFamily="34" charset="0"/>
                <a:cs typeface="Calibri" panose="020F0502020204030204" pitchFamily="34" charset="0"/>
              </a:rPr>
              <a:t>x *= 2</a:t>
            </a:r>
          </a:p>
          <a:p>
            <a:r>
              <a:rPr lang="en-US" i="0" dirty="0">
                <a:solidFill>
                  <a:schemeClr val="bg1"/>
                </a:solidFill>
                <a:effectLst/>
                <a:highlight>
                  <a:srgbClr val="C0C0C0"/>
                </a:highlight>
                <a:latin typeface="Calibri" panose="020F0502020204030204" pitchFamily="34" charset="0"/>
                <a:cs typeface="Calibri" panose="020F0502020204030204" pitchFamily="34" charset="0"/>
              </a:rPr>
              <a:t>sheep += 1</a:t>
            </a:r>
          </a:p>
        </p:txBody>
      </p:sp>
    </p:spTree>
    <p:extLst>
      <p:ext uri="{BB962C8B-B14F-4D97-AF65-F5344CB8AC3E}">
        <p14:creationId xmlns:p14="http://schemas.microsoft.com/office/powerpoint/2010/main" val="10877261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78326" y="470170"/>
            <a:ext cx="9854452" cy="5847755"/>
          </a:xfrm>
          <a:prstGeom prst="rect">
            <a:avLst/>
          </a:prstGeom>
          <a:noFill/>
        </p:spPr>
        <p:txBody>
          <a:bodyPr wrap="square">
            <a:spAutoFit/>
          </a:bodyPr>
          <a:lstStyle/>
          <a:p>
            <a:r>
              <a:rPr lang="en-US" sz="1700" i="0" dirty="0">
                <a:solidFill>
                  <a:schemeClr val="bg1"/>
                </a:solidFill>
                <a:effectLst/>
                <a:latin typeface="Calibri" panose="020F0502020204030204" pitchFamily="34" charset="0"/>
                <a:cs typeface="Calibri" panose="020F0502020204030204" pitchFamily="34" charset="0"/>
              </a:rPr>
              <a:t>Let's try to present a general description for these operations.</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latin typeface="Calibri" panose="020F0502020204030204" pitchFamily="34" charset="0"/>
                <a:cs typeface="Calibri" panose="020F0502020204030204" pitchFamily="34" charset="0"/>
              </a:rPr>
              <a:t>If </a:t>
            </a:r>
            <a:r>
              <a:rPr lang="en-US" sz="1700" b="1" i="0" dirty="0">
                <a:solidFill>
                  <a:srgbClr val="FF0000"/>
                </a:solidFill>
                <a:effectLst/>
                <a:latin typeface="Calibri" panose="020F0502020204030204" pitchFamily="34" charset="0"/>
                <a:cs typeface="Calibri" panose="020F0502020204030204" pitchFamily="34" charset="0"/>
              </a:rPr>
              <a:t>op</a:t>
            </a:r>
            <a:r>
              <a:rPr lang="en-US" sz="1700" i="0" dirty="0">
                <a:solidFill>
                  <a:schemeClr val="bg1"/>
                </a:solidFill>
                <a:effectLst/>
                <a:latin typeface="Calibri" panose="020F0502020204030204" pitchFamily="34" charset="0"/>
                <a:cs typeface="Calibri" panose="020F0502020204030204" pitchFamily="34" charset="0"/>
              </a:rPr>
              <a:t> is a two-argument operator (this is a very important condition) and the operator is used in the following context:</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variable = variable op expression</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latin typeface="Calibri" panose="020F0502020204030204" pitchFamily="34" charset="0"/>
                <a:cs typeface="Calibri" panose="020F0502020204030204" pitchFamily="34" charset="0"/>
              </a:rPr>
              <a:t>It can be simplified and shown as follows:</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variable op= expression</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latin typeface="Calibri" panose="020F0502020204030204" pitchFamily="34" charset="0"/>
                <a:cs typeface="Calibri" panose="020F0502020204030204" pitchFamily="34" charset="0"/>
              </a:rPr>
              <a:t>Take a look at the examples below. Make sure you understand them all.</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 = </a:t>
            </a:r>
            <a:r>
              <a:rPr lang="en-US" sz="1700" i="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 + 2 * j </a:t>
            </a:r>
            <a:r>
              <a:rPr lang="en-US" sz="1700" i="0" dirty="0">
                <a:solidFill>
                  <a:schemeClr val="bg1"/>
                </a:solidFill>
                <a:effectLst/>
                <a:latin typeface="Calibri" panose="020F0502020204030204" pitchFamily="34" charset="0"/>
                <a:cs typeface="Calibri" panose="020F0502020204030204" pitchFamily="34" charset="0"/>
              </a:rPr>
              <a:t>⇒ </a:t>
            </a:r>
            <a:r>
              <a:rPr lang="en-US" sz="1700" i="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 += 2 * j</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var = var / 2 </a:t>
            </a:r>
            <a:r>
              <a:rPr lang="en-US" sz="1700" i="0" dirty="0">
                <a:solidFill>
                  <a:schemeClr val="bg1"/>
                </a:solidFill>
                <a:effectLst/>
                <a:latin typeface="Calibri" panose="020F0502020204030204" pitchFamily="34" charset="0"/>
                <a:cs typeface="Calibri" panose="020F0502020204030204" pitchFamily="34" charset="0"/>
              </a:rPr>
              <a:t>⇒ </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var /= 2</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rem = rem % 10 </a:t>
            </a:r>
            <a:r>
              <a:rPr lang="en-US" sz="1700" i="0" dirty="0">
                <a:solidFill>
                  <a:schemeClr val="bg1"/>
                </a:solidFill>
                <a:effectLst/>
                <a:latin typeface="Calibri" panose="020F0502020204030204" pitchFamily="34" charset="0"/>
                <a:cs typeface="Calibri" panose="020F0502020204030204" pitchFamily="34" charset="0"/>
              </a:rPr>
              <a:t>⇒ </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rem %= 10</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j = j - (</a:t>
            </a:r>
            <a:r>
              <a:rPr lang="en-US" sz="1700" i="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 + var + rem) </a:t>
            </a:r>
            <a:r>
              <a:rPr lang="en-US" sz="1700" i="0" dirty="0">
                <a:solidFill>
                  <a:schemeClr val="bg1"/>
                </a:solidFill>
                <a:effectLst/>
                <a:latin typeface="Calibri" panose="020F0502020204030204" pitchFamily="34" charset="0"/>
                <a:cs typeface="Calibri" panose="020F0502020204030204" pitchFamily="34" charset="0"/>
              </a:rPr>
              <a:t>⇒ </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j -= (</a:t>
            </a:r>
            <a:r>
              <a:rPr lang="en-US" sz="1700" i="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 + var + rem)</a:t>
            </a:r>
          </a:p>
          <a:p>
            <a:endParaRPr lang="en-US" sz="1700" i="0" dirty="0">
              <a:solidFill>
                <a:schemeClr val="bg1"/>
              </a:solidFill>
              <a:effectLst/>
              <a:latin typeface="Calibri" panose="020F0502020204030204" pitchFamily="34" charset="0"/>
              <a:cs typeface="Calibri" panose="020F0502020204030204" pitchFamily="34" charset="0"/>
            </a:endParaRPr>
          </a:p>
          <a:p>
            <a:r>
              <a:rPr lang="en-US" sz="1700" i="0" dirty="0">
                <a:solidFill>
                  <a:schemeClr val="bg1"/>
                </a:solidFill>
                <a:effectLst/>
                <a:highlight>
                  <a:srgbClr val="C0C0C0"/>
                </a:highlight>
                <a:latin typeface="Calibri" panose="020F0502020204030204" pitchFamily="34" charset="0"/>
                <a:cs typeface="Calibri" panose="020F0502020204030204" pitchFamily="34" charset="0"/>
              </a:rPr>
              <a:t>x = x ** 2 </a:t>
            </a:r>
            <a:r>
              <a:rPr lang="en-US" sz="1700" i="0" dirty="0">
                <a:solidFill>
                  <a:schemeClr val="bg1"/>
                </a:solidFill>
                <a:effectLst/>
                <a:latin typeface="Calibri" panose="020F0502020204030204" pitchFamily="34" charset="0"/>
                <a:cs typeface="Calibri" panose="020F0502020204030204" pitchFamily="34" charset="0"/>
              </a:rPr>
              <a:t>⇒ </a:t>
            </a:r>
            <a:r>
              <a:rPr lang="en-US" sz="1700" i="0" dirty="0">
                <a:solidFill>
                  <a:schemeClr val="bg1"/>
                </a:solidFill>
                <a:effectLst/>
                <a:highlight>
                  <a:srgbClr val="C0C0C0"/>
                </a:highlight>
                <a:latin typeface="Calibri" panose="020F0502020204030204" pitchFamily="34" charset="0"/>
                <a:cs typeface="Calibri" panose="020F0502020204030204" pitchFamily="34" charset="0"/>
              </a:rPr>
              <a:t>x **= 2</a:t>
            </a:r>
          </a:p>
        </p:txBody>
      </p:sp>
    </p:spTree>
    <p:extLst>
      <p:ext uri="{BB962C8B-B14F-4D97-AF65-F5344CB8AC3E}">
        <p14:creationId xmlns:p14="http://schemas.microsoft.com/office/powerpoint/2010/main" val="1284370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Wisp</Template>
  <TotalTime>7115</TotalTime>
  <Words>20072</Words>
  <Application>Microsoft Office PowerPoint</Application>
  <PresentationFormat>Widescreen</PresentationFormat>
  <Paragraphs>2140</Paragraphs>
  <Slides>146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146</vt:i4>
      </vt:variant>
    </vt:vector>
  </HeadingPairs>
  <TitlesOfParts>
    <vt:vector size="152" baseType="lpstr">
      <vt:lpstr>Arial</vt:lpstr>
      <vt:lpstr>Calibri</vt:lpstr>
      <vt:lpstr>Consolas</vt:lpstr>
      <vt:lpstr>Courier New</vt:lpstr>
      <vt:lpstr>Tw Cen MT</vt:lpstr>
      <vt:lpstr>Circuito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Wellington Marenga</dc:creator>
  <cp:lastModifiedBy>Wellington Marenga</cp:lastModifiedBy>
  <cp:revision>366</cp:revision>
  <dcterms:created xsi:type="dcterms:W3CDTF">2022-05-18T10:30:28Z</dcterms:created>
  <dcterms:modified xsi:type="dcterms:W3CDTF">2022-05-23T09:09:56Z</dcterms:modified>
</cp:coreProperties>
</file>