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5" r:id="rId140"/>
    <p:sldId id="394"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10" r:id="rId155"/>
    <p:sldId id="409"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33"/>
    <a:srgbClr val="FFFFCC"/>
    <a:srgbClr val="40F6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5" d="100"/>
          <a:sy n="85" d="100"/>
        </p:scale>
        <p:origin x="189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theme" Target="theme/theme1.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presProps" Target="presProps.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dule 3 Title Page">
            <a:extLst>
              <a:ext uri="{FF2B5EF4-FFF2-40B4-BE49-F238E27FC236}">
                <a16:creationId xmlns:a16="http://schemas.microsoft.com/office/drawing/2014/main" id="{E46E060F-091E-46B0-ADCB-A62A9936D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377" y="407893"/>
            <a:ext cx="9063319" cy="604221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9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6186309"/>
          </a:xfrm>
          <a:prstGeom prst="rect">
            <a:avLst/>
          </a:prstGeom>
          <a:noFill/>
        </p:spPr>
        <p:txBody>
          <a:bodyPr wrap="square">
            <a:spAutoFit/>
          </a:bodyPr>
          <a:lstStyle/>
          <a:p>
            <a:pPr algn="l"/>
            <a:r>
              <a:rPr lang="en-US" dirty="0">
                <a:solidFill>
                  <a:schemeClr val="bg1"/>
                </a:solidFill>
                <a:effectLst/>
                <a:highlight>
                  <a:srgbClr val="00FF00"/>
                </a:highlight>
                <a:latin typeface="Calibri" panose="020F0502020204030204" pitchFamily="34" charset="0"/>
                <a:cs typeface="Calibri" panose="020F0502020204030204" pitchFamily="34" charset="0"/>
              </a:rPr>
              <a:t>LAB</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Estimated time</a:t>
            </a:r>
          </a:p>
          <a:p>
            <a:pPr algn="l"/>
            <a:r>
              <a:rPr lang="en-US" dirty="0">
                <a:solidFill>
                  <a:schemeClr val="bg1"/>
                </a:solidFill>
                <a:effectLst/>
                <a:latin typeface="Calibri" panose="020F0502020204030204" pitchFamily="34" charset="0"/>
                <a:cs typeface="Calibri" panose="020F0502020204030204" pitchFamily="34" charset="0"/>
              </a:rPr>
              <a:t>5-10 minutes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Level of difficulty</a:t>
            </a:r>
          </a:p>
          <a:p>
            <a:pPr algn="l"/>
            <a:r>
              <a:rPr lang="en-US" dirty="0">
                <a:solidFill>
                  <a:schemeClr val="bg1"/>
                </a:solidFill>
                <a:effectLst/>
                <a:latin typeface="Calibri" panose="020F0502020204030204" pitchFamily="34" charset="0"/>
                <a:cs typeface="Calibri" panose="020F0502020204030204" pitchFamily="34" charset="0"/>
              </a:rPr>
              <a:t>Very Easy</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Objectives</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becoming familiar with the </a:t>
            </a:r>
            <a:r>
              <a:rPr lang="en-US" dirty="0" err="1">
                <a:solidFill>
                  <a:schemeClr val="bg1"/>
                </a:solidFill>
                <a:effectLst/>
                <a:latin typeface="Calibri" panose="020F0502020204030204" pitchFamily="34" charset="0"/>
                <a:cs typeface="Calibri" panose="020F0502020204030204" pitchFamily="34" charset="0"/>
              </a:rPr>
              <a:t>the</a:t>
            </a:r>
            <a:r>
              <a:rPr lang="en-US" dirty="0">
                <a:solidFill>
                  <a:schemeClr val="bg1"/>
                </a:solidFill>
                <a:effectLst/>
                <a:latin typeface="Calibri" panose="020F0502020204030204" pitchFamily="34" charset="0"/>
                <a:cs typeface="Calibri" panose="020F0502020204030204" pitchFamily="34" charset="0"/>
              </a:rPr>
              <a:t> </a:t>
            </a:r>
            <a:r>
              <a:rPr lang="en-US" b="1" dirty="0">
                <a:solidFill>
                  <a:schemeClr val="bg1"/>
                </a:solidFill>
                <a:effectLst/>
                <a:highlight>
                  <a:srgbClr val="C0C0C0"/>
                </a:highlight>
                <a:latin typeface="Calibri" panose="020F0502020204030204" pitchFamily="34" charset="0"/>
                <a:cs typeface="Calibri" panose="020F0502020204030204" pitchFamily="34" charset="0"/>
              </a:rPr>
              <a:t>input()</a:t>
            </a:r>
            <a:r>
              <a:rPr lang="en-US" b="1" dirty="0">
                <a:solidFill>
                  <a:schemeClr val="bg1"/>
                </a:solidFill>
                <a:effectLst/>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function;</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becoming familiar with comparison operators in Python.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Scenario</a:t>
            </a:r>
          </a:p>
          <a:p>
            <a:pPr algn="l"/>
            <a:r>
              <a:rPr lang="en-US" dirty="0">
                <a:solidFill>
                  <a:schemeClr val="bg1"/>
                </a:solidFill>
                <a:effectLst/>
                <a:latin typeface="Calibri" panose="020F0502020204030204" pitchFamily="34" charset="0"/>
                <a:cs typeface="Calibri" panose="020F0502020204030204" pitchFamily="34" charset="0"/>
              </a:rPr>
              <a:t>Using one of the comparison operators in Python, write a simple two-line program that takes the parameter</a:t>
            </a:r>
            <a:r>
              <a:rPr lang="en-US" dirty="0">
                <a:solidFill>
                  <a:schemeClr val="bg1"/>
                </a:solidFill>
                <a:effectLst/>
                <a:highlight>
                  <a:srgbClr val="C0C0C0"/>
                </a:highlight>
                <a:latin typeface="Calibri" panose="020F0502020204030204" pitchFamily="34" charset="0"/>
                <a:cs typeface="Calibri" panose="020F0502020204030204" pitchFamily="34" charset="0"/>
              </a:rPr>
              <a:t> n </a:t>
            </a:r>
            <a:r>
              <a:rPr lang="en-US" dirty="0">
                <a:solidFill>
                  <a:schemeClr val="bg1"/>
                </a:solidFill>
                <a:effectLst/>
                <a:latin typeface="Calibri" panose="020F0502020204030204" pitchFamily="34" charset="0"/>
                <a:cs typeface="Calibri" panose="020F0502020204030204" pitchFamily="34" charset="0"/>
              </a:rPr>
              <a:t>as input, which is an integer, and prints </a:t>
            </a:r>
            <a:r>
              <a:rPr lang="en-US" dirty="0">
                <a:solidFill>
                  <a:schemeClr val="bg1"/>
                </a:solidFill>
                <a:effectLst/>
                <a:highlight>
                  <a:srgbClr val="C0C0C0"/>
                </a:highlight>
                <a:latin typeface="Calibri" panose="020F0502020204030204" pitchFamily="34" charset="0"/>
                <a:cs typeface="Calibri" panose="020F0502020204030204" pitchFamily="34" charset="0"/>
              </a:rPr>
              <a:t>False</a:t>
            </a:r>
            <a:r>
              <a:rPr lang="en-US" dirty="0">
                <a:solidFill>
                  <a:schemeClr val="bg1"/>
                </a:solidFill>
                <a:effectLst/>
                <a:latin typeface="Calibri" panose="020F0502020204030204" pitchFamily="34" charset="0"/>
                <a:cs typeface="Calibri" panose="020F0502020204030204" pitchFamily="34" charset="0"/>
              </a:rPr>
              <a:t> if n is </a:t>
            </a:r>
            <a:r>
              <a:rPr lang="en-US" dirty="0">
                <a:solidFill>
                  <a:schemeClr val="bg1"/>
                </a:solidFill>
                <a:effectLst/>
                <a:highlight>
                  <a:srgbClr val="C0C0C0"/>
                </a:highlight>
                <a:latin typeface="Calibri" panose="020F0502020204030204" pitchFamily="34" charset="0"/>
                <a:cs typeface="Calibri" panose="020F0502020204030204" pitchFamily="34" charset="0"/>
              </a:rPr>
              <a:t>less than 100, </a:t>
            </a:r>
            <a:r>
              <a:rPr lang="en-US" dirty="0">
                <a:solidFill>
                  <a:schemeClr val="bg1"/>
                </a:solidFill>
                <a:effectLst/>
                <a:latin typeface="Calibri" panose="020F0502020204030204" pitchFamily="34" charset="0"/>
                <a:cs typeface="Calibri" panose="020F0502020204030204" pitchFamily="34" charset="0"/>
              </a:rPr>
              <a:t>and </a:t>
            </a:r>
            <a:r>
              <a:rPr lang="en-US" dirty="0">
                <a:solidFill>
                  <a:schemeClr val="bg1"/>
                </a:solidFill>
                <a:effectLst/>
                <a:highlight>
                  <a:srgbClr val="C0C0C0"/>
                </a:highlight>
                <a:latin typeface="Calibri" panose="020F0502020204030204" pitchFamily="34" charset="0"/>
                <a:cs typeface="Calibri" panose="020F0502020204030204" pitchFamily="34" charset="0"/>
              </a:rPr>
              <a:t>True if n is greater than </a:t>
            </a:r>
            <a:r>
              <a:rPr lang="en-US" dirty="0">
                <a:solidFill>
                  <a:srgbClr val="FF0000"/>
                </a:solidFill>
                <a:effectLst/>
                <a:highlight>
                  <a:srgbClr val="C0C0C0"/>
                </a:highlight>
                <a:latin typeface="Calibri" panose="020F0502020204030204" pitchFamily="34" charset="0"/>
                <a:cs typeface="Calibri" panose="020F0502020204030204" pitchFamily="34" charset="0"/>
              </a:rPr>
              <a:t>or equal</a:t>
            </a:r>
            <a:r>
              <a:rPr lang="en-US" dirty="0">
                <a:solidFill>
                  <a:schemeClr val="bg1"/>
                </a:solidFill>
                <a:effectLst/>
                <a:highlight>
                  <a:srgbClr val="C0C0C0"/>
                </a:highlight>
                <a:latin typeface="Calibri" panose="020F0502020204030204" pitchFamily="34" charset="0"/>
                <a:cs typeface="Calibri" panose="020F0502020204030204" pitchFamily="34" charset="0"/>
              </a:rPr>
              <a:t> to 100</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Don't create any if blocks (we're going to talk about them very soon). Test your code using the data we've provided for you.</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pt-BR" dirty="0">
                <a:solidFill>
                  <a:schemeClr val="bg1"/>
                </a:solidFill>
                <a:effectLst/>
                <a:highlight>
                  <a:srgbClr val="C0C0C0"/>
                </a:highlight>
                <a:latin typeface="Calibri" panose="020F0502020204030204" pitchFamily="34" charset="0"/>
                <a:cs typeface="Calibri" panose="020F0502020204030204" pitchFamily="34" charset="0"/>
              </a:rPr>
              <a:t>n = </a:t>
            </a:r>
            <a:r>
              <a:rPr lang="pt-BR" dirty="0" err="1">
                <a:solidFill>
                  <a:schemeClr val="bg1"/>
                </a:solidFill>
                <a:effectLst/>
                <a:highlight>
                  <a:srgbClr val="C0C0C0"/>
                </a:highlight>
                <a:latin typeface="Calibri" panose="020F0502020204030204" pitchFamily="34" charset="0"/>
                <a:cs typeface="Calibri" panose="020F0502020204030204" pitchFamily="34" charset="0"/>
              </a:rPr>
              <a:t>int</a:t>
            </a:r>
            <a:r>
              <a:rPr lang="pt-BR" dirty="0">
                <a:solidFill>
                  <a:schemeClr val="bg1"/>
                </a:solidFill>
                <a:effectLst/>
                <a:highlight>
                  <a:srgbClr val="C0C0C0"/>
                </a:highlight>
                <a:latin typeface="Calibri" panose="020F0502020204030204" pitchFamily="34" charset="0"/>
                <a:cs typeface="Calibri" panose="020F0502020204030204" pitchFamily="34" charset="0"/>
              </a:rPr>
              <a:t>(input('Digite um número inteiro: ')) &gt;= 100</a:t>
            </a:r>
          </a:p>
          <a:p>
            <a:pPr algn="l"/>
            <a:r>
              <a:rPr lang="pt-BR" dirty="0">
                <a:solidFill>
                  <a:schemeClr val="bg1"/>
                </a:solidFill>
                <a:effectLst/>
                <a:highlight>
                  <a:srgbClr val="C0C0C0"/>
                </a:highlight>
                <a:latin typeface="Calibri" panose="020F0502020204030204" pitchFamily="34" charset="0"/>
                <a:cs typeface="Calibri" panose="020F0502020204030204" pitchFamily="34" charset="0"/>
              </a:rPr>
              <a:t>print(n)</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857553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355312"/>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Test your code using the data we've provided.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Test Data</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Sample input: </a:t>
            </a:r>
            <a:r>
              <a:rPr lang="en-US" dirty="0">
                <a:solidFill>
                  <a:schemeClr val="bg1"/>
                </a:solidFill>
                <a:effectLst/>
                <a:highlight>
                  <a:srgbClr val="C0C0C0"/>
                </a:highlight>
                <a:latin typeface="Calibri" panose="020F0502020204030204" pitchFamily="34" charset="0"/>
                <a:cs typeface="Calibri" panose="020F0502020204030204" pitchFamily="34" charset="0"/>
              </a:rPr>
              <a:t>6</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Expected output: </a:t>
            </a:r>
            <a:r>
              <a:rPr lang="en-US" dirty="0">
                <a:solidFill>
                  <a:schemeClr val="bg1"/>
                </a:solidFill>
                <a:effectLst/>
                <a:highlight>
                  <a:srgbClr val="C0C0C0"/>
                </a:highlight>
                <a:latin typeface="Calibri" panose="020F0502020204030204" pitchFamily="34" charset="0"/>
                <a:cs typeface="Calibri" panose="020F0502020204030204" pitchFamily="34" charset="0"/>
              </a:rPr>
              <a:t>The height of the pyramid: 3</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Sample input: </a:t>
            </a:r>
            <a:r>
              <a:rPr lang="en-US" dirty="0">
                <a:solidFill>
                  <a:schemeClr val="bg1"/>
                </a:solidFill>
                <a:effectLst/>
                <a:highlight>
                  <a:srgbClr val="C0C0C0"/>
                </a:highlight>
                <a:latin typeface="Calibri" panose="020F0502020204030204" pitchFamily="34" charset="0"/>
                <a:cs typeface="Calibri" panose="020F0502020204030204" pitchFamily="34" charset="0"/>
              </a:rPr>
              <a:t>20</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Expected output: </a:t>
            </a:r>
            <a:r>
              <a:rPr lang="en-US" dirty="0">
                <a:solidFill>
                  <a:schemeClr val="bg1"/>
                </a:solidFill>
                <a:effectLst/>
                <a:highlight>
                  <a:srgbClr val="C0C0C0"/>
                </a:highlight>
                <a:latin typeface="Calibri" panose="020F0502020204030204" pitchFamily="34" charset="0"/>
                <a:cs typeface="Calibri" panose="020F0502020204030204" pitchFamily="34" charset="0"/>
              </a:rPr>
              <a:t>The height of the pyramid: 5</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Sample input: </a:t>
            </a:r>
            <a:r>
              <a:rPr lang="en-US" dirty="0">
                <a:solidFill>
                  <a:schemeClr val="bg1"/>
                </a:solidFill>
                <a:effectLst/>
                <a:highlight>
                  <a:srgbClr val="C0C0C0"/>
                </a:highlight>
                <a:latin typeface="Calibri" panose="020F0502020204030204" pitchFamily="34" charset="0"/>
                <a:cs typeface="Calibri" panose="020F0502020204030204" pitchFamily="34" charset="0"/>
              </a:rPr>
              <a:t>1000</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Expected output: </a:t>
            </a:r>
            <a:r>
              <a:rPr lang="en-US" dirty="0">
                <a:solidFill>
                  <a:schemeClr val="bg1"/>
                </a:solidFill>
                <a:effectLst/>
                <a:highlight>
                  <a:srgbClr val="C0C0C0"/>
                </a:highlight>
                <a:latin typeface="Calibri" panose="020F0502020204030204" pitchFamily="34" charset="0"/>
                <a:cs typeface="Calibri" panose="020F0502020204030204" pitchFamily="34" charset="0"/>
              </a:rPr>
              <a:t>The height of the pyramid: 44</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Sample input: 2</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Expected output: </a:t>
            </a:r>
            <a:r>
              <a:rPr lang="en-US" dirty="0">
                <a:solidFill>
                  <a:schemeClr val="bg1"/>
                </a:solidFill>
                <a:effectLst/>
                <a:highlight>
                  <a:srgbClr val="C0C0C0"/>
                </a:highlight>
                <a:latin typeface="Calibri" panose="020F0502020204030204" pitchFamily="34" charset="0"/>
                <a:cs typeface="Calibri" panose="020F0502020204030204" pitchFamily="34" charset="0"/>
              </a:rPr>
              <a:t>The height of the pyramid: 1</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3198360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3970318"/>
          </a:xfrm>
          <a:prstGeom prst="rect">
            <a:avLst/>
          </a:prstGeom>
          <a:noFill/>
        </p:spPr>
        <p:txBody>
          <a:bodyPr wrap="square">
            <a:spAutoFit/>
          </a:bodyPr>
          <a:lstStyle/>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blocks = int(input("Enter the number of blocks: "))</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height = 0</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while blocks &gt; 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if blocks ==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height == blocks</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else: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blocks -= height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height +=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if blocks &lt; height: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height = height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break</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print("The height of the pyramid:", height)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19253809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801314"/>
          </a:xfrm>
          <a:prstGeom prst="rect">
            <a:avLst/>
          </a:prstGeom>
          <a:noFill/>
        </p:spPr>
        <p:txBody>
          <a:bodyPr wrap="square">
            <a:spAutoFit/>
          </a:bodyPr>
          <a:lstStyle/>
          <a:p>
            <a:pPr algn="l"/>
            <a:r>
              <a:rPr lang="en-US" b="1" dirty="0">
                <a:solidFill>
                  <a:srgbClr val="FFFF00"/>
                </a:solidFill>
                <a:effectLst/>
                <a:highlight>
                  <a:srgbClr val="0000FF"/>
                </a:highlight>
                <a:latin typeface="Calibri" panose="020F0502020204030204" pitchFamily="34" charset="0"/>
                <a:cs typeface="Calibri" panose="020F0502020204030204" pitchFamily="34" charset="0"/>
              </a:rPr>
              <a:t>LAB</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Estimated time</a:t>
            </a:r>
          </a:p>
          <a:p>
            <a:pPr algn="l"/>
            <a:r>
              <a:rPr lang="en-US" dirty="0">
                <a:solidFill>
                  <a:schemeClr val="bg1"/>
                </a:solidFill>
                <a:effectLst/>
                <a:latin typeface="Calibri" panose="020F0502020204030204" pitchFamily="34" charset="0"/>
                <a:cs typeface="Calibri" panose="020F0502020204030204" pitchFamily="34" charset="0"/>
              </a:rPr>
              <a:t>20 minutes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Level of difficulty</a:t>
            </a:r>
          </a:p>
          <a:p>
            <a:pPr algn="l"/>
            <a:r>
              <a:rPr lang="en-US" dirty="0">
                <a:solidFill>
                  <a:schemeClr val="bg1"/>
                </a:solidFill>
                <a:effectLst/>
                <a:latin typeface="Calibri" panose="020F0502020204030204" pitchFamily="34" charset="0"/>
                <a:cs typeface="Calibri" panose="020F0502020204030204" pitchFamily="34" charset="0"/>
              </a:rPr>
              <a:t>Medium</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Objectives</a:t>
            </a:r>
          </a:p>
          <a:p>
            <a:pPr algn="l"/>
            <a:r>
              <a:rPr lang="en-US" dirty="0">
                <a:solidFill>
                  <a:schemeClr val="bg1"/>
                </a:solidFill>
                <a:effectLst/>
                <a:latin typeface="Calibri" panose="020F0502020204030204" pitchFamily="34" charset="0"/>
                <a:cs typeface="Calibri" panose="020F0502020204030204" pitchFamily="34" charset="0"/>
              </a:rPr>
              <a:t>Familiarize the student with:</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using the </a:t>
            </a:r>
            <a:r>
              <a:rPr lang="en-US" i="1" dirty="0">
                <a:solidFill>
                  <a:schemeClr val="bg1"/>
                </a:solidFill>
                <a:effectLst/>
                <a:highlight>
                  <a:srgbClr val="C0C0C0"/>
                </a:highlight>
                <a:latin typeface="Consolas" panose="020B0609020204030204" pitchFamily="49" charset="0"/>
                <a:cs typeface="Calibri" panose="020F0502020204030204" pitchFamily="34" charset="0"/>
              </a:rPr>
              <a:t>while</a:t>
            </a:r>
            <a:r>
              <a:rPr lang="en-US" dirty="0">
                <a:solidFill>
                  <a:schemeClr val="bg1"/>
                </a:solidFill>
                <a:effectLst/>
                <a:latin typeface="Calibri" panose="020F0502020204030204" pitchFamily="34" charset="0"/>
                <a:cs typeface="Calibri" panose="020F0502020204030204" pitchFamily="34" charset="0"/>
              </a:rPr>
              <a:t> loop;</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converting verbally defined loops into actual Python code.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Scenario</a:t>
            </a:r>
          </a:p>
          <a:p>
            <a:pPr algn="l"/>
            <a:r>
              <a:rPr lang="en-US" dirty="0">
                <a:solidFill>
                  <a:schemeClr val="bg1"/>
                </a:solidFill>
                <a:effectLst/>
                <a:latin typeface="Calibri" panose="020F0502020204030204" pitchFamily="34" charset="0"/>
                <a:cs typeface="Calibri" panose="020F0502020204030204" pitchFamily="34" charset="0"/>
              </a:rPr>
              <a:t>In 1937, a German mathematician named Lothar </a:t>
            </a:r>
            <a:r>
              <a:rPr lang="en-US" dirty="0" err="1">
                <a:solidFill>
                  <a:schemeClr val="bg1"/>
                </a:solidFill>
                <a:effectLst/>
                <a:latin typeface="Calibri" panose="020F0502020204030204" pitchFamily="34" charset="0"/>
                <a:cs typeface="Calibri" panose="020F0502020204030204" pitchFamily="34" charset="0"/>
              </a:rPr>
              <a:t>Collatz</a:t>
            </a:r>
            <a:r>
              <a:rPr lang="en-US" dirty="0">
                <a:solidFill>
                  <a:schemeClr val="bg1"/>
                </a:solidFill>
                <a:effectLst/>
                <a:latin typeface="Calibri" panose="020F0502020204030204" pitchFamily="34" charset="0"/>
                <a:cs typeface="Calibri" panose="020F0502020204030204" pitchFamily="34" charset="0"/>
              </a:rPr>
              <a:t> formulated an intriguing hypothesis (it still remains unproven) which can be described in the following way:</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16295454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801314"/>
          </a:xfrm>
          <a:prstGeom prst="rect">
            <a:avLst/>
          </a:prstGeom>
          <a:noFill/>
        </p:spPr>
        <p:txBody>
          <a:bodyPr wrap="square">
            <a:spAutoFit/>
          </a:bodyPr>
          <a:lstStyle/>
          <a:p>
            <a:pPr marL="342900" indent="-342900" algn="l">
              <a:buFont typeface="+mj-lt"/>
              <a:buAutoNum type="arabicPeriod"/>
            </a:pPr>
            <a:r>
              <a:rPr lang="en-US" dirty="0">
                <a:solidFill>
                  <a:schemeClr val="bg1"/>
                </a:solidFill>
                <a:effectLst/>
                <a:latin typeface="Calibri" panose="020F0502020204030204" pitchFamily="34" charset="0"/>
                <a:cs typeface="Calibri" panose="020F0502020204030204" pitchFamily="34" charset="0"/>
              </a:rPr>
              <a:t>take any non-negative and non-zero integer number and name it </a:t>
            </a:r>
            <a:r>
              <a:rPr lang="en-US" dirty="0">
                <a:solidFill>
                  <a:schemeClr val="bg1"/>
                </a:solidFill>
                <a:effectLst/>
                <a:highlight>
                  <a:srgbClr val="C0C0C0"/>
                </a:highlight>
                <a:latin typeface="Calibri" panose="020F0502020204030204" pitchFamily="34" charset="0"/>
                <a:cs typeface="Calibri" panose="020F0502020204030204" pitchFamily="34" charset="0"/>
              </a:rPr>
              <a:t>c0</a:t>
            </a:r>
            <a:r>
              <a:rPr lang="en-US" dirty="0">
                <a:solidFill>
                  <a:schemeClr val="bg1"/>
                </a:solidFill>
                <a:effectLst/>
                <a:latin typeface="Calibri" panose="020F0502020204030204" pitchFamily="34" charset="0"/>
                <a:cs typeface="Calibri" panose="020F0502020204030204" pitchFamily="34" charset="0"/>
              </a:rPr>
              <a:t>;</a:t>
            </a:r>
          </a:p>
          <a:p>
            <a:pPr marL="342900" indent="-342900" algn="l">
              <a:buFont typeface="+mj-lt"/>
              <a:buAutoNum type="arabicPeriod"/>
            </a:pPr>
            <a:r>
              <a:rPr lang="en-US" dirty="0">
                <a:solidFill>
                  <a:schemeClr val="bg1"/>
                </a:solidFill>
                <a:effectLst/>
                <a:latin typeface="Calibri" panose="020F0502020204030204" pitchFamily="34" charset="0"/>
                <a:cs typeface="Calibri" panose="020F0502020204030204" pitchFamily="34" charset="0"/>
              </a:rPr>
              <a:t>if it's </a:t>
            </a:r>
            <a:r>
              <a:rPr lang="en-US" dirty="0">
                <a:solidFill>
                  <a:schemeClr val="bg1"/>
                </a:solidFill>
                <a:effectLst/>
                <a:highlight>
                  <a:srgbClr val="C0C0C0"/>
                </a:highlight>
                <a:latin typeface="Calibri" panose="020F0502020204030204" pitchFamily="34" charset="0"/>
                <a:cs typeface="Calibri" panose="020F0502020204030204" pitchFamily="34" charset="0"/>
              </a:rPr>
              <a:t>even</a:t>
            </a:r>
            <a:r>
              <a:rPr lang="en-US" dirty="0">
                <a:solidFill>
                  <a:schemeClr val="bg1"/>
                </a:solidFill>
                <a:effectLst/>
                <a:latin typeface="Calibri" panose="020F0502020204030204" pitchFamily="34" charset="0"/>
                <a:cs typeface="Calibri" panose="020F0502020204030204" pitchFamily="34" charset="0"/>
              </a:rPr>
              <a:t>, evaluate a new </a:t>
            </a:r>
            <a:r>
              <a:rPr lang="en-US" dirty="0">
                <a:solidFill>
                  <a:schemeClr val="bg1"/>
                </a:solidFill>
                <a:effectLst/>
                <a:highlight>
                  <a:srgbClr val="C0C0C0"/>
                </a:highlight>
                <a:latin typeface="Calibri" panose="020F0502020204030204" pitchFamily="34" charset="0"/>
                <a:cs typeface="Calibri" panose="020F0502020204030204" pitchFamily="34" charset="0"/>
              </a:rPr>
              <a:t>c0</a:t>
            </a:r>
            <a:r>
              <a:rPr lang="en-US" dirty="0">
                <a:solidFill>
                  <a:schemeClr val="bg1"/>
                </a:solidFill>
                <a:effectLst/>
                <a:latin typeface="Calibri" panose="020F0502020204030204" pitchFamily="34" charset="0"/>
                <a:cs typeface="Calibri" panose="020F0502020204030204" pitchFamily="34" charset="0"/>
              </a:rPr>
              <a:t> as </a:t>
            </a:r>
            <a:r>
              <a:rPr lang="en-US" dirty="0">
                <a:solidFill>
                  <a:schemeClr val="bg1"/>
                </a:solidFill>
                <a:effectLst/>
                <a:highlight>
                  <a:srgbClr val="C0C0C0"/>
                </a:highlight>
                <a:latin typeface="Calibri" panose="020F0502020204030204" pitchFamily="34" charset="0"/>
                <a:cs typeface="Calibri" panose="020F0502020204030204" pitchFamily="34" charset="0"/>
              </a:rPr>
              <a:t>c0 ÷ 2</a:t>
            </a:r>
            <a:r>
              <a:rPr lang="en-US" dirty="0">
                <a:solidFill>
                  <a:schemeClr val="bg1"/>
                </a:solidFill>
                <a:effectLst/>
                <a:latin typeface="Calibri" panose="020F0502020204030204" pitchFamily="34" charset="0"/>
                <a:cs typeface="Calibri" panose="020F0502020204030204" pitchFamily="34" charset="0"/>
              </a:rPr>
              <a:t>;</a:t>
            </a:r>
          </a:p>
          <a:p>
            <a:pPr marL="342900" indent="-342900" algn="l">
              <a:buFont typeface="+mj-lt"/>
              <a:buAutoNum type="arabicPeriod"/>
            </a:pPr>
            <a:r>
              <a:rPr lang="en-US" dirty="0">
                <a:solidFill>
                  <a:schemeClr val="bg1"/>
                </a:solidFill>
                <a:effectLst/>
                <a:latin typeface="Calibri" panose="020F0502020204030204" pitchFamily="34" charset="0"/>
                <a:cs typeface="Calibri" panose="020F0502020204030204" pitchFamily="34" charset="0"/>
              </a:rPr>
              <a:t>otherwise, if it's </a:t>
            </a:r>
            <a:r>
              <a:rPr lang="en-US" dirty="0">
                <a:solidFill>
                  <a:schemeClr val="bg1"/>
                </a:solidFill>
                <a:effectLst/>
                <a:highlight>
                  <a:srgbClr val="C0C0C0"/>
                </a:highlight>
                <a:latin typeface="Calibri" panose="020F0502020204030204" pitchFamily="34" charset="0"/>
                <a:cs typeface="Calibri" panose="020F0502020204030204" pitchFamily="34" charset="0"/>
              </a:rPr>
              <a:t>odd</a:t>
            </a:r>
            <a:r>
              <a:rPr lang="en-US" dirty="0">
                <a:solidFill>
                  <a:schemeClr val="bg1"/>
                </a:solidFill>
                <a:effectLst/>
                <a:latin typeface="Calibri" panose="020F0502020204030204" pitchFamily="34" charset="0"/>
                <a:cs typeface="Calibri" panose="020F0502020204030204" pitchFamily="34" charset="0"/>
              </a:rPr>
              <a:t>, evaluate a new </a:t>
            </a:r>
            <a:r>
              <a:rPr lang="en-US" dirty="0">
                <a:solidFill>
                  <a:schemeClr val="bg1"/>
                </a:solidFill>
                <a:effectLst/>
                <a:highlight>
                  <a:srgbClr val="C0C0C0"/>
                </a:highlight>
                <a:latin typeface="Calibri" panose="020F0502020204030204" pitchFamily="34" charset="0"/>
                <a:cs typeface="Calibri" panose="020F0502020204030204" pitchFamily="34" charset="0"/>
              </a:rPr>
              <a:t>c0</a:t>
            </a:r>
            <a:r>
              <a:rPr lang="en-US" dirty="0">
                <a:solidFill>
                  <a:schemeClr val="bg1"/>
                </a:solidFill>
                <a:effectLst/>
                <a:latin typeface="Calibri" panose="020F0502020204030204" pitchFamily="34" charset="0"/>
                <a:cs typeface="Calibri" panose="020F0502020204030204" pitchFamily="34" charset="0"/>
              </a:rPr>
              <a:t> as </a:t>
            </a:r>
            <a:r>
              <a:rPr lang="en-US" dirty="0">
                <a:solidFill>
                  <a:schemeClr val="bg1"/>
                </a:solidFill>
                <a:effectLst/>
                <a:highlight>
                  <a:srgbClr val="C0C0C0"/>
                </a:highlight>
                <a:latin typeface="Calibri" panose="020F0502020204030204" pitchFamily="34" charset="0"/>
                <a:cs typeface="Calibri" panose="020F0502020204030204" pitchFamily="34" charset="0"/>
              </a:rPr>
              <a:t>3 × c0 + 1</a:t>
            </a:r>
            <a:r>
              <a:rPr lang="en-US" dirty="0">
                <a:solidFill>
                  <a:schemeClr val="bg1"/>
                </a:solidFill>
                <a:effectLst/>
                <a:latin typeface="Calibri" panose="020F0502020204030204" pitchFamily="34" charset="0"/>
                <a:cs typeface="Calibri" panose="020F0502020204030204" pitchFamily="34" charset="0"/>
              </a:rPr>
              <a:t>;</a:t>
            </a:r>
          </a:p>
          <a:p>
            <a:pPr marL="342900" indent="-342900" algn="l">
              <a:buFont typeface="+mj-lt"/>
              <a:buAutoNum type="arabicPeriod"/>
            </a:pPr>
            <a:r>
              <a:rPr lang="en-US" dirty="0">
                <a:solidFill>
                  <a:schemeClr val="bg1"/>
                </a:solidFill>
                <a:effectLst/>
                <a:latin typeface="Calibri" panose="020F0502020204030204" pitchFamily="34" charset="0"/>
                <a:cs typeface="Calibri" panose="020F0502020204030204" pitchFamily="34" charset="0"/>
              </a:rPr>
              <a:t>if </a:t>
            </a:r>
            <a:r>
              <a:rPr lang="en-US" dirty="0">
                <a:solidFill>
                  <a:schemeClr val="bg1"/>
                </a:solidFill>
                <a:effectLst/>
                <a:highlight>
                  <a:srgbClr val="C0C0C0"/>
                </a:highlight>
                <a:latin typeface="Calibri" panose="020F0502020204030204" pitchFamily="34" charset="0"/>
                <a:cs typeface="Calibri" panose="020F0502020204030204" pitchFamily="34" charset="0"/>
              </a:rPr>
              <a:t>c0 ≠ 1</a:t>
            </a:r>
            <a:r>
              <a:rPr lang="en-US" dirty="0">
                <a:solidFill>
                  <a:schemeClr val="bg1"/>
                </a:solidFill>
                <a:effectLst/>
                <a:latin typeface="Calibri" panose="020F0502020204030204" pitchFamily="34" charset="0"/>
                <a:cs typeface="Calibri" panose="020F0502020204030204" pitchFamily="34" charset="0"/>
              </a:rPr>
              <a:t>, skip to point 2.</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hypothesis says that regardless of the initial value of </a:t>
            </a:r>
            <a:r>
              <a:rPr lang="en-US" dirty="0">
                <a:solidFill>
                  <a:schemeClr val="bg1"/>
                </a:solidFill>
                <a:effectLst/>
                <a:highlight>
                  <a:srgbClr val="C0C0C0"/>
                </a:highlight>
                <a:latin typeface="Calibri" panose="020F0502020204030204" pitchFamily="34" charset="0"/>
                <a:cs typeface="Calibri" panose="020F0502020204030204" pitchFamily="34" charset="0"/>
              </a:rPr>
              <a:t>c0</a:t>
            </a:r>
            <a:r>
              <a:rPr lang="en-US" dirty="0">
                <a:solidFill>
                  <a:schemeClr val="bg1"/>
                </a:solidFill>
                <a:effectLst/>
                <a:latin typeface="Calibri" panose="020F0502020204030204" pitchFamily="34" charset="0"/>
                <a:cs typeface="Calibri" panose="020F0502020204030204" pitchFamily="34" charset="0"/>
              </a:rPr>
              <a:t>, it will always go to 1.</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Of course, it's an extremely complex task to use a computer in order to prove the hypothesis for any natural number (it may even require artificial intelligence), but you can use Python to check some individual numbers. Maybe you'll even find the one which would disprove the hypothesis.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Write a program which reads one natural number and executes the above steps as long as c0 remains different from 1. We also want you to count the steps needed to achieve the goal. Your code should output all the intermediate values of </a:t>
            </a:r>
            <a:r>
              <a:rPr lang="en-US" dirty="0">
                <a:solidFill>
                  <a:schemeClr val="bg1"/>
                </a:solidFill>
                <a:effectLst/>
                <a:highlight>
                  <a:srgbClr val="C0C0C0"/>
                </a:highlight>
                <a:latin typeface="Calibri" panose="020F0502020204030204" pitchFamily="34" charset="0"/>
                <a:cs typeface="Calibri" panose="020F0502020204030204" pitchFamily="34" charset="0"/>
              </a:rPr>
              <a:t>c0</a:t>
            </a:r>
            <a:r>
              <a:rPr lang="en-US" dirty="0">
                <a:solidFill>
                  <a:schemeClr val="bg1"/>
                </a:solidFill>
                <a:effectLst/>
                <a:latin typeface="Calibri" panose="020F0502020204030204" pitchFamily="34" charset="0"/>
                <a:cs typeface="Calibri" panose="020F0502020204030204" pitchFamily="34" charset="0"/>
              </a:rPr>
              <a:t>, too.</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Hint: the most important part of the problem is how to transform </a:t>
            </a:r>
            <a:r>
              <a:rPr lang="en-US" dirty="0" err="1">
                <a:solidFill>
                  <a:schemeClr val="bg1"/>
                </a:solidFill>
                <a:effectLst/>
                <a:latin typeface="Calibri" panose="020F0502020204030204" pitchFamily="34" charset="0"/>
                <a:cs typeface="Calibri" panose="020F0502020204030204" pitchFamily="34" charset="0"/>
              </a:rPr>
              <a:t>Collatz's</a:t>
            </a:r>
            <a:r>
              <a:rPr lang="en-US" dirty="0">
                <a:solidFill>
                  <a:schemeClr val="bg1"/>
                </a:solidFill>
                <a:effectLst/>
                <a:latin typeface="Calibri" panose="020F0502020204030204" pitchFamily="34" charset="0"/>
                <a:cs typeface="Calibri" panose="020F0502020204030204" pitchFamily="34" charset="0"/>
              </a:rPr>
              <a:t> idea into a </a:t>
            </a:r>
            <a:r>
              <a:rPr lang="en-US" i="1" dirty="0">
                <a:solidFill>
                  <a:schemeClr val="bg1"/>
                </a:solidFill>
                <a:effectLst/>
                <a:highlight>
                  <a:srgbClr val="C0C0C0"/>
                </a:highlight>
                <a:latin typeface="Consolas" panose="020B0609020204030204" pitchFamily="49" charset="0"/>
                <a:cs typeface="Calibri" panose="020F0502020204030204" pitchFamily="34" charset="0"/>
              </a:rPr>
              <a:t>while</a:t>
            </a:r>
            <a:r>
              <a:rPr lang="en-US" dirty="0">
                <a:solidFill>
                  <a:schemeClr val="bg1"/>
                </a:solidFill>
                <a:effectLst/>
                <a:latin typeface="Calibri" panose="020F0502020204030204" pitchFamily="34" charset="0"/>
                <a:cs typeface="Calibri" panose="020F0502020204030204" pitchFamily="34" charset="0"/>
              </a:rPr>
              <a:t> loop - this is the key to success.</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2056942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909310"/>
          </a:xfrm>
          <a:prstGeom prst="rect">
            <a:avLst/>
          </a:prstGeom>
          <a:noFill/>
        </p:spPr>
        <p:txBody>
          <a:bodyPr wrap="square">
            <a:spAutoFit/>
          </a:bodyPr>
          <a:lstStyle/>
          <a:p>
            <a:pPr algn="l"/>
            <a:r>
              <a:rPr lang="en-US" sz="1600" dirty="0">
                <a:solidFill>
                  <a:schemeClr val="bg1"/>
                </a:solidFill>
                <a:effectLst/>
                <a:latin typeface="Calibri" panose="020F0502020204030204" pitchFamily="34" charset="0"/>
                <a:cs typeface="Calibri" panose="020F0502020204030204" pitchFamily="34" charset="0"/>
              </a:rPr>
              <a:t>Test your code using the data we've provided.</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b="1" dirty="0">
                <a:solidFill>
                  <a:schemeClr val="bg1"/>
                </a:solidFill>
                <a:effectLst/>
                <a:latin typeface="Calibri" panose="020F0502020204030204" pitchFamily="34" charset="0"/>
                <a:cs typeface="Calibri" panose="020F0502020204030204" pitchFamily="34" charset="0"/>
              </a:rPr>
              <a:t>Test Data</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Sample input: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15</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Expected output:</a:t>
            </a:r>
          </a:p>
          <a:p>
            <a:pPr algn="l"/>
            <a:endParaRPr lang="en-US" sz="1400" dirty="0">
              <a:solidFill>
                <a:schemeClr val="bg1"/>
              </a:solidFill>
              <a:effectLst/>
              <a:latin typeface="Calibri" panose="020F0502020204030204" pitchFamily="34" charset="0"/>
              <a:cs typeface="Calibri" panose="020F0502020204030204" pitchFamily="34" charset="0"/>
            </a:endParaRPr>
          </a:p>
          <a:p>
            <a:pPr algn="l"/>
            <a:r>
              <a:rPr lang="en-US" sz="1400" dirty="0">
                <a:solidFill>
                  <a:schemeClr val="bg1"/>
                </a:solidFill>
                <a:effectLst/>
                <a:highlight>
                  <a:srgbClr val="C0C0C0"/>
                </a:highlight>
                <a:latin typeface="Calibri" panose="020F0502020204030204" pitchFamily="34" charset="0"/>
                <a:cs typeface="Calibri" panose="020F0502020204030204" pitchFamily="34" charset="0"/>
              </a:rPr>
              <a:t>46</a:t>
            </a:r>
          </a:p>
          <a:p>
            <a:pPr algn="l"/>
            <a:r>
              <a:rPr lang="en-US" sz="1400" dirty="0">
                <a:solidFill>
                  <a:schemeClr val="bg1"/>
                </a:solidFill>
                <a:effectLst/>
                <a:highlight>
                  <a:srgbClr val="C0C0C0"/>
                </a:highlight>
                <a:latin typeface="Calibri" panose="020F0502020204030204" pitchFamily="34" charset="0"/>
                <a:cs typeface="Calibri" panose="020F0502020204030204" pitchFamily="34" charset="0"/>
              </a:rPr>
              <a:t>23</a:t>
            </a:r>
          </a:p>
          <a:p>
            <a:pPr algn="l"/>
            <a:r>
              <a:rPr lang="en-US" sz="1400" dirty="0">
                <a:solidFill>
                  <a:schemeClr val="bg1"/>
                </a:solidFill>
                <a:effectLst/>
                <a:highlight>
                  <a:srgbClr val="C0C0C0"/>
                </a:highlight>
                <a:latin typeface="Calibri" panose="020F0502020204030204" pitchFamily="34" charset="0"/>
                <a:cs typeface="Calibri" panose="020F0502020204030204" pitchFamily="34" charset="0"/>
              </a:rPr>
              <a:t>70</a:t>
            </a:r>
          </a:p>
          <a:p>
            <a:pPr algn="l"/>
            <a:r>
              <a:rPr lang="en-US" sz="1400" dirty="0">
                <a:solidFill>
                  <a:schemeClr val="bg1"/>
                </a:solidFill>
                <a:effectLst/>
                <a:highlight>
                  <a:srgbClr val="C0C0C0"/>
                </a:highlight>
                <a:latin typeface="Calibri" panose="020F0502020204030204" pitchFamily="34" charset="0"/>
                <a:cs typeface="Calibri" panose="020F0502020204030204" pitchFamily="34" charset="0"/>
              </a:rPr>
              <a:t>35</a:t>
            </a:r>
          </a:p>
          <a:p>
            <a:pPr algn="l"/>
            <a:r>
              <a:rPr lang="en-US" sz="1400" dirty="0">
                <a:solidFill>
                  <a:schemeClr val="bg1"/>
                </a:solidFill>
                <a:effectLst/>
                <a:highlight>
                  <a:srgbClr val="C0C0C0"/>
                </a:highlight>
                <a:latin typeface="Calibri" panose="020F0502020204030204" pitchFamily="34" charset="0"/>
                <a:cs typeface="Calibri" panose="020F0502020204030204" pitchFamily="34" charset="0"/>
              </a:rPr>
              <a:t>106</a:t>
            </a:r>
          </a:p>
          <a:p>
            <a:pPr algn="l"/>
            <a:r>
              <a:rPr lang="en-US" sz="1400" dirty="0">
                <a:solidFill>
                  <a:schemeClr val="bg1"/>
                </a:solidFill>
                <a:effectLst/>
                <a:highlight>
                  <a:srgbClr val="C0C0C0"/>
                </a:highlight>
                <a:latin typeface="Calibri" panose="020F0502020204030204" pitchFamily="34" charset="0"/>
                <a:cs typeface="Calibri" panose="020F0502020204030204" pitchFamily="34" charset="0"/>
              </a:rPr>
              <a:t>53</a:t>
            </a:r>
          </a:p>
          <a:p>
            <a:pPr algn="l"/>
            <a:r>
              <a:rPr lang="en-US" sz="1400" dirty="0">
                <a:solidFill>
                  <a:schemeClr val="bg1"/>
                </a:solidFill>
                <a:effectLst/>
                <a:highlight>
                  <a:srgbClr val="C0C0C0"/>
                </a:highlight>
                <a:latin typeface="Calibri" panose="020F0502020204030204" pitchFamily="34" charset="0"/>
                <a:cs typeface="Calibri" panose="020F0502020204030204" pitchFamily="34" charset="0"/>
              </a:rPr>
              <a:t>160</a:t>
            </a:r>
          </a:p>
          <a:p>
            <a:pPr algn="l"/>
            <a:r>
              <a:rPr lang="en-US" sz="1400" dirty="0">
                <a:solidFill>
                  <a:schemeClr val="bg1"/>
                </a:solidFill>
                <a:effectLst/>
                <a:highlight>
                  <a:srgbClr val="C0C0C0"/>
                </a:highlight>
                <a:latin typeface="Calibri" panose="020F0502020204030204" pitchFamily="34" charset="0"/>
                <a:cs typeface="Calibri" panose="020F0502020204030204" pitchFamily="34" charset="0"/>
              </a:rPr>
              <a:t>80</a:t>
            </a:r>
          </a:p>
          <a:p>
            <a:pPr algn="l"/>
            <a:r>
              <a:rPr lang="en-US" sz="1400" dirty="0">
                <a:solidFill>
                  <a:schemeClr val="bg1"/>
                </a:solidFill>
                <a:effectLst/>
                <a:highlight>
                  <a:srgbClr val="C0C0C0"/>
                </a:highlight>
                <a:latin typeface="Calibri" panose="020F0502020204030204" pitchFamily="34" charset="0"/>
                <a:cs typeface="Calibri" panose="020F0502020204030204" pitchFamily="34" charset="0"/>
              </a:rPr>
              <a:t>40</a:t>
            </a:r>
          </a:p>
          <a:p>
            <a:pPr algn="l"/>
            <a:r>
              <a:rPr lang="en-US" sz="1400" dirty="0">
                <a:solidFill>
                  <a:schemeClr val="bg1"/>
                </a:solidFill>
                <a:effectLst/>
                <a:highlight>
                  <a:srgbClr val="C0C0C0"/>
                </a:highlight>
                <a:latin typeface="Calibri" panose="020F0502020204030204" pitchFamily="34" charset="0"/>
                <a:cs typeface="Calibri" panose="020F0502020204030204" pitchFamily="34" charset="0"/>
              </a:rPr>
              <a:t>20</a:t>
            </a:r>
          </a:p>
          <a:p>
            <a:pPr algn="l"/>
            <a:r>
              <a:rPr lang="en-US" sz="1400" dirty="0">
                <a:solidFill>
                  <a:schemeClr val="bg1"/>
                </a:solidFill>
                <a:effectLst/>
                <a:highlight>
                  <a:srgbClr val="C0C0C0"/>
                </a:highlight>
                <a:latin typeface="Calibri" panose="020F0502020204030204" pitchFamily="34" charset="0"/>
                <a:cs typeface="Calibri" panose="020F0502020204030204" pitchFamily="34" charset="0"/>
              </a:rPr>
              <a:t>10</a:t>
            </a:r>
          </a:p>
          <a:p>
            <a:pPr algn="l"/>
            <a:r>
              <a:rPr lang="en-US" sz="1400" dirty="0">
                <a:solidFill>
                  <a:schemeClr val="bg1"/>
                </a:solidFill>
                <a:effectLst/>
                <a:highlight>
                  <a:srgbClr val="C0C0C0"/>
                </a:highlight>
                <a:latin typeface="Calibri" panose="020F0502020204030204" pitchFamily="34" charset="0"/>
                <a:cs typeface="Calibri" panose="020F0502020204030204" pitchFamily="34" charset="0"/>
              </a:rPr>
              <a:t>5</a:t>
            </a:r>
          </a:p>
          <a:p>
            <a:pPr algn="l"/>
            <a:r>
              <a:rPr lang="en-US" sz="1400" dirty="0">
                <a:solidFill>
                  <a:schemeClr val="bg1"/>
                </a:solidFill>
                <a:effectLst/>
                <a:highlight>
                  <a:srgbClr val="C0C0C0"/>
                </a:highlight>
                <a:latin typeface="Calibri" panose="020F0502020204030204" pitchFamily="34" charset="0"/>
                <a:cs typeface="Calibri" panose="020F0502020204030204" pitchFamily="34" charset="0"/>
              </a:rPr>
              <a:t>16</a:t>
            </a:r>
          </a:p>
          <a:p>
            <a:pPr algn="l"/>
            <a:r>
              <a:rPr lang="en-US" sz="1400" dirty="0">
                <a:solidFill>
                  <a:schemeClr val="bg1"/>
                </a:solidFill>
                <a:effectLst/>
                <a:highlight>
                  <a:srgbClr val="C0C0C0"/>
                </a:highlight>
                <a:latin typeface="Calibri" panose="020F0502020204030204" pitchFamily="34" charset="0"/>
                <a:cs typeface="Calibri" panose="020F0502020204030204" pitchFamily="34" charset="0"/>
              </a:rPr>
              <a:t>8</a:t>
            </a:r>
          </a:p>
          <a:p>
            <a:pPr algn="l"/>
            <a:r>
              <a:rPr lang="en-US" sz="1400" dirty="0">
                <a:solidFill>
                  <a:schemeClr val="bg1"/>
                </a:solidFill>
                <a:effectLst/>
                <a:highlight>
                  <a:srgbClr val="C0C0C0"/>
                </a:highlight>
                <a:latin typeface="Calibri" panose="020F0502020204030204" pitchFamily="34" charset="0"/>
                <a:cs typeface="Calibri" panose="020F0502020204030204" pitchFamily="34" charset="0"/>
              </a:rPr>
              <a:t>4</a:t>
            </a:r>
          </a:p>
          <a:p>
            <a:pPr algn="l"/>
            <a:r>
              <a:rPr lang="en-US" sz="1400" dirty="0">
                <a:solidFill>
                  <a:schemeClr val="bg1"/>
                </a:solidFill>
                <a:effectLst/>
                <a:highlight>
                  <a:srgbClr val="C0C0C0"/>
                </a:highlight>
                <a:latin typeface="Calibri" panose="020F0502020204030204" pitchFamily="34" charset="0"/>
                <a:cs typeface="Calibri" panose="020F0502020204030204" pitchFamily="34" charset="0"/>
              </a:rPr>
              <a:t>2</a:t>
            </a:r>
          </a:p>
          <a:p>
            <a:pPr algn="l"/>
            <a:r>
              <a:rPr lang="en-US" sz="1400" dirty="0">
                <a:solidFill>
                  <a:schemeClr val="bg1"/>
                </a:solidFill>
                <a:effectLst/>
                <a:highlight>
                  <a:srgbClr val="C0C0C0"/>
                </a:highlight>
                <a:latin typeface="Calibri" panose="020F0502020204030204" pitchFamily="34" charset="0"/>
                <a:cs typeface="Calibri" panose="020F0502020204030204" pitchFamily="34" charset="0"/>
              </a:rPr>
              <a:t>1</a:t>
            </a:r>
          </a:p>
          <a:p>
            <a:pPr algn="l"/>
            <a:r>
              <a:rPr lang="en-US" sz="1400" dirty="0">
                <a:solidFill>
                  <a:schemeClr val="bg1"/>
                </a:solidFill>
                <a:effectLst/>
                <a:highlight>
                  <a:srgbClr val="C0C0C0"/>
                </a:highlight>
                <a:latin typeface="Calibri" panose="020F0502020204030204" pitchFamily="34" charset="0"/>
                <a:cs typeface="Calibri" panose="020F0502020204030204" pitchFamily="34" charset="0"/>
              </a:rPr>
              <a:t>steps = 17</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7145542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6186309"/>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Sample input: 16</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Expected output: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8</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4</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2</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steps = 4</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Sample input: 1023</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Expected output: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3070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1535</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4606</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2303</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6910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3455</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10366</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5183</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07446831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6186309"/>
          </a:xfrm>
          <a:prstGeom prst="rect">
            <a:avLst/>
          </a:prstGeom>
          <a:noFill/>
        </p:spPr>
        <p:txBody>
          <a:bodyPr wrap="square">
            <a:spAutoFit/>
          </a:bodyPr>
          <a:lstStyle/>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15550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7775</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23326</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11663</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34990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17495</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52486</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26243</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78730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39365</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118096</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59048</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29524</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14762</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7381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22144</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11072</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5536</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2768</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1384</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692</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346</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02608208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909310"/>
          </a:xfrm>
          <a:prstGeom prst="rect">
            <a:avLst/>
          </a:prstGeom>
          <a:noFill/>
        </p:spPr>
        <p:txBody>
          <a:bodyPr wrap="square">
            <a:spAutoFit/>
          </a:bodyPr>
          <a:lstStyle/>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173</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520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260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130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65</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196</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98</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49</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148</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74</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37</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112</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56</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28</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14</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7</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22</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34</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17</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52</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42717959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3416320"/>
          </a:xfrm>
          <a:prstGeom prst="rect">
            <a:avLst/>
          </a:prstGeom>
          <a:noFill/>
        </p:spPr>
        <p:txBody>
          <a:bodyPr wrap="square">
            <a:spAutoFit/>
          </a:bodyPr>
          <a:lstStyle/>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26</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13</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40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20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5</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16</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8</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4</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2</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steps = 62</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9709553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078313"/>
          </a:xfrm>
          <a:prstGeom prst="rect">
            <a:avLst/>
          </a:prstGeom>
          <a:noFill/>
        </p:spPr>
        <p:txBody>
          <a:bodyPr wrap="square">
            <a:spAutoFit/>
          </a:bodyPr>
          <a:lstStyle/>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num = int(input('num: ‘))</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c0 = num</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step = 0</a:t>
            </a:r>
          </a:p>
          <a:p>
            <a:pPr algn="l"/>
            <a:endParaRPr lang="en-US" dirty="0">
              <a:solidFill>
                <a:schemeClr val="bg1"/>
              </a:solidFill>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while num &gt; 0:</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if c0 != 1:</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if c0 % 2 == 0:</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c0 = c0 / 2</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print(round(c0))</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step += 1</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c0 = 3 * c0 + 1</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print(round(c0))</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step += 1</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break</a:t>
            </a:r>
          </a:p>
          <a:p>
            <a:pPr algn="l"/>
            <a:endParaRPr lang="en-US" dirty="0">
              <a:solidFill>
                <a:schemeClr val="bg1"/>
              </a:solidFill>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f"steps</a:t>
            </a:r>
            <a:r>
              <a:rPr lang="en-US" dirty="0">
                <a:solidFill>
                  <a:schemeClr val="bg1"/>
                </a:solidFill>
                <a:effectLst/>
                <a:highlight>
                  <a:srgbClr val="C0C0C0"/>
                </a:highlight>
                <a:latin typeface="Calibri" panose="020F0502020204030204" pitchFamily="34" charset="0"/>
                <a:cs typeface="Calibri" panose="020F0502020204030204" pitchFamily="34" charset="0"/>
              </a:rPr>
              <a:t> = {step}")</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853026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6001643"/>
          </a:xfrm>
          <a:prstGeom prst="rect">
            <a:avLst/>
          </a:prstGeom>
          <a:noFill/>
        </p:spPr>
        <p:txBody>
          <a:bodyPr wrap="square">
            <a:spAutoFit/>
          </a:bodyPr>
          <a:lstStyle/>
          <a:p>
            <a:pPr algn="l"/>
            <a:r>
              <a:rPr lang="en-US" sz="1600" b="1" dirty="0">
                <a:solidFill>
                  <a:schemeClr val="bg1"/>
                </a:solidFill>
                <a:effectLst/>
                <a:latin typeface="Calibri" panose="020F0502020204030204" pitchFamily="34" charset="0"/>
                <a:cs typeface="Calibri" panose="020F0502020204030204" pitchFamily="34" charset="0"/>
              </a:rPr>
              <a:t>Test Data</a:t>
            </a:r>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Sample input: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55</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Expected output: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False</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Sample input: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99</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Expected output: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False</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Sample input: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100</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Expected output: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True</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Sample input: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101</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Expected output: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True</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Sample input: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-5</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Expected output: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False</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Sample input: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+123</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Expected output: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True</a:t>
            </a:r>
          </a:p>
        </p:txBody>
      </p:sp>
    </p:spTree>
    <p:extLst>
      <p:ext uri="{BB962C8B-B14F-4D97-AF65-F5344CB8AC3E}">
        <p14:creationId xmlns:p14="http://schemas.microsoft.com/office/powerpoint/2010/main" val="321458625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616648"/>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Key takeaways</a:t>
            </a:r>
          </a:p>
          <a:p>
            <a:pPr algn="l"/>
            <a:endParaRPr lang="en-US" dirty="0">
              <a:solidFill>
                <a:schemeClr val="bg1"/>
              </a:solidFill>
              <a:latin typeface="Calibri" panose="020F0502020204030204" pitchFamily="34" charset="0"/>
              <a:cs typeface="Calibri" panose="020F0502020204030204" pitchFamily="34" charset="0"/>
            </a:endParaRPr>
          </a:p>
          <a:p>
            <a:pPr marL="342900" indent="-342900" algn="l">
              <a:buFont typeface="+mj-lt"/>
              <a:buAutoNum type="arabicPeriod"/>
            </a:pPr>
            <a:r>
              <a:rPr lang="en-US" dirty="0">
                <a:solidFill>
                  <a:schemeClr val="bg1"/>
                </a:solidFill>
                <a:effectLst/>
                <a:latin typeface="Calibri" panose="020F0502020204030204" pitchFamily="34" charset="0"/>
                <a:cs typeface="Calibri" panose="020F0502020204030204" pitchFamily="34" charset="0"/>
              </a:rPr>
              <a:t>There are two types of loops in Python: </a:t>
            </a:r>
            <a:r>
              <a:rPr lang="en-US" i="1" dirty="0">
                <a:solidFill>
                  <a:schemeClr val="bg1"/>
                </a:solidFill>
                <a:effectLst/>
                <a:highlight>
                  <a:srgbClr val="C0C0C0"/>
                </a:highlight>
                <a:latin typeface="Consolas" panose="020B0609020204030204" pitchFamily="49" charset="0"/>
                <a:cs typeface="Calibri" panose="020F0502020204030204" pitchFamily="34" charset="0"/>
              </a:rPr>
              <a:t>while</a:t>
            </a:r>
            <a:r>
              <a:rPr lang="en-US" dirty="0">
                <a:solidFill>
                  <a:schemeClr val="bg1"/>
                </a:solidFill>
                <a:effectLst/>
                <a:latin typeface="Calibri" panose="020F0502020204030204" pitchFamily="34" charset="0"/>
                <a:cs typeface="Calibri" panose="020F0502020204030204" pitchFamily="34" charset="0"/>
              </a:rPr>
              <a:t> and </a:t>
            </a:r>
            <a:r>
              <a:rPr lang="en-US" i="1" dirty="0">
                <a:solidFill>
                  <a:schemeClr val="bg1"/>
                </a:solidFill>
                <a:highlight>
                  <a:srgbClr val="C0C0C0"/>
                </a:highlight>
                <a:latin typeface="Consolas" panose="020B0609020204030204" pitchFamily="49"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a:t>
            </a:r>
          </a:p>
          <a:p>
            <a:pPr marL="342900" indent="-342900" algn="l">
              <a:buFont typeface="+mj-lt"/>
              <a:buAutoNum type="arabicPeriod"/>
            </a:pPr>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a:t>
            </a:r>
            <a:r>
              <a:rPr lang="en-US" i="1" dirty="0">
                <a:solidFill>
                  <a:schemeClr val="bg1"/>
                </a:solidFill>
                <a:highlight>
                  <a:srgbClr val="C0C0C0"/>
                </a:highlight>
                <a:latin typeface="Consolas" panose="020B0609020204030204" pitchFamily="49" charset="0"/>
                <a:cs typeface="Calibri" panose="020F0502020204030204" pitchFamily="34" charset="0"/>
              </a:rPr>
              <a:t>while</a:t>
            </a:r>
            <a:r>
              <a:rPr lang="en-US" dirty="0">
                <a:solidFill>
                  <a:schemeClr val="bg1"/>
                </a:solidFill>
                <a:effectLst/>
                <a:latin typeface="Calibri" panose="020F0502020204030204" pitchFamily="34" charset="0"/>
                <a:cs typeface="Calibri" panose="020F0502020204030204" pitchFamily="34" charset="0"/>
              </a:rPr>
              <a:t> loop executes a statement or a set of statements </a:t>
            </a:r>
            <a:r>
              <a:rPr lang="en-US" b="1" dirty="0">
                <a:solidFill>
                  <a:schemeClr val="bg1"/>
                </a:solidFill>
                <a:effectLst/>
                <a:latin typeface="Calibri" panose="020F0502020204030204" pitchFamily="34" charset="0"/>
                <a:cs typeface="Calibri" panose="020F0502020204030204" pitchFamily="34" charset="0"/>
              </a:rPr>
              <a:t>as long as a specified </a:t>
            </a:r>
            <a:r>
              <a:rPr lang="en-US" b="1" dirty="0" err="1">
                <a:solidFill>
                  <a:schemeClr val="bg1"/>
                </a:solidFill>
                <a:effectLst/>
                <a:latin typeface="Calibri" panose="020F0502020204030204" pitchFamily="34" charset="0"/>
                <a:cs typeface="Calibri" panose="020F0502020204030204" pitchFamily="34" charset="0"/>
              </a:rPr>
              <a:t>boolean</a:t>
            </a:r>
            <a:r>
              <a:rPr lang="en-US" b="1" dirty="0">
                <a:solidFill>
                  <a:schemeClr val="bg1"/>
                </a:solidFill>
                <a:effectLst/>
                <a:latin typeface="Calibri" panose="020F0502020204030204" pitchFamily="34" charset="0"/>
                <a:cs typeface="Calibri" panose="020F0502020204030204" pitchFamily="34" charset="0"/>
              </a:rPr>
              <a:t> condition is true</a:t>
            </a:r>
            <a:r>
              <a:rPr lang="en-US" dirty="0">
                <a:solidFill>
                  <a:schemeClr val="bg1"/>
                </a:solidFill>
                <a:effectLst/>
                <a:latin typeface="Calibri" panose="020F0502020204030204" pitchFamily="34" charset="0"/>
                <a:cs typeface="Calibri" panose="020F0502020204030204" pitchFamily="34" charset="0"/>
              </a:rPr>
              <a:t>, e.g.:</a:t>
            </a:r>
          </a:p>
          <a:p>
            <a:pPr marL="342900" indent="-342900" algn="l">
              <a:buFont typeface="+mj-lt"/>
              <a:buAutoNum type="arabicPeriod"/>
            </a:pPr>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Example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while True:</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print("Stuck in an infinite loop.")</a:t>
            </a:r>
          </a:p>
          <a:p>
            <a:pPr algn="l"/>
            <a:endParaRPr lang="en-US" dirty="0">
              <a:solidFill>
                <a:schemeClr val="bg1"/>
              </a:solidFill>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Example 2</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counter = 5</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while counter &gt; 2:</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print(counter)</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counter -= 1</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72336751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3970318"/>
          </a:xfrm>
          <a:prstGeom prst="rect">
            <a:avLst/>
          </a:prstGeom>
          <a:noFill/>
        </p:spPr>
        <p:txBody>
          <a:bodyPr wrap="square">
            <a:spAutoFit/>
          </a:bodyPr>
          <a:lstStyle/>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a:t>
            </a:r>
            <a:r>
              <a:rPr lang="en-US" i="1" dirty="0">
                <a:solidFill>
                  <a:schemeClr val="bg1"/>
                </a:solidFill>
                <a:highlight>
                  <a:srgbClr val="C0C0C0"/>
                </a:highlight>
                <a:latin typeface="Consolas" panose="020B0609020204030204" pitchFamily="49"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 loop executes a set of statements many times; it's used to iterate over a sequence (e.g., </a:t>
            </a:r>
            <a:r>
              <a:rPr lang="en-US" b="1" dirty="0">
                <a:solidFill>
                  <a:schemeClr val="bg1"/>
                </a:solidFill>
                <a:effectLst/>
                <a:latin typeface="Calibri" panose="020F0502020204030204" pitchFamily="34" charset="0"/>
                <a:cs typeface="Calibri" panose="020F0502020204030204" pitchFamily="34" charset="0"/>
              </a:rPr>
              <a:t>a list, a dictionary, a tuple, or a set</a:t>
            </a:r>
            <a:r>
              <a:rPr lang="en-US" dirty="0">
                <a:solidFill>
                  <a:schemeClr val="bg1"/>
                </a:solidFill>
                <a:effectLst/>
                <a:latin typeface="Calibri" panose="020F0502020204030204" pitchFamily="34" charset="0"/>
                <a:cs typeface="Calibri" panose="020F0502020204030204" pitchFamily="34" charset="0"/>
              </a:rPr>
              <a:t> - you will learn about them soon) or other objects that are </a:t>
            </a:r>
            <a:r>
              <a:rPr lang="en-US" b="1" dirty="0" err="1">
                <a:solidFill>
                  <a:srgbClr val="FF0000"/>
                </a:solidFill>
                <a:effectLst/>
                <a:latin typeface="Calibri" panose="020F0502020204030204" pitchFamily="34" charset="0"/>
                <a:cs typeface="Calibri" panose="020F0502020204030204" pitchFamily="34" charset="0"/>
              </a:rPr>
              <a:t>iterable</a:t>
            </a:r>
            <a:r>
              <a:rPr lang="en-US" dirty="0">
                <a:solidFill>
                  <a:schemeClr val="bg1"/>
                </a:solidFill>
                <a:effectLst/>
                <a:latin typeface="Calibri" panose="020F0502020204030204" pitchFamily="34" charset="0"/>
                <a:cs typeface="Calibri" panose="020F0502020204030204" pitchFamily="34" charset="0"/>
              </a:rPr>
              <a:t> (e.g., strings). You can use the </a:t>
            </a:r>
            <a:r>
              <a:rPr lang="en-US" i="1" dirty="0">
                <a:solidFill>
                  <a:schemeClr val="bg1"/>
                </a:solidFill>
                <a:highlight>
                  <a:srgbClr val="C0C0C0"/>
                </a:highlight>
                <a:latin typeface="Consolas" panose="020B0609020204030204" pitchFamily="49" charset="0"/>
                <a:cs typeface="Calibri" panose="020F0502020204030204" pitchFamily="34" charset="0"/>
              </a:rPr>
              <a:t>for</a:t>
            </a:r>
            <a:r>
              <a:rPr lang="en-US" i="1" dirty="0">
                <a:solidFill>
                  <a:schemeClr val="bg1"/>
                </a:solidFill>
                <a:latin typeface="Consolas" panose="020B0609020204030204" pitchFamily="49"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loop to iterate over a sequence of numbers using the built-in </a:t>
            </a:r>
            <a:r>
              <a:rPr lang="en-US" i="1" dirty="0">
                <a:solidFill>
                  <a:schemeClr val="bg1"/>
                </a:solidFill>
                <a:highlight>
                  <a:srgbClr val="C0C0C0"/>
                </a:highlight>
                <a:latin typeface="Consolas" panose="020B0609020204030204" pitchFamily="49" charset="0"/>
                <a:cs typeface="Calibri" panose="020F0502020204030204" pitchFamily="34" charset="0"/>
              </a:rPr>
              <a:t>range</a:t>
            </a:r>
            <a:r>
              <a:rPr lang="en-US" dirty="0">
                <a:solidFill>
                  <a:schemeClr val="bg1"/>
                </a:solidFill>
                <a:effectLst/>
                <a:latin typeface="Calibri" panose="020F0502020204030204" pitchFamily="34" charset="0"/>
                <a:cs typeface="Calibri" panose="020F0502020204030204" pitchFamily="34" charset="0"/>
              </a:rPr>
              <a:t> function. Look at the examples below:</a:t>
            </a:r>
          </a:p>
          <a:p>
            <a:pPr marL="342900" indent="-342900" algn="l">
              <a:buFont typeface="+mj-lt"/>
              <a:buAutoNum type="arabicPeriod"/>
            </a:pPr>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Example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word = "Python"</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for letter in word:</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print(letter, end="*")</a:t>
            </a:r>
          </a:p>
          <a:p>
            <a:pPr algn="l"/>
            <a:endParaRPr lang="en-US" dirty="0">
              <a:solidFill>
                <a:schemeClr val="bg1"/>
              </a:solidFill>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Example 2</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range(1, 10):</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if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 2 == 0:</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27512576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801314"/>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2. You can use the </a:t>
            </a:r>
            <a:r>
              <a:rPr lang="en-US" i="1" dirty="0">
                <a:solidFill>
                  <a:schemeClr val="bg1"/>
                </a:solidFill>
                <a:highlight>
                  <a:srgbClr val="C0C0C0"/>
                </a:highlight>
                <a:latin typeface="Consolas" panose="020B0609020204030204" pitchFamily="49" charset="0"/>
                <a:cs typeface="Calibri" panose="020F0502020204030204" pitchFamily="34" charset="0"/>
              </a:rPr>
              <a:t>break</a:t>
            </a:r>
            <a:r>
              <a:rPr lang="en-US" dirty="0">
                <a:solidFill>
                  <a:schemeClr val="bg1"/>
                </a:solidFill>
                <a:effectLst/>
                <a:latin typeface="Calibri" panose="020F0502020204030204" pitchFamily="34" charset="0"/>
                <a:cs typeface="Calibri" panose="020F0502020204030204" pitchFamily="34" charset="0"/>
              </a:rPr>
              <a:t> and </a:t>
            </a:r>
            <a:r>
              <a:rPr lang="en-US" i="1" dirty="0">
                <a:solidFill>
                  <a:schemeClr val="bg1"/>
                </a:solidFill>
                <a:highlight>
                  <a:srgbClr val="C0C0C0"/>
                </a:highlight>
                <a:latin typeface="Consolas" panose="020B0609020204030204" pitchFamily="49" charset="0"/>
                <a:cs typeface="Calibri" panose="020F0502020204030204" pitchFamily="34" charset="0"/>
              </a:rPr>
              <a:t>continue</a:t>
            </a:r>
            <a:r>
              <a:rPr lang="en-US" dirty="0">
                <a:solidFill>
                  <a:schemeClr val="bg1"/>
                </a:solidFill>
                <a:effectLst/>
                <a:latin typeface="Calibri" panose="020F0502020204030204" pitchFamily="34" charset="0"/>
                <a:cs typeface="Calibri" panose="020F0502020204030204" pitchFamily="34" charset="0"/>
              </a:rPr>
              <a:t> statements to </a:t>
            </a:r>
            <a:r>
              <a:rPr lang="en-US" b="1" dirty="0">
                <a:solidFill>
                  <a:srgbClr val="FF0000"/>
                </a:solidFill>
                <a:effectLst/>
                <a:latin typeface="Calibri" panose="020F0502020204030204" pitchFamily="34" charset="0"/>
                <a:cs typeface="Calibri" panose="020F0502020204030204" pitchFamily="34" charset="0"/>
              </a:rPr>
              <a:t>change the flow of a loop</a:t>
            </a:r>
            <a:r>
              <a:rPr lang="en-US" dirty="0">
                <a:solidFill>
                  <a:schemeClr val="bg1"/>
                </a:solidFill>
                <a:effectLst/>
                <a:latin typeface="Calibri" panose="020F0502020204030204" pitchFamily="34" charset="0"/>
                <a:cs typeface="Calibri" panose="020F0502020204030204" pitchFamily="34" charset="0"/>
              </a:rPr>
              <a:t>:</a:t>
            </a:r>
          </a:p>
          <a:p>
            <a:pPr marL="342900" indent="-342900" algn="l">
              <a:buFont typeface="+mj-lt"/>
              <a:buAutoNum type="arabicPeriod"/>
            </a:pPr>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You use </a:t>
            </a:r>
            <a:r>
              <a:rPr lang="en-US" i="1" dirty="0">
                <a:solidFill>
                  <a:schemeClr val="bg1"/>
                </a:solidFill>
                <a:highlight>
                  <a:srgbClr val="C0C0C0"/>
                </a:highlight>
                <a:latin typeface="Consolas" panose="020B0609020204030204" pitchFamily="49" charset="0"/>
                <a:cs typeface="Calibri" panose="020F0502020204030204" pitchFamily="34" charset="0"/>
              </a:rPr>
              <a:t>break</a:t>
            </a:r>
            <a:r>
              <a:rPr lang="en-US" dirty="0">
                <a:solidFill>
                  <a:schemeClr val="bg1"/>
                </a:solidFill>
                <a:effectLst/>
                <a:latin typeface="Calibri" panose="020F0502020204030204" pitchFamily="34" charset="0"/>
                <a:cs typeface="Calibri" panose="020F0502020204030204" pitchFamily="34" charset="0"/>
              </a:rPr>
              <a:t> to exit a loop, e.g.:</a:t>
            </a:r>
          </a:p>
          <a:p>
            <a:pPr marL="342900" indent="-342900" algn="l">
              <a:buFont typeface="+mj-lt"/>
              <a:buAutoNum type="arabicPeriod"/>
            </a:pPr>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text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OpenEDG</a:t>
            </a:r>
            <a:r>
              <a:rPr lang="en-US" dirty="0">
                <a:solidFill>
                  <a:schemeClr val="bg1"/>
                </a:solidFill>
                <a:effectLst/>
                <a:highlight>
                  <a:srgbClr val="C0C0C0"/>
                </a:highlight>
                <a:latin typeface="Calibri" panose="020F0502020204030204" pitchFamily="34" charset="0"/>
                <a:cs typeface="Calibri" panose="020F0502020204030204" pitchFamily="34" charset="0"/>
              </a:rPr>
              <a:t> Python Institute"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for letter in text: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if letter == "P":</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break</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print(letter, end="")</a:t>
            </a:r>
            <a:endParaRPr lang="en-US" dirty="0">
              <a:solidFill>
                <a:schemeClr val="bg1"/>
              </a:solidFill>
              <a:effectLst/>
              <a:latin typeface="Calibri" panose="020F0502020204030204" pitchFamily="34" charset="0"/>
              <a:cs typeface="Calibri" panose="020F0502020204030204" pitchFamily="34" charset="0"/>
            </a:endParaRP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You use </a:t>
            </a:r>
            <a:r>
              <a:rPr lang="en-US" i="1" dirty="0">
                <a:solidFill>
                  <a:schemeClr val="bg1"/>
                </a:solidFill>
                <a:highlight>
                  <a:srgbClr val="C0C0C0"/>
                </a:highlight>
                <a:latin typeface="Consolas" panose="020B0609020204030204" pitchFamily="49" charset="0"/>
                <a:cs typeface="Calibri" panose="020F0502020204030204" pitchFamily="34" charset="0"/>
              </a:rPr>
              <a:t>continue</a:t>
            </a:r>
            <a:r>
              <a:rPr lang="en-US" dirty="0">
                <a:solidFill>
                  <a:schemeClr val="bg1"/>
                </a:solidFill>
                <a:effectLst/>
                <a:latin typeface="Calibri" panose="020F0502020204030204" pitchFamily="34" charset="0"/>
                <a:cs typeface="Calibri" panose="020F0502020204030204" pitchFamily="34" charset="0"/>
              </a:rPr>
              <a:t> to </a:t>
            </a:r>
            <a:r>
              <a:rPr lang="en-US" b="1" dirty="0">
                <a:solidFill>
                  <a:srgbClr val="FF0000"/>
                </a:solidFill>
                <a:effectLst/>
                <a:latin typeface="Calibri" panose="020F0502020204030204" pitchFamily="34" charset="0"/>
                <a:cs typeface="Calibri" panose="020F0502020204030204" pitchFamily="34" charset="0"/>
              </a:rPr>
              <a:t>skip</a:t>
            </a:r>
            <a:r>
              <a:rPr lang="en-US" b="1" dirty="0">
                <a:solidFill>
                  <a:schemeClr val="bg1"/>
                </a:solidFill>
                <a:effectLst/>
                <a:latin typeface="Calibri" panose="020F0502020204030204" pitchFamily="34" charset="0"/>
                <a:cs typeface="Calibri" panose="020F0502020204030204" pitchFamily="34" charset="0"/>
              </a:rPr>
              <a:t> the current iteration, and </a:t>
            </a:r>
            <a:r>
              <a:rPr lang="en-US" b="1" dirty="0">
                <a:solidFill>
                  <a:srgbClr val="FF0000"/>
                </a:solidFill>
                <a:effectLst/>
                <a:latin typeface="Calibri" panose="020F0502020204030204" pitchFamily="34" charset="0"/>
                <a:cs typeface="Calibri" panose="020F0502020204030204" pitchFamily="34" charset="0"/>
              </a:rPr>
              <a:t>continue</a:t>
            </a:r>
            <a:r>
              <a:rPr lang="en-US" b="1" dirty="0">
                <a:solidFill>
                  <a:schemeClr val="bg1"/>
                </a:solidFill>
                <a:effectLst/>
                <a:latin typeface="Calibri" panose="020F0502020204030204" pitchFamily="34" charset="0"/>
                <a:cs typeface="Calibri" panose="020F0502020204030204" pitchFamily="34" charset="0"/>
              </a:rPr>
              <a:t> with the next iteration</a:t>
            </a:r>
            <a:r>
              <a:rPr lang="en-US" dirty="0">
                <a:solidFill>
                  <a:schemeClr val="bg1"/>
                </a:solidFill>
                <a:effectLst/>
                <a:latin typeface="Calibri" panose="020F0502020204030204" pitchFamily="34" charset="0"/>
                <a:cs typeface="Calibri" panose="020F0502020204030204" pitchFamily="34" charset="0"/>
              </a:rPr>
              <a:t>, e.g.:</a:t>
            </a:r>
          </a:p>
          <a:p>
            <a:pPr marL="342900" indent="-342900" algn="l">
              <a:buFont typeface="+mj-lt"/>
              <a:buAutoNum type="arabicPeriod"/>
            </a:pPr>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text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pyxpyxpyx</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for letter in text:</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if letter == "x":</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continue</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print(letter, end="")</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47122761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801314"/>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3. The </a:t>
            </a:r>
            <a:r>
              <a:rPr lang="en-US" i="1" dirty="0">
                <a:solidFill>
                  <a:schemeClr val="bg1"/>
                </a:solidFill>
                <a:highlight>
                  <a:srgbClr val="C0C0C0"/>
                </a:highlight>
                <a:latin typeface="Consolas" panose="020B0609020204030204" pitchFamily="49" charset="0"/>
                <a:cs typeface="Calibri" panose="020F0502020204030204" pitchFamily="34" charset="0"/>
              </a:rPr>
              <a:t>while</a:t>
            </a:r>
            <a:r>
              <a:rPr lang="en-US" dirty="0">
                <a:solidFill>
                  <a:schemeClr val="bg1"/>
                </a:solidFill>
                <a:effectLst/>
                <a:latin typeface="Calibri" panose="020F0502020204030204" pitchFamily="34" charset="0"/>
                <a:cs typeface="Calibri" panose="020F0502020204030204" pitchFamily="34" charset="0"/>
              </a:rPr>
              <a:t> and </a:t>
            </a:r>
            <a:r>
              <a:rPr lang="en-US" i="1" dirty="0">
                <a:solidFill>
                  <a:schemeClr val="bg1"/>
                </a:solidFill>
                <a:highlight>
                  <a:srgbClr val="C0C0C0"/>
                </a:highlight>
                <a:latin typeface="Consolas" panose="020B0609020204030204" pitchFamily="49"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 loops can also have an </a:t>
            </a:r>
            <a:r>
              <a:rPr lang="en-US" i="1" dirty="0">
                <a:solidFill>
                  <a:schemeClr val="bg1"/>
                </a:solidFill>
                <a:highlight>
                  <a:srgbClr val="C0C0C0"/>
                </a:highlight>
                <a:latin typeface="Consolas" panose="020B0609020204030204" pitchFamily="49" charset="0"/>
                <a:cs typeface="Calibri" panose="020F0502020204030204" pitchFamily="34" charset="0"/>
              </a:rPr>
              <a:t>else</a:t>
            </a:r>
            <a:r>
              <a:rPr lang="en-US" dirty="0">
                <a:solidFill>
                  <a:schemeClr val="bg1"/>
                </a:solidFill>
                <a:effectLst/>
                <a:latin typeface="Calibri" panose="020F0502020204030204" pitchFamily="34" charset="0"/>
                <a:cs typeface="Calibri" panose="020F0502020204030204" pitchFamily="34" charset="0"/>
              </a:rPr>
              <a:t> clause in Python. The </a:t>
            </a:r>
            <a:r>
              <a:rPr lang="en-US" i="1" dirty="0">
                <a:solidFill>
                  <a:schemeClr val="bg1"/>
                </a:solidFill>
                <a:highlight>
                  <a:srgbClr val="C0C0C0"/>
                </a:highlight>
                <a:latin typeface="Consolas" panose="020B0609020204030204" pitchFamily="49" charset="0"/>
                <a:cs typeface="Calibri" panose="020F0502020204030204" pitchFamily="34" charset="0"/>
              </a:rPr>
              <a:t>else</a:t>
            </a:r>
            <a:r>
              <a:rPr lang="en-US" dirty="0">
                <a:solidFill>
                  <a:schemeClr val="bg1"/>
                </a:solidFill>
                <a:effectLst/>
                <a:latin typeface="Calibri" panose="020F0502020204030204" pitchFamily="34" charset="0"/>
                <a:cs typeface="Calibri" panose="020F0502020204030204" pitchFamily="34" charset="0"/>
              </a:rPr>
              <a:t> clause executes after the loop finishes its execution as long as it has not been terminated by </a:t>
            </a:r>
            <a:r>
              <a:rPr lang="en-US" i="1" dirty="0">
                <a:solidFill>
                  <a:schemeClr val="bg1"/>
                </a:solidFill>
                <a:highlight>
                  <a:srgbClr val="C0C0C0"/>
                </a:highlight>
                <a:latin typeface="Consolas" panose="020B0609020204030204" pitchFamily="49" charset="0"/>
                <a:cs typeface="Calibri" panose="020F0502020204030204" pitchFamily="34" charset="0"/>
              </a:rPr>
              <a:t>break</a:t>
            </a:r>
            <a:r>
              <a:rPr lang="en-US" dirty="0">
                <a:solidFill>
                  <a:schemeClr val="bg1"/>
                </a:solidFill>
                <a:effectLst/>
                <a:latin typeface="Calibri" panose="020F0502020204030204" pitchFamily="34" charset="0"/>
                <a:cs typeface="Calibri" panose="020F0502020204030204" pitchFamily="34" charset="0"/>
              </a:rPr>
              <a:t>, e.g.:</a:t>
            </a:r>
          </a:p>
          <a:p>
            <a:pPr marL="342900" indent="-342900" algn="l">
              <a:buFont typeface="+mj-lt"/>
              <a:buAutoNum type="arabicPeriod"/>
            </a:pPr>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n = 0</a:t>
            </a:r>
          </a:p>
          <a:p>
            <a:pPr marL="342900" indent="-342900" algn="l">
              <a:buFont typeface="+mj-lt"/>
              <a:buAutoNum type="arabicPeriod"/>
            </a:pP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while n != 3:</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print(n)</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n +=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print(n, "else")</a:t>
            </a:r>
          </a:p>
          <a:p>
            <a:pPr marL="342900" indent="-342900" algn="l">
              <a:buFont typeface="+mj-lt"/>
              <a:buAutoNum type="arabicPeriod"/>
            </a:pP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a:t>
            </a:r>
          </a:p>
          <a:p>
            <a:pPr marL="342900" indent="-342900" algn="l">
              <a:buFont typeface="+mj-lt"/>
              <a:buAutoNum type="arabicPeriod"/>
            </a:pP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range(0, 3):</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"else")</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58066606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632311"/>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4. The </a:t>
            </a:r>
            <a:r>
              <a:rPr lang="en-US" i="1" dirty="0">
                <a:solidFill>
                  <a:schemeClr val="bg1"/>
                </a:solidFill>
                <a:highlight>
                  <a:srgbClr val="C0C0C0"/>
                </a:highlight>
                <a:latin typeface="Consolas" panose="020B0609020204030204" pitchFamily="49" charset="0"/>
                <a:cs typeface="Calibri" panose="020F0502020204030204" pitchFamily="34" charset="0"/>
              </a:rPr>
              <a:t>range()</a:t>
            </a:r>
            <a:r>
              <a:rPr lang="en-US" i="1" dirty="0">
                <a:solidFill>
                  <a:schemeClr val="bg1"/>
                </a:solidFill>
                <a:latin typeface="Consolas" panose="020B0609020204030204" pitchFamily="49"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function generates a sequence of numbers. It accepts integers and returns range objects. The syntax of range() looks as follows: range(</a:t>
            </a:r>
            <a:r>
              <a:rPr lang="en-US" b="1" dirty="0">
                <a:solidFill>
                  <a:srgbClr val="FF0000"/>
                </a:solidFill>
                <a:effectLst/>
                <a:latin typeface="Calibri" panose="020F0502020204030204" pitchFamily="34" charset="0"/>
                <a:cs typeface="Calibri" panose="020F0502020204030204" pitchFamily="34" charset="0"/>
              </a:rPr>
              <a:t>start, stop, step</a:t>
            </a:r>
            <a:r>
              <a:rPr lang="en-US" dirty="0">
                <a:solidFill>
                  <a:schemeClr val="bg1"/>
                </a:solidFill>
                <a:effectLst/>
                <a:latin typeface="Calibri" panose="020F0502020204030204" pitchFamily="34" charset="0"/>
                <a:cs typeface="Calibri" panose="020F0502020204030204" pitchFamily="34" charset="0"/>
              </a:rPr>
              <a:t>), where:</a:t>
            </a:r>
          </a:p>
          <a:p>
            <a:pPr marL="342900" indent="-342900" algn="l">
              <a:buFont typeface="+mj-lt"/>
              <a:buAutoNum type="arabicPeriod"/>
            </a:pPr>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highlight>
                  <a:srgbClr val="C0C0C0"/>
                </a:highlight>
                <a:latin typeface="Calibri" panose="020F0502020204030204" pitchFamily="34" charset="0"/>
                <a:cs typeface="Calibri" panose="020F0502020204030204" pitchFamily="34" charset="0"/>
              </a:rPr>
              <a:t>start</a:t>
            </a:r>
            <a:r>
              <a:rPr lang="en-US" dirty="0">
                <a:solidFill>
                  <a:schemeClr val="bg1"/>
                </a:solidFill>
                <a:effectLst/>
                <a:latin typeface="Calibri" panose="020F0502020204030204" pitchFamily="34" charset="0"/>
                <a:cs typeface="Calibri" panose="020F0502020204030204" pitchFamily="34" charset="0"/>
              </a:rPr>
              <a:t> is an </a:t>
            </a:r>
            <a:r>
              <a:rPr lang="en-US" b="1" dirty="0">
                <a:solidFill>
                  <a:srgbClr val="FF0000"/>
                </a:solidFill>
                <a:effectLst/>
                <a:latin typeface="Calibri" panose="020F0502020204030204" pitchFamily="34" charset="0"/>
                <a:cs typeface="Calibri" panose="020F0502020204030204" pitchFamily="34" charset="0"/>
              </a:rPr>
              <a:t>optional parameter </a:t>
            </a:r>
            <a:r>
              <a:rPr lang="en-US" dirty="0">
                <a:solidFill>
                  <a:schemeClr val="bg1"/>
                </a:solidFill>
                <a:effectLst/>
                <a:latin typeface="Calibri" panose="020F0502020204030204" pitchFamily="34" charset="0"/>
                <a:cs typeface="Calibri" panose="020F0502020204030204" pitchFamily="34" charset="0"/>
              </a:rPr>
              <a:t>specifying the starting number of the sequence (0 by default)</a:t>
            </a:r>
          </a:p>
          <a:p>
            <a:pPr marL="285750" indent="-285750" algn="l">
              <a:buFont typeface="Arial" panose="020B0604020202020204" pitchFamily="34" charset="0"/>
              <a:buChar char="•"/>
            </a:pPr>
            <a:r>
              <a:rPr lang="en-US" dirty="0">
                <a:solidFill>
                  <a:schemeClr val="bg1"/>
                </a:solidFill>
                <a:effectLst/>
                <a:highlight>
                  <a:srgbClr val="C0C0C0"/>
                </a:highlight>
                <a:latin typeface="Calibri" panose="020F0502020204030204" pitchFamily="34" charset="0"/>
                <a:cs typeface="Calibri" panose="020F0502020204030204" pitchFamily="34" charset="0"/>
              </a:rPr>
              <a:t>stop</a:t>
            </a:r>
            <a:r>
              <a:rPr lang="en-US" dirty="0">
                <a:solidFill>
                  <a:schemeClr val="bg1"/>
                </a:solidFill>
                <a:effectLst/>
                <a:latin typeface="Calibri" panose="020F0502020204030204" pitchFamily="34" charset="0"/>
                <a:cs typeface="Calibri" panose="020F0502020204030204" pitchFamily="34" charset="0"/>
              </a:rPr>
              <a:t> is an </a:t>
            </a:r>
            <a:r>
              <a:rPr lang="en-US" b="1" dirty="0">
                <a:solidFill>
                  <a:srgbClr val="FF0000"/>
                </a:solidFill>
                <a:latin typeface="Calibri" panose="020F0502020204030204" pitchFamily="34" charset="0"/>
                <a:cs typeface="Calibri" panose="020F0502020204030204" pitchFamily="34" charset="0"/>
              </a:rPr>
              <a:t>optional parameter </a:t>
            </a:r>
            <a:r>
              <a:rPr lang="en-US" dirty="0">
                <a:solidFill>
                  <a:schemeClr val="bg1"/>
                </a:solidFill>
                <a:effectLst/>
                <a:latin typeface="Calibri" panose="020F0502020204030204" pitchFamily="34" charset="0"/>
                <a:cs typeface="Calibri" panose="020F0502020204030204" pitchFamily="34" charset="0"/>
              </a:rPr>
              <a:t>specifying the end of the sequence generated (</a:t>
            </a:r>
            <a:r>
              <a:rPr lang="en-US" b="1" dirty="0">
                <a:solidFill>
                  <a:srgbClr val="FF0000"/>
                </a:solidFill>
                <a:effectLst/>
                <a:latin typeface="Calibri" panose="020F0502020204030204" pitchFamily="34" charset="0"/>
                <a:cs typeface="Calibri" panose="020F0502020204030204" pitchFamily="34" charset="0"/>
              </a:rPr>
              <a:t>it is not included</a:t>
            </a:r>
            <a:r>
              <a:rPr lang="en-US" dirty="0">
                <a:solidFill>
                  <a:schemeClr val="bg1"/>
                </a:solidFill>
                <a:effectLst/>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and </a:t>
            </a:r>
            <a:r>
              <a:rPr lang="en-US" dirty="0">
                <a:solidFill>
                  <a:schemeClr val="bg1"/>
                </a:solidFill>
                <a:effectLst/>
                <a:highlight>
                  <a:srgbClr val="C0C0C0"/>
                </a:highlight>
                <a:latin typeface="Calibri" panose="020F0502020204030204" pitchFamily="34" charset="0"/>
                <a:cs typeface="Calibri" panose="020F0502020204030204" pitchFamily="34" charset="0"/>
              </a:rPr>
              <a:t>step</a:t>
            </a:r>
            <a:r>
              <a:rPr lang="en-US" dirty="0">
                <a:solidFill>
                  <a:schemeClr val="bg1"/>
                </a:solidFill>
                <a:effectLst/>
                <a:latin typeface="Calibri" panose="020F0502020204030204" pitchFamily="34" charset="0"/>
                <a:cs typeface="Calibri" panose="020F0502020204030204" pitchFamily="34" charset="0"/>
              </a:rPr>
              <a:t> is an </a:t>
            </a:r>
            <a:r>
              <a:rPr lang="en-US" b="1" dirty="0">
                <a:solidFill>
                  <a:srgbClr val="FF0000"/>
                </a:solidFill>
                <a:latin typeface="Calibri" panose="020F0502020204030204" pitchFamily="34" charset="0"/>
                <a:cs typeface="Calibri" panose="020F0502020204030204" pitchFamily="34" charset="0"/>
              </a:rPr>
              <a:t>optional parameter </a:t>
            </a:r>
            <a:r>
              <a:rPr lang="en-US" dirty="0">
                <a:solidFill>
                  <a:schemeClr val="bg1"/>
                </a:solidFill>
                <a:effectLst/>
                <a:latin typeface="Calibri" panose="020F0502020204030204" pitchFamily="34" charset="0"/>
                <a:cs typeface="Calibri" panose="020F0502020204030204" pitchFamily="34" charset="0"/>
              </a:rPr>
              <a:t>specifying the difference between the numbers in the sequence (</a:t>
            </a:r>
            <a:r>
              <a:rPr lang="en-US" b="1" dirty="0">
                <a:solidFill>
                  <a:srgbClr val="FF0000"/>
                </a:solidFill>
                <a:effectLst/>
                <a:latin typeface="Calibri" panose="020F0502020204030204" pitchFamily="34" charset="0"/>
                <a:cs typeface="Calibri" panose="020F0502020204030204" pitchFamily="34" charset="0"/>
              </a:rPr>
              <a:t>1 by default</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Example code:</a:t>
            </a:r>
          </a:p>
          <a:p>
            <a:pPr algn="l"/>
            <a:endParaRPr lang="en-US" dirty="0">
              <a:solidFill>
                <a:schemeClr val="bg1"/>
              </a:solidFill>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range(3):</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end=" ")  </a:t>
            </a:r>
          </a:p>
          <a:p>
            <a:pPr algn="l"/>
            <a:endParaRPr lang="en-US" dirty="0">
              <a:solidFill>
                <a:schemeClr val="bg1"/>
              </a:solidFill>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b="1" dirty="0">
                <a:solidFill>
                  <a:srgbClr val="FF0000"/>
                </a:solidFill>
                <a:effectLst/>
                <a:highlight>
                  <a:srgbClr val="C0C0C0"/>
                </a:highlight>
                <a:latin typeface="Calibri" panose="020F0502020204030204" pitchFamily="34" charset="0"/>
                <a:cs typeface="Calibri" panose="020F0502020204030204" pitchFamily="34" charset="0"/>
              </a:rPr>
              <a:t>Outputs: 0 1 2</a:t>
            </a:r>
          </a:p>
          <a:p>
            <a:pPr marL="342900" indent="-342900" algn="l">
              <a:buFont typeface="+mj-lt"/>
              <a:buAutoNum type="arabicPeriod"/>
            </a:pP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range(6, 1, -2):</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end=" ")  </a:t>
            </a:r>
          </a:p>
          <a:p>
            <a:pPr algn="l"/>
            <a:endParaRPr lang="en-US" dirty="0">
              <a:solidFill>
                <a:schemeClr val="bg1"/>
              </a:solidFill>
              <a:highlight>
                <a:srgbClr val="C0C0C0"/>
              </a:highlight>
              <a:latin typeface="Calibri" panose="020F0502020204030204" pitchFamily="34" charset="0"/>
              <a:cs typeface="Calibri" panose="020F0502020204030204" pitchFamily="34" charset="0"/>
            </a:endParaRPr>
          </a:p>
          <a:p>
            <a:pPr algn="l"/>
            <a:r>
              <a:rPr lang="en-US" b="1" dirty="0">
                <a:solidFill>
                  <a:srgbClr val="FF0000"/>
                </a:solidFill>
                <a:effectLst/>
                <a:highlight>
                  <a:srgbClr val="C0C0C0"/>
                </a:highlight>
                <a:latin typeface="Calibri" panose="020F0502020204030204" pitchFamily="34" charset="0"/>
                <a:cs typeface="Calibri" panose="020F0502020204030204" pitchFamily="34" charset="0"/>
              </a:rPr>
              <a:t># Outputs: 6, 4, 2</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16301493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6001643"/>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Key takeaways: continued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Exercise 1</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Create a </a:t>
            </a:r>
            <a:r>
              <a:rPr lang="en-US" i="1" dirty="0">
                <a:solidFill>
                  <a:schemeClr val="bg1"/>
                </a:solidFill>
                <a:effectLst/>
                <a:highlight>
                  <a:srgbClr val="C0C0C0"/>
                </a:highlight>
                <a:latin typeface="Consolas" panose="020B0609020204030204" pitchFamily="49"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 loop that counts from 0 to 10, and prints odd numbers to the screen. Use the skeleton below:</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range(0, 11):</a:t>
            </a:r>
          </a:p>
          <a:p>
            <a:pPr algn="l"/>
            <a:r>
              <a:rPr lang="en-US" dirty="0">
                <a:solidFill>
                  <a:schemeClr val="bg1"/>
                </a:solidFill>
                <a:highlight>
                  <a:srgbClr val="C0C0C0"/>
                </a:highlight>
                <a:latin typeface="Calibri" panose="020F0502020204030204" pitchFamily="34" charset="0"/>
                <a:cs typeface="Calibri" panose="020F0502020204030204" pitchFamily="34" charset="0"/>
              </a:rPr>
              <a:t>	if </a:t>
            </a:r>
            <a:r>
              <a:rPr lang="en-US" dirty="0" err="1">
                <a:solidFill>
                  <a:schemeClr val="bg1"/>
                </a:solidFill>
                <a:highlight>
                  <a:srgbClr val="C0C0C0"/>
                </a:highlight>
                <a:latin typeface="Calibri" panose="020F0502020204030204" pitchFamily="34" charset="0"/>
                <a:cs typeface="Calibri" panose="020F0502020204030204" pitchFamily="34" charset="0"/>
              </a:rPr>
              <a:t>i</a:t>
            </a:r>
            <a:r>
              <a:rPr lang="en-US" dirty="0">
                <a:solidFill>
                  <a:schemeClr val="bg1"/>
                </a:solidFill>
                <a:highlight>
                  <a:srgbClr val="C0C0C0"/>
                </a:highlight>
                <a:latin typeface="Calibri" panose="020F0502020204030204" pitchFamily="34" charset="0"/>
                <a:cs typeface="Calibri" panose="020F0502020204030204" pitchFamily="34" charset="0"/>
              </a:rPr>
              <a:t> % 2 != 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Exercise 2</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Create a </a:t>
            </a:r>
            <a:r>
              <a:rPr lang="en-US" i="1" dirty="0">
                <a:solidFill>
                  <a:schemeClr val="bg1"/>
                </a:solidFill>
                <a:highlight>
                  <a:srgbClr val="C0C0C0"/>
                </a:highlight>
                <a:latin typeface="Consolas" panose="020B0609020204030204" pitchFamily="49" charset="0"/>
                <a:cs typeface="Calibri" panose="020F0502020204030204" pitchFamily="34" charset="0"/>
              </a:rPr>
              <a:t>while</a:t>
            </a:r>
            <a:r>
              <a:rPr lang="en-US" dirty="0">
                <a:solidFill>
                  <a:schemeClr val="bg1"/>
                </a:solidFill>
                <a:effectLst/>
                <a:latin typeface="Calibri" panose="020F0502020204030204" pitchFamily="34" charset="0"/>
                <a:cs typeface="Calibri" panose="020F0502020204030204" pitchFamily="34" charset="0"/>
              </a:rPr>
              <a:t> loop that counts from 0 to 10, and prints odd numbers to the screen. Use the skeleton below:</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x = 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while x &lt; 11: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if x % 2 != 0:</a:t>
            </a:r>
          </a:p>
          <a:p>
            <a:pPr algn="l"/>
            <a:r>
              <a:rPr lang="en-US" dirty="0">
                <a:solidFill>
                  <a:schemeClr val="bg1"/>
                </a:solidFill>
                <a:highlight>
                  <a:srgbClr val="C0C0C0"/>
                </a:highlight>
                <a:latin typeface="Calibri" panose="020F0502020204030204" pitchFamily="34" charset="0"/>
                <a:cs typeface="Calibri" panose="020F0502020204030204" pitchFamily="34" charset="0"/>
              </a:rPr>
              <a:t>		print(x)</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x += 1</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096162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6186309"/>
          </a:xfrm>
          <a:prstGeom prst="rect">
            <a:avLst/>
          </a:prstGeom>
          <a:noFill/>
        </p:spPr>
        <p:txBody>
          <a:bodyPr wrap="square">
            <a:spAutoFit/>
          </a:bodyPr>
          <a:lstStyle/>
          <a:p>
            <a:pPr algn="l"/>
            <a:r>
              <a:rPr lang="en-US" b="1" dirty="0">
                <a:solidFill>
                  <a:schemeClr val="bg1"/>
                </a:solidFill>
                <a:effectLst/>
                <a:latin typeface="Calibri" panose="020F0502020204030204" pitchFamily="34" charset="0"/>
                <a:cs typeface="Calibri" panose="020F0502020204030204" pitchFamily="34" charset="0"/>
              </a:rPr>
              <a:t>Exercise 3</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Create a program with a </a:t>
            </a:r>
            <a:r>
              <a:rPr lang="en-US" i="1" dirty="0">
                <a:solidFill>
                  <a:schemeClr val="bg1"/>
                </a:solidFill>
                <a:highlight>
                  <a:srgbClr val="C0C0C0"/>
                </a:highlight>
                <a:latin typeface="Consolas" panose="020B0609020204030204" pitchFamily="49"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 loop and a </a:t>
            </a:r>
            <a:r>
              <a:rPr lang="en-US" i="1" dirty="0">
                <a:solidFill>
                  <a:schemeClr val="bg1"/>
                </a:solidFill>
                <a:highlight>
                  <a:srgbClr val="C0C0C0"/>
                </a:highlight>
                <a:latin typeface="Consolas" panose="020B0609020204030204" pitchFamily="49" charset="0"/>
                <a:cs typeface="Calibri" panose="020F0502020204030204" pitchFamily="34" charset="0"/>
              </a:rPr>
              <a:t>break</a:t>
            </a:r>
            <a:r>
              <a:rPr lang="en-US" dirty="0">
                <a:solidFill>
                  <a:schemeClr val="bg1"/>
                </a:solidFill>
                <a:effectLst/>
                <a:latin typeface="Calibri" panose="020F0502020204030204" pitchFamily="34" charset="0"/>
                <a:cs typeface="Calibri" panose="020F0502020204030204" pitchFamily="34" charset="0"/>
              </a:rPr>
              <a:t> statement. The program should iterate over characters in an email address, exit the loop when it reaches </a:t>
            </a:r>
            <a:r>
              <a:rPr lang="en-US" dirty="0">
                <a:solidFill>
                  <a:schemeClr val="bg1"/>
                </a:solidFill>
                <a:latin typeface="Calibri" panose="020F0502020204030204" pitchFamily="34" charset="0"/>
                <a:cs typeface="Calibri" panose="020F0502020204030204" pitchFamily="34" charset="0"/>
              </a:rPr>
              <a:t>the </a:t>
            </a:r>
            <a:r>
              <a:rPr lang="en-US" dirty="0">
                <a:solidFill>
                  <a:schemeClr val="bg1"/>
                </a:solidFill>
                <a:highlight>
                  <a:srgbClr val="C0C0C0"/>
                </a:highlight>
                <a:latin typeface="Calibri" panose="020F0502020204030204" pitchFamily="34" charset="0"/>
                <a:cs typeface="Calibri" panose="020F0502020204030204" pitchFamily="34" charset="0"/>
              </a:rPr>
              <a:t>@</a:t>
            </a:r>
            <a:r>
              <a:rPr lang="en-US" dirty="0">
                <a:solidFill>
                  <a:schemeClr val="bg1"/>
                </a:solidFill>
                <a:latin typeface="Calibri" panose="020F0502020204030204" pitchFamily="34" charset="0"/>
                <a:cs typeface="Calibri" panose="020F0502020204030204" pitchFamily="34" charset="0"/>
              </a:rPr>
              <a:t> symbol</a:t>
            </a:r>
            <a:r>
              <a:rPr lang="en-US" dirty="0">
                <a:solidFill>
                  <a:schemeClr val="bg1"/>
                </a:solidFill>
                <a:effectLst/>
                <a:latin typeface="Calibri" panose="020F0502020204030204" pitchFamily="34" charset="0"/>
                <a:cs typeface="Calibri" panose="020F0502020204030204" pitchFamily="34" charset="0"/>
              </a:rPr>
              <a:t>, and print the part </a:t>
            </a:r>
            <a:r>
              <a:rPr lang="en-US" dirty="0">
                <a:solidFill>
                  <a:schemeClr val="bg1"/>
                </a:solidFill>
                <a:latin typeface="Calibri" panose="020F0502020204030204" pitchFamily="34" charset="0"/>
                <a:cs typeface="Calibri" panose="020F0502020204030204" pitchFamily="34" charset="0"/>
              </a:rPr>
              <a:t>before </a:t>
            </a:r>
            <a:r>
              <a:rPr lang="en-US" dirty="0">
                <a:solidFill>
                  <a:schemeClr val="bg1"/>
                </a:solidFill>
                <a:highlight>
                  <a:srgbClr val="C0C0C0"/>
                </a:highlight>
                <a:latin typeface="Calibri" panose="020F0502020204030204" pitchFamily="34" charset="0"/>
                <a:cs typeface="Calibri" panose="020F0502020204030204" pitchFamily="34" charset="0"/>
              </a:rPr>
              <a:t>@</a:t>
            </a:r>
            <a:r>
              <a:rPr lang="en-US" dirty="0">
                <a:solidFill>
                  <a:schemeClr val="bg1"/>
                </a:solidFill>
                <a:latin typeface="Calibri" panose="020F0502020204030204" pitchFamily="34" charset="0"/>
                <a:cs typeface="Calibri" panose="020F0502020204030204" pitchFamily="34" charset="0"/>
              </a:rPr>
              <a:t> on one </a:t>
            </a:r>
            <a:r>
              <a:rPr lang="en-US" dirty="0">
                <a:solidFill>
                  <a:schemeClr val="bg1"/>
                </a:solidFill>
                <a:effectLst/>
                <a:latin typeface="Calibri" panose="020F0502020204030204" pitchFamily="34" charset="0"/>
                <a:cs typeface="Calibri" panose="020F0502020204030204" pitchFamily="34" charset="0"/>
              </a:rPr>
              <a:t>line. Use the skeleton below:</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ch</a:t>
            </a:r>
            <a:r>
              <a:rPr lang="en-US" dirty="0">
                <a:solidFill>
                  <a:schemeClr val="bg1"/>
                </a:solidFill>
                <a:effectLst/>
                <a:highlight>
                  <a:srgbClr val="C0C0C0"/>
                </a:highlight>
                <a:latin typeface="Calibri" panose="020F0502020204030204" pitchFamily="34" charset="0"/>
                <a:cs typeface="Calibri" panose="020F0502020204030204" pitchFamily="34" charset="0"/>
              </a:rPr>
              <a:t> in "john.smith@pythoninstitute.org":</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if </a:t>
            </a:r>
            <a:r>
              <a:rPr lang="en-US" dirty="0" err="1">
                <a:solidFill>
                  <a:schemeClr val="bg1"/>
                </a:solidFill>
                <a:effectLst/>
                <a:highlight>
                  <a:srgbClr val="C0C0C0"/>
                </a:highlight>
                <a:latin typeface="Calibri" panose="020F0502020204030204" pitchFamily="34" charset="0"/>
                <a:cs typeface="Calibri" panose="020F0502020204030204" pitchFamily="34" charset="0"/>
              </a:rPr>
              <a:t>ch</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break</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ch</a:t>
            </a:r>
            <a:r>
              <a:rPr lang="en-US" dirty="0">
                <a:solidFill>
                  <a:schemeClr val="bg1"/>
                </a:solidFill>
                <a:effectLst/>
                <a:highlight>
                  <a:srgbClr val="C0C0C0"/>
                </a:highlight>
                <a:latin typeface="Calibri" panose="020F0502020204030204" pitchFamily="34" charset="0"/>
                <a:cs typeface="Calibri" panose="020F0502020204030204" pitchFamily="34" charset="0"/>
              </a:rPr>
              <a:t>, end="")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Exercise 4</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Create a program with a </a:t>
            </a:r>
            <a:r>
              <a:rPr lang="en-US" i="1" dirty="0">
                <a:solidFill>
                  <a:schemeClr val="bg1"/>
                </a:solidFill>
                <a:highlight>
                  <a:srgbClr val="C0C0C0"/>
                </a:highlight>
                <a:latin typeface="Consolas" panose="020B0609020204030204" pitchFamily="49"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 loop and a </a:t>
            </a:r>
            <a:r>
              <a:rPr lang="en-US" i="1" dirty="0">
                <a:solidFill>
                  <a:schemeClr val="bg1"/>
                </a:solidFill>
                <a:highlight>
                  <a:srgbClr val="C0C0C0"/>
                </a:highlight>
                <a:latin typeface="Consolas" panose="020B0609020204030204" pitchFamily="49" charset="0"/>
                <a:cs typeface="Calibri" panose="020F0502020204030204" pitchFamily="34" charset="0"/>
              </a:rPr>
              <a:t>continue</a:t>
            </a:r>
            <a:r>
              <a:rPr lang="en-US" dirty="0">
                <a:solidFill>
                  <a:schemeClr val="bg1"/>
                </a:solidFill>
                <a:effectLst/>
                <a:latin typeface="Calibri" panose="020F0502020204030204" pitchFamily="34" charset="0"/>
                <a:cs typeface="Calibri" panose="020F0502020204030204" pitchFamily="34" charset="0"/>
              </a:rPr>
              <a:t> statement. The program should iterate over a string of digits, replace each </a:t>
            </a:r>
            <a:r>
              <a:rPr lang="en-US" dirty="0">
                <a:solidFill>
                  <a:schemeClr val="bg1"/>
                </a:solidFill>
                <a:effectLst/>
                <a:highlight>
                  <a:srgbClr val="C0C0C0"/>
                </a:highlight>
                <a:latin typeface="Calibri" panose="020F0502020204030204" pitchFamily="34" charset="0"/>
                <a:cs typeface="Calibri" panose="020F0502020204030204" pitchFamily="34" charset="0"/>
              </a:rPr>
              <a:t>0</a:t>
            </a:r>
            <a:r>
              <a:rPr lang="en-US" dirty="0">
                <a:solidFill>
                  <a:schemeClr val="bg1"/>
                </a:solidFill>
                <a:effectLst/>
                <a:latin typeface="Calibri" panose="020F0502020204030204" pitchFamily="34" charset="0"/>
                <a:cs typeface="Calibri" panose="020F0502020204030204" pitchFamily="34" charset="0"/>
              </a:rPr>
              <a:t> with </a:t>
            </a:r>
            <a:r>
              <a:rPr lang="en-US" dirty="0">
                <a:solidFill>
                  <a:schemeClr val="bg1"/>
                </a:solidFill>
                <a:effectLst/>
                <a:highlight>
                  <a:srgbClr val="C0C0C0"/>
                </a:highlight>
                <a:latin typeface="Calibri" panose="020F0502020204030204" pitchFamily="34" charset="0"/>
                <a:cs typeface="Calibri" panose="020F0502020204030204" pitchFamily="34" charset="0"/>
              </a:rPr>
              <a:t>x</a:t>
            </a:r>
            <a:r>
              <a:rPr lang="en-US" dirty="0">
                <a:solidFill>
                  <a:schemeClr val="bg1"/>
                </a:solidFill>
                <a:effectLst/>
                <a:latin typeface="Calibri" panose="020F0502020204030204" pitchFamily="34" charset="0"/>
                <a:cs typeface="Calibri" panose="020F0502020204030204" pitchFamily="34" charset="0"/>
              </a:rPr>
              <a:t>, and print the modified string to the screen. Use the skeleton below:</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for digit in "0165031806510":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if digit == "0":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print("x", end="")</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continue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print(digit, end="")</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20691526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801314"/>
          </a:xfrm>
          <a:prstGeom prst="rect">
            <a:avLst/>
          </a:prstGeom>
          <a:noFill/>
        </p:spPr>
        <p:txBody>
          <a:bodyPr wrap="square">
            <a:spAutoFit/>
          </a:bodyPr>
          <a:lstStyle/>
          <a:p>
            <a:pPr algn="l"/>
            <a:r>
              <a:rPr lang="en-US" b="1" dirty="0">
                <a:solidFill>
                  <a:schemeClr val="bg1"/>
                </a:solidFill>
                <a:effectLst/>
                <a:latin typeface="Calibri" panose="020F0502020204030204" pitchFamily="34" charset="0"/>
                <a:cs typeface="Calibri" panose="020F0502020204030204" pitchFamily="34" charset="0"/>
              </a:rPr>
              <a:t>Exercise 5</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What is the output of the following code?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n = 3</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while n &gt; 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print(n + 1)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n -=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latin typeface="Calibri" panose="020F0502020204030204" pitchFamily="34" charset="0"/>
                <a:cs typeface="Calibri" panose="020F0502020204030204" pitchFamily="34" charset="0"/>
              </a:rPr>
              <a:t>Output:</a:t>
            </a:r>
            <a:endParaRPr lang="en-US" b="1"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4</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3</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2</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0</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58443943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801314"/>
          </a:xfrm>
          <a:prstGeom prst="rect">
            <a:avLst/>
          </a:prstGeom>
          <a:noFill/>
        </p:spPr>
        <p:txBody>
          <a:bodyPr wrap="square">
            <a:spAutoFit/>
          </a:bodyPr>
          <a:lstStyle/>
          <a:p>
            <a:pPr algn="l"/>
            <a:r>
              <a:rPr lang="en-US" b="1" dirty="0">
                <a:solidFill>
                  <a:schemeClr val="bg1"/>
                </a:solidFill>
                <a:effectLst/>
                <a:latin typeface="Calibri" panose="020F0502020204030204" pitchFamily="34" charset="0"/>
                <a:cs typeface="Calibri" panose="020F0502020204030204" pitchFamily="34" charset="0"/>
              </a:rPr>
              <a:t>Exercise 6</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What is the output of the following code?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 = range(4)</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for num in n:</a:t>
            </a:r>
          </a:p>
          <a:p>
            <a:pPr algn="l"/>
            <a:r>
              <a:rPr lang="en-US" dirty="0">
                <a:solidFill>
                  <a:schemeClr val="bg1"/>
                </a:solidFill>
                <a:effectLst/>
                <a:latin typeface="Calibri" panose="020F0502020204030204" pitchFamily="34" charset="0"/>
                <a:cs typeface="Calibri" panose="020F0502020204030204" pitchFamily="34" charset="0"/>
              </a:rPr>
              <a:t>    print(num - 1)</a:t>
            </a:r>
          </a:p>
          <a:p>
            <a:pPr algn="l"/>
            <a:r>
              <a:rPr lang="en-US" dirty="0">
                <a:solidFill>
                  <a:schemeClr val="bg1"/>
                </a:solidFill>
                <a:effectLst/>
                <a:latin typeface="Calibri" panose="020F0502020204030204" pitchFamily="34" charset="0"/>
                <a:cs typeface="Calibri" panose="020F0502020204030204" pitchFamily="34" charset="0"/>
              </a:rPr>
              <a:t>else:</a:t>
            </a:r>
          </a:p>
          <a:p>
            <a:pPr algn="l"/>
            <a:r>
              <a:rPr lang="en-US" dirty="0">
                <a:solidFill>
                  <a:schemeClr val="bg1"/>
                </a:solidFill>
                <a:effectLst/>
                <a:latin typeface="Calibri" panose="020F0502020204030204" pitchFamily="34" charset="0"/>
                <a:cs typeface="Calibri" panose="020F0502020204030204" pitchFamily="34" charset="0"/>
              </a:rPr>
              <a:t>    print(num)</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latin typeface="Calibri" panose="020F0502020204030204" pitchFamily="34" charset="0"/>
                <a:cs typeface="Calibri" panose="020F0502020204030204" pitchFamily="34" charset="0"/>
              </a:rPr>
              <a:t>Output:</a:t>
            </a:r>
            <a:endParaRPr lang="en-US" b="1"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2</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3</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7144537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2862322"/>
          </a:xfrm>
          <a:prstGeom prst="rect">
            <a:avLst/>
          </a:prstGeom>
          <a:noFill/>
        </p:spPr>
        <p:txBody>
          <a:bodyPr wrap="square">
            <a:spAutoFit/>
          </a:bodyPr>
          <a:lstStyle/>
          <a:p>
            <a:pPr algn="l"/>
            <a:r>
              <a:rPr lang="en-US" b="1" dirty="0">
                <a:solidFill>
                  <a:schemeClr val="bg1"/>
                </a:solidFill>
                <a:effectLst/>
                <a:latin typeface="Calibri" panose="020F0502020204030204" pitchFamily="34" charset="0"/>
                <a:cs typeface="Calibri" panose="020F0502020204030204" pitchFamily="34" charset="0"/>
              </a:rPr>
              <a:t>Exercise 7</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What is the output of the following code?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range(0, 6, 3):</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latin typeface="Calibri" panose="020F0502020204030204" pitchFamily="34" charset="0"/>
              <a:cs typeface="Calibri" panose="020F0502020204030204" pitchFamily="34" charset="0"/>
            </a:endParaRPr>
          </a:p>
          <a:p>
            <a:pPr algn="l"/>
            <a:r>
              <a:rPr lang="en-US" b="1" dirty="0">
                <a:solidFill>
                  <a:schemeClr val="bg1"/>
                </a:solidFill>
                <a:latin typeface="Calibri" panose="020F0502020204030204" pitchFamily="34" charset="0"/>
                <a:cs typeface="Calibri" panose="020F0502020204030204" pitchFamily="34" charset="0"/>
              </a:rPr>
              <a:t>Output: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3</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28554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447645"/>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Conditions and conditional execution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 already know how to ask Python questions, but you still don't know how to make reasonable use of the answers. You have to have a mechanism which will allow you to do something </a:t>
            </a:r>
            <a:r>
              <a:rPr lang="en-US" b="1" dirty="0">
                <a:solidFill>
                  <a:schemeClr val="bg1"/>
                </a:solidFill>
                <a:effectLst/>
                <a:latin typeface="Calibri" panose="020F0502020204030204" pitchFamily="34" charset="0"/>
                <a:cs typeface="Calibri" panose="020F0502020204030204" pitchFamily="34" charset="0"/>
              </a:rPr>
              <a:t>if a condition is met, and not do it if it isn't</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It's just like in real life: you do certain things or you don't when a specific condition is met or not, e.g., you go for a walk if the weather is good, or stay home if it's wet and cold.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To make such decisions, Python offers a special instruction. Due to its nature and its application, it's called a conditional instruction (or conditional statement).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There are several variants of it. We'll start with the simplest, increasing the difficulty slowly.</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first form of a conditional statement, which you can see below is written very informally but figuratively:</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a:t>
            </a:r>
            <a:r>
              <a:rPr lang="en-US" dirty="0" err="1">
                <a:solidFill>
                  <a:schemeClr val="bg1"/>
                </a:solidFill>
                <a:effectLst/>
                <a:highlight>
                  <a:srgbClr val="C0C0C0"/>
                </a:highlight>
                <a:latin typeface="Calibri" panose="020F0502020204030204" pitchFamily="34" charset="0"/>
                <a:cs typeface="Calibri" panose="020F0502020204030204" pitchFamily="34" charset="0"/>
              </a:rPr>
              <a:t>true_or_not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do_this_if_true</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459920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6001643"/>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Computer logic</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Have you noticed that the conditions we've used so far have been very simple, not to say, quite primitive? The conditions we use in real life are much more complex. Let's look at this sentence: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If we have some </a:t>
            </a:r>
            <a:r>
              <a:rPr lang="en-US" dirty="0">
                <a:solidFill>
                  <a:srgbClr val="FF0000"/>
                </a:solidFill>
                <a:effectLst/>
                <a:latin typeface="Calibri" panose="020F0502020204030204" pitchFamily="34" charset="0"/>
                <a:cs typeface="Calibri" panose="020F0502020204030204" pitchFamily="34" charset="0"/>
              </a:rPr>
              <a:t>free time</a:t>
            </a:r>
            <a:r>
              <a:rPr lang="en-US" dirty="0">
                <a:solidFill>
                  <a:schemeClr val="bg1"/>
                </a:solidFill>
                <a:effectLs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and</a:t>
            </a:r>
            <a:r>
              <a:rPr lang="en-US" dirty="0">
                <a:solidFill>
                  <a:schemeClr val="bg1"/>
                </a:solidFill>
                <a:effectLst/>
                <a:latin typeface="Calibri" panose="020F0502020204030204" pitchFamily="34" charset="0"/>
                <a:cs typeface="Calibri" panose="020F0502020204030204" pitchFamily="34" charset="0"/>
              </a:rPr>
              <a:t> the </a:t>
            </a:r>
            <a:r>
              <a:rPr lang="en-US" dirty="0">
                <a:solidFill>
                  <a:srgbClr val="FF0000"/>
                </a:solidFill>
                <a:effectLst/>
                <a:latin typeface="Calibri" panose="020F0502020204030204" pitchFamily="34" charset="0"/>
                <a:cs typeface="Calibri" panose="020F0502020204030204" pitchFamily="34" charset="0"/>
              </a:rPr>
              <a:t>weather is good</a:t>
            </a:r>
            <a:r>
              <a:rPr lang="en-US" dirty="0">
                <a:solidFill>
                  <a:schemeClr val="bg1"/>
                </a:solidFill>
                <a:effectLst/>
                <a:latin typeface="Calibri" panose="020F0502020204030204" pitchFamily="34" charset="0"/>
                <a:cs typeface="Calibri" panose="020F0502020204030204" pitchFamily="34" charset="0"/>
              </a:rPr>
              <a:t>, </a:t>
            </a:r>
            <a:r>
              <a:rPr lang="en-US" i="1" dirty="0">
                <a:solidFill>
                  <a:schemeClr val="bg1"/>
                </a:solidFill>
                <a:effectLst/>
                <a:latin typeface="Calibri" panose="020F0502020204030204" pitchFamily="34" charset="0"/>
                <a:cs typeface="Calibri" panose="020F0502020204030204" pitchFamily="34" charset="0"/>
              </a:rPr>
              <a:t>we will go for a walk</a:t>
            </a:r>
            <a:r>
              <a:rPr lang="en-US" dirty="0">
                <a:solidFill>
                  <a:schemeClr val="bg1"/>
                </a:solidFill>
                <a:effectLst/>
                <a:latin typeface="Calibri" panose="020F0502020204030204" pitchFamily="34" charset="0"/>
                <a:cs typeface="Calibri" panose="020F0502020204030204" pitchFamily="34" charset="0"/>
              </a:rPr>
              <a:t>. (</a:t>
            </a:r>
            <a:r>
              <a:rPr lang="en-US" b="1" dirty="0">
                <a:solidFill>
                  <a:srgbClr val="FF0000"/>
                </a:solidFill>
                <a:effectLst/>
                <a:highlight>
                  <a:srgbClr val="C0C0C0"/>
                </a:highlight>
                <a:latin typeface="Calibri" panose="020F0502020204030204" pitchFamily="34" charset="0"/>
                <a:cs typeface="Calibri" panose="020F0502020204030204" pitchFamily="34" charset="0"/>
              </a:rPr>
              <a:t>True and True</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We've used the conjunction </a:t>
            </a:r>
            <a:r>
              <a:rPr lang="en-US" dirty="0">
                <a:solidFill>
                  <a:schemeClr val="bg1"/>
                </a:solidFill>
                <a:effectLst/>
                <a:highlight>
                  <a:srgbClr val="C0C0C0"/>
                </a:highlight>
                <a:latin typeface="Calibri" panose="020F0502020204030204" pitchFamily="34" charset="0"/>
                <a:cs typeface="Calibri" panose="020F0502020204030204" pitchFamily="34" charset="0"/>
              </a:rPr>
              <a:t>and</a:t>
            </a:r>
            <a:r>
              <a:rPr lang="en-US" dirty="0">
                <a:solidFill>
                  <a:schemeClr val="bg1"/>
                </a:solidFill>
                <a:effectLst/>
                <a:latin typeface="Calibri" panose="020F0502020204030204" pitchFamily="34" charset="0"/>
                <a:cs typeface="Calibri" panose="020F0502020204030204" pitchFamily="34" charset="0"/>
              </a:rPr>
              <a:t>, which means that going for a walk depends on the simultaneous fulfilment of these two conditions. In the language of logic, such a connection of conditions is called a </a:t>
            </a:r>
            <a:r>
              <a:rPr lang="en-US" b="1" dirty="0">
                <a:solidFill>
                  <a:schemeClr val="bg1"/>
                </a:solidFill>
                <a:effectLst/>
                <a:latin typeface="Calibri" panose="020F0502020204030204" pitchFamily="34" charset="0"/>
                <a:cs typeface="Calibri" panose="020F0502020204030204" pitchFamily="34" charset="0"/>
              </a:rPr>
              <a:t>conjunction</a:t>
            </a:r>
            <a:r>
              <a:rPr lang="en-US" dirty="0">
                <a:solidFill>
                  <a:schemeClr val="bg1"/>
                </a:solidFill>
                <a:effectLst/>
                <a:latin typeface="Calibri" panose="020F0502020204030204" pitchFamily="34" charset="0"/>
                <a:cs typeface="Calibri" panose="020F0502020204030204" pitchFamily="34" charset="0"/>
              </a:rPr>
              <a:t>. And now another example: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If </a:t>
            </a:r>
            <a:r>
              <a:rPr lang="en-US" dirty="0">
                <a:solidFill>
                  <a:srgbClr val="FF0000"/>
                </a:solidFill>
                <a:effectLst/>
                <a:latin typeface="Calibri" panose="020F0502020204030204" pitchFamily="34" charset="0"/>
                <a:cs typeface="Calibri" panose="020F0502020204030204" pitchFamily="34" charset="0"/>
              </a:rPr>
              <a:t>you</a:t>
            </a:r>
            <a:r>
              <a:rPr lang="en-US" dirty="0">
                <a:solidFill>
                  <a:schemeClr val="bg1"/>
                </a:solidFill>
                <a:effectLst/>
                <a:latin typeface="Calibri" panose="020F0502020204030204" pitchFamily="34" charset="0"/>
                <a:cs typeface="Calibri" panose="020F0502020204030204" pitchFamily="34" charset="0"/>
              </a:rPr>
              <a:t> are </a:t>
            </a:r>
            <a:r>
              <a:rPr lang="en-US" dirty="0">
                <a:solidFill>
                  <a:srgbClr val="FF0000"/>
                </a:solidFill>
                <a:effectLst/>
                <a:latin typeface="Calibri" panose="020F0502020204030204" pitchFamily="34" charset="0"/>
                <a:cs typeface="Calibri" panose="020F0502020204030204" pitchFamily="34" charset="0"/>
              </a:rPr>
              <a:t>in the mall </a:t>
            </a:r>
            <a:r>
              <a:rPr lang="en-US" dirty="0">
                <a:solidFill>
                  <a:schemeClr val="bg1"/>
                </a:solidFill>
                <a:effectLst/>
                <a:highlight>
                  <a:srgbClr val="C0C0C0"/>
                </a:highlight>
                <a:latin typeface="Calibri" panose="020F0502020204030204" pitchFamily="34" charset="0"/>
                <a:cs typeface="Calibri" panose="020F0502020204030204" pitchFamily="34" charset="0"/>
              </a:rPr>
              <a:t>or</a:t>
            </a:r>
            <a:r>
              <a:rPr lang="en-US" dirty="0">
                <a:solidFill>
                  <a:schemeClr val="bg1"/>
                </a:solidFill>
                <a:effectLst/>
                <a:latin typeface="Calibri" panose="020F0502020204030204" pitchFamily="34" charset="0"/>
                <a:cs typeface="Calibri" panose="020F0502020204030204" pitchFamily="34" charset="0"/>
              </a:rPr>
              <a:t> </a:t>
            </a:r>
            <a:r>
              <a:rPr lang="en-US" dirty="0">
                <a:solidFill>
                  <a:srgbClr val="FF0000"/>
                </a:solidFill>
                <a:effectLst/>
                <a:latin typeface="Calibri" panose="020F0502020204030204" pitchFamily="34" charset="0"/>
                <a:cs typeface="Calibri" panose="020F0502020204030204" pitchFamily="34" charset="0"/>
              </a:rPr>
              <a:t>I</a:t>
            </a:r>
            <a:r>
              <a:rPr lang="en-US" dirty="0">
                <a:solidFill>
                  <a:schemeClr val="bg1"/>
                </a:solidFill>
                <a:effectLst/>
                <a:latin typeface="Calibri" panose="020F0502020204030204" pitchFamily="34" charset="0"/>
                <a:cs typeface="Calibri" panose="020F0502020204030204" pitchFamily="34" charset="0"/>
              </a:rPr>
              <a:t> am in the mall, one of us will buy a gift for Mom. (</a:t>
            </a:r>
            <a:r>
              <a:rPr lang="en-US" b="1" dirty="0">
                <a:solidFill>
                  <a:srgbClr val="FF0000"/>
                </a:solidFill>
                <a:effectLst/>
                <a:highlight>
                  <a:srgbClr val="C0C0C0"/>
                </a:highlight>
                <a:latin typeface="Calibri" panose="020F0502020204030204" pitchFamily="34" charset="0"/>
                <a:cs typeface="Calibri" panose="020F0502020204030204" pitchFamily="34" charset="0"/>
              </a:rPr>
              <a:t>True/ False or False/ True</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appearance of the word or means that the purchase depends on </a:t>
            </a:r>
            <a:r>
              <a:rPr lang="en-US" b="1" dirty="0">
                <a:solidFill>
                  <a:srgbClr val="FF0000"/>
                </a:solidFill>
                <a:effectLst/>
                <a:highlight>
                  <a:srgbClr val="C0C0C0"/>
                </a:highlight>
                <a:latin typeface="Calibri" panose="020F0502020204030204" pitchFamily="34" charset="0"/>
                <a:cs typeface="Calibri" panose="020F0502020204030204" pitchFamily="34" charset="0"/>
              </a:rPr>
              <a:t>at least one </a:t>
            </a:r>
            <a:r>
              <a:rPr lang="en-US" dirty="0">
                <a:solidFill>
                  <a:schemeClr val="bg1"/>
                </a:solidFill>
                <a:effectLst/>
                <a:latin typeface="Calibri" panose="020F0502020204030204" pitchFamily="34" charset="0"/>
                <a:cs typeface="Calibri" panose="020F0502020204030204" pitchFamily="34" charset="0"/>
              </a:rPr>
              <a:t>of these conditions. In logic, such a compound is called a </a:t>
            </a:r>
            <a:r>
              <a:rPr lang="en-US" b="1" dirty="0">
                <a:solidFill>
                  <a:schemeClr val="bg1"/>
                </a:solidFill>
                <a:effectLst/>
                <a:latin typeface="Calibri" panose="020F0502020204030204" pitchFamily="34" charset="0"/>
                <a:cs typeface="Calibri" panose="020F0502020204030204" pitchFamily="34" charset="0"/>
              </a:rPr>
              <a:t>disjunction</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It's clear that Python must have operators to build </a:t>
            </a:r>
            <a:r>
              <a:rPr lang="en-US" b="1" dirty="0">
                <a:solidFill>
                  <a:srgbClr val="FFFF00"/>
                </a:solidFill>
                <a:effectLst/>
                <a:latin typeface="Calibri" panose="020F0502020204030204" pitchFamily="34" charset="0"/>
                <a:cs typeface="Calibri" panose="020F0502020204030204" pitchFamily="34" charset="0"/>
              </a:rPr>
              <a:t>conjunctions</a:t>
            </a:r>
            <a:r>
              <a:rPr lang="en-US" dirty="0">
                <a:solidFill>
                  <a:schemeClr val="bg1"/>
                </a:solidFill>
                <a:effectLst/>
                <a:latin typeface="Calibri" panose="020F0502020204030204" pitchFamily="34" charset="0"/>
                <a:cs typeface="Calibri" panose="020F0502020204030204" pitchFamily="34" charset="0"/>
              </a:rPr>
              <a:t> and </a:t>
            </a:r>
            <a:r>
              <a:rPr lang="en-US" b="1" dirty="0">
                <a:solidFill>
                  <a:srgbClr val="FFFF00"/>
                </a:solidFill>
                <a:effectLst/>
                <a:latin typeface="Calibri" panose="020F0502020204030204" pitchFamily="34" charset="0"/>
                <a:cs typeface="Calibri" panose="020F0502020204030204" pitchFamily="34" charset="0"/>
              </a:rPr>
              <a:t>disjunctions</a:t>
            </a:r>
            <a:r>
              <a:rPr lang="en-US" dirty="0">
                <a:solidFill>
                  <a:schemeClr val="bg1"/>
                </a:solidFill>
                <a:effectLst/>
                <a:latin typeface="Calibri" panose="020F0502020204030204" pitchFamily="34" charset="0"/>
                <a:cs typeface="Calibri" panose="020F0502020204030204" pitchFamily="34" charset="0"/>
              </a:rPr>
              <a:t>. Without them, the expressive power of the language would be substantially weakened. They're called </a:t>
            </a:r>
            <a:r>
              <a:rPr lang="en-US" b="1" dirty="0">
                <a:solidFill>
                  <a:srgbClr val="FFFF00"/>
                </a:solidFill>
                <a:effectLst/>
                <a:latin typeface="Calibri" panose="020F0502020204030204" pitchFamily="34" charset="0"/>
                <a:cs typeface="Calibri" panose="020F0502020204030204" pitchFamily="34" charset="0"/>
              </a:rPr>
              <a:t>logical operators</a:t>
            </a:r>
            <a:r>
              <a:rPr lang="en-US" dirty="0">
                <a:solidFill>
                  <a:schemeClr val="bg1"/>
                </a:solidFill>
                <a:effectLst/>
                <a:latin typeface="Calibri" panose="020F0502020204030204" pitchFamily="34" charset="0"/>
                <a:cs typeface="Calibri" panose="020F0502020204030204" pitchFamily="34" charset="0"/>
              </a:rPr>
              <a:t>.</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617051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170646"/>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And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One logical conjunction operator in Python is the word and. It's a </a:t>
            </a:r>
            <a:r>
              <a:rPr lang="en-US" b="1" dirty="0">
                <a:solidFill>
                  <a:schemeClr val="bg1"/>
                </a:solidFill>
                <a:effectLst/>
                <a:latin typeface="Calibri" panose="020F0502020204030204" pitchFamily="34" charset="0"/>
                <a:cs typeface="Calibri" panose="020F0502020204030204" pitchFamily="34" charset="0"/>
              </a:rPr>
              <a:t>binary operator with a priority that is lower than the one</a:t>
            </a:r>
            <a:r>
              <a:rPr lang="en-US" dirty="0">
                <a:solidFill>
                  <a:schemeClr val="bg1"/>
                </a:solidFill>
                <a:effectLst/>
                <a:latin typeface="Calibri" panose="020F0502020204030204" pitchFamily="34" charset="0"/>
                <a:cs typeface="Calibri" panose="020F0502020204030204" pitchFamily="34" charset="0"/>
              </a:rPr>
              <a:t> expressed by the comparison operators. It allows us to code complex conditions without the use of parentheses like this one: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i="1" dirty="0">
                <a:solidFill>
                  <a:schemeClr val="bg1"/>
                </a:solidFill>
                <a:effectLst/>
                <a:highlight>
                  <a:srgbClr val="C0C0C0"/>
                </a:highlight>
                <a:latin typeface="Consolas" panose="020B0609020204030204" pitchFamily="49" charset="0"/>
                <a:cs typeface="Calibri" panose="020F0502020204030204" pitchFamily="34" charset="0"/>
              </a:rPr>
              <a:t>counter &gt; 0 and value == 100</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result provided by the </a:t>
            </a:r>
            <a:r>
              <a:rPr lang="en-US" dirty="0">
                <a:solidFill>
                  <a:schemeClr val="bg1"/>
                </a:solidFill>
                <a:effectLst/>
                <a:highlight>
                  <a:srgbClr val="C0C0C0"/>
                </a:highlight>
                <a:latin typeface="Calibri" panose="020F0502020204030204" pitchFamily="34" charset="0"/>
                <a:cs typeface="Calibri" panose="020F0502020204030204" pitchFamily="34" charset="0"/>
              </a:rPr>
              <a:t>and</a:t>
            </a:r>
            <a:r>
              <a:rPr lang="en-US" dirty="0">
                <a:solidFill>
                  <a:schemeClr val="bg1"/>
                </a:solidFill>
                <a:effectLst/>
                <a:latin typeface="Calibri" panose="020F0502020204030204" pitchFamily="34" charset="0"/>
                <a:cs typeface="Calibri" panose="020F0502020204030204" pitchFamily="34" charset="0"/>
              </a:rPr>
              <a:t> operator can be determined on the basis of the truth table.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If we consider the conjunction of </a:t>
            </a:r>
            <a:r>
              <a:rPr lang="en-US" dirty="0">
                <a:solidFill>
                  <a:schemeClr val="bg1"/>
                </a:solidFill>
                <a:effectLst/>
                <a:highlight>
                  <a:srgbClr val="C0C0C0"/>
                </a:highlight>
                <a:latin typeface="Calibri" panose="020F0502020204030204" pitchFamily="34" charset="0"/>
                <a:cs typeface="Calibri" panose="020F0502020204030204" pitchFamily="34" charset="0"/>
              </a:rPr>
              <a:t>A and B</a:t>
            </a:r>
            <a:r>
              <a:rPr lang="en-US" dirty="0">
                <a:solidFill>
                  <a:schemeClr val="bg1"/>
                </a:solidFill>
                <a:effectLst/>
                <a:latin typeface="Calibri" panose="020F0502020204030204" pitchFamily="34" charset="0"/>
                <a:cs typeface="Calibri" panose="020F0502020204030204" pitchFamily="34" charset="0"/>
              </a:rPr>
              <a:t>, the set of possible values of arguments and corresponding values of the conjunction looks as follows: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Argument A	Argument B	A and B</a:t>
            </a:r>
          </a:p>
          <a:p>
            <a:pPr algn="l"/>
            <a:r>
              <a:rPr lang="en-US" dirty="0">
                <a:solidFill>
                  <a:schemeClr val="bg1"/>
                </a:solidFill>
                <a:effectLst/>
                <a:latin typeface="Calibri" panose="020F0502020204030204" pitchFamily="34" charset="0"/>
                <a:cs typeface="Calibri" panose="020F0502020204030204" pitchFamily="34" charset="0"/>
              </a:rPr>
              <a:t>      False	              False	           False</a:t>
            </a:r>
          </a:p>
          <a:p>
            <a:pPr algn="l"/>
            <a:r>
              <a:rPr lang="en-US" dirty="0">
                <a:solidFill>
                  <a:schemeClr val="bg1"/>
                </a:solidFill>
                <a:effectLst/>
                <a:latin typeface="Calibri" panose="020F0502020204030204" pitchFamily="34" charset="0"/>
                <a:cs typeface="Calibri" panose="020F0502020204030204" pitchFamily="34" charset="0"/>
              </a:rPr>
              <a:t>      False	              True	           False</a:t>
            </a:r>
          </a:p>
          <a:p>
            <a:pPr algn="l"/>
            <a:r>
              <a:rPr lang="en-US" dirty="0">
                <a:solidFill>
                  <a:schemeClr val="bg1"/>
                </a:solidFill>
                <a:effectLst/>
                <a:latin typeface="Calibri" panose="020F0502020204030204" pitchFamily="34" charset="0"/>
                <a:cs typeface="Calibri" panose="020F0502020204030204" pitchFamily="34" charset="0"/>
              </a:rPr>
              <a:t>      True	              False	           False</a:t>
            </a:r>
          </a:p>
          <a:p>
            <a:pPr algn="l"/>
            <a:r>
              <a:rPr lang="en-US" b="1" dirty="0">
                <a:solidFill>
                  <a:srgbClr val="FFFF00"/>
                </a:solidFill>
                <a:effectLst/>
                <a:latin typeface="Calibri" panose="020F0502020204030204" pitchFamily="34" charset="0"/>
                <a:cs typeface="Calibri" panose="020F0502020204030204" pitchFamily="34" charset="0"/>
              </a:rPr>
              <a:t>      True	              True	           True</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76710047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2954655"/>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Or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 disjunction operator is the word </a:t>
            </a:r>
            <a:r>
              <a:rPr lang="en-US" dirty="0">
                <a:solidFill>
                  <a:schemeClr val="bg1"/>
                </a:solidFill>
                <a:effectLst/>
                <a:highlight>
                  <a:srgbClr val="C0C0C0"/>
                </a:highlight>
                <a:latin typeface="Calibri" panose="020F0502020204030204" pitchFamily="34" charset="0"/>
                <a:cs typeface="Calibri" panose="020F0502020204030204" pitchFamily="34" charset="0"/>
              </a:rPr>
              <a:t>or</a:t>
            </a:r>
            <a:r>
              <a:rPr lang="en-US" dirty="0">
                <a:solidFill>
                  <a:schemeClr val="bg1"/>
                </a:solidFill>
                <a:effectLst/>
                <a:latin typeface="Calibri" panose="020F0502020204030204" pitchFamily="34" charset="0"/>
                <a:cs typeface="Calibri" panose="020F0502020204030204" pitchFamily="34" charset="0"/>
              </a:rPr>
              <a:t>. It's a binary operator with a </a:t>
            </a:r>
            <a:r>
              <a:rPr lang="en-US" b="1" dirty="0">
                <a:solidFill>
                  <a:srgbClr val="FF0000"/>
                </a:solidFill>
                <a:effectLst/>
                <a:latin typeface="Calibri" panose="020F0502020204030204" pitchFamily="34" charset="0"/>
                <a:cs typeface="Calibri" panose="020F0502020204030204" pitchFamily="34" charset="0"/>
              </a:rPr>
              <a:t>lower priority</a:t>
            </a:r>
            <a:r>
              <a:rPr lang="en-US" b="1" dirty="0">
                <a:solidFill>
                  <a:schemeClr val="bg1"/>
                </a:solidFill>
                <a:effectLst/>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than </a:t>
            </a:r>
            <a:r>
              <a:rPr lang="en-US" dirty="0">
                <a:solidFill>
                  <a:schemeClr val="bg1"/>
                </a:solidFill>
                <a:effectLst/>
                <a:highlight>
                  <a:srgbClr val="C0C0C0"/>
                </a:highlight>
                <a:latin typeface="Calibri" panose="020F0502020204030204" pitchFamily="34" charset="0"/>
                <a:cs typeface="Calibri" panose="020F0502020204030204" pitchFamily="34" charset="0"/>
              </a:rPr>
              <a:t>and</a:t>
            </a:r>
            <a:r>
              <a:rPr lang="en-US" dirty="0">
                <a:solidFill>
                  <a:schemeClr val="bg1"/>
                </a:solidFill>
                <a:effectLst/>
                <a:latin typeface="Calibri" panose="020F0502020204030204" pitchFamily="34" charset="0"/>
                <a:cs typeface="Calibri" panose="020F0502020204030204" pitchFamily="34" charset="0"/>
              </a:rPr>
              <a:t> (just like </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a:solidFill>
                  <a:schemeClr val="bg1"/>
                </a:solidFill>
                <a:effectLst/>
                <a:latin typeface="Calibri" panose="020F0502020204030204" pitchFamily="34" charset="0"/>
                <a:cs typeface="Calibri" panose="020F0502020204030204" pitchFamily="34" charset="0"/>
              </a:rPr>
              <a:t> compared to </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a:solidFill>
                  <a:schemeClr val="bg1"/>
                </a:solidFill>
                <a:effectLst/>
                <a:latin typeface="Calibri" panose="020F0502020204030204" pitchFamily="34" charset="0"/>
                <a:cs typeface="Calibri" panose="020F0502020204030204" pitchFamily="34" charset="0"/>
              </a:rPr>
              <a:t>). Its truth table is as follows: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Argument A	Argument B	A or B</a:t>
            </a:r>
          </a:p>
          <a:p>
            <a:pPr algn="l"/>
            <a:r>
              <a:rPr lang="en-US" dirty="0">
                <a:solidFill>
                  <a:schemeClr val="bg1"/>
                </a:solidFill>
                <a:effectLst/>
                <a:latin typeface="Calibri" panose="020F0502020204030204" pitchFamily="34" charset="0"/>
                <a:cs typeface="Calibri" panose="020F0502020204030204" pitchFamily="34" charset="0"/>
              </a:rPr>
              <a:t>       False	                False	         False</a:t>
            </a:r>
          </a:p>
          <a:p>
            <a:pPr algn="l"/>
            <a:r>
              <a:rPr lang="en-US" b="1" dirty="0">
                <a:solidFill>
                  <a:srgbClr val="FFFF00"/>
                </a:solidFill>
                <a:effectLst/>
                <a:latin typeface="Calibri" panose="020F0502020204030204" pitchFamily="34" charset="0"/>
                <a:cs typeface="Calibri" panose="020F0502020204030204" pitchFamily="34" charset="0"/>
              </a:rPr>
              <a:t>       False	                True	         True</a:t>
            </a:r>
          </a:p>
          <a:p>
            <a:pPr algn="l"/>
            <a:r>
              <a:rPr lang="en-US" b="1" dirty="0">
                <a:solidFill>
                  <a:srgbClr val="FFFF00"/>
                </a:solidFill>
                <a:effectLst/>
                <a:latin typeface="Calibri" panose="020F0502020204030204" pitchFamily="34" charset="0"/>
                <a:cs typeface="Calibri" panose="020F0502020204030204" pitchFamily="34" charset="0"/>
              </a:rPr>
              <a:t>       True	                False	         True</a:t>
            </a:r>
          </a:p>
          <a:p>
            <a:pPr algn="l"/>
            <a:r>
              <a:rPr lang="en-US" b="1" dirty="0">
                <a:solidFill>
                  <a:srgbClr val="FFFF00"/>
                </a:solidFill>
                <a:effectLst/>
                <a:latin typeface="Calibri" panose="020F0502020204030204" pitchFamily="34" charset="0"/>
                <a:cs typeface="Calibri" panose="020F0502020204030204" pitchFamily="34" charset="0"/>
              </a:rPr>
              <a:t>       True	                True	         True</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2695146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3508653"/>
          </a:xfrm>
          <a:prstGeom prst="rect">
            <a:avLst/>
          </a:prstGeom>
          <a:noFill/>
        </p:spPr>
        <p:txBody>
          <a:bodyPr wrap="square">
            <a:spAutoFit/>
          </a:bodyPr>
          <a:lstStyle/>
          <a:p>
            <a:pPr algn="l"/>
            <a:r>
              <a:rPr lang="en-US" sz="2400" b="1" dirty="0">
                <a:solidFill>
                  <a:schemeClr val="bg1"/>
                </a:solidFill>
                <a:effectLst/>
                <a:latin typeface="Consolas" panose="020B0609020204030204" pitchFamily="49" charset="0"/>
                <a:cs typeface="Calibri" panose="020F0502020204030204" pitchFamily="34" charset="0"/>
              </a:rPr>
              <a:t>Not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In addition, there's another operator that can be applied for constructing conditions. It's a </a:t>
            </a:r>
            <a:r>
              <a:rPr lang="en-US" b="1" dirty="0">
                <a:solidFill>
                  <a:schemeClr val="bg1"/>
                </a:solidFill>
                <a:effectLst/>
                <a:latin typeface="Calibri" panose="020F0502020204030204" pitchFamily="34" charset="0"/>
                <a:cs typeface="Calibri" panose="020F0502020204030204" pitchFamily="34" charset="0"/>
              </a:rPr>
              <a:t>unary operator performing a logical negation</a:t>
            </a:r>
            <a:r>
              <a:rPr lang="en-US" dirty="0">
                <a:solidFill>
                  <a:schemeClr val="bg1"/>
                </a:solidFill>
                <a:effectLst/>
                <a:latin typeface="Calibri" panose="020F0502020204030204" pitchFamily="34" charset="0"/>
                <a:cs typeface="Calibri" panose="020F0502020204030204" pitchFamily="34" charset="0"/>
              </a:rPr>
              <a:t>. Its operation is simple: </a:t>
            </a:r>
            <a:r>
              <a:rPr lang="en-US" b="1" dirty="0">
                <a:solidFill>
                  <a:srgbClr val="FFFF00"/>
                </a:solidFill>
                <a:effectLst/>
                <a:latin typeface="Calibri" panose="020F0502020204030204" pitchFamily="34" charset="0"/>
                <a:cs typeface="Calibri" panose="020F0502020204030204" pitchFamily="34" charset="0"/>
              </a:rPr>
              <a:t>it turns truth into falsehood and </a:t>
            </a:r>
            <a:r>
              <a:rPr lang="en-US" dirty="0">
                <a:solidFill>
                  <a:schemeClr val="bg1"/>
                </a:solidFill>
                <a:effectLst/>
                <a:latin typeface="Calibri" panose="020F0502020204030204" pitchFamily="34" charset="0"/>
                <a:cs typeface="Calibri" panose="020F0502020204030204" pitchFamily="34" charset="0"/>
              </a:rPr>
              <a:t>falsehood into truth.</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This operator is written as the word </a:t>
            </a:r>
            <a:r>
              <a:rPr lang="en-US" dirty="0">
                <a:solidFill>
                  <a:schemeClr val="bg1"/>
                </a:solidFill>
                <a:effectLst/>
                <a:highlight>
                  <a:srgbClr val="C0C0C0"/>
                </a:highlight>
                <a:latin typeface="Calibri" panose="020F0502020204030204" pitchFamily="34" charset="0"/>
                <a:cs typeface="Calibri" panose="020F0502020204030204" pitchFamily="34" charset="0"/>
              </a:rPr>
              <a:t>not</a:t>
            </a:r>
            <a:r>
              <a:rPr lang="en-US" dirty="0">
                <a:solidFill>
                  <a:schemeClr val="bg1"/>
                </a:solidFill>
                <a:effectLst/>
                <a:latin typeface="Calibri" panose="020F0502020204030204" pitchFamily="34" charset="0"/>
                <a:cs typeface="Calibri" panose="020F0502020204030204" pitchFamily="34" charset="0"/>
              </a:rPr>
              <a:t>, and its </a:t>
            </a:r>
            <a:r>
              <a:rPr lang="en-US" b="1" dirty="0">
                <a:solidFill>
                  <a:srgbClr val="FF0000"/>
                </a:solidFill>
                <a:effectLst/>
                <a:latin typeface="Calibri" panose="020F0502020204030204" pitchFamily="34" charset="0"/>
                <a:cs typeface="Calibri" panose="020F0502020204030204" pitchFamily="34" charset="0"/>
              </a:rPr>
              <a:t>priority is very high</a:t>
            </a:r>
            <a:r>
              <a:rPr lang="en-US" dirty="0">
                <a:solidFill>
                  <a:schemeClr val="bg1"/>
                </a:solidFill>
                <a:effectLst/>
                <a:latin typeface="Calibri" panose="020F0502020204030204" pitchFamily="34" charset="0"/>
                <a:cs typeface="Calibri" panose="020F0502020204030204" pitchFamily="34" charset="0"/>
              </a:rPr>
              <a:t>: the same as the unary + and -. Its truth table is simple: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Argument	not Argument</a:t>
            </a:r>
          </a:p>
          <a:p>
            <a:pPr algn="l"/>
            <a:r>
              <a:rPr lang="en-US" dirty="0">
                <a:solidFill>
                  <a:schemeClr val="bg1"/>
                </a:solidFill>
                <a:effectLst/>
                <a:latin typeface="Calibri" panose="020F0502020204030204" pitchFamily="34" charset="0"/>
                <a:cs typeface="Calibri" panose="020F0502020204030204" pitchFamily="34" charset="0"/>
              </a:rPr>
              <a:t>     False	               True</a:t>
            </a:r>
          </a:p>
          <a:p>
            <a:pPr algn="l"/>
            <a:r>
              <a:rPr lang="en-US" dirty="0">
                <a:solidFill>
                  <a:schemeClr val="bg1"/>
                </a:solidFill>
                <a:effectLst/>
                <a:latin typeface="Calibri" panose="020F0502020204030204" pitchFamily="34" charset="0"/>
                <a:cs typeface="Calibri" panose="020F0502020204030204" pitchFamily="34" charset="0"/>
              </a:rPr>
              <a:t>     True	               False</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7992078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170646"/>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Logical expressions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Let's create a variable named </a:t>
            </a:r>
            <a:r>
              <a:rPr lang="en-US" dirty="0">
                <a:solidFill>
                  <a:schemeClr val="bg1"/>
                </a:solidFill>
                <a:effectLst/>
                <a:highlight>
                  <a:srgbClr val="C0C0C0"/>
                </a:highlight>
                <a:latin typeface="Calibri" panose="020F0502020204030204" pitchFamily="34" charset="0"/>
                <a:cs typeface="Calibri" panose="020F0502020204030204" pitchFamily="34" charset="0"/>
              </a:rPr>
              <a:t>var</a:t>
            </a:r>
            <a:r>
              <a:rPr lang="en-US" dirty="0">
                <a:solidFill>
                  <a:schemeClr val="bg1"/>
                </a:solidFill>
                <a:effectLst/>
                <a:latin typeface="Calibri" panose="020F0502020204030204" pitchFamily="34" charset="0"/>
                <a:cs typeface="Calibri" panose="020F0502020204030204" pitchFamily="34" charset="0"/>
              </a:rPr>
              <a:t> and assign </a:t>
            </a:r>
            <a:r>
              <a:rPr lang="en-US" dirty="0">
                <a:solidFill>
                  <a:schemeClr val="bg1"/>
                </a:solidFill>
                <a:effectLst/>
                <a:highlight>
                  <a:srgbClr val="C0C0C0"/>
                </a:highlight>
                <a:latin typeface="Calibri" panose="020F0502020204030204" pitchFamily="34" charset="0"/>
                <a:cs typeface="Calibri" panose="020F0502020204030204" pitchFamily="34" charset="0"/>
              </a:rPr>
              <a:t>1</a:t>
            </a:r>
            <a:r>
              <a:rPr lang="en-US" dirty="0">
                <a:solidFill>
                  <a:schemeClr val="bg1"/>
                </a:solidFill>
                <a:effectLst/>
                <a:latin typeface="Calibri" panose="020F0502020204030204" pitchFamily="34" charset="0"/>
                <a:cs typeface="Calibri" panose="020F0502020204030204" pitchFamily="34" charset="0"/>
              </a:rPr>
              <a:t> to it. The following conditions are pairwise equivalent: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Example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print(var &gt; 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print(not (var &lt;= 0))</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Example 2:</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print(var != 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print(not (var == 0))</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 may be familiar with De Morgan's laws. They say that: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FFFF00"/>
                </a:highlight>
                <a:latin typeface="Calibri" panose="020F0502020204030204" pitchFamily="34" charset="0"/>
                <a:cs typeface="Calibri" panose="020F0502020204030204" pitchFamily="34" charset="0"/>
              </a:rPr>
              <a:t>The negation of a conjunction is the disjunction of the negations.</a:t>
            </a:r>
          </a:p>
          <a:p>
            <a:pPr algn="l"/>
            <a:endParaRPr lang="en-US" dirty="0">
              <a:solidFill>
                <a:schemeClr val="bg1"/>
              </a:solidFill>
              <a:effectLst/>
              <a:highlight>
                <a:srgbClr val="FFFF0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FFFF00"/>
                </a:highlight>
                <a:latin typeface="Calibri" panose="020F0502020204030204" pitchFamily="34" charset="0"/>
                <a:cs typeface="Calibri" panose="020F0502020204030204" pitchFamily="34" charset="0"/>
              </a:rPr>
              <a:t>The negation of a disjunction is the conjunction of the negations.</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1447424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616648"/>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Let's write the same thing using Python: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not (p and q) == (not p) or (not q)</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not (p or q) == (not p) and (not q)</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Note how the parentheses have been used to code the expressions - we put them there to improve readability.</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We should add that none of these two-argument operators can be used in the abbreviated form known as </a:t>
            </a:r>
            <a:r>
              <a:rPr lang="en-US" dirty="0">
                <a:solidFill>
                  <a:schemeClr val="bg1"/>
                </a:solidFill>
                <a:effectLst/>
                <a:highlight>
                  <a:srgbClr val="C0C0C0"/>
                </a:highlight>
                <a:latin typeface="Calibri" panose="020F0502020204030204" pitchFamily="34" charset="0"/>
                <a:cs typeface="Calibri" panose="020F0502020204030204" pitchFamily="34" charset="0"/>
              </a:rPr>
              <a:t>op=</a:t>
            </a:r>
            <a:r>
              <a:rPr lang="en-US" dirty="0">
                <a:solidFill>
                  <a:schemeClr val="bg1"/>
                </a:solidFill>
                <a:effectLst/>
                <a:latin typeface="Calibri" panose="020F0502020204030204" pitchFamily="34" charset="0"/>
                <a:cs typeface="Calibri" panose="020F0502020204030204" pitchFamily="34" charset="0"/>
              </a:rPr>
              <a:t>. This exception is worth remembering.</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sz="2400" b="1" dirty="0">
                <a:solidFill>
                  <a:schemeClr val="bg1"/>
                </a:solidFill>
                <a:effectLst/>
                <a:latin typeface="Calibri" panose="020F0502020204030204" pitchFamily="34" charset="0"/>
                <a:cs typeface="Calibri" panose="020F0502020204030204" pitchFamily="34" charset="0"/>
              </a:rPr>
              <a:t>Logical values vs. single bits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Logical operators take their arguments as a whole regardless of how many bits they contain. The operators are aware only of the value: zero (when all the bits are reset) means </a:t>
            </a:r>
            <a:r>
              <a:rPr lang="en-US" b="1" dirty="0">
                <a:solidFill>
                  <a:schemeClr val="bg1"/>
                </a:solidFill>
                <a:effectLst/>
                <a:highlight>
                  <a:srgbClr val="C0C0C0"/>
                </a:highlight>
                <a:latin typeface="Calibri" panose="020F0502020204030204" pitchFamily="34" charset="0"/>
                <a:cs typeface="Calibri" panose="020F0502020204030204" pitchFamily="34" charset="0"/>
              </a:rPr>
              <a:t>False</a:t>
            </a:r>
            <a:r>
              <a:rPr lang="en-US" dirty="0">
                <a:solidFill>
                  <a:schemeClr val="bg1"/>
                </a:solidFill>
                <a:effectLst/>
                <a:latin typeface="Calibri" panose="020F0502020204030204" pitchFamily="34" charset="0"/>
                <a:cs typeface="Calibri" panose="020F0502020204030204" pitchFamily="34" charset="0"/>
              </a:rPr>
              <a:t>; not zero (when at least one bit is set) means </a:t>
            </a:r>
            <a:r>
              <a:rPr lang="en-US" b="1" dirty="0">
                <a:solidFill>
                  <a:schemeClr val="bg1"/>
                </a:solidFill>
                <a:effectLst/>
                <a:highlight>
                  <a:srgbClr val="C0C0C0"/>
                </a:highlight>
                <a:latin typeface="Calibri" panose="020F0502020204030204" pitchFamily="34" charset="0"/>
                <a:cs typeface="Calibri" panose="020F0502020204030204" pitchFamily="34" charset="0"/>
              </a:rPr>
              <a:t>True</a:t>
            </a:r>
            <a:r>
              <a:rPr lang="en-US" dirty="0">
                <a:solidFill>
                  <a:schemeClr val="bg1"/>
                </a:solidFill>
                <a:effectLst/>
                <a:latin typeface="Calibri" panose="020F0502020204030204" pitchFamily="34" charset="0"/>
                <a:cs typeface="Calibri" panose="020F0502020204030204" pitchFamily="34" charset="0"/>
              </a:rPr>
              <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78999839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3785652"/>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The result of their operations is one of these values: </a:t>
            </a:r>
            <a:r>
              <a:rPr lang="en-US" dirty="0">
                <a:solidFill>
                  <a:schemeClr val="bg1"/>
                </a:solidFill>
                <a:effectLst/>
                <a:highlight>
                  <a:srgbClr val="C0C0C0"/>
                </a:highlight>
                <a:latin typeface="Calibri" panose="020F0502020204030204" pitchFamily="34" charset="0"/>
                <a:cs typeface="Calibri" panose="020F0502020204030204" pitchFamily="34" charset="0"/>
              </a:rPr>
              <a:t>False or True</a:t>
            </a:r>
            <a:r>
              <a:rPr lang="en-US" dirty="0">
                <a:solidFill>
                  <a:schemeClr val="bg1"/>
                </a:solidFill>
                <a:effectLst/>
                <a:latin typeface="Calibri" panose="020F0502020204030204" pitchFamily="34" charset="0"/>
                <a:cs typeface="Calibri" panose="020F0502020204030204" pitchFamily="34" charset="0"/>
              </a:rPr>
              <a:t>. This means that this snippet will assign the value </a:t>
            </a:r>
            <a:r>
              <a:rPr lang="en-US" dirty="0">
                <a:solidFill>
                  <a:srgbClr val="FF0000"/>
                </a:solidFill>
                <a:effectLst/>
                <a:highlight>
                  <a:srgbClr val="C0C0C0"/>
                </a:highlight>
                <a:latin typeface="Calibri" panose="020F0502020204030204" pitchFamily="34" charset="0"/>
                <a:cs typeface="Calibri" panose="020F0502020204030204" pitchFamily="34" charset="0"/>
              </a:rPr>
              <a:t>True</a:t>
            </a:r>
            <a:r>
              <a:rPr lang="en-US" dirty="0">
                <a:solidFill>
                  <a:schemeClr val="bg1"/>
                </a:solidFill>
                <a:effectLst/>
                <a:latin typeface="Calibri" panose="020F0502020204030204" pitchFamily="34" charset="0"/>
                <a:cs typeface="Calibri" panose="020F0502020204030204" pitchFamily="34" charset="0"/>
              </a:rPr>
              <a:t> to the j variable if </a:t>
            </a:r>
            <a:r>
              <a:rPr lang="en-US" b="1" dirty="0" err="1">
                <a:solidFill>
                  <a:srgbClr val="FF0000"/>
                </a:solidFill>
                <a:effectLst/>
                <a:latin typeface="Calibri" panose="020F0502020204030204" pitchFamily="34" charset="0"/>
                <a:cs typeface="Calibri" panose="020F0502020204030204" pitchFamily="34" charset="0"/>
              </a:rPr>
              <a:t>i</a:t>
            </a:r>
            <a:r>
              <a:rPr lang="en-US" b="1" dirty="0">
                <a:solidFill>
                  <a:srgbClr val="FF0000"/>
                </a:solidFill>
                <a:effectLst/>
                <a:latin typeface="Calibri" panose="020F0502020204030204" pitchFamily="34" charset="0"/>
                <a:cs typeface="Calibri" panose="020F0502020204030204" pitchFamily="34" charset="0"/>
              </a:rPr>
              <a:t> is not zero</a:t>
            </a:r>
            <a:r>
              <a:rPr lang="en-US" dirty="0">
                <a:solidFill>
                  <a:schemeClr val="bg1"/>
                </a:solidFill>
                <a:effectLst/>
                <a:latin typeface="Calibri" panose="020F0502020204030204" pitchFamily="34" charset="0"/>
                <a:cs typeface="Calibri" panose="020F0502020204030204" pitchFamily="34" charset="0"/>
              </a:rPr>
              <a:t>; otherwise, it will be False.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 1  # True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j = not </a:t>
            </a:r>
            <a:r>
              <a:rPr lang="en-US" dirty="0" err="1">
                <a:solidFill>
                  <a:schemeClr val="bg1"/>
                </a:solidFill>
                <a:effectLst/>
                <a:highlight>
                  <a:srgbClr val="C0C0C0"/>
                </a:highlight>
                <a:latin typeface="Calibri" panose="020F0502020204030204" pitchFamily="34" charset="0"/>
                <a:cs typeface="Calibri" panose="020F0502020204030204" pitchFamily="34" charset="0"/>
              </a:rPr>
              <a:t>not</a:t>
            </a:r>
            <a:r>
              <a:rPr lang="en-US" dirty="0">
                <a:solidFill>
                  <a:schemeClr val="bg1"/>
                </a:solidFill>
                <a:effectLst/>
                <a:highlight>
                  <a:srgbClr val="C0C0C0"/>
                </a:highlight>
                <a:latin typeface="Calibri" panose="020F0502020204030204" pitchFamily="34" charset="0"/>
                <a:cs typeface="Calibri" panose="020F0502020204030204" pitchFamily="34" charset="0"/>
              </a:rPr>
              <a:t> I  # False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sz="2400" b="1" dirty="0">
                <a:solidFill>
                  <a:schemeClr val="bg1"/>
                </a:solidFill>
                <a:effectLst/>
                <a:latin typeface="Calibri" panose="020F0502020204030204" pitchFamily="34" charset="0"/>
                <a:cs typeface="Calibri" panose="020F0502020204030204" pitchFamily="34" charset="0"/>
              </a:rPr>
              <a:t>Bitwise operators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However, there are four operators that allow you to </a:t>
            </a:r>
            <a:r>
              <a:rPr lang="en-US" b="1" dirty="0">
                <a:solidFill>
                  <a:schemeClr val="bg1"/>
                </a:solidFill>
                <a:effectLst/>
                <a:latin typeface="Calibri" panose="020F0502020204030204" pitchFamily="34" charset="0"/>
                <a:cs typeface="Calibri" panose="020F0502020204030204" pitchFamily="34" charset="0"/>
              </a:rPr>
              <a:t>manipulate single bits of data</a:t>
            </a:r>
            <a:r>
              <a:rPr lang="en-US" dirty="0">
                <a:solidFill>
                  <a:schemeClr val="bg1"/>
                </a:solidFill>
                <a:effectLst/>
                <a:latin typeface="Calibri" panose="020F0502020204030204" pitchFamily="34" charset="0"/>
                <a:cs typeface="Calibri" panose="020F0502020204030204" pitchFamily="34" charset="0"/>
              </a:rPr>
              <a:t>. They are called </a:t>
            </a:r>
            <a:r>
              <a:rPr lang="en-US" b="1" dirty="0">
                <a:solidFill>
                  <a:schemeClr val="bg1"/>
                </a:solidFill>
                <a:effectLst/>
                <a:latin typeface="Calibri" panose="020F0502020204030204" pitchFamily="34" charset="0"/>
                <a:cs typeface="Calibri" panose="020F0502020204030204" pitchFamily="34" charset="0"/>
              </a:rPr>
              <a:t>bitwise operators</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They cover all the operations we mentioned before in the logical context, and one additional operator. This is the </a:t>
            </a:r>
            <a:r>
              <a:rPr lang="en-US" dirty="0" err="1">
                <a:solidFill>
                  <a:schemeClr val="bg1"/>
                </a:solidFill>
                <a:effectLst/>
                <a:highlight>
                  <a:srgbClr val="C0C0C0"/>
                </a:highlight>
                <a:latin typeface="Calibri" panose="020F0502020204030204" pitchFamily="34" charset="0"/>
                <a:cs typeface="Calibri" panose="020F0502020204030204" pitchFamily="34" charset="0"/>
              </a:rPr>
              <a:t>xor</a:t>
            </a:r>
            <a:r>
              <a:rPr lang="en-US" dirty="0">
                <a:solidFill>
                  <a:schemeClr val="bg1"/>
                </a:solidFill>
                <a:effectLst/>
                <a:latin typeface="Calibri" panose="020F0502020204030204" pitchFamily="34" charset="0"/>
                <a:cs typeface="Calibri" panose="020F0502020204030204" pitchFamily="34" charset="0"/>
              </a:rPr>
              <a:t> (as in exclusive or) operator, and is denoted as </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a:solidFill>
                  <a:schemeClr val="bg1"/>
                </a:solidFill>
                <a:effectLst/>
                <a:latin typeface="Calibri" panose="020F0502020204030204" pitchFamily="34" charset="0"/>
                <a:cs typeface="Calibri" panose="020F0502020204030204" pitchFamily="34" charset="0"/>
              </a:rPr>
              <a:t> (caret).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89220023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632311"/>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Here are all of them:</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&amp;</a:t>
            </a:r>
            <a:r>
              <a:rPr lang="en-US" dirty="0">
                <a:solidFill>
                  <a:schemeClr val="bg1"/>
                </a:solidFill>
                <a:effectLst/>
                <a:latin typeface="Calibri" panose="020F0502020204030204" pitchFamily="34" charset="0"/>
                <a:cs typeface="Calibri" panose="020F0502020204030204" pitchFamily="34" charset="0"/>
              </a:rPr>
              <a:t> (ampersand) - bitwise </a:t>
            </a:r>
            <a:r>
              <a:rPr lang="en-US" dirty="0">
                <a:solidFill>
                  <a:schemeClr val="bg1"/>
                </a:solidFill>
                <a:effectLst/>
                <a:highlight>
                  <a:srgbClr val="C0C0C0"/>
                </a:highlight>
                <a:latin typeface="Calibri" panose="020F0502020204030204" pitchFamily="34" charset="0"/>
                <a:cs typeface="Calibri" panose="020F0502020204030204" pitchFamily="34" charset="0"/>
              </a:rPr>
              <a:t>conjunction (and)</a:t>
            </a:r>
            <a:r>
              <a:rPr lang="en-US" dirty="0">
                <a:solidFill>
                  <a:schemeClr val="bg1"/>
                </a:solidFill>
                <a:effectLs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a:solidFill>
                  <a:schemeClr val="bg1"/>
                </a:solidFill>
                <a:effectLst/>
                <a:latin typeface="Calibri" panose="020F0502020204030204" pitchFamily="34" charset="0"/>
                <a:cs typeface="Calibri" panose="020F0502020204030204" pitchFamily="34" charset="0"/>
              </a:rPr>
              <a:t> (bar) - bitwise </a:t>
            </a:r>
            <a:r>
              <a:rPr lang="en-US" dirty="0">
                <a:solidFill>
                  <a:schemeClr val="bg1"/>
                </a:solidFill>
                <a:effectLst/>
                <a:highlight>
                  <a:srgbClr val="C0C0C0"/>
                </a:highlight>
                <a:latin typeface="Calibri" panose="020F0502020204030204" pitchFamily="34" charset="0"/>
                <a:cs typeface="Calibri" panose="020F0502020204030204" pitchFamily="34" charset="0"/>
              </a:rPr>
              <a:t>disjunction (or)</a:t>
            </a:r>
            <a:r>
              <a:rPr lang="en-US" dirty="0">
                <a:solidFill>
                  <a:schemeClr val="bg1"/>
                </a:solidFill>
                <a:effectLs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a:solidFill>
                  <a:schemeClr val="bg1"/>
                </a:solidFill>
                <a:effectLst/>
                <a:latin typeface="Calibri" panose="020F0502020204030204" pitchFamily="34" charset="0"/>
                <a:cs typeface="Calibri" panose="020F0502020204030204" pitchFamily="34" charset="0"/>
              </a:rPr>
              <a:t> (tilde) - bitwise </a:t>
            </a:r>
            <a:r>
              <a:rPr lang="en-US" dirty="0">
                <a:solidFill>
                  <a:schemeClr val="bg1"/>
                </a:solidFill>
                <a:effectLst/>
                <a:highlight>
                  <a:srgbClr val="C0C0C0"/>
                </a:highlight>
                <a:latin typeface="Calibri" panose="020F0502020204030204" pitchFamily="34" charset="0"/>
                <a:cs typeface="Calibri" panose="020F0502020204030204" pitchFamily="34" charset="0"/>
              </a:rPr>
              <a:t>negation</a:t>
            </a:r>
            <a:r>
              <a:rPr lang="en-US" dirty="0">
                <a:solidFill>
                  <a:schemeClr val="bg1"/>
                </a:solidFill>
                <a:effectLs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a:solidFill>
                  <a:schemeClr val="bg1"/>
                </a:solidFill>
                <a:effectLst/>
                <a:latin typeface="Calibri" panose="020F0502020204030204" pitchFamily="34" charset="0"/>
                <a:cs typeface="Calibri" panose="020F0502020204030204" pitchFamily="34" charset="0"/>
              </a:rPr>
              <a:t> (caret) - bitwise </a:t>
            </a:r>
            <a:r>
              <a:rPr lang="en-US" dirty="0">
                <a:solidFill>
                  <a:schemeClr val="bg1"/>
                </a:solidFill>
                <a:effectLst/>
                <a:highlight>
                  <a:srgbClr val="C0C0C0"/>
                </a:highlight>
                <a:latin typeface="Calibri" panose="020F0502020204030204" pitchFamily="34" charset="0"/>
                <a:cs typeface="Calibri" panose="020F0502020204030204" pitchFamily="34" charset="0"/>
              </a:rPr>
              <a:t>exclusive 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xor</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Bitwise operations </a:t>
            </a:r>
            <a:r>
              <a:rPr lang="en-US" dirty="0">
                <a:solidFill>
                  <a:schemeClr val="bg1"/>
                </a:solidFill>
                <a:effectLst/>
                <a:highlight>
                  <a:srgbClr val="C0C0C0"/>
                </a:highlight>
                <a:latin typeface="Calibri" panose="020F0502020204030204" pitchFamily="34" charset="0"/>
                <a:cs typeface="Calibri" panose="020F0502020204030204" pitchFamily="34" charset="0"/>
              </a:rPr>
              <a:t>(&amp;, |, and ^)</a:t>
            </a:r>
          </a:p>
          <a:p>
            <a:pPr algn="l"/>
            <a:r>
              <a:rPr lang="en-US" dirty="0">
                <a:solidFill>
                  <a:schemeClr val="bg1"/>
                </a:solidFill>
                <a:effectLst/>
                <a:latin typeface="Calibri" panose="020F0502020204030204" pitchFamily="34" charset="0"/>
                <a:cs typeface="Calibri" panose="020F0502020204030204" pitchFamily="34" charset="0"/>
              </a:rPr>
              <a:t>Argument A	Argument B	     A &amp; B	     A | B	    A ^ B</a:t>
            </a:r>
          </a:p>
          <a:p>
            <a:pPr algn="l"/>
            <a:r>
              <a:rPr lang="en-US" dirty="0">
                <a:solidFill>
                  <a:schemeClr val="bg1"/>
                </a:solidFill>
                <a:effectLst/>
                <a:latin typeface="Calibri" panose="020F0502020204030204" pitchFamily="34" charset="0"/>
                <a:cs typeface="Calibri" panose="020F0502020204030204" pitchFamily="34" charset="0"/>
              </a:rPr>
              <a:t>         0                  	0                	0	        0	       0</a:t>
            </a:r>
          </a:p>
          <a:p>
            <a:pPr algn="l"/>
            <a:r>
              <a:rPr lang="en-US" dirty="0">
                <a:solidFill>
                  <a:schemeClr val="bg1"/>
                </a:solidFill>
                <a:effectLst/>
                <a:latin typeface="Calibri" panose="020F0502020204030204" pitchFamily="34" charset="0"/>
                <a:cs typeface="Calibri" panose="020F0502020204030204" pitchFamily="34" charset="0"/>
              </a:rPr>
              <a:t>         0                    	1	                 0	        1	       1</a:t>
            </a:r>
          </a:p>
          <a:p>
            <a:pPr algn="l"/>
            <a:r>
              <a:rPr lang="en-US" dirty="0">
                <a:solidFill>
                  <a:schemeClr val="bg1"/>
                </a:solidFill>
                <a:effectLst/>
                <a:latin typeface="Calibri" panose="020F0502020204030204" pitchFamily="34" charset="0"/>
                <a:cs typeface="Calibri" panose="020F0502020204030204" pitchFamily="34" charset="0"/>
              </a:rPr>
              <a:t>         1	                 0	                 0	        1	       1</a:t>
            </a:r>
          </a:p>
          <a:p>
            <a:pPr algn="l"/>
            <a:r>
              <a:rPr lang="en-US" dirty="0">
                <a:solidFill>
                  <a:schemeClr val="bg1"/>
                </a:solidFill>
                <a:effectLst/>
                <a:latin typeface="Calibri" panose="020F0502020204030204" pitchFamily="34" charset="0"/>
                <a:cs typeface="Calibri" panose="020F0502020204030204" pitchFamily="34" charset="0"/>
              </a:rPr>
              <a:t>         1	                 1	                 1	        1	       0</a:t>
            </a:r>
          </a:p>
          <a:p>
            <a:pPr algn="l"/>
            <a:r>
              <a:rPr lang="en-US" dirty="0">
                <a:solidFill>
                  <a:schemeClr val="bg1"/>
                </a:solidFill>
                <a:effectLst/>
                <a:latin typeface="Calibri" panose="020F0502020204030204" pitchFamily="34" charset="0"/>
                <a:cs typeface="Calibri" panose="020F0502020204030204" pitchFamily="34" charset="0"/>
              </a:rPr>
              <a:t>0 =&gt; False</a:t>
            </a:r>
          </a:p>
          <a:p>
            <a:pPr algn="l"/>
            <a:r>
              <a:rPr lang="en-US" dirty="0">
                <a:solidFill>
                  <a:schemeClr val="bg1"/>
                </a:solidFill>
                <a:latin typeface="Calibri" panose="020F0502020204030204" pitchFamily="34" charset="0"/>
                <a:cs typeface="Calibri" panose="020F0502020204030204" pitchFamily="34" charset="0"/>
              </a:rPr>
              <a:t>1 =&gt; True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Bitwise operations (~)</a:t>
            </a:r>
          </a:p>
          <a:p>
            <a:pPr algn="l"/>
            <a:r>
              <a:rPr lang="en-US" dirty="0">
                <a:solidFill>
                  <a:schemeClr val="bg1"/>
                </a:solidFill>
                <a:effectLst/>
                <a:latin typeface="Calibri" panose="020F0502020204030204" pitchFamily="34" charset="0"/>
                <a:cs typeface="Calibri" panose="020F0502020204030204" pitchFamily="34" charset="0"/>
              </a:rPr>
              <a:t>Argument	</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a:solidFill>
                  <a:schemeClr val="bg1"/>
                </a:solidFill>
                <a:effectLst/>
                <a:latin typeface="Calibri" panose="020F0502020204030204" pitchFamily="34" charset="0"/>
                <a:cs typeface="Calibri" panose="020F0502020204030204" pitchFamily="34" charset="0"/>
              </a:rPr>
              <a:t> Argument</a:t>
            </a:r>
          </a:p>
          <a:p>
            <a:pPr algn="l"/>
            <a:r>
              <a:rPr lang="en-US" dirty="0">
                <a:solidFill>
                  <a:schemeClr val="bg1"/>
                </a:solidFill>
                <a:effectLst/>
                <a:latin typeface="Calibri" panose="020F0502020204030204" pitchFamily="34" charset="0"/>
                <a:cs typeface="Calibri" panose="020F0502020204030204" pitchFamily="34" charset="0"/>
              </a:rPr>
              <a:t>        0                    	1</a:t>
            </a:r>
          </a:p>
          <a:p>
            <a:pPr algn="l"/>
            <a:r>
              <a:rPr lang="en-US" dirty="0">
                <a:solidFill>
                  <a:schemeClr val="bg1"/>
                </a:solidFill>
                <a:effectLst/>
                <a:latin typeface="Calibri" panose="020F0502020204030204" pitchFamily="34" charset="0"/>
                <a:cs typeface="Calibri" panose="020F0502020204030204" pitchFamily="34" charset="0"/>
              </a:rPr>
              <a:t>        1	                 0</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1112240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355312"/>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Let's make it easier: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&amp;</a:t>
            </a:r>
            <a:r>
              <a:rPr lang="en-US" dirty="0">
                <a:solidFill>
                  <a:schemeClr val="bg1"/>
                </a:solidFill>
                <a:effectLst/>
                <a:latin typeface="Calibri" panose="020F0502020204030204" pitchFamily="34" charset="0"/>
                <a:cs typeface="Calibri" panose="020F0502020204030204" pitchFamily="34" charset="0"/>
              </a:rPr>
              <a:t> requires exactly two </a:t>
            </a:r>
            <a:r>
              <a:rPr lang="en-US" dirty="0">
                <a:solidFill>
                  <a:schemeClr val="bg1"/>
                </a:solidFill>
                <a:effectLst/>
                <a:highlight>
                  <a:srgbClr val="C0C0C0"/>
                </a:highlight>
                <a:latin typeface="Calibri" panose="020F0502020204030204" pitchFamily="34" charset="0"/>
                <a:cs typeface="Calibri" panose="020F0502020204030204" pitchFamily="34" charset="0"/>
              </a:rPr>
              <a:t>1</a:t>
            </a:r>
            <a:r>
              <a:rPr lang="en-US" dirty="0">
                <a:solidFill>
                  <a:schemeClr val="bg1"/>
                </a:solidFill>
                <a:effectLst/>
                <a:latin typeface="Calibri" panose="020F0502020204030204" pitchFamily="34" charset="0"/>
                <a:cs typeface="Calibri" panose="020F0502020204030204" pitchFamily="34" charset="0"/>
              </a:rPr>
              <a:t>s to provide </a:t>
            </a:r>
            <a:r>
              <a:rPr lang="en-US" dirty="0">
                <a:solidFill>
                  <a:schemeClr val="bg1"/>
                </a:solidFill>
                <a:effectLst/>
                <a:highlight>
                  <a:srgbClr val="C0C0C0"/>
                </a:highlight>
                <a:latin typeface="Calibri" panose="020F0502020204030204" pitchFamily="34" charset="0"/>
                <a:cs typeface="Calibri" panose="020F0502020204030204" pitchFamily="34" charset="0"/>
              </a:rPr>
              <a:t>1</a:t>
            </a:r>
            <a:r>
              <a:rPr lang="en-US" dirty="0">
                <a:solidFill>
                  <a:schemeClr val="bg1"/>
                </a:solidFill>
                <a:effectLst/>
                <a:latin typeface="Calibri" panose="020F0502020204030204" pitchFamily="34" charset="0"/>
                <a:cs typeface="Calibri" panose="020F0502020204030204" pitchFamily="34" charset="0"/>
              </a:rPr>
              <a:t> as the result;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a:solidFill>
                  <a:schemeClr val="bg1"/>
                </a:solidFill>
                <a:effectLst/>
                <a:latin typeface="Calibri" panose="020F0502020204030204" pitchFamily="34" charset="0"/>
                <a:cs typeface="Calibri" panose="020F0502020204030204" pitchFamily="34" charset="0"/>
              </a:rPr>
              <a:t> requires at least one </a:t>
            </a:r>
            <a:r>
              <a:rPr lang="en-US" dirty="0">
                <a:solidFill>
                  <a:schemeClr val="bg1"/>
                </a:solidFill>
                <a:effectLst/>
                <a:highlight>
                  <a:srgbClr val="C0C0C0"/>
                </a:highlight>
                <a:latin typeface="Calibri" panose="020F0502020204030204" pitchFamily="34" charset="0"/>
                <a:cs typeface="Calibri" panose="020F0502020204030204" pitchFamily="34" charset="0"/>
              </a:rPr>
              <a:t>1</a:t>
            </a:r>
            <a:r>
              <a:rPr lang="en-US" dirty="0">
                <a:solidFill>
                  <a:schemeClr val="bg1"/>
                </a:solidFill>
                <a:effectLst/>
                <a:latin typeface="Calibri" panose="020F0502020204030204" pitchFamily="34" charset="0"/>
                <a:cs typeface="Calibri" panose="020F0502020204030204" pitchFamily="34" charset="0"/>
              </a:rPr>
              <a:t> to provide </a:t>
            </a:r>
            <a:r>
              <a:rPr lang="en-US" dirty="0">
                <a:solidFill>
                  <a:schemeClr val="bg1"/>
                </a:solidFill>
                <a:effectLst/>
                <a:highlight>
                  <a:srgbClr val="C0C0C0"/>
                </a:highlight>
                <a:latin typeface="Calibri" panose="020F0502020204030204" pitchFamily="34" charset="0"/>
                <a:cs typeface="Calibri" panose="020F0502020204030204" pitchFamily="34" charset="0"/>
              </a:rPr>
              <a:t>1</a:t>
            </a:r>
            <a:r>
              <a:rPr lang="en-US" dirty="0">
                <a:solidFill>
                  <a:schemeClr val="bg1"/>
                </a:solidFill>
                <a:effectLst/>
                <a:latin typeface="Calibri" panose="020F0502020204030204" pitchFamily="34" charset="0"/>
                <a:cs typeface="Calibri" panose="020F0502020204030204" pitchFamily="34" charset="0"/>
              </a:rPr>
              <a:t> as the result;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a:solidFill>
                  <a:schemeClr val="bg1"/>
                </a:solidFill>
                <a:effectLst/>
                <a:latin typeface="Calibri" panose="020F0502020204030204" pitchFamily="34" charset="0"/>
                <a:cs typeface="Calibri" panose="020F0502020204030204" pitchFamily="34" charset="0"/>
              </a:rPr>
              <a:t> requires exactly one </a:t>
            </a:r>
            <a:r>
              <a:rPr lang="en-US" dirty="0">
                <a:solidFill>
                  <a:schemeClr val="bg1"/>
                </a:solidFill>
                <a:effectLst/>
                <a:highlight>
                  <a:srgbClr val="C0C0C0"/>
                </a:highlight>
                <a:latin typeface="Calibri" panose="020F0502020204030204" pitchFamily="34" charset="0"/>
                <a:cs typeface="Calibri" panose="020F0502020204030204" pitchFamily="34" charset="0"/>
              </a:rPr>
              <a:t>1</a:t>
            </a:r>
            <a:r>
              <a:rPr lang="en-US" dirty="0">
                <a:solidFill>
                  <a:schemeClr val="bg1"/>
                </a:solidFill>
                <a:effectLst/>
                <a:latin typeface="Calibri" panose="020F0502020204030204" pitchFamily="34" charset="0"/>
                <a:cs typeface="Calibri" panose="020F0502020204030204" pitchFamily="34" charset="0"/>
              </a:rPr>
              <a:t> to provide </a:t>
            </a:r>
            <a:r>
              <a:rPr lang="en-US" dirty="0">
                <a:solidFill>
                  <a:schemeClr val="bg1"/>
                </a:solidFill>
                <a:effectLst/>
                <a:highlight>
                  <a:srgbClr val="C0C0C0"/>
                </a:highlight>
                <a:latin typeface="Calibri" panose="020F0502020204030204" pitchFamily="34" charset="0"/>
                <a:cs typeface="Calibri" panose="020F0502020204030204" pitchFamily="34" charset="0"/>
              </a:rPr>
              <a:t>1</a:t>
            </a:r>
            <a:r>
              <a:rPr lang="en-US" dirty="0">
                <a:solidFill>
                  <a:schemeClr val="bg1"/>
                </a:solidFill>
                <a:effectLst/>
                <a:latin typeface="Calibri" panose="020F0502020204030204" pitchFamily="34" charset="0"/>
                <a:cs typeface="Calibri" panose="020F0502020204030204" pitchFamily="34" charset="0"/>
              </a:rPr>
              <a:t> as the result (only one True to be True).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Let us add an important remark: the arguments of these operators </a:t>
            </a:r>
            <a:r>
              <a:rPr lang="en-US" dirty="0">
                <a:solidFill>
                  <a:schemeClr val="bg1"/>
                </a:solidFill>
                <a:effectLst/>
                <a:highlight>
                  <a:srgbClr val="C0C0C0"/>
                </a:highlight>
                <a:latin typeface="Calibri" panose="020F0502020204030204" pitchFamily="34" charset="0"/>
                <a:cs typeface="Calibri" panose="020F0502020204030204" pitchFamily="34" charset="0"/>
              </a:rPr>
              <a:t>must be integers</a:t>
            </a:r>
            <a:r>
              <a:rPr lang="en-US" dirty="0">
                <a:solidFill>
                  <a:schemeClr val="bg1"/>
                </a:solidFill>
                <a:effectLst/>
                <a:latin typeface="Calibri" panose="020F0502020204030204" pitchFamily="34" charset="0"/>
                <a:cs typeface="Calibri" panose="020F0502020204030204" pitchFamily="34" charset="0"/>
              </a:rPr>
              <a:t>; we must </a:t>
            </a:r>
            <a:r>
              <a:rPr lang="en-US" b="1" dirty="0">
                <a:solidFill>
                  <a:srgbClr val="FF0000"/>
                </a:solidFill>
                <a:effectLst/>
                <a:latin typeface="Calibri" panose="020F0502020204030204" pitchFamily="34" charset="0"/>
                <a:cs typeface="Calibri" panose="020F0502020204030204" pitchFamily="34" charset="0"/>
              </a:rPr>
              <a:t>not use floats</a:t>
            </a:r>
            <a:r>
              <a:rPr lang="en-US" dirty="0">
                <a:solidFill>
                  <a:schemeClr val="bg1"/>
                </a:solidFill>
                <a:effectLst/>
                <a:latin typeface="Calibri" panose="020F0502020204030204" pitchFamily="34" charset="0"/>
                <a:cs typeface="Calibri" panose="020F0502020204030204" pitchFamily="34" charset="0"/>
              </a:rPr>
              <a:t> here.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difference in the operation of the logical and bit operators is important: the logical operators do not penetrate into the bit level of its argument. They're only interested in the final integer value.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Bitwise operators are stricter: they deal with every bit separately. If we assume that the integer variable occupies 64 bits (which is common in modern computer systems), you can imagine the bitwise operation as a 64-fold evaluation of the logical operator for each pair of bits of the arguments. This analogy is obviously imperfect, as in the real world all these 64 operations are </a:t>
            </a:r>
            <a:r>
              <a:rPr lang="en-US" dirty="0">
                <a:solidFill>
                  <a:schemeClr val="bg1"/>
                </a:solidFill>
                <a:effectLst/>
                <a:highlight>
                  <a:srgbClr val="C0C0C0"/>
                </a:highlight>
                <a:latin typeface="Calibri" panose="020F0502020204030204" pitchFamily="34" charset="0"/>
                <a:cs typeface="Calibri" panose="020F0502020204030204" pitchFamily="34" charset="0"/>
              </a:rPr>
              <a:t>performed at the same time </a:t>
            </a:r>
            <a:r>
              <a:rPr lang="en-US" dirty="0">
                <a:solidFill>
                  <a:schemeClr val="bg1"/>
                </a:solidFill>
                <a:effectLst/>
                <a:latin typeface="Calibri" panose="020F0502020204030204" pitchFamily="34" charset="0"/>
                <a:cs typeface="Calibri" panose="020F0502020204030204" pitchFamily="34" charset="0"/>
              </a:rPr>
              <a:t>(</a:t>
            </a:r>
            <a:r>
              <a:rPr lang="en-US" b="1" dirty="0">
                <a:solidFill>
                  <a:srgbClr val="FF0000"/>
                </a:solidFill>
                <a:effectLst/>
                <a:latin typeface="Calibri" panose="020F0502020204030204" pitchFamily="34" charset="0"/>
                <a:cs typeface="Calibri" panose="020F0502020204030204" pitchFamily="34" charset="0"/>
              </a:rPr>
              <a:t>simultaneously</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58274344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893647"/>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Logical vs. bit operations: continued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We'll now show you an example of the difference in operation between the logical and bit operations. Let's assume that the following assignments have been performed: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 15</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j = 22</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If we assume that the integers are stored with 32 bits, the bitwise image of the two variables will be as follows: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 00000000000000000000000000001111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j: 00000000000000000000000000010110</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assignment is given: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log =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and j</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833700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4247317"/>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This conditional statement consists of the following, strictly necessary, elements in this and this order only:</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a:t>
            </a:r>
            <a:r>
              <a:rPr lang="en-US" dirty="0">
                <a:solidFill>
                  <a:schemeClr val="bg1"/>
                </a:solidFill>
                <a:effectLst/>
                <a:highlight>
                  <a:srgbClr val="C0C0C0"/>
                </a:highlight>
                <a:latin typeface="Calibri" panose="020F0502020204030204" pitchFamily="34" charset="0"/>
                <a:cs typeface="Calibri" panose="020F0502020204030204" pitchFamily="34" charset="0"/>
              </a:rPr>
              <a:t>if </a:t>
            </a:r>
            <a:r>
              <a:rPr lang="en-US" dirty="0">
                <a:solidFill>
                  <a:schemeClr val="bg1"/>
                </a:solidFill>
                <a:effectLst/>
                <a:latin typeface="Calibri" panose="020F0502020204030204" pitchFamily="34" charset="0"/>
                <a:cs typeface="Calibri" panose="020F0502020204030204" pitchFamily="34" charset="0"/>
              </a:rPr>
              <a:t>keyword;</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one or more </a:t>
            </a:r>
            <a:r>
              <a:rPr lang="en-US" b="1" dirty="0">
                <a:solidFill>
                  <a:schemeClr val="bg1"/>
                </a:solidFill>
                <a:effectLst/>
                <a:latin typeface="Calibri" panose="020F0502020204030204" pitchFamily="34" charset="0"/>
                <a:cs typeface="Calibri" panose="020F0502020204030204" pitchFamily="34" charset="0"/>
              </a:rPr>
              <a:t>white spaces</a:t>
            </a:r>
            <a:r>
              <a:rPr lang="en-US" dirty="0">
                <a:solidFill>
                  <a:schemeClr val="bg1"/>
                </a:solidFill>
                <a:effectLst/>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an expression (a question or an answer) whose value will be interpreted solely in terms of </a:t>
            </a:r>
            <a:r>
              <a:rPr lang="en-US" dirty="0">
                <a:solidFill>
                  <a:schemeClr val="bg1"/>
                </a:solidFill>
                <a:effectLst/>
                <a:highlight>
                  <a:srgbClr val="C0C0C0"/>
                </a:highlight>
                <a:latin typeface="Calibri" panose="020F0502020204030204" pitchFamily="34" charset="0"/>
                <a:cs typeface="Calibri" panose="020F0502020204030204" pitchFamily="34" charset="0"/>
              </a:rPr>
              <a:t>True</a:t>
            </a:r>
            <a:r>
              <a:rPr lang="en-US" dirty="0">
                <a:solidFill>
                  <a:schemeClr val="bg1"/>
                </a:solidFill>
                <a:effectLst/>
                <a:latin typeface="Calibri" panose="020F0502020204030204" pitchFamily="34" charset="0"/>
                <a:cs typeface="Calibri" panose="020F0502020204030204" pitchFamily="34" charset="0"/>
              </a:rPr>
              <a:t> (</a:t>
            </a:r>
            <a:r>
              <a:rPr lang="en-US" b="1" dirty="0">
                <a:solidFill>
                  <a:schemeClr val="bg1"/>
                </a:solidFill>
                <a:effectLst/>
                <a:latin typeface="Calibri" panose="020F0502020204030204" pitchFamily="34" charset="0"/>
                <a:cs typeface="Calibri" panose="020F0502020204030204" pitchFamily="34" charset="0"/>
              </a:rPr>
              <a:t>when its value is non-zero</a:t>
            </a:r>
            <a:r>
              <a:rPr lang="en-US" dirty="0">
                <a:solidFill>
                  <a:schemeClr val="bg1"/>
                </a:solidFill>
                <a:effectLst/>
                <a:latin typeface="Calibri" panose="020F0502020204030204" pitchFamily="34" charset="0"/>
                <a:cs typeface="Calibri" panose="020F0502020204030204" pitchFamily="34" charset="0"/>
              </a:rPr>
              <a:t>) and </a:t>
            </a:r>
            <a:r>
              <a:rPr lang="en-US" dirty="0">
                <a:solidFill>
                  <a:schemeClr val="bg1"/>
                </a:solidFill>
                <a:effectLst/>
                <a:highlight>
                  <a:srgbClr val="C0C0C0"/>
                </a:highlight>
                <a:latin typeface="Calibri" panose="020F0502020204030204" pitchFamily="34" charset="0"/>
                <a:cs typeface="Calibri" panose="020F0502020204030204" pitchFamily="34" charset="0"/>
              </a:rPr>
              <a:t>False</a:t>
            </a:r>
            <a:r>
              <a:rPr lang="en-US" dirty="0">
                <a:solidFill>
                  <a:schemeClr val="bg1"/>
                </a:solidFill>
                <a:effectLst/>
                <a:latin typeface="Calibri" panose="020F0502020204030204" pitchFamily="34" charset="0"/>
                <a:cs typeface="Calibri" panose="020F0502020204030204" pitchFamily="34" charset="0"/>
              </a:rPr>
              <a:t> (</a:t>
            </a:r>
            <a:r>
              <a:rPr lang="en-US" b="1" dirty="0">
                <a:solidFill>
                  <a:schemeClr val="bg1"/>
                </a:solidFill>
                <a:effectLst/>
                <a:latin typeface="Calibri" panose="020F0502020204030204" pitchFamily="34" charset="0"/>
                <a:cs typeface="Calibri" panose="020F0502020204030204" pitchFamily="34" charset="0"/>
              </a:rPr>
              <a:t>when it is equal to zero</a:t>
            </a:r>
            <a:r>
              <a:rPr lang="en-US" dirty="0">
                <a:solidFill>
                  <a:schemeClr val="bg1"/>
                </a:solidFill>
                <a:effectLst/>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a </a:t>
            </a:r>
            <a:r>
              <a:rPr lang="en-US" b="1" dirty="0">
                <a:solidFill>
                  <a:schemeClr val="bg1"/>
                </a:solidFill>
                <a:effectLst/>
                <a:latin typeface="Calibri" panose="020F0502020204030204" pitchFamily="34" charset="0"/>
                <a:cs typeface="Calibri" panose="020F0502020204030204" pitchFamily="34" charset="0"/>
              </a:rPr>
              <a:t>colon</a:t>
            </a:r>
            <a:r>
              <a:rPr lang="en-US" dirty="0">
                <a:solidFill>
                  <a:schemeClr val="bg1"/>
                </a:solidFill>
                <a:effectLst/>
                <a:latin typeface="Calibri" panose="020F0502020204030204" pitchFamily="34" charset="0"/>
                <a:cs typeface="Calibri" panose="020F0502020204030204" pitchFamily="34" charset="0"/>
              </a:rPr>
              <a:t> followed by a newline;</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an </a:t>
            </a:r>
            <a:r>
              <a:rPr lang="en-US" b="1" dirty="0">
                <a:solidFill>
                  <a:schemeClr val="bg1"/>
                </a:solidFill>
                <a:effectLst/>
                <a:latin typeface="Calibri" panose="020F0502020204030204" pitchFamily="34" charset="0"/>
                <a:cs typeface="Calibri" panose="020F0502020204030204" pitchFamily="34" charset="0"/>
              </a:rPr>
              <a:t>indented</a:t>
            </a:r>
            <a:r>
              <a:rPr lang="en-US" dirty="0">
                <a:solidFill>
                  <a:schemeClr val="bg1"/>
                </a:solidFill>
                <a:effectLst/>
                <a:latin typeface="Calibri" panose="020F0502020204030204" pitchFamily="34" charset="0"/>
                <a:cs typeface="Calibri" panose="020F0502020204030204" pitchFamily="34" charset="0"/>
              </a:rPr>
              <a:t> instruction or set of instructions (</a:t>
            </a:r>
            <a:r>
              <a:rPr lang="en-US" b="1" dirty="0">
                <a:solidFill>
                  <a:srgbClr val="FF0000"/>
                </a:solidFill>
                <a:effectLst/>
                <a:latin typeface="Calibri" panose="020F0502020204030204" pitchFamily="34" charset="0"/>
                <a:cs typeface="Calibri" panose="020F0502020204030204" pitchFamily="34" charset="0"/>
              </a:rPr>
              <a:t>at least one instruction is absolutely required</a:t>
            </a:r>
            <a:r>
              <a:rPr lang="en-US" dirty="0">
                <a:solidFill>
                  <a:schemeClr val="bg1"/>
                </a:solidFill>
                <a:effectLst/>
                <a:latin typeface="Calibri" panose="020F0502020204030204" pitchFamily="34" charset="0"/>
                <a:cs typeface="Calibri" panose="020F0502020204030204" pitchFamily="34" charset="0"/>
              </a:rPr>
              <a:t>); the indentation may be achieved in two ways - by inserting a particular number of spaces (the recommendation is to use </a:t>
            </a:r>
            <a:r>
              <a:rPr lang="en-US" b="1" dirty="0">
                <a:solidFill>
                  <a:schemeClr val="bg1"/>
                </a:solidFill>
                <a:effectLst/>
                <a:latin typeface="Calibri" panose="020F0502020204030204" pitchFamily="34" charset="0"/>
                <a:cs typeface="Calibri" panose="020F0502020204030204" pitchFamily="34" charset="0"/>
              </a:rPr>
              <a:t>four spaces of indentation</a:t>
            </a:r>
            <a:r>
              <a:rPr lang="en-US" dirty="0">
                <a:solidFill>
                  <a:schemeClr val="bg1"/>
                </a:solidFill>
                <a:effectLst/>
                <a:latin typeface="Calibri" panose="020F0502020204030204" pitchFamily="34" charset="0"/>
                <a:cs typeface="Calibri" panose="020F0502020204030204" pitchFamily="34" charset="0"/>
              </a:rPr>
              <a:t>), or by using the tab character; </a:t>
            </a:r>
            <a:r>
              <a:rPr lang="en-US" b="1" dirty="0">
                <a:solidFill>
                  <a:srgbClr val="FF0000"/>
                </a:solidFill>
                <a:effectLst/>
                <a:latin typeface="Calibri" panose="020F0502020204030204" pitchFamily="34" charset="0"/>
                <a:cs typeface="Calibri" panose="020F0502020204030204" pitchFamily="34" charset="0"/>
              </a:rPr>
              <a:t>note: if there is more than one instruction in the indented part, the indentation should be the same in all lines; even though it may look the same if you use tabs mixed with spaces, it's important to make all indentations exactly the same - Python 3 does not allow mixing spaces and tabs for indentation.</a:t>
            </a:r>
          </a:p>
        </p:txBody>
      </p:sp>
    </p:spTree>
    <p:extLst>
      <p:ext uri="{BB962C8B-B14F-4D97-AF65-F5344CB8AC3E}">
        <p14:creationId xmlns:p14="http://schemas.microsoft.com/office/powerpoint/2010/main" val="127272576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078313"/>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We are dealing with a </a:t>
            </a:r>
            <a:r>
              <a:rPr lang="en-US" dirty="0">
                <a:solidFill>
                  <a:schemeClr val="bg1"/>
                </a:solidFill>
                <a:effectLst/>
                <a:highlight>
                  <a:srgbClr val="C0C0C0"/>
                </a:highlight>
                <a:latin typeface="Calibri" panose="020F0502020204030204" pitchFamily="34" charset="0"/>
                <a:cs typeface="Calibri" panose="020F0502020204030204" pitchFamily="34" charset="0"/>
              </a:rPr>
              <a:t>logical conjunction </a:t>
            </a:r>
            <a:r>
              <a:rPr lang="en-US" dirty="0">
                <a:solidFill>
                  <a:schemeClr val="bg1"/>
                </a:solidFill>
                <a:effectLst/>
                <a:latin typeface="Calibri" panose="020F0502020204030204" pitchFamily="34" charset="0"/>
                <a:cs typeface="Calibri" panose="020F0502020204030204" pitchFamily="34" charset="0"/>
              </a:rPr>
              <a:t>here. Let's trace the course of the calculations. Both variables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and j are not zeros</a:t>
            </a:r>
            <a:r>
              <a:rPr lang="en-US" dirty="0">
                <a:solidFill>
                  <a:schemeClr val="bg1"/>
                </a:solidFill>
                <a:effectLst/>
                <a:latin typeface="Calibri" panose="020F0502020204030204" pitchFamily="34" charset="0"/>
                <a:cs typeface="Calibri" panose="020F0502020204030204" pitchFamily="34" charset="0"/>
              </a:rPr>
              <a:t>, so will be deemed to represent True. Consulting the truth table for the and operator, we can see that the result will be True. No other operations are performed.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log: True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Now the bitwise operation - here it is: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bit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&amp; j</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a:t>
            </a:r>
            <a:r>
              <a:rPr lang="en-US" dirty="0">
                <a:solidFill>
                  <a:schemeClr val="bg1"/>
                </a:solidFill>
                <a:effectLst/>
                <a:highlight>
                  <a:srgbClr val="C0C0C0"/>
                </a:highlight>
                <a:latin typeface="Calibri" panose="020F0502020204030204" pitchFamily="34" charset="0"/>
                <a:cs typeface="Calibri" panose="020F0502020204030204" pitchFamily="34" charset="0"/>
              </a:rPr>
              <a:t>&amp;</a:t>
            </a:r>
            <a:r>
              <a:rPr lang="en-US" dirty="0">
                <a:solidFill>
                  <a:schemeClr val="bg1"/>
                </a:solidFill>
                <a:effectLst/>
                <a:latin typeface="Calibri" panose="020F0502020204030204" pitchFamily="34" charset="0"/>
                <a:cs typeface="Calibri" panose="020F0502020204030204" pitchFamily="34" charset="0"/>
              </a:rPr>
              <a:t> operator will operate with each pair of corresponding bits separately, producing the values of the relevant bits of the result. Therefore, the result will be as follows: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00000000000000000000000000001111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j				00000000000000000000000000010110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bit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&amp; j			00000000000000000000000000000110</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These bits correspond to the integer value of six.</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97219508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755422"/>
          </a:xfrm>
          <a:prstGeom prst="rect">
            <a:avLst/>
          </a:prstGeom>
          <a:noFill/>
        </p:spPr>
        <p:txBody>
          <a:bodyPr wrap="square">
            <a:spAutoFit/>
          </a:bodyPr>
          <a:lstStyle/>
          <a:p>
            <a:pPr algn="l"/>
            <a:r>
              <a:rPr lang="en-US" sz="1600" dirty="0">
                <a:solidFill>
                  <a:schemeClr val="bg1"/>
                </a:solidFill>
                <a:effectLst/>
                <a:latin typeface="Calibri" panose="020F0502020204030204" pitchFamily="34" charset="0"/>
                <a:cs typeface="Calibri" panose="020F0502020204030204" pitchFamily="34" charset="0"/>
              </a:rPr>
              <a:t>Let's look at the negation operators now. First the logical one:</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logneg</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not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i</a:t>
            </a:r>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The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logneg</a:t>
            </a:r>
            <a:r>
              <a:rPr lang="en-US" sz="1600" dirty="0">
                <a:solidFill>
                  <a:schemeClr val="bg1"/>
                </a:solidFill>
                <a:effectLst/>
                <a:latin typeface="Calibri" panose="020F0502020204030204" pitchFamily="34" charset="0"/>
                <a:cs typeface="Calibri" panose="020F0502020204030204" pitchFamily="34" charset="0"/>
              </a:rPr>
              <a:t> variable will be set to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False</a:t>
            </a:r>
            <a:r>
              <a:rPr lang="en-US" sz="1600" dirty="0">
                <a:solidFill>
                  <a:schemeClr val="bg1"/>
                </a:solidFill>
                <a:effectLst/>
                <a:latin typeface="Calibri" panose="020F0502020204030204" pitchFamily="34" charset="0"/>
                <a:cs typeface="Calibri" panose="020F0502020204030204" pitchFamily="34" charset="0"/>
              </a:rPr>
              <a:t> - nothing more needs to be done.</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The bitwise negation goes like this:</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err="1">
                <a:solidFill>
                  <a:schemeClr val="bg1"/>
                </a:solidFill>
                <a:effectLst/>
                <a:highlight>
                  <a:srgbClr val="C0C0C0"/>
                </a:highlight>
                <a:latin typeface="Calibri" panose="020F0502020204030204" pitchFamily="34" charset="0"/>
                <a:cs typeface="Calibri" panose="020F0502020204030204" pitchFamily="34" charset="0"/>
              </a:rPr>
              <a:t>bitneg</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i</a:t>
            </a:r>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It may be a bit surprising: the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bitneg</a:t>
            </a:r>
            <a:r>
              <a:rPr lang="en-US" sz="1600" dirty="0">
                <a:solidFill>
                  <a:schemeClr val="bg1"/>
                </a:solidFill>
                <a:effectLst/>
                <a:latin typeface="Calibri" panose="020F0502020204030204" pitchFamily="34" charset="0"/>
                <a:cs typeface="Calibri" panose="020F0502020204030204" pitchFamily="34" charset="0"/>
              </a:rPr>
              <a:t> variable value is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-16</a:t>
            </a:r>
            <a:r>
              <a:rPr lang="en-US" sz="1600" dirty="0">
                <a:solidFill>
                  <a:schemeClr val="bg1"/>
                </a:solidFill>
                <a:effectLst/>
                <a:latin typeface="Calibri" panose="020F0502020204030204" pitchFamily="34" charset="0"/>
                <a:cs typeface="Calibri" panose="020F0502020204030204" pitchFamily="34" charset="0"/>
              </a:rPr>
              <a:t>. This may seem strange, but isn't at all. If you wish to learn more, you should check out the binary numeral system and the rules governing two's complement numbers.</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err="1">
                <a:solidFill>
                  <a:schemeClr val="bg1"/>
                </a:solidFill>
                <a:effectLst/>
                <a:highlight>
                  <a:srgbClr val="C0C0C0"/>
                </a:highlight>
                <a:latin typeface="Calibri" panose="020F0502020204030204" pitchFamily="34" charset="0"/>
                <a:cs typeface="Calibri" panose="020F0502020204030204" pitchFamily="34" charset="0"/>
              </a:rPr>
              <a:t>i</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00000000000000000000000000001111</a:t>
            </a:r>
          </a:p>
          <a:p>
            <a:pPr algn="l"/>
            <a:r>
              <a:rPr lang="en-US" sz="1600" dirty="0" err="1">
                <a:solidFill>
                  <a:schemeClr val="bg1"/>
                </a:solidFill>
                <a:effectLst/>
                <a:highlight>
                  <a:srgbClr val="C0C0C0"/>
                </a:highlight>
                <a:latin typeface="Calibri" panose="020F0502020204030204" pitchFamily="34" charset="0"/>
                <a:cs typeface="Calibri" panose="020F0502020204030204" pitchFamily="34" charset="0"/>
              </a:rPr>
              <a:t>bitneg</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i</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11111111111111111111111111110000</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Each of these two-argument operators can be used in </a:t>
            </a:r>
            <a:r>
              <a:rPr lang="en-US" sz="1600" b="1" dirty="0">
                <a:solidFill>
                  <a:schemeClr val="bg1"/>
                </a:solidFill>
                <a:effectLst/>
                <a:latin typeface="Calibri" panose="020F0502020204030204" pitchFamily="34" charset="0"/>
                <a:cs typeface="Calibri" panose="020F0502020204030204" pitchFamily="34" charset="0"/>
              </a:rPr>
              <a:t>abbreviated form</a:t>
            </a:r>
            <a:r>
              <a:rPr lang="en-US" sz="1600" dirty="0">
                <a:solidFill>
                  <a:schemeClr val="bg1"/>
                </a:solidFill>
                <a:effectLst/>
                <a:latin typeface="Calibri" panose="020F0502020204030204" pitchFamily="34" charset="0"/>
                <a:cs typeface="Calibri" panose="020F0502020204030204" pitchFamily="34" charset="0"/>
              </a:rPr>
              <a:t>. These are the examples of their equivalent notations:</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x = x &amp; y		x   &amp;=  y</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x = x | y		x   |=   y</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x = x ^ y		x   ^=   y</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62195169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6124754"/>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How do we deal with single bits?</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We'll now show you what you can use bitwise operators for. Imagine that you're a developer obliged to write an important piece of an operating system. You've been told that you're allowed to use a variable assigned in the following way:</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err="1">
                <a:solidFill>
                  <a:schemeClr val="bg1"/>
                </a:solidFill>
                <a:effectLst/>
                <a:highlight>
                  <a:srgbClr val="C0C0C0"/>
                </a:highlight>
                <a:latin typeface="Calibri" panose="020F0502020204030204" pitchFamily="34" charset="0"/>
                <a:cs typeface="Calibri" panose="020F0502020204030204" pitchFamily="34" charset="0"/>
              </a:rPr>
              <a:t>flag_register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0x1234</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The variable stores the information about various aspects of system operation. </a:t>
            </a:r>
            <a:r>
              <a:rPr lang="en-US" sz="1600" b="1" dirty="0">
                <a:solidFill>
                  <a:schemeClr val="bg1"/>
                </a:solidFill>
                <a:effectLst/>
                <a:latin typeface="Calibri" panose="020F0502020204030204" pitchFamily="34" charset="0"/>
                <a:cs typeface="Calibri" panose="020F0502020204030204" pitchFamily="34" charset="0"/>
              </a:rPr>
              <a:t>Each bit of the variable stores one </a:t>
            </a:r>
            <a:r>
              <a:rPr lang="en-US" sz="1600" b="1" dirty="0">
                <a:solidFill>
                  <a:srgbClr val="FF0000"/>
                </a:solidFill>
                <a:effectLst/>
                <a:latin typeface="Calibri" panose="020F0502020204030204" pitchFamily="34" charset="0"/>
                <a:cs typeface="Calibri" panose="020F0502020204030204" pitchFamily="34" charset="0"/>
              </a:rPr>
              <a:t>yes/no </a:t>
            </a:r>
            <a:r>
              <a:rPr lang="en-US" sz="1600" b="1" dirty="0">
                <a:solidFill>
                  <a:schemeClr val="bg1"/>
                </a:solidFill>
                <a:effectLst/>
                <a:latin typeface="Calibri" panose="020F0502020204030204" pitchFamily="34" charset="0"/>
                <a:cs typeface="Calibri" panose="020F0502020204030204" pitchFamily="34" charset="0"/>
              </a:rPr>
              <a:t>value</a:t>
            </a:r>
            <a:r>
              <a:rPr lang="en-US" sz="1600" dirty="0">
                <a:solidFill>
                  <a:schemeClr val="bg1"/>
                </a:solidFill>
                <a:effectLst/>
                <a:latin typeface="Calibri" panose="020F0502020204030204" pitchFamily="34" charset="0"/>
                <a:cs typeface="Calibri" panose="020F0502020204030204" pitchFamily="34" charset="0"/>
              </a:rPr>
              <a:t>. You've also been told that only one of these bits is yours - the third (remember that bits are numbered from zero, and bit </a:t>
            </a:r>
            <a:r>
              <a:rPr lang="en-US" sz="1600" b="1" dirty="0">
                <a:solidFill>
                  <a:schemeClr val="bg1"/>
                </a:solidFill>
                <a:effectLst/>
                <a:latin typeface="Calibri" panose="020F0502020204030204" pitchFamily="34" charset="0"/>
                <a:cs typeface="Calibri" panose="020F0502020204030204" pitchFamily="34" charset="0"/>
              </a:rPr>
              <a:t>number zero is the lowest one</a:t>
            </a:r>
            <a:r>
              <a:rPr lang="en-US" sz="1600" dirty="0">
                <a:solidFill>
                  <a:schemeClr val="bg1"/>
                </a:solidFill>
                <a:effectLst/>
                <a:latin typeface="Calibri" panose="020F0502020204030204" pitchFamily="34" charset="0"/>
                <a:cs typeface="Calibri" panose="020F0502020204030204" pitchFamily="34" charset="0"/>
              </a:rPr>
              <a:t>, while the highest is number 31). The remaining bits are not allowed to change, because they're intended to store other data. Here's your bit marked with the letter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x</a:t>
            </a:r>
            <a:r>
              <a:rPr lang="en-US" sz="1600" dirty="0">
                <a:solidFill>
                  <a:schemeClr val="bg1"/>
                </a:solidFill>
                <a:effectLst/>
                <a:latin typeface="Calibri" panose="020F0502020204030204" pitchFamily="34" charset="0"/>
                <a:cs typeface="Calibri" panose="020F0502020204030204" pitchFamily="34" charset="0"/>
              </a:rPr>
              <a:t>:</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err="1">
                <a:solidFill>
                  <a:schemeClr val="bg1"/>
                </a:solidFill>
                <a:effectLst/>
                <a:highlight>
                  <a:srgbClr val="C0C0C0"/>
                </a:highlight>
                <a:latin typeface="Calibri" panose="020F0502020204030204" pitchFamily="34" charset="0"/>
                <a:cs typeface="Calibri" panose="020F0502020204030204" pitchFamily="34" charset="0"/>
              </a:rPr>
              <a:t>flag_register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0000000000000000000000000000x000</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You may be faced with the following tasks:</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1. </a:t>
            </a:r>
            <a:r>
              <a:rPr lang="en-US" sz="1600" b="1" dirty="0">
                <a:solidFill>
                  <a:schemeClr val="bg1"/>
                </a:solidFill>
                <a:effectLst/>
                <a:latin typeface="Calibri" panose="020F0502020204030204" pitchFamily="34" charset="0"/>
                <a:cs typeface="Calibri" panose="020F0502020204030204" pitchFamily="34" charset="0"/>
              </a:rPr>
              <a:t>Check the state of your bit </a:t>
            </a:r>
            <a:r>
              <a:rPr lang="en-US" sz="1600" dirty="0">
                <a:solidFill>
                  <a:schemeClr val="bg1"/>
                </a:solidFill>
                <a:effectLst/>
                <a:latin typeface="Calibri" panose="020F0502020204030204" pitchFamily="34" charset="0"/>
                <a:cs typeface="Calibri" panose="020F0502020204030204" pitchFamily="34" charset="0"/>
              </a:rPr>
              <a:t>- you want to find out the value of your bit; comparing the whole variable to zero will not do anything, because the remaining bits can have completely unpredictable values, but you can use the following </a:t>
            </a:r>
            <a:r>
              <a:rPr lang="en-US" sz="1600" b="1" dirty="0">
                <a:solidFill>
                  <a:srgbClr val="FF0000"/>
                </a:solidFill>
                <a:effectLst/>
                <a:highlight>
                  <a:srgbClr val="C0C0C0"/>
                </a:highlight>
                <a:latin typeface="Calibri" panose="020F0502020204030204" pitchFamily="34" charset="0"/>
                <a:cs typeface="Calibri" panose="020F0502020204030204" pitchFamily="34" charset="0"/>
              </a:rPr>
              <a:t>conjunction property</a:t>
            </a:r>
            <a:r>
              <a:rPr lang="en-US" sz="1600" dirty="0">
                <a:solidFill>
                  <a:schemeClr val="bg1"/>
                </a:solidFill>
                <a:effectLst/>
                <a:latin typeface="Calibri" panose="020F0502020204030204" pitchFamily="34" charset="0"/>
                <a:cs typeface="Calibri" panose="020F0502020204030204" pitchFamily="34" charset="0"/>
              </a:rPr>
              <a:t>:</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x &amp; 1 = x</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x &amp; 0 = 0</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25001206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616648"/>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If you apply the </a:t>
            </a:r>
            <a:r>
              <a:rPr lang="en-US" dirty="0">
                <a:solidFill>
                  <a:schemeClr val="bg1"/>
                </a:solidFill>
                <a:effectLst/>
                <a:highlight>
                  <a:srgbClr val="C0C0C0"/>
                </a:highlight>
                <a:latin typeface="Calibri" panose="020F0502020204030204" pitchFamily="34" charset="0"/>
                <a:cs typeface="Calibri" panose="020F0502020204030204" pitchFamily="34" charset="0"/>
              </a:rPr>
              <a:t>&amp;</a:t>
            </a:r>
            <a:r>
              <a:rPr lang="en-US" dirty="0">
                <a:solidFill>
                  <a:schemeClr val="bg1"/>
                </a:solidFill>
                <a:effectLst/>
                <a:latin typeface="Calibri" panose="020F0502020204030204" pitchFamily="34" charset="0"/>
                <a:cs typeface="Calibri" panose="020F0502020204030204" pitchFamily="34" charset="0"/>
              </a:rPr>
              <a:t> operation to the </a:t>
            </a:r>
            <a:r>
              <a:rPr lang="en-US" dirty="0" err="1">
                <a:solidFill>
                  <a:schemeClr val="bg1"/>
                </a:solidFill>
                <a:effectLst/>
                <a:highlight>
                  <a:srgbClr val="C0C0C0"/>
                </a:highlight>
                <a:latin typeface="Calibri" panose="020F0502020204030204" pitchFamily="34" charset="0"/>
                <a:cs typeface="Calibri" panose="020F0502020204030204" pitchFamily="34" charset="0"/>
              </a:rPr>
              <a:t>flag_register</a:t>
            </a:r>
            <a:r>
              <a:rPr lang="en-US" dirty="0">
                <a:solidFill>
                  <a:schemeClr val="bg1"/>
                </a:solidFill>
                <a:effectLst/>
                <a:latin typeface="Calibri" panose="020F0502020204030204" pitchFamily="34" charset="0"/>
                <a:cs typeface="Calibri" panose="020F0502020204030204" pitchFamily="34" charset="0"/>
              </a:rPr>
              <a:t> variable along with the following bit image: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00000000000000000000000000001000</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(note the </a:t>
            </a:r>
            <a:r>
              <a:rPr lang="en-US" dirty="0">
                <a:solidFill>
                  <a:schemeClr val="bg1"/>
                </a:solidFill>
                <a:effectLst/>
                <a:highlight>
                  <a:srgbClr val="C0C0C0"/>
                </a:highlight>
                <a:latin typeface="Calibri" panose="020F0502020204030204" pitchFamily="34" charset="0"/>
                <a:cs typeface="Calibri" panose="020F0502020204030204" pitchFamily="34" charset="0"/>
              </a:rPr>
              <a:t>1</a:t>
            </a:r>
            <a:r>
              <a:rPr lang="en-US" dirty="0">
                <a:solidFill>
                  <a:schemeClr val="bg1"/>
                </a:solidFill>
                <a:effectLst/>
                <a:latin typeface="Calibri" panose="020F0502020204030204" pitchFamily="34" charset="0"/>
                <a:cs typeface="Calibri" panose="020F0502020204030204" pitchFamily="34" charset="0"/>
              </a:rPr>
              <a:t> at your bit's position) as the result, you obtain one of the following bit strings: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rgbClr val="FF0000"/>
                </a:solidFill>
                <a:effectLst/>
                <a:highlight>
                  <a:srgbClr val="C0C0C0"/>
                </a:highlight>
                <a:latin typeface="Calibri" panose="020F0502020204030204" pitchFamily="34" charset="0"/>
                <a:cs typeface="Calibri" panose="020F0502020204030204" pitchFamily="34" charset="0"/>
              </a:rPr>
              <a:t>0000000000000000000000000000</a:t>
            </a:r>
            <a:r>
              <a:rPr lang="en-US" sz="2400" b="1" dirty="0">
                <a:solidFill>
                  <a:srgbClr val="FF0000"/>
                </a:solidFill>
                <a:effectLst/>
                <a:highlight>
                  <a:srgbClr val="C0C0C0"/>
                </a:highlight>
                <a:latin typeface="Calibri" panose="020F0502020204030204" pitchFamily="34" charset="0"/>
                <a:cs typeface="Calibri" panose="020F0502020204030204" pitchFamily="34" charset="0"/>
              </a:rPr>
              <a:t>1</a:t>
            </a:r>
            <a:r>
              <a:rPr lang="en-US" b="1" dirty="0">
                <a:solidFill>
                  <a:srgbClr val="FF0000"/>
                </a:solidFill>
                <a:effectLst/>
                <a:highlight>
                  <a:srgbClr val="C0C0C0"/>
                </a:highlight>
                <a:latin typeface="Calibri" panose="020F0502020204030204" pitchFamily="34" charset="0"/>
                <a:cs typeface="Calibri" panose="020F0502020204030204" pitchFamily="34" charset="0"/>
              </a:rPr>
              <a:t>000</a:t>
            </a:r>
            <a:r>
              <a:rPr lang="en-US" dirty="0">
                <a:solidFill>
                  <a:schemeClr val="bg1"/>
                </a:solidFill>
                <a:effectLst/>
                <a:latin typeface="Calibri" panose="020F0502020204030204" pitchFamily="34" charset="0"/>
                <a:cs typeface="Calibri" panose="020F0502020204030204" pitchFamily="34" charset="0"/>
              </a:rPr>
              <a:t> if your bit was set to </a:t>
            </a:r>
            <a:r>
              <a:rPr lang="en-US" b="1" dirty="0">
                <a:solidFill>
                  <a:srgbClr val="FF0000"/>
                </a:solidFill>
                <a:effectLst/>
                <a:highlight>
                  <a:srgbClr val="C0C0C0"/>
                </a:highlight>
                <a:latin typeface="Calibri" panose="020F0502020204030204" pitchFamily="34" charset="0"/>
                <a:cs typeface="Calibri" panose="020F0502020204030204" pitchFamily="34" charset="0"/>
              </a:rPr>
              <a:t>1</a:t>
            </a:r>
          </a:p>
          <a:p>
            <a:pPr algn="l"/>
            <a:r>
              <a:rPr lang="en-US" b="1" dirty="0">
                <a:solidFill>
                  <a:schemeClr val="bg1"/>
                </a:solidFill>
                <a:effectLst/>
                <a:highlight>
                  <a:srgbClr val="C0C0C0"/>
                </a:highlight>
                <a:latin typeface="Calibri" panose="020F0502020204030204" pitchFamily="34" charset="0"/>
                <a:cs typeface="Calibri" panose="020F0502020204030204" pitchFamily="34" charset="0"/>
              </a:rPr>
              <a:t>0000000000000000000000000000000</a:t>
            </a:r>
            <a:r>
              <a:rPr lang="en-US" dirty="0">
                <a:solidFill>
                  <a:schemeClr val="bg1"/>
                </a:solidFill>
                <a:effectLst/>
                <a:latin typeface="Calibri" panose="020F0502020204030204" pitchFamily="34" charset="0"/>
                <a:cs typeface="Calibri" panose="020F0502020204030204" pitchFamily="34" charset="0"/>
              </a:rPr>
              <a:t> if your bit was reset to </a:t>
            </a:r>
            <a:r>
              <a:rPr lang="en-US" b="1" dirty="0">
                <a:solidFill>
                  <a:schemeClr val="bg1"/>
                </a:solidFill>
                <a:effectLst/>
                <a:highlight>
                  <a:srgbClr val="C0C0C0"/>
                </a:highlight>
                <a:latin typeface="Calibri" panose="020F0502020204030204" pitchFamily="34" charset="0"/>
                <a:cs typeface="Calibri" panose="020F0502020204030204" pitchFamily="34" charset="0"/>
              </a:rPr>
              <a:t>0</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Such a sequence of zeros and ones, whose task is to grab the value or to change the selected bits, is called a bit mask.</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Let's build a bit mask to detect the state of your bit. It should point to the third bit. That bit has the weight of 23 = 8. A suitable mask could be created by the following declaration: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the_mask</a:t>
            </a:r>
            <a:r>
              <a:rPr lang="en-US" dirty="0">
                <a:solidFill>
                  <a:schemeClr val="bg1"/>
                </a:solidFill>
                <a:effectLst/>
                <a:highlight>
                  <a:srgbClr val="C0C0C0"/>
                </a:highlight>
                <a:latin typeface="Calibri" panose="020F0502020204030204" pitchFamily="34" charset="0"/>
                <a:cs typeface="Calibri" panose="020F0502020204030204" pitchFamily="34" charset="0"/>
              </a:rPr>
              <a:t> = 8</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53370713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078313"/>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You can also make a sequence of instructions depending on the state of your bit </a:t>
            </a:r>
            <a:r>
              <a:rPr lang="en-US" dirty="0" err="1">
                <a:solidFill>
                  <a:schemeClr val="bg1"/>
                </a:solidFill>
                <a:effectLst/>
                <a:latin typeface="Calibri" panose="020F0502020204030204" pitchFamily="34" charset="0"/>
                <a:cs typeface="Calibri" panose="020F0502020204030204" pitchFamily="34" charset="0"/>
              </a:rPr>
              <a:t>i</a:t>
            </a:r>
            <a:r>
              <a:rPr lang="en-US" dirty="0">
                <a:solidFill>
                  <a:schemeClr val="bg1"/>
                </a:solidFill>
                <a:effectLst/>
                <a:latin typeface="Calibri" panose="020F0502020204030204" pitchFamily="34" charset="0"/>
                <a:cs typeface="Calibri" panose="020F0502020204030204" pitchFamily="34" charset="0"/>
              </a:rPr>
              <a:t> here it is: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a:t>
            </a:r>
            <a:r>
              <a:rPr lang="en-US" dirty="0" err="1">
                <a:solidFill>
                  <a:schemeClr val="bg1"/>
                </a:solidFill>
                <a:effectLst/>
                <a:highlight>
                  <a:srgbClr val="C0C0C0"/>
                </a:highlight>
                <a:latin typeface="Calibri" panose="020F0502020204030204" pitchFamily="34" charset="0"/>
                <a:cs typeface="Calibri" panose="020F0502020204030204" pitchFamily="34" charset="0"/>
              </a:rPr>
              <a:t>flag_register</a:t>
            </a:r>
            <a:r>
              <a:rPr lang="en-US" dirty="0">
                <a:solidFill>
                  <a:schemeClr val="bg1"/>
                </a:solidFill>
                <a:effectLst/>
                <a:highlight>
                  <a:srgbClr val="C0C0C0"/>
                </a:highlight>
                <a:latin typeface="Calibri" panose="020F0502020204030204" pitchFamily="34" charset="0"/>
                <a:cs typeface="Calibri" panose="020F0502020204030204" pitchFamily="34" charset="0"/>
              </a:rPr>
              <a:t> &amp; </a:t>
            </a:r>
            <a:r>
              <a:rPr lang="en-US" dirty="0" err="1">
                <a:solidFill>
                  <a:schemeClr val="bg1"/>
                </a:solidFill>
                <a:effectLst/>
                <a:highlight>
                  <a:srgbClr val="C0C0C0"/>
                </a:highlight>
                <a:latin typeface="Calibri" panose="020F0502020204030204" pitchFamily="34" charset="0"/>
                <a:cs typeface="Calibri" panose="020F0502020204030204" pitchFamily="34" charset="0"/>
              </a:rPr>
              <a:t>the_mask</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 My bit is set.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 My bit is reset.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2. </a:t>
            </a:r>
            <a:r>
              <a:rPr lang="en-US" dirty="0">
                <a:solidFill>
                  <a:schemeClr val="bg1"/>
                </a:solidFill>
                <a:effectLst/>
                <a:highlight>
                  <a:srgbClr val="C0C0C0"/>
                </a:highlight>
                <a:latin typeface="Calibri" panose="020F0502020204030204" pitchFamily="34" charset="0"/>
                <a:cs typeface="Calibri" panose="020F0502020204030204" pitchFamily="34" charset="0"/>
              </a:rPr>
              <a:t>Reset your bit</a:t>
            </a:r>
            <a:r>
              <a:rPr lang="en-US" dirty="0">
                <a:solidFill>
                  <a:schemeClr val="bg1"/>
                </a:solidFill>
                <a:effectLst/>
                <a:latin typeface="Calibri" panose="020F0502020204030204" pitchFamily="34" charset="0"/>
                <a:cs typeface="Calibri" panose="020F0502020204030204" pitchFamily="34" charset="0"/>
              </a:rPr>
              <a:t> - you assign a zero to the bit while all the other bits must remain unchanged; let's use the same property of the </a:t>
            </a:r>
            <a:r>
              <a:rPr lang="en-US" b="1" dirty="0">
                <a:solidFill>
                  <a:schemeClr val="bg1"/>
                </a:solidFill>
                <a:effectLst/>
                <a:latin typeface="Calibri" panose="020F0502020204030204" pitchFamily="34" charset="0"/>
                <a:cs typeface="Calibri" panose="020F0502020204030204" pitchFamily="34" charset="0"/>
              </a:rPr>
              <a:t>conjunction</a:t>
            </a:r>
            <a:r>
              <a:rPr lang="en-US" dirty="0">
                <a:solidFill>
                  <a:schemeClr val="bg1"/>
                </a:solidFill>
                <a:effectLst/>
                <a:latin typeface="Calibri" panose="020F0502020204030204" pitchFamily="34" charset="0"/>
                <a:cs typeface="Calibri" panose="020F0502020204030204" pitchFamily="34" charset="0"/>
              </a:rPr>
              <a:t> as before, but let's use a slightly different mask - exactly as below:</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11111111111111111111111111110111</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Note that the mask was created as a result of the negation of all the bits of </a:t>
            </a:r>
            <a:r>
              <a:rPr lang="en-US" dirty="0" err="1">
                <a:solidFill>
                  <a:schemeClr val="bg1"/>
                </a:solidFill>
                <a:effectLst/>
                <a:highlight>
                  <a:srgbClr val="C0C0C0"/>
                </a:highlight>
                <a:latin typeface="Calibri" panose="020F0502020204030204" pitchFamily="34" charset="0"/>
                <a:cs typeface="Calibri" panose="020F0502020204030204" pitchFamily="34" charset="0"/>
              </a:rPr>
              <a:t>the_mask</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variable. Resetting the bit is simple, and looks like this (choose the one you like more):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flag_register</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flag_register</a:t>
            </a:r>
            <a:r>
              <a:rPr lang="en-US" dirty="0">
                <a:solidFill>
                  <a:schemeClr val="bg1"/>
                </a:solidFill>
                <a:effectLst/>
                <a:highlight>
                  <a:srgbClr val="C0C0C0"/>
                </a:highlight>
                <a:latin typeface="Calibri" panose="020F0502020204030204" pitchFamily="34" charset="0"/>
                <a:cs typeface="Calibri" panose="020F0502020204030204" pitchFamily="34" charset="0"/>
              </a:rPr>
              <a:t> &amp; ~</a:t>
            </a:r>
            <a:r>
              <a:rPr lang="en-US" dirty="0" err="1">
                <a:solidFill>
                  <a:schemeClr val="bg1"/>
                </a:solidFill>
                <a:effectLst/>
                <a:highlight>
                  <a:srgbClr val="C0C0C0"/>
                </a:highlight>
                <a:latin typeface="Calibri" panose="020F0502020204030204" pitchFamily="34" charset="0"/>
                <a:cs typeface="Calibri" panose="020F0502020204030204" pitchFamily="34" charset="0"/>
              </a:rPr>
              <a:t>the_mask</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flag_register</a:t>
            </a:r>
            <a:r>
              <a:rPr lang="en-US" dirty="0">
                <a:solidFill>
                  <a:schemeClr val="bg1"/>
                </a:solidFill>
                <a:effectLst/>
                <a:highlight>
                  <a:srgbClr val="C0C0C0"/>
                </a:highlight>
                <a:latin typeface="Calibri" panose="020F0502020204030204" pitchFamily="34" charset="0"/>
                <a:cs typeface="Calibri" panose="020F0502020204030204" pitchFamily="34" charset="0"/>
              </a:rPr>
              <a:t> &amp;= ~</a:t>
            </a:r>
            <a:r>
              <a:rPr lang="en-US" dirty="0" err="1">
                <a:solidFill>
                  <a:schemeClr val="bg1"/>
                </a:solidFill>
                <a:effectLst/>
                <a:highlight>
                  <a:srgbClr val="C0C0C0"/>
                </a:highlight>
                <a:latin typeface="Calibri" panose="020F0502020204030204" pitchFamily="34" charset="0"/>
                <a:cs typeface="Calibri" panose="020F0502020204030204" pitchFamily="34" charset="0"/>
              </a:rPr>
              <a:t>the_mask</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16109846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909310"/>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3. </a:t>
            </a:r>
            <a:r>
              <a:rPr lang="en-US" b="1" dirty="0">
                <a:solidFill>
                  <a:schemeClr val="bg1"/>
                </a:solidFill>
                <a:effectLst/>
                <a:latin typeface="Calibri" panose="020F0502020204030204" pitchFamily="34" charset="0"/>
                <a:cs typeface="Calibri" panose="020F0502020204030204" pitchFamily="34" charset="0"/>
              </a:rPr>
              <a:t>Set your bit </a:t>
            </a:r>
            <a:r>
              <a:rPr lang="en-US" dirty="0">
                <a:solidFill>
                  <a:schemeClr val="bg1"/>
                </a:solidFill>
                <a:effectLst/>
                <a:latin typeface="Calibri" panose="020F0502020204030204" pitchFamily="34" charset="0"/>
                <a:cs typeface="Calibri" panose="020F0502020204030204" pitchFamily="34" charset="0"/>
              </a:rPr>
              <a:t>- you assign a </a:t>
            </a:r>
            <a:r>
              <a:rPr lang="en-US" dirty="0">
                <a:solidFill>
                  <a:schemeClr val="bg1"/>
                </a:solidFill>
                <a:effectLst/>
                <a:highlight>
                  <a:srgbClr val="C0C0C0"/>
                </a:highlight>
                <a:latin typeface="Calibri" panose="020F0502020204030204" pitchFamily="34" charset="0"/>
                <a:cs typeface="Calibri" panose="020F0502020204030204" pitchFamily="34" charset="0"/>
              </a:rPr>
              <a:t>1</a:t>
            </a:r>
            <a:r>
              <a:rPr lang="en-US" dirty="0">
                <a:solidFill>
                  <a:schemeClr val="bg1"/>
                </a:solidFill>
                <a:effectLst/>
                <a:latin typeface="Calibri" panose="020F0502020204030204" pitchFamily="34" charset="0"/>
                <a:cs typeface="Calibri" panose="020F0502020204030204" pitchFamily="34" charset="0"/>
              </a:rPr>
              <a:t> to your bit, while all the remaining bits must remain unchanged; use the following </a:t>
            </a:r>
            <a:r>
              <a:rPr lang="en-US" dirty="0">
                <a:solidFill>
                  <a:schemeClr val="bg1"/>
                </a:solidFill>
                <a:effectLst/>
                <a:highlight>
                  <a:srgbClr val="C0C0C0"/>
                </a:highlight>
                <a:latin typeface="Calibri" panose="020F0502020204030204" pitchFamily="34" charset="0"/>
                <a:cs typeface="Calibri" panose="020F0502020204030204" pitchFamily="34" charset="0"/>
              </a:rPr>
              <a:t>disjunction</a:t>
            </a:r>
            <a:r>
              <a:rPr lang="en-US" dirty="0">
                <a:solidFill>
                  <a:schemeClr val="bg1"/>
                </a:solidFill>
                <a:effectLst/>
                <a:latin typeface="Calibri" panose="020F0502020204030204" pitchFamily="34" charset="0"/>
                <a:cs typeface="Calibri" panose="020F0502020204030204" pitchFamily="34" charset="0"/>
              </a:rPr>
              <a:t> property:</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x | 1 =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x | 0 = x</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You're now ready to set your bit with one of the following instructions: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flag_register</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flag_register</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the_mask</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flag_register</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the_mask</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4. </a:t>
            </a:r>
            <a:r>
              <a:rPr lang="en-US" b="1" dirty="0">
                <a:solidFill>
                  <a:schemeClr val="bg1"/>
                </a:solidFill>
                <a:effectLst/>
                <a:latin typeface="Calibri" panose="020F0502020204030204" pitchFamily="34" charset="0"/>
                <a:cs typeface="Calibri" panose="020F0502020204030204" pitchFamily="34" charset="0"/>
              </a:rPr>
              <a:t>Negate your bit </a:t>
            </a:r>
            <a:r>
              <a:rPr lang="en-US" dirty="0">
                <a:solidFill>
                  <a:schemeClr val="bg1"/>
                </a:solidFill>
                <a:effectLst/>
                <a:latin typeface="Calibri" panose="020F0502020204030204" pitchFamily="34" charset="0"/>
                <a:cs typeface="Calibri" panose="020F0502020204030204" pitchFamily="34" charset="0"/>
              </a:rPr>
              <a:t>- you replace a </a:t>
            </a:r>
            <a:r>
              <a:rPr lang="en-US" dirty="0">
                <a:solidFill>
                  <a:schemeClr val="bg1"/>
                </a:solidFill>
                <a:effectLst/>
                <a:highlight>
                  <a:srgbClr val="C0C0C0"/>
                </a:highlight>
                <a:latin typeface="Calibri" panose="020F0502020204030204" pitchFamily="34" charset="0"/>
                <a:cs typeface="Calibri" panose="020F0502020204030204" pitchFamily="34" charset="0"/>
              </a:rPr>
              <a:t>1</a:t>
            </a:r>
            <a:r>
              <a:rPr lang="en-US" dirty="0">
                <a:solidFill>
                  <a:schemeClr val="bg1"/>
                </a:solidFill>
                <a:effectLst/>
                <a:latin typeface="Calibri" panose="020F0502020204030204" pitchFamily="34" charset="0"/>
                <a:cs typeface="Calibri" panose="020F0502020204030204" pitchFamily="34" charset="0"/>
              </a:rPr>
              <a:t> with a </a:t>
            </a:r>
            <a:r>
              <a:rPr lang="en-US" dirty="0">
                <a:solidFill>
                  <a:schemeClr val="bg1"/>
                </a:solidFill>
                <a:effectLst/>
                <a:highlight>
                  <a:srgbClr val="C0C0C0"/>
                </a:highlight>
                <a:latin typeface="Calibri" panose="020F0502020204030204" pitchFamily="34" charset="0"/>
                <a:cs typeface="Calibri" panose="020F0502020204030204" pitchFamily="34" charset="0"/>
              </a:rPr>
              <a:t>0</a:t>
            </a:r>
            <a:r>
              <a:rPr lang="en-US" dirty="0">
                <a:solidFill>
                  <a:schemeClr val="bg1"/>
                </a:solidFill>
                <a:effectLst/>
                <a:latin typeface="Calibri" panose="020F0502020204030204" pitchFamily="34" charset="0"/>
                <a:cs typeface="Calibri" panose="020F0502020204030204" pitchFamily="34" charset="0"/>
              </a:rPr>
              <a:t> and a </a:t>
            </a:r>
            <a:r>
              <a:rPr lang="en-US" dirty="0">
                <a:solidFill>
                  <a:schemeClr val="bg1"/>
                </a:solidFill>
                <a:effectLst/>
                <a:highlight>
                  <a:srgbClr val="C0C0C0"/>
                </a:highlight>
                <a:latin typeface="Calibri" panose="020F0502020204030204" pitchFamily="34" charset="0"/>
                <a:cs typeface="Calibri" panose="020F0502020204030204" pitchFamily="34" charset="0"/>
              </a:rPr>
              <a:t>0</a:t>
            </a:r>
            <a:r>
              <a:rPr lang="en-US" dirty="0">
                <a:solidFill>
                  <a:schemeClr val="bg1"/>
                </a:solidFill>
                <a:effectLst/>
                <a:latin typeface="Calibri" panose="020F0502020204030204" pitchFamily="34" charset="0"/>
                <a:cs typeface="Calibri" panose="020F0502020204030204" pitchFamily="34" charset="0"/>
              </a:rPr>
              <a:t> with a </a:t>
            </a:r>
            <a:r>
              <a:rPr lang="en-US" dirty="0">
                <a:solidFill>
                  <a:schemeClr val="bg1"/>
                </a:solidFill>
                <a:effectLst/>
                <a:highlight>
                  <a:srgbClr val="C0C0C0"/>
                </a:highlight>
                <a:latin typeface="Calibri" panose="020F0502020204030204" pitchFamily="34" charset="0"/>
                <a:cs typeface="Calibri" panose="020F0502020204030204" pitchFamily="34" charset="0"/>
              </a:rPr>
              <a:t>1</a:t>
            </a:r>
            <a:r>
              <a:rPr lang="en-US" dirty="0">
                <a:solidFill>
                  <a:schemeClr val="bg1"/>
                </a:solidFill>
                <a:effectLst/>
                <a:latin typeface="Calibri" panose="020F0502020204030204" pitchFamily="34" charset="0"/>
                <a:cs typeface="Calibri" panose="020F0502020204030204" pitchFamily="34" charset="0"/>
              </a:rPr>
              <a:t>. You can use an interesting property of the </a:t>
            </a:r>
            <a:r>
              <a:rPr lang="en-US" dirty="0" err="1">
                <a:solidFill>
                  <a:schemeClr val="bg1"/>
                </a:solidFill>
                <a:effectLst/>
                <a:highlight>
                  <a:srgbClr val="C0C0C0"/>
                </a:highlight>
                <a:latin typeface="Calibri" panose="020F0502020204030204" pitchFamily="34" charset="0"/>
                <a:cs typeface="Calibri" panose="020F0502020204030204" pitchFamily="34" charset="0"/>
              </a:rPr>
              <a:t>xor</a:t>
            </a:r>
            <a:r>
              <a:rPr lang="en-US" dirty="0">
                <a:solidFill>
                  <a:schemeClr val="bg1"/>
                </a:solidFill>
                <a:effectLst/>
                <a:latin typeface="Calibri" panose="020F0502020204030204" pitchFamily="34" charset="0"/>
                <a:cs typeface="Calibri" panose="020F0502020204030204" pitchFamily="34" charset="0"/>
              </a:rPr>
              <a:t> operator: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x ^ 1 = ~x</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x ^ 0 = x</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and negate your bit with the following instructions: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flag_register</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flag_register</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the_mask</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flag_register</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the_mask</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17340717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170646"/>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Binary left shift and binary right shift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Python offers yet another operation relating to single bits: </a:t>
            </a:r>
            <a:r>
              <a:rPr lang="en-US" b="1" dirty="0">
                <a:solidFill>
                  <a:schemeClr val="bg1"/>
                </a:solidFill>
                <a:effectLst/>
                <a:latin typeface="Calibri" panose="020F0502020204030204" pitchFamily="34" charset="0"/>
                <a:cs typeface="Calibri" panose="020F0502020204030204" pitchFamily="34" charset="0"/>
              </a:rPr>
              <a:t>shifting</a:t>
            </a:r>
            <a:r>
              <a:rPr lang="en-US" dirty="0">
                <a:solidFill>
                  <a:schemeClr val="bg1"/>
                </a:solidFill>
                <a:effectLst/>
                <a:latin typeface="Calibri" panose="020F0502020204030204" pitchFamily="34" charset="0"/>
                <a:cs typeface="Calibri" panose="020F0502020204030204" pitchFamily="34" charset="0"/>
              </a:rPr>
              <a:t>. This is applied only to </a:t>
            </a:r>
            <a:r>
              <a:rPr lang="en-US" b="1" dirty="0">
                <a:solidFill>
                  <a:schemeClr val="bg1"/>
                </a:solidFill>
                <a:effectLst/>
                <a:latin typeface="Calibri" panose="020F0502020204030204" pitchFamily="34" charset="0"/>
                <a:cs typeface="Calibri" panose="020F0502020204030204" pitchFamily="34" charset="0"/>
              </a:rPr>
              <a:t>integer</a:t>
            </a:r>
            <a:r>
              <a:rPr lang="en-US" dirty="0">
                <a:solidFill>
                  <a:schemeClr val="bg1"/>
                </a:solidFill>
                <a:effectLst/>
                <a:latin typeface="Calibri" panose="020F0502020204030204" pitchFamily="34" charset="0"/>
                <a:cs typeface="Calibri" panose="020F0502020204030204" pitchFamily="34" charset="0"/>
              </a:rPr>
              <a:t> values, and you mustn't use floats as arguments for it.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 already apply this operation very often and quite unconsciously. How do you multiply any number by ten? </a:t>
            </a:r>
          </a:p>
          <a:p>
            <a:pPr algn="l"/>
            <a:endParaRPr lang="en-US" dirty="0">
              <a:solidFill>
                <a:schemeClr val="bg1"/>
              </a:solidFill>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Take a look:</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12345 × 10 = 123450</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As you can see, multiplying by ten is in fact a shift of all the digits to the left and filling the resulting gap with zero.</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Division by ten? Take a look:</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12340 ÷ 10 = 1234</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02044231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632311"/>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Dividing by ten is nothing but shifting the digits to the right.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same kind of operation is performed by the computer, but with one difference: as two is the base for binary numbers (not 10), shifting a value one bit to the left thus corresponds to multiplying it by two; respectively, shifting one bit to the right is like dividing by two (notice that the rightmost bit is lost).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a:t>
            </a:r>
            <a:r>
              <a:rPr lang="en-US" dirty="0">
                <a:solidFill>
                  <a:schemeClr val="bg1"/>
                </a:solidFill>
                <a:effectLst/>
                <a:highlight>
                  <a:srgbClr val="C0C0C0"/>
                </a:highlight>
                <a:latin typeface="Calibri" panose="020F0502020204030204" pitchFamily="34" charset="0"/>
                <a:cs typeface="Calibri" panose="020F0502020204030204" pitchFamily="34" charset="0"/>
              </a:rPr>
              <a:t>shift operators </a:t>
            </a:r>
            <a:r>
              <a:rPr lang="en-US" dirty="0">
                <a:solidFill>
                  <a:schemeClr val="bg1"/>
                </a:solidFill>
                <a:effectLst/>
                <a:latin typeface="Calibri" panose="020F0502020204030204" pitchFamily="34" charset="0"/>
                <a:cs typeface="Calibri" panose="020F0502020204030204" pitchFamily="34" charset="0"/>
              </a:rPr>
              <a:t>in Python are a pair of digraphs: </a:t>
            </a:r>
            <a:r>
              <a:rPr lang="en-US" dirty="0">
                <a:solidFill>
                  <a:schemeClr val="bg1"/>
                </a:solidFill>
                <a:effectLst/>
                <a:highlight>
                  <a:srgbClr val="C0C0C0"/>
                </a:highlight>
                <a:latin typeface="Calibri" panose="020F0502020204030204" pitchFamily="34" charset="0"/>
                <a:cs typeface="Calibri" panose="020F0502020204030204" pitchFamily="34" charset="0"/>
              </a:rPr>
              <a:t>&lt;&lt;</a:t>
            </a:r>
            <a:r>
              <a:rPr lang="en-US" dirty="0">
                <a:solidFill>
                  <a:schemeClr val="bg1"/>
                </a:solidFill>
                <a:effectLst/>
                <a:latin typeface="Calibri" panose="020F0502020204030204" pitchFamily="34" charset="0"/>
                <a:cs typeface="Calibri" panose="020F0502020204030204" pitchFamily="34" charset="0"/>
              </a:rPr>
              <a:t> and </a:t>
            </a:r>
            <a:r>
              <a:rPr lang="en-US" dirty="0">
                <a:solidFill>
                  <a:schemeClr val="bg1"/>
                </a:solidFill>
                <a:effectLst/>
                <a:highlight>
                  <a:srgbClr val="C0C0C0"/>
                </a:highlight>
                <a:latin typeface="Calibri" panose="020F0502020204030204" pitchFamily="34" charset="0"/>
                <a:cs typeface="Calibri" panose="020F0502020204030204" pitchFamily="34" charset="0"/>
              </a:rPr>
              <a:t>&gt;&gt;</a:t>
            </a:r>
            <a:r>
              <a:rPr lang="en-US" dirty="0">
                <a:solidFill>
                  <a:schemeClr val="bg1"/>
                </a:solidFill>
                <a:effectLst/>
                <a:latin typeface="Calibri" panose="020F0502020204030204" pitchFamily="34" charset="0"/>
                <a:cs typeface="Calibri" panose="020F0502020204030204" pitchFamily="34" charset="0"/>
              </a:rPr>
              <a:t>, clearly suggesting in which direction the shift will act.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value &lt;&lt; bits</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value &gt;&gt; bits</a:t>
            </a:r>
          </a:p>
          <a:p>
            <a:pPr algn="l"/>
            <a:endParaRPr lang="en-US" b="1"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The left argument of these operators is an integer value whose bits are shifted. The right argument determines the size of the shift.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rgbClr val="FFFF00"/>
                </a:solidFill>
                <a:effectLst/>
                <a:latin typeface="Calibri" panose="020F0502020204030204" pitchFamily="34" charset="0"/>
                <a:cs typeface="Calibri" panose="020F0502020204030204" pitchFamily="34" charset="0"/>
              </a:rPr>
              <a:t>It shows that this operation is certainly not commutative.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a:t>
            </a:r>
            <a:r>
              <a:rPr lang="en-US" b="1" dirty="0">
                <a:solidFill>
                  <a:srgbClr val="FFFF00"/>
                </a:solidFill>
                <a:effectLst/>
                <a:latin typeface="Calibri" panose="020F0502020204030204" pitchFamily="34" charset="0"/>
                <a:cs typeface="Calibri" panose="020F0502020204030204" pitchFamily="34" charset="0"/>
              </a:rPr>
              <a:t>priority</a:t>
            </a:r>
            <a:r>
              <a:rPr lang="en-US" dirty="0">
                <a:solidFill>
                  <a:schemeClr val="bg1"/>
                </a:solidFill>
                <a:effectLst/>
                <a:latin typeface="Calibri" panose="020F0502020204030204" pitchFamily="34" charset="0"/>
                <a:cs typeface="Calibri" panose="020F0502020204030204" pitchFamily="34" charset="0"/>
              </a:rPr>
              <a:t> of these operators is </a:t>
            </a:r>
            <a:r>
              <a:rPr lang="en-US" b="1" dirty="0">
                <a:solidFill>
                  <a:srgbClr val="FFFF00"/>
                </a:solidFill>
                <a:effectLst/>
                <a:latin typeface="Calibri" panose="020F0502020204030204" pitchFamily="34" charset="0"/>
                <a:cs typeface="Calibri" panose="020F0502020204030204" pitchFamily="34" charset="0"/>
              </a:rPr>
              <a:t>very high</a:t>
            </a:r>
            <a:r>
              <a:rPr lang="en-US" dirty="0">
                <a:solidFill>
                  <a:schemeClr val="bg1"/>
                </a:solidFill>
                <a:effectLst/>
                <a:latin typeface="Calibri" panose="020F0502020204030204" pitchFamily="34" charset="0"/>
                <a:cs typeface="Calibri" panose="020F0502020204030204" pitchFamily="34" charset="0"/>
              </a:rPr>
              <a:t>. You'll see them in the updated table of priorities, which we'll show you at the end of this section.</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61581998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078313"/>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Take a look at the shifts in the editor window.</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final </a:t>
            </a:r>
            <a:r>
              <a:rPr lang="en-US" dirty="0">
                <a:solidFill>
                  <a:schemeClr val="bg1"/>
                </a:solidFill>
                <a:effectLst/>
                <a:highlight>
                  <a:srgbClr val="C0C0C0"/>
                </a:highlight>
                <a:latin typeface="Calibri" panose="020F0502020204030204" pitchFamily="34" charset="0"/>
                <a:cs typeface="Calibri" panose="020F0502020204030204" pitchFamily="34" charset="0"/>
              </a:rPr>
              <a:t>print() </a:t>
            </a:r>
            <a:r>
              <a:rPr lang="en-US" dirty="0">
                <a:solidFill>
                  <a:schemeClr val="bg1"/>
                </a:solidFill>
                <a:effectLst/>
                <a:latin typeface="Calibri" panose="020F0502020204030204" pitchFamily="34" charset="0"/>
                <a:cs typeface="Calibri" panose="020F0502020204030204" pitchFamily="34" charset="0"/>
              </a:rPr>
              <a:t>invocation produces the following output: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highlight>
                  <a:srgbClr val="C0C0C0"/>
                </a:highlight>
                <a:latin typeface="Calibri" panose="020F0502020204030204" pitchFamily="34" charset="0"/>
                <a:cs typeface="Calibri" panose="020F0502020204030204" pitchFamily="34" charset="0"/>
              </a:rPr>
              <a:t>var = 17</a:t>
            </a:r>
          </a:p>
          <a:p>
            <a:pPr algn="l"/>
            <a:r>
              <a:rPr lang="en-US" dirty="0" err="1">
                <a:solidFill>
                  <a:schemeClr val="bg1"/>
                </a:solidFill>
                <a:highlight>
                  <a:srgbClr val="C0C0C0"/>
                </a:highlight>
                <a:latin typeface="Calibri" panose="020F0502020204030204" pitchFamily="34" charset="0"/>
                <a:cs typeface="Calibri" panose="020F0502020204030204" pitchFamily="34" charset="0"/>
              </a:rPr>
              <a:t>var_right</a:t>
            </a:r>
            <a:r>
              <a:rPr lang="en-US" dirty="0">
                <a:solidFill>
                  <a:schemeClr val="bg1"/>
                </a:solidFill>
                <a:highlight>
                  <a:srgbClr val="C0C0C0"/>
                </a:highlight>
                <a:latin typeface="Calibri" panose="020F0502020204030204" pitchFamily="34" charset="0"/>
                <a:cs typeface="Calibri" panose="020F0502020204030204" pitchFamily="34" charset="0"/>
              </a:rPr>
              <a:t> = var &gt;&gt; 1</a:t>
            </a:r>
          </a:p>
          <a:p>
            <a:pPr algn="l"/>
            <a:r>
              <a:rPr lang="en-US" dirty="0" err="1">
                <a:solidFill>
                  <a:schemeClr val="bg1"/>
                </a:solidFill>
                <a:highlight>
                  <a:srgbClr val="C0C0C0"/>
                </a:highlight>
                <a:latin typeface="Calibri" panose="020F0502020204030204" pitchFamily="34" charset="0"/>
                <a:cs typeface="Calibri" panose="020F0502020204030204" pitchFamily="34" charset="0"/>
              </a:rPr>
              <a:t>var_left</a:t>
            </a:r>
            <a:r>
              <a:rPr lang="en-US" dirty="0">
                <a:solidFill>
                  <a:schemeClr val="bg1"/>
                </a:solidFill>
                <a:highlight>
                  <a:srgbClr val="C0C0C0"/>
                </a:highlight>
                <a:latin typeface="Calibri" panose="020F0502020204030204" pitchFamily="34" charset="0"/>
                <a:cs typeface="Calibri" panose="020F0502020204030204" pitchFamily="34" charset="0"/>
              </a:rPr>
              <a:t> = var &lt;&lt; 2</a:t>
            </a:r>
          </a:p>
          <a:p>
            <a:pPr algn="l"/>
            <a:r>
              <a:rPr lang="en-US" dirty="0">
                <a:solidFill>
                  <a:schemeClr val="bg1"/>
                </a:solidFill>
                <a:highlight>
                  <a:srgbClr val="C0C0C0"/>
                </a:highlight>
                <a:latin typeface="Calibri" panose="020F0502020204030204" pitchFamily="34" charset="0"/>
                <a:cs typeface="Calibri" panose="020F0502020204030204" pitchFamily="34" charset="0"/>
              </a:rPr>
              <a:t>print(var, </a:t>
            </a:r>
            <a:r>
              <a:rPr lang="en-US" dirty="0" err="1">
                <a:solidFill>
                  <a:schemeClr val="bg1"/>
                </a:solidFill>
                <a:highlight>
                  <a:srgbClr val="C0C0C0"/>
                </a:highlight>
                <a:latin typeface="Calibri" panose="020F0502020204030204" pitchFamily="34" charset="0"/>
                <a:cs typeface="Calibri" panose="020F0502020204030204" pitchFamily="34" charset="0"/>
              </a:rPr>
              <a:t>var_left</a:t>
            </a:r>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err="1">
                <a:solidFill>
                  <a:schemeClr val="bg1"/>
                </a:solidFill>
                <a:highlight>
                  <a:srgbClr val="C0C0C0"/>
                </a:highlight>
                <a:latin typeface="Calibri" panose="020F0502020204030204" pitchFamily="34" charset="0"/>
                <a:cs typeface="Calibri" panose="020F0502020204030204" pitchFamily="34" charset="0"/>
              </a:rPr>
              <a:t>var_right</a:t>
            </a:r>
            <a:r>
              <a:rPr lang="en-US" dirty="0">
                <a:solidFill>
                  <a:schemeClr val="bg1"/>
                </a:solidFill>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latin typeface="Calibri" panose="020F0502020204030204" pitchFamily="34" charset="0"/>
                <a:cs typeface="Calibri" panose="020F0502020204030204" pitchFamily="34" charset="0"/>
              </a:rPr>
              <a:t>Output</a:t>
            </a:r>
            <a:endParaRPr lang="en-US" b="1"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17 68 8</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Note: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17 &gt;&gt; 1 </a:t>
            </a:r>
            <a:r>
              <a:rPr lang="en-US" dirty="0">
                <a:solidFill>
                  <a:schemeClr val="bg1"/>
                </a:solidFill>
                <a:effectLs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17 // 2 </a:t>
            </a:r>
            <a:r>
              <a:rPr lang="en-US" dirty="0">
                <a:solidFill>
                  <a:schemeClr val="bg1"/>
                </a:solidFill>
                <a:effectLst/>
                <a:latin typeface="Calibri" panose="020F0502020204030204" pitchFamily="34" charset="0"/>
                <a:cs typeface="Calibri" panose="020F0502020204030204" pitchFamily="34" charset="0"/>
              </a:rPr>
              <a:t>(</a:t>
            </a:r>
            <a:r>
              <a:rPr lang="en-US" b="1" dirty="0">
                <a:solidFill>
                  <a:schemeClr val="bg1"/>
                </a:solidFill>
                <a:effectLst/>
                <a:latin typeface="Calibri" panose="020F0502020204030204" pitchFamily="34" charset="0"/>
                <a:cs typeface="Calibri" panose="020F0502020204030204" pitchFamily="34" charset="0"/>
              </a:rPr>
              <a:t>17</a:t>
            </a:r>
            <a:r>
              <a:rPr lang="en-US" dirty="0">
                <a:solidFill>
                  <a:schemeClr val="bg1"/>
                </a:solidFill>
                <a:effectLst/>
                <a:latin typeface="Calibri" panose="020F0502020204030204" pitchFamily="34" charset="0"/>
                <a:cs typeface="Calibri" panose="020F0502020204030204" pitchFamily="34" charset="0"/>
              </a:rPr>
              <a:t> floor-divided by </a:t>
            </a:r>
            <a:r>
              <a:rPr lang="en-US" b="1" dirty="0">
                <a:solidFill>
                  <a:schemeClr val="bg1"/>
                </a:solidFill>
                <a:effectLst/>
                <a:latin typeface="Calibri" panose="020F0502020204030204" pitchFamily="34" charset="0"/>
                <a:cs typeface="Calibri" panose="020F0502020204030204" pitchFamily="34" charset="0"/>
              </a:rPr>
              <a:t>2 to the power of 1 (2</a:t>
            </a:r>
            <a:r>
              <a:rPr lang="en-US" b="1" baseline="30000" dirty="0">
                <a:solidFill>
                  <a:schemeClr val="bg1"/>
                </a:solidFill>
                <a:effectLst/>
                <a:latin typeface="Calibri" panose="020F0502020204030204" pitchFamily="34" charset="0"/>
                <a:cs typeface="Calibri" panose="020F0502020204030204" pitchFamily="34" charset="0"/>
              </a:rPr>
              <a:t>1</a:t>
            </a:r>
            <a:r>
              <a:rPr lang="en-US" b="1" dirty="0">
                <a:solidFill>
                  <a:schemeClr val="bg1"/>
                </a:solidFill>
                <a:effectLst/>
                <a:latin typeface="Calibri" panose="020F0502020204030204" pitchFamily="34" charset="0"/>
                <a:cs typeface="Calibri" panose="020F0502020204030204" pitchFamily="34" charset="0"/>
              </a:rPr>
              <a:t>)</a:t>
            </a:r>
            <a:r>
              <a:rPr lang="en-US" dirty="0">
                <a:solidFill>
                  <a:schemeClr val="bg1"/>
                </a:solidFill>
                <a:effectLst/>
                <a:latin typeface="Calibri" panose="020F0502020204030204" pitchFamily="34" charset="0"/>
                <a:cs typeface="Calibri" panose="020F0502020204030204" pitchFamily="34" charset="0"/>
              </a:rPr>
              <a:t>) → </a:t>
            </a:r>
            <a:r>
              <a:rPr lang="en-US" dirty="0">
                <a:solidFill>
                  <a:schemeClr val="bg1"/>
                </a:solidFill>
                <a:effectLst/>
                <a:highlight>
                  <a:srgbClr val="C0C0C0"/>
                </a:highlight>
                <a:latin typeface="Calibri" panose="020F0502020204030204" pitchFamily="34" charset="0"/>
                <a:cs typeface="Calibri" panose="020F0502020204030204" pitchFamily="34" charset="0"/>
              </a:rPr>
              <a:t>8</a:t>
            </a:r>
            <a:r>
              <a:rPr lang="en-US" dirty="0">
                <a:solidFill>
                  <a:schemeClr val="bg1"/>
                </a:solidFill>
                <a:effectLst/>
                <a:latin typeface="Calibri" panose="020F0502020204030204" pitchFamily="34" charset="0"/>
                <a:cs typeface="Calibri" panose="020F0502020204030204" pitchFamily="34" charset="0"/>
              </a:rPr>
              <a:t> (shifting to the </a:t>
            </a:r>
            <a:r>
              <a:rPr lang="en-US" b="1" dirty="0">
                <a:solidFill>
                  <a:srgbClr val="FFFF00"/>
                </a:solidFill>
                <a:effectLst/>
                <a:latin typeface="Calibri" panose="020F0502020204030204" pitchFamily="34" charset="0"/>
                <a:cs typeface="Calibri" panose="020F0502020204030204" pitchFamily="34" charset="0"/>
              </a:rPr>
              <a:t>right</a:t>
            </a:r>
            <a:r>
              <a:rPr lang="en-US" dirty="0">
                <a:solidFill>
                  <a:schemeClr val="bg1"/>
                </a:solidFill>
                <a:effectLst/>
                <a:latin typeface="Calibri" panose="020F0502020204030204" pitchFamily="34" charset="0"/>
                <a:cs typeface="Calibri" panose="020F0502020204030204" pitchFamily="34" charset="0"/>
              </a:rPr>
              <a:t> by one bit is the same as integer </a:t>
            </a:r>
            <a:r>
              <a:rPr lang="en-US" b="1" dirty="0">
                <a:solidFill>
                  <a:srgbClr val="FFFF00"/>
                </a:solidFill>
                <a:effectLst/>
                <a:latin typeface="Calibri" panose="020F0502020204030204" pitchFamily="34" charset="0"/>
                <a:cs typeface="Calibri" panose="020F0502020204030204" pitchFamily="34" charset="0"/>
              </a:rPr>
              <a:t>division</a:t>
            </a:r>
            <a:r>
              <a:rPr lang="en-US" dirty="0">
                <a:solidFill>
                  <a:schemeClr val="bg1"/>
                </a:solidFill>
                <a:effectLst/>
                <a:latin typeface="Calibri" panose="020F0502020204030204" pitchFamily="34" charset="0"/>
                <a:cs typeface="Calibri" panose="020F0502020204030204" pitchFamily="34" charset="0"/>
              </a:rPr>
              <a:t> by two)</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17 &lt;&lt; 2 </a:t>
            </a:r>
            <a:r>
              <a:rPr lang="en-US" dirty="0">
                <a:solidFill>
                  <a:schemeClr val="bg1"/>
                </a:solidFill>
                <a:effectLs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17 * 4 </a:t>
            </a:r>
            <a:r>
              <a:rPr lang="en-US" dirty="0">
                <a:solidFill>
                  <a:schemeClr val="bg1"/>
                </a:solidFill>
                <a:effectLst/>
                <a:latin typeface="Calibri" panose="020F0502020204030204" pitchFamily="34" charset="0"/>
                <a:cs typeface="Calibri" panose="020F0502020204030204" pitchFamily="34" charset="0"/>
              </a:rPr>
              <a:t>(</a:t>
            </a:r>
            <a:r>
              <a:rPr lang="en-US" b="1" dirty="0">
                <a:solidFill>
                  <a:schemeClr val="bg1"/>
                </a:solidFill>
                <a:effectLst/>
                <a:latin typeface="Calibri" panose="020F0502020204030204" pitchFamily="34" charset="0"/>
                <a:cs typeface="Calibri" panose="020F0502020204030204" pitchFamily="34" charset="0"/>
              </a:rPr>
              <a:t>17</a:t>
            </a:r>
            <a:r>
              <a:rPr lang="en-US" dirty="0">
                <a:solidFill>
                  <a:schemeClr val="bg1"/>
                </a:solidFill>
                <a:effectLst/>
                <a:latin typeface="Calibri" panose="020F0502020204030204" pitchFamily="34" charset="0"/>
                <a:cs typeface="Calibri" panose="020F0502020204030204" pitchFamily="34" charset="0"/>
              </a:rPr>
              <a:t> multiplied by </a:t>
            </a:r>
            <a:r>
              <a:rPr lang="en-US" b="1" dirty="0">
                <a:solidFill>
                  <a:schemeClr val="bg1"/>
                </a:solidFill>
                <a:effectLst/>
                <a:latin typeface="Calibri" panose="020F0502020204030204" pitchFamily="34" charset="0"/>
                <a:cs typeface="Calibri" panose="020F0502020204030204" pitchFamily="34" charset="0"/>
              </a:rPr>
              <a:t>2 to the power of 2 (2</a:t>
            </a:r>
            <a:r>
              <a:rPr lang="en-US" b="1" baseline="30000" dirty="0">
                <a:solidFill>
                  <a:schemeClr val="bg1"/>
                </a:solidFill>
                <a:effectLst/>
                <a:latin typeface="Calibri" panose="020F0502020204030204" pitchFamily="34" charset="0"/>
                <a:cs typeface="Calibri" panose="020F0502020204030204" pitchFamily="34" charset="0"/>
              </a:rPr>
              <a:t>2</a:t>
            </a:r>
            <a:r>
              <a:rPr lang="en-US" b="1" dirty="0">
                <a:solidFill>
                  <a:schemeClr val="bg1"/>
                </a:solidFill>
                <a:effectLst/>
                <a:latin typeface="Calibri" panose="020F0502020204030204" pitchFamily="34" charset="0"/>
                <a:cs typeface="Calibri" panose="020F0502020204030204" pitchFamily="34" charset="0"/>
              </a:rPr>
              <a:t>)</a:t>
            </a:r>
            <a:r>
              <a:rPr lang="en-US" dirty="0">
                <a:solidFill>
                  <a:schemeClr val="bg1"/>
                </a:solidFill>
                <a:effectLst/>
                <a:latin typeface="Calibri" panose="020F0502020204030204" pitchFamily="34" charset="0"/>
                <a:cs typeface="Calibri" panose="020F0502020204030204" pitchFamily="34" charset="0"/>
              </a:rPr>
              <a:t>) → </a:t>
            </a:r>
            <a:r>
              <a:rPr lang="en-US" dirty="0">
                <a:solidFill>
                  <a:schemeClr val="bg1"/>
                </a:solidFill>
                <a:effectLst/>
                <a:highlight>
                  <a:srgbClr val="C0C0C0"/>
                </a:highlight>
                <a:latin typeface="Calibri" panose="020F0502020204030204" pitchFamily="34" charset="0"/>
                <a:cs typeface="Calibri" panose="020F0502020204030204" pitchFamily="34" charset="0"/>
              </a:rPr>
              <a:t>68</a:t>
            </a:r>
            <a:r>
              <a:rPr lang="en-US" dirty="0">
                <a:solidFill>
                  <a:schemeClr val="bg1"/>
                </a:solidFill>
                <a:effectLst/>
                <a:latin typeface="Calibri" panose="020F0502020204030204" pitchFamily="34" charset="0"/>
                <a:cs typeface="Calibri" panose="020F0502020204030204" pitchFamily="34" charset="0"/>
              </a:rPr>
              <a:t> (shifting to the </a:t>
            </a:r>
            <a:r>
              <a:rPr lang="en-US" b="1" dirty="0">
                <a:solidFill>
                  <a:srgbClr val="FFFF00"/>
                </a:solidFill>
                <a:effectLst/>
                <a:latin typeface="Calibri" panose="020F0502020204030204" pitchFamily="34" charset="0"/>
                <a:cs typeface="Calibri" panose="020F0502020204030204" pitchFamily="34" charset="0"/>
              </a:rPr>
              <a:t>left</a:t>
            </a:r>
            <a:r>
              <a:rPr lang="en-US" dirty="0">
                <a:solidFill>
                  <a:schemeClr val="bg1"/>
                </a:solidFill>
                <a:effectLst/>
                <a:latin typeface="Calibri" panose="020F0502020204030204" pitchFamily="34" charset="0"/>
                <a:cs typeface="Calibri" panose="020F0502020204030204" pitchFamily="34" charset="0"/>
              </a:rPr>
              <a:t> by two bits is the same as integer </a:t>
            </a:r>
            <a:r>
              <a:rPr lang="en-US" b="1" dirty="0">
                <a:solidFill>
                  <a:srgbClr val="FFFF00"/>
                </a:solidFill>
                <a:effectLst/>
                <a:latin typeface="Calibri" panose="020F0502020204030204" pitchFamily="34" charset="0"/>
                <a:cs typeface="Calibri" panose="020F0502020204030204" pitchFamily="34" charset="0"/>
              </a:rPr>
              <a:t>multiplication</a:t>
            </a:r>
            <a:r>
              <a:rPr lang="en-US" dirty="0">
                <a:solidFill>
                  <a:schemeClr val="bg1"/>
                </a:solidFill>
                <a:effectLst/>
                <a:latin typeface="Calibri" panose="020F0502020204030204" pitchFamily="34" charset="0"/>
                <a:cs typeface="Calibri" panose="020F0502020204030204" pitchFamily="34" charset="0"/>
              </a:rPr>
              <a:t> by four)</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06580374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3693319"/>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And here is the </a:t>
            </a:r>
            <a:r>
              <a:rPr lang="en-US" b="1" dirty="0">
                <a:solidFill>
                  <a:schemeClr val="bg1"/>
                </a:solidFill>
                <a:effectLst/>
                <a:latin typeface="Calibri" panose="020F0502020204030204" pitchFamily="34" charset="0"/>
                <a:cs typeface="Calibri" panose="020F0502020204030204" pitchFamily="34" charset="0"/>
              </a:rPr>
              <a:t>updated priority table</a:t>
            </a:r>
            <a:r>
              <a:rPr lang="en-US" dirty="0">
                <a:solidFill>
                  <a:schemeClr val="bg1"/>
                </a:solidFill>
                <a:effectLst/>
                <a:latin typeface="Calibri" panose="020F0502020204030204" pitchFamily="34" charset="0"/>
                <a:cs typeface="Calibri" panose="020F0502020204030204" pitchFamily="34" charset="0"/>
              </a:rPr>
              <a:t>, containing all the operators introduced so far: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Priority			            Operator	</a:t>
            </a:r>
          </a:p>
          <a:p>
            <a:pPr algn="l"/>
            <a:r>
              <a:rPr lang="en-US" dirty="0">
                <a:solidFill>
                  <a:schemeClr val="bg1"/>
                </a:solidFill>
                <a:effectLst/>
                <a:latin typeface="Calibri" panose="020F0502020204030204" pitchFamily="34" charset="0"/>
                <a:cs typeface="Calibri" panose="020F0502020204030204" pitchFamily="34" charset="0"/>
              </a:rPr>
              <a:t>     1				     ~,   +,   -							</a:t>
            </a:r>
            <a:r>
              <a:rPr lang="en-US" dirty="0">
                <a:solidFill>
                  <a:schemeClr val="bg1"/>
                </a:solidFill>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unary</a:t>
            </a:r>
          </a:p>
          <a:p>
            <a:pPr algn="l"/>
            <a:r>
              <a:rPr lang="en-US" dirty="0">
                <a:solidFill>
                  <a:schemeClr val="bg1"/>
                </a:solidFill>
                <a:effectLst/>
                <a:latin typeface="Calibri" panose="020F0502020204030204" pitchFamily="34" charset="0"/>
                <a:cs typeface="Calibri" panose="020F0502020204030204" pitchFamily="34" charset="0"/>
              </a:rPr>
              <a:t>     2				    **	</a:t>
            </a:r>
          </a:p>
          <a:p>
            <a:pPr algn="l"/>
            <a:r>
              <a:rPr lang="en-US" dirty="0">
                <a:solidFill>
                  <a:schemeClr val="bg1"/>
                </a:solidFill>
                <a:effectLst/>
                <a:latin typeface="Calibri" panose="020F0502020204030204" pitchFamily="34" charset="0"/>
                <a:cs typeface="Calibri" panose="020F0502020204030204" pitchFamily="34" charset="0"/>
              </a:rPr>
              <a:t>     3				    *,   /,   //,   %	</a:t>
            </a:r>
          </a:p>
          <a:p>
            <a:pPr algn="l"/>
            <a:r>
              <a:rPr lang="en-US" dirty="0">
                <a:solidFill>
                  <a:schemeClr val="bg1"/>
                </a:solidFill>
                <a:effectLst/>
                <a:latin typeface="Calibri" panose="020F0502020204030204" pitchFamily="34" charset="0"/>
                <a:cs typeface="Calibri" panose="020F0502020204030204" pitchFamily="34" charset="0"/>
              </a:rPr>
              <a:t>     4				    +, -									binary</a:t>
            </a:r>
          </a:p>
          <a:p>
            <a:pPr algn="l"/>
            <a:r>
              <a:rPr lang="en-US" dirty="0">
                <a:solidFill>
                  <a:schemeClr val="bg1"/>
                </a:solidFill>
                <a:effectLst/>
                <a:latin typeface="Calibri" panose="020F0502020204030204" pitchFamily="34" charset="0"/>
                <a:cs typeface="Calibri" panose="020F0502020204030204" pitchFamily="34" charset="0"/>
              </a:rPr>
              <a:t>     5				    &lt;&lt;, &gt;&gt;	</a:t>
            </a:r>
          </a:p>
          <a:p>
            <a:pPr algn="l"/>
            <a:r>
              <a:rPr lang="en-US" dirty="0">
                <a:solidFill>
                  <a:schemeClr val="bg1"/>
                </a:solidFill>
                <a:effectLst/>
                <a:latin typeface="Calibri" panose="020F0502020204030204" pitchFamily="34" charset="0"/>
                <a:cs typeface="Calibri" panose="020F0502020204030204" pitchFamily="34" charset="0"/>
              </a:rPr>
              <a:t>     6				   &lt;, &lt;=, &gt;, &gt;=	</a:t>
            </a:r>
          </a:p>
          <a:p>
            <a:pPr algn="l"/>
            <a:r>
              <a:rPr lang="en-US" dirty="0">
                <a:solidFill>
                  <a:schemeClr val="bg1"/>
                </a:solidFill>
                <a:effectLst/>
                <a:latin typeface="Calibri" panose="020F0502020204030204" pitchFamily="34" charset="0"/>
                <a:cs typeface="Calibri" panose="020F0502020204030204" pitchFamily="34" charset="0"/>
              </a:rPr>
              <a:t>     7				   ==, !=	</a:t>
            </a:r>
          </a:p>
          <a:p>
            <a:pPr algn="l"/>
            <a:r>
              <a:rPr lang="en-US" dirty="0">
                <a:solidFill>
                  <a:schemeClr val="bg1"/>
                </a:solidFill>
                <a:effectLst/>
                <a:latin typeface="Calibri" panose="020F0502020204030204" pitchFamily="34" charset="0"/>
                <a:cs typeface="Calibri" panose="020F0502020204030204" pitchFamily="34" charset="0"/>
              </a:rPr>
              <a:t>     8				   &amp;	</a:t>
            </a:r>
          </a:p>
          <a:p>
            <a:pPr algn="l"/>
            <a:r>
              <a:rPr lang="en-US" dirty="0">
                <a:solidFill>
                  <a:schemeClr val="bg1"/>
                </a:solidFill>
                <a:effectLst/>
                <a:latin typeface="Calibri" panose="020F0502020204030204" pitchFamily="34" charset="0"/>
                <a:cs typeface="Calibri" panose="020F0502020204030204" pitchFamily="34" charset="0"/>
              </a:rPr>
              <a:t>     9				   |	</a:t>
            </a:r>
          </a:p>
          <a:p>
            <a:pPr algn="l"/>
            <a:r>
              <a:rPr lang="en-US" dirty="0">
                <a:solidFill>
                  <a:schemeClr val="bg1"/>
                </a:solidFill>
                <a:effectLst/>
                <a:latin typeface="Calibri" panose="020F0502020204030204" pitchFamily="34" charset="0"/>
                <a:cs typeface="Calibri" panose="020F0502020204030204" pitchFamily="34" charset="0"/>
              </a:rPr>
              <a:t>   10				  =, +=, -=, *=, /=, %=, &amp;=, ^=, |=, &gt;&gt;=, &lt;&lt;=	</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115436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6186309"/>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How does that statement work?</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If the </a:t>
            </a:r>
            <a:r>
              <a:rPr lang="en-US" dirty="0" err="1">
                <a:solidFill>
                  <a:schemeClr val="bg1"/>
                </a:solidFill>
                <a:effectLst/>
                <a:highlight>
                  <a:srgbClr val="C0C0C0"/>
                </a:highlight>
                <a:latin typeface="Calibri" panose="020F0502020204030204" pitchFamily="34" charset="0"/>
                <a:cs typeface="Calibri" panose="020F0502020204030204" pitchFamily="34" charset="0"/>
              </a:rPr>
              <a:t>true_or_not</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expression </a:t>
            </a:r>
            <a:r>
              <a:rPr lang="en-US" dirty="0">
                <a:solidFill>
                  <a:schemeClr val="bg1"/>
                </a:solidFill>
                <a:effectLst/>
                <a:highlight>
                  <a:srgbClr val="C0C0C0"/>
                </a:highlight>
                <a:latin typeface="Calibri" panose="020F0502020204030204" pitchFamily="34" charset="0"/>
                <a:cs typeface="Calibri" panose="020F0502020204030204" pitchFamily="34" charset="0"/>
              </a:rPr>
              <a:t>represents the truth </a:t>
            </a:r>
            <a:r>
              <a:rPr lang="en-US" dirty="0">
                <a:solidFill>
                  <a:schemeClr val="bg1"/>
                </a:solidFill>
                <a:effectLst/>
                <a:latin typeface="Calibri" panose="020F0502020204030204" pitchFamily="34" charset="0"/>
                <a:cs typeface="Calibri" panose="020F0502020204030204" pitchFamily="34" charset="0"/>
              </a:rPr>
              <a:t>(i.e., its value is not equal to zero), </a:t>
            </a:r>
            <a:r>
              <a:rPr lang="en-US" b="1" dirty="0">
                <a:solidFill>
                  <a:schemeClr val="bg1"/>
                </a:solidFill>
                <a:effectLst/>
                <a:latin typeface="Calibri" panose="020F0502020204030204" pitchFamily="34" charset="0"/>
                <a:cs typeface="Calibri" panose="020F0502020204030204" pitchFamily="34" charset="0"/>
              </a:rPr>
              <a:t>the indented statement(s) will be executed;</a:t>
            </a:r>
          </a:p>
          <a:p>
            <a:pPr algn="l"/>
            <a:r>
              <a:rPr lang="en-US" dirty="0">
                <a:solidFill>
                  <a:schemeClr val="bg1"/>
                </a:solidFill>
                <a:effectLst/>
                <a:latin typeface="Calibri" panose="020F0502020204030204" pitchFamily="34" charset="0"/>
                <a:cs typeface="Calibri" panose="020F0502020204030204" pitchFamily="34" charset="0"/>
              </a:rPr>
              <a:t>if the </a:t>
            </a:r>
            <a:r>
              <a:rPr lang="en-US" dirty="0" err="1">
                <a:solidFill>
                  <a:schemeClr val="bg1"/>
                </a:solidFill>
                <a:effectLst/>
                <a:latin typeface="Calibri" panose="020F0502020204030204" pitchFamily="34" charset="0"/>
                <a:cs typeface="Calibri" panose="020F0502020204030204" pitchFamily="34" charset="0"/>
              </a:rPr>
              <a:t>true_or_not</a:t>
            </a:r>
            <a:r>
              <a:rPr lang="en-US" dirty="0">
                <a:solidFill>
                  <a:schemeClr val="bg1"/>
                </a:solidFill>
                <a:effectLst/>
                <a:latin typeface="Calibri" panose="020F0502020204030204" pitchFamily="34" charset="0"/>
                <a:cs typeface="Calibri" panose="020F0502020204030204" pitchFamily="34" charset="0"/>
              </a:rPr>
              <a:t> expression </a:t>
            </a:r>
            <a:r>
              <a:rPr lang="en-US" b="1" dirty="0">
                <a:solidFill>
                  <a:srgbClr val="FF0000"/>
                </a:solidFill>
                <a:effectLst/>
                <a:latin typeface="Calibri" panose="020F0502020204030204" pitchFamily="34" charset="0"/>
                <a:cs typeface="Calibri" panose="020F0502020204030204" pitchFamily="34" charset="0"/>
              </a:rPr>
              <a:t>does not represent the truth </a:t>
            </a:r>
            <a:r>
              <a:rPr lang="en-US" dirty="0">
                <a:solidFill>
                  <a:schemeClr val="bg1"/>
                </a:solidFill>
                <a:effectLst/>
                <a:latin typeface="Calibri" panose="020F0502020204030204" pitchFamily="34" charset="0"/>
                <a:cs typeface="Calibri" panose="020F0502020204030204" pitchFamily="34" charset="0"/>
              </a:rPr>
              <a:t>(i.e., </a:t>
            </a:r>
            <a:r>
              <a:rPr lang="en-US" b="1" dirty="0">
                <a:solidFill>
                  <a:srgbClr val="FF0000"/>
                </a:solidFill>
                <a:effectLst/>
                <a:latin typeface="Calibri" panose="020F0502020204030204" pitchFamily="34" charset="0"/>
                <a:cs typeface="Calibri" panose="020F0502020204030204" pitchFamily="34" charset="0"/>
              </a:rPr>
              <a:t>its value is equal to zero</a:t>
            </a:r>
            <a:r>
              <a:rPr lang="en-US" dirty="0">
                <a:solidFill>
                  <a:schemeClr val="bg1"/>
                </a:solidFill>
                <a:effectLst/>
                <a:latin typeface="Calibri" panose="020F0502020204030204" pitchFamily="34" charset="0"/>
                <a:cs typeface="Calibri" panose="020F0502020204030204" pitchFamily="34" charset="0"/>
              </a:rPr>
              <a:t>), the indented statement(s) will be </a:t>
            </a:r>
            <a:r>
              <a:rPr lang="en-US" b="1" dirty="0">
                <a:solidFill>
                  <a:schemeClr val="bg1"/>
                </a:solidFill>
                <a:effectLst/>
                <a:latin typeface="Calibri" panose="020F0502020204030204" pitchFamily="34" charset="0"/>
                <a:cs typeface="Calibri" panose="020F0502020204030204" pitchFamily="34" charset="0"/>
              </a:rPr>
              <a:t>omitted </a:t>
            </a:r>
            <a:r>
              <a:rPr lang="en-US" dirty="0">
                <a:solidFill>
                  <a:schemeClr val="bg1"/>
                </a:solidFill>
                <a:effectLst/>
                <a:latin typeface="Calibri" panose="020F0502020204030204" pitchFamily="34" charset="0"/>
                <a:cs typeface="Calibri" panose="020F0502020204030204" pitchFamily="34" charset="0"/>
              </a:rPr>
              <a:t>(</a:t>
            </a:r>
            <a:r>
              <a:rPr lang="en-US" b="1" dirty="0">
                <a:solidFill>
                  <a:schemeClr val="bg1"/>
                </a:solidFill>
                <a:effectLst/>
                <a:latin typeface="Calibri" panose="020F0502020204030204" pitchFamily="34" charset="0"/>
                <a:cs typeface="Calibri" panose="020F0502020204030204" pitchFamily="34" charset="0"/>
              </a:rPr>
              <a:t>ignored</a:t>
            </a:r>
            <a:r>
              <a:rPr lang="en-US" dirty="0">
                <a:solidFill>
                  <a:schemeClr val="bg1"/>
                </a:solidFill>
                <a:effectLst/>
                <a:latin typeface="Calibri" panose="020F0502020204030204" pitchFamily="34" charset="0"/>
                <a:cs typeface="Calibri" panose="020F0502020204030204" pitchFamily="34" charset="0"/>
              </a:rPr>
              <a:t>), and the next executed instruction will be the one after the original indentation level.</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In real life, we often express a desire: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i="1" dirty="0">
                <a:solidFill>
                  <a:schemeClr val="bg1"/>
                </a:solidFill>
                <a:effectLst/>
                <a:latin typeface="Calibri" panose="020F0502020204030204" pitchFamily="34" charset="0"/>
                <a:cs typeface="Calibri" panose="020F0502020204030204" pitchFamily="34" charset="0"/>
              </a:rPr>
              <a:t>if the weather is good, we'll go for a walk</a:t>
            </a:r>
          </a:p>
          <a:p>
            <a:pPr algn="l"/>
            <a:endParaRPr lang="en-US" b="1" i="1" dirty="0">
              <a:solidFill>
                <a:schemeClr val="bg1"/>
              </a:solidFill>
              <a:effectLst/>
              <a:latin typeface="Calibri" panose="020F0502020204030204" pitchFamily="34" charset="0"/>
              <a:cs typeface="Calibri" panose="020F0502020204030204" pitchFamily="34" charset="0"/>
            </a:endParaRPr>
          </a:p>
          <a:p>
            <a:pPr algn="l"/>
            <a:r>
              <a:rPr lang="en-US" b="1" i="1" dirty="0">
                <a:solidFill>
                  <a:schemeClr val="bg1"/>
                </a:solidFill>
                <a:effectLst/>
                <a:latin typeface="Calibri" panose="020F0502020204030204" pitchFamily="34" charset="0"/>
                <a:cs typeface="Calibri" panose="020F0502020204030204" pitchFamily="34" charset="0"/>
              </a:rPr>
              <a:t>then, we'll have lunch</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As you can see, having lunch is not a conditional activity and doesn't depend on the weather.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Knowing what conditions influence our behavior, and assuming that we have the </a:t>
            </a:r>
            <a:r>
              <a:rPr lang="en-US" dirty="0" err="1">
                <a:solidFill>
                  <a:schemeClr val="bg1"/>
                </a:solidFill>
                <a:effectLst/>
                <a:latin typeface="Calibri" panose="020F0502020204030204" pitchFamily="34" charset="0"/>
                <a:cs typeface="Calibri" panose="020F0502020204030204" pitchFamily="34" charset="0"/>
              </a:rPr>
              <a:t>parameterless</a:t>
            </a:r>
            <a:r>
              <a:rPr lang="en-US" dirty="0">
                <a:solidFill>
                  <a:schemeClr val="bg1"/>
                </a:solidFill>
                <a:effectLst/>
                <a:latin typeface="Calibri" panose="020F0502020204030204" pitchFamily="34" charset="0"/>
                <a:cs typeface="Calibri" panose="020F0502020204030204" pitchFamily="34" charset="0"/>
              </a:rPr>
              <a:t> functions </a:t>
            </a:r>
            <a:r>
              <a:rPr lang="en-US" dirty="0" err="1">
                <a:solidFill>
                  <a:schemeClr val="bg1"/>
                </a:solidFill>
                <a:effectLst/>
                <a:latin typeface="Calibri" panose="020F0502020204030204" pitchFamily="34" charset="0"/>
                <a:cs typeface="Calibri" panose="020F0502020204030204" pitchFamily="34" charset="0"/>
              </a:rPr>
              <a:t>go_for_a_walk</a:t>
            </a:r>
            <a:r>
              <a:rPr lang="en-US" dirty="0">
                <a:solidFill>
                  <a:schemeClr val="bg1"/>
                </a:solidFill>
                <a:effectLst/>
                <a:latin typeface="Calibri" panose="020F0502020204030204" pitchFamily="34" charset="0"/>
                <a:cs typeface="Calibri" panose="020F0502020204030204" pitchFamily="34" charset="0"/>
              </a:rPr>
              <a:t>() and </a:t>
            </a:r>
            <a:r>
              <a:rPr lang="en-US" dirty="0" err="1">
                <a:solidFill>
                  <a:schemeClr val="bg1"/>
                </a:solidFill>
                <a:effectLst/>
                <a:latin typeface="Calibri" panose="020F0502020204030204" pitchFamily="34" charset="0"/>
                <a:cs typeface="Calibri" panose="020F0502020204030204" pitchFamily="34" charset="0"/>
              </a:rPr>
              <a:t>have_lunch</a:t>
            </a:r>
            <a:r>
              <a:rPr lang="en-US" dirty="0">
                <a:solidFill>
                  <a:schemeClr val="bg1"/>
                </a:solidFill>
                <a:effectLst/>
                <a:latin typeface="Calibri" panose="020F0502020204030204" pitchFamily="34" charset="0"/>
                <a:cs typeface="Calibri" panose="020F0502020204030204" pitchFamily="34" charset="0"/>
              </a:rPr>
              <a:t>(), we can write the following snippet: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a:t>
            </a:r>
            <a:r>
              <a:rPr lang="en-US" dirty="0" err="1">
                <a:solidFill>
                  <a:schemeClr val="bg1"/>
                </a:solidFill>
                <a:effectLst/>
                <a:highlight>
                  <a:srgbClr val="C0C0C0"/>
                </a:highlight>
                <a:latin typeface="Calibri" panose="020F0502020204030204" pitchFamily="34" charset="0"/>
                <a:cs typeface="Calibri" panose="020F0502020204030204" pitchFamily="34" charset="0"/>
              </a:rPr>
              <a:t>the_weather_is_good</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go_for_a_walk</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have_lunch</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8667659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724644"/>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Key takeaways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1. Python supports the following logical operators: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and</a:t>
            </a:r>
            <a:r>
              <a:rPr lang="en-US" dirty="0">
                <a:solidFill>
                  <a:schemeClr val="bg1"/>
                </a:solidFill>
                <a:effectLst/>
                <a:latin typeface="Calibri" panose="020F0502020204030204" pitchFamily="34" charset="0"/>
                <a:cs typeface="Calibri" panose="020F0502020204030204" pitchFamily="34" charset="0"/>
              </a:rPr>
              <a:t> → if </a:t>
            </a:r>
            <a:r>
              <a:rPr lang="en-US" b="1" dirty="0">
                <a:solidFill>
                  <a:schemeClr val="bg1"/>
                </a:solidFill>
                <a:effectLst/>
                <a:latin typeface="Calibri" panose="020F0502020204030204" pitchFamily="34" charset="0"/>
                <a:cs typeface="Calibri" panose="020F0502020204030204" pitchFamily="34" charset="0"/>
              </a:rPr>
              <a:t>both</a:t>
            </a:r>
            <a:r>
              <a:rPr lang="en-US" dirty="0">
                <a:solidFill>
                  <a:schemeClr val="bg1"/>
                </a:solidFill>
                <a:effectLst/>
                <a:latin typeface="Calibri" panose="020F0502020204030204" pitchFamily="34" charset="0"/>
                <a:cs typeface="Calibri" panose="020F0502020204030204" pitchFamily="34" charset="0"/>
              </a:rPr>
              <a:t> operands are </a:t>
            </a:r>
            <a:r>
              <a:rPr lang="en-US" b="1" dirty="0">
                <a:solidFill>
                  <a:schemeClr val="bg1"/>
                </a:solidFill>
                <a:effectLst/>
                <a:latin typeface="Calibri" panose="020F0502020204030204" pitchFamily="34" charset="0"/>
                <a:cs typeface="Calibri" panose="020F0502020204030204" pitchFamily="34" charset="0"/>
              </a:rPr>
              <a:t>true</a:t>
            </a:r>
            <a:r>
              <a:rPr lang="en-US" dirty="0">
                <a:solidFill>
                  <a:schemeClr val="bg1"/>
                </a:solidFill>
                <a:effectLst/>
                <a:latin typeface="Calibri" panose="020F0502020204030204" pitchFamily="34" charset="0"/>
                <a:cs typeface="Calibri" panose="020F0502020204030204" pitchFamily="34" charset="0"/>
              </a:rPr>
              <a:t>, the condition is true, e.g., </a:t>
            </a:r>
            <a:r>
              <a:rPr lang="en-US" dirty="0">
                <a:solidFill>
                  <a:schemeClr val="bg1"/>
                </a:solidFill>
                <a:effectLst/>
                <a:highlight>
                  <a:srgbClr val="C0C0C0"/>
                </a:highlight>
                <a:latin typeface="Calibri" panose="020F0502020204030204" pitchFamily="34" charset="0"/>
                <a:cs typeface="Calibri" panose="020F0502020204030204" pitchFamily="34" charset="0"/>
              </a:rPr>
              <a:t>(True and True) is True</a:t>
            </a:r>
            <a:r>
              <a:rPr lang="en-US" dirty="0">
                <a:solidFill>
                  <a:schemeClr val="bg1"/>
                </a:solidFill>
                <a:effectLs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or</a:t>
            </a:r>
            <a:r>
              <a:rPr lang="en-US" dirty="0">
                <a:solidFill>
                  <a:schemeClr val="bg1"/>
                </a:solidFill>
                <a:effectLst/>
                <a:latin typeface="Calibri" panose="020F0502020204030204" pitchFamily="34" charset="0"/>
                <a:cs typeface="Calibri" panose="020F0502020204030204" pitchFamily="34" charset="0"/>
              </a:rPr>
              <a:t> → if </a:t>
            </a:r>
            <a:r>
              <a:rPr lang="en-US" b="1" dirty="0">
                <a:solidFill>
                  <a:schemeClr val="bg1"/>
                </a:solidFill>
                <a:effectLst/>
                <a:latin typeface="Calibri" panose="020F0502020204030204" pitchFamily="34" charset="0"/>
                <a:cs typeface="Calibri" panose="020F0502020204030204" pitchFamily="34" charset="0"/>
              </a:rPr>
              <a:t>any</a:t>
            </a:r>
            <a:r>
              <a:rPr lang="en-US" dirty="0">
                <a:solidFill>
                  <a:schemeClr val="bg1"/>
                </a:solidFill>
                <a:effectLst/>
                <a:latin typeface="Calibri" panose="020F0502020204030204" pitchFamily="34" charset="0"/>
                <a:cs typeface="Calibri" panose="020F0502020204030204" pitchFamily="34" charset="0"/>
              </a:rPr>
              <a:t> of the operands are </a:t>
            </a:r>
            <a:r>
              <a:rPr lang="en-US" b="1" dirty="0">
                <a:solidFill>
                  <a:schemeClr val="bg1"/>
                </a:solidFill>
                <a:effectLst/>
                <a:latin typeface="Calibri" panose="020F0502020204030204" pitchFamily="34" charset="0"/>
                <a:cs typeface="Calibri" panose="020F0502020204030204" pitchFamily="34" charset="0"/>
              </a:rPr>
              <a:t>true</a:t>
            </a:r>
            <a:r>
              <a:rPr lang="en-US" dirty="0">
                <a:solidFill>
                  <a:schemeClr val="bg1"/>
                </a:solidFill>
                <a:effectLst/>
                <a:latin typeface="Calibri" panose="020F0502020204030204" pitchFamily="34" charset="0"/>
                <a:cs typeface="Calibri" panose="020F0502020204030204" pitchFamily="34" charset="0"/>
              </a:rPr>
              <a:t>, the condition is true, e.g., </a:t>
            </a:r>
            <a:r>
              <a:rPr lang="en-US" dirty="0">
                <a:solidFill>
                  <a:schemeClr val="bg1"/>
                </a:solidFill>
                <a:effectLst/>
                <a:highlight>
                  <a:srgbClr val="C0C0C0"/>
                </a:highlight>
                <a:latin typeface="Calibri" panose="020F0502020204030204" pitchFamily="34" charset="0"/>
                <a:cs typeface="Calibri" panose="020F0502020204030204" pitchFamily="34" charset="0"/>
              </a:rPr>
              <a:t>(True or False) is True</a:t>
            </a:r>
            <a:r>
              <a:rPr lang="en-US" dirty="0">
                <a:solidFill>
                  <a:schemeClr val="bg1"/>
                </a:solidFill>
                <a:effectLs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not</a:t>
            </a:r>
            <a:r>
              <a:rPr lang="en-US" dirty="0">
                <a:solidFill>
                  <a:schemeClr val="bg1"/>
                </a:solidFill>
                <a:effectLst/>
                <a:latin typeface="Calibri" panose="020F0502020204030204" pitchFamily="34" charset="0"/>
                <a:cs typeface="Calibri" panose="020F0502020204030204" pitchFamily="34" charset="0"/>
              </a:rPr>
              <a:t> → returns </a:t>
            </a:r>
            <a:r>
              <a:rPr lang="en-US" dirty="0">
                <a:solidFill>
                  <a:schemeClr val="bg1"/>
                </a:solidFill>
                <a:effectLst/>
                <a:highlight>
                  <a:srgbClr val="C0C0C0"/>
                </a:highlight>
                <a:latin typeface="Calibri" panose="020F0502020204030204" pitchFamily="34" charset="0"/>
                <a:cs typeface="Calibri" panose="020F0502020204030204" pitchFamily="34" charset="0"/>
              </a:rPr>
              <a:t>false if the result is true</a:t>
            </a:r>
            <a:r>
              <a:rPr lang="en-US" dirty="0">
                <a:solidFill>
                  <a:schemeClr val="bg1"/>
                </a:solidFill>
                <a:effectLst/>
                <a:latin typeface="Calibri" panose="020F0502020204030204" pitchFamily="34" charset="0"/>
                <a:cs typeface="Calibri" panose="020F0502020204030204" pitchFamily="34" charset="0"/>
              </a:rPr>
              <a:t>, and returns </a:t>
            </a:r>
            <a:r>
              <a:rPr lang="en-US" dirty="0">
                <a:solidFill>
                  <a:schemeClr val="bg1"/>
                </a:solidFill>
                <a:effectLst/>
                <a:highlight>
                  <a:srgbClr val="C0C0C0"/>
                </a:highlight>
                <a:latin typeface="Calibri" panose="020F0502020204030204" pitchFamily="34" charset="0"/>
                <a:cs typeface="Calibri" panose="020F0502020204030204" pitchFamily="34" charset="0"/>
              </a:rPr>
              <a:t>true if the result is false</a:t>
            </a:r>
            <a:r>
              <a:rPr lang="en-US" dirty="0">
                <a:solidFill>
                  <a:schemeClr val="bg1"/>
                </a:solidFill>
                <a:effectLst/>
                <a:latin typeface="Calibri" panose="020F0502020204030204" pitchFamily="34" charset="0"/>
                <a:cs typeface="Calibri" panose="020F0502020204030204" pitchFamily="34" charset="0"/>
              </a:rPr>
              <a:t>, e.g., not True is False.</a:t>
            </a:r>
          </a:p>
          <a:p>
            <a:pPr algn="l"/>
            <a:r>
              <a:rPr lang="en-US" dirty="0">
                <a:solidFill>
                  <a:schemeClr val="bg1"/>
                </a:solidFill>
                <a:effectLst/>
                <a:latin typeface="Calibri" panose="020F0502020204030204" pitchFamily="34" charset="0"/>
                <a:cs typeface="Calibri" panose="020F0502020204030204" pitchFamily="34" charset="0"/>
              </a:rPr>
              <a:t>2. You can use bitwise operators to manipulate single bits of data. The following sample data:</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x = 15</a:t>
            </a:r>
            <a:r>
              <a:rPr lang="en-US" dirty="0">
                <a:solidFill>
                  <a:schemeClr val="bg1"/>
                </a:solidFill>
                <a:effectLst/>
                <a:latin typeface="Calibri" panose="020F0502020204030204" pitchFamily="34" charset="0"/>
                <a:cs typeface="Calibri" panose="020F0502020204030204" pitchFamily="34" charset="0"/>
              </a:rPr>
              <a:t>, which is </a:t>
            </a:r>
            <a:r>
              <a:rPr lang="en-US" dirty="0">
                <a:solidFill>
                  <a:schemeClr val="bg1"/>
                </a:solidFill>
                <a:effectLst/>
                <a:highlight>
                  <a:srgbClr val="C0C0C0"/>
                </a:highlight>
                <a:latin typeface="Calibri" panose="020F0502020204030204" pitchFamily="34" charset="0"/>
                <a:cs typeface="Calibri" panose="020F0502020204030204" pitchFamily="34" charset="0"/>
              </a:rPr>
              <a:t>0000 1111</a:t>
            </a:r>
            <a:r>
              <a:rPr lang="en-US" dirty="0">
                <a:solidFill>
                  <a:schemeClr val="bg1"/>
                </a:solidFill>
                <a:effectLst/>
                <a:latin typeface="Calibri" panose="020F0502020204030204" pitchFamily="34" charset="0"/>
                <a:cs typeface="Calibri" panose="020F0502020204030204" pitchFamily="34" charset="0"/>
              </a:rPr>
              <a:t> in binary,</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y = 16</a:t>
            </a:r>
            <a:r>
              <a:rPr lang="en-US" dirty="0">
                <a:solidFill>
                  <a:schemeClr val="bg1"/>
                </a:solidFill>
                <a:effectLst/>
                <a:latin typeface="Calibri" panose="020F0502020204030204" pitchFamily="34" charset="0"/>
                <a:cs typeface="Calibri" panose="020F0502020204030204" pitchFamily="34" charset="0"/>
              </a:rPr>
              <a:t>, which is </a:t>
            </a:r>
            <a:r>
              <a:rPr lang="en-US" dirty="0">
                <a:solidFill>
                  <a:schemeClr val="bg1"/>
                </a:solidFill>
                <a:effectLst/>
                <a:highlight>
                  <a:srgbClr val="C0C0C0"/>
                </a:highlight>
                <a:latin typeface="Calibri" panose="020F0502020204030204" pitchFamily="34" charset="0"/>
                <a:cs typeface="Calibri" panose="020F0502020204030204" pitchFamily="34" charset="0"/>
              </a:rPr>
              <a:t>0001 0000</a:t>
            </a:r>
            <a:r>
              <a:rPr lang="en-US" dirty="0">
                <a:solidFill>
                  <a:schemeClr val="bg1"/>
                </a:solidFill>
                <a:effectLst/>
                <a:latin typeface="Calibri" panose="020F0502020204030204" pitchFamily="34" charset="0"/>
                <a:cs typeface="Calibri" panose="020F0502020204030204" pitchFamily="34" charset="0"/>
              </a:rPr>
              <a:t> in binary.</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will be used to illustrate the meaning of bitwise operators in Python. Analyze the examples below:</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&amp;</a:t>
            </a:r>
            <a:r>
              <a:rPr lang="en-US" dirty="0">
                <a:solidFill>
                  <a:schemeClr val="bg1"/>
                </a:solidFill>
                <a:effectLst/>
                <a:latin typeface="Calibri" panose="020F0502020204030204" pitchFamily="34" charset="0"/>
                <a:cs typeface="Calibri" panose="020F0502020204030204" pitchFamily="34" charset="0"/>
              </a:rPr>
              <a:t> does a bitwise </a:t>
            </a:r>
            <a:r>
              <a:rPr lang="en-US" dirty="0">
                <a:solidFill>
                  <a:schemeClr val="bg1"/>
                </a:solidFill>
                <a:effectLst/>
                <a:highlight>
                  <a:srgbClr val="C0C0C0"/>
                </a:highlight>
                <a:latin typeface="Calibri" panose="020F0502020204030204" pitchFamily="34" charset="0"/>
                <a:cs typeface="Calibri" panose="020F0502020204030204" pitchFamily="34" charset="0"/>
              </a:rPr>
              <a:t>and</a:t>
            </a:r>
            <a:r>
              <a:rPr lang="en-US" dirty="0">
                <a:solidFill>
                  <a:schemeClr val="bg1"/>
                </a:solidFill>
                <a:effectLst/>
                <a:latin typeface="Calibri" panose="020F0502020204030204" pitchFamily="34" charset="0"/>
                <a:cs typeface="Calibri" panose="020F0502020204030204" pitchFamily="34" charset="0"/>
              </a:rPr>
              <a:t>, e.g., </a:t>
            </a:r>
            <a:r>
              <a:rPr lang="en-US" dirty="0">
                <a:solidFill>
                  <a:schemeClr val="bg1"/>
                </a:solidFill>
                <a:effectLst/>
                <a:highlight>
                  <a:srgbClr val="C0C0C0"/>
                </a:highlight>
                <a:latin typeface="Calibri" panose="020F0502020204030204" pitchFamily="34" charset="0"/>
                <a:cs typeface="Calibri" panose="020F0502020204030204" pitchFamily="34" charset="0"/>
              </a:rPr>
              <a:t>x &amp; y = 0</a:t>
            </a:r>
            <a:r>
              <a:rPr lang="en-US" dirty="0">
                <a:solidFill>
                  <a:schemeClr val="bg1"/>
                </a:solidFill>
                <a:effectLst/>
                <a:latin typeface="Calibri" panose="020F0502020204030204" pitchFamily="34" charset="0"/>
                <a:cs typeface="Calibri" panose="020F0502020204030204" pitchFamily="34" charset="0"/>
              </a:rPr>
              <a:t>, which is </a:t>
            </a:r>
            <a:r>
              <a:rPr lang="en-US" dirty="0">
                <a:solidFill>
                  <a:schemeClr val="bg1"/>
                </a:solidFill>
                <a:effectLst/>
                <a:highlight>
                  <a:srgbClr val="C0C0C0"/>
                </a:highlight>
                <a:latin typeface="Calibri" panose="020F0502020204030204" pitchFamily="34" charset="0"/>
                <a:cs typeface="Calibri" panose="020F0502020204030204" pitchFamily="34" charset="0"/>
              </a:rPr>
              <a:t>0000 0000</a:t>
            </a:r>
            <a:r>
              <a:rPr lang="en-US" dirty="0">
                <a:solidFill>
                  <a:schemeClr val="bg1"/>
                </a:solidFill>
                <a:effectLst/>
                <a:latin typeface="Calibri" panose="020F0502020204030204" pitchFamily="34" charset="0"/>
                <a:cs typeface="Calibri" panose="020F0502020204030204" pitchFamily="34" charset="0"/>
              </a:rPr>
              <a:t> in binary,</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a:solidFill>
                  <a:schemeClr val="bg1"/>
                </a:solidFill>
                <a:effectLst/>
                <a:latin typeface="Calibri" panose="020F0502020204030204" pitchFamily="34" charset="0"/>
                <a:cs typeface="Calibri" panose="020F0502020204030204" pitchFamily="34" charset="0"/>
              </a:rPr>
              <a:t> does a bitwise </a:t>
            </a:r>
            <a:r>
              <a:rPr lang="en-US" dirty="0">
                <a:solidFill>
                  <a:schemeClr val="bg1"/>
                </a:solidFill>
                <a:effectLst/>
                <a:highlight>
                  <a:srgbClr val="C0C0C0"/>
                </a:highlight>
                <a:latin typeface="Calibri" panose="020F0502020204030204" pitchFamily="34" charset="0"/>
                <a:cs typeface="Calibri" panose="020F0502020204030204" pitchFamily="34" charset="0"/>
              </a:rPr>
              <a:t>or</a:t>
            </a:r>
            <a:r>
              <a:rPr lang="en-US" dirty="0">
                <a:solidFill>
                  <a:schemeClr val="bg1"/>
                </a:solidFill>
                <a:effectLst/>
                <a:latin typeface="Calibri" panose="020F0502020204030204" pitchFamily="34" charset="0"/>
                <a:cs typeface="Calibri" panose="020F0502020204030204" pitchFamily="34" charset="0"/>
              </a:rPr>
              <a:t>, e.g., </a:t>
            </a:r>
            <a:r>
              <a:rPr lang="en-US" dirty="0">
                <a:solidFill>
                  <a:schemeClr val="bg1"/>
                </a:solidFill>
                <a:effectLst/>
                <a:highlight>
                  <a:srgbClr val="C0C0C0"/>
                </a:highlight>
                <a:latin typeface="Calibri" panose="020F0502020204030204" pitchFamily="34" charset="0"/>
                <a:cs typeface="Calibri" panose="020F0502020204030204" pitchFamily="34" charset="0"/>
              </a:rPr>
              <a:t>x | y = 31</a:t>
            </a:r>
            <a:r>
              <a:rPr lang="en-US" dirty="0">
                <a:solidFill>
                  <a:schemeClr val="bg1"/>
                </a:solidFill>
                <a:effectLst/>
                <a:latin typeface="Calibri" panose="020F0502020204030204" pitchFamily="34" charset="0"/>
                <a:cs typeface="Calibri" panose="020F0502020204030204" pitchFamily="34" charset="0"/>
              </a:rPr>
              <a:t>, which is </a:t>
            </a:r>
            <a:r>
              <a:rPr lang="en-US" dirty="0">
                <a:solidFill>
                  <a:schemeClr val="bg1"/>
                </a:solidFill>
                <a:effectLst/>
                <a:highlight>
                  <a:srgbClr val="C0C0C0"/>
                </a:highlight>
                <a:latin typeface="Calibri" panose="020F0502020204030204" pitchFamily="34" charset="0"/>
                <a:cs typeface="Calibri" panose="020F0502020204030204" pitchFamily="34" charset="0"/>
              </a:rPr>
              <a:t>0001 1111</a:t>
            </a:r>
            <a:r>
              <a:rPr lang="en-US" dirty="0">
                <a:solidFill>
                  <a:schemeClr val="bg1"/>
                </a:solidFill>
                <a:effectLst/>
                <a:latin typeface="Calibri" panose="020F0502020204030204" pitchFamily="34" charset="0"/>
                <a:cs typeface="Calibri" panose="020F0502020204030204" pitchFamily="34" charset="0"/>
              </a:rPr>
              <a:t> in binary,</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a:solidFill>
                  <a:schemeClr val="bg1"/>
                </a:solidFill>
                <a:effectLst/>
                <a:latin typeface="Calibri" panose="020F0502020204030204" pitchFamily="34" charset="0"/>
                <a:cs typeface="Calibri" panose="020F0502020204030204" pitchFamily="34" charset="0"/>
              </a:rPr>
              <a:t>  does a bitwise </a:t>
            </a:r>
            <a:r>
              <a:rPr lang="en-US" dirty="0">
                <a:solidFill>
                  <a:schemeClr val="bg1"/>
                </a:solidFill>
                <a:effectLst/>
                <a:highlight>
                  <a:srgbClr val="C0C0C0"/>
                </a:highlight>
                <a:latin typeface="Calibri" panose="020F0502020204030204" pitchFamily="34" charset="0"/>
                <a:cs typeface="Calibri" panose="020F0502020204030204" pitchFamily="34" charset="0"/>
              </a:rPr>
              <a:t>not</a:t>
            </a:r>
            <a:r>
              <a:rPr lang="en-US" dirty="0">
                <a:solidFill>
                  <a:schemeClr val="bg1"/>
                </a:solidFill>
                <a:effectLst/>
                <a:latin typeface="Calibri" panose="020F0502020204030204" pitchFamily="34" charset="0"/>
                <a:cs typeface="Calibri" panose="020F0502020204030204" pitchFamily="34" charset="0"/>
              </a:rPr>
              <a:t>, e.g., </a:t>
            </a:r>
            <a:r>
              <a:rPr lang="en-US" dirty="0">
                <a:solidFill>
                  <a:schemeClr val="bg1"/>
                </a:solidFill>
                <a:effectLst/>
                <a:highlight>
                  <a:srgbClr val="C0C0C0"/>
                </a:highlight>
                <a:latin typeface="Calibri" panose="020F0502020204030204" pitchFamily="34" charset="0"/>
                <a:cs typeface="Calibri" panose="020F0502020204030204" pitchFamily="34" charset="0"/>
              </a:rPr>
              <a:t>˜ x = 240*</a:t>
            </a:r>
            <a:r>
              <a:rPr lang="en-US" dirty="0">
                <a:solidFill>
                  <a:schemeClr val="bg1"/>
                </a:solidFill>
                <a:effectLst/>
                <a:latin typeface="Calibri" panose="020F0502020204030204" pitchFamily="34" charset="0"/>
                <a:cs typeface="Calibri" panose="020F0502020204030204" pitchFamily="34" charset="0"/>
              </a:rPr>
              <a:t>, which is </a:t>
            </a:r>
            <a:r>
              <a:rPr lang="en-US" dirty="0">
                <a:solidFill>
                  <a:schemeClr val="bg1"/>
                </a:solidFill>
                <a:effectLst/>
                <a:highlight>
                  <a:srgbClr val="C0C0C0"/>
                </a:highlight>
                <a:latin typeface="Calibri" panose="020F0502020204030204" pitchFamily="34" charset="0"/>
                <a:cs typeface="Calibri" panose="020F0502020204030204" pitchFamily="34" charset="0"/>
              </a:rPr>
              <a:t>1111 0000</a:t>
            </a:r>
            <a:r>
              <a:rPr lang="en-US" dirty="0">
                <a:solidFill>
                  <a:schemeClr val="bg1"/>
                </a:solidFill>
                <a:effectLst/>
                <a:latin typeface="Calibri" panose="020F0502020204030204" pitchFamily="34" charset="0"/>
                <a:cs typeface="Calibri" panose="020F0502020204030204" pitchFamily="34" charset="0"/>
              </a:rPr>
              <a:t> in binary,</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a:solidFill>
                  <a:schemeClr val="bg1"/>
                </a:solidFill>
                <a:effectLst/>
                <a:latin typeface="Calibri" panose="020F0502020204030204" pitchFamily="34" charset="0"/>
                <a:cs typeface="Calibri" panose="020F0502020204030204" pitchFamily="34" charset="0"/>
              </a:rPr>
              <a:t> does a bitwise </a:t>
            </a:r>
            <a:r>
              <a:rPr lang="en-US" dirty="0" err="1">
                <a:solidFill>
                  <a:schemeClr val="bg1"/>
                </a:solidFill>
                <a:effectLst/>
                <a:highlight>
                  <a:srgbClr val="C0C0C0"/>
                </a:highlight>
                <a:latin typeface="Calibri" panose="020F0502020204030204" pitchFamily="34" charset="0"/>
                <a:cs typeface="Calibri" panose="020F0502020204030204" pitchFamily="34" charset="0"/>
              </a:rPr>
              <a:t>xor</a:t>
            </a:r>
            <a:r>
              <a:rPr lang="en-US" dirty="0">
                <a:solidFill>
                  <a:schemeClr val="bg1"/>
                </a:solidFill>
                <a:effectLst/>
                <a:latin typeface="Calibri" panose="020F0502020204030204" pitchFamily="34" charset="0"/>
                <a:cs typeface="Calibri" panose="020F0502020204030204" pitchFamily="34" charset="0"/>
              </a:rPr>
              <a:t>, e.g., </a:t>
            </a:r>
            <a:r>
              <a:rPr lang="en-US" dirty="0">
                <a:solidFill>
                  <a:schemeClr val="bg1"/>
                </a:solidFill>
                <a:effectLst/>
                <a:highlight>
                  <a:srgbClr val="C0C0C0"/>
                </a:highlight>
                <a:latin typeface="Calibri" panose="020F0502020204030204" pitchFamily="34" charset="0"/>
                <a:cs typeface="Calibri" panose="020F0502020204030204" pitchFamily="34" charset="0"/>
              </a:rPr>
              <a:t>x ^ y = 31</a:t>
            </a:r>
            <a:r>
              <a:rPr lang="en-US" dirty="0">
                <a:solidFill>
                  <a:schemeClr val="bg1"/>
                </a:solidFill>
                <a:effectLst/>
                <a:latin typeface="Calibri" panose="020F0502020204030204" pitchFamily="34" charset="0"/>
                <a:cs typeface="Calibri" panose="020F0502020204030204" pitchFamily="34" charset="0"/>
              </a:rPr>
              <a:t>, which is </a:t>
            </a:r>
            <a:r>
              <a:rPr lang="en-US" dirty="0">
                <a:solidFill>
                  <a:schemeClr val="bg1"/>
                </a:solidFill>
                <a:effectLst/>
                <a:highlight>
                  <a:srgbClr val="C0C0C0"/>
                </a:highlight>
                <a:latin typeface="Calibri" panose="020F0502020204030204" pitchFamily="34" charset="0"/>
                <a:cs typeface="Calibri" panose="020F0502020204030204" pitchFamily="34" charset="0"/>
              </a:rPr>
              <a:t>0001 1111</a:t>
            </a:r>
            <a:r>
              <a:rPr lang="en-US" dirty="0">
                <a:solidFill>
                  <a:schemeClr val="bg1"/>
                </a:solidFill>
                <a:effectLst/>
                <a:latin typeface="Calibri" panose="020F0502020204030204" pitchFamily="34" charset="0"/>
                <a:cs typeface="Calibri" panose="020F0502020204030204" pitchFamily="34" charset="0"/>
              </a:rPr>
              <a:t> in binary,</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&gt;&gt;</a:t>
            </a:r>
            <a:r>
              <a:rPr lang="en-US" dirty="0">
                <a:solidFill>
                  <a:schemeClr val="bg1"/>
                </a:solidFill>
                <a:effectLst/>
                <a:latin typeface="Calibri" panose="020F0502020204030204" pitchFamily="34" charset="0"/>
                <a:cs typeface="Calibri" panose="020F0502020204030204" pitchFamily="34" charset="0"/>
              </a:rPr>
              <a:t> does a bitwise </a:t>
            </a:r>
            <a:r>
              <a:rPr lang="en-US" dirty="0">
                <a:solidFill>
                  <a:schemeClr val="bg1"/>
                </a:solidFill>
                <a:effectLst/>
                <a:highlight>
                  <a:srgbClr val="C0C0C0"/>
                </a:highlight>
                <a:latin typeface="Calibri" panose="020F0502020204030204" pitchFamily="34" charset="0"/>
                <a:cs typeface="Calibri" panose="020F0502020204030204" pitchFamily="34" charset="0"/>
              </a:rPr>
              <a:t>right shift</a:t>
            </a:r>
            <a:r>
              <a:rPr lang="en-US" dirty="0">
                <a:solidFill>
                  <a:schemeClr val="bg1"/>
                </a:solidFill>
                <a:effectLst/>
                <a:latin typeface="Calibri" panose="020F0502020204030204" pitchFamily="34" charset="0"/>
                <a:cs typeface="Calibri" panose="020F0502020204030204" pitchFamily="34" charset="0"/>
              </a:rPr>
              <a:t>, e.g., </a:t>
            </a:r>
            <a:r>
              <a:rPr lang="en-US" dirty="0">
                <a:solidFill>
                  <a:schemeClr val="bg1"/>
                </a:solidFill>
                <a:effectLst/>
                <a:highlight>
                  <a:srgbClr val="C0C0C0"/>
                </a:highlight>
                <a:latin typeface="Calibri" panose="020F0502020204030204" pitchFamily="34" charset="0"/>
                <a:cs typeface="Calibri" panose="020F0502020204030204" pitchFamily="34" charset="0"/>
              </a:rPr>
              <a:t>y &gt;&gt; 1 = 8</a:t>
            </a:r>
            <a:r>
              <a:rPr lang="en-US" dirty="0">
                <a:solidFill>
                  <a:schemeClr val="bg1"/>
                </a:solidFill>
                <a:effectLst/>
                <a:latin typeface="Calibri" panose="020F0502020204030204" pitchFamily="34" charset="0"/>
                <a:cs typeface="Calibri" panose="020F0502020204030204" pitchFamily="34" charset="0"/>
              </a:rPr>
              <a:t>, which is </a:t>
            </a:r>
            <a:r>
              <a:rPr lang="en-US" dirty="0">
                <a:solidFill>
                  <a:schemeClr val="bg1"/>
                </a:solidFill>
                <a:effectLst/>
                <a:highlight>
                  <a:srgbClr val="C0C0C0"/>
                </a:highlight>
                <a:latin typeface="Calibri" panose="020F0502020204030204" pitchFamily="34" charset="0"/>
                <a:cs typeface="Calibri" panose="020F0502020204030204" pitchFamily="34" charset="0"/>
              </a:rPr>
              <a:t>0000 1000</a:t>
            </a:r>
            <a:r>
              <a:rPr lang="en-US" dirty="0">
                <a:solidFill>
                  <a:schemeClr val="bg1"/>
                </a:solidFill>
                <a:effectLst/>
                <a:latin typeface="Calibri" panose="020F0502020204030204" pitchFamily="34" charset="0"/>
                <a:cs typeface="Calibri" panose="020F0502020204030204" pitchFamily="34" charset="0"/>
              </a:rPr>
              <a:t> in binary,</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&lt;&lt;</a:t>
            </a:r>
            <a:r>
              <a:rPr lang="en-US" dirty="0">
                <a:solidFill>
                  <a:schemeClr val="bg1"/>
                </a:solidFill>
                <a:effectLst/>
                <a:latin typeface="Calibri" panose="020F0502020204030204" pitchFamily="34" charset="0"/>
                <a:cs typeface="Calibri" panose="020F0502020204030204" pitchFamily="34" charset="0"/>
              </a:rPr>
              <a:t> does a bitwise </a:t>
            </a:r>
            <a:r>
              <a:rPr lang="en-US" dirty="0">
                <a:solidFill>
                  <a:schemeClr val="bg1"/>
                </a:solidFill>
                <a:effectLst/>
                <a:highlight>
                  <a:srgbClr val="C0C0C0"/>
                </a:highlight>
                <a:latin typeface="Calibri" panose="020F0502020204030204" pitchFamily="34" charset="0"/>
                <a:cs typeface="Calibri" panose="020F0502020204030204" pitchFamily="34" charset="0"/>
              </a:rPr>
              <a:t>left shift</a:t>
            </a:r>
            <a:r>
              <a:rPr lang="en-US" dirty="0">
                <a:solidFill>
                  <a:schemeClr val="bg1"/>
                </a:solidFill>
                <a:effectLst/>
                <a:latin typeface="Calibri" panose="020F0502020204030204" pitchFamily="34" charset="0"/>
                <a:cs typeface="Calibri" panose="020F0502020204030204" pitchFamily="34" charset="0"/>
              </a:rPr>
              <a:t>, e.g., </a:t>
            </a:r>
            <a:r>
              <a:rPr lang="en-US" dirty="0">
                <a:solidFill>
                  <a:schemeClr val="bg1"/>
                </a:solidFill>
                <a:effectLst/>
                <a:highlight>
                  <a:srgbClr val="C0C0C0"/>
                </a:highlight>
                <a:latin typeface="Calibri" panose="020F0502020204030204" pitchFamily="34" charset="0"/>
                <a:cs typeface="Calibri" panose="020F0502020204030204" pitchFamily="34" charset="0"/>
              </a:rPr>
              <a:t>y &lt;&lt; 3 = </a:t>
            </a:r>
            <a:r>
              <a:rPr lang="en-US" dirty="0">
                <a:solidFill>
                  <a:schemeClr val="bg1"/>
                </a:solidFill>
                <a:effectLst/>
                <a:latin typeface="Calibri" panose="020F0502020204030204" pitchFamily="34" charset="0"/>
                <a:cs typeface="Calibri" panose="020F0502020204030204" pitchFamily="34" charset="0"/>
              </a:rPr>
              <a:t>, which is </a:t>
            </a:r>
            <a:r>
              <a:rPr lang="en-US" dirty="0">
                <a:solidFill>
                  <a:schemeClr val="bg1"/>
                </a:solidFill>
                <a:effectLst/>
                <a:highlight>
                  <a:srgbClr val="C0C0C0"/>
                </a:highlight>
                <a:latin typeface="Calibri" panose="020F0502020204030204" pitchFamily="34" charset="0"/>
                <a:cs typeface="Calibri" panose="020F0502020204030204" pitchFamily="34" charset="0"/>
              </a:rPr>
              <a:t>1000 0000</a:t>
            </a:r>
            <a:r>
              <a:rPr lang="en-US" dirty="0">
                <a:solidFill>
                  <a:schemeClr val="bg1"/>
                </a:solidFill>
                <a:effectLst/>
                <a:latin typeface="Calibri" panose="020F0502020204030204" pitchFamily="34" charset="0"/>
                <a:cs typeface="Calibri" panose="020F0502020204030204" pitchFamily="34" charset="0"/>
              </a:rPr>
              <a:t> in binary,</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20056294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3693319"/>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-16 </a:t>
            </a:r>
            <a:r>
              <a:rPr lang="en-US" dirty="0">
                <a:solidFill>
                  <a:schemeClr val="bg1"/>
                </a:solidFill>
                <a:effectLst/>
                <a:latin typeface="Calibri" panose="020F0502020204030204" pitchFamily="34" charset="0"/>
                <a:cs typeface="Calibri" panose="020F0502020204030204" pitchFamily="34" charset="0"/>
              </a:rPr>
              <a:t>(decimal from signed 2's complement) -- read more about the Two's complement operation.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Exercise 1</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What is the output of the following snippet?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x = 1</a:t>
            </a:r>
          </a:p>
          <a:p>
            <a:pPr algn="l"/>
            <a:r>
              <a:rPr lang="en-US" dirty="0">
                <a:solidFill>
                  <a:schemeClr val="bg1"/>
                </a:solidFill>
                <a:effectLst/>
                <a:latin typeface="Calibri" panose="020F0502020204030204" pitchFamily="34" charset="0"/>
                <a:cs typeface="Calibri" panose="020F0502020204030204" pitchFamily="34" charset="0"/>
              </a:rPr>
              <a:t>y = 0</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z = ((x == y) and (x == y)) or not(x == y)</a:t>
            </a:r>
          </a:p>
          <a:p>
            <a:pPr algn="l"/>
            <a:r>
              <a:rPr lang="en-US" dirty="0">
                <a:solidFill>
                  <a:schemeClr val="bg1"/>
                </a:solidFill>
                <a:effectLst/>
                <a:latin typeface="Calibri" panose="020F0502020204030204" pitchFamily="34" charset="0"/>
                <a:cs typeface="Calibri" panose="020F0502020204030204" pitchFamily="34" charset="0"/>
              </a:rPr>
              <a:t>print(not(z))</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highlight>
                  <a:srgbClr val="C0C0C0"/>
                </a:highlight>
                <a:latin typeface="Calibri" panose="020F0502020204030204" pitchFamily="34" charset="0"/>
                <a:cs typeface="Calibri" panose="020F0502020204030204" pitchFamily="34" charset="0"/>
              </a:rPr>
              <a:t>False</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67580665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078313"/>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Exercise 2</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What is the output of the following snippet?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x = 4  (0000000000000100)</a:t>
            </a:r>
          </a:p>
          <a:p>
            <a:pPr algn="l"/>
            <a:r>
              <a:rPr lang="en-US" dirty="0">
                <a:solidFill>
                  <a:schemeClr val="bg1"/>
                </a:solidFill>
                <a:effectLst/>
                <a:latin typeface="Calibri" panose="020F0502020204030204" pitchFamily="34" charset="0"/>
                <a:cs typeface="Calibri" panose="020F0502020204030204" pitchFamily="34" charset="0"/>
              </a:rPr>
              <a:t>y = 1  (0000000000000001)</a:t>
            </a:r>
          </a:p>
          <a:p>
            <a:pPr algn="l"/>
            <a:r>
              <a:rPr lang="en-US" dirty="0">
                <a:solidFill>
                  <a:schemeClr val="bg1"/>
                </a:solidFill>
                <a:latin typeface="Calibri" panose="020F0502020204030204" pitchFamily="34" charset="0"/>
                <a:cs typeface="Calibri" panose="020F0502020204030204" pitchFamily="34" charset="0"/>
              </a:rPr>
              <a:t>5 =     (000000000000010</a:t>
            </a:r>
            <a:r>
              <a:rPr lang="en-US" b="1" dirty="0">
                <a:solidFill>
                  <a:srgbClr val="FF0000"/>
                </a:solidFill>
                <a:latin typeface="Calibri" panose="020F0502020204030204" pitchFamily="34" charset="0"/>
                <a:cs typeface="Calibri" panose="020F0502020204030204" pitchFamily="34" charset="0"/>
              </a:rPr>
              <a:t>1</a:t>
            </a:r>
            <a:r>
              <a:rPr lang="en-US" dirty="0">
                <a:solidFill>
                  <a:schemeClr val="bg1"/>
                </a:solidFill>
                <a:latin typeface="Calibri" panose="020F0502020204030204" pitchFamily="34" charset="0"/>
                <a:cs typeface="Calibri" panose="020F0502020204030204" pitchFamily="34" charset="0"/>
              </a:rPr>
              <a:t>)</a:t>
            </a:r>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cs typeface="Calibri" panose="020F0502020204030204" pitchFamily="34" charset="0"/>
              </a:rPr>
              <a:t>6 =     (00000000000001</a:t>
            </a:r>
            <a:r>
              <a:rPr lang="en-US" b="1" dirty="0">
                <a:solidFill>
                  <a:srgbClr val="FF0000"/>
                </a:solidFill>
                <a:latin typeface="Calibri" panose="020F0502020204030204" pitchFamily="34" charset="0"/>
                <a:cs typeface="Calibri" panose="020F0502020204030204" pitchFamily="34" charset="0"/>
              </a:rPr>
              <a:t>1</a:t>
            </a:r>
            <a:r>
              <a:rPr lang="en-US" dirty="0">
                <a:solidFill>
                  <a:schemeClr val="bg1"/>
                </a:solidFill>
                <a:latin typeface="Calibri" panose="020F0502020204030204" pitchFamily="34" charset="0"/>
                <a:cs typeface="Calibri" panose="020F0502020204030204" pitchFamily="34" charset="0"/>
              </a:rPr>
              <a:t>0)</a:t>
            </a:r>
            <a:endParaRPr lang="en-US" dirty="0">
              <a:solidFill>
                <a:schemeClr val="bg1"/>
              </a:solidFill>
              <a:effectLst/>
              <a:latin typeface="Calibri" panose="020F0502020204030204" pitchFamily="34" charset="0"/>
              <a:cs typeface="Calibri" panose="020F0502020204030204" pitchFamily="34" charset="0"/>
            </a:endParaRP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 = x &amp; y                # 0    (0000000000000000)  </a:t>
            </a:r>
            <a:r>
              <a:rPr lang="en-US" b="1" dirty="0" err="1">
                <a:solidFill>
                  <a:srgbClr val="FF0000"/>
                </a:solidFill>
                <a:effectLst/>
                <a:latin typeface="Calibri" panose="020F0502020204030204" pitchFamily="34" charset="0"/>
                <a:cs typeface="Calibri" panose="020F0502020204030204" pitchFamily="34" charset="0"/>
              </a:rPr>
              <a:t>Somente</a:t>
            </a:r>
            <a:r>
              <a:rPr lang="en-US" b="1" dirty="0">
                <a:solidFill>
                  <a:srgbClr val="FF0000"/>
                </a:solidFill>
                <a:effectLst/>
                <a:latin typeface="Calibri" panose="020F0502020204030204" pitchFamily="34" charset="0"/>
                <a:cs typeface="Calibri" panose="020F0502020204030204" pitchFamily="34" charset="0"/>
              </a:rPr>
              <a:t> </a:t>
            </a:r>
            <a:r>
              <a:rPr lang="en-US" b="1" dirty="0" err="1">
                <a:solidFill>
                  <a:srgbClr val="FF0000"/>
                </a:solidFill>
                <a:effectLst/>
                <a:latin typeface="Calibri" panose="020F0502020204030204" pitchFamily="34" charset="0"/>
                <a:cs typeface="Calibri" panose="020F0502020204030204" pitchFamily="34" charset="0"/>
              </a:rPr>
              <a:t>vira</a:t>
            </a:r>
            <a:r>
              <a:rPr lang="en-US" b="1" dirty="0">
                <a:solidFill>
                  <a:srgbClr val="FF0000"/>
                </a:solidFill>
                <a:effectLst/>
                <a:latin typeface="Calibri" panose="020F0502020204030204" pitchFamily="34" charset="0"/>
                <a:cs typeface="Calibri" panose="020F0502020204030204" pitchFamily="34" charset="0"/>
              </a:rPr>
              <a:t> 1 </a:t>
            </a:r>
            <a:r>
              <a:rPr lang="en-US" b="1" dirty="0" err="1">
                <a:solidFill>
                  <a:srgbClr val="FF0000"/>
                </a:solidFill>
                <a:effectLst/>
                <a:latin typeface="Calibri" panose="020F0502020204030204" pitchFamily="34" charset="0"/>
                <a:cs typeface="Calibri" panose="020F0502020204030204" pitchFamily="34" charset="0"/>
              </a:rPr>
              <a:t>quando</a:t>
            </a:r>
            <a:r>
              <a:rPr lang="en-US" b="1" dirty="0">
                <a:solidFill>
                  <a:srgbClr val="FF0000"/>
                </a:solidFill>
                <a:effectLst/>
                <a:latin typeface="Calibri" panose="020F0502020204030204" pitchFamily="34" charset="0"/>
                <a:cs typeface="Calibri" panose="020F0502020204030204" pitchFamily="34" charset="0"/>
              </a:rPr>
              <a:t> ambos </a:t>
            </a:r>
            <a:r>
              <a:rPr lang="en-US" b="1" dirty="0" err="1">
                <a:solidFill>
                  <a:srgbClr val="FF0000"/>
                </a:solidFill>
                <a:effectLst/>
                <a:latin typeface="Calibri" panose="020F0502020204030204" pitchFamily="34" charset="0"/>
                <a:cs typeface="Calibri" panose="020F0502020204030204" pitchFamily="34" charset="0"/>
              </a:rPr>
              <a:t>forem</a:t>
            </a:r>
            <a:r>
              <a:rPr lang="en-US" b="1" dirty="0">
                <a:solidFill>
                  <a:srgbClr val="FF0000"/>
                </a:solidFill>
                <a:effectLst/>
                <a:latin typeface="Calibri" panose="020F0502020204030204" pitchFamily="34" charset="0"/>
                <a:cs typeface="Calibri" panose="020F0502020204030204" pitchFamily="34" charset="0"/>
              </a:rPr>
              <a:t> 1</a:t>
            </a:r>
          </a:p>
          <a:p>
            <a:pPr algn="l"/>
            <a:r>
              <a:rPr lang="en-US" dirty="0">
                <a:solidFill>
                  <a:schemeClr val="bg1"/>
                </a:solidFill>
                <a:effectLst/>
                <a:latin typeface="Calibri" panose="020F0502020204030204" pitchFamily="34" charset="0"/>
                <a:cs typeface="Calibri" panose="020F0502020204030204" pitchFamily="34" charset="0"/>
              </a:rPr>
              <a:t>b = x | y		     # 5    (0000000000000101)  </a:t>
            </a:r>
            <a:r>
              <a:rPr lang="en-US" b="1" dirty="0" err="1">
                <a:solidFill>
                  <a:srgbClr val="FF0000"/>
                </a:solidFill>
                <a:effectLst/>
                <a:latin typeface="Calibri" panose="020F0502020204030204" pitchFamily="34" charset="0"/>
                <a:cs typeface="Calibri" panose="020F0502020204030204" pitchFamily="34" charset="0"/>
              </a:rPr>
              <a:t>Quando</a:t>
            </a:r>
            <a:r>
              <a:rPr lang="en-US" b="1" dirty="0">
                <a:solidFill>
                  <a:srgbClr val="FF0000"/>
                </a:solidFill>
                <a:effectLst/>
                <a:latin typeface="Calibri" panose="020F0502020204030204" pitchFamily="34" charset="0"/>
                <a:cs typeface="Calibri" panose="020F0502020204030204" pitchFamily="34" charset="0"/>
              </a:rPr>
              <a:t> </a:t>
            </a:r>
            <a:r>
              <a:rPr lang="en-US" b="1" dirty="0" err="1">
                <a:solidFill>
                  <a:srgbClr val="FF0000"/>
                </a:solidFill>
                <a:effectLst/>
                <a:latin typeface="Calibri" panose="020F0502020204030204" pitchFamily="34" charset="0"/>
                <a:cs typeface="Calibri" panose="020F0502020204030204" pitchFamily="34" charset="0"/>
              </a:rPr>
              <a:t>tiver</a:t>
            </a:r>
            <a:r>
              <a:rPr lang="en-US" b="1" dirty="0">
                <a:solidFill>
                  <a:srgbClr val="FF0000"/>
                </a:solidFill>
                <a:effectLst/>
                <a:latin typeface="Calibri" panose="020F0502020204030204" pitchFamily="34" charset="0"/>
                <a:cs typeface="Calibri" panose="020F0502020204030204" pitchFamily="34" charset="0"/>
              </a:rPr>
              <a:t> </a:t>
            </a:r>
            <a:r>
              <a:rPr lang="en-US" b="1" dirty="0" err="1">
                <a:solidFill>
                  <a:srgbClr val="FF0000"/>
                </a:solidFill>
                <a:effectLst/>
                <a:latin typeface="Calibri" panose="020F0502020204030204" pitchFamily="34" charset="0"/>
                <a:cs typeface="Calibri" panose="020F0502020204030204" pitchFamily="34" charset="0"/>
              </a:rPr>
              <a:t>algum</a:t>
            </a:r>
            <a:r>
              <a:rPr lang="en-US" b="1" dirty="0">
                <a:solidFill>
                  <a:srgbClr val="FF0000"/>
                </a:solidFill>
                <a:effectLst/>
                <a:latin typeface="Calibri" panose="020F0502020204030204" pitchFamily="34" charset="0"/>
                <a:cs typeface="Calibri" panose="020F0502020204030204" pitchFamily="34" charset="0"/>
              </a:rPr>
              <a:t> 1 </a:t>
            </a:r>
            <a:r>
              <a:rPr lang="en-US" b="1" dirty="0" err="1">
                <a:solidFill>
                  <a:srgbClr val="FF0000"/>
                </a:solidFill>
                <a:effectLst/>
                <a:latin typeface="Calibri" panose="020F0502020204030204" pitchFamily="34" charset="0"/>
                <a:cs typeface="Calibri" panose="020F0502020204030204" pitchFamily="34" charset="0"/>
              </a:rPr>
              <a:t>vira</a:t>
            </a:r>
            <a:r>
              <a:rPr lang="en-US" b="1" dirty="0">
                <a:solidFill>
                  <a:srgbClr val="FF0000"/>
                </a:solidFill>
                <a:effectLst/>
                <a:latin typeface="Calibri" panose="020F0502020204030204" pitchFamily="34" charset="0"/>
                <a:cs typeface="Calibri" panose="020F0502020204030204" pitchFamily="34" charset="0"/>
              </a:rPr>
              <a:t> 1</a:t>
            </a:r>
          </a:p>
          <a:p>
            <a:pPr algn="l"/>
            <a:r>
              <a:rPr lang="en-US" dirty="0">
                <a:solidFill>
                  <a:schemeClr val="bg1"/>
                </a:solidFill>
                <a:effectLst/>
                <a:latin typeface="Calibri" panose="020F0502020204030204" pitchFamily="34" charset="0"/>
                <a:cs typeface="Calibri" panose="020F0502020204030204" pitchFamily="34" charset="0"/>
              </a:rPr>
              <a:t>c = ~x  # tricky!     # -5  (1111111111111011)  </a:t>
            </a:r>
            <a:r>
              <a:rPr lang="en-US" b="1" dirty="0" err="1">
                <a:solidFill>
                  <a:srgbClr val="FF0000"/>
                </a:solidFill>
                <a:effectLst/>
                <a:latin typeface="Calibri" panose="020F0502020204030204" pitchFamily="34" charset="0"/>
                <a:cs typeface="Calibri" panose="020F0502020204030204" pitchFamily="34" charset="0"/>
              </a:rPr>
              <a:t>Tudo</a:t>
            </a:r>
            <a:r>
              <a:rPr lang="en-US" b="1" dirty="0">
                <a:solidFill>
                  <a:srgbClr val="FF0000"/>
                </a:solidFill>
                <a:effectLst/>
                <a:latin typeface="Calibri" panose="020F0502020204030204" pitchFamily="34" charset="0"/>
                <a:cs typeface="Calibri" panose="020F0502020204030204" pitchFamily="34" charset="0"/>
              </a:rPr>
              <a:t> que for zero </a:t>
            </a:r>
            <a:r>
              <a:rPr lang="en-US" b="1" dirty="0" err="1">
                <a:solidFill>
                  <a:srgbClr val="FF0000"/>
                </a:solidFill>
                <a:effectLst/>
                <a:latin typeface="Calibri" panose="020F0502020204030204" pitchFamily="34" charset="0"/>
                <a:cs typeface="Calibri" panose="020F0502020204030204" pitchFamily="34" charset="0"/>
              </a:rPr>
              <a:t>vira</a:t>
            </a:r>
            <a:r>
              <a:rPr lang="en-US" b="1" dirty="0">
                <a:solidFill>
                  <a:srgbClr val="FF0000"/>
                </a:solidFill>
                <a:effectLst/>
                <a:latin typeface="Calibri" panose="020F0502020204030204" pitchFamily="34" charset="0"/>
                <a:cs typeface="Calibri" panose="020F0502020204030204" pitchFamily="34" charset="0"/>
              </a:rPr>
              <a:t> 1 e 1 </a:t>
            </a:r>
            <a:r>
              <a:rPr lang="en-US" b="1" dirty="0" err="1">
                <a:solidFill>
                  <a:srgbClr val="FF0000"/>
                </a:solidFill>
                <a:effectLst/>
                <a:latin typeface="Calibri" panose="020F0502020204030204" pitchFamily="34" charset="0"/>
                <a:cs typeface="Calibri" panose="020F0502020204030204" pitchFamily="34" charset="0"/>
              </a:rPr>
              <a:t>vira</a:t>
            </a:r>
            <a:r>
              <a:rPr lang="en-US" b="1" dirty="0">
                <a:solidFill>
                  <a:srgbClr val="FF0000"/>
                </a:solidFill>
                <a:effectLst/>
                <a:latin typeface="Calibri" panose="020F0502020204030204" pitchFamily="34" charset="0"/>
                <a:cs typeface="Calibri" panose="020F0502020204030204" pitchFamily="34" charset="0"/>
              </a:rPr>
              <a:t> 0</a:t>
            </a:r>
          </a:p>
          <a:p>
            <a:pPr algn="l"/>
            <a:r>
              <a:rPr lang="en-US" dirty="0">
                <a:solidFill>
                  <a:schemeClr val="bg1"/>
                </a:solidFill>
                <a:effectLst/>
                <a:latin typeface="Calibri" panose="020F0502020204030204" pitchFamily="34" charset="0"/>
                <a:cs typeface="Calibri" panose="020F0502020204030204" pitchFamily="34" charset="0"/>
              </a:rPr>
              <a:t>d = x ^ 5                 # 1   (000000000000000</a:t>
            </a:r>
            <a:r>
              <a:rPr lang="en-US" b="1" dirty="0">
                <a:solidFill>
                  <a:srgbClr val="FF0000"/>
                </a:solidFill>
                <a:effectLst/>
                <a:latin typeface="Calibri" panose="020F0502020204030204" pitchFamily="34" charset="0"/>
                <a:cs typeface="Calibri" panose="020F0502020204030204" pitchFamily="34" charset="0"/>
              </a:rPr>
              <a:t>1</a:t>
            </a:r>
            <a:r>
              <a:rPr lang="en-US" dirty="0">
                <a:solidFill>
                  <a:schemeClr val="bg1"/>
                </a:solidFill>
                <a:effectLst/>
                <a:latin typeface="Calibri" panose="020F0502020204030204" pitchFamily="34" charset="0"/>
                <a:cs typeface="Calibri" panose="020F0502020204030204" pitchFamily="34" charset="0"/>
              </a:rPr>
              <a:t>)  </a:t>
            </a:r>
            <a:r>
              <a:rPr lang="en-US" b="1" dirty="0" err="1">
                <a:solidFill>
                  <a:srgbClr val="FF0000"/>
                </a:solidFill>
                <a:effectLst/>
                <a:latin typeface="Calibri" panose="020F0502020204030204" pitchFamily="34" charset="0"/>
                <a:cs typeface="Calibri" panose="020F0502020204030204" pitchFamily="34" charset="0"/>
              </a:rPr>
              <a:t>Somente</a:t>
            </a:r>
            <a:r>
              <a:rPr lang="en-US" b="1" dirty="0">
                <a:solidFill>
                  <a:srgbClr val="FF0000"/>
                </a:solidFill>
                <a:effectLst/>
                <a:latin typeface="Calibri" panose="020F0502020204030204" pitchFamily="34" charset="0"/>
                <a:cs typeface="Calibri" panose="020F0502020204030204" pitchFamily="34" charset="0"/>
              </a:rPr>
              <a:t> se </a:t>
            </a:r>
            <a:r>
              <a:rPr lang="en-US" b="1" dirty="0" err="1">
                <a:solidFill>
                  <a:srgbClr val="FF0000"/>
                </a:solidFill>
                <a:effectLst/>
                <a:latin typeface="Calibri" panose="020F0502020204030204" pitchFamily="34" charset="0"/>
                <a:cs typeface="Calibri" panose="020F0502020204030204" pitchFamily="34" charset="0"/>
              </a:rPr>
              <a:t>tiver</a:t>
            </a:r>
            <a:r>
              <a:rPr lang="en-US" b="1" dirty="0">
                <a:solidFill>
                  <a:srgbClr val="FF0000"/>
                </a:solidFill>
                <a:effectLst/>
                <a:latin typeface="Calibri" panose="020F0502020204030204" pitchFamily="34" charset="0"/>
                <a:cs typeface="Calibri" panose="020F0502020204030204" pitchFamily="34" charset="0"/>
              </a:rPr>
              <a:t> 1 bit  </a:t>
            </a:r>
            <a:r>
              <a:rPr lang="en-US" b="1" dirty="0" err="1">
                <a:solidFill>
                  <a:srgbClr val="FF0000"/>
                </a:solidFill>
                <a:effectLst/>
                <a:latin typeface="Calibri" panose="020F0502020204030204" pitchFamily="34" charset="0"/>
                <a:cs typeface="Calibri" panose="020F0502020204030204" pitchFamily="34" charset="0"/>
              </a:rPr>
              <a:t>vira</a:t>
            </a:r>
            <a:r>
              <a:rPr lang="en-US" b="1" dirty="0">
                <a:solidFill>
                  <a:srgbClr val="FF0000"/>
                </a:solidFill>
                <a:effectLst/>
                <a:latin typeface="Calibri" panose="020F0502020204030204" pitchFamily="34" charset="0"/>
                <a:cs typeface="Calibri" panose="020F0502020204030204" pitchFamily="34" charset="0"/>
              </a:rPr>
              <a:t> 1</a:t>
            </a:r>
          </a:p>
          <a:p>
            <a:r>
              <a:rPr lang="en-US" dirty="0">
                <a:solidFill>
                  <a:schemeClr val="bg1"/>
                </a:solidFill>
                <a:latin typeface="Calibri" panose="020F0502020204030204" pitchFamily="34" charset="0"/>
                <a:cs typeface="Calibri" panose="020F0502020204030204" pitchFamily="34" charset="0"/>
              </a:rPr>
              <a:t>d2 = x ^ 6		      #  2  (00000000000000</a:t>
            </a:r>
            <a:r>
              <a:rPr lang="en-US" b="1" dirty="0">
                <a:solidFill>
                  <a:srgbClr val="FF0000"/>
                </a:solidFill>
                <a:latin typeface="Calibri" panose="020F0502020204030204" pitchFamily="34" charset="0"/>
                <a:cs typeface="Calibri" panose="020F0502020204030204" pitchFamily="34" charset="0"/>
              </a:rPr>
              <a:t>1</a:t>
            </a:r>
            <a:r>
              <a:rPr lang="en-US" dirty="0">
                <a:solidFill>
                  <a:schemeClr val="bg1"/>
                </a:solidFill>
                <a:latin typeface="Calibri" panose="020F0502020204030204" pitchFamily="34" charset="0"/>
                <a:cs typeface="Calibri" panose="020F0502020204030204" pitchFamily="34" charset="0"/>
              </a:rPr>
              <a:t>0) </a:t>
            </a:r>
            <a:r>
              <a:rPr lang="en-US" b="1" dirty="0" err="1">
                <a:solidFill>
                  <a:srgbClr val="FF0000"/>
                </a:solidFill>
                <a:effectLst/>
                <a:latin typeface="Calibri" panose="020F0502020204030204" pitchFamily="34" charset="0"/>
                <a:cs typeface="Calibri" panose="020F0502020204030204" pitchFamily="34" charset="0"/>
              </a:rPr>
              <a:t>Somente</a:t>
            </a:r>
            <a:r>
              <a:rPr lang="en-US" b="1" dirty="0">
                <a:solidFill>
                  <a:srgbClr val="FF0000"/>
                </a:solidFill>
                <a:effectLst/>
                <a:latin typeface="Calibri" panose="020F0502020204030204" pitchFamily="34" charset="0"/>
                <a:cs typeface="Calibri" panose="020F0502020204030204" pitchFamily="34" charset="0"/>
              </a:rPr>
              <a:t> se </a:t>
            </a:r>
            <a:r>
              <a:rPr lang="en-US" b="1" dirty="0" err="1">
                <a:solidFill>
                  <a:srgbClr val="FF0000"/>
                </a:solidFill>
                <a:effectLst/>
                <a:latin typeface="Calibri" panose="020F0502020204030204" pitchFamily="34" charset="0"/>
                <a:cs typeface="Calibri" panose="020F0502020204030204" pitchFamily="34" charset="0"/>
              </a:rPr>
              <a:t>tiver</a:t>
            </a:r>
            <a:r>
              <a:rPr lang="en-US" b="1" dirty="0">
                <a:solidFill>
                  <a:srgbClr val="FF0000"/>
                </a:solidFill>
                <a:effectLst/>
                <a:latin typeface="Calibri" panose="020F0502020204030204" pitchFamily="34" charset="0"/>
                <a:cs typeface="Calibri" panose="020F0502020204030204" pitchFamily="34" charset="0"/>
              </a:rPr>
              <a:t> 1 bit  </a:t>
            </a:r>
            <a:r>
              <a:rPr lang="en-US" b="1" dirty="0" err="1">
                <a:solidFill>
                  <a:srgbClr val="FF0000"/>
                </a:solidFill>
                <a:effectLst/>
                <a:latin typeface="Calibri" panose="020F0502020204030204" pitchFamily="34" charset="0"/>
                <a:cs typeface="Calibri" panose="020F0502020204030204" pitchFamily="34" charset="0"/>
              </a:rPr>
              <a:t>vira</a:t>
            </a:r>
            <a:r>
              <a:rPr lang="en-US" b="1" dirty="0">
                <a:solidFill>
                  <a:srgbClr val="FF0000"/>
                </a:solidFill>
                <a:effectLst/>
                <a:latin typeface="Calibri" panose="020F0502020204030204" pitchFamily="34" charset="0"/>
                <a:cs typeface="Calibri" panose="020F0502020204030204" pitchFamily="34" charset="0"/>
              </a:rPr>
              <a:t> 1 </a:t>
            </a:r>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 = x &gt;&gt; 2		      # 1       (4 // (2 **2))</a:t>
            </a:r>
          </a:p>
          <a:p>
            <a:pPr algn="l"/>
            <a:r>
              <a:rPr lang="en-US" dirty="0">
                <a:solidFill>
                  <a:schemeClr val="bg1"/>
                </a:solidFill>
                <a:effectLst/>
                <a:latin typeface="Calibri" panose="020F0502020204030204" pitchFamily="34" charset="0"/>
                <a:cs typeface="Calibri" panose="020F0502020204030204" pitchFamily="34" charset="0"/>
              </a:rPr>
              <a:t>f = x &lt;&lt; 2		      #  16    (4 * (2 ** 2))</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print(a, b, c, d, e, f)</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31942435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6278642"/>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Why do we need lists?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It may happen that you have to read, store, process, and finally, print dozens, maybe hundreds, perhaps even thousands of numbers. What then? Do you need to create a separate variable for each value? Will you have to spend long hours writing statements like the one below?</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var1 = int(input())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var2 = int(input())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var3 = int(input())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var4 = int(input())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var5 = int(input())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var6 = int(input())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If you don't think that this is a complicated task, then take a piece of paper and write a program that:</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reads five numbers,</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prints them in order from the smallest to the largest (NB, this kind of processing is called </a:t>
            </a:r>
            <a:r>
              <a:rPr lang="en-US" b="1" dirty="0">
                <a:solidFill>
                  <a:srgbClr val="FFFF00"/>
                </a:solidFill>
                <a:effectLst/>
                <a:latin typeface="Calibri" panose="020F0502020204030204" pitchFamily="34" charset="0"/>
                <a:cs typeface="Calibri" panose="020F0502020204030204" pitchFamily="34" charset="0"/>
              </a:rPr>
              <a:t>sorting</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13021422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801314"/>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You should find that you don't even have enough paper to complete the task.</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So far, you've learned how to declare variables that are able to store exactly one given value at a time. Such variables are sometimes called </a:t>
            </a:r>
            <a:r>
              <a:rPr lang="en-US" b="1" dirty="0">
                <a:solidFill>
                  <a:schemeClr val="bg1"/>
                </a:solidFill>
                <a:effectLst/>
                <a:latin typeface="Calibri" panose="020F0502020204030204" pitchFamily="34" charset="0"/>
                <a:cs typeface="Calibri" panose="020F0502020204030204" pitchFamily="34" charset="0"/>
              </a:rPr>
              <a:t>scalars</a:t>
            </a:r>
            <a:r>
              <a:rPr lang="en-US" dirty="0">
                <a:solidFill>
                  <a:schemeClr val="bg1"/>
                </a:solidFill>
                <a:effectLst/>
                <a:latin typeface="Calibri" panose="020F0502020204030204" pitchFamily="34" charset="0"/>
                <a:cs typeface="Calibri" panose="020F0502020204030204" pitchFamily="34" charset="0"/>
              </a:rPr>
              <a:t> by analogy with mathematics. All the variables you've used so far are actually scalars.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Think of how convenient it would be to declare a variable that </a:t>
            </a:r>
            <a:r>
              <a:rPr lang="en-US" b="1" dirty="0">
                <a:solidFill>
                  <a:schemeClr val="bg1"/>
                </a:solidFill>
                <a:effectLst/>
                <a:latin typeface="Calibri" panose="020F0502020204030204" pitchFamily="34" charset="0"/>
                <a:cs typeface="Calibri" panose="020F0502020204030204" pitchFamily="34" charset="0"/>
              </a:rPr>
              <a:t>could store more than one value</a:t>
            </a:r>
            <a:r>
              <a:rPr lang="en-US" dirty="0">
                <a:solidFill>
                  <a:schemeClr val="bg1"/>
                </a:solidFill>
                <a:effectLst/>
                <a:latin typeface="Calibri" panose="020F0502020204030204" pitchFamily="34" charset="0"/>
                <a:cs typeface="Calibri" panose="020F0502020204030204" pitchFamily="34" charset="0"/>
              </a:rPr>
              <a:t>. For example, a hundred, or a thousand or even ten thousand. It would still be one and the same variable, but very wide and capacious. Sounds appealing? Perhaps, but how would it handle such a container full of different values? How would it choose just the one you need?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What if you could just number them? And then say: give me the value number 2; assign the value number 15; increase the value number 10000.</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We'll show you how to declare such </a:t>
            </a:r>
            <a:r>
              <a:rPr lang="en-US" b="1" dirty="0">
                <a:solidFill>
                  <a:schemeClr val="bg1"/>
                </a:solidFill>
                <a:effectLst/>
                <a:latin typeface="Calibri" panose="020F0502020204030204" pitchFamily="34" charset="0"/>
                <a:cs typeface="Calibri" panose="020F0502020204030204" pitchFamily="34" charset="0"/>
              </a:rPr>
              <a:t>multi-value variables</a:t>
            </a:r>
            <a:r>
              <a:rPr lang="en-US" dirty="0">
                <a:solidFill>
                  <a:schemeClr val="bg1"/>
                </a:solidFill>
                <a:effectLst/>
                <a:latin typeface="Calibri" panose="020F0502020204030204" pitchFamily="34" charset="0"/>
                <a:cs typeface="Calibri" panose="020F0502020204030204" pitchFamily="34" charset="0"/>
              </a:rPr>
              <a:t>. We'll do this with the example we just suggested. We'll write a </a:t>
            </a:r>
            <a:r>
              <a:rPr lang="en-US" b="1" dirty="0">
                <a:solidFill>
                  <a:schemeClr val="bg1"/>
                </a:solidFill>
                <a:effectLst/>
                <a:latin typeface="Calibri" panose="020F0502020204030204" pitchFamily="34" charset="0"/>
                <a:cs typeface="Calibri" panose="020F0502020204030204" pitchFamily="34" charset="0"/>
              </a:rPr>
              <a:t>program that sorts a sequence of numbers</a:t>
            </a:r>
            <a:r>
              <a:rPr lang="en-US" dirty="0">
                <a:solidFill>
                  <a:schemeClr val="bg1"/>
                </a:solidFill>
                <a:effectLst/>
                <a:latin typeface="Calibri" panose="020F0502020204030204" pitchFamily="34" charset="0"/>
                <a:cs typeface="Calibri" panose="020F0502020204030204" pitchFamily="34" charset="0"/>
              </a:rPr>
              <a:t>. We won't be particularly ambitious - we'll assume that there are exactly five numbers.</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58455706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262979"/>
          </a:xfrm>
          <a:prstGeom prst="rect">
            <a:avLst/>
          </a:prstGeom>
          <a:noFill/>
        </p:spPr>
        <p:txBody>
          <a:bodyPr wrap="square">
            <a:spAutoFit/>
          </a:bodyPr>
          <a:lstStyle/>
          <a:p>
            <a:pPr algn="l"/>
            <a:r>
              <a:rPr lang="en-US" sz="1600" dirty="0">
                <a:solidFill>
                  <a:schemeClr val="bg1"/>
                </a:solidFill>
                <a:effectLst/>
                <a:latin typeface="Calibri" panose="020F0502020204030204" pitchFamily="34" charset="0"/>
                <a:cs typeface="Calibri" panose="020F0502020204030204" pitchFamily="34" charset="0"/>
              </a:rPr>
              <a:t>Let's create a variable called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numbers</a:t>
            </a:r>
            <a:r>
              <a:rPr lang="en-US" sz="1600" dirty="0">
                <a:solidFill>
                  <a:schemeClr val="bg1"/>
                </a:solidFill>
                <a:effectLst/>
                <a:latin typeface="Calibri" panose="020F0502020204030204" pitchFamily="34" charset="0"/>
                <a:cs typeface="Calibri" panose="020F0502020204030204" pitchFamily="34" charset="0"/>
              </a:rPr>
              <a:t>; it's assigned with not just one number, but is filled with a list consisting of five values (note: the </a:t>
            </a:r>
            <a:r>
              <a:rPr lang="en-US" sz="1600" b="1" dirty="0">
                <a:solidFill>
                  <a:schemeClr val="bg1"/>
                </a:solidFill>
                <a:effectLst/>
                <a:latin typeface="Calibri" panose="020F0502020204030204" pitchFamily="34" charset="0"/>
                <a:cs typeface="Calibri" panose="020F0502020204030204" pitchFamily="34" charset="0"/>
              </a:rPr>
              <a:t>list starts with an open square bracket and ends with a closed square bracket</a:t>
            </a:r>
            <a:r>
              <a:rPr lang="en-US" sz="1600" dirty="0">
                <a:solidFill>
                  <a:schemeClr val="bg1"/>
                </a:solidFill>
                <a:effectLst/>
                <a:latin typeface="Calibri" panose="020F0502020204030204" pitchFamily="34" charset="0"/>
                <a:cs typeface="Calibri" panose="020F0502020204030204" pitchFamily="34" charset="0"/>
              </a:rPr>
              <a:t>; the space between the brackets is filled with five numbers separated by commas).</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numbers = [10, 5, 7, 2, 1]</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Let's say the same thing using adequate terminology: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numbers</a:t>
            </a:r>
            <a:r>
              <a:rPr lang="en-US" sz="1600" dirty="0">
                <a:solidFill>
                  <a:schemeClr val="bg1"/>
                </a:solidFill>
                <a:effectLst/>
                <a:latin typeface="Calibri" panose="020F0502020204030204" pitchFamily="34" charset="0"/>
                <a:cs typeface="Calibri" panose="020F0502020204030204" pitchFamily="34" charset="0"/>
              </a:rPr>
              <a:t> </a:t>
            </a:r>
            <a:r>
              <a:rPr lang="en-US" sz="1600" b="1" dirty="0">
                <a:solidFill>
                  <a:schemeClr val="bg1"/>
                </a:solidFill>
                <a:effectLst/>
                <a:latin typeface="Calibri" panose="020F0502020204030204" pitchFamily="34" charset="0"/>
                <a:cs typeface="Calibri" panose="020F0502020204030204" pitchFamily="34" charset="0"/>
              </a:rPr>
              <a:t>is a list consisting of five values, all of them numbers</a:t>
            </a:r>
            <a:r>
              <a:rPr lang="en-US" sz="1600" dirty="0">
                <a:solidFill>
                  <a:schemeClr val="bg1"/>
                </a:solidFill>
                <a:effectLst/>
                <a:latin typeface="Calibri" panose="020F0502020204030204" pitchFamily="34" charset="0"/>
                <a:cs typeface="Calibri" panose="020F0502020204030204" pitchFamily="34" charset="0"/>
              </a:rPr>
              <a:t>. We can also say that this statement creates a list of </a:t>
            </a:r>
            <a:r>
              <a:rPr lang="en-US" sz="1600" b="1" dirty="0">
                <a:solidFill>
                  <a:srgbClr val="FFFF00"/>
                </a:solidFill>
                <a:effectLst/>
                <a:latin typeface="Calibri" panose="020F0502020204030204" pitchFamily="34" charset="0"/>
                <a:cs typeface="Calibri" panose="020F0502020204030204" pitchFamily="34" charset="0"/>
              </a:rPr>
              <a:t>length equal to five </a:t>
            </a:r>
            <a:r>
              <a:rPr lang="en-US" sz="1600" dirty="0">
                <a:solidFill>
                  <a:schemeClr val="bg1"/>
                </a:solidFill>
                <a:effectLst/>
                <a:latin typeface="Calibri" panose="020F0502020204030204" pitchFamily="34" charset="0"/>
                <a:cs typeface="Calibri" panose="020F0502020204030204" pitchFamily="34" charset="0"/>
              </a:rPr>
              <a:t>(as in there are five elements inside it).</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The elements inside a list </a:t>
            </a:r>
            <a:r>
              <a:rPr lang="en-US" sz="1600" b="1" dirty="0">
                <a:solidFill>
                  <a:schemeClr val="bg1"/>
                </a:solidFill>
                <a:effectLst/>
                <a:latin typeface="Calibri" panose="020F0502020204030204" pitchFamily="34" charset="0"/>
                <a:cs typeface="Calibri" panose="020F0502020204030204" pitchFamily="34" charset="0"/>
              </a:rPr>
              <a:t>may have different types</a:t>
            </a:r>
            <a:r>
              <a:rPr lang="en-US" sz="1600" dirty="0">
                <a:solidFill>
                  <a:schemeClr val="bg1"/>
                </a:solidFill>
                <a:effectLst/>
                <a:latin typeface="Calibri" panose="020F0502020204030204" pitchFamily="34" charset="0"/>
                <a:cs typeface="Calibri" panose="020F0502020204030204" pitchFamily="34" charset="0"/>
              </a:rPr>
              <a:t>. Some of them may be </a:t>
            </a:r>
            <a:r>
              <a:rPr lang="en-US" sz="1600" b="1" dirty="0">
                <a:solidFill>
                  <a:srgbClr val="FFFF00"/>
                </a:solidFill>
                <a:effectLst/>
                <a:latin typeface="Calibri" panose="020F0502020204030204" pitchFamily="34" charset="0"/>
                <a:cs typeface="Calibri" panose="020F0502020204030204" pitchFamily="34" charset="0"/>
              </a:rPr>
              <a:t>integers, others floats, and yet others may be lists</a:t>
            </a:r>
            <a:r>
              <a:rPr lang="en-US" sz="1600" dirty="0">
                <a:solidFill>
                  <a:schemeClr val="bg1"/>
                </a:solidFill>
                <a:effectLst/>
                <a:latin typeface="Calibri" panose="020F0502020204030204" pitchFamily="34" charset="0"/>
                <a:cs typeface="Calibri" panose="020F0502020204030204" pitchFamily="34" charset="0"/>
              </a:rPr>
              <a:t>.</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Python has adopted a convention stating that the </a:t>
            </a:r>
            <a:r>
              <a:rPr lang="en-US" sz="1600" b="1" dirty="0">
                <a:solidFill>
                  <a:schemeClr val="bg1"/>
                </a:solidFill>
                <a:effectLst/>
                <a:latin typeface="Calibri" panose="020F0502020204030204" pitchFamily="34" charset="0"/>
                <a:cs typeface="Calibri" panose="020F0502020204030204" pitchFamily="34" charset="0"/>
              </a:rPr>
              <a:t>elements in a list </a:t>
            </a:r>
            <a:r>
              <a:rPr lang="en-US" sz="1600" dirty="0">
                <a:solidFill>
                  <a:schemeClr val="bg1"/>
                </a:solidFill>
                <a:effectLst/>
                <a:latin typeface="Calibri" panose="020F0502020204030204" pitchFamily="34" charset="0"/>
                <a:cs typeface="Calibri" panose="020F0502020204030204" pitchFamily="34" charset="0"/>
              </a:rPr>
              <a:t>are </a:t>
            </a:r>
            <a:r>
              <a:rPr lang="en-US" sz="1600" b="1" dirty="0">
                <a:solidFill>
                  <a:schemeClr val="bg1"/>
                </a:solidFill>
                <a:effectLst/>
                <a:latin typeface="Calibri" panose="020F0502020204030204" pitchFamily="34" charset="0"/>
                <a:cs typeface="Calibri" panose="020F0502020204030204" pitchFamily="34" charset="0"/>
              </a:rPr>
              <a:t>always numbered starting from zero</a:t>
            </a:r>
            <a:r>
              <a:rPr lang="en-US" sz="1600" dirty="0">
                <a:solidFill>
                  <a:schemeClr val="bg1"/>
                </a:solidFill>
                <a:effectLst/>
                <a:latin typeface="Calibri" panose="020F0502020204030204" pitchFamily="34" charset="0"/>
                <a:cs typeface="Calibri" panose="020F0502020204030204" pitchFamily="34" charset="0"/>
              </a:rPr>
              <a:t>. This means that the item stored at the beginning of the list will have </a:t>
            </a:r>
            <a:r>
              <a:rPr lang="en-US" sz="1600" b="1" dirty="0">
                <a:solidFill>
                  <a:srgbClr val="FFFF00"/>
                </a:solidFill>
                <a:effectLst/>
                <a:latin typeface="Calibri" panose="020F0502020204030204" pitchFamily="34" charset="0"/>
                <a:cs typeface="Calibri" panose="020F0502020204030204" pitchFamily="34" charset="0"/>
              </a:rPr>
              <a:t>the number zero</a:t>
            </a:r>
            <a:r>
              <a:rPr lang="en-US" sz="1600" dirty="0">
                <a:solidFill>
                  <a:schemeClr val="bg1"/>
                </a:solidFill>
                <a:effectLst/>
                <a:latin typeface="Calibri" panose="020F0502020204030204" pitchFamily="34" charset="0"/>
                <a:cs typeface="Calibri" panose="020F0502020204030204" pitchFamily="34" charset="0"/>
              </a:rPr>
              <a:t>. Since there are five elements in our list, the last of them is assigned the </a:t>
            </a:r>
            <a:r>
              <a:rPr lang="en-US" sz="1600" b="1" dirty="0">
                <a:solidFill>
                  <a:srgbClr val="FFFF00"/>
                </a:solidFill>
                <a:effectLst/>
                <a:latin typeface="Calibri" panose="020F0502020204030204" pitchFamily="34" charset="0"/>
                <a:cs typeface="Calibri" panose="020F0502020204030204" pitchFamily="34" charset="0"/>
              </a:rPr>
              <a:t>number four</a:t>
            </a:r>
            <a:r>
              <a:rPr lang="en-US" sz="1600" dirty="0">
                <a:solidFill>
                  <a:schemeClr val="bg1"/>
                </a:solidFill>
                <a:effectLst/>
                <a:latin typeface="Calibri" panose="020F0502020204030204" pitchFamily="34" charset="0"/>
                <a:cs typeface="Calibri" panose="020F0502020204030204" pitchFamily="34" charset="0"/>
              </a:rPr>
              <a:t>. Don't forget this.</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You'll soon get used to it, and it'll become second nature.</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Before we go any further in our discussion, we have to state the following: our </a:t>
            </a:r>
            <a:r>
              <a:rPr lang="en-US" sz="1600" b="1" dirty="0">
                <a:solidFill>
                  <a:schemeClr val="bg1"/>
                </a:solidFill>
                <a:effectLst/>
                <a:latin typeface="Calibri" panose="020F0502020204030204" pitchFamily="34" charset="0"/>
                <a:cs typeface="Calibri" panose="020F0502020204030204" pitchFamily="34" charset="0"/>
              </a:rPr>
              <a:t>list is a collection of elements, but each element is a scalar</a:t>
            </a:r>
            <a:r>
              <a:rPr lang="en-US" sz="1600" dirty="0">
                <a:solidFill>
                  <a:schemeClr val="bg1"/>
                </a:solidFill>
                <a:effectLst/>
                <a:latin typeface="Calibri" panose="020F0502020204030204" pitchFamily="34" charset="0"/>
                <a:cs typeface="Calibri" panose="020F0502020204030204" pitchFamily="34" charset="0"/>
              </a:rPr>
              <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38419626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3508653"/>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Indexing lists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How do you change the value of a chosen element in the list?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Let's </a:t>
            </a:r>
            <a:r>
              <a:rPr lang="en-US" b="1" dirty="0">
                <a:solidFill>
                  <a:schemeClr val="bg1"/>
                </a:solidFill>
                <a:effectLst/>
                <a:latin typeface="Calibri" panose="020F0502020204030204" pitchFamily="34" charset="0"/>
                <a:cs typeface="Calibri" panose="020F0502020204030204" pitchFamily="34" charset="0"/>
              </a:rPr>
              <a:t>assign a new value of </a:t>
            </a:r>
            <a:r>
              <a:rPr lang="en-US" dirty="0">
                <a:solidFill>
                  <a:schemeClr val="bg1"/>
                </a:solidFill>
                <a:effectLst/>
                <a:highlight>
                  <a:srgbClr val="C0C0C0"/>
                </a:highlight>
                <a:latin typeface="Calibri" panose="020F0502020204030204" pitchFamily="34" charset="0"/>
                <a:cs typeface="Calibri" panose="020F0502020204030204" pitchFamily="34" charset="0"/>
              </a:rPr>
              <a:t>111</a:t>
            </a:r>
            <a:r>
              <a:rPr lang="en-US" dirty="0">
                <a:solidFill>
                  <a:schemeClr val="bg1"/>
                </a:solidFill>
                <a:effectLst/>
                <a:latin typeface="Calibri" panose="020F0502020204030204" pitchFamily="34" charset="0"/>
                <a:cs typeface="Calibri" panose="020F0502020204030204" pitchFamily="34" charset="0"/>
              </a:rPr>
              <a:t> </a:t>
            </a:r>
            <a:r>
              <a:rPr lang="en-US" b="1" dirty="0">
                <a:solidFill>
                  <a:schemeClr val="bg1"/>
                </a:solidFill>
                <a:effectLst/>
                <a:latin typeface="Calibri" panose="020F0502020204030204" pitchFamily="34" charset="0"/>
                <a:cs typeface="Calibri" panose="020F0502020204030204" pitchFamily="34" charset="0"/>
              </a:rPr>
              <a:t>to the first element </a:t>
            </a:r>
            <a:r>
              <a:rPr lang="en-US" dirty="0">
                <a:solidFill>
                  <a:schemeClr val="bg1"/>
                </a:solidFill>
                <a:effectLst/>
                <a:latin typeface="Calibri" panose="020F0502020204030204" pitchFamily="34" charset="0"/>
                <a:cs typeface="Calibri" panose="020F0502020204030204" pitchFamily="34" charset="0"/>
              </a:rPr>
              <a:t>in the list. We do it this way:</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onsolas" panose="020B0609020204030204" pitchFamily="49" charset="0"/>
                <a:cs typeface="Calibri" panose="020F0502020204030204" pitchFamily="34" charset="0"/>
              </a:rPr>
              <a:t>numbers = [10, 5, 7, 2, 1]</a:t>
            </a:r>
          </a:p>
          <a:p>
            <a:pPr algn="l"/>
            <a:r>
              <a:rPr lang="en-US" dirty="0">
                <a:solidFill>
                  <a:schemeClr val="bg1"/>
                </a:solidFill>
                <a:effectLst/>
                <a:highlight>
                  <a:srgbClr val="C0C0C0"/>
                </a:highlight>
                <a:latin typeface="Consolas" panose="020B0609020204030204" pitchFamily="49" charset="0"/>
                <a:cs typeface="Calibri" panose="020F0502020204030204" pitchFamily="34" charset="0"/>
              </a:rPr>
              <a:t>print("Original list content:", numbers)  # Printing original list content.</a:t>
            </a:r>
          </a:p>
          <a:p>
            <a:pPr algn="l"/>
            <a:endParaRPr lang="en-US" dirty="0">
              <a:solidFill>
                <a:schemeClr val="bg1"/>
              </a:solidFill>
              <a:effectLst/>
              <a:highlight>
                <a:srgbClr val="C0C0C0"/>
              </a:highlight>
              <a:latin typeface="Consolas" panose="020B0609020204030204" pitchFamily="49" charset="0"/>
              <a:cs typeface="Calibri" panose="020F0502020204030204" pitchFamily="34" charset="0"/>
            </a:endParaRPr>
          </a:p>
          <a:p>
            <a:pPr algn="l"/>
            <a:r>
              <a:rPr lang="en-US" dirty="0">
                <a:solidFill>
                  <a:schemeClr val="bg1"/>
                </a:solidFill>
                <a:effectLst/>
                <a:highlight>
                  <a:srgbClr val="C0C0C0"/>
                </a:highlight>
                <a:latin typeface="Consolas" panose="020B0609020204030204" pitchFamily="49" charset="0"/>
                <a:cs typeface="Calibri" panose="020F0502020204030204" pitchFamily="34" charset="0"/>
              </a:rPr>
              <a:t>numbers[0] = 111</a:t>
            </a:r>
          </a:p>
          <a:p>
            <a:pPr algn="l"/>
            <a:r>
              <a:rPr lang="en-US" dirty="0">
                <a:solidFill>
                  <a:schemeClr val="bg1"/>
                </a:solidFill>
                <a:effectLst/>
                <a:highlight>
                  <a:srgbClr val="C0C0C0"/>
                </a:highlight>
                <a:latin typeface="Consolas" panose="020B0609020204030204" pitchFamily="49" charset="0"/>
                <a:cs typeface="Calibri" panose="020F0502020204030204" pitchFamily="34" charset="0"/>
              </a:rPr>
              <a:t>print("New list content: ", numbers)  # Current list content.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56363795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632311"/>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And now we want </a:t>
            </a:r>
            <a:r>
              <a:rPr lang="en-US" b="1" dirty="0">
                <a:solidFill>
                  <a:schemeClr val="bg1"/>
                </a:solidFill>
                <a:effectLst/>
                <a:latin typeface="Calibri" panose="020F0502020204030204" pitchFamily="34" charset="0"/>
                <a:cs typeface="Calibri" panose="020F0502020204030204" pitchFamily="34" charset="0"/>
              </a:rPr>
              <a:t>the value of the fifth element to be copied to the second element </a:t>
            </a:r>
            <a:r>
              <a:rPr lang="en-US" dirty="0">
                <a:solidFill>
                  <a:schemeClr val="bg1"/>
                </a:solidFill>
                <a:effectLst/>
                <a:latin typeface="Calibri" panose="020F0502020204030204" pitchFamily="34" charset="0"/>
                <a:cs typeface="Calibri" panose="020F0502020204030204" pitchFamily="34" charset="0"/>
              </a:rPr>
              <a:t>- can you guess how to do it?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onsolas" panose="020B0609020204030204" pitchFamily="49" charset="0"/>
                <a:cs typeface="Calibri" panose="020F0502020204030204" pitchFamily="34" charset="0"/>
              </a:rPr>
              <a:t>numbers = [10, 5, 7, 2, 1]</a:t>
            </a:r>
          </a:p>
          <a:p>
            <a:pPr algn="l"/>
            <a:r>
              <a:rPr lang="en-US" dirty="0">
                <a:solidFill>
                  <a:schemeClr val="bg1"/>
                </a:solidFill>
                <a:effectLst/>
                <a:highlight>
                  <a:srgbClr val="C0C0C0"/>
                </a:highlight>
                <a:latin typeface="Consolas" panose="020B0609020204030204" pitchFamily="49" charset="0"/>
                <a:cs typeface="Calibri" panose="020F0502020204030204" pitchFamily="34" charset="0"/>
              </a:rPr>
              <a:t>print("Original list content:", numbers)  # Printing original list content.</a:t>
            </a:r>
          </a:p>
          <a:p>
            <a:pPr algn="l"/>
            <a:endParaRPr lang="en-US" dirty="0">
              <a:solidFill>
                <a:schemeClr val="bg1"/>
              </a:solidFill>
              <a:effectLst/>
              <a:highlight>
                <a:srgbClr val="C0C0C0"/>
              </a:highlight>
              <a:latin typeface="Consolas" panose="020B0609020204030204" pitchFamily="49" charset="0"/>
              <a:cs typeface="Calibri" panose="020F0502020204030204" pitchFamily="34" charset="0"/>
            </a:endParaRPr>
          </a:p>
          <a:p>
            <a:pPr algn="l"/>
            <a:r>
              <a:rPr lang="en-US" dirty="0">
                <a:solidFill>
                  <a:schemeClr val="bg1"/>
                </a:solidFill>
                <a:effectLst/>
                <a:highlight>
                  <a:srgbClr val="C0C0C0"/>
                </a:highlight>
                <a:latin typeface="Consolas" panose="020B0609020204030204" pitchFamily="49" charset="0"/>
                <a:cs typeface="Calibri" panose="020F0502020204030204" pitchFamily="34" charset="0"/>
              </a:rPr>
              <a:t>numbers[0] = 111</a:t>
            </a:r>
          </a:p>
          <a:p>
            <a:pPr algn="l"/>
            <a:r>
              <a:rPr lang="en-US" dirty="0">
                <a:solidFill>
                  <a:schemeClr val="bg1"/>
                </a:solidFill>
                <a:effectLst/>
                <a:highlight>
                  <a:srgbClr val="C0C0C0"/>
                </a:highlight>
                <a:latin typeface="Consolas" panose="020B0609020204030204" pitchFamily="49" charset="0"/>
                <a:cs typeface="Calibri" panose="020F0502020204030204" pitchFamily="34" charset="0"/>
              </a:rPr>
              <a:t>print("\</a:t>
            </a:r>
            <a:r>
              <a:rPr lang="en-US" dirty="0" err="1">
                <a:solidFill>
                  <a:schemeClr val="bg1"/>
                </a:solidFill>
                <a:effectLst/>
                <a:highlight>
                  <a:srgbClr val="C0C0C0"/>
                </a:highlight>
                <a:latin typeface="Consolas" panose="020B0609020204030204" pitchFamily="49" charset="0"/>
                <a:cs typeface="Calibri" panose="020F0502020204030204" pitchFamily="34" charset="0"/>
              </a:rPr>
              <a:t>nPrevious</a:t>
            </a:r>
            <a:r>
              <a:rPr lang="en-US" dirty="0">
                <a:solidFill>
                  <a:schemeClr val="bg1"/>
                </a:solidFill>
                <a:effectLst/>
                <a:highlight>
                  <a:srgbClr val="C0C0C0"/>
                </a:highlight>
                <a:latin typeface="Consolas" panose="020B0609020204030204" pitchFamily="49" charset="0"/>
                <a:cs typeface="Calibri" panose="020F0502020204030204" pitchFamily="34" charset="0"/>
              </a:rPr>
              <a:t> list content:", numbers)  # Printing previous list content.</a:t>
            </a:r>
          </a:p>
          <a:p>
            <a:pPr algn="l"/>
            <a:endParaRPr lang="en-US" dirty="0">
              <a:solidFill>
                <a:schemeClr val="bg1"/>
              </a:solidFill>
              <a:effectLst/>
              <a:highlight>
                <a:srgbClr val="C0C0C0"/>
              </a:highlight>
              <a:latin typeface="Consolas" panose="020B0609020204030204" pitchFamily="49" charset="0"/>
              <a:cs typeface="Calibri" panose="020F0502020204030204" pitchFamily="34" charset="0"/>
            </a:endParaRPr>
          </a:p>
          <a:p>
            <a:pPr algn="l"/>
            <a:r>
              <a:rPr lang="en-US" dirty="0">
                <a:solidFill>
                  <a:schemeClr val="bg1"/>
                </a:solidFill>
                <a:effectLst/>
                <a:highlight>
                  <a:srgbClr val="C0C0C0"/>
                </a:highlight>
                <a:latin typeface="Consolas" panose="020B0609020204030204" pitchFamily="49" charset="0"/>
                <a:cs typeface="Calibri" panose="020F0502020204030204" pitchFamily="34" charset="0"/>
              </a:rPr>
              <a:t>numbers[1] = numbers[4]  # Copying value of the fifth element to the second.</a:t>
            </a:r>
          </a:p>
          <a:p>
            <a:pPr algn="l"/>
            <a:r>
              <a:rPr lang="en-US" dirty="0">
                <a:solidFill>
                  <a:schemeClr val="bg1"/>
                </a:solidFill>
                <a:effectLst/>
                <a:highlight>
                  <a:srgbClr val="C0C0C0"/>
                </a:highlight>
                <a:latin typeface="Consolas" panose="020B0609020204030204" pitchFamily="49" charset="0"/>
                <a:cs typeface="Calibri" panose="020F0502020204030204" pitchFamily="34" charset="0"/>
              </a:rPr>
              <a:t>print("New list content:", numbers)  # Printing current list content.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Output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Original list content: [10, 5, 7, 2, 1]</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Previous list content: [111, 5, 7, 2,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New list content: [111, 1, 7, 2, 1]</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70471663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2585323"/>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The </a:t>
            </a:r>
            <a:r>
              <a:rPr lang="en-US" b="1" dirty="0">
                <a:solidFill>
                  <a:schemeClr val="bg1"/>
                </a:solidFill>
                <a:effectLst/>
                <a:latin typeface="Calibri" panose="020F0502020204030204" pitchFamily="34" charset="0"/>
                <a:cs typeface="Calibri" panose="020F0502020204030204" pitchFamily="34" charset="0"/>
              </a:rPr>
              <a:t>value inside the brackets </a:t>
            </a:r>
            <a:r>
              <a:rPr lang="en-US" dirty="0">
                <a:solidFill>
                  <a:schemeClr val="bg1"/>
                </a:solidFill>
                <a:effectLst/>
                <a:latin typeface="Calibri" panose="020F0502020204030204" pitchFamily="34" charset="0"/>
                <a:cs typeface="Calibri" panose="020F0502020204030204" pitchFamily="34" charset="0"/>
              </a:rPr>
              <a:t>which selects one element of the list is called an </a:t>
            </a:r>
            <a:r>
              <a:rPr lang="en-US" b="1" dirty="0">
                <a:solidFill>
                  <a:srgbClr val="FF0000"/>
                </a:solidFill>
                <a:effectLst/>
                <a:latin typeface="Calibri" panose="020F0502020204030204" pitchFamily="34" charset="0"/>
                <a:cs typeface="Calibri" panose="020F0502020204030204" pitchFamily="34" charset="0"/>
              </a:rPr>
              <a:t>index</a:t>
            </a:r>
            <a:r>
              <a:rPr lang="en-US" dirty="0">
                <a:solidFill>
                  <a:schemeClr val="bg1"/>
                </a:solidFill>
                <a:effectLst/>
                <a:latin typeface="Calibri" panose="020F0502020204030204" pitchFamily="34" charset="0"/>
                <a:cs typeface="Calibri" panose="020F0502020204030204" pitchFamily="34" charset="0"/>
              </a:rPr>
              <a:t>, while the operation of selecting an element from the list is known as </a:t>
            </a:r>
            <a:r>
              <a:rPr lang="en-US" b="1" dirty="0">
                <a:solidFill>
                  <a:srgbClr val="FF0000"/>
                </a:solidFill>
                <a:effectLst/>
                <a:latin typeface="Calibri" panose="020F0502020204030204" pitchFamily="34" charset="0"/>
                <a:cs typeface="Calibri" panose="020F0502020204030204" pitchFamily="34" charset="0"/>
              </a:rPr>
              <a:t>indexing</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We're going to use the </a:t>
            </a:r>
            <a:r>
              <a:rPr lang="en-US" dirty="0">
                <a:solidFill>
                  <a:schemeClr val="bg1"/>
                </a:solidFill>
                <a:effectLst/>
                <a:highlight>
                  <a:srgbClr val="C0C0C0"/>
                </a:highlight>
                <a:latin typeface="Consolas" panose="020B0609020204030204" pitchFamily="49" charset="0"/>
                <a:cs typeface="Calibri" panose="020F0502020204030204" pitchFamily="34" charset="0"/>
              </a:rPr>
              <a:t>print()</a:t>
            </a:r>
            <a:r>
              <a:rPr lang="en-US" dirty="0">
                <a:solidFill>
                  <a:schemeClr val="bg1"/>
                </a:solidFill>
                <a:effectLst/>
                <a:latin typeface="Calibri" panose="020F0502020204030204" pitchFamily="34" charset="0"/>
                <a:cs typeface="Calibri" panose="020F0502020204030204" pitchFamily="34" charset="0"/>
              </a:rPr>
              <a:t> function to print the list content each time we make the changes. This will help us follow each step more carefully and see what's going on after a particular list modification.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Note: all the indices used so far are literals. Their values are fixed at runtime, but any expression can be the index, too. This opens up lots of possibilities.</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54424676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893647"/>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Accessing list content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Each of the list's elements may be accessed separately. For example, it can be printed: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print(numbers[0]) # Accessing the list's first element.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Assuming that all of the previous operations have been completed successfully, the snippet will send 111 to the console.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As you can see in the editor, the list may also be printed as a whole - just like here: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print(numbers)  # Printing the whole list.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As you've probably noticed before, Python decorates the output in a way that suggests that all the presented values form a list. The output from the example snippet above looks like this: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[111, 1, 7, 2, 1]</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830749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6278642"/>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Conditional execution: the if statement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If a certain sleepless Python developer falls asleep when he or she counts 120 sheep, and the sleep-inducing procedure may be implemented as a special function named </a:t>
            </a:r>
            <a:r>
              <a:rPr lang="en-US" dirty="0" err="1">
                <a:solidFill>
                  <a:schemeClr val="bg1"/>
                </a:solidFill>
                <a:effectLst/>
                <a:latin typeface="Calibri" panose="020F0502020204030204" pitchFamily="34" charset="0"/>
                <a:cs typeface="Calibri" panose="020F0502020204030204" pitchFamily="34" charset="0"/>
              </a:rPr>
              <a:t>sleep_and_dream</a:t>
            </a:r>
            <a:r>
              <a:rPr lang="en-US" dirty="0">
                <a:solidFill>
                  <a:schemeClr val="bg1"/>
                </a:solidFill>
                <a:effectLst/>
                <a:latin typeface="Calibri" panose="020F0502020204030204" pitchFamily="34" charset="0"/>
                <a:cs typeface="Calibri" panose="020F0502020204030204" pitchFamily="34" charset="0"/>
              </a:rPr>
              <a:t>(), the whole code takes the following shape: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a:t>
            </a:r>
            <a:r>
              <a:rPr lang="en-US" dirty="0" err="1">
                <a:solidFill>
                  <a:schemeClr val="bg1"/>
                </a:solidFill>
                <a:effectLst/>
                <a:highlight>
                  <a:srgbClr val="C0C0C0"/>
                </a:highlight>
                <a:latin typeface="Calibri" panose="020F0502020204030204" pitchFamily="34" charset="0"/>
                <a:cs typeface="Calibri" panose="020F0502020204030204" pitchFamily="34" charset="0"/>
              </a:rPr>
              <a:t>sheep_counter</a:t>
            </a:r>
            <a:r>
              <a:rPr lang="en-US" dirty="0">
                <a:solidFill>
                  <a:schemeClr val="bg1"/>
                </a:solidFill>
                <a:effectLst/>
                <a:highlight>
                  <a:srgbClr val="C0C0C0"/>
                </a:highlight>
                <a:latin typeface="Calibri" panose="020F0502020204030204" pitchFamily="34" charset="0"/>
                <a:cs typeface="Calibri" panose="020F0502020204030204" pitchFamily="34" charset="0"/>
              </a:rPr>
              <a:t> &gt;= 120: # </a:t>
            </a:r>
            <a:r>
              <a:rPr lang="en-US" b="1" dirty="0">
                <a:solidFill>
                  <a:srgbClr val="FF0000"/>
                </a:solidFill>
                <a:effectLst/>
                <a:highlight>
                  <a:srgbClr val="C0C0C0"/>
                </a:highlight>
                <a:latin typeface="Calibri" panose="020F0502020204030204" pitchFamily="34" charset="0"/>
                <a:cs typeface="Calibri" panose="020F0502020204030204" pitchFamily="34" charset="0"/>
              </a:rPr>
              <a:t>Evaluate a test expression</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sleep_and_dream</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b="1" dirty="0">
                <a:solidFill>
                  <a:srgbClr val="FF0000"/>
                </a:solidFill>
                <a:effectLst/>
                <a:highlight>
                  <a:srgbClr val="C0C0C0"/>
                </a:highlight>
                <a:latin typeface="Calibri" panose="020F0502020204030204" pitchFamily="34" charset="0"/>
                <a:cs typeface="Calibri" panose="020F0502020204030204" pitchFamily="34" charset="0"/>
              </a:rPr>
              <a:t>Execute if test expression is True</a:t>
            </a:r>
          </a:p>
          <a:p>
            <a:pPr algn="l"/>
            <a:r>
              <a:rPr lang="en-US" dirty="0">
                <a:solidFill>
                  <a:schemeClr val="bg1"/>
                </a:solidFill>
                <a:effectLst/>
                <a:latin typeface="Calibri" panose="020F0502020204030204" pitchFamily="34" charset="0"/>
                <a:cs typeface="Calibri" panose="020F0502020204030204" pitchFamily="34" charset="0"/>
              </a:rPr>
              <a:t>	</a:t>
            </a:r>
          </a:p>
          <a:p>
            <a:pPr algn="l"/>
            <a:r>
              <a:rPr lang="en-US" dirty="0">
                <a:solidFill>
                  <a:schemeClr val="bg1"/>
                </a:solidFill>
                <a:effectLst/>
                <a:latin typeface="Calibri" panose="020F0502020204030204" pitchFamily="34" charset="0"/>
                <a:cs typeface="Calibri" panose="020F0502020204030204" pitchFamily="34" charset="0"/>
              </a:rPr>
              <a:t>You can read it as: </a:t>
            </a:r>
            <a:r>
              <a:rPr lang="en-US" b="1" dirty="0">
                <a:solidFill>
                  <a:schemeClr val="bg1"/>
                </a:solidFill>
                <a:effectLst/>
                <a:latin typeface="Calibri" panose="020F0502020204030204" pitchFamily="34" charset="0"/>
                <a:cs typeface="Calibri" panose="020F0502020204030204" pitchFamily="34" charset="0"/>
              </a:rPr>
              <a:t>if </a:t>
            </a:r>
            <a:r>
              <a:rPr lang="en-US" b="1" dirty="0" err="1">
                <a:solidFill>
                  <a:schemeClr val="bg1"/>
                </a:solidFill>
                <a:effectLst/>
                <a:latin typeface="Calibri" panose="020F0502020204030204" pitchFamily="34" charset="0"/>
                <a:cs typeface="Calibri" panose="020F0502020204030204" pitchFamily="34" charset="0"/>
              </a:rPr>
              <a:t>sheep_counter</a:t>
            </a:r>
            <a:r>
              <a:rPr lang="en-US" b="1" dirty="0">
                <a:solidFill>
                  <a:schemeClr val="bg1"/>
                </a:solidFill>
                <a:effectLst/>
                <a:latin typeface="Calibri" panose="020F0502020204030204" pitchFamily="34" charset="0"/>
                <a:cs typeface="Calibri" panose="020F0502020204030204" pitchFamily="34" charset="0"/>
              </a:rPr>
              <a:t> is greater than or equal to 120</a:t>
            </a:r>
            <a:r>
              <a:rPr lang="en-US" dirty="0">
                <a:solidFill>
                  <a:schemeClr val="bg1"/>
                </a:solidFill>
                <a:effectLst/>
                <a:latin typeface="Calibri" panose="020F0502020204030204" pitchFamily="34" charset="0"/>
                <a:cs typeface="Calibri" panose="020F0502020204030204" pitchFamily="34" charset="0"/>
              </a:rPr>
              <a:t>, then fall asleep and dream (i.e., execute the </a:t>
            </a:r>
            <a:r>
              <a:rPr lang="en-US" b="1" dirty="0" err="1">
                <a:solidFill>
                  <a:srgbClr val="FF0000"/>
                </a:solidFill>
                <a:effectLst/>
                <a:latin typeface="Calibri" panose="020F0502020204030204" pitchFamily="34" charset="0"/>
                <a:cs typeface="Calibri" panose="020F0502020204030204" pitchFamily="34" charset="0"/>
              </a:rPr>
              <a:t>sleep_and_dream</a:t>
            </a:r>
            <a:r>
              <a:rPr lang="en-US" b="1" dirty="0">
                <a:solidFill>
                  <a:srgbClr val="FF0000"/>
                </a:solidFill>
                <a:effectLst/>
                <a:latin typeface="Calibri" panose="020F0502020204030204" pitchFamily="34" charset="0"/>
                <a:cs typeface="Calibri" panose="020F0502020204030204" pitchFamily="34" charset="0"/>
              </a:rPr>
              <a:t> function.)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We've said that conditionally executed statements have to be indented. This creates a very legible structure, clearly demonstrating all possible execution paths in the code.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Take a look at the following code: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a:t>
            </a:r>
            <a:r>
              <a:rPr lang="en-US" dirty="0" err="1">
                <a:solidFill>
                  <a:schemeClr val="bg1"/>
                </a:solidFill>
                <a:effectLst/>
                <a:highlight>
                  <a:srgbClr val="C0C0C0"/>
                </a:highlight>
                <a:latin typeface="Calibri" panose="020F0502020204030204" pitchFamily="34" charset="0"/>
                <a:cs typeface="Calibri" panose="020F0502020204030204" pitchFamily="34" charset="0"/>
              </a:rPr>
              <a:t>sheep_counter</a:t>
            </a:r>
            <a:r>
              <a:rPr lang="en-US" dirty="0">
                <a:solidFill>
                  <a:schemeClr val="bg1"/>
                </a:solidFill>
                <a:effectLst/>
                <a:highlight>
                  <a:srgbClr val="C0C0C0"/>
                </a:highlight>
                <a:latin typeface="Calibri" panose="020F0502020204030204" pitchFamily="34" charset="0"/>
                <a:cs typeface="Calibri" panose="020F0502020204030204" pitchFamily="34" charset="0"/>
              </a:rPr>
              <a:t> &gt;= 120: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make_a_bed</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take_a_shower</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sleep_and_dream</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feed_the_sheepdogs</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0186699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6124754"/>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The </a:t>
            </a:r>
            <a:r>
              <a:rPr lang="en-US" sz="2400" dirty="0" err="1">
                <a:solidFill>
                  <a:schemeClr val="bg1"/>
                </a:solidFill>
                <a:effectLst/>
                <a:latin typeface="Consolas" panose="020B0609020204030204" pitchFamily="49" charset="0"/>
                <a:cs typeface="Calibri" panose="020F0502020204030204" pitchFamily="34" charset="0"/>
              </a:rPr>
              <a:t>len</a:t>
            </a:r>
            <a:r>
              <a:rPr lang="en-US" sz="2400" dirty="0">
                <a:solidFill>
                  <a:schemeClr val="bg1"/>
                </a:solidFill>
                <a:effectLst/>
                <a:latin typeface="Consolas" panose="020B0609020204030204" pitchFamily="49" charset="0"/>
                <a:cs typeface="Calibri" panose="020F0502020204030204" pitchFamily="34" charset="0"/>
              </a:rPr>
              <a:t>() </a:t>
            </a:r>
            <a:r>
              <a:rPr lang="en-US" sz="2400" b="1" dirty="0">
                <a:solidFill>
                  <a:schemeClr val="bg1"/>
                </a:solidFill>
                <a:effectLst/>
                <a:latin typeface="Calibri" panose="020F0502020204030204" pitchFamily="34" charset="0"/>
                <a:cs typeface="Calibri" panose="020F0502020204030204" pitchFamily="34" charset="0"/>
              </a:rPr>
              <a:t>function</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The </a:t>
            </a:r>
            <a:r>
              <a:rPr lang="en-US" sz="1600" b="1" dirty="0">
                <a:solidFill>
                  <a:schemeClr val="bg1"/>
                </a:solidFill>
                <a:effectLst/>
                <a:latin typeface="Calibri" panose="020F0502020204030204" pitchFamily="34" charset="0"/>
                <a:cs typeface="Calibri" panose="020F0502020204030204" pitchFamily="34" charset="0"/>
              </a:rPr>
              <a:t>length of a list</a:t>
            </a:r>
            <a:r>
              <a:rPr lang="en-US" sz="1600" dirty="0">
                <a:solidFill>
                  <a:schemeClr val="bg1"/>
                </a:solidFill>
                <a:effectLst/>
                <a:latin typeface="Calibri" panose="020F0502020204030204" pitchFamily="34" charset="0"/>
                <a:cs typeface="Calibri" panose="020F0502020204030204" pitchFamily="34" charset="0"/>
              </a:rPr>
              <a:t> may vary during execution. New elements may be added to the list, while others may be removed from it. This means that the </a:t>
            </a:r>
            <a:r>
              <a:rPr lang="en-US" sz="1600" b="1" dirty="0">
                <a:solidFill>
                  <a:srgbClr val="FF0000"/>
                </a:solidFill>
                <a:effectLst/>
                <a:latin typeface="Calibri" panose="020F0502020204030204" pitchFamily="34" charset="0"/>
                <a:cs typeface="Calibri" panose="020F0502020204030204" pitchFamily="34" charset="0"/>
              </a:rPr>
              <a:t>list is a very dynamic entity</a:t>
            </a:r>
            <a:r>
              <a:rPr lang="en-US" sz="1600" dirty="0">
                <a:solidFill>
                  <a:schemeClr val="bg1"/>
                </a:solidFill>
                <a:effectLst/>
                <a:latin typeface="Calibri" panose="020F0502020204030204" pitchFamily="34" charset="0"/>
                <a:cs typeface="Calibri" panose="020F0502020204030204" pitchFamily="34" charset="0"/>
              </a:rPr>
              <a:t>.</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If you want to check the list's current length, you can use a function named </a:t>
            </a:r>
            <a:r>
              <a:rPr lang="en-US" sz="1600" dirty="0" err="1">
                <a:solidFill>
                  <a:schemeClr val="bg1"/>
                </a:solidFill>
                <a:effectLst/>
                <a:highlight>
                  <a:srgbClr val="C0C0C0"/>
                </a:highlight>
                <a:latin typeface="Consolas" panose="020B0609020204030204" pitchFamily="49" charset="0"/>
                <a:cs typeface="Calibri" panose="020F0502020204030204" pitchFamily="34" charset="0"/>
              </a:rPr>
              <a:t>len</a:t>
            </a:r>
            <a:r>
              <a:rPr lang="en-US" sz="1600" dirty="0">
                <a:solidFill>
                  <a:schemeClr val="bg1"/>
                </a:solidFill>
                <a:effectLst/>
                <a:highlight>
                  <a:srgbClr val="C0C0C0"/>
                </a:highlight>
                <a:latin typeface="Consolas" panose="020B0609020204030204" pitchFamily="49" charset="0"/>
                <a:cs typeface="Calibri" panose="020F0502020204030204" pitchFamily="34" charset="0"/>
              </a:rPr>
              <a:t>()</a:t>
            </a:r>
            <a:r>
              <a:rPr lang="en-US" sz="1600" dirty="0">
                <a:solidFill>
                  <a:schemeClr val="bg1"/>
                </a:solidFill>
                <a:effectLst/>
                <a:latin typeface="Consolas" panose="020B0609020204030204" pitchFamily="49" charset="0"/>
                <a:cs typeface="Calibri" panose="020F0502020204030204" pitchFamily="34" charset="0"/>
              </a:rPr>
              <a:t> </a:t>
            </a:r>
            <a:r>
              <a:rPr lang="en-US" sz="1600" dirty="0">
                <a:solidFill>
                  <a:schemeClr val="bg1"/>
                </a:solidFill>
                <a:effectLst/>
                <a:latin typeface="Calibri" panose="020F0502020204030204" pitchFamily="34" charset="0"/>
                <a:cs typeface="Calibri" panose="020F0502020204030204" pitchFamily="34" charset="0"/>
              </a:rPr>
              <a:t>(its name comes from length).</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b="1" dirty="0">
                <a:solidFill>
                  <a:srgbClr val="FFFF00"/>
                </a:solidFill>
                <a:effectLst/>
                <a:latin typeface="Calibri" panose="020F0502020204030204" pitchFamily="34" charset="0"/>
                <a:cs typeface="Calibri" panose="020F0502020204030204" pitchFamily="34" charset="0"/>
              </a:rPr>
              <a:t>The function takes the list's name as an argument, and returns the number of elements currently stored inside the list (in other words - the list's length).</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Look at the last line of code in the editor, run the program and check what value it will print to the console. Can you guess?</a:t>
            </a:r>
          </a:p>
          <a:p>
            <a:pPr algn="l"/>
            <a:endParaRPr lang="en-US" sz="1600" dirty="0">
              <a:solidFill>
                <a:schemeClr val="bg1"/>
              </a:solidFill>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numbers = [10, 5, 7, 2, 1]</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print("Original list content:", numbers)  # Printing original list content.</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numbers[0] = 111</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print("\</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nPrevious</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list content:", numbers)  # Printing previous list content.</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numbers[1] = numbers[4]  # Copying value of the fifth element to the second.</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print("Previous list content:", numbers)  # Printing previous list content.</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print("\</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nList</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length:",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len</a:t>
            </a:r>
            <a:r>
              <a:rPr lang="en-US" sz="1600" dirty="0">
                <a:solidFill>
                  <a:schemeClr val="bg1"/>
                </a:solidFill>
                <a:effectLst/>
                <a:highlight>
                  <a:srgbClr val="C0C0C0"/>
                </a:highlight>
                <a:latin typeface="Calibri" panose="020F0502020204030204" pitchFamily="34" charset="0"/>
                <a:cs typeface="Calibri" panose="020F0502020204030204" pitchFamily="34" charset="0"/>
              </a:rPr>
              <a:t>(numbers))  # Printing the list's length.</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3649541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724644"/>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Removing elements from a list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Any of the list's elements may be removed at any time - this is done with an instruction named </a:t>
            </a:r>
            <a:r>
              <a:rPr lang="en-US" dirty="0">
                <a:solidFill>
                  <a:schemeClr val="bg1"/>
                </a:solidFill>
                <a:effectLst/>
                <a:highlight>
                  <a:srgbClr val="C0C0C0"/>
                </a:highlight>
                <a:latin typeface="Calibri" panose="020F0502020204030204" pitchFamily="34" charset="0"/>
                <a:cs typeface="Calibri" panose="020F0502020204030204" pitchFamily="34" charset="0"/>
              </a:rPr>
              <a:t>del</a:t>
            </a:r>
            <a:r>
              <a:rPr lang="en-US" dirty="0">
                <a:solidFill>
                  <a:schemeClr val="bg1"/>
                </a:solidFill>
                <a:effectLst/>
                <a:latin typeface="Calibri" panose="020F0502020204030204" pitchFamily="34" charset="0"/>
                <a:cs typeface="Calibri" panose="020F0502020204030204" pitchFamily="34" charset="0"/>
              </a:rPr>
              <a:t> (delete). Note: </a:t>
            </a:r>
            <a:r>
              <a:rPr lang="en-US" b="1" dirty="0">
                <a:solidFill>
                  <a:srgbClr val="FF0000"/>
                </a:solidFill>
                <a:effectLst/>
                <a:latin typeface="Calibri" panose="020F0502020204030204" pitchFamily="34" charset="0"/>
                <a:cs typeface="Calibri" panose="020F0502020204030204" pitchFamily="34" charset="0"/>
              </a:rPr>
              <a:t>it's an instruction, not a function</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 have to point to the element to be removed - </a:t>
            </a:r>
            <a:r>
              <a:rPr lang="en-US" b="1" dirty="0">
                <a:solidFill>
                  <a:schemeClr val="bg1"/>
                </a:solidFill>
                <a:effectLst/>
                <a:latin typeface="Calibri" panose="020F0502020204030204" pitchFamily="34" charset="0"/>
                <a:cs typeface="Calibri" panose="020F0502020204030204" pitchFamily="34" charset="0"/>
              </a:rPr>
              <a:t>it'll vanish from the list, and the list's length will be reduced by one</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Look at the snippet below. Can you guess what output it will produce? Run the program in the editor and check.</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del numbers[1]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len</a:t>
            </a:r>
            <a:r>
              <a:rPr lang="en-US" dirty="0">
                <a:solidFill>
                  <a:schemeClr val="bg1"/>
                </a:solidFill>
                <a:effectLst/>
                <a:highlight>
                  <a:srgbClr val="C0C0C0"/>
                </a:highlight>
                <a:latin typeface="Calibri" panose="020F0502020204030204" pitchFamily="34" charset="0"/>
                <a:cs typeface="Calibri" panose="020F0502020204030204" pitchFamily="34" charset="0"/>
              </a:rPr>
              <a:t>(numbers))</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print(numbers)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 can't access an element which doesn't exist - you can neither get its value nor assign it a value. Both of these instructions will cause runtime errors now:</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print(numbers[4])</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numbers[4] = 1</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80662947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1754326"/>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Add the snippet above after the last line of code in the editor, run the program and check what happens.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Note: we've removed one of the list's elements - there are only four elements in the list now. This means </a:t>
            </a:r>
            <a:r>
              <a:rPr lang="en-US" b="1" dirty="0">
                <a:solidFill>
                  <a:srgbClr val="FFFF00"/>
                </a:solidFill>
                <a:effectLst/>
                <a:latin typeface="Calibri" panose="020F0502020204030204" pitchFamily="34" charset="0"/>
                <a:cs typeface="Calibri" panose="020F0502020204030204" pitchFamily="34" charset="0"/>
              </a:rPr>
              <a:t>that element number four doesn't exist</a:t>
            </a:r>
            <a:r>
              <a:rPr lang="en-US" b="1"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5999361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6001643"/>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Negative indices are legal</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It may look strange, but negative indices are legal, and can be very useful.</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An element with an index equal to </a:t>
            </a:r>
            <a:r>
              <a:rPr lang="en-US" b="1" dirty="0">
                <a:solidFill>
                  <a:schemeClr val="bg1"/>
                </a:solidFill>
                <a:effectLst/>
                <a:highlight>
                  <a:srgbClr val="C0C0C0"/>
                </a:highlight>
                <a:latin typeface="Calibri" panose="020F0502020204030204" pitchFamily="34" charset="0"/>
                <a:cs typeface="Calibri" panose="020F0502020204030204" pitchFamily="34" charset="0"/>
              </a:rPr>
              <a:t>-1 </a:t>
            </a:r>
            <a:r>
              <a:rPr lang="en-US" b="1" dirty="0">
                <a:solidFill>
                  <a:schemeClr val="bg1"/>
                </a:solidFill>
                <a:effectLst/>
                <a:latin typeface="Calibri" panose="020F0502020204030204" pitchFamily="34" charset="0"/>
                <a:cs typeface="Calibri" panose="020F0502020204030204" pitchFamily="34" charset="0"/>
              </a:rPr>
              <a:t>is the last one in the list</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print(numbers[-1])</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example snippet will output </a:t>
            </a:r>
            <a:r>
              <a:rPr lang="en-US" dirty="0">
                <a:solidFill>
                  <a:schemeClr val="bg1"/>
                </a:solidFill>
                <a:effectLst/>
                <a:highlight>
                  <a:srgbClr val="C0C0C0"/>
                </a:highlight>
                <a:latin typeface="Calibri" panose="020F0502020204030204" pitchFamily="34" charset="0"/>
                <a:cs typeface="Calibri" panose="020F0502020204030204" pitchFamily="34" charset="0"/>
              </a:rPr>
              <a:t>1</a:t>
            </a:r>
            <a:r>
              <a:rPr lang="en-US" dirty="0">
                <a:solidFill>
                  <a:schemeClr val="bg1"/>
                </a:solidFill>
                <a:effectLst/>
                <a:latin typeface="Calibri" panose="020F0502020204030204" pitchFamily="34" charset="0"/>
                <a:cs typeface="Calibri" panose="020F0502020204030204" pitchFamily="34" charset="0"/>
              </a:rPr>
              <a:t>. Run the program and check.</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Similarly, the element with an index equal to </a:t>
            </a:r>
            <a:r>
              <a:rPr lang="en-US" b="1" dirty="0">
                <a:solidFill>
                  <a:schemeClr val="bg1"/>
                </a:solidFill>
                <a:effectLst/>
                <a:highlight>
                  <a:srgbClr val="C0C0C0"/>
                </a:highlight>
                <a:latin typeface="Calibri" panose="020F0502020204030204" pitchFamily="34" charset="0"/>
                <a:cs typeface="Calibri" panose="020F0502020204030204" pitchFamily="34" charset="0"/>
              </a:rPr>
              <a:t>-2 </a:t>
            </a:r>
            <a:r>
              <a:rPr lang="en-US" b="1" dirty="0">
                <a:solidFill>
                  <a:schemeClr val="bg1"/>
                </a:solidFill>
                <a:effectLst/>
                <a:latin typeface="Calibri" panose="020F0502020204030204" pitchFamily="34" charset="0"/>
                <a:cs typeface="Calibri" panose="020F0502020204030204" pitchFamily="34" charset="0"/>
              </a:rPr>
              <a:t>is the one before last in the list</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print(numbers[-2])</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example snippet will output 2.</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a:t>
            </a:r>
            <a:r>
              <a:rPr lang="en-US" dirty="0">
                <a:solidFill>
                  <a:schemeClr val="bg1"/>
                </a:solidFill>
                <a:effectLst/>
                <a:highlight>
                  <a:srgbClr val="C0C0C0"/>
                </a:highlight>
                <a:latin typeface="Calibri" panose="020F0502020204030204" pitchFamily="34" charset="0"/>
                <a:cs typeface="Calibri" panose="020F0502020204030204" pitchFamily="34" charset="0"/>
              </a:rPr>
              <a:t>last accessible </a:t>
            </a:r>
            <a:r>
              <a:rPr lang="en-US" dirty="0">
                <a:solidFill>
                  <a:schemeClr val="bg1"/>
                </a:solidFill>
                <a:effectLst/>
                <a:latin typeface="Calibri" panose="020F0502020204030204" pitchFamily="34" charset="0"/>
                <a:cs typeface="Calibri" panose="020F0502020204030204" pitchFamily="34" charset="0"/>
              </a:rPr>
              <a:t>element in our list is </a:t>
            </a:r>
            <a:r>
              <a:rPr lang="en-US" dirty="0">
                <a:solidFill>
                  <a:schemeClr val="bg1"/>
                </a:solidFill>
                <a:effectLst/>
                <a:highlight>
                  <a:srgbClr val="C0C0C0"/>
                </a:highlight>
                <a:latin typeface="Calibri" panose="020F0502020204030204" pitchFamily="34" charset="0"/>
                <a:cs typeface="Calibri" panose="020F0502020204030204" pitchFamily="34" charset="0"/>
              </a:rPr>
              <a:t>numbers[-4] </a:t>
            </a:r>
            <a:r>
              <a:rPr lang="en-US" dirty="0">
                <a:solidFill>
                  <a:schemeClr val="bg1"/>
                </a:solidFill>
                <a:effectLst/>
                <a:latin typeface="Calibri" panose="020F0502020204030204" pitchFamily="34" charset="0"/>
                <a:cs typeface="Calibri" panose="020F0502020204030204" pitchFamily="34" charset="0"/>
              </a:rPr>
              <a:t>(</a:t>
            </a:r>
            <a:r>
              <a:rPr lang="en-US" b="1" dirty="0">
                <a:solidFill>
                  <a:srgbClr val="FFFF00"/>
                </a:solidFill>
                <a:effectLst/>
                <a:latin typeface="Calibri" panose="020F0502020204030204" pitchFamily="34" charset="0"/>
                <a:cs typeface="Calibri" panose="020F0502020204030204" pitchFamily="34" charset="0"/>
              </a:rPr>
              <a:t>the first one</a:t>
            </a:r>
            <a:r>
              <a:rPr lang="en-US" dirty="0">
                <a:solidFill>
                  <a:schemeClr val="bg1"/>
                </a:solidFill>
                <a:effectLst/>
                <a:latin typeface="Calibri" panose="020F0502020204030204" pitchFamily="34" charset="0"/>
                <a:cs typeface="Calibri" panose="020F0502020204030204" pitchFamily="34" charset="0"/>
              </a:rPr>
              <a:t>) - don't try to go any further!</a:t>
            </a:r>
          </a:p>
          <a:p>
            <a:pPr algn="l"/>
            <a:endParaRPr lang="en-US" dirty="0">
              <a:solidFill>
                <a:schemeClr val="bg1"/>
              </a:solidFill>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numbers = [111, 7, 2,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print(numbers[-1])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print(numbers[-2])</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01514775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616648"/>
          </a:xfrm>
          <a:prstGeom prst="rect">
            <a:avLst/>
          </a:prstGeom>
          <a:noFill/>
        </p:spPr>
        <p:txBody>
          <a:bodyPr wrap="square">
            <a:spAutoFit/>
          </a:bodyPr>
          <a:lstStyle/>
          <a:p>
            <a:pPr algn="l"/>
            <a:r>
              <a:rPr lang="en-US" sz="2400" b="1" dirty="0">
                <a:solidFill>
                  <a:srgbClr val="FFFF00"/>
                </a:solidFill>
                <a:effectLst/>
                <a:highlight>
                  <a:srgbClr val="0000FF"/>
                </a:highlight>
                <a:latin typeface="Calibri" panose="020F0502020204030204" pitchFamily="34" charset="0"/>
                <a:cs typeface="Calibri" panose="020F0502020204030204" pitchFamily="34" charset="0"/>
              </a:rPr>
              <a:t>LAB</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Estimated time</a:t>
            </a:r>
          </a:p>
          <a:p>
            <a:pPr algn="l"/>
            <a:r>
              <a:rPr lang="en-US" dirty="0">
                <a:solidFill>
                  <a:schemeClr val="bg1"/>
                </a:solidFill>
                <a:effectLst/>
                <a:latin typeface="Calibri" panose="020F0502020204030204" pitchFamily="34" charset="0"/>
                <a:cs typeface="Calibri" panose="020F0502020204030204" pitchFamily="34" charset="0"/>
              </a:rPr>
              <a:t>5 minutes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Level of difficulty</a:t>
            </a:r>
          </a:p>
          <a:p>
            <a:pPr algn="l"/>
            <a:r>
              <a:rPr lang="en-US" dirty="0">
                <a:solidFill>
                  <a:schemeClr val="bg1"/>
                </a:solidFill>
                <a:effectLst/>
                <a:latin typeface="Calibri" panose="020F0502020204030204" pitchFamily="34" charset="0"/>
                <a:cs typeface="Calibri" panose="020F0502020204030204" pitchFamily="34" charset="0"/>
              </a:rPr>
              <a:t>Very easy</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Objectives</a:t>
            </a:r>
          </a:p>
          <a:p>
            <a:pPr algn="l"/>
            <a:r>
              <a:rPr lang="en-US" dirty="0">
                <a:solidFill>
                  <a:schemeClr val="bg1"/>
                </a:solidFill>
                <a:effectLst/>
                <a:latin typeface="Calibri" panose="020F0502020204030204" pitchFamily="34" charset="0"/>
                <a:cs typeface="Calibri" panose="020F0502020204030204" pitchFamily="34" charset="0"/>
              </a:rPr>
              <a:t>Familiarize the student with:</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using basic instructions related to lists;</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creating and modifying lists.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Scenario</a:t>
            </a:r>
          </a:p>
          <a:p>
            <a:pPr algn="l"/>
            <a:r>
              <a:rPr lang="en-US" dirty="0">
                <a:solidFill>
                  <a:schemeClr val="bg1"/>
                </a:solidFill>
                <a:effectLst/>
                <a:latin typeface="Calibri" panose="020F0502020204030204" pitchFamily="34" charset="0"/>
                <a:cs typeface="Calibri" panose="020F0502020204030204" pitchFamily="34" charset="0"/>
              </a:rPr>
              <a:t>There once was a hat. The hat contained no rabbit, but a list of five numbers: 1, 2, 3, 4, and 5.</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27407278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078313"/>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Your task is to:</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write a line of code that prompts the user to replace the middle number in the list with an integer number entered by the user (Step 1)</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write a line of code that removes the last element from the list (Step 2)</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write a line of code that prints the length of the existing list (Step 3).</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Ready for this challenge?</a:t>
            </a:r>
          </a:p>
          <a:p>
            <a:pPr algn="l"/>
            <a:endParaRPr lang="en-US" dirty="0">
              <a:solidFill>
                <a:schemeClr val="bg1"/>
              </a:solidFill>
              <a:highlight>
                <a:srgbClr val="C0C0C0"/>
              </a:highligh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hat_list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 2, 3, 4, 5]  # This is an existing list of numbers hidden in the hat.</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hat_list</a:t>
            </a:r>
            <a:r>
              <a:rPr lang="en-US" dirty="0">
                <a:solidFill>
                  <a:schemeClr val="bg1"/>
                </a:solidFill>
                <a:effectLst/>
                <a:highlight>
                  <a:srgbClr val="C0C0C0"/>
                </a:highlight>
                <a:latin typeface="Calibri" panose="020F0502020204030204" pitchFamily="34" charset="0"/>
                <a:cs typeface="Calibri" panose="020F0502020204030204" pitchFamily="34" charset="0"/>
              </a:rPr>
              <a:t>[2] = int(input('Type an integer number: '))</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del(</a:t>
            </a:r>
            <a:r>
              <a:rPr lang="en-US" dirty="0" err="1">
                <a:solidFill>
                  <a:schemeClr val="bg1"/>
                </a:solidFill>
                <a:effectLst/>
                <a:highlight>
                  <a:srgbClr val="C0C0C0"/>
                </a:highlight>
                <a:latin typeface="Calibri" panose="020F0502020204030204" pitchFamily="34" charset="0"/>
                <a:cs typeface="Calibri" panose="020F0502020204030204" pitchFamily="34" charset="0"/>
              </a:rPr>
              <a:t>hat_list</a:t>
            </a:r>
            <a:r>
              <a:rPr lang="en-US" dirty="0">
                <a:solidFill>
                  <a:schemeClr val="bg1"/>
                </a:solidFill>
                <a:effectLst/>
                <a:highlight>
                  <a:srgbClr val="C0C0C0"/>
                </a:highlight>
                <a:latin typeface="Calibri" panose="020F0502020204030204" pitchFamily="34" charset="0"/>
                <a:cs typeface="Calibri" panose="020F0502020204030204" pitchFamily="34" charset="0"/>
              </a:rPr>
              <a:t>[4])</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len</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hat_list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hat_list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5061019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6001643"/>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Functions vs. methods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 </a:t>
            </a:r>
            <a:r>
              <a:rPr lang="en-US" b="1" dirty="0">
                <a:solidFill>
                  <a:schemeClr val="bg1"/>
                </a:solidFill>
                <a:effectLst/>
                <a:latin typeface="Calibri" panose="020F0502020204030204" pitchFamily="34" charset="0"/>
                <a:cs typeface="Calibri" panose="020F0502020204030204" pitchFamily="34" charset="0"/>
              </a:rPr>
              <a:t>method is a specific kind of function </a:t>
            </a:r>
            <a:r>
              <a:rPr lang="en-US" dirty="0">
                <a:solidFill>
                  <a:schemeClr val="bg1"/>
                </a:solidFill>
                <a:effectLst/>
                <a:latin typeface="Calibri" panose="020F0502020204030204" pitchFamily="34" charset="0"/>
                <a:cs typeface="Calibri" panose="020F0502020204030204" pitchFamily="34" charset="0"/>
              </a:rPr>
              <a:t>- it behaves like a function and looks like a function, but differs in the way in which it acts, and in its invocation style.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 </a:t>
            </a:r>
            <a:r>
              <a:rPr lang="en-US" b="1" dirty="0">
                <a:solidFill>
                  <a:schemeClr val="bg1"/>
                </a:solidFill>
                <a:effectLst/>
                <a:latin typeface="Calibri" panose="020F0502020204030204" pitchFamily="34" charset="0"/>
                <a:cs typeface="Calibri" panose="020F0502020204030204" pitchFamily="34" charset="0"/>
              </a:rPr>
              <a:t>function doesn't belong to any data </a:t>
            </a:r>
            <a:r>
              <a:rPr lang="en-US" dirty="0">
                <a:solidFill>
                  <a:schemeClr val="bg1"/>
                </a:solidFill>
                <a:effectLst/>
                <a:latin typeface="Calibri" panose="020F0502020204030204" pitchFamily="34" charset="0"/>
                <a:cs typeface="Calibri" panose="020F0502020204030204" pitchFamily="34" charset="0"/>
              </a:rPr>
              <a:t>- it gets data, it may create new data and it (generally) produces a result.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 method does all these things, but is also able to </a:t>
            </a:r>
            <a:r>
              <a:rPr lang="en-US" b="1" dirty="0">
                <a:solidFill>
                  <a:schemeClr val="bg1"/>
                </a:solidFill>
                <a:effectLst/>
                <a:latin typeface="Calibri" panose="020F0502020204030204" pitchFamily="34" charset="0"/>
                <a:cs typeface="Calibri" panose="020F0502020204030204" pitchFamily="34" charset="0"/>
              </a:rPr>
              <a:t>change the state of a selected entity</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rgbClr val="FFFF00"/>
                </a:solidFill>
                <a:effectLst/>
                <a:latin typeface="Calibri" panose="020F0502020204030204" pitchFamily="34" charset="0"/>
                <a:cs typeface="Calibri" panose="020F0502020204030204" pitchFamily="34" charset="0"/>
              </a:rPr>
              <a:t>A method is owned by the data it works for, while a function is owned by the whole code.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This also means that invoking a method requires some specification of the data from which the method is invoked.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It may sound puzzling here, but we'll deal with it in depth when we delve into object-oriented programming.</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In general, a typical function invocation may look like this: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result = function(</a:t>
            </a:r>
            <a:r>
              <a:rPr lang="en-US" dirty="0" err="1">
                <a:solidFill>
                  <a:schemeClr val="bg1"/>
                </a:solidFill>
                <a:effectLst/>
                <a:highlight>
                  <a:srgbClr val="C0C0C0"/>
                </a:highlight>
                <a:latin typeface="Calibri" panose="020F0502020204030204" pitchFamily="34" charset="0"/>
                <a:cs typeface="Calibri" panose="020F0502020204030204" pitchFamily="34" charset="0"/>
              </a:rPr>
              <a:t>arg</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0302442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078313"/>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The function takes an argument, does something, and returns a result.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 typical method invocation usually looks like this: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result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data.method</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arg</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Note: the name of the method is preceded by the name of the data which owns the method. Next, you add a </a:t>
            </a:r>
            <a:r>
              <a:rPr lang="en-US" b="1" dirty="0">
                <a:solidFill>
                  <a:schemeClr val="bg1"/>
                </a:solidFill>
                <a:effectLst/>
                <a:latin typeface="Calibri" panose="020F0502020204030204" pitchFamily="34" charset="0"/>
                <a:cs typeface="Calibri" panose="020F0502020204030204" pitchFamily="34" charset="0"/>
              </a:rPr>
              <a:t>dot</a:t>
            </a:r>
            <a:r>
              <a:rPr lang="en-US" dirty="0">
                <a:solidFill>
                  <a:schemeClr val="bg1"/>
                </a:solidFill>
                <a:effectLst/>
                <a:latin typeface="Calibri" panose="020F0502020204030204" pitchFamily="34" charset="0"/>
                <a:cs typeface="Calibri" panose="020F0502020204030204" pitchFamily="34" charset="0"/>
              </a:rPr>
              <a:t>, followed by the </a:t>
            </a:r>
            <a:r>
              <a:rPr lang="en-US" b="1" dirty="0">
                <a:solidFill>
                  <a:schemeClr val="bg1"/>
                </a:solidFill>
                <a:effectLst/>
                <a:latin typeface="Calibri" panose="020F0502020204030204" pitchFamily="34" charset="0"/>
                <a:cs typeface="Calibri" panose="020F0502020204030204" pitchFamily="34" charset="0"/>
              </a:rPr>
              <a:t>method name</a:t>
            </a:r>
            <a:r>
              <a:rPr lang="en-US" dirty="0">
                <a:solidFill>
                  <a:schemeClr val="bg1"/>
                </a:solidFill>
                <a:effectLst/>
                <a:latin typeface="Calibri" panose="020F0502020204030204" pitchFamily="34" charset="0"/>
                <a:cs typeface="Calibri" panose="020F0502020204030204" pitchFamily="34" charset="0"/>
              </a:rPr>
              <a:t>, and a pair of </a:t>
            </a:r>
            <a:r>
              <a:rPr lang="en-US" b="1" dirty="0">
                <a:solidFill>
                  <a:schemeClr val="bg1"/>
                </a:solidFill>
                <a:effectLst/>
                <a:latin typeface="Calibri" panose="020F0502020204030204" pitchFamily="34" charset="0"/>
                <a:cs typeface="Calibri" panose="020F0502020204030204" pitchFamily="34" charset="0"/>
              </a:rPr>
              <a:t>parenthesis enclosing the arguments</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method will behave like a function, but can do something more - it can </a:t>
            </a:r>
            <a:r>
              <a:rPr lang="en-US" b="1" dirty="0">
                <a:solidFill>
                  <a:schemeClr val="bg1"/>
                </a:solidFill>
                <a:effectLst/>
                <a:latin typeface="Calibri" panose="020F0502020204030204" pitchFamily="34" charset="0"/>
                <a:cs typeface="Calibri" panose="020F0502020204030204" pitchFamily="34" charset="0"/>
              </a:rPr>
              <a:t>change the internal state of the data </a:t>
            </a:r>
            <a:r>
              <a:rPr lang="en-US" dirty="0">
                <a:solidFill>
                  <a:schemeClr val="bg1"/>
                </a:solidFill>
                <a:effectLst/>
                <a:latin typeface="Calibri" panose="020F0502020204030204" pitchFamily="34" charset="0"/>
                <a:cs typeface="Calibri" panose="020F0502020204030204" pitchFamily="34" charset="0"/>
              </a:rPr>
              <a:t>from which it has been invoked.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 may ask: why are we talking about methods, not about lists?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This is an essential issue right now, as we're going to show you how to add new elements to an existing list. This can be done with methods owned by all the lists, not by functions.</a:t>
            </a:r>
          </a:p>
          <a:p>
            <a:pPr algn="l"/>
            <a:endParaRPr lang="en-US" dirty="0">
              <a:solidFill>
                <a:schemeClr val="bg1"/>
              </a:solidFill>
              <a:effectLs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83691236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339650"/>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Adding elements to a list: </a:t>
            </a:r>
            <a:r>
              <a:rPr lang="en-US" sz="2400" dirty="0">
                <a:solidFill>
                  <a:schemeClr val="bg1"/>
                </a:solidFill>
                <a:effectLst/>
                <a:latin typeface="Consolas" panose="020B0609020204030204" pitchFamily="49" charset="0"/>
                <a:cs typeface="Calibri" panose="020F0502020204030204" pitchFamily="34" charset="0"/>
              </a:rPr>
              <a:t>append() </a:t>
            </a:r>
            <a:r>
              <a:rPr lang="en-US" sz="2400" b="1" dirty="0">
                <a:solidFill>
                  <a:schemeClr val="bg1"/>
                </a:solidFill>
                <a:effectLst/>
                <a:latin typeface="Calibri" panose="020F0502020204030204" pitchFamily="34" charset="0"/>
                <a:cs typeface="Calibri" panose="020F0502020204030204" pitchFamily="34" charset="0"/>
              </a:rPr>
              <a:t>and </a:t>
            </a:r>
            <a:r>
              <a:rPr lang="en-US" sz="2400" dirty="0">
                <a:solidFill>
                  <a:schemeClr val="bg1"/>
                </a:solidFill>
                <a:latin typeface="Consolas" panose="020B0609020204030204" pitchFamily="49" charset="0"/>
                <a:cs typeface="Calibri" panose="020F0502020204030204" pitchFamily="34" charset="0"/>
              </a:rPr>
              <a:t>insert()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 new element may be glued to the end of the existing list: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list.</a:t>
            </a:r>
            <a:r>
              <a:rPr lang="en-US" b="1" dirty="0" err="1">
                <a:solidFill>
                  <a:srgbClr val="FF0000"/>
                </a:solidFill>
                <a:effectLst/>
                <a:highlight>
                  <a:srgbClr val="C0C0C0"/>
                </a:highlight>
                <a:latin typeface="Calibri" panose="020F0502020204030204" pitchFamily="34" charset="0"/>
                <a:cs typeface="Calibri" panose="020F0502020204030204" pitchFamily="34" charset="0"/>
              </a:rPr>
              <a:t>append</a:t>
            </a:r>
            <a:r>
              <a:rPr lang="en-US" dirty="0">
                <a:solidFill>
                  <a:schemeClr val="bg1"/>
                </a:solidFill>
                <a:effectLst/>
                <a:highlight>
                  <a:srgbClr val="C0C0C0"/>
                </a:highlight>
                <a:latin typeface="Calibri" panose="020F0502020204030204" pitchFamily="34" charset="0"/>
                <a:cs typeface="Calibri" panose="020F0502020204030204" pitchFamily="34" charset="0"/>
              </a:rPr>
              <a:t>(value)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Such an operation is performed by a method named </a:t>
            </a:r>
            <a:r>
              <a:rPr lang="en-US" dirty="0">
                <a:solidFill>
                  <a:schemeClr val="bg1"/>
                </a:solidFill>
                <a:effectLst/>
                <a:highlight>
                  <a:srgbClr val="C0C0C0"/>
                </a:highlight>
                <a:latin typeface="Calibri" panose="020F0502020204030204" pitchFamily="34" charset="0"/>
                <a:cs typeface="Calibri" panose="020F0502020204030204" pitchFamily="34" charset="0"/>
              </a:rPr>
              <a:t>append()</a:t>
            </a:r>
            <a:r>
              <a:rPr lang="en-US" dirty="0">
                <a:solidFill>
                  <a:schemeClr val="bg1"/>
                </a:solidFill>
                <a:effectLst/>
                <a:latin typeface="Calibri" panose="020F0502020204030204" pitchFamily="34" charset="0"/>
                <a:cs typeface="Calibri" panose="020F0502020204030204" pitchFamily="34" charset="0"/>
              </a:rPr>
              <a:t>. It takes its argument's value and puts it </a:t>
            </a:r>
            <a:r>
              <a:rPr lang="en-US" b="1" dirty="0">
                <a:solidFill>
                  <a:schemeClr val="bg1"/>
                </a:solidFill>
                <a:effectLst/>
                <a:latin typeface="Calibri" panose="020F0502020204030204" pitchFamily="34" charset="0"/>
                <a:cs typeface="Calibri" panose="020F0502020204030204" pitchFamily="34" charset="0"/>
              </a:rPr>
              <a:t>at the end of the list</a:t>
            </a:r>
            <a:r>
              <a:rPr lang="en-US" dirty="0">
                <a:solidFill>
                  <a:schemeClr val="bg1"/>
                </a:solidFill>
                <a:effectLst/>
                <a:latin typeface="Calibri" panose="020F0502020204030204" pitchFamily="34" charset="0"/>
                <a:cs typeface="Calibri" panose="020F0502020204030204" pitchFamily="34" charset="0"/>
              </a:rPr>
              <a:t> which owns the method.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list's length then increases by one.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a:t>
            </a:r>
            <a:r>
              <a:rPr lang="en-US" dirty="0">
                <a:solidFill>
                  <a:schemeClr val="bg1"/>
                </a:solidFill>
                <a:highlight>
                  <a:srgbClr val="C0C0C0"/>
                </a:highlight>
                <a:latin typeface="Calibri" panose="020F0502020204030204" pitchFamily="34" charset="0"/>
                <a:cs typeface="Calibri" panose="020F0502020204030204" pitchFamily="34" charset="0"/>
              </a:rPr>
              <a:t>insert() </a:t>
            </a:r>
            <a:r>
              <a:rPr lang="en-US" dirty="0">
                <a:solidFill>
                  <a:schemeClr val="bg1"/>
                </a:solidFill>
                <a:effectLst/>
                <a:latin typeface="Calibri" panose="020F0502020204030204" pitchFamily="34" charset="0"/>
                <a:cs typeface="Calibri" panose="020F0502020204030204" pitchFamily="34" charset="0"/>
              </a:rPr>
              <a:t>method is a bit smarter - it can add a new element at any place in the list, not only at the end.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list.insert</a:t>
            </a:r>
            <a:r>
              <a:rPr lang="en-US" dirty="0">
                <a:solidFill>
                  <a:schemeClr val="bg1"/>
                </a:solidFill>
                <a:effectLst/>
                <a:highlight>
                  <a:srgbClr val="C0C0C0"/>
                </a:highlight>
                <a:latin typeface="Calibri" panose="020F0502020204030204" pitchFamily="34" charset="0"/>
                <a:cs typeface="Calibri" panose="020F0502020204030204" pitchFamily="34" charset="0"/>
              </a:rPr>
              <a:t>(location, value)</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8359917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078313"/>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It takes two arguments:</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first shows the required location of the element to be inserted; note: all the existing elements that occupy locations to the right of the new element (including the one at the indicated position) are shifted to the right, in order to make space for the new element;</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second is the element to be inserted.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Look at the code in the editor. See how we use the </a:t>
            </a:r>
            <a:r>
              <a:rPr lang="en-US" dirty="0">
                <a:solidFill>
                  <a:schemeClr val="bg1"/>
                </a:solidFill>
                <a:effectLst/>
                <a:highlight>
                  <a:srgbClr val="C0C0C0"/>
                </a:highlight>
                <a:latin typeface="Calibri" panose="020F0502020204030204" pitchFamily="34" charset="0"/>
                <a:cs typeface="Calibri" panose="020F0502020204030204" pitchFamily="34" charset="0"/>
              </a:rPr>
              <a:t>append()</a:t>
            </a:r>
            <a:r>
              <a:rPr lang="en-US" dirty="0">
                <a:solidFill>
                  <a:schemeClr val="bg1"/>
                </a:solidFill>
                <a:effectLst/>
                <a:latin typeface="Calibri" panose="020F0502020204030204" pitchFamily="34" charset="0"/>
                <a:cs typeface="Calibri" panose="020F0502020204030204" pitchFamily="34" charset="0"/>
              </a:rPr>
              <a:t> and </a:t>
            </a:r>
            <a:r>
              <a:rPr lang="en-US" dirty="0">
                <a:solidFill>
                  <a:schemeClr val="bg1"/>
                </a:solidFill>
                <a:effectLst/>
                <a:highlight>
                  <a:srgbClr val="C0C0C0"/>
                </a:highlight>
                <a:latin typeface="Calibri" panose="020F0502020204030204" pitchFamily="34" charset="0"/>
                <a:cs typeface="Calibri" panose="020F0502020204030204" pitchFamily="34" charset="0"/>
              </a:rPr>
              <a:t>insert()</a:t>
            </a:r>
            <a:r>
              <a:rPr lang="en-US" dirty="0">
                <a:solidFill>
                  <a:schemeClr val="bg1"/>
                </a:solidFill>
                <a:effectLst/>
                <a:latin typeface="Calibri" panose="020F0502020204030204" pitchFamily="34" charset="0"/>
                <a:cs typeface="Calibri" panose="020F0502020204030204" pitchFamily="34" charset="0"/>
              </a:rPr>
              <a:t> methods. Pay attention to what happens after using </a:t>
            </a:r>
            <a:r>
              <a:rPr lang="en-US" dirty="0">
                <a:solidFill>
                  <a:schemeClr val="bg1"/>
                </a:solidFill>
                <a:effectLst/>
                <a:highlight>
                  <a:srgbClr val="C0C0C0"/>
                </a:highlight>
                <a:latin typeface="Calibri" panose="020F0502020204030204" pitchFamily="34" charset="0"/>
                <a:cs typeface="Calibri" panose="020F0502020204030204" pitchFamily="34" charset="0"/>
              </a:rPr>
              <a:t>insert()</a:t>
            </a:r>
            <a:r>
              <a:rPr lang="en-US" dirty="0">
                <a:solidFill>
                  <a:schemeClr val="bg1"/>
                </a:solidFill>
                <a:effectLst/>
                <a:latin typeface="Calibri" panose="020F0502020204030204" pitchFamily="34" charset="0"/>
                <a:cs typeface="Calibri" panose="020F0502020204030204" pitchFamily="34" charset="0"/>
              </a:rPr>
              <a:t>: the former first element is now the second, the second the third, and so 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Add the following snippet after the last line of code in the editor: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numbers.insert</a:t>
            </a:r>
            <a:r>
              <a:rPr lang="en-US" dirty="0">
                <a:solidFill>
                  <a:schemeClr val="bg1"/>
                </a:solidFill>
                <a:effectLst/>
                <a:highlight>
                  <a:srgbClr val="C0C0C0"/>
                </a:highlight>
                <a:latin typeface="Calibri" panose="020F0502020204030204" pitchFamily="34" charset="0"/>
                <a:cs typeface="Calibri" panose="020F0502020204030204" pitchFamily="34" charset="0"/>
              </a:rPr>
              <a:t>(1, 333)</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Print the final list content to the screen and see what happens. The snippet above snippet inserts </a:t>
            </a:r>
            <a:r>
              <a:rPr lang="en-US" dirty="0">
                <a:solidFill>
                  <a:schemeClr val="bg1"/>
                </a:solidFill>
                <a:effectLst/>
                <a:highlight>
                  <a:srgbClr val="C0C0C0"/>
                </a:highlight>
                <a:latin typeface="Calibri" panose="020F0502020204030204" pitchFamily="34" charset="0"/>
                <a:cs typeface="Calibri" panose="020F0502020204030204" pitchFamily="34" charset="0"/>
              </a:rPr>
              <a:t>333</a:t>
            </a:r>
            <a:r>
              <a:rPr lang="en-US" dirty="0">
                <a:solidFill>
                  <a:schemeClr val="bg1"/>
                </a:solidFill>
                <a:effectLst/>
                <a:latin typeface="Calibri" panose="020F0502020204030204" pitchFamily="34" charset="0"/>
                <a:cs typeface="Calibri" panose="020F0502020204030204" pitchFamily="34" charset="0"/>
              </a:rPr>
              <a:t> into the list, making it the second element. The former second element becomes the third, the third the fourth, and so on.</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685594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447645"/>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As you can see, making a bed, taking a shower and falling asleep and dreaming are all </a:t>
            </a:r>
            <a:r>
              <a:rPr lang="en-US" b="1" dirty="0">
                <a:solidFill>
                  <a:schemeClr val="bg1"/>
                </a:solidFill>
                <a:effectLst/>
                <a:latin typeface="Calibri" panose="020F0502020204030204" pitchFamily="34" charset="0"/>
                <a:cs typeface="Calibri" panose="020F0502020204030204" pitchFamily="34" charset="0"/>
              </a:rPr>
              <a:t>executed conditionally</a:t>
            </a:r>
            <a:r>
              <a:rPr lang="en-US" dirty="0">
                <a:solidFill>
                  <a:schemeClr val="bg1"/>
                </a:solidFill>
                <a:effectLst/>
                <a:latin typeface="Calibri" panose="020F0502020204030204" pitchFamily="34" charset="0"/>
                <a:cs typeface="Calibri" panose="020F0502020204030204" pitchFamily="34" charset="0"/>
              </a:rPr>
              <a:t> - when </a:t>
            </a:r>
            <a:r>
              <a:rPr lang="en-US" dirty="0" err="1">
                <a:solidFill>
                  <a:schemeClr val="bg1"/>
                </a:solidFill>
                <a:effectLst/>
                <a:highlight>
                  <a:srgbClr val="C0C0C0"/>
                </a:highlight>
                <a:latin typeface="Calibri" panose="020F0502020204030204" pitchFamily="34" charset="0"/>
                <a:cs typeface="Calibri" panose="020F0502020204030204" pitchFamily="34" charset="0"/>
              </a:rPr>
              <a:t>sheep_counter</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reaches the desired limit.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Feeding the sheepdogs, however, is </a:t>
            </a:r>
            <a:r>
              <a:rPr lang="en-US" b="1" dirty="0">
                <a:solidFill>
                  <a:schemeClr val="bg1"/>
                </a:solidFill>
                <a:effectLst/>
                <a:latin typeface="Calibri" panose="020F0502020204030204" pitchFamily="34" charset="0"/>
                <a:cs typeface="Calibri" panose="020F0502020204030204" pitchFamily="34" charset="0"/>
              </a:rPr>
              <a:t>always done </a:t>
            </a:r>
            <a:r>
              <a:rPr lang="en-US" dirty="0">
                <a:solidFill>
                  <a:schemeClr val="bg1"/>
                </a:solidFill>
                <a:effectLst/>
                <a:latin typeface="Calibri" panose="020F0502020204030204" pitchFamily="34" charset="0"/>
                <a:cs typeface="Calibri" panose="020F0502020204030204" pitchFamily="34" charset="0"/>
              </a:rPr>
              <a:t>(i.e</a:t>
            </a:r>
            <a:r>
              <a:rPr lang="en-US" b="1" dirty="0">
                <a:solidFill>
                  <a:srgbClr val="FF0000"/>
                </a:solidFill>
                <a:effectLst/>
                <a:latin typeface="Calibri" panose="020F0502020204030204" pitchFamily="34" charset="0"/>
                <a:cs typeface="Calibri" panose="020F0502020204030204" pitchFamily="34" charset="0"/>
              </a:rPr>
              <a:t>., the </a:t>
            </a:r>
            <a:r>
              <a:rPr lang="en-US" b="1" dirty="0" err="1">
                <a:solidFill>
                  <a:srgbClr val="FF0000"/>
                </a:solidFill>
                <a:effectLst/>
                <a:latin typeface="Calibri" panose="020F0502020204030204" pitchFamily="34" charset="0"/>
                <a:cs typeface="Calibri" panose="020F0502020204030204" pitchFamily="34" charset="0"/>
              </a:rPr>
              <a:t>feed_the_sheepdogs</a:t>
            </a:r>
            <a:r>
              <a:rPr lang="en-US" b="1" dirty="0">
                <a:solidFill>
                  <a:srgbClr val="FF0000"/>
                </a:solidFill>
                <a:effectLst/>
                <a:latin typeface="Calibri" panose="020F0502020204030204" pitchFamily="34" charset="0"/>
                <a:cs typeface="Calibri" panose="020F0502020204030204" pitchFamily="34" charset="0"/>
              </a:rPr>
              <a:t>() function is not indented</a:t>
            </a:r>
            <a:r>
              <a:rPr lang="en-US" dirty="0">
                <a:solidFill>
                  <a:schemeClr val="bg1"/>
                </a:solidFill>
                <a:effectLst/>
                <a:latin typeface="Calibri" panose="020F0502020204030204" pitchFamily="34" charset="0"/>
                <a:cs typeface="Calibri" panose="020F0502020204030204" pitchFamily="34" charset="0"/>
              </a:rPr>
              <a:t> and does not belong to the </a:t>
            </a:r>
            <a:r>
              <a:rPr lang="en-US" dirty="0">
                <a:solidFill>
                  <a:schemeClr val="bg1"/>
                </a:solidFill>
                <a:effectLst/>
                <a:highlight>
                  <a:srgbClr val="C0C0C0"/>
                </a:highlight>
                <a:latin typeface="Calibri" panose="020F0502020204030204" pitchFamily="34" charset="0"/>
                <a:cs typeface="Calibri" panose="020F0502020204030204" pitchFamily="34" charset="0"/>
              </a:rPr>
              <a:t>if</a:t>
            </a:r>
            <a:r>
              <a:rPr lang="en-US" dirty="0">
                <a:solidFill>
                  <a:schemeClr val="bg1"/>
                </a:solidFill>
                <a:effectLst/>
                <a:latin typeface="Calibri" panose="020F0502020204030204" pitchFamily="34" charset="0"/>
                <a:cs typeface="Calibri" panose="020F0502020204030204" pitchFamily="34" charset="0"/>
              </a:rPr>
              <a:t> block, which means it is </a:t>
            </a:r>
            <a:r>
              <a:rPr lang="en-US" b="1" dirty="0">
                <a:solidFill>
                  <a:srgbClr val="FF0000"/>
                </a:solidFill>
                <a:effectLst/>
                <a:latin typeface="Calibri" panose="020F0502020204030204" pitchFamily="34" charset="0"/>
                <a:cs typeface="Calibri" panose="020F0502020204030204" pitchFamily="34" charset="0"/>
              </a:rPr>
              <a:t>always executed</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Now we're going to discuss another variant of the conditional statement, which also allows you to perform an additional action when the condition is not met.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sz="2400" b="1" dirty="0">
                <a:solidFill>
                  <a:schemeClr val="bg1"/>
                </a:solidFill>
                <a:effectLst/>
                <a:latin typeface="Calibri" panose="020F0502020204030204" pitchFamily="34" charset="0"/>
                <a:cs typeface="Calibri" panose="020F0502020204030204" pitchFamily="34" charset="0"/>
              </a:rPr>
              <a:t>Conditional execution: the if-else statement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We started out with a simple phrase which read: </a:t>
            </a:r>
            <a:r>
              <a:rPr lang="en-US" b="1" i="1" dirty="0">
                <a:solidFill>
                  <a:schemeClr val="bg1"/>
                </a:solidFill>
                <a:effectLst/>
                <a:latin typeface="Calibri" panose="020F0502020204030204" pitchFamily="34" charset="0"/>
                <a:cs typeface="Calibri" panose="020F0502020204030204" pitchFamily="34" charset="0"/>
              </a:rPr>
              <a:t>If the weather is good, we will go for a walk</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Note - there is not a word about what will happen if the weather is bad. We only know that we won't go outdoors, but what we could do instead is not known. </a:t>
            </a:r>
            <a:r>
              <a:rPr lang="en-US" b="1" dirty="0">
                <a:solidFill>
                  <a:srgbClr val="FF0000"/>
                </a:solidFill>
                <a:effectLst/>
                <a:latin typeface="Calibri" panose="020F0502020204030204" pitchFamily="34" charset="0"/>
                <a:cs typeface="Calibri" panose="020F0502020204030204" pitchFamily="34" charset="0"/>
              </a:rPr>
              <a:t>We may want to plan something in case of bad weather, too</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We can say, for example: </a:t>
            </a:r>
            <a:r>
              <a:rPr lang="en-US" dirty="0">
                <a:solidFill>
                  <a:schemeClr val="bg1"/>
                </a:solidFill>
                <a:effectLst/>
                <a:highlight>
                  <a:srgbClr val="C0C0C0"/>
                </a:highlight>
                <a:latin typeface="Calibri" panose="020F0502020204030204" pitchFamily="34" charset="0"/>
                <a:cs typeface="Calibri" panose="020F0502020204030204" pitchFamily="34" charset="0"/>
              </a:rPr>
              <a:t>If</a:t>
            </a:r>
            <a:r>
              <a:rPr lang="en-US" dirty="0">
                <a:solidFill>
                  <a:schemeClr val="bg1"/>
                </a:solidFill>
                <a:effectLst/>
                <a:latin typeface="Calibri" panose="020F0502020204030204" pitchFamily="34" charset="0"/>
                <a:cs typeface="Calibri" panose="020F0502020204030204" pitchFamily="34" charset="0"/>
              </a:rPr>
              <a:t> the weather is good, we will go for a walk, </a:t>
            </a:r>
            <a:r>
              <a:rPr lang="en-US" dirty="0">
                <a:solidFill>
                  <a:schemeClr val="bg1"/>
                </a:solidFill>
                <a:effectLst/>
                <a:highlight>
                  <a:srgbClr val="C0C0C0"/>
                </a:highlight>
                <a:latin typeface="Calibri" panose="020F0502020204030204" pitchFamily="34" charset="0"/>
                <a:cs typeface="Calibri" panose="020F0502020204030204" pitchFamily="34" charset="0"/>
              </a:rPr>
              <a:t>otherwise</a:t>
            </a:r>
            <a:r>
              <a:rPr lang="en-US" dirty="0">
                <a:solidFill>
                  <a:schemeClr val="bg1"/>
                </a:solidFill>
                <a:effectLst/>
                <a:latin typeface="Calibri" panose="020F0502020204030204" pitchFamily="34" charset="0"/>
                <a:cs typeface="Calibri" panose="020F0502020204030204" pitchFamily="34" charset="0"/>
              </a:rPr>
              <a:t> we will go to a theater.</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612948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632311"/>
          </a:xfrm>
          <a:prstGeom prst="rect">
            <a:avLst/>
          </a:prstGeom>
          <a:noFill/>
        </p:spPr>
        <p:txBody>
          <a:bodyPr wrap="square">
            <a:spAutoFit/>
          </a:bodyPr>
          <a:lstStyle/>
          <a:p>
            <a:r>
              <a:rPr lang="en-US" sz="2400" b="1" dirty="0">
                <a:solidFill>
                  <a:schemeClr val="bg1"/>
                </a:solidFill>
                <a:effectLst/>
                <a:latin typeface="Calibri" panose="020F0502020204030204" pitchFamily="34" charset="0"/>
                <a:cs typeface="Calibri" panose="020F0502020204030204" pitchFamily="34" charset="0"/>
              </a:rPr>
              <a:t>Adding elements to a list: continued</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a:solidFill>
                  <a:schemeClr val="bg1"/>
                </a:solidFill>
                <a:effectLst/>
                <a:latin typeface="Calibri" panose="020F0502020204030204" pitchFamily="34" charset="0"/>
                <a:cs typeface="Calibri" panose="020F0502020204030204" pitchFamily="34" charset="0"/>
              </a:rPr>
              <a:t>You can </a:t>
            </a:r>
            <a:r>
              <a:rPr lang="en-US" sz="1600" b="1" dirty="0">
                <a:solidFill>
                  <a:schemeClr val="bg1"/>
                </a:solidFill>
                <a:effectLst/>
                <a:latin typeface="Calibri" panose="020F0502020204030204" pitchFamily="34" charset="0"/>
                <a:cs typeface="Calibri" panose="020F0502020204030204" pitchFamily="34" charset="0"/>
              </a:rPr>
              <a:t>start a list's life by making it empty </a:t>
            </a:r>
            <a:r>
              <a:rPr lang="en-US" sz="1600" dirty="0">
                <a:solidFill>
                  <a:schemeClr val="bg1"/>
                </a:solidFill>
                <a:effectLst/>
                <a:latin typeface="Calibri" panose="020F0502020204030204" pitchFamily="34" charset="0"/>
                <a:cs typeface="Calibri" panose="020F0502020204030204" pitchFamily="34" charset="0"/>
              </a:rPr>
              <a:t>(this is done with an empty pair of square brackets) and then adding new elements to it as needed.</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a:solidFill>
                  <a:schemeClr val="bg1"/>
                </a:solidFill>
                <a:effectLst/>
                <a:latin typeface="Calibri" panose="020F0502020204030204" pitchFamily="34" charset="0"/>
                <a:cs typeface="Calibri" panose="020F0502020204030204" pitchFamily="34" charset="0"/>
              </a:rPr>
              <a:t>Take a look at the snippet in the editor. Try to guess its output after the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for</a:t>
            </a:r>
            <a:r>
              <a:rPr lang="en-US" sz="1600" dirty="0">
                <a:solidFill>
                  <a:schemeClr val="bg1"/>
                </a:solidFill>
                <a:effectLst/>
                <a:latin typeface="Calibri" panose="020F0502020204030204" pitchFamily="34" charset="0"/>
                <a:cs typeface="Calibri" panose="020F0502020204030204" pitchFamily="34" charset="0"/>
              </a:rPr>
              <a:t> loop execution. Run the program to check if you were right.</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a:solidFill>
                  <a:schemeClr val="bg1"/>
                </a:solidFill>
                <a:effectLst/>
                <a:latin typeface="Calibri" panose="020F0502020204030204" pitchFamily="34" charset="0"/>
                <a:cs typeface="Calibri" panose="020F0502020204030204" pitchFamily="34" charset="0"/>
              </a:rPr>
              <a:t>It'll be a sequence of consecutive integer numbers from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1</a:t>
            </a:r>
            <a:r>
              <a:rPr lang="en-US" sz="1600" dirty="0">
                <a:solidFill>
                  <a:schemeClr val="bg1"/>
                </a:solidFill>
                <a:effectLst/>
                <a:latin typeface="Calibri" panose="020F0502020204030204" pitchFamily="34" charset="0"/>
                <a:cs typeface="Calibri" panose="020F0502020204030204" pitchFamily="34" charset="0"/>
              </a:rPr>
              <a:t> (you then add one to all the appended values) to 5.</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a:solidFill>
                  <a:schemeClr val="bg1"/>
                </a:solidFill>
                <a:effectLst/>
                <a:latin typeface="Calibri" panose="020F0502020204030204" pitchFamily="34" charset="0"/>
                <a:cs typeface="Calibri" panose="020F0502020204030204" pitchFamily="34" charset="0"/>
              </a:rPr>
              <a:t>We've modified the snippet a bit:</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  # Creating an empty list.</a:t>
            </a:r>
          </a:p>
          <a:p>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for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i</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in range(5):</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my_list.insert</a:t>
            </a:r>
            <a:r>
              <a:rPr lang="en-US" sz="1600" dirty="0">
                <a:solidFill>
                  <a:schemeClr val="bg1"/>
                </a:solidFill>
                <a:effectLst/>
                <a:highlight>
                  <a:srgbClr val="C0C0C0"/>
                </a:highlight>
                <a:latin typeface="Calibri" panose="020F0502020204030204" pitchFamily="34" charset="0"/>
                <a:cs typeface="Calibri" panose="020F0502020204030204" pitchFamily="34" charset="0"/>
              </a:rPr>
              <a:t>(0,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i</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+ 1)</a:t>
            </a:r>
          </a:p>
          <a:p>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print(</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a:solidFill>
                  <a:schemeClr val="bg1"/>
                </a:solidFill>
                <a:effectLst/>
                <a:latin typeface="Calibri" panose="020F0502020204030204" pitchFamily="34" charset="0"/>
                <a:cs typeface="Calibri" panose="020F0502020204030204" pitchFamily="34" charset="0"/>
              </a:rPr>
              <a:t>what will happen now? Run the program and check if this time you were right, too.</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a:solidFill>
                  <a:schemeClr val="bg1"/>
                </a:solidFill>
                <a:effectLst/>
                <a:latin typeface="Calibri" panose="020F0502020204030204" pitchFamily="34" charset="0"/>
                <a:cs typeface="Calibri" panose="020F0502020204030204" pitchFamily="34" charset="0"/>
              </a:rPr>
              <a:t>You should get the same sequence, but in reverse order (this is the merit of using the insert() method).</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10990929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2862322"/>
          </a:xfrm>
          <a:prstGeom prst="rect">
            <a:avLst/>
          </a:prstGeom>
          <a:noFill/>
        </p:spPr>
        <p:txBody>
          <a:bodyPr wrap="square">
            <a:spAutoFit/>
          </a:bodyPr>
          <a:lstStyle/>
          <a:p>
            <a:r>
              <a:rPr lang="en-US" dirty="0" err="1">
                <a:solidFill>
                  <a:schemeClr val="bg1"/>
                </a:solidFill>
                <a:effectLst/>
                <a:latin typeface="Calibri" panose="020F0502020204030204" pitchFamily="34" charset="0"/>
                <a:cs typeface="Calibri" panose="020F0502020204030204" pitchFamily="34" charset="0"/>
              </a:rPr>
              <a:t>my_list</a:t>
            </a:r>
            <a:r>
              <a:rPr lang="en-US" dirty="0">
                <a:solidFill>
                  <a:schemeClr val="bg1"/>
                </a:solidFill>
                <a:effectLst/>
                <a:latin typeface="Calibri" panose="020F0502020204030204" pitchFamily="34" charset="0"/>
                <a:cs typeface="Calibri" panose="020F0502020204030204" pitchFamily="34" charset="0"/>
              </a:rPr>
              <a:t> = []  # Creating an empty list.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for </a:t>
            </a:r>
            <a:r>
              <a:rPr lang="en-US" dirty="0" err="1">
                <a:solidFill>
                  <a:schemeClr val="bg1"/>
                </a:solidFill>
                <a:effectLst/>
                <a:latin typeface="Calibri" panose="020F0502020204030204" pitchFamily="34" charset="0"/>
                <a:cs typeface="Calibri" panose="020F0502020204030204" pitchFamily="34" charset="0"/>
              </a:rPr>
              <a:t>i</a:t>
            </a:r>
            <a:r>
              <a:rPr lang="en-US" dirty="0">
                <a:solidFill>
                  <a:schemeClr val="bg1"/>
                </a:solidFill>
                <a:effectLst/>
                <a:latin typeface="Calibri" panose="020F0502020204030204" pitchFamily="34" charset="0"/>
                <a:cs typeface="Calibri" panose="020F0502020204030204" pitchFamily="34" charset="0"/>
              </a:rPr>
              <a:t> in range(5):</a:t>
            </a:r>
          </a:p>
          <a:p>
            <a:r>
              <a:rPr lang="en-US" dirty="0">
                <a:solidFill>
                  <a:schemeClr val="bg1"/>
                </a:solidFill>
                <a:effectLst/>
                <a:latin typeface="Calibri" panose="020F0502020204030204" pitchFamily="34" charset="0"/>
                <a:cs typeface="Calibri" panose="020F0502020204030204" pitchFamily="34" charset="0"/>
              </a:rPr>
              <a:t>    </a:t>
            </a:r>
            <a:r>
              <a:rPr lang="en-US" dirty="0" err="1">
                <a:solidFill>
                  <a:schemeClr val="bg1"/>
                </a:solidFill>
                <a:effectLst/>
                <a:latin typeface="Calibri" panose="020F0502020204030204" pitchFamily="34" charset="0"/>
                <a:cs typeface="Calibri" panose="020F0502020204030204" pitchFamily="34" charset="0"/>
              </a:rPr>
              <a:t>my_list.insert</a:t>
            </a:r>
            <a:r>
              <a:rPr lang="en-US" dirty="0">
                <a:solidFill>
                  <a:srgbClr val="FF0000"/>
                </a:solidFill>
                <a:effectLst/>
                <a:latin typeface="Calibri" panose="020F0502020204030204" pitchFamily="34" charset="0"/>
                <a:cs typeface="Calibri" panose="020F0502020204030204" pitchFamily="34" charset="0"/>
              </a:rPr>
              <a:t>(</a:t>
            </a:r>
            <a:r>
              <a:rPr lang="en-US" dirty="0">
                <a:solidFill>
                  <a:srgbClr val="FF0000"/>
                </a:solidFill>
                <a:effectLst/>
                <a:highlight>
                  <a:srgbClr val="C0C0C0"/>
                </a:highlight>
                <a:latin typeface="Calibri" panose="020F0502020204030204" pitchFamily="34" charset="0"/>
                <a:cs typeface="Calibri" panose="020F0502020204030204" pitchFamily="34" charset="0"/>
              </a:rPr>
              <a:t>-</a:t>
            </a:r>
            <a:r>
              <a:rPr lang="en-US" dirty="0" err="1">
                <a:solidFill>
                  <a:srgbClr val="FF0000"/>
                </a:solidFill>
                <a:effectLst/>
                <a:highlight>
                  <a:srgbClr val="C0C0C0"/>
                </a:highlight>
                <a:latin typeface="Calibri" panose="020F0502020204030204" pitchFamily="34" charset="0"/>
                <a:cs typeface="Calibri" panose="020F0502020204030204" pitchFamily="34" charset="0"/>
              </a:rPr>
              <a:t>len</a:t>
            </a:r>
            <a:r>
              <a:rPr lang="en-US" dirty="0">
                <a:solidFill>
                  <a:srgbClr val="FF0000"/>
                </a:solidFill>
                <a:effectLst/>
                <a:highlight>
                  <a:srgbClr val="C0C0C0"/>
                </a:highlight>
                <a:latin typeface="Calibri" panose="020F0502020204030204" pitchFamily="34" charset="0"/>
                <a:cs typeface="Calibri" panose="020F0502020204030204" pitchFamily="34" charset="0"/>
              </a:rPr>
              <a:t>(</a:t>
            </a:r>
            <a:r>
              <a:rPr lang="en-US" dirty="0" err="1">
                <a:solidFill>
                  <a:srgbClr val="FF0000"/>
                </a:solidFill>
                <a:effectLst/>
                <a:highlight>
                  <a:srgbClr val="C0C0C0"/>
                </a:highlight>
                <a:latin typeface="Calibri" panose="020F0502020204030204" pitchFamily="34" charset="0"/>
                <a:cs typeface="Calibri" panose="020F0502020204030204" pitchFamily="34" charset="0"/>
              </a:rPr>
              <a:t>my_list</a:t>
            </a:r>
            <a:r>
              <a:rPr lang="en-US" dirty="0">
                <a:solidFill>
                  <a:srgbClr val="FF0000"/>
                </a:solidFill>
                <a:effectLst/>
                <a:highlight>
                  <a:srgbClr val="C0C0C0"/>
                </a:highlight>
                <a:latin typeface="Calibri" panose="020F0502020204030204" pitchFamily="34" charset="0"/>
                <a:cs typeface="Calibri" panose="020F0502020204030204" pitchFamily="34" charset="0"/>
              </a:rPr>
              <a:t>)</a:t>
            </a:r>
            <a:r>
              <a:rPr lang="en-US" dirty="0">
                <a:solidFill>
                  <a:schemeClr val="bg1"/>
                </a:solidFill>
                <a:effectLst/>
                <a:latin typeface="Calibri" panose="020F0502020204030204" pitchFamily="34" charset="0"/>
                <a:cs typeface="Calibri" panose="020F0502020204030204" pitchFamily="34" charset="0"/>
              </a:rPr>
              <a:t>, </a:t>
            </a:r>
            <a:r>
              <a:rPr lang="en-US" dirty="0" err="1">
                <a:solidFill>
                  <a:schemeClr val="bg1"/>
                </a:solidFill>
                <a:effectLst/>
                <a:latin typeface="Calibri" panose="020F0502020204030204" pitchFamily="34" charset="0"/>
                <a:cs typeface="Calibri" panose="020F0502020204030204" pitchFamily="34" charset="0"/>
              </a:rPr>
              <a:t>i</a:t>
            </a:r>
            <a:r>
              <a:rPr lang="en-US" dirty="0">
                <a:solidFill>
                  <a:schemeClr val="bg1"/>
                </a:solidFill>
                <a:effectLst/>
                <a:latin typeface="Calibri" panose="020F0502020204030204" pitchFamily="34" charset="0"/>
                <a:cs typeface="Calibri" panose="020F0502020204030204" pitchFamily="34" charset="0"/>
              </a:rPr>
              <a:t> + 1)</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print(</a:t>
            </a:r>
            <a:r>
              <a:rPr lang="en-US" dirty="0" err="1">
                <a:solidFill>
                  <a:schemeClr val="bg1"/>
                </a:solidFill>
                <a:effectLst/>
                <a:latin typeface="Calibri" panose="020F0502020204030204" pitchFamily="34" charset="0"/>
                <a:cs typeface="Calibri" panose="020F0502020204030204" pitchFamily="34" charset="0"/>
              </a:rPr>
              <a:t>my_list</a:t>
            </a:r>
            <a:r>
              <a:rPr lang="en-US" dirty="0">
                <a:solidFill>
                  <a:schemeClr val="bg1"/>
                </a:solidFill>
                <a:effectLst/>
                <a:latin typeface="Calibri" panose="020F0502020204030204" pitchFamily="34" charset="0"/>
                <a:cs typeface="Calibri" panose="020F0502020204030204" pitchFamily="34" charset="0"/>
              </a:rPr>
              <a:t>)</a:t>
            </a:r>
          </a:p>
          <a:p>
            <a:endParaRPr lang="en-US" dirty="0">
              <a:solidFill>
                <a:schemeClr val="bg1"/>
              </a:solidFill>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Output:</a:t>
            </a:r>
          </a:p>
          <a:p>
            <a:endParaRPr lang="en-US" dirty="0">
              <a:solidFill>
                <a:schemeClr val="bg1"/>
              </a:solidFill>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[5, 4, 3, 2, 1]</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89528256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6001643"/>
          </a:xfrm>
          <a:prstGeom prst="rect">
            <a:avLst/>
          </a:prstGeom>
          <a:noFill/>
        </p:spPr>
        <p:txBody>
          <a:bodyPr wrap="square">
            <a:spAutoFit/>
          </a:bodyPr>
          <a:lstStyle/>
          <a:p>
            <a:r>
              <a:rPr lang="en-US" sz="2400" b="1" dirty="0">
                <a:solidFill>
                  <a:schemeClr val="bg1"/>
                </a:solidFill>
                <a:effectLst/>
                <a:latin typeface="Calibri" panose="020F0502020204030204" pitchFamily="34" charset="0"/>
                <a:cs typeface="Calibri" panose="020F0502020204030204" pitchFamily="34" charset="0"/>
              </a:rPr>
              <a:t>Making use of lists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a:t>
            </a:r>
            <a:r>
              <a:rPr lang="en-US" dirty="0">
                <a:solidFill>
                  <a:schemeClr val="bg1"/>
                </a:solidFill>
                <a:effectLst/>
                <a:highlight>
                  <a:srgbClr val="C0C0C0"/>
                </a:highlight>
                <a:latin typeface="Calibri" panose="020F0502020204030204" pitchFamily="34"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 loop has a very special variant that can </a:t>
            </a:r>
            <a:r>
              <a:rPr lang="en-US" b="1" dirty="0">
                <a:solidFill>
                  <a:schemeClr val="bg1"/>
                </a:solidFill>
                <a:effectLst/>
                <a:latin typeface="Calibri" panose="020F0502020204030204" pitchFamily="34" charset="0"/>
                <a:cs typeface="Calibri" panose="020F0502020204030204" pitchFamily="34" charset="0"/>
              </a:rPr>
              <a:t>process lists </a:t>
            </a:r>
            <a:r>
              <a:rPr lang="en-US" dirty="0">
                <a:solidFill>
                  <a:schemeClr val="bg1"/>
                </a:solidFill>
                <a:effectLst/>
                <a:latin typeface="Calibri" panose="020F0502020204030204" pitchFamily="34" charset="0"/>
                <a:cs typeface="Calibri" panose="020F0502020204030204" pitchFamily="34" charset="0"/>
              </a:rPr>
              <a:t>very effectively - let's take a look at that.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Let's assume that you want to </a:t>
            </a:r>
            <a:r>
              <a:rPr lang="en-US" b="1" dirty="0">
                <a:solidFill>
                  <a:schemeClr val="bg1"/>
                </a:solidFill>
                <a:effectLst/>
                <a:latin typeface="Calibri" panose="020F0502020204030204" pitchFamily="34" charset="0"/>
                <a:cs typeface="Calibri" panose="020F0502020204030204" pitchFamily="34" charset="0"/>
              </a:rPr>
              <a:t>calculate the sum of all the values stored in the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b="1" dirty="0">
                <a:solidFill>
                  <a:schemeClr val="bg1"/>
                </a:solidFill>
                <a:effectLst/>
                <a:latin typeface="Calibri" panose="020F0502020204030204" pitchFamily="34" charset="0"/>
                <a:cs typeface="Calibri" panose="020F0502020204030204" pitchFamily="34" charset="0"/>
              </a:rPr>
              <a:t>list</a:t>
            </a:r>
            <a:r>
              <a:rPr lang="en-US" dirty="0">
                <a:solidFill>
                  <a:schemeClr val="bg1"/>
                </a:solidFill>
                <a:effectLs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You need a variable whose sum will be stored and initially assigned a value of </a:t>
            </a:r>
            <a:r>
              <a:rPr lang="en-US" b="1" dirty="0">
                <a:solidFill>
                  <a:schemeClr val="bg1"/>
                </a:solidFill>
                <a:effectLst/>
                <a:latin typeface="Calibri" panose="020F0502020204030204" pitchFamily="34" charset="0"/>
                <a:cs typeface="Calibri" panose="020F0502020204030204" pitchFamily="34" charset="0"/>
              </a:rPr>
              <a:t>0</a:t>
            </a:r>
            <a:r>
              <a:rPr lang="en-US" dirty="0">
                <a:solidFill>
                  <a:schemeClr val="bg1"/>
                </a:solidFill>
                <a:effectLst/>
                <a:latin typeface="Calibri" panose="020F0502020204030204" pitchFamily="34" charset="0"/>
                <a:cs typeface="Calibri" panose="020F0502020204030204" pitchFamily="34" charset="0"/>
              </a:rPr>
              <a:t> - its name will be </a:t>
            </a:r>
            <a:r>
              <a:rPr lang="en-US" dirty="0">
                <a:solidFill>
                  <a:schemeClr val="bg1"/>
                </a:solidFill>
                <a:effectLst/>
                <a:highlight>
                  <a:srgbClr val="C0C0C0"/>
                </a:highlight>
                <a:latin typeface="Calibri" panose="020F0502020204030204" pitchFamily="34" charset="0"/>
                <a:cs typeface="Calibri" panose="020F0502020204030204" pitchFamily="34" charset="0"/>
              </a:rPr>
              <a:t>total</a:t>
            </a:r>
            <a:r>
              <a:rPr lang="en-US" dirty="0">
                <a:solidFill>
                  <a:schemeClr val="bg1"/>
                </a:solidFill>
                <a:effectLst/>
                <a:latin typeface="Calibri" panose="020F0502020204030204" pitchFamily="34" charset="0"/>
                <a:cs typeface="Calibri" panose="020F0502020204030204" pitchFamily="34" charset="0"/>
              </a:rPr>
              <a:t>. (</a:t>
            </a:r>
            <a:r>
              <a:rPr lang="en-US" b="1" dirty="0">
                <a:solidFill>
                  <a:srgbClr val="FFFF00"/>
                </a:solidFill>
                <a:effectLst/>
                <a:latin typeface="Calibri" panose="020F0502020204030204" pitchFamily="34" charset="0"/>
                <a:cs typeface="Calibri" panose="020F0502020204030204" pitchFamily="34" charset="0"/>
              </a:rPr>
              <a:t>Note: we're not going to name it sum as Python uses the same name for one of its built-in functions - sum(). </a:t>
            </a:r>
            <a:r>
              <a:rPr lang="en-US" b="1" dirty="0">
                <a:solidFill>
                  <a:schemeClr val="bg1"/>
                </a:solidFill>
                <a:effectLst/>
                <a:latin typeface="Calibri" panose="020F0502020204030204" pitchFamily="34" charset="0"/>
                <a:cs typeface="Calibri" panose="020F0502020204030204" pitchFamily="34" charset="0"/>
              </a:rPr>
              <a:t>Using the same name would generally be considered a bad practice</a:t>
            </a:r>
            <a:r>
              <a:rPr lang="en-US" dirty="0">
                <a:solidFill>
                  <a:schemeClr val="bg1"/>
                </a:solidFill>
                <a:effectLst/>
                <a:latin typeface="Calibri" panose="020F0502020204030204" pitchFamily="34" charset="0"/>
                <a:cs typeface="Calibri" panose="020F0502020204030204" pitchFamily="34" charset="0"/>
              </a:rPr>
              <a:t>.) Then you add to it all the elements of the list using the for loop. Take a look at the snippet in the editor.</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Let's comment on this example:</a:t>
            </a:r>
          </a:p>
          <a:p>
            <a:endParaRPr lang="en-US" dirty="0">
              <a:solidFill>
                <a:schemeClr val="bg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list is assigned a sequence of five integer values;</a:t>
            </a: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a:t>
            </a:r>
            <a:r>
              <a:rPr lang="en-US" dirty="0" err="1">
                <a:solidFill>
                  <a:schemeClr val="bg1"/>
                </a:solidFill>
                <a:effectLst/>
                <a:latin typeface="Calibri" panose="020F0502020204030204" pitchFamily="34" charset="0"/>
                <a:cs typeface="Calibri" panose="020F0502020204030204" pitchFamily="34" charset="0"/>
              </a:rPr>
              <a:t>i</a:t>
            </a:r>
            <a:r>
              <a:rPr lang="en-US" dirty="0">
                <a:solidFill>
                  <a:schemeClr val="bg1"/>
                </a:solidFill>
                <a:effectLst/>
                <a:latin typeface="Calibri" panose="020F0502020204030204" pitchFamily="34" charset="0"/>
                <a:cs typeface="Calibri" panose="020F0502020204030204" pitchFamily="34" charset="0"/>
              </a:rPr>
              <a:t> variable takes the values 0, 1, 2, 3, and 4, and then it indexes the list, selecting the subsequent elements: the first, second, third, fourth and fifth;</a:t>
            </a: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each of these elements is added together by the += operator to the total variable, giving the final result at the end of the loop;</a:t>
            </a: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note the way in which the </a:t>
            </a:r>
            <a:r>
              <a:rPr lang="en-US" dirty="0" err="1">
                <a:solidFill>
                  <a:schemeClr val="bg1"/>
                </a:solidFill>
                <a:effectLst/>
                <a:highlight>
                  <a:srgbClr val="C0C0C0"/>
                </a:highlight>
                <a:latin typeface="Calibri" panose="020F0502020204030204" pitchFamily="34" charset="0"/>
                <a:cs typeface="Calibri" panose="020F0502020204030204" pitchFamily="34" charset="0"/>
              </a:rPr>
              <a:t>len</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function has been employed - it makes the code independent of any possible changes in the list's content.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07382101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3970318"/>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The second face of the </a:t>
            </a:r>
            <a:r>
              <a:rPr lang="en-US" dirty="0">
                <a:solidFill>
                  <a:schemeClr val="bg1"/>
                </a:solidFill>
                <a:effectLst/>
                <a:highlight>
                  <a:srgbClr val="C0C0C0"/>
                </a:highlight>
                <a:latin typeface="Calibri" panose="020F0502020204030204" pitchFamily="34"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 loop</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But the for loop can do much more. It can hide all the actions connected to the list's indexing, and deliver all the list's elements in a handy way.</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This modified snippet shows how it works:</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[10, 1, 8, 3, 5]</a:t>
            </a:r>
          </a:p>
          <a:p>
            <a:r>
              <a:rPr lang="en-US" dirty="0">
                <a:solidFill>
                  <a:schemeClr val="bg1"/>
                </a:solidFill>
                <a:effectLst/>
                <a:highlight>
                  <a:srgbClr val="C0C0C0"/>
                </a:highlight>
                <a:latin typeface="Calibri" panose="020F0502020204030204" pitchFamily="34" charset="0"/>
                <a:cs typeface="Calibri" panose="020F0502020204030204" pitchFamily="34" charset="0"/>
              </a:rPr>
              <a:t>total = 0</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r>
              <a:rPr lang="en-US" dirty="0">
                <a:solidFill>
                  <a:schemeClr val="bg1"/>
                </a:solidFill>
                <a:effectLst/>
                <a:highlight>
                  <a:srgbClr val="C0C0C0"/>
                </a:highlight>
                <a:latin typeface="Calibri" panose="020F0502020204030204" pitchFamily="34" charset="0"/>
                <a:cs typeface="Calibri" panose="020F0502020204030204" pitchFamily="34" charset="0"/>
              </a:rPr>
              <a:t>    total +=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print(total)</a:t>
            </a:r>
            <a:endParaRPr lang="en-US" dirty="0">
              <a:solidFill>
                <a:schemeClr val="bg1"/>
              </a:solidFill>
              <a:effectLs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10458399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801314"/>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What happens here?</a:t>
            </a:r>
          </a:p>
          <a:p>
            <a:endParaRPr lang="en-US" dirty="0">
              <a:solidFill>
                <a:schemeClr val="bg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a:t>
            </a:r>
            <a:r>
              <a:rPr lang="en-US" dirty="0">
                <a:solidFill>
                  <a:schemeClr val="bg1"/>
                </a:solidFill>
                <a:effectLst/>
                <a:highlight>
                  <a:srgbClr val="C0C0C0"/>
                </a:highlight>
                <a:latin typeface="Calibri" panose="020F0502020204030204" pitchFamily="34"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 instruction specifies the variable used to browse the list (</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here) followed by the in keyword and the name of the list being processed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latin typeface="Calibri" panose="020F0502020204030204" pitchFamily="34" charset="0"/>
                <a:cs typeface="Calibri" panose="020F0502020204030204" pitchFamily="34" charset="0"/>
              </a:rPr>
              <a:t> here)</a:t>
            </a: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variable is assigned the values of all the subsequent list's elements, and the process occurs as many times as there are elements in the list;</a:t>
            </a: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this means that you use the</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variable as a </a:t>
            </a:r>
            <a:r>
              <a:rPr lang="en-US" b="1" dirty="0">
                <a:solidFill>
                  <a:schemeClr val="bg1"/>
                </a:solidFill>
                <a:effectLst/>
                <a:latin typeface="Calibri" panose="020F0502020204030204" pitchFamily="34" charset="0"/>
                <a:cs typeface="Calibri" panose="020F0502020204030204" pitchFamily="34" charset="0"/>
              </a:rPr>
              <a:t>copy of the elements' values</a:t>
            </a:r>
            <a:r>
              <a:rPr lang="en-US" dirty="0">
                <a:solidFill>
                  <a:schemeClr val="bg1"/>
                </a:solidFill>
                <a:effectLst/>
                <a:latin typeface="Calibri" panose="020F0502020204030204" pitchFamily="34" charset="0"/>
                <a:cs typeface="Calibri" panose="020F0502020204030204" pitchFamily="34" charset="0"/>
              </a:rPr>
              <a:t>, and you don't need to use indices;</a:t>
            </a: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a:t>
            </a:r>
            <a:r>
              <a:rPr lang="en-US" dirty="0" err="1">
                <a:solidFill>
                  <a:schemeClr val="bg1"/>
                </a:solidFill>
                <a:effectLst/>
                <a:highlight>
                  <a:srgbClr val="C0C0C0"/>
                </a:highlight>
                <a:latin typeface="Calibri" panose="020F0502020204030204" pitchFamily="34" charset="0"/>
                <a:cs typeface="Calibri" panose="020F0502020204030204" pitchFamily="34" charset="0"/>
              </a:rPr>
              <a:t>len</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function is not needed here, either.</a:t>
            </a:r>
          </a:p>
          <a:p>
            <a:pPr marL="285750" indent="-285750">
              <a:buFont typeface="Arial" panose="020B0604020202020204" pitchFamily="34" charset="0"/>
              <a:buChar char="•"/>
            </a:pPr>
            <a:endParaRPr lang="en-US" dirty="0">
              <a:solidFill>
                <a:schemeClr val="bg1"/>
              </a:solidFill>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[10, 1, 8, 3, 5]</a:t>
            </a:r>
          </a:p>
          <a:p>
            <a:r>
              <a:rPr lang="en-US" dirty="0">
                <a:solidFill>
                  <a:schemeClr val="bg1"/>
                </a:solidFill>
                <a:effectLst/>
                <a:highlight>
                  <a:srgbClr val="C0C0C0"/>
                </a:highlight>
                <a:latin typeface="Calibri" panose="020F0502020204030204" pitchFamily="34" charset="0"/>
                <a:cs typeface="Calibri" panose="020F0502020204030204" pitchFamily="34" charset="0"/>
              </a:rPr>
              <a:t>total = 0</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a:t>
            </a:r>
            <a:r>
              <a:rPr lang="en-US" b="1" dirty="0" err="1">
                <a:solidFill>
                  <a:srgbClr val="FF0000"/>
                </a:solidFill>
                <a:effectLst/>
                <a:highlight>
                  <a:srgbClr val="C0C0C0"/>
                </a:highlight>
                <a:latin typeface="Calibri" panose="020F0502020204030204" pitchFamily="34" charset="0"/>
                <a:cs typeface="Calibri" panose="020F0502020204030204" pitchFamily="34" charset="0"/>
              </a:rPr>
              <a:t>len</a:t>
            </a:r>
            <a:r>
              <a:rPr lang="en-US" b="1" dirty="0">
                <a:solidFill>
                  <a:srgbClr val="FF0000"/>
                </a:solidFill>
                <a:effectLst/>
                <a:highlight>
                  <a:srgbClr val="C0C0C0"/>
                </a:highlight>
                <a:latin typeface="Calibri" panose="020F0502020204030204" pitchFamily="34" charset="0"/>
                <a:cs typeface="Calibri" panose="020F0502020204030204" pitchFamily="34" charset="0"/>
              </a:rPr>
              <a:t>(</a:t>
            </a:r>
            <a:r>
              <a:rPr lang="en-US" b="1" dirty="0" err="1">
                <a:solidFill>
                  <a:srgbClr val="FF0000"/>
                </a:solidFill>
                <a:effectLst/>
                <a:highlight>
                  <a:srgbClr val="C0C0C0"/>
                </a:highlight>
                <a:latin typeface="Calibri" panose="020F0502020204030204" pitchFamily="34" charset="0"/>
                <a:cs typeface="Calibri" panose="020F0502020204030204" pitchFamily="34" charset="0"/>
              </a:rPr>
              <a:t>my_list</a:t>
            </a:r>
            <a:r>
              <a:rPr lang="en-US" b="1" dirty="0">
                <a:solidFill>
                  <a:srgbClr val="FF0000"/>
                </a:solidFill>
                <a:effectLst/>
                <a:highlight>
                  <a:srgbClr val="C0C0C0"/>
                </a:highlight>
                <a:latin typeface="Calibri" panose="020F0502020204030204" pitchFamily="34" charset="0"/>
                <a:cs typeface="Calibri" panose="020F0502020204030204" pitchFamily="34" charset="0"/>
              </a:rPr>
              <a: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r>
              <a:rPr lang="en-US" dirty="0">
                <a:solidFill>
                  <a:schemeClr val="bg1"/>
                </a:solidFill>
                <a:effectLst/>
                <a:highlight>
                  <a:srgbClr val="C0C0C0"/>
                </a:highlight>
                <a:latin typeface="Calibri" panose="020F0502020204030204" pitchFamily="34" charset="0"/>
                <a:cs typeface="Calibri" panose="020F0502020204030204" pitchFamily="34" charset="0"/>
              </a:rPr>
              <a:t>    total +=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print(total)</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54746278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893647"/>
          </a:xfrm>
          <a:prstGeom prst="rect">
            <a:avLst/>
          </a:prstGeom>
          <a:noFill/>
        </p:spPr>
        <p:txBody>
          <a:bodyPr wrap="square">
            <a:spAutoFit/>
          </a:bodyPr>
          <a:lstStyle/>
          <a:p>
            <a:r>
              <a:rPr lang="en-US" sz="2400" b="1" dirty="0">
                <a:solidFill>
                  <a:schemeClr val="bg1"/>
                </a:solidFill>
                <a:effectLst/>
                <a:latin typeface="Calibri" panose="020F0502020204030204" pitchFamily="34" charset="0"/>
                <a:cs typeface="Calibri" panose="020F0502020204030204" pitchFamily="34" charset="0"/>
              </a:rPr>
              <a:t>Lists in action</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Let's leave lists aside for a short moment and look at one intriguing issue.</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Imagine that you need to rearrange the elements of a list, i.e., reverse the order of the elements: the first and the fifth as well as the second and fourth elements will be swapped. The third one will remain untouched.</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Question: how can you swap the values of two variables?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Take a look at the snippet: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variable_1 = 1</a:t>
            </a:r>
          </a:p>
          <a:p>
            <a:r>
              <a:rPr lang="en-US" dirty="0">
                <a:solidFill>
                  <a:schemeClr val="bg1"/>
                </a:solidFill>
                <a:effectLst/>
                <a:highlight>
                  <a:srgbClr val="C0C0C0"/>
                </a:highlight>
                <a:latin typeface="Calibri" panose="020F0502020204030204" pitchFamily="34" charset="0"/>
                <a:cs typeface="Calibri" panose="020F0502020204030204" pitchFamily="34" charset="0"/>
              </a:rPr>
              <a:t>variable_2 = 2</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variable_2 = variable_1</a:t>
            </a:r>
          </a:p>
          <a:p>
            <a:r>
              <a:rPr lang="en-US" dirty="0">
                <a:solidFill>
                  <a:schemeClr val="bg1"/>
                </a:solidFill>
                <a:effectLst/>
                <a:highlight>
                  <a:srgbClr val="C0C0C0"/>
                </a:highlight>
                <a:latin typeface="Calibri" panose="020F0502020204030204" pitchFamily="34" charset="0"/>
                <a:cs typeface="Calibri" panose="020F0502020204030204" pitchFamily="34" charset="0"/>
              </a:rPr>
              <a:t>variable_1 = variable_2</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29312824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909310"/>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If you do something like this, you would </a:t>
            </a:r>
            <a:r>
              <a:rPr lang="en-US" b="1" dirty="0">
                <a:solidFill>
                  <a:schemeClr val="bg1"/>
                </a:solidFill>
                <a:effectLst/>
                <a:latin typeface="Calibri" panose="020F0502020204030204" pitchFamily="34" charset="0"/>
                <a:cs typeface="Calibri" panose="020F0502020204030204" pitchFamily="34" charset="0"/>
              </a:rPr>
              <a:t>lose the value previously stored</a:t>
            </a:r>
            <a:r>
              <a:rPr lang="en-US" dirty="0">
                <a:solidFill>
                  <a:schemeClr val="bg1"/>
                </a:solidFill>
                <a:effectLst/>
                <a:latin typeface="Calibri" panose="020F0502020204030204" pitchFamily="34" charset="0"/>
                <a:cs typeface="Calibri" panose="020F0502020204030204" pitchFamily="34" charset="0"/>
              </a:rPr>
              <a:t> in </a:t>
            </a:r>
            <a:r>
              <a:rPr lang="en-US" dirty="0">
                <a:solidFill>
                  <a:schemeClr val="bg1"/>
                </a:solidFill>
                <a:effectLst/>
                <a:highlight>
                  <a:srgbClr val="C0C0C0"/>
                </a:highlight>
                <a:latin typeface="Calibri" panose="020F0502020204030204" pitchFamily="34" charset="0"/>
                <a:cs typeface="Calibri" panose="020F0502020204030204" pitchFamily="34" charset="0"/>
              </a:rPr>
              <a:t>variable_2</a:t>
            </a:r>
            <a:r>
              <a:rPr lang="en-US" dirty="0">
                <a:solidFill>
                  <a:schemeClr val="bg1"/>
                </a:solidFill>
                <a:effectLst/>
                <a:latin typeface="Calibri" panose="020F0502020204030204" pitchFamily="34" charset="0"/>
                <a:cs typeface="Calibri" panose="020F0502020204030204" pitchFamily="34" charset="0"/>
              </a:rPr>
              <a:t>. Changing the order of the assignments will not help. You need a </a:t>
            </a:r>
            <a:r>
              <a:rPr lang="en-US" b="1" dirty="0">
                <a:solidFill>
                  <a:schemeClr val="bg1"/>
                </a:solidFill>
                <a:effectLst/>
                <a:latin typeface="Calibri" panose="020F0502020204030204" pitchFamily="34" charset="0"/>
                <a:cs typeface="Calibri" panose="020F0502020204030204" pitchFamily="34" charset="0"/>
              </a:rPr>
              <a:t>third variable that serves as an auxiliary storage</a:t>
            </a:r>
            <a:r>
              <a:rPr lang="en-US" dirty="0">
                <a:solidFill>
                  <a:schemeClr val="bg1"/>
                </a:solidFill>
                <a:effectLs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This is how you can do it: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variable_1 = 1</a:t>
            </a:r>
          </a:p>
          <a:p>
            <a:r>
              <a:rPr lang="en-US" dirty="0">
                <a:solidFill>
                  <a:schemeClr val="bg1"/>
                </a:solidFill>
                <a:effectLst/>
                <a:highlight>
                  <a:srgbClr val="C0C0C0"/>
                </a:highlight>
                <a:latin typeface="Calibri" panose="020F0502020204030204" pitchFamily="34" charset="0"/>
                <a:cs typeface="Calibri" panose="020F0502020204030204" pitchFamily="34" charset="0"/>
              </a:rPr>
              <a:t>variable_2 = 2</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auxiliary = variable_1</a:t>
            </a:r>
          </a:p>
          <a:p>
            <a:r>
              <a:rPr lang="en-US" dirty="0">
                <a:solidFill>
                  <a:schemeClr val="bg1"/>
                </a:solidFill>
                <a:effectLst/>
                <a:highlight>
                  <a:srgbClr val="C0C0C0"/>
                </a:highlight>
                <a:latin typeface="Calibri" panose="020F0502020204030204" pitchFamily="34" charset="0"/>
                <a:cs typeface="Calibri" panose="020F0502020204030204" pitchFamily="34" charset="0"/>
              </a:rPr>
              <a:t>variable_1 = variable_2</a:t>
            </a:r>
          </a:p>
          <a:p>
            <a:r>
              <a:rPr lang="en-US" dirty="0">
                <a:solidFill>
                  <a:schemeClr val="bg1"/>
                </a:solidFill>
                <a:effectLst/>
                <a:highlight>
                  <a:srgbClr val="C0C0C0"/>
                </a:highlight>
                <a:latin typeface="Calibri" panose="020F0502020204030204" pitchFamily="34" charset="0"/>
                <a:cs typeface="Calibri" panose="020F0502020204030204" pitchFamily="34" charset="0"/>
              </a:rPr>
              <a:t>variable_2 = auxiliary</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Python offers a more convenient way of doing the swap - take a look:</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variable_1 = 1</a:t>
            </a:r>
          </a:p>
          <a:p>
            <a:r>
              <a:rPr lang="en-US" dirty="0">
                <a:solidFill>
                  <a:schemeClr val="bg1"/>
                </a:solidFill>
                <a:effectLst/>
                <a:highlight>
                  <a:srgbClr val="C0C0C0"/>
                </a:highlight>
                <a:latin typeface="Calibri" panose="020F0502020204030204" pitchFamily="34" charset="0"/>
                <a:cs typeface="Calibri" panose="020F0502020204030204" pitchFamily="34" charset="0"/>
              </a:rPr>
              <a:t>variable_2 = 2</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variable_1, variable_2 = variable_2, variable_1</a:t>
            </a:r>
          </a:p>
          <a:p>
            <a:endParaRPr lang="en-US" dirty="0">
              <a:solidFill>
                <a:schemeClr val="bg1"/>
              </a:solidFill>
              <a:effectLst/>
              <a:latin typeface="Calibri" panose="020F0502020204030204" pitchFamily="34" charset="0"/>
              <a:cs typeface="Calibri" panose="020F0502020204030204" pitchFamily="34" charset="0"/>
            </a:endParaRPr>
          </a:p>
          <a:p>
            <a:r>
              <a:rPr lang="en-US" b="1" dirty="0">
                <a:solidFill>
                  <a:srgbClr val="FFFF00"/>
                </a:solidFill>
                <a:effectLst/>
                <a:latin typeface="Calibri" panose="020F0502020204030204" pitchFamily="34" charset="0"/>
                <a:cs typeface="Calibri" panose="020F0502020204030204" pitchFamily="34" charset="0"/>
              </a:rPr>
              <a:t>Clear, effective and elegant - isn't it?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77051139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6001643"/>
          </a:xfrm>
          <a:prstGeom prst="rect">
            <a:avLst/>
          </a:prstGeom>
          <a:noFill/>
        </p:spPr>
        <p:txBody>
          <a:bodyPr wrap="square">
            <a:spAutoFit/>
          </a:bodyPr>
          <a:lstStyle/>
          <a:p>
            <a:r>
              <a:rPr lang="en-US" sz="2400" b="1" dirty="0">
                <a:solidFill>
                  <a:schemeClr val="bg1"/>
                </a:solidFill>
                <a:effectLst/>
                <a:latin typeface="Calibri" panose="020F0502020204030204" pitchFamily="34" charset="0"/>
                <a:cs typeface="Calibri" panose="020F0502020204030204" pitchFamily="34" charset="0"/>
              </a:rPr>
              <a:t>Lists in action</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Now you can easily </a:t>
            </a:r>
            <a:r>
              <a:rPr lang="en-US" b="1" dirty="0">
                <a:solidFill>
                  <a:schemeClr val="bg1"/>
                </a:solidFill>
                <a:effectLst/>
                <a:latin typeface="Calibri" panose="020F0502020204030204" pitchFamily="34" charset="0"/>
                <a:cs typeface="Calibri" panose="020F0502020204030204" pitchFamily="34" charset="0"/>
              </a:rPr>
              <a:t>swap</a:t>
            </a:r>
            <a:r>
              <a:rPr lang="en-US" dirty="0">
                <a:solidFill>
                  <a:schemeClr val="bg1"/>
                </a:solidFill>
                <a:effectLst/>
                <a:latin typeface="Calibri" panose="020F0502020204030204" pitchFamily="34" charset="0"/>
                <a:cs typeface="Calibri" panose="020F0502020204030204" pitchFamily="34" charset="0"/>
              </a:rPr>
              <a:t> the list's elements to </a:t>
            </a:r>
            <a:r>
              <a:rPr lang="en-US" b="1" dirty="0">
                <a:solidFill>
                  <a:schemeClr val="bg1"/>
                </a:solidFill>
                <a:effectLst/>
                <a:latin typeface="Calibri" panose="020F0502020204030204" pitchFamily="34" charset="0"/>
                <a:cs typeface="Calibri" panose="020F0502020204030204" pitchFamily="34" charset="0"/>
              </a:rPr>
              <a:t>reverse their order</a:t>
            </a:r>
            <a:r>
              <a:rPr lang="en-US" dirty="0">
                <a:solidFill>
                  <a:schemeClr val="bg1"/>
                </a:solidFill>
                <a:effectLs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[10, 1, 8, 3, 5]</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[0],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[4] =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[4],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[0]</a:t>
            </a: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[1],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[3] =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[3],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[1]</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Run the snippet. Its output should look like this:</a:t>
            </a:r>
          </a:p>
          <a:p>
            <a:endParaRPr lang="en-US" dirty="0">
              <a:solidFill>
                <a:schemeClr val="bg1"/>
              </a:solidFill>
              <a:effectLst/>
              <a:latin typeface="Calibri" panose="020F0502020204030204" pitchFamily="34" charset="0"/>
              <a:cs typeface="Calibri" panose="020F0502020204030204" pitchFamily="34" charset="0"/>
            </a:endParaRPr>
          </a:p>
          <a:p>
            <a:r>
              <a:rPr lang="en-US" b="1" dirty="0">
                <a:solidFill>
                  <a:schemeClr val="bg1"/>
                </a:solidFill>
                <a:effectLst/>
                <a:latin typeface="Calibri" panose="020F0502020204030204" pitchFamily="34" charset="0"/>
                <a:cs typeface="Calibri" panose="020F0502020204030204" pitchFamily="34" charset="0"/>
              </a:rPr>
              <a:t>[5, 3, 8, 1, 10]</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It looks fine with five elements.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Will it still be acceptable with a list containing 100 elements? No, it won't.</a:t>
            </a:r>
          </a:p>
          <a:p>
            <a:endParaRPr lang="en-US" dirty="0">
              <a:solidFill>
                <a:schemeClr val="bg1"/>
              </a:solidFill>
              <a:effectLst/>
              <a:latin typeface="Calibri" panose="020F0502020204030204" pitchFamily="34" charset="0"/>
              <a:cs typeface="Calibri" panose="020F0502020204030204" pitchFamily="34" charset="0"/>
            </a:endParaRPr>
          </a:p>
          <a:p>
            <a:r>
              <a:rPr lang="en-US" b="1" dirty="0">
                <a:solidFill>
                  <a:srgbClr val="FFFF00"/>
                </a:solidFill>
                <a:effectLst/>
                <a:latin typeface="Calibri" panose="020F0502020204030204" pitchFamily="34" charset="0"/>
                <a:cs typeface="Calibri" panose="020F0502020204030204" pitchFamily="34" charset="0"/>
              </a:rPr>
              <a:t>Can you use the </a:t>
            </a:r>
            <a:r>
              <a:rPr lang="en-US" b="1" dirty="0">
                <a:solidFill>
                  <a:schemeClr val="bg1"/>
                </a:solidFill>
                <a:effectLst/>
                <a:highlight>
                  <a:srgbClr val="C0C0C0"/>
                </a:highlight>
                <a:latin typeface="Calibri" panose="020F0502020204030204" pitchFamily="34" charset="0"/>
                <a:cs typeface="Calibri" panose="020F0502020204030204" pitchFamily="34" charset="0"/>
              </a:rPr>
              <a:t>for</a:t>
            </a:r>
            <a:r>
              <a:rPr lang="en-US" b="1" dirty="0">
                <a:solidFill>
                  <a:srgbClr val="FFFF00"/>
                </a:solidFill>
                <a:effectLst/>
                <a:latin typeface="Calibri" panose="020F0502020204030204" pitchFamily="34" charset="0"/>
                <a:cs typeface="Calibri" panose="020F0502020204030204" pitchFamily="34" charset="0"/>
              </a:rPr>
              <a:t> loop to do the same thing automatically, irrespective of the list's length? Yes, you can.</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56932600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6186309"/>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This is how we've done it:</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[10, 1, 8, 3, 5]</a:t>
            </a:r>
          </a:p>
          <a:p>
            <a:r>
              <a:rPr lang="en-US" dirty="0">
                <a:solidFill>
                  <a:schemeClr val="bg1"/>
                </a:solidFill>
                <a:effectLst/>
                <a:highlight>
                  <a:srgbClr val="C0C0C0"/>
                </a:highlight>
                <a:latin typeface="Calibri" panose="020F0502020204030204" pitchFamily="34" charset="0"/>
                <a:cs typeface="Calibri" panose="020F0502020204030204" pitchFamily="34" charset="0"/>
              </a:rPr>
              <a:t>length = </a:t>
            </a:r>
            <a:r>
              <a:rPr lang="en-US" dirty="0" err="1">
                <a:solidFill>
                  <a:schemeClr val="bg1"/>
                </a:solidFill>
                <a:effectLst/>
                <a:highlight>
                  <a:srgbClr val="C0C0C0"/>
                </a:highlight>
                <a:latin typeface="Calibri" panose="020F0502020204030204" pitchFamily="34" charset="0"/>
                <a:cs typeface="Calibri" panose="020F0502020204030204" pitchFamily="34" charset="0"/>
              </a:rPr>
              <a:t>len</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a:t>
            </a:r>
            <a:r>
              <a:rPr lang="en-US" dirty="0">
                <a:solidFill>
                  <a:srgbClr val="FF0000"/>
                </a:solidFill>
                <a:effectLst/>
                <a:highlight>
                  <a:srgbClr val="C0C0C0"/>
                </a:highlight>
                <a:latin typeface="Calibri" panose="020F0502020204030204" pitchFamily="34" charset="0"/>
                <a:cs typeface="Calibri" panose="020F0502020204030204" pitchFamily="34" charset="0"/>
              </a:rPr>
              <a:t>length // 2</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b="1" dirty="0">
                <a:solidFill>
                  <a:srgbClr val="FF0000"/>
                </a:solidFill>
                <a:effectLst/>
                <a:highlight>
                  <a:srgbClr val="C0C0C0"/>
                </a:highlight>
                <a:latin typeface="Calibri" panose="020F0502020204030204" pitchFamily="34" charset="0"/>
                <a:cs typeface="Calibri" panose="020F0502020204030204" pitchFamily="34" charset="0"/>
              </a:rPr>
              <a:t># good for odd length of lists elements</a:t>
            </a:r>
          </a:p>
          <a:p>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[length -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- 1] =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[length -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- 1],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Note:</a:t>
            </a:r>
          </a:p>
          <a:p>
            <a:endParaRPr lang="en-US" dirty="0">
              <a:solidFill>
                <a:schemeClr val="bg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we've assigned the </a:t>
            </a:r>
            <a:r>
              <a:rPr lang="en-US" dirty="0">
                <a:solidFill>
                  <a:schemeClr val="bg1"/>
                </a:solidFill>
                <a:effectLst/>
                <a:highlight>
                  <a:srgbClr val="C0C0C0"/>
                </a:highlight>
                <a:latin typeface="Calibri" panose="020F0502020204030204" pitchFamily="34" charset="0"/>
                <a:cs typeface="Calibri" panose="020F0502020204030204" pitchFamily="34" charset="0"/>
              </a:rPr>
              <a:t>length</a:t>
            </a:r>
            <a:r>
              <a:rPr lang="en-US" dirty="0">
                <a:solidFill>
                  <a:schemeClr val="bg1"/>
                </a:solidFill>
                <a:effectLst/>
                <a:latin typeface="Calibri" panose="020F0502020204030204" pitchFamily="34" charset="0"/>
                <a:cs typeface="Calibri" panose="020F0502020204030204" pitchFamily="34" charset="0"/>
              </a:rPr>
              <a:t> variable with the current list's length (this makes our code a bit clearer and shorter)</a:t>
            </a: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we've launched the </a:t>
            </a:r>
            <a:r>
              <a:rPr lang="en-US" dirty="0">
                <a:solidFill>
                  <a:schemeClr val="bg1"/>
                </a:solidFill>
                <a:effectLst/>
                <a:highlight>
                  <a:srgbClr val="C0C0C0"/>
                </a:highlight>
                <a:latin typeface="Calibri" panose="020F0502020204030204" pitchFamily="34"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 loop to run through its body </a:t>
            </a:r>
            <a:r>
              <a:rPr lang="en-US" dirty="0">
                <a:solidFill>
                  <a:schemeClr val="bg1"/>
                </a:solidFill>
                <a:effectLst/>
                <a:highlight>
                  <a:srgbClr val="C0C0C0"/>
                </a:highlight>
                <a:latin typeface="Calibri" panose="020F0502020204030204" pitchFamily="34" charset="0"/>
                <a:cs typeface="Calibri" panose="020F0502020204030204" pitchFamily="34" charset="0"/>
              </a:rPr>
              <a:t>length // 2 </a:t>
            </a:r>
            <a:r>
              <a:rPr lang="en-US" dirty="0">
                <a:solidFill>
                  <a:schemeClr val="bg1"/>
                </a:solidFill>
                <a:effectLst/>
                <a:latin typeface="Calibri" panose="020F0502020204030204" pitchFamily="34" charset="0"/>
                <a:cs typeface="Calibri" panose="020F0502020204030204" pitchFamily="34" charset="0"/>
              </a:rPr>
              <a:t>times (this works well for lists with both even and </a:t>
            </a:r>
            <a:r>
              <a:rPr lang="en-US" b="1" dirty="0">
                <a:solidFill>
                  <a:schemeClr val="bg1"/>
                </a:solidFill>
                <a:effectLst/>
                <a:latin typeface="Calibri" panose="020F0502020204030204" pitchFamily="34" charset="0"/>
                <a:cs typeface="Calibri" panose="020F0502020204030204" pitchFamily="34" charset="0"/>
              </a:rPr>
              <a:t>odd lengths</a:t>
            </a:r>
            <a:r>
              <a:rPr lang="en-US" dirty="0">
                <a:solidFill>
                  <a:schemeClr val="bg1"/>
                </a:solidFill>
                <a:effectLst/>
                <a:latin typeface="Calibri" panose="020F0502020204030204" pitchFamily="34" charset="0"/>
                <a:cs typeface="Calibri" panose="020F0502020204030204" pitchFamily="34" charset="0"/>
              </a:rPr>
              <a:t>, because when the list contains an odd number of elements, the middle one remains untouched)</a:t>
            </a: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we've swapped the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baseline="30000" dirty="0" err="1">
                <a:solidFill>
                  <a:schemeClr val="bg1"/>
                </a:solidFill>
                <a:effectLst/>
                <a:latin typeface="Calibri" panose="020F0502020204030204" pitchFamily="34" charset="0"/>
                <a:cs typeface="Calibri" panose="020F0502020204030204" pitchFamily="34" charset="0"/>
              </a:rPr>
              <a:t>th</a:t>
            </a:r>
            <a:r>
              <a:rPr lang="en-US" dirty="0">
                <a:solidFill>
                  <a:schemeClr val="bg1"/>
                </a:solidFill>
                <a:effectLst/>
                <a:latin typeface="Calibri" panose="020F0502020204030204" pitchFamily="34" charset="0"/>
                <a:cs typeface="Calibri" panose="020F0502020204030204" pitchFamily="34" charset="0"/>
              </a:rPr>
              <a:t> element (from the beginning of the list) with the one with an index equal to (</a:t>
            </a:r>
            <a:r>
              <a:rPr lang="en-US" b="1" dirty="0">
                <a:solidFill>
                  <a:srgbClr val="FFFF00"/>
                </a:solidFill>
                <a:effectLst/>
                <a:latin typeface="Calibri" panose="020F0502020204030204" pitchFamily="34" charset="0"/>
                <a:cs typeface="Calibri" panose="020F0502020204030204" pitchFamily="34" charset="0"/>
              </a:rPr>
              <a:t>length - </a:t>
            </a:r>
            <a:r>
              <a:rPr lang="en-US" b="1" dirty="0" err="1">
                <a:solidFill>
                  <a:srgbClr val="FFFF00"/>
                </a:solidFill>
                <a:effectLst/>
                <a:latin typeface="Calibri" panose="020F0502020204030204" pitchFamily="34" charset="0"/>
                <a:cs typeface="Calibri" panose="020F0502020204030204" pitchFamily="34" charset="0"/>
              </a:rPr>
              <a:t>i</a:t>
            </a:r>
            <a:r>
              <a:rPr lang="en-US" b="1" dirty="0">
                <a:solidFill>
                  <a:srgbClr val="FFFF00"/>
                </a:solidFill>
                <a:effectLst/>
                <a:latin typeface="Calibri" panose="020F0502020204030204" pitchFamily="34" charset="0"/>
                <a:cs typeface="Calibri" panose="020F0502020204030204" pitchFamily="34" charset="0"/>
              </a:rPr>
              <a:t> - 1) (from the end of the list</a:t>
            </a:r>
            <a:r>
              <a:rPr lang="en-US" dirty="0">
                <a:solidFill>
                  <a:schemeClr val="bg1"/>
                </a:solidFill>
                <a:effectLst/>
                <a:latin typeface="Calibri" panose="020F0502020204030204" pitchFamily="34" charset="0"/>
                <a:cs typeface="Calibri" panose="020F0502020204030204" pitchFamily="34" charset="0"/>
              </a:rPr>
              <a:t>); in our example, for</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equal to</a:t>
            </a:r>
            <a:r>
              <a:rPr lang="en-US" dirty="0">
                <a:solidFill>
                  <a:schemeClr val="bg1"/>
                </a:solidFill>
                <a:effectLst/>
                <a:highlight>
                  <a:srgbClr val="C0C0C0"/>
                </a:highlight>
                <a:latin typeface="Calibri" panose="020F0502020204030204" pitchFamily="34" charset="0"/>
                <a:cs typeface="Calibri" panose="020F0502020204030204" pitchFamily="34" charset="0"/>
              </a:rPr>
              <a:t> 0 </a:t>
            </a:r>
            <a:r>
              <a:rPr lang="en-US" dirty="0">
                <a:solidFill>
                  <a:schemeClr val="bg1"/>
                </a:solidFill>
                <a:effectLst/>
                <a:latin typeface="Calibri" panose="020F0502020204030204" pitchFamily="34" charset="0"/>
                <a:cs typeface="Calibri" panose="020F0502020204030204" pitchFamily="34" charset="0"/>
              </a:rPr>
              <a:t>the (</a:t>
            </a:r>
            <a:r>
              <a:rPr lang="en-US" dirty="0" err="1">
                <a:solidFill>
                  <a:schemeClr val="bg1"/>
                </a:solidFill>
                <a:effectLst/>
                <a:highlight>
                  <a:srgbClr val="C0C0C0"/>
                </a:highlight>
                <a:latin typeface="Calibri" panose="020F0502020204030204" pitchFamily="34" charset="0"/>
                <a:cs typeface="Calibri" panose="020F0502020204030204" pitchFamily="34" charset="0"/>
              </a:rPr>
              <a:t>lenght</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- 1</a:t>
            </a:r>
            <a:r>
              <a:rPr lang="en-US" dirty="0">
                <a:solidFill>
                  <a:schemeClr val="bg1"/>
                </a:solidFill>
                <a:effectLst/>
                <a:latin typeface="Calibri" panose="020F0502020204030204" pitchFamily="34" charset="0"/>
                <a:cs typeface="Calibri" panose="020F0502020204030204" pitchFamily="34" charset="0"/>
              </a:rPr>
              <a:t>) gives </a:t>
            </a:r>
            <a:r>
              <a:rPr lang="en-US" dirty="0">
                <a:solidFill>
                  <a:schemeClr val="bg1"/>
                </a:solidFill>
                <a:effectLst/>
                <a:highlight>
                  <a:srgbClr val="C0C0C0"/>
                </a:highlight>
                <a:latin typeface="Calibri" panose="020F0502020204030204" pitchFamily="34" charset="0"/>
                <a:cs typeface="Calibri" panose="020F0502020204030204" pitchFamily="34" charset="0"/>
              </a:rPr>
              <a:t>4</a:t>
            </a:r>
            <a:r>
              <a:rPr lang="en-US" dirty="0">
                <a:solidFill>
                  <a:schemeClr val="bg1"/>
                </a:solidFill>
                <a:effectLst/>
                <a:latin typeface="Calibri" panose="020F0502020204030204" pitchFamily="34" charset="0"/>
                <a:cs typeface="Calibri" panose="020F0502020204030204" pitchFamily="34" charset="0"/>
              </a:rPr>
              <a:t>; for</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equal to </a:t>
            </a:r>
            <a:r>
              <a:rPr lang="en-US" dirty="0">
                <a:solidFill>
                  <a:schemeClr val="bg1"/>
                </a:solidFill>
                <a:effectLst/>
                <a:highlight>
                  <a:srgbClr val="C0C0C0"/>
                </a:highlight>
                <a:latin typeface="Calibri" panose="020F0502020204030204" pitchFamily="34" charset="0"/>
                <a:cs typeface="Calibri" panose="020F0502020204030204" pitchFamily="34" charset="0"/>
              </a:rPr>
              <a:t>1</a:t>
            </a:r>
            <a:r>
              <a:rPr lang="en-US" dirty="0">
                <a:solidFill>
                  <a:schemeClr val="bg1"/>
                </a:solidFill>
                <a:effectLst/>
                <a:latin typeface="Calibri" panose="020F0502020204030204" pitchFamily="34" charset="0"/>
                <a:cs typeface="Calibri" panose="020F0502020204030204" pitchFamily="34" charset="0"/>
              </a:rPr>
              <a:t>, it gives </a:t>
            </a:r>
            <a:r>
              <a:rPr lang="en-US" dirty="0">
                <a:solidFill>
                  <a:schemeClr val="bg1"/>
                </a:solidFill>
                <a:effectLst/>
                <a:highlight>
                  <a:srgbClr val="C0C0C0"/>
                </a:highlight>
                <a:latin typeface="Calibri" panose="020F0502020204030204" pitchFamily="34" charset="0"/>
                <a:cs typeface="Calibri" panose="020F0502020204030204" pitchFamily="34" charset="0"/>
              </a:rPr>
              <a:t>3</a:t>
            </a:r>
            <a:r>
              <a:rPr lang="en-US" dirty="0">
                <a:solidFill>
                  <a:schemeClr val="bg1"/>
                </a:solidFill>
                <a:effectLst/>
                <a:latin typeface="Calibri" panose="020F0502020204030204" pitchFamily="34" charset="0"/>
                <a:cs typeface="Calibri" panose="020F0502020204030204" pitchFamily="34" charset="0"/>
              </a:rPr>
              <a:t> - this is exactly what we needed.</a:t>
            </a:r>
          </a:p>
          <a:p>
            <a:pPr marL="285750" indent="-285750">
              <a:buFont typeface="Arial" panose="020B0604020202020204" pitchFamily="34" charset="0"/>
              <a:buChar char="•"/>
            </a:pPr>
            <a:endParaRPr lang="en-US" b="1" dirty="0">
              <a:solidFill>
                <a:srgbClr val="FFFF00"/>
              </a:solidFill>
              <a:effectLst/>
              <a:latin typeface="Calibri" panose="020F0502020204030204" pitchFamily="34" charset="0"/>
              <a:cs typeface="Calibri" panose="020F0502020204030204" pitchFamily="34" charset="0"/>
            </a:endParaRPr>
          </a:p>
          <a:p>
            <a:r>
              <a:rPr lang="en-US" b="1" dirty="0">
                <a:solidFill>
                  <a:srgbClr val="FFFF00"/>
                </a:solidFill>
                <a:effectLst/>
                <a:latin typeface="Calibri" panose="020F0502020204030204" pitchFamily="34" charset="0"/>
                <a:cs typeface="Calibri" panose="020F0502020204030204" pitchFamily="34" charset="0"/>
              </a:rPr>
              <a:t>Lists are extremely useful, and you'll encounter them very often.</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34310425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078313"/>
          </a:xfrm>
          <a:prstGeom prst="rect">
            <a:avLst/>
          </a:prstGeom>
          <a:noFill/>
        </p:spPr>
        <p:txBody>
          <a:bodyPr wrap="square">
            <a:spAutoFit/>
          </a:bodyPr>
          <a:lstStyle/>
          <a:p>
            <a:r>
              <a:rPr lang="en-US" b="1" dirty="0">
                <a:solidFill>
                  <a:srgbClr val="FFFF00"/>
                </a:solidFill>
                <a:effectLst/>
                <a:highlight>
                  <a:srgbClr val="0000FF"/>
                </a:highlight>
                <a:latin typeface="Calibri" panose="020F0502020204030204" pitchFamily="34" charset="0"/>
                <a:cs typeface="Calibri" panose="020F0502020204030204" pitchFamily="34" charset="0"/>
              </a:rPr>
              <a:t>LAB</a:t>
            </a:r>
          </a:p>
          <a:p>
            <a:endParaRPr lang="en-US" dirty="0">
              <a:solidFill>
                <a:schemeClr val="bg1"/>
              </a:solidFill>
              <a:effectLst/>
              <a:latin typeface="Calibri" panose="020F0502020204030204" pitchFamily="34" charset="0"/>
              <a:cs typeface="Calibri" panose="020F0502020204030204" pitchFamily="34" charset="0"/>
            </a:endParaRPr>
          </a:p>
          <a:p>
            <a:r>
              <a:rPr lang="en-US" b="1" dirty="0">
                <a:solidFill>
                  <a:schemeClr val="bg1"/>
                </a:solidFill>
                <a:effectLst/>
                <a:latin typeface="Calibri" panose="020F0502020204030204" pitchFamily="34" charset="0"/>
                <a:cs typeface="Calibri" panose="020F0502020204030204" pitchFamily="34" charset="0"/>
              </a:rPr>
              <a:t>Estimated time</a:t>
            </a:r>
          </a:p>
          <a:p>
            <a:r>
              <a:rPr lang="en-US" dirty="0">
                <a:solidFill>
                  <a:schemeClr val="bg1"/>
                </a:solidFill>
                <a:effectLst/>
                <a:latin typeface="Calibri" panose="020F0502020204030204" pitchFamily="34" charset="0"/>
                <a:cs typeface="Calibri" panose="020F0502020204030204" pitchFamily="34" charset="0"/>
              </a:rPr>
              <a:t>10-15 minutes</a:t>
            </a:r>
          </a:p>
          <a:p>
            <a:endParaRPr lang="en-US" dirty="0">
              <a:solidFill>
                <a:schemeClr val="bg1"/>
              </a:solidFill>
              <a:effectLst/>
              <a:latin typeface="Calibri" panose="020F0502020204030204" pitchFamily="34" charset="0"/>
              <a:cs typeface="Calibri" panose="020F0502020204030204" pitchFamily="34" charset="0"/>
            </a:endParaRPr>
          </a:p>
          <a:p>
            <a:r>
              <a:rPr lang="en-US" b="1" dirty="0">
                <a:solidFill>
                  <a:schemeClr val="bg1"/>
                </a:solidFill>
                <a:effectLst/>
                <a:latin typeface="Calibri" panose="020F0502020204030204" pitchFamily="34" charset="0"/>
                <a:cs typeface="Calibri" panose="020F0502020204030204" pitchFamily="34" charset="0"/>
              </a:rPr>
              <a:t>Level of difficulty</a:t>
            </a:r>
          </a:p>
          <a:p>
            <a:r>
              <a:rPr lang="en-US" dirty="0">
                <a:solidFill>
                  <a:schemeClr val="bg1"/>
                </a:solidFill>
                <a:effectLst/>
                <a:latin typeface="Calibri" panose="020F0502020204030204" pitchFamily="34" charset="0"/>
                <a:cs typeface="Calibri" panose="020F0502020204030204" pitchFamily="34" charset="0"/>
              </a:rPr>
              <a:t>Easy</a:t>
            </a:r>
          </a:p>
          <a:p>
            <a:endParaRPr lang="en-US" dirty="0">
              <a:solidFill>
                <a:schemeClr val="bg1"/>
              </a:solidFill>
              <a:effectLst/>
              <a:latin typeface="Calibri" panose="020F0502020204030204" pitchFamily="34" charset="0"/>
              <a:cs typeface="Calibri" panose="020F0502020204030204" pitchFamily="34" charset="0"/>
            </a:endParaRPr>
          </a:p>
          <a:p>
            <a:r>
              <a:rPr lang="en-US" b="1" dirty="0">
                <a:solidFill>
                  <a:schemeClr val="bg1"/>
                </a:solidFill>
                <a:effectLst/>
                <a:latin typeface="Calibri" panose="020F0502020204030204" pitchFamily="34" charset="0"/>
                <a:cs typeface="Calibri" panose="020F0502020204030204" pitchFamily="34" charset="0"/>
              </a:rPr>
              <a:t>Objectives</a:t>
            </a:r>
          </a:p>
          <a:p>
            <a:r>
              <a:rPr lang="en-US" dirty="0">
                <a:solidFill>
                  <a:schemeClr val="bg1"/>
                </a:solidFill>
                <a:effectLst/>
                <a:latin typeface="Calibri" panose="020F0502020204030204" pitchFamily="34" charset="0"/>
                <a:cs typeface="Calibri" panose="020F0502020204030204" pitchFamily="34" charset="0"/>
              </a:rPr>
              <a:t>Familiarize the student with:</a:t>
            </a:r>
          </a:p>
          <a:p>
            <a:endParaRPr lang="en-US" dirty="0">
              <a:solidFill>
                <a:schemeClr val="bg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creating and modifying simple lists;</a:t>
            </a: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using methods to modify lists.</a:t>
            </a:r>
          </a:p>
          <a:p>
            <a:endParaRPr lang="en-US" dirty="0">
              <a:solidFill>
                <a:schemeClr val="bg1"/>
              </a:solidFill>
              <a:effectLst/>
              <a:latin typeface="Calibri" panose="020F0502020204030204" pitchFamily="34" charset="0"/>
              <a:cs typeface="Calibri" panose="020F0502020204030204" pitchFamily="34" charset="0"/>
            </a:endParaRPr>
          </a:p>
          <a:p>
            <a:r>
              <a:rPr lang="en-US" b="1" dirty="0">
                <a:solidFill>
                  <a:schemeClr val="bg1"/>
                </a:solidFill>
                <a:effectLst/>
                <a:latin typeface="Calibri" panose="020F0502020204030204" pitchFamily="34" charset="0"/>
                <a:cs typeface="Calibri" panose="020F0502020204030204" pitchFamily="34" charset="0"/>
              </a:rPr>
              <a:t>Scenario</a:t>
            </a:r>
          </a:p>
          <a:p>
            <a:r>
              <a:rPr lang="en-US" dirty="0">
                <a:solidFill>
                  <a:schemeClr val="bg1"/>
                </a:solidFill>
                <a:effectLst/>
                <a:latin typeface="Calibri" panose="020F0502020204030204" pitchFamily="34" charset="0"/>
                <a:cs typeface="Calibri" panose="020F0502020204030204" pitchFamily="34" charset="0"/>
              </a:rPr>
              <a:t>The Beatles were one of the most popular music group of the 1960s, and the best-selling band in history. Some people consider them to be the most influential act of the rock era. Indeed, they were included in Time magazine's compilation of the 20th Century's 100 most influential people.</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558167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6186309"/>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Now we know what we'll do </a:t>
            </a:r>
            <a:r>
              <a:rPr lang="en-US" b="1" dirty="0">
                <a:solidFill>
                  <a:schemeClr val="bg1"/>
                </a:solidFill>
                <a:effectLst/>
                <a:latin typeface="Calibri" panose="020F0502020204030204" pitchFamily="34" charset="0"/>
                <a:cs typeface="Calibri" panose="020F0502020204030204" pitchFamily="34" charset="0"/>
              </a:rPr>
              <a:t>if the conditions are met</a:t>
            </a:r>
            <a:r>
              <a:rPr lang="en-US" dirty="0">
                <a:solidFill>
                  <a:schemeClr val="bg1"/>
                </a:solidFill>
                <a:effectLst/>
                <a:latin typeface="Calibri" panose="020F0502020204030204" pitchFamily="34" charset="0"/>
                <a:cs typeface="Calibri" panose="020F0502020204030204" pitchFamily="34" charset="0"/>
              </a:rPr>
              <a:t>, and we know what we'll do </a:t>
            </a:r>
            <a:r>
              <a:rPr lang="en-US" b="1" dirty="0">
                <a:solidFill>
                  <a:schemeClr val="bg1"/>
                </a:solidFill>
                <a:effectLst/>
                <a:latin typeface="Calibri" panose="020F0502020204030204" pitchFamily="34" charset="0"/>
                <a:cs typeface="Calibri" panose="020F0502020204030204" pitchFamily="34" charset="0"/>
              </a:rPr>
              <a:t>if not everything goes our way</a:t>
            </a:r>
            <a:r>
              <a:rPr lang="en-US" dirty="0">
                <a:solidFill>
                  <a:schemeClr val="bg1"/>
                </a:solidFill>
                <a:effectLst/>
                <a:latin typeface="Calibri" panose="020F0502020204030204" pitchFamily="34" charset="0"/>
                <a:cs typeface="Calibri" panose="020F0502020204030204" pitchFamily="34" charset="0"/>
              </a:rPr>
              <a:t>. In other words, we have a "</a:t>
            </a:r>
            <a:r>
              <a:rPr lang="en-US" dirty="0">
                <a:solidFill>
                  <a:schemeClr val="bg1"/>
                </a:solidFill>
                <a:effectLst/>
                <a:highlight>
                  <a:srgbClr val="C0C0C0"/>
                </a:highlight>
                <a:latin typeface="Calibri" panose="020F0502020204030204" pitchFamily="34" charset="0"/>
                <a:cs typeface="Calibri" panose="020F0502020204030204" pitchFamily="34" charset="0"/>
              </a:rPr>
              <a:t>Plan B</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Python allows us to express such alternative plans. This is done with a second, slightly more complex form of the conditional statement, the </a:t>
            </a:r>
            <a:r>
              <a:rPr lang="en-US" b="1" dirty="0">
                <a:solidFill>
                  <a:srgbClr val="FF0000"/>
                </a:solidFill>
                <a:effectLst/>
                <a:latin typeface="Calibri" panose="020F0502020204030204" pitchFamily="34" charset="0"/>
                <a:cs typeface="Calibri" panose="020F0502020204030204" pitchFamily="34" charset="0"/>
              </a:rPr>
              <a:t>if-else</a:t>
            </a:r>
            <a:r>
              <a:rPr lang="en-US" dirty="0">
                <a:solidFill>
                  <a:schemeClr val="bg1"/>
                </a:solidFill>
                <a:effectLst/>
                <a:latin typeface="Calibri" panose="020F0502020204030204" pitchFamily="34" charset="0"/>
                <a:cs typeface="Calibri" panose="020F0502020204030204" pitchFamily="34" charset="0"/>
              </a:rPr>
              <a:t> statement: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a:t>
            </a:r>
            <a:r>
              <a:rPr lang="en-US" dirty="0" err="1">
                <a:solidFill>
                  <a:schemeClr val="bg1"/>
                </a:solidFill>
                <a:effectLst/>
                <a:highlight>
                  <a:srgbClr val="C0C0C0"/>
                </a:highlight>
                <a:latin typeface="Calibri" panose="020F0502020204030204" pitchFamily="34" charset="0"/>
                <a:cs typeface="Calibri" panose="020F0502020204030204" pitchFamily="34" charset="0"/>
              </a:rPr>
              <a:t>true_or_false_condition</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perform_if_condition_true</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perform_if_condition_false</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Thus, there is a new word: </a:t>
            </a:r>
            <a:r>
              <a:rPr lang="en-US" dirty="0">
                <a:solidFill>
                  <a:schemeClr val="bg1"/>
                </a:solidFill>
                <a:effectLst/>
                <a:highlight>
                  <a:srgbClr val="C0C0C0"/>
                </a:highlight>
                <a:latin typeface="Calibri" panose="020F0502020204030204" pitchFamily="34" charset="0"/>
                <a:cs typeface="Calibri" panose="020F0502020204030204" pitchFamily="34" charset="0"/>
              </a:rPr>
              <a:t>else</a:t>
            </a:r>
            <a:r>
              <a:rPr lang="en-US" dirty="0">
                <a:solidFill>
                  <a:schemeClr val="bg1"/>
                </a:solidFill>
                <a:effectLst/>
                <a:latin typeface="Calibri" panose="020F0502020204030204" pitchFamily="34" charset="0"/>
                <a:cs typeface="Calibri" panose="020F0502020204030204" pitchFamily="34" charset="0"/>
              </a:rPr>
              <a:t> - this is a </a:t>
            </a:r>
            <a:r>
              <a:rPr lang="en-US" b="1" dirty="0">
                <a:solidFill>
                  <a:schemeClr val="bg1"/>
                </a:solidFill>
                <a:effectLst/>
                <a:latin typeface="Calibri" panose="020F0502020204030204" pitchFamily="34" charset="0"/>
                <a:cs typeface="Calibri" panose="020F0502020204030204" pitchFamily="34" charset="0"/>
              </a:rPr>
              <a:t>keyword</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part of the code which begins with </a:t>
            </a:r>
            <a:r>
              <a:rPr lang="en-US" b="1" dirty="0">
                <a:solidFill>
                  <a:schemeClr val="bg1"/>
                </a:solidFill>
                <a:effectLst/>
                <a:latin typeface="Calibri" panose="020F0502020204030204" pitchFamily="34" charset="0"/>
                <a:cs typeface="Calibri" panose="020F0502020204030204" pitchFamily="34" charset="0"/>
              </a:rPr>
              <a:t>else</a:t>
            </a:r>
            <a:r>
              <a:rPr lang="en-US" dirty="0">
                <a:solidFill>
                  <a:schemeClr val="bg1"/>
                </a:solidFill>
                <a:effectLst/>
                <a:latin typeface="Calibri" panose="020F0502020204030204" pitchFamily="34" charset="0"/>
                <a:cs typeface="Calibri" panose="020F0502020204030204" pitchFamily="34" charset="0"/>
              </a:rPr>
              <a:t> says what to do if the condition specified for the if is not met (note the colon after the word).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a:t>
            </a:r>
            <a:r>
              <a:rPr lang="en-US" b="1" dirty="0">
                <a:solidFill>
                  <a:srgbClr val="FF0000"/>
                </a:solidFill>
                <a:effectLst/>
                <a:latin typeface="Calibri" panose="020F0502020204030204" pitchFamily="34" charset="0"/>
                <a:cs typeface="Calibri" panose="020F0502020204030204" pitchFamily="34" charset="0"/>
              </a:rPr>
              <a:t>if-else</a:t>
            </a:r>
            <a:r>
              <a:rPr lang="en-US" dirty="0">
                <a:solidFill>
                  <a:schemeClr val="bg1"/>
                </a:solidFill>
                <a:effectLst/>
                <a:latin typeface="Calibri" panose="020F0502020204030204" pitchFamily="34" charset="0"/>
                <a:cs typeface="Calibri" panose="020F0502020204030204" pitchFamily="34" charset="0"/>
              </a:rPr>
              <a:t> execution goes as follows:</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rgbClr val="FFFF00"/>
                </a:solidFill>
                <a:effectLst/>
                <a:latin typeface="Calibri" panose="020F0502020204030204" pitchFamily="34" charset="0"/>
                <a:cs typeface="Calibri" panose="020F0502020204030204" pitchFamily="34" charset="0"/>
              </a:rPr>
              <a:t>if the condition evaluates to True (</a:t>
            </a:r>
            <a:r>
              <a:rPr lang="en-US" dirty="0">
                <a:solidFill>
                  <a:schemeClr val="tx2">
                    <a:lumMod val="75000"/>
                  </a:schemeClr>
                </a:solidFill>
                <a:effectLst/>
                <a:latin typeface="Calibri" panose="020F0502020204030204" pitchFamily="34" charset="0"/>
                <a:cs typeface="Calibri" panose="020F0502020204030204" pitchFamily="34" charset="0"/>
              </a:rPr>
              <a:t>its value is not equal to zero</a:t>
            </a:r>
            <a:r>
              <a:rPr lang="en-US" dirty="0">
                <a:solidFill>
                  <a:srgbClr val="FFFF00"/>
                </a:solidFill>
                <a:effectLst/>
                <a:latin typeface="Calibri" panose="020F0502020204030204" pitchFamily="34" charset="0"/>
                <a:cs typeface="Calibri" panose="020F0502020204030204" pitchFamily="34" charset="0"/>
              </a:rPr>
              <a:t>), the </a:t>
            </a:r>
            <a:r>
              <a:rPr lang="en-US" dirty="0" err="1">
                <a:solidFill>
                  <a:srgbClr val="FFFF00"/>
                </a:solidFill>
                <a:effectLst/>
                <a:highlight>
                  <a:srgbClr val="0000FF"/>
                </a:highlight>
                <a:latin typeface="Calibri" panose="020F0502020204030204" pitchFamily="34" charset="0"/>
                <a:cs typeface="Calibri" panose="020F0502020204030204" pitchFamily="34" charset="0"/>
              </a:rPr>
              <a:t>perform_if_condition_true</a:t>
            </a:r>
            <a:r>
              <a:rPr lang="en-US" dirty="0">
                <a:solidFill>
                  <a:srgbClr val="FFFF00"/>
                </a:solidFill>
                <a:effectLst/>
                <a:highlight>
                  <a:srgbClr val="0000FF"/>
                </a:highlight>
                <a:latin typeface="Calibri" panose="020F0502020204030204" pitchFamily="34" charset="0"/>
                <a:cs typeface="Calibri" panose="020F0502020204030204" pitchFamily="34" charset="0"/>
              </a:rPr>
              <a:t> </a:t>
            </a:r>
            <a:r>
              <a:rPr lang="en-US" dirty="0">
                <a:solidFill>
                  <a:srgbClr val="FFFF00"/>
                </a:solidFill>
                <a:effectLst/>
                <a:latin typeface="Calibri" panose="020F0502020204030204" pitchFamily="34" charset="0"/>
                <a:cs typeface="Calibri" panose="020F0502020204030204" pitchFamily="34" charset="0"/>
              </a:rPr>
              <a:t>statement is executed, and the conditional statement comes to an end;</a:t>
            </a:r>
          </a:p>
          <a:p>
            <a:pPr marL="285750" indent="-285750" algn="l">
              <a:buFont typeface="Arial" panose="020B0604020202020204" pitchFamily="34" charset="0"/>
              <a:buChar char="•"/>
            </a:pPr>
            <a:r>
              <a:rPr lang="en-US" dirty="0">
                <a:solidFill>
                  <a:srgbClr val="FFFF00"/>
                </a:solidFill>
                <a:effectLst/>
                <a:latin typeface="Calibri" panose="020F0502020204030204" pitchFamily="34" charset="0"/>
                <a:cs typeface="Calibri" panose="020F0502020204030204" pitchFamily="34" charset="0"/>
              </a:rPr>
              <a:t>if the condition evaluates to False (</a:t>
            </a:r>
            <a:r>
              <a:rPr lang="en-US" dirty="0">
                <a:solidFill>
                  <a:schemeClr val="tx2">
                    <a:lumMod val="75000"/>
                  </a:schemeClr>
                </a:solidFill>
                <a:effectLst/>
                <a:latin typeface="Calibri" panose="020F0502020204030204" pitchFamily="34" charset="0"/>
                <a:cs typeface="Calibri" panose="020F0502020204030204" pitchFamily="34" charset="0"/>
              </a:rPr>
              <a:t>it is equal to zero</a:t>
            </a:r>
            <a:r>
              <a:rPr lang="en-US" dirty="0">
                <a:solidFill>
                  <a:srgbClr val="FFFF00"/>
                </a:solidFill>
                <a:effectLst/>
                <a:latin typeface="Calibri" panose="020F0502020204030204" pitchFamily="34" charset="0"/>
                <a:cs typeface="Calibri" panose="020F0502020204030204" pitchFamily="34" charset="0"/>
              </a:rPr>
              <a:t>), the </a:t>
            </a:r>
            <a:r>
              <a:rPr lang="en-US" dirty="0" err="1">
                <a:solidFill>
                  <a:srgbClr val="FFFF00"/>
                </a:solidFill>
                <a:effectLst/>
                <a:highlight>
                  <a:srgbClr val="0000FF"/>
                </a:highlight>
                <a:latin typeface="Calibri" panose="020F0502020204030204" pitchFamily="34" charset="0"/>
                <a:cs typeface="Calibri" panose="020F0502020204030204" pitchFamily="34" charset="0"/>
              </a:rPr>
              <a:t>perform_if_condition_false</a:t>
            </a:r>
            <a:r>
              <a:rPr lang="en-US" dirty="0">
                <a:solidFill>
                  <a:srgbClr val="FFFF00"/>
                </a:solidFill>
                <a:effectLst/>
                <a:highlight>
                  <a:srgbClr val="0000FF"/>
                </a:highlight>
                <a:latin typeface="Calibri" panose="020F0502020204030204" pitchFamily="34" charset="0"/>
                <a:cs typeface="Calibri" panose="020F0502020204030204" pitchFamily="34" charset="0"/>
              </a:rPr>
              <a:t> </a:t>
            </a:r>
            <a:r>
              <a:rPr lang="en-US" dirty="0">
                <a:solidFill>
                  <a:srgbClr val="FFFF00"/>
                </a:solidFill>
                <a:effectLst/>
                <a:latin typeface="Calibri" panose="020F0502020204030204" pitchFamily="34" charset="0"/>
                <a:cs typeface="Calibri" panose="020F0502020204030204" pitchFamily="34" charset="0"/>
              </a:rPr>
              <a:t>statement is executed, and the conditional statement comes to an end.</a:t>
            </a:r>
            <a:endParaRPr lang="en-US" dirty="0">
              <a:solidFill>
                <a:srgbClr val="FFFF00"/>
              </a:solidFill>
              <a:effectLst/>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014733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524315"/>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The band underwent many line-up changes, culminating in 1962 with the line-up of John Lennon, Paul McCartney, George Harrison, and Richard Starkey (better known as Ringo Starr).</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Write a program that reflects these changes and lets you practice with the concept of lists. Your task is to:</a:t>
            </a:r>
          </a:p>
          <a:p>
            <a:endParaRPr lang="en-US" dirty="0">
              <a:solidFill>
                <a:schemeClr val="bg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solidFill>
                  <a:schemeClr val="bg1"/>
                </a:solidFill>
                <a:effectLst/>
                <a:latin typeface="Calibri" panose="020F0502020204030204" pitchFamily="34" charset="0"/>
                <a:cs typeface="Calibri" panose="020F0502020204030204" pitchFamily="34" charset="0"/>
              </a:rPr>
              <a:t>step 1</a:t>
            </a:r>
            <a:r>
              <a:rPr lang="en-US" dirty="0">
                <a:solidFill>
                  <a:schemeClr val="bg1"/>
                </a:solidFill>
                <a:effectLst/>
                <a:latin typeface="Calibri" panose="020F0502020204030204" pitchFamily="34" charset="0"/>
                <a:cs typeface="Calibri" panose="020F0502020204030204" pitchFamily="34" charset="0"/>
              </a:rPr>
              <a:t>: create an empty list named </a:t>
            </a:r>
            <a:r>
              <a:rPr lang="en-US" dirty="0" err="1">
                <a:solidFill>
                  <a:schemeClr val="bg1"/>
                </a:solidFill>
                <a:effectLst/>
                <a:latin typeface="Calibri" panose="020F0502020204030204" pitchFamily="34" charset="0"/>
                <a:cs typeface="Calibri" panose="020F0502020204030204" pitchFamily="34" charset="0"/>
              </a:rPr>
              <a:t>beatles</a:t>
            </a:r>
            <a:r>
              <a:rPr lang="en-US" dirty="0">
                <a:solidFill>
                  <a:schemeClr val="bg1"/>
                </a:solidFill>
                <a:effectLst/>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b="1" dirty="0">
                <a:solidFill>
                  <a:schemeClr val="bg1"/>
                </a:solidFill>
                <a:effectLst/>
                <a:latin typeface="Calibri" panose="020F0502020204030204" pitchFamily="34" charset="0"/>
                <a:cs typeface="Calibri" panose="020F0502020204030204" pitchFamily="34" charset="0"/>
              </a:rPr>
              <a:t>step 2</a:t>
            </a:r>
            <a:r>
              <a:rPr lang="en-US" dirty="0">
                <a:solidFill>
                  <a:schemeClr val="bg1"/>
                </a:solidFill>
                <a:effectLst/>
                <a:latin typeface="Calibri" panose="020F0502020204030204" pitchFamily="34" charset="0"/>
                <a:cs typeface="Calibri" panose="020F0502020204030204" pitchFamily="34" charset="0"/>
              </a:rPr>
              <a:t>: use the append() method to add the following members of the band to the list: John Lennon, Paul McCartney, and George Harrison;</a:t>
            </a:r>
          </a:p>
          <a:p>
            <a:pPr marL="285750" indent="-285750">
              <a:buFont typeface="Arial" panose="020B0604020202020204" pitchFamily="34" charset="0"/>
              <a:buChar char="•"/>
            </a:pPr>
            <a:r>
              <a:rPr lang="en-US" b="1" dirty="0">
                <a:solidFill>
                  <a:schemeClr val="bg1"/>
                </a:solidFill>
                <a:effectLst/>
                <a:latin typeface="Calibri" panose="020F0502020204030204" pitchFamily="34" charset="0"/>
                <a:cs typeface="Calibri" panose="020F0502020204030204" pitchFamily="34" charset="0"/>
              </a:rPr>
              <a:t>step 3</a:t>
            </a:r>
            <a:r>
              <a:rPr lang="en-US" dirty="0">
                <a:solidFill>
                  <a:schemeClr val="bg1"/>
                </a:solidFill>
                <a:effectLst/>
                <a:latin typeface="Calibri" panose="020F0502020204030204" pitchFamily="34" charset="0"/>
                <a:cs typeface="Calibri" panose="020F0502020204030204" pitchFamily="34" charset="0"/>
              </a:rPr>
              <a:t>: use the </a:t>
            </a:r>
            <a:r>
              <a:rPr lang="en-US" dirty="0">
                <a:solidFill>
                  <a:schemeClr val="bg1"/>
                </a:solidFill>
                <a:effectLst/>
                <a:highlight>
                  <a:srgbClr val="C0C0C0"/>
                </a:highlight>
                <a:latin typeface="Calibri" panose="020F0502020204030204" pitchFamily="34"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 loop and the </a:t>
            </a:r>
            <a:r>
              <a:rPr lang="en-US" dirty="0">
                <a:solidFill>
                  <a:schemeClr val="bg1"/>
                </a:solidFill>
                <a:effectLst/>
                <a:highlight>
                  <a:srgbClr val="C0C0C0"/>
                </a:highlight>
                <a:latin typeface="Calibri" panose="020F0502020204030204" pitchFamily="34" charset="0"/>
                <a:cs typeface="Calibri" panose="020F0502020204030204" pitchFamily="34" charset="0"/>
              </a:rPr>
              <a:t>append() </a:t>
            </a:r>
            <a:r>
              <a:rPr lang="en-US" dirty="0">
                <a:solidFill>
                  <a:schemeClr val="bg1"/>
                </a:solidFill>
                <a:effectLst/>
                <a:latin typeface="Calibri" panose="020F0502020204030204" pitchFamily="34" charset="0"/>
                <a:cs typeface="Calibri" panose="020F0502020204030204" pitchFamily="34" charset="0"/>
              </a:rPr>
              <a:t>method to prompt the user to add the following members of the band to the list: Stu Sutcliffe, and Pete Best;</a:t>
            </a:r>
          </a:p>
          <a:p>
            <a:pPr marL="285750" indent="-285750">
              <a:buFont typeface="Arial" panose="020B0604020202020204" pitchFamily="34" charset="0"/>
              <a:buChar char="•"/>
            </a:pPr>
            <a:r>
              <a:rPr lang="en-US" b="1" dirty="0">
                <a:solidFill>
                  <a:schemeClr val="bg1"/>
                </a:solidFill>
                <a:effectLst/>
                <a:latin typeface="Calibri" panose="020F0502020204030204" pitchFamily="34" charset="0"/>
                <a:cs typeface="Calibri" panose="020F0502020204030204" pitchFamily="34" charset="0"/>
              </a:rPr>
              <a:t>step 4</a:t>
            </a:r>
            <a:r>
              <a:rPr lang="en-US" dirty="0">
                <a:solidFill>
                  <a:schemeClr val="bg1"/>
                </a:solidFill>
                <a:effectLst/>
                <a:latin typeface="Calibri" panose="020F0502020204030204" pitchFamily="34" charset="0"/>
                <a:cs typeface="Calibri" panose="020F0502020204030204" pitchFamily="34" charset="0"/>
              </a:rPr>
              <a:t>: use the del instruction to remove Stu Sutcliffe and Pete Best from the list;</a:t>
            </a:r>
          </a:p>
          <a:p>
            <a:pPr marL="285750" indent="-285750">
              <a:buFont typeface="Arial" panose="020B0604020202020204" pitchFamily="34" charset="0"/>
              <a:buChar char="•"/>
            </a:pPr>
            <a:r>
              <a:rPr lang="en-US" b="1" dirty="0">
                <a:solidFill>
                  <a:schemeClr val="bg1"/>
                </a:solidFill>
                <a:effectLst/>
                <a:latin typeface="Calibri" panose="020F0502020204030204" pitchFamily="34" charset="0"/>
                <a:cs typeface="Calibri" panose="020F0502020204030204" pitchFamily="34" charset="0"/>
              </a:rPr>
              <a:t>step 5</a:t>
            </a:r>
            <a:r>
              <a:rPr lang="en-US" dirty="0">
                <a:solidFill>
                  <a:schemeClr val="bg1"/>
                </a:solidFill>
                <a:effectLst/>
                <a:latin typeface="Calibri" panose="020F0502020204030204" pitchFamily="34" charset="0"/>
                <a:cs typeface="Calibri" panose="020F0502020204030204" pitchFamily="34" charset="0"/>
              </a:rPr>
              <a:t>: use the </a:t>
            </a:r>
            <a:r>
              <a:rPr lang="en-US" dirty="0">
                <a:solidFill>
                  <a:schemeClr val="bg1"/>
                </a:solidFill>
                <a:effectLst/>
                <a:highlight>
                  <a:srgbClr val="C0C0C0"/>
                </a:highlight>
                <a:latin typeface="Calibri" panose="020F0502020204030204" pitchFamily="34" charset="0"/>
                <a:cs typeface="Calibri" panose="020F0502020204030204" pitchFamily="34" charset="0"/>
              </a:rPr>
              <a:t>insert() </a:t>
            </a:r>
            <a:r>
              <a:rPr lang="en-US" dirty="0">
                <a:solidFill>
                  <a:schemeClr val="bg1"/>
                </a:solidFill>
                <a:effectLst/>
                <a:latin typeface="Calibri" panose="020F0502020204030204" pitchFamily="34" charset="0"/>
                <a:cs typeface="Calibri" panose="020F0502020204030204" pitchFamily="34" charset="0"/>
              </a:rPr>
              <a:t>method to add Ringo Starr to the beginning of the list.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By the way, are you a Beatles fan? (The Beatles is one of Greg's favorite bands. But wait...who's Greg...?)</a:t>
            </a:r>
            <a:endParaRPr lang="en-US" b="1" dirty="0">
              <a:solidFill>
                <a:srgbClr val="FFFF00"/>
              </a:solidFill>
              <a:effectLs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75221377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755422"/>
          </a:xfrm>
          <a:prstGeom prst="rect">
            <a:avLst/>
          </a:prstGeom>
          <a:noFill/>
        </p:spPr>
        <p:txBody>
          <a:bodyPr wrap="square">
            <a:spAutoFit/>
          </a:bodyPr>
          <a:lstStyle/>
          <a:p>
            <a:r>
              <a:rPr lang="en-US" sz="1600" dirty="0" err="1">
                <a:solidFill>
                  <a:schemeClr val="bg1"/>
                </a:solidFill>
                <a:effectLst/>
                <a:highlight>
                  <a:srgbClr val="C0C0C0"/>
                </a:highlight>
                <a:latin typeface="Calibri" panose="020F0502020204030204" pitchFamily="34" charset="0"/>
                <a:cs typeface="Calibri" panose="020F0502020204030204" pitchFamily="34" charset="0"/>
              </a:rPr>
              <a:t>beatles</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print("Step 1:",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beatles</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600" dirty="0" err="1">
                <a:solidFill>
                  <a:schemeClr val="bg1"/>
                </a:solidFill>
                <a:effectLst/>
                <a:highlight>
                  <a:srgbClr val="C0C0C0"/>
                </a:highlight>
                <a:latin typeface="Calibri" panose="020F0502020204030204" pitchFamily="34" charset="0"/>
                <a:cs typeface="Calibri" panose="020F0502020204030204" pitchFamily="34" charset="0"/>
              </a:rPr>
              <a:t>beatles.append</a:t>
            </a:r>
            <a:r>
              <a:rPr lang="en-US" sz="1600" dirty="0">
                <a:solidFill>
                  <a:schemeClr val="bg1"/>
                </a:solidFill>
                <a:effectLst/>
                <a:highlight>
                  <a:srgbClr val="C0C0C0"/>
                </a:highlight>
                <a:latin typeface="Calibri" panose="020F0502020204030204" pitchFamily="34" charset="0"/>
                <a:cs typeface="Calibri" panose="020F0502020204030204" pitchFamily="34" charset="0"/>
              </a:rPr>
              <a:t>("John Lennon")</a:t>
            </a:r>
          </a:p>
          <a:p>
            <a:r>
              <a:rPr lang="en-US" sz="1600" dirty="0" err="1">
                <a:solidFill>
                  <a:schemeClr val="bg1"/>
                </a:solidFill>
                <a:effectLst/>
                <a:highlight>
                  <a:srgbClr val="C0C0C0"/>
                </a:highlight>
                <a:latin typeface="Calibri" panose="020F0502020204030204" pitchFamily="34" charset="0"/>
                <a:cs typeface="Calibri" panose="020F0502020204030204" pitchFamily="34" charset="0"/>
              </a:rPr>
              <a:t>beatles.append</a:t>
            </a:r>
            <a:r>
              <a:rPr lang="en-US" sz="1600" dirty="0">
                <a:solidFill>
                  <a:schemeClr val="bg1"/>
                </a:solidFill>
                <a:effectLst/>
                <a:highlight>
                  <a:srgbClr val="C0C0C0"/>
                </a:highlight>
                <a:latin typeface="Calibri" panose="020F0502020204030204" pitchFamily="34" charset="0"/>
                <a:cs typeface="Calibri" panose="020F0502020204030204" pitchFamily="34" charset="0"/>
              </a:rPr>
              <a:t>("Paul McCartney")</a:t>
            </a:r>
          </a:p>
          <a:p>
            <a:r>
              <a:rPr lang="en-US" sz="1600" dirty="0" err="1">
                <a:solidFill>
                  <a:schemeClr val="bg1"/>
                </a:solidFill>
                <a:effectLst/>
                <a:highlight>
                  <a:srgbClr val="C0C0C0"/>
                </a:highlight>
                <a:latin typeface="Calibri" panose="020F0502020204030204" pitchFamily="34" charset="0"/>
                <a:cs typeface="Calibri" panose="020F0502020204030204" pitchFamily="34" charset="0"/>
              </a:rPr>
              <a:t>beatles.append</a:t>
            </a:r>
            <a:r>
              <a:rPr lang="en-US" sz="1600" dirty="0">
                <a:solidFill>
                  <a:schemeClr val="bg1"/>
                </a:solidFill>
                <a:effectLst/>
                <a:highlight>
                  <a:srgbClr val="C0C0C0"/>
                </a:highlight>
                <a:latin typeface="Calibri" panose="020F0502020204030204" pitchFamily="34" charset="0"/>
                <a:cs typeface="Calibri" panose="020F0502020204030204" pitchFamily="34" charset="0"/>
              </a:rPr>
              <a:t>("George Harrison")</a:t>
            </a:r>
          </a:p>
          <a:p>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print("Step 2:",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beatles</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for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i</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in (["Stu Sutcliffe", "Pete Best"]):</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beatles.append</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i</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print("Step 3:",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beatles</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del(</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beatles</a:t>
            </a:r>
            <a:r>
              <a:rPr lang="en-US" sz="1600" dirty="0">
                <a:solidFill>
                  <a:schemeClr val="bg1"/>
                </a:solidFill>
                <a:effectLst/>
                <a:highlight>
                  <a:srgbClr val="C0C0C0"/>
                </a:highlight>
                <a:latin typeface="Calibri" panose="020F0502020204030204" pitchFamily="34" charset="0"/>
                <a:cs typeface="Calibri" panose="020F0502020204030204" pitchFamily="34" charset="0"/>
              </a:rPr>
              <a:t>[-1])</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del(</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beatles</a:t>
            </a:r>
            <a:r>
              <a:rPr lang="en-US" sz="1600" dirty="0">
                <a:solidFill>
                  <a:schemeClr val="bg1"/>
                </a:solidFill>
                <a:effectLst/>
                <a:highlight>
                  <a:srgbClr val="C0C0C0"/>
                </a:highlight>
                <a:latin typeface="Calibri" panose="020F0502020204030204" pitchFamily="34" charset="0"/>
                <a:cs typeface="Calibri" panose="020F0502020204030204" pitchFamily="34" charset="0"/>
              </a:rPr>
              <a:t>[-1])</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print("Step 4:",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beatles</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600" dirty="0" err="1">
                <a:solidFill>
                  <a:schemeClr val="bg1"/>
                </a:solidFill>
                <a:effectLst/>
                <a:highlight>
                  <a:srgbClr val="C0C0C0"/>
                </a:highlight>
                <a:latin typeface="Calibri" panose="020F0502020204030204" pitchFamily="34" charset="0"/>
                <a:cs typeface="Calibri" panose="020F0502020204030204" pitchFamily="34" charset="0"/>
              </a:rPr>
              <a:t>beatles.insert</a:t>
            </a:r>
            <a:r>
              <a:rPr lang="en-US" sz="1600" dirty="0">
                <a:solidFill>
                  <a:schemeClr val="bg1"/>
                </a:solidFill>
                <a:effectLst/>
                <a:highlight>
                  <a:srgbClr val="C0C0C0"/>
                </a:highlight>
                <a:latin typeface="Calibri" panose="020F0502020204030204" pitchFamily="34" charset="0"/>
                <a:cs typeface="Calibri" panose="020F0502020204030204" pitchFamily="34" charset="0"/>
              </a:rPr>
              <a:t>(0, "Ringo Starr")</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print("Step 5:",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beatles</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 testing list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legth</a:t>
            </a:r>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print("The Fab",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len</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beatles</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endParaRPr lang="en-US" sz="1600" b="1" dirty="0">
              <a:solidFill>
                <a:srgbClr val="FFFF00"/>
              </a:solidFill>
              <a:effectLst/>
              <a:highlight>
                <a:srgbClr val="C0C0C0"/>
              </a:highligh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35135222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447645"/>
          </a:xfrm>
          <a:prstGeom prst="rect">
            <a:avLst/>
          </a:prstGeom>
          <a:noFill/>
        </p:spPr>
        <p:txBody>
          <a:bodyPr wrap="square">
            <a:spAutoFit/>
          </a:bodyPr>
          <a:lstStyle/>
          <a:p>
            <a:r>
              <a:rPr lang="en-US" sz="2400" b="1" dirty="0">
                <a:solidFill>
                  <a:schemeClr val="bg1"/>
                </a:solidFill>
                <a:effectLst/>
                <a:latin typeface="Calibri" panose="020F0502020204030204" pitchFamily="34" charset="0"/>
                <a:cs typeface="Calibri" panose="020F0502020204030204" pitchFamily="34" charset="0"/>
              </a:rPr>
              <a:t>Key takeaways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1. The list is a type of data in Python used to store multiple objects. It is an ordered and mutable collection of comma-separated items between square brackets, e.g.:</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 None, True, "I am a string", 256, 0]</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2. Lists can be indexed and updated, e.g.:</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 None, True, 'I am a string', 256, 0]</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[3])  # outputs: I am a string</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[-1])  # outputs: 0</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[1] = '?'</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outputs: [1, '?', True, 'I am a string', 256, 0]</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my_list.insert</a:t>
            </a:r>
            <a:r>
              <a:rPr lang="en-US" dirty="0">
                <a:solidFill>
                  <a:schemeClr val="bg1"/>
                </a:solidFill>
                <a:effectLst/>
                <a:highlight>
                  <a:srgbClr val="C0C0C0"/>
                </a:highlight>
                <a:latin typeface="Calibri" panose="020F0502020204030204" pitchFamily="34" charset="0"/>
                <a:cs typeface="Calibri" panose="020F0502020204030204" pitchFamily="34" charset="0"/>
              </a:rPr>
              <a:t>(0, "first")</a:t>
            </a: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my_list.append</a:t>
            </a:r>
            <a:r>
              <a:rPr lang="en-US" dirty="0">
                <a:solidFill>
                  <a:schemeClr val="bg1"/>
                </a:solidFill>
                <a:effectLst/>
                <a:highlight>
                  <a:srgbClr val="C0C0C0"/>
                </a:highlight>
                <a:latin typeface="Calibri" panose="020F0502020204030204" pitchFamily="34" charset="0"/>
                <a:cs typeface="Calibri" panose="020F0502020204030204" pitchFamily="34" charset="0"/>
              </a:rPr>
              <a:t>("last")</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outputs: ['first', 1, '?', True, 'I am a string', 256, 0, 'last']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08697488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801314"/>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3. Lists can be </a:t>
            </a:r>
            <a:r>
              <a:rPr lang="en-US" b="1" dirty="0">
                <a:solidFill>
                  <a:schemeClr val="bg1"/>
                </a:solidFill>
                <a:effectLst/>
                <a:latin typeface="Calibri" panose="020F0502020204030204" pitchFamily="34" charset="0"/>
                <a:cs typeface="Calibri" panose="020F0502020204030204" pitchFamily="34" charset="0"/>
              </a:rPr>
              <a:t>nested</a:t>
            </a:r>
            <a:r>
              <a:rPr lang="en-US" dirty="0">
                <a:solidFill>
                  <a:schemeClr val="bg1"/>
                </a:solidFill>
                <a:effectLst/>
                <a:latin typeface="Calibri" panose="020F0502020204030204" pitchFamily="34" charset="0"/>
                <a:cs typeface="Calibri" panose="020F0502020204030204" pitchFamily="34" charset="0"/>
              </a:rPr>
              <a:t>, e.g.:</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 'a', </a:t>
            </a:r>
            <a:r>
              <a:rPr lang="en-US" dirty="0">
                <a:solidFill>
                  <a:srgbClr val="FF0000"/>
                </a:solidFill>
                <a:effectLst/>
                <a:highlight>
                  <a:srgbClr val="C0C0C0"/>
                </a:highlight>
                <a:latin typeface="Calibri" panose="020F0502020204030204" pitchFamily="34" charset="0"/>
                <a:cs typeface="Calibri" panose="020F0502020204030204" pitchFamily="34" charset="0"/>
              </a:rPr>
              <a:t>["list", 64, </a:t>
            </a:r>
            <a:r>
              <a:rPr lang="en-US" b="1" dirty="0">
                <a:solidFill>
                  <a:srgbClr val="7030A0"/>
                </a:solidFill>
                <a:effectLst/>
                <a:highlight>
                  <a:srgbClr val="C0C0C0"/>
                </a:highlight>
                <a:latin typeface="Calibri" panose="020F0502020204030204" pitchFamily="34" charset="0"/>
                <a:cs typeface="Calibri" panose="020F0502020204030204" pitchFamily="34" charset="0"/>
              </a:rPr>
              <a:t>[0, 1]</a:t>
            </a:r>
            <a:r>
              <a:rPr lang="en-US" dirty="0">
                <a:solidFill>
                  <a:srgbClr val="FF0000"/>
                </a:solidFill>
                <a:effectLst/>
                <a:highlight>
                  <a:srgbClr val="C0C0C0"/>
                </a:highlight>
                <a:latin typeface="Calibri" panose="020F0502020204030204" pitchFamily="34" charset="0"/>
                <a:cs typeface="Calibri" panose="020F0502020204030204" pitchFamily="34" charset="0"/>
              </a:rPr>
              <a:t>, False]</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You will learn more about nesting in module 3.1.7 - for the time being, we just want you to be aware that something like this is possible, too.</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4. List elements and lists can be </a:t>
            </a:r>
            <a:r>
              <a:rPr lang="en-US" b="1" dirty="0">
                <a:solidFill>
                  <a:schemeClr val="bg1"/>
                </a:solidFill>
                <a:effectLst/>
                <a:latin typeface="Calibri" panose="020F0502020204030204" pitchFamily="34" charset="0"/>
                <a:cs typeface="Calibri" panose="020F0502020204030204" pitchFamily="34" charset="0"/>
              </a:rPr>
              <a:t>deleted (</a:t>
            </a:r>
            <a:r>
              <a:rPr lang="en-US" b="1" dirty="0">
                <a:solidFill>
                  <a:srgbClr val="FF0000"/>
                </a:solidFill>
                <a:effectLst/>
                <a:latin typeface="Calibri" panose="020F0502020204030204" pitchFamily="34" charset="0"/>
                <a:cs typeface="Calibri" panose="020F0502020204030204" pitchFamily="34" charset="0"/>
              </a:rPr>
              <a:t>by index</a:t>
            </a:r>
            <a:r>
              <a:rPr lang="en-US" b="1" dirty="0">
                <a:solidFill>
                  <a:schemeClr val="bg1"/>
                </a:solidFill>
                <a:effectLst/>
                <a:latin typeface="Calibri" panose="020F0502020204030204" pitchFamily="34" charset="0"/>
                <a:cs typeface="Calibri" panose="020F0502020204030204" pitchFamily="34" charset="0"/>
              </a:rPr>
              <a:t>)</a:t>
            </a:r>
            <a:r>
              <a:rPr lang="en-US" dirty="0">
                <a:solidFill>
                  <a:schemeClr val="bg1"/>
                </a:solidFill>
                <a:effectLst/>
                <a:latin typeface="Calibri" panose="020F0502020204030204" pitchFamily="34" charset="0"/>
                <a:cs typeface="Calibri" panose="020F0502020204030204" pitchFamily="34" charset="0"/>
              </a:rPr>
              <a:t>, e.g.:</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 2, 3, 4]</a:t>
            </a:r>
          </a:p>
          <a:p>
            <a:r>
              <a:rPr lang="en-US" dirty="0">
                <a:solidFill>
                  <a:schemeClr val="bg1"/>
                </a:solidFill>
                <a:effectLst/>
                <a:highlight>
                  <a:srgbClr val="C0C0C0"/>
                </a:highlight>
                <a:latin typeface="Calibri" panose="020F0502020204030204" pitchFamily="34" charset="0"/>
                <a:cs typeface="Calibri" panose="020F0502020204030204" pitchFamily="34" charset="0"/>
              </a:rPr>
              <a:t>del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[2]</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outputs: [1, 2, 4]</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del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deletes the whole list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Again, you will learn more about this in module 3.1.6 - don't worry. For the time being just try to experiment with the above code and check how changing it affects the output.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87373825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355312"/>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5. Lists can be iterated through using the </a:t>
            </a:r>
            <a:r>
              <a:rPr lang="en-US" dirty="0">
                <a:solidFill>
                  <a:schemeClr val="bg1"/>
                </a:solidFill>
                <a:effectLst/>
                <a:highlight>
                  <a:srgbClr val="C0C0C0"/>
                </a:highlight>
                <a:latin typeface="Calibri" panose="020F0502020204030204" pitchFamily="34"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 loop, e.g.:</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latin typeface="Calibri" panose="020F0502020204030204" pitchFamily="34" charset="0"/>
                <a:cs typeface="Calibri" panose="020F0502020204030204" pitchFamily="34" charset="0"/>
              </a:rPr>
              <a:t>my_list</a:t>
            </a:r>
            <a:r>
              <a:rPr lang="en-US" dirty="0">
                <a:solidFill>
                  <a:schemeClr val="bg1"/>
                </a:solidFill>
                <a:effectLst/>
                <a:latin typeface="Calibri" panose="020F0502020204030204" pitchFamily="34" charset="0"/>
                <a:cs typeface="Calibri" panose="020F0502020204030204" pitchFamily="34" charset="0"/>
              </a:rPr>
              <a:t> = ["white", "purple", "blue", "yellow", "green"]</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for color in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r>
              <a:rPr lang="en-US" dirty="0">
                <a:solidFill>
                  <a:schemeClr val="bg1"/>
                </a:solidFill>
                <a:effectLst/>
                <a:highlight>
                  <a:srgbClr val="C0C0C0"/>
                </a:highlight>
                <a:latin typeface="Calibri" panose="020F0502020204030204" pitchFamily="34" charset="0"/>
                <a:cs typeface="Calibri" panose="020F0502020204030204" pitchFamily="34" charset="0"/>
              </a:rPr>
              <a:t>    print(color)</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6. The </a:t>
            </a:r>
            <a:r>
              <a:rPr lang="en-US" dirty="0" err="1">
                <a:solidFill>
                  <a:schemeClr val="bg1"/>
                </a:solidFill>
                <a:effectLst/>
                <a:highlight>
                  <a:srgbClr val="C0C0C0"/>
                </a:highlight>
                <a:latin typeface="Calibri" panose="020F0502020204030204" pitchFamily="34" charset="0"/>
                <a:cs typeface="Calibri" panose="020F0502020204030204" pitchFamily="34" charset="0"/>
              </a:rPr>
              <a:t>len</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function may be used to check the </a:t>
            </a:r>
            <a:r>
              <a:rPr lang="en-US" b="1" dirty="0">
                <a:solidFill>
                  <a:schemeClr val="bg1"/>
                </a:solidFill>
                <a:effectLst/>
                <a:latin typeface="Calibri" panose="020F0502020204030204" pitchFamily="34" charset="0"/>
                <a:cs typeface="Calibri" panose="020F0502020204030204" pitchFamily="34" charset="0"/>
              </a:rPr>
              <a:t>list's length</a:t>
            </a:r>
            <a:r>
              <a:rPr lang="en-US" dirty="0">
                <a:solidFill>
                  <a:schemeClr val="bg1"/>
                </a:solidFill>
                <a:effectLst/>
                <a:latin typeface="Calibri" panose="020F0502020204030204" pitchFamily="34" charset="0"/>
                <a:cs typeface="Calibri" panose="020F0502020204030204" pitchFamily="34" charset="0"/>
              </a:rPr>
              <a:t>, e.g.:</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["white", "purple", "blue", "yellow", "green"]</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len</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outputs </a:t>
            </a:r>
            <a:r>
              <a:rPr lang="en-US" b="1" dirty="0">
                <a:solidFill>
                  <a:srgbClr val="FF0000"/>
                </a:solidFill>
                <a:effectLst/>
                <a:highlight>
                  <a:srgbClr val="C0C0C0"/>
                </a:highlight>
                <a:latin typeface="Calibri" panose="020F0502020204030204" pitchFamily="34" charset="0"/>
                <a:cs typeface="Calibri" panose="020F0502020204030204" pitchFamily="34" charset="0"/>
              </a:rPr>
              <a:t>5</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del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[2]</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len</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outputs </a:t>
            </a:r>
            <a:r>
              <a:rPr lang="en-US" b="1" dirty="0">
                <a:solidFill>
                  <a:srgbClr val="FF0000"/>
                </a:solidFill>
                <a:effectLst/>
                <a:highlight>
                  <a:srgbClr val="C0C0C0"/>
                </a:highlight>
                <a:latin typeface="Calibri" panose="020F0502020204030204" pitchFamily="34" charset="0"/>
                <a:cs typeface="Calibri" panose="020F0502020204030204" pitchFamily="34" charset="0"/>
              </a:rPr>
              <a:t>4</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7. A typical function invocation looks as follows: </a:t>
            </a:r>
            <a:r>
              <a:rPr lang="en-US" dirty="0">
                <a:solidFill>
                  <a:schemeClr val="bg1"/>
                </a:solidFill>
                <a:effectLst/>
                <a:highlight>
                  <a:srgbClr val="C0C0C0"/>
                </a:highlight>
                <a:latin typeface="Calibri" panose="020F0502020204030204" pitchFamily="34" charset="0"/>
                <a:cs typeface="Calibri" panose="020F0502020204030204" pitchFamily="34" charset="0"/>
              </a:rPr>
              <a:t>result = function(</a:t>
            </a:r>
            <a:r>
              <a:rPr lang="en-US" dirty="0" err="1">
                <a:solidFill>
                  <a:schemeClr val="bg1"/>
                </a:solidFill>
                <a:effectLst/>
                <a:highlight>
                  <a:srgbClr val="C0C0C0"/>
                </a:highlight>
                <a:latin typeface="Calibri" panose="020F0502020204030204" pitchFamily="34" charset="0"/>
                <a:cs typeface="Calibri" panose="020F0502020204030204" pitchFamily="34" charset="0"/>
              </a:rPr>
              <a:t>arg</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while a typical method invocation looks like this:</a:t>
            </a:r>
          </a:p>
          <a:p>
            <a:endParaRPr lang="en-US" dirty="0">
              <a:solidFill>
                <a:schemeClr val="bg1"/>
              </a:solidFill>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result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data.method</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arg</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16163044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6001643"/>
          </a:xfrm>
          <a:prstGeom prst="rect">
            <a:avLst/>
          </a:prstGeom>
          <a:noFill/>
        </p:spPr>
        <p:txBody>
          <a:bodyPr wrap="square">
            <a:spAutoFit/>
          </a:bodyPr>
          <a:lstStyle/>
          <a:p>
            <a:r>
              <a:rPr lang="en-US" sz="1600" dirty="0">
                <a:solidFill>
                  <a:schemeClr val="bg1"/>
                </a:solidFill>
                <a:effectLst/>
                <a:latin typeface="Calibri" panose="020F0502020204030204" pitchFamily="34" charset="0"/>
                <a:cs typeface="Calibri" panose="020F0502020204030204" pitchFamily="34" charset="0"/>
              </a:rPr>
              <a:t>Exercise 1</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a:solidFill>
                  <a:schemeClr val="bg1"/>
                </a:solidFill>
                <a:effectLst/>
                <a:latin typeface="Calibri" panose="020F0502020204030204" pitchFamily="34" charset="0"/>
                <a:cs typeface="Calibri" panose="020F0502020204030204" pitchFamily="34" charset="0"/>
              </a:rPr>
              <a:t>What is the output of the following snippet?</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lst</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[1, 2, 3, 4, 5]</a:t>
            </a:r>
          </a:p>
          <a:p>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lst.insert</a:t>
            </a:r>
            <a:r>
              <a:rPr lang="en-US" sz="1600" dirty="0">
                <a:solidFill>
                  <a:schemeClr val="bg1"/>
                </a:solidFill>
                <a:effectLst/>
                <a:highlight>
                  <a:srgbClr val="C0C0C0"/>
                </a:highlight>
                <a:latin typeface="Calibri" panose="020F0502020204030204" pitchFamily="34" charset="0"/>
                <a:cs typeface="Calibri" panose="020F0502020204030204" pitchFamily="34" charset="0"/>
              </a:rPr>
              <a:t>(1, 6)  # [1, 6, 2, 3, 4, 5]</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del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lst</a:t>
            </a:r>
            <a:r>
              <a:rPr lang="en-US" sz="1600" dirty="0">
                <a:solidFill>
                  <a:schemeClr val="bg1"/>
                </a:solidFill>
                <a:effectLst/>
                <a:highlight>
                  <a:srgbClr val="C0C0C0"/>
                </a:highlight>
                <a:latin typeface="Calibri" panose="020F0502020204030204" pitchFamily="34" charset="0"/>
                <a:cs typeface="Calibri" panose="020F0502020204030204" pitchFamily="34" charset="0"/>
              </a:rPr>
              <a:t>[0]  # [6, 2, 3, 4, 5]</a:t>
            </a:r>
          </a:p>
          <a:p>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lst.append</a:t>
            </a:r>
            <a:r>
              <a:rPr lang="en-US" sz="1600" dirty="0">
                <a:solidFill>
                  <a:schemeClr val="bg1"/>
                </a:solidFill>
                <a:effectLst/>
                <a:highlight>
                  <a:srgbClr val="C0C0C0"/>
                </a:highlight>
                <a:latin typeface="Calibri" panose="020F0502020204030204" pitchFamily="34" charset="0"/>
                <a:cs typeface="Calibri" panose="020F0502020204030204" pitchFamily="34" charset="0"/>
              </a:rPr>
              <a:t>(1)  # </a:t>
            </a:r>
            <a:r>
              <a:rPr lang="en-US" sz="1600" b="1" dirty="0">
                <a:solidFill>
                  <a:srgbClr val="FF0000"/>
                </a:solidFill>
                <a:effectLst/>
                <a:highlight>
                  <a:srgbClr val="C0C0C0"/>
                </a:highlight>
                <a:latin typeface="Calibri" panose="020F0502020204030204" pitchFamily="34" charset="0"/>
                <a:cs typeface="Calibri" panose="020F0502020204030204" pitchFamily="34" charset="0"/>
              </a:rPr>
              <a:t>[6, 2, 3, 4, 5, 1]</a:t>
            </a:r>
          </a:p>
          <a:p>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print(</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lst</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a:solidFill>
                  <a:schemeClr val="bg1"/>
                </a:solidFill>
                <a:effectLst/>
                <a:latin typeface="Calibri" panose="020F0502020204030204" pitchFamily="34" charset="0"/>
                <a:cs typeface="Calibri" panose="020F0502020204030204" pitchFamily="34" charset="0"/>
              </a:rPr>
              <a:t>Exercise 2</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a:solidFill>
                  <a:schemeClr val="bg1"/>
                </a:solidFill>
                <a:effectLst/>
                <a:latin typeface="Calibri" panose="020F0502020204030204" pitchFamily="34" charset="0"/>
                <a:cs typeface="Calibri" panose="020F0502020204030204" pitchFamily="34" charset="0"/>
              </a:rPr>
              <a:t>What is the output of the following snippet?</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lst</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[1, 2, 3, 4, 5]</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lst_2 = []</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add = 0</a:t>
            </a:r>
          </a:p>
          <a:p>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for number in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lst</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    add += number  # 1+2+3+4+5 = </a:t>
            </a:r>
            <a:r>
              <a:rPr lang="en-US" sz="1600" b="1" dirty="0">
                <a:solidFill>
                  <a:srgbClr val="FF0000"/>
                </a:solidFill>
                <a:effectLst/>
                <a:highlight>
                  <a:srgbClr val="C0C0C0"/>
                </a:highlight>
                <a:latin typeface="Calibri" panose="020F0502020204030204" pitchFamily="34" charset="0"/>
                <a:cs typeface="Calibri" panose="020F0502020204030204" pitchFamily="34" charset="0"/>
              </a:rPr>
              <a:t>15</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    lst_2.append(add)  #  </a:t>
            </a:r>
            <a:r>
              <a:rPr lang="en-US" sz="1600" b="1" dirty="0">
                <a:solidFill>
                  <a:srgbClr val="FF0000"/>
                </a:solidFill>
                <a:effectLst/>
                <a:highlight>
                  <a:srgbClr val="C0C0C0"/>
                </a:highlight>
                <a:latin typeface="Calibri" panose="020F0502020204030204" pitchFamily="34" charset="0"/>
                <a:cs typeface="Calibri" panose="020F0502020204030204" pitchFamily="34" charset="0"/>
              </a:rPr>
              <a:t>[1, 3, 6, 10, 15]</a:t>
            </a:r>
          </a:p>
          <a:p>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print(lst_2)</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42551039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247317"/>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Exercise 3</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What happens when you run the following snippet?</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lst</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p>
          <a:p>
            <a:r>
              <a:rPr lang="en-US" dirty="0">
                <a:solidFill>
                  <a:schemeClr val="bg1"/>
                </a:solidFill>
                <a:effectLst/>
                <a:highlight>
                  <a:srgbClr val="C0C0C0"/>
                </a:highlight>
                <a:latin typeface="Calibri" panose="020F0502020204030204" pitchFamily="34" charset="0"/>
                <a:cs typeface="Calibri" panose="020F0502020204030204" pitchFamily="34" charset="0"/>
              </a:rPr>
              <a:t>del </a:t>
            </a:r>
            <a:r>
              <a:rPr lang="en-US" dirty="0" err="1">
                <a:solidFill>
                  <a:schemeClr val="bg1"/>
                </a:solidFill>
                <a:effectLst/>
                <a:highlight>
                  <a:srgbClr val="C0C0C0"/>
                </a:highlight>
                <a:latin typeface="Calibri" panose="020F0502020204030204" pitchFamily="34" charset="0"/>
                <a:cs typeface="Calibri" panose="020F0502020204030204" pitchFamily="34" charset="0"/>
              </a:rPr>
              <a:t>lst</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lst</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 </a:t>
            </a:r>
            <a:r>
              <a:rPr lang="en-US" b="1" i="0" dirty="0" err="1">
                <a:solidFill>
                  <a:srgbClr val="FF0000"/>
                </a:solidFill>
                <a:effectLst/>
                <a:latin typeface="courier new" panose="02070309020205020404" pitchFamily="49" charset="0"/>
              </a:rPr>
              <a:t>NameError</a:t>
            </a:r>
            <a:r>
              <a:rPr lang="en-US" b="1" i="0" dirty="0">
                <a:solidFill>
                  <a:srgbClr val="FF0000"/>
                </a:solidFill>
                <a:effectLst/>
                <a:latin typeface="courier new" panose="02070309020205020404" pitchFamily="49" charset="0"/>
              </a:rPr>
              <a:t>: name '</a:t>
            </a:r>
            <a:r>
              <a:rPr lang="en-US" b="1" i="0" dirty="0" err="1">
                <a:solidFill>
                  <a:srgbClr val="FF0000"/>
                </a:solidFill>
                <a:effectLst/>
                <a:latin typeface="courier new" panose="02070309020205020404" pitchFamily="49" charset="0"/>
              </a:rPr>
              <a:t>lst</a:t>
            </a:r>
            <a:r>
              <a:rPr lang="en-US" b="1" i="0" dirty="0">
                <a:solidFill>
                  <a:srgbClr val="FF0000"/>
                </a:solidFill>
                <a:effectLst/>
                <a:latin typeface="courier new" panose="02070309020205020404" pitchFamily="49" charset="0"/>
              </a:rPr>
              <a:t>' is not defined</a:t>
            </a:r>
            <a:endParaRPr lang="en-US" b="1" dirty="0">
              <a:solidFill>
                <a:schemeClr val="bg1"/>
              </a:solidFill>
              <a:effectLst/>
              <a:latin typeface="Calibri" panose="020F0502020204030204" pitchFamily="34" charset="0"/>
              <a:cs typeface="Calibri" panose="020F0502020204030204" pitchFamily="34" charset="0"/>
            </a:endParaRP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Exercise 4</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What is the output of the following snippet?</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latin typeface="Calibri" panose="020F0502020204030204" pitchFamily="34" charset="0"/>
                <a:cs typeface="Calibri" panose="020F0502020204030204" pitchFamily="34" charset="0"/>
              </a:rPr>
              <a:t>lst</a:t>
            </a:r>
            <a:r>
              <a:rPr lang="en-US" dirty="0">
                <a:solidFill>
                  <a:schemeClr val="bg1"/>
                </a:solidFill>
                <a:effectLst/>
                <a:latin typeface="Calibri" panose="020F0502020204030204" pitchFamily="34" charset="0"/>
                <a:cs typeface="Calibri" panose="020F0502020204030204" pitchFamily="34" charset="0"/>
              </a:rPr>
              <a:t> = [1, [2, 3], 4]</a:t>
            </a:r>
          </a:p>
          <a:p>
            <a:r>
              <a:rPr lang="en-US" dirty="0">
                <a:solidFill>
                  <a:schemeClr val="bg1"/>
                </a:solidFill>
                <a:effectLst/>
                <a:latin typeface="Calibri" panose="020F0502020204030204" pitchFamily="34" charset="0"/>
                <a:cs typeface="Calibri" panose="020F0502020204030204" pitchFamily="34" charset="0"/>
              </a:rPr>
              <a:t>print(</a:t>
            </a:r>
            <a:r>
              <a:rPr lang="en-US" dirty="0" err="1">
                <a:solidFill>
                  <a:schemeClr val="bg1"/>
                </a:solidFill>
                <a:effectLst/>
                <a:latin typeface="Calibri" panose="020F0502020204030204" pitchFamily="34" charset="0"/>
                <a:cs typeface="Calibri" panose="020F0502020204030204" pitchFamily="34" charset="0"/>
              </a:rPr>
              <a:t>lst</a:t>
            </a:r>
            <a:r>
              <a:rPr lang="en-US" dirty="0">
                <a:solidFill>
                  <a:schemeClr val="bg1"/>
                </a:solidFill>
                <a:effectLst/>
                <a:latin typeface="Calibri" panose="020F0502020204030204" pitchFamily="34" charset="0"/>
                <a:cs typeface="Calibri" panose="020F0502020204030204" pitchFamily="34" charset="0"/>
              </a:rPr>
              <a:t>[1])  # </a:t>
            </a:r>
            <a:r>
              <a:rPr lang="en-US" b="1" dirty="0">
                <a:solidFill>
                  <a:srgbClr val="FF0000"/>
                </a:solidFill>
                <a:effectLst/>
                <a:latin typeface="Calibri" panose="020F0502020204030204" pitchFamily="34" charset="0"/>
                <a:cs typeface="Calibri" panose="020F0502020204030204" pitchFamily="34" charset="0"/>
              </a:rPr>
              <a:t>[2, 3]</a:t>
            </a:r>
          </a:p>
          <a:p>
            <a:r>
              <a:rPr lang="en-US" dirty="0">
                <a:solidFill>
                  <a:schemeClr val="bg1"/>
                </a:solidFill>
                <a:effectLst/>
                <a:latin typeface="Calibri" panose="020F0502020204030204" pitchFamily="34" charset="0"/>
                <a:cs typeface="Calibri" panose="020F0502020204030204" pitchFamily="34" charset="0"/>
              </a:rPr>
              <a:t>print(</a:t>
            </a:r>
            <a:r>
              <a:rPr lang="en-US" dirty="0" err="1">
                <a:solidFill>
                  <a:schemeClr val="bg1"/>
                </a:solidFill>
                <a:effectLst/>
                <a:latin typeface="Calibri" panose="020F0502020204030204" pitchFamily="34" charset="0"/>
                <a:cs typeface="Calibri" panose="020F0502020204030204" pitchFamily="34" charset="0"/>
              </a:rPr>
              <a:t>len</a:t>
            </a:r>
            <a:r>
              <a:rPr lang="en-US" dirty="0">
                <a:solidFill>
                  <a:schemeClr val="bg1"/>
                </a:solidFill>
                <a:effectLst/>
                <a:latin typeface="Calibri" panose="020F0502020204030204" pitchFamily="34" charset="0"/>
                <a:cs typeface="Calibri" panose="020F0502020204030204" pitchFamily="34" charset="0"/>
              </a:rPr>
              <a:t>(</a:t>
            </a:r>
            <a:r>
              <a:rPr lang="en-US" dirty="0" err="1">
                <a:solidFill>
                  <a:schemeClr val="bg1"/>
                </a:solidFill>
                <a:effectLst/>
                <a:latin typeface="Calibri" panose="020F0502020204030204" pitchFamily="34" charset="0"/>
                <a:cs typeface="Calibri" panose="020F0502020204030204" pitchFamily="34" charset="0"/>
              </a:rPr>
              <a:t>lst</a:t>
            </a:r>
            <a:r>
              <a:rPr lang="en-US" dirty="0">
                <a:solidFill>
                  <a:schemeClr val="bg1"/>
                </a:solidFill>
                <a:effectLst/>
                <a:latin typeface="Calibri" panose="020F0502020204030204" pitchFamily="34" charset="0"/>
                <a:cs typeface="Calibri" panose="020F0502020204030204" pitchFamily="34" charset="0"/>
              </a:rPr>
              <a:t>))  # </a:t>
            </a:r>
            <a:r>
              <a:rPr lang="en-US" b="1" dirty="0">
                <a:solidFill>
                  <a:srgbClr val="FF0000"/>
                </a:solidFill>
                <a:effectLst/>
                <a:latin typeface="Calibri" panose="020F0502020204030204" pitchFamily="34" charset="0"/>
                <a:cs typeface="Calibri" panose="020F0502020204030204" pitchFamily="34" charset="0"/>
              </a:rPr>
              <a:t>3</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7629628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893647"/>
          </a:xfrm>
          <a:prstGeom prst="rect">
            <a:avLst/>
          </a:prstGeom>
          <a:noFill/>
        </p:spPr>
        <p:txBody>
          <a:bodyPr wrap="square">
            <a:spAutoFit/>
          </a:bodyPr>
          <a:lstStyle/>
          <a:p>
            <a:r>
              <a:rPr lang="en-US" sz="2400" b="1" dirty="0">
                <a:solidFill>
                  <a:schemeClr val="bg1"/>
                </a:solidFill>
                <a:effectLst/>
                <a:latin typeface="Calibri" panose="020F0502020204030204" pitchFamily="34" charset="0"/>
                <a:cs typeface="Calibri" panose="020F0502020204030204" pitchFamily="34" charset="0"/>
              </a:rPr>
              <a:t>The bubble sort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Now that you can effectively juggle the elements of lists, it's time to learn how to sort them. Many sorting algorithms have been invented so far, which differ a lot in speed, as well as in complexity. We are going to show you a very simple algorithm, easy to understand, but unfortunately not too efficient, either. It's used very rarely, and certainly not for large and extensive lists.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Let's say that a list can be sorted in two ways:</a:t>
            </a:r>
          </a:p>
          <a:p>
            <a:endParaRPr lang="en-US" dirty="0">
              <a:solidFill>
                <a:schemeClr val="bg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increasing (or more precisely - non-decreasing) - if in every pair of adjacent elements, the former element is not greater than the latter;</a:t>
            </a: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decreasing (or more precisely - non-increasing) - if in every pair of adjacent elements, the former element is not less than the latter.</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In the following sections, we'll sort the list in increasing order, so that the numbers will be ordered from the smallest to the largest.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52554160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078313"/>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Here's the list: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8		10</a:t>
            </a:r>
            <a:r>
              <a:rPr lang="en-US" dirty="0">
                <a:solidFill>
                  <a:schemeClr val="bg1"/>
                </a:solidFill>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6</a:t>
            </a:r>
            <a:r>
              <a:rPr lang="en-US" dirty="0">
                <a:solidFill>
                  <a:schemeClr val="bg1"/>
                </a:solidFill>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2</a:t>
            </a:r>
            <a:r>
              <a:rPr lang="en-US" dirty="0">
                <a:solidFill>
                  <a:schemeClr val="bg1"/>
                </a:solidFill>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4</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We'll try to use the following approach: we'll take the first and the second elements and compare them; if we determine that they're in the wrong order (i.e., the first is greater than the second), we'll swap them round; if their order is valid, we'll do nothing. A glance at our list confirms the latter - the elements 01 and 02 are in the proper order, as in 8 &lt; 10.</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Now look at the second and the third elements. They're in the wrong positions. We have to swap them:</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8		</a:t>
            </a:r>
            <a:r>
              <a:rPr lang="en-US" dirty="0">
                <a:solidFill>
                  <a:schemeClr val="bg1"/>
                </a:solidFill>
                <a:effectLst/>
                <a:highlight>
                  <a:srgbClr val="C0C0C0"/>
                </a:highlight>
                <a:latin typeface="Calibri" panose="020F0502020204030204" pitchFamily="34" charset="0"/>
                <a:cs typeface="Calibri" panose="020F0502020204030204" pitchFamily="34" charset="0"/>
              </a:rPr>
              <a:t>6</a:t>
            </a:r>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10</a:t>
            </a:r>
            <a:r>
              <a:rPr lang="en-US" dirty="0">
                <a:solidFill>
                  <a:schemeClr val="bg1"/>
                </a:solidFill>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2</a:t>
            </a:r>
            <a:r>
              <a:rPr lang="en-US" dirty="0">
                <a:solidFill>
                  <a:schemeClr val="bg1"/>
                </a:solidFill>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4</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We go further, and look at the third and the fourth elements. Again, this is not what it's supposed to be like. We have to swap them:</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8		6</a:t>
            </a:r>
            <a:r>
              <a:rPr lang="en-US" dirty="0">
                <a:solidFill>
                  <a:schemeClr val="bg1"/>
                </a:solidFill>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2</a:t>
            </a:r>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10</a:t>
            </a:r>
            <a:r>
              <a:rPr lang="en-US" dirty="0">
                <a:solidFill>
                  <a:schemeClr val="bg1"/>
                </a:solidFill>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4</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14607924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801314"/>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Now we check the fourth and the fifth elements. Yes, they too are in the wrong positions. Another swap occurs: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8		6</a:t>
            </a:r>
            <a:r>
              <a:rPr lang="en-US" dirty="0">
                <a:solidFill>
                  <a:schemeClr val="bg1"/>
                </a:solidFill>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2</a:t>
            </a:r>
            <a:r>
              <a:rPr lang="en-US" dirty="0">
                <a:solidFill>
                  <a:schemeClr val="bg1"/>
                </a:solidFill>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4</a:t>
            </a:r>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10</a:t>
            </a:r>
          </a:p>
          <a:p>
            <a:endParaRPr lang="en-US" dirty="0">
              <a:solidFill>
                <a:schemeClr val="bg1"/>
              </a:solidFill>
              <a:effectLst/>
              <a:latin typeface="Calibri" panose="020F0502020204030204" pitchFamily="34" charset="0"/>
              <a:cs typeface="Calibri" panose="020F0502020204030204" pitchFamily="34" charset="0"/>
            </a:endParaRPr>
          </a:p>
          <a:p>
            <a:r>
              <a:rPr lang="en-US" b="1" dirty="0">
                <a:solidFill>
                  <a:schemeClr val="bg1"/>
                </a:solidFill>
                <a:effectLst/>
                <a:latin typeface="Calibri" panose="020F0502020204030204" pitchFamily="34" charset="0"/>
                <a:cs typeface="Calibri" panose="020F0502020204030204" pitchFamily="34" charset="0"/>
              </a:rPr>
              <a:t>The first pass </a:t>
            </a:r>
            <a:r>
              <a:rPr lang="en-US" dirty="0">
                <a:solidFill>
                  <a:schemeClr val="bg1"/>
                </a:solidFill>
                <a:effectLst/>
                <a:latin typeface="Calibri" panose="020F0502020204030204" pitchFamily="34" charset="0"/>
                <a:cs typeface="Calibri" panose="020F0502020204030204" pitchFamily="34" charset="0"/>
              </a:rPr>
              <a:t>through the list is already finished. </a:t>
            </a:r>
            <a:r>
              <a:rPr lang="en-US" b="1" dirty="0">
                <a:solidFill>
                  <a:schemeClr val="bg1"/>
                </a:solidFill>
                <a:effectLst/>
                <a:latin typeface="Calibri" panose="020F0502020204030204" pitchFamily="34" charset="0"/>
                <a:cs typeface="Calibri" panose="020F0502020204030204" pitchFamily="34" charset="0"/>
              </a:rPr>
              <a:t>We're still far from finishing our job</a:t>
            </a:r>
            <a:r>
              <a:rPr lang="en-US" dirty="0">
                <a:solidFill>
                  <a:schemeClr val="bg1"/>
                </a:solidFill>
                <a:effectLst/>
                <a:latin typeface="Calibri" panose="020F0502020204030204" pitchFamily="34" charset="0"/>
                <a:cs typeface="Calibri" panose="020F0502020204030204" pitchFamily="34" charset="0"/>
              </a:rPr>
              <a:t>, but something curious has happened in the meantime. The largest element, 10, has already gone to the end of the list. Note that this is the desired place for it. All the remaining elements form a picturesque mess, but this one is already in place.</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Now, for a moment, try to imagine the list in a slightly different way - namely, like this: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10</a:t>
            </a:r>
          </a:p>
          <a:p>
            <a:r>
              <a:rPr lang="en-US" dirty="0">
                <a:solidFill>
                  <a:schemeClr val="bg1"/>
                </a:solidFill>
                <a:effectLst/>
                <a:highlight>
                  <a:srgbClr val="C0C0C0"/>
                </a:highlight>
                <a:latin typeface="Calibri" panose="020F0502020204030204" pitchFamily="34" charset="0"/>
                <a:cs typeface="Calibri" panose="020F0502020204030204" pitchFamily="34" charset="0"/>
              </a:rPr>
              <a:t>4</a:t>
            </a:r>
          </a:p>
          <a:p>
            <a:r>
              <a:rPr lang="en-US" dirty="0">
                <a:solidFill>
                  <a:schemeClr val="bg1"/>
                </a:solidFill>
                <a:effectLst/>
                <a:latin typeface="Calibri" panose="020F0502020204030204" pitchFamily="34" charset="0"/>
                <a:cs typeface="Calibri" panose="020F0502020204030204" pitchFamily="34" charset="0"/>
              </a:rPr>
              <a:t>2</a:t>
            </a:r>
          </a:p>
          <a:p>
            <a:r>
              <a:rPr lang="en-US" dirty="0">
                <a:solidFill>
                  <a:schemeClr val="bg1"/>
                </a:solidFill>
                <a:effectLst/>
                <a:highlight>
                  <a:srgbClr val="C0C0C0"/>
                </a:highlight>
                <a:latin typeface="Calibri" panose="020F0502020204030204" pitchFamily="34" charset="0"/>
                <a:cs typeface="Calibri" panose="020F0502020204030204" pitchFamily="34" charset="0"/>
              </a:rPr>
              <a:t>6</a:t>
            </a:r>
          </a:p>
          <a:p>
            <a:r>
              <a:rPr lang="en-US" dirty="0">
                <a:solidFill>
                  <a:schemeClr val="bg1"/>
                </a:solidFill>
                <a:effectLst/>
                <a:latin typeface="Calibri" panose="020F0502020204030204" pitchFamily="34" charset="0"/>
                <a:cs typeface="Calibri" panose="020F0502020204030204" pitchFamily="34" charset="0"/>
              </a:rPr>
              <a:t>8</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276101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6278642"/>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The </a:t>
            </a:r>
            <a:r>
              <a:rPr lang="en-US" sz="2400" b="1" dirty="0">
                <a:solidFill>
                  <a:srgbClr val="FF0000"/>
                </a:solidFill>
                <a:effectLst/>
                <a:latin typeface="Calibri" panose="020F0502020204030204" pitchFamily="34" charset="0"/>
                <a:cs typeface="Calibri" panose="020F0502020204030204" pitchFamily="34" charset="0"/>
              </a:rPr>
              <a:t>if-else</a:t>
            </a:r>
            <a:r>
              <a:rPr lang="en-US" sz="2400" b="1" dirty="0">
                <a:solidFill>
                  <a:schemeClr val="bg1"/>
                </a:solidFill>
                <a:effectLst/>
                <a:latin typeface="Calibri" panose="020F0502020204030204" pitchFamily="34" charset="0"/>
                <a:cs typeface="Calibri" panose="020F0502020204030204" pitchFamily="34" charset="0"/>
              </a:rPr>
              <a:t> statement: more conditional execution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By using this form of conditional statement, we can describe our plans as follows: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a:t>
            </a:r>
            <a:r>
              <a:rPr lang="en-US" dirty="0" err="1">
                <a:solidFill>
                  <a:schemeClr val="bg1"/>
                </a:solidFill>
                <a:effectLst/>
                <a:highlight>
                  <a:srgbClr val="C0C0C0"/>
                </a:highlight>
                <a:latin typeface="Calibri" panose="020F0502020204030204" pitchFamily="34" charset="0"/>
                <a:cs typeface="Calibri" panose="020F0502020204030204" pitchFamily="34" charset="0"/>
              </a:rPr>
              <a:t>the_weather_is_good</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go_for_a_walk</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go_to_a_theater</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have_lunch</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highlight>
                  <a:srgbClr val="C0C0C0"/>
                </a:highlight>
                <a:latin typeface="Calibri" panose="020F0502020204030204" pitchFamily="34" charset="0"/>
                <a:cs typeface="Calibri" panose="020F0502020204030204" pitchFamily="34" charset="0"/>
              </a:rPr>
              <a:t>If</a:t>
            </a:r>
            <a:r>
              <a:rPr lang="en-US" dirty="0">
                <a:solidFill>
                  <a:schemeClr val="bg1"/>
                </a:solidFill>
                <a:effectLst/>
                <a:latin typeface="Calibri" panose="020F0502020204030204" pitchFamily="34" charset="0"/>
                <a:cs typeface="Calibri" panose="020F0502020204030204" pitchFamily="34" charset="0"/>
              </a:rPr>
              <a:t> the weather is good, we'll go for a walk. </a:t>
            </a:r>
            <a:r>
              <a:rPr lang="en-US" b="1" dirty="0">
                <a:solidFill>
                  <a:schemeClr val="bg1"/>
                </a:solidFill>
                <a:effectLst/>
                <a:highlight>
                  <a:srgbClr val="C0C0C0"/>
                </a:highlight>
                <a:latin typeface="Calibri" panose="020F0502020204030204" pitchFamily="34" charset="0"/>
                <a:cs typeface="Calibri" panose="020F0502020204030204" pitchFamily="34" charset="0"/>
              </a:rPr>
              <a:t>Otherwise</a:t>
            </a:r>
            <a:r>
              <a:rPr lang="en-US" dirty="0">
                <a:solidFill>
                  <a:schemeClr val="bg1"/>
                </a:solidFill>
                <a:effectLst/>
                <a:latin typeface="Calibri" panose="020F0502020204030204" pitchFamily="34" charset="0"/>
                <a:cs typeface="Calibri" panose="020F0502020204030204" pitchFamily="34" charset="0"/>
              </a:rPr>
              <a:t>, we'll go to a theatre. </a:t>
            </a:r>
            <a:r>
              <a:rPr lang="en-US" b="1" dirty="0">
                <a:solidFill>
                  <a:schemeClr val="bg1"/>
                </a:solidFill>
                <a:effectLst/>
                <a:highlight>
                  <a:srgbClr val="C0C0C0"/>
                </a:highlight>
                <a:latin typeface="Calibri" panose="020F0502020204030204" pitchFamily="34" charset="0"/>
                <a:cs typeface="Calibri" panose="020F0502020204030204" pitchFamily="34" charset="0"/>
              </a:rPr>
              <a:t>No matter </a:t>
            </a:r>
            <a:r>
              <a:rPr lang="en-US" dirty="0">
                <a:solidFill>
                  <a:schemeClr val="bg1"/>
                </a:solidFill>
                <a:effectLst/>
                <a:latin typeface="Calibri" panose="020F0502020204030204" pitchFamily="34" charset="0"/>
                <a:cs typeface="Calibri" panose="020F0502020204030204" pitchFamily="34" charset="0"/>
              </a:rPr>
              <a:t>if the weather is </a:t>
            </a:r>
            <a:r>
              <a:rPr lang="en-US" b="1" dirty="0">
                <a:solidFill>
                  <a:schemeClr val="bg1"/>
                </a:solidFill>
                <a:effectLst/>
                <a:latin typeface="Calibri" panose="020F0502020204030204" pitchFamily="34" charset="0"/>
                <a:cs typeface="Calibri" panose="020F0502020204030204" pitchFamily="34" charset="0"/>
              </a:rPr>
              <a:t>good or bad</a:t>
            </a:r>
            <a:r>
              <a:rPr lang="en-US" dirty="0">
                <a:solidFill>
                  <a:schemeClr val="bg1"/>
                </a:solidFill>
                <a:effectLst/>
                <a:latin typeface="Calibri" panose="020F0502020204030204" pitchFamily="34" charset="0"/>
                <a:cs typeface="Calibri" panose="020F0502020204030204" pitchFamily="34" charset="0"/>
              </a:rPr>
              <a:t>, we'll </a:t>
            </a:r>
            <a:r>
              <a:rPr lang="en-US" b="1" dirty="0">
                <a:solidFill>
                  <a:srgbClr val="FF0000"/>
                </a:solidFill>
                <a:effectLst/>
                <a:latin typeface="Calibri" panose="020F0502020204030204" pitchFamily="34" charset="0"/>
                <a:cs typeface="Calibri" panose="020F0502020204030204" pitchFamily="34" charset="0"/>
              </a:rPr>
              <a:t>have lunch </a:t>
            </a:r>
            <a:r>
              <a:rPr lang="en-US" dirty="0">
                <a:solidFill>
                  <a:schemeClr val="bg1"/>
                </a:solidFill>
                <a:effectLst/>
                <a:latin typeface="Calibri" panose="020F0502020204030204" pitchFamily="34" charset="0"/>
                <a:cs typeface="Calibri" panose="020F0502020204030204" pitchFamily="34" charset="0"/>
              </a:rPr>
              <a:t>afterwards (after the walk or after going to the theatre).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Everything we've said about indentation works in the same manner inside the else branch:</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a:t>
            </a:r>
            <a:r>
              <a:rPr lang="en-US" dirty="0" err="1">
                <a:solidFill>
                  <a:schemeClr val="bg1"/>
                </a:solidFill>
                <a:effectLst/>
                <a:highlight>
                  <a:srgbClr val="C0C0C0"/>
                </a:highlight>
                <a:latin typeface="Calibri" panose="020F0502020204030204" pitchFamily="34" charset="0"/>
                <a:cs typeface="Calibri" panose="020F0502020204030204" pitchFamily="34" charset="0"/>
              </a:rPr>
              <a:t>the_weather_is_good</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go_for_a_walk</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have_fun</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go_to_a_theater</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enjoy_the_movie</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have_lunch</a:t>
            </a:r>
            <a:r>
              <a:rPr lang="en-US" dirty="0">
                <a:solidFill>
                  <a:schemeClr val="bg1"/>
                </a:solidFill>
                <a:effectLst/>
                <a:highlight>
                  <a:srgbClr val="C0C0C0"/>
                </a:highlight>
                <a:latin typeface="Calibri" panose="020F0502020204030204" pitchFamily="34" charset="0"/>
                <a:cs typeface="Calibri" panose="020F0502020204030204" pitchFamily="34" charset="0"/>
              </a:rPr>
              <a:t>()</a:t>
            </a:r>
            <a:endParaRPr lang="en-US" dirty="0">
              <a:solidFill>
                <a:schemeClr val="bg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05064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909310"/>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Look - </a:t>
            </a:r>
            <a:r>
              <a:rPr lang="en-US" dirty="0">
                <a:solidFill>
                  <a:schemeClr val="bg1"/>
                </a:solidFill>
                <a:effectLst/>
                <a:highlight>
                  <a:srgbClr val="C0C0C0"/>
                </a:highlight>
                <a:latin typeface="Calibri" panose="020F0502020204030204" pitchFamily="34" charset="0"/>
                <a:cs typeface="Calibri" panose="020F0502020204030204" pitchFamily="34" charset="0"/>
              </a:rPr>
              <a:t>10</a:t>
            </a:r>
            <a:r>
              <a:rPr lang="en-US" dirty="0">
                <a:solidFill>
                  <a:schemeClr val="bg1"/>
                </a:solidFill>
                <a:effectLst/>
                <a:latin typeface="Calibri" panose="020F0502020204030204" pitchFamily="34" charset="0"/>
                <a:cs typeface="Calibri" panose="020F0502020204030204" pitchFamily="34" charset="0"/>
              </a:rPr>
              <a:t> is at the top. We could say that it floated up from the bottom to the surface, just like the </a:t>
            </a:r>
            <a:r>
              <a:rPr lang="en-US" b="1" dirty="0">
                <a:solidFill>
                  <a:schemeClr val="bg1"/>
                </a:solidFill>
                <a:effectLst/>
                <a:latin typeface="Calibri" panose="020F0502020204030204" pitchFamily="34" charset="0"/>
                <a:cs typeface="Calibri" panose="020F0502020204030204" pitchFamily="34" charset="0"/>
              </a:rPr>
              <a:t>bubble in a glass of champagne</a:t>
            </a:r>
            <a:r>
              <a:rPr lang="en-US" dirty="0">
                <a:solidFill>
                  <a:schemeClr val="bg1"/>
                </a:solidFill>
                <a:effectLst/>
                <a:latin typeface="Calibri" panose="020F0502020204030204" pitchFamily="34" charset="0"/>
                <a:cs typeface="Calibri" panose="020F0502020204030204" pitchFamily="34" charset="0"/>
              </a:rPr>
              <a:t>. The sorting method derives its name from the same observation - it's called a </a:t>
            </a:r>
            <a:r>
              <a:rPr lang="en-US" b="1" dirty="0">
                <a:solidFill>
                  <a:schemeClr val="bg1"/>
                </a:solidFill>
                <a:effectLst/>
                <a:latin typeface="Calibri" panose="020F0502020204030204" pitchFamily="34" charset="0"/>
                <a:cs typeface="Calibri" panose="020F0502020204030204" pitchFamily="34" charset="0"/>
              </a:rPr>
              <a:t>bubble sort</a:t>
            </a:r>
            <a:r>
              <a:rPr lang="en-US" dirty="0">
                <a:solidFill>
                  <a:schemeClr val="bg1"/>
                </a:solidFill>
                <a:effectLs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Now we start with the second pass through the list. We look at the first and second elements - a swap is necessary:</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6		8</a:t>
            </a:r>
            <a:r>
              <a:rPr lang="en-US" dirty="0">
                <a:solidFill>
                  <a:schemeClr val="bg1"/>
                </a:solidFill>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2</a:t>
            </a:r>
            <a:r>
              <a:rPr lang="en-US" dirty="0">
                <a:solidFill>
                  <a:schemeClr val="bg1"/>
                </a:solidFill>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4</a:t>
            </a:r>
            <a:r>
              <a:rPr lang="en-US" dirty="0">
                <a:solidFill>
                  <a:schemeClr val="bg1"/>
                </a:solidFill>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10</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Time for the second and third elements: we have to swap them too:</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6		</a:t>
            </a:r>
            <a:r>
              <a:rPr lang="en-US" dirty="0">
                <a:solidFill>
                  <a:schemeClr val="bg1"/>
                </a:solidFill>
                <a:effectLst/>
                <a:highlight>
                  <a:srgbClr val="C0C0C0"/>
                </a:highlight>
                <a:latin typeface="Calibri" panose="020F0502020204030204" pitchFamily="34" charset="0"/>
                <a:cs typeface="Calibri" panose="020F0502020204030204" pitchFamily="34" charset="0"/>
              </a:rPr>
              <a:t>2</a:t>
            </a:r>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8</a:t>
            </a:r>
            <a:r>
              <a:rPr lang="en-US" dirty="0">
                <a:solidFill>
                  <a:schemeClr val="bg1"/>
                </a:solidFill>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4</a:t>
            </a:r>
            <a:r>
              <a:rPr lang="en-US" dirty="0">
                <a:solidFill>
                  <a:schemeClr val="bg1"/>
                </a:solidFill>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10</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Now the third and fourth elements, and the second pass is finished, as 8 is already in place:</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6		2</a:t>
            </a:r>
            <a:r>
              <a:rPr lang="en-US" dirty="0">
                <a:solidFill>
                  <a:schemeClr val="bg1"/>
                </a:solidFill>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4</a:t>
            </a:r>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8</a:t>
            </a:r>
            <a:r>
              <a:rPr lang="en-US" dirty="0">
                <a:solidFill>
                  <a:schemeClr val="bg1"/>
                </a:solidFill>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10</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We start the next pass immediately. Watch the first and the second elements carefully - another swap is needed:</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2		6</a:t>
            </a:r>
            <a:r>
              <a:rPr lang="en-US" dirty="0">
                <a:solidFill>
                  <a:schemeClr val="bg1"/>
                </a:solidFill>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4</a:t>
            </a:r>
            <a:r>
              <a:rPr lang="en-US" dirty="0">
                <a:solidFill>
                  <a:schemeClr val="bg1"/>
                </a:solidFill>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8</a:t>
            </a:r>
            <a:r>
              <a:rPr lang="en-US" dirty="0">
                <a:solidFill>
                  <a:schemeClr val="bg1"/>
                </a:solidFill>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10</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37264631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3416320"/>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Now 6 needs to go into place. We swap the second and the third elements: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2		</a:t>
            </a:r>
            <a:r>
              <a:rPr lang="en-US" dirty="0">
                <a:solidFill>
                  <a:schemeClr val="bg1"/>
                </a:solidFill>
                <a:effectLst/>
                <a:highlight>
                  <a:srgbClr val="C0C0C0"/>
                </a:highlight>
                <a:latin typeface="Calibri" panose="020F0502020204030204" pitchFamily="34" charset="0"/>
                <a:cs typeface="Calibri" panose="020F0502020204030204" pitchFamily="34" charset="0"/>
              </a:rPr>
              <a:t>4</a:t>
            </a:r>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6</a:t>
            </a:r>
            <a:r>
              <a:rPr lang="en-US" dirty="0">
                <a:solidFill>
                  <a:schemeClr val="bg1"/>
                </a:solidFill>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8</a:t>
            </a:r>
            <a:r>
              <a:rPr lang="en-US" dirty="0">
                <a:solidFill>
                  <a:schemeClr val="bg1"/>
                </a:solidFill>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10</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list is already sorted. We have nothing more to do. This is exactly what we want.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As you can see, the essence of this algorithm is simple: </a:t>
            </a:r>
            <a:r>
              <a:rPr lang="en-US" b="1" dirty="0">
                <a:solidFill>
                  <a:schemeClr val="bg1"/>
                </a:solidFill>
                <a:effectLst/>
                <a:latin typeface="Calibri" panose="020F0502020204030204" pitchFamily="34" charset="0"/>
                <a:cs typeface="Calibri" panose="020F0502020204030204" pitchFamily="34" charset="0"/>
              </a:rPr>
              <a:t>we compare the adjacent elements, and by swapping some of them, we achieve our goal</a:t>
            </a:r>
            <a:r>
              <a:rPr lang="en-US" dirty="0">
                <a:solidFill>
                  <a:schemeClr val="bg1"/>
                </a:solidFill>
                <a:effectLs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Let's code in Python all the actions performed during a single pass through the list, and then we'll consider how many passes we actually need to perform it. We haven't explained this so far, and we'll do that a little later.</a:t>
            </a:r>
            <a:endParaRPr lang="en-US" b="1" dirty="0">
              <a:solidFill>
                <a:srgbClr val="FF0000"/>
              </a:solidFill>
              <a:effectLs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12188666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339650"/>
          </a:xfrm>
          <a:prstGeom prst="rect">
            <a:avLst/>
          </a:prstGeom>
          <a:noFill/>
        </p:spPr>
        <p:txBody>
          <a:bodyPr wrap="square">
            <a:spAutoFit/>
          </a:bodyPr>
          <a:lstStyle/>
          <a:p>
            <a:r>
              <a:rPr lang="en-US" sz="2400" b="1" dirty="0">
                <a:solidFill>
                  <a:schemeClr val="bg1"/>
                </a:solidFill>
                <a:effectLst/>
                <a:latin typeface="Calibri" panose="020F0502020204030204" pitchFamily="34" charset="0"/>
                <a:cs typeface="Calibri" panose="020F0502020204030204" pitchFamily="34" charset="0"/>
              </a:rPr>
              <a:t>Sorting a list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How many passes do we need to sort the entire list?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We solve this issue in the following way: </a:t>
            </a:r>
            <a:r>
              <a:rPr lang="en-US" b="1" dirty="0">
                <a:solidFill>
                  <a:schemeClr val="bg1"/>
                </a:solidFill>
                <a:effectLst/>
                <a:latin typeface="Calibri" panose="020F0502020204030204" pitchFamily="34" charset="0"/>
                <a:cs typeface="Calibri" panose="020F0502020204030204" pitchFamily="34" charset="0"/>
              </a:rPr>
              <a:t>we introduce another variable</a:t>
            </a:r>
            <a:r>
              <a:rPr lang="en-US" dirty="0">
                <a:solidFill>
                  <a:schemeClr val="bg1"/>
                </a:solidFill>
                <a:effectLst/>
                <a:latin typeface="Calibri" panose="020F0502020204030204" pitchFamily="34" charset="0"/>
                <a:cs typeface="Calibri" panose="020F0502020204030204" pitchFamily="34" charset="0"/>
              </a:rPr>
              <a:t>; its task is to observe if any swap has been done during the pass or not; if there is no swap, then the list is already sorted, and nothing more has to be done. We create a variable named swapped, and we assign a value of False to it, to indicate that there are no swaps. Otherwise, it will be assigned True.</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[8, 10, 6, 2, 4]  # list to sort</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a:t>
            </a:r>
            <a:r>
              <a:rPr lang="en-US" dirty="0" err="1">
                <a:solidFill>
                  <a:schemeClr val="bg1"/>
                </a:solidFill>
                <a:effectLst/>
                <a:highlight>
                  <a:srgbClr val="C0C0C0"/>
                </a:highlight>
                <a:latin typeface="Calibri" panose="020F0502020204030204" pitchFamily="34" charset="0"/>
                <a:cs typeface="Calibri" panose="020F0502020204030204" pitchFamily="34" charset="0"/>
              </a:rPr>
              <a:t>len</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  # we need (5 - 1) comparisons</a:t>
            </a:r>
          </a:p>
          <a:p>
            <a:r>
              <a:rPr lang="en-US" dirty="0">
                <a:solidFill>
                  <a:schemeClr val="bg1"/>
                </a:solidFill>
                <a:effectLst/>
                <a:highlight>
                  <a:srgbClr val="C0C0C0"/>
                </a:highlight>
                <a:latin typeface="Calibri" panose="020F0502020204030204" pitchFamily="34" charset="0"/>
                <a:cs typeface="Calibri" panose="020F0502020204030204" pitchFamily="34" charset="0"/>
              </a:rPr>
              <a:t>    if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&gt;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+ 1]:  # compare adjacent elements</a:t>
            </a:r>
          </a:p>
          <a:p>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+ 1] =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+ 1],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 If we end up here, we have to swap the elements.</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13675740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078313"/>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You should be able to read and understand this program without any problems:</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[8, 10, 6, 2, 4]  # list to sort</a:t>
            </a:r>
          </a:p>
          <a:p>
            <a:r>
              <a:rPr lang="en-US" dirty="0">
                <a:solidFill>
                  <a:schemeClr val="bg1"/>
                </a:solidFill>
                <a:effectLst/>
                <a:highlight>
                  <a:srgbClr val="C0C0C0"/>
                </a:highlight>
                <a:latin typeface="Calibri" panose="020F0502020204030204" pitchFamily="34" charset="0"/>
                <a:cs typeface="Calibri" panose="020F0502020204030204" pitchFamily="34" charset="0"/>
              </a:rPr>
              <a:t>swapped = True  # It's a little fake, we need it to enter the while loop.</a:t>
            </a:r>
          </a:p>
          <a:p>
            <a:r>
              <a:rPr lang="en-US" dirty="0">
                <a:solidFill>
                  <a:schemeClr val="bg1"/>
                </a:solidFill>
                <a:effectLst/>
                <a:highlight>
                  <a:srgbClr val="C0C0C0"/>
                </a:highlight>
                <a:latin typeface="Calibri" panose="020F0502020204030204" pitchFamily="34" charset="0"/>
                <a:cs typeface="Calibri" panose="020F0502020204030204" pitchFamily="34" charset="0"/>
              </a:rPr>
              <a:t>count = 0</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while swapped:</a:t>
            </a:r>
          </a:p>
          <a:p>
            <a:r>
              <a:rPr lang="en-US" dirty="0">
                <a:solidFill>
                  <a:schemeClr val="bg1"/>
                </a:solidFill>
                <a:effectLst/>
                <a:highlight>
                  <a:srgbClr val="C0C0C0"/>
                </a:highlight>
                <a:latin typeface="Calibri" panose="020F0502020204030204" pitchFamily="34" charset="0"/>
                <a:cs typeface="Calibri" panose="020F0502020204030204" pitchFamily="34" charset="0"/>
              </a:rPr>
              <a:t>    swapped = False  # no swaps so far</a:t>
            </a:r>
          </a:p>
          <a:p>
            <a:r>
              <a:rPr lang="en-US" dirty="0">
                <a:solidFill>
                  <a:schemeClr val="bg1"/>
                </a:solidFill>
                <a:effectLst/>
                <a:highlight>
                  <a:srgbClr val="C0C0C0"/>
                </a:highlight>
                <a:latin typeface="Calibri" panose="020F0502020204030204" pitchFamily="34" charset="0"/>
                <a:cs typeface="Calibri" panose="020F0502020204030204" pitchFamily="34" charset="0"/>
              </a:rPr>
              <a:t>    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a:t>
            </a:r>
            <a:r>
              <a:rPr lang="en-US" dirty="0" err="1">
                <a:solidFill>
                  <a:schemeClr val="bg1"/>
                </a:solidFill>
                <a:effectLst/>
                <a:highlight>
                  <a:srgbClr val="C0C0C0"/>
                </a:highlight>
                <a:latin typeface="Calibri" panose="020F0502020204030204" pitchFamily="34" charset="0"/>
                <a:cs typeface="Calibri" panose="020F0502020204030204" pitchFamily="34" charset="0"/>
              </a:rPr>
              <a:t>len</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a:t>
            </a:r>
          </a:p>
          <a:p>
            <a:r>
              <a:rPr lang="en-US" dirty="0">
                <a:solidFill>
                  <a:schemeClr val="bg1"/>
                </a:solidFill>
                <a:effectLst/>
                <a:highlight>
                  <a:srgbClr val="C0C0C0"/>
                </a:highlight>
                <a:latin typeface="Calibri" panose="020F0502020204030204" pitchFamily="34" charset="0"/>
                <a:cs typeface="Calibri" panose="020F0502020204030204" pitchFamily="34" charset="0"/>
              </a:rPr>
              <a:t>        if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&gt;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+ 1]:</a:t>
            </a:r>
          </a:p>
          <a:p>
            <a:r>
              <a:rPr lang="en-US" dirty="0">
                <a:solidFill>
                  <a:schemeClr val="bg1"/>
                </a:solidFill>
                <a:effectLst/>
                <a:highlight>
                  <a:srgbClr val="C0C0C0"/>
                </a:highlight>
                <a:latin typeface="Calibri" panose="020F0502020204030204" pitchFamily="34" charset="0"/>
                <a:cs typeface="Calibri" panose="020F0502020204030204" pitchFamily="34" charset="0"/>
              </a:rPr>
              <a:t>            swapped = True  # a swap occurred!</a:t>
            </a:r>
          </a:p>
          <a:p>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+ 1] =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+ 1],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r>
              <a:rPr lang="en-US" dirty="0">
                <a:solidFill>
                  <a:schemeClr val="bg1"/>
                </a:solidFill>
                <a:effectLst/>
                <a:highlight>
                  <a:srgbClr val="C0C0C0"/>
                </a:highlight>
                <a:latin typeface="Calibri" panose="020F0502020204030204" pitchFamily="34" charset="0"/>
                <a:cs typeface="Calibri" panose="020F0502020204030204" pitchFamily="34" charset="0"/>
              </a:rPr>
              <a:t>            count += 1</a:t>
            </a:r>
          </a:p>
          <a:p>
            <a:endParaRPr lang="en-US" b="1" u="sng"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print(count)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Run the program and test it.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65355853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447645"/>
          </a:xfrm>
          <a:prstGeom prst="rect">
            <a:avLst/>
          </a:prstGeom>
          <a:noFill/>
        </p:spPr>
        <p:txBody>
          <a:bodyPr wrap="square">
            <a:spAutoFit/>
          </a:bodyPr>
          <a:lstStyle/>
          <a:p>
            <a:r>
              <a:rPr lang="en-US" sz="2400" b="1" dirty="0">
                <a:solidFill>
                  <a:schemeClr val="bg1"/>
                </a:solidFill>
                <a:effectLst/>
                <a:latin typeface="Calibri" panose="020F0502020204030204" pitchFamily="34" charset="0"/>
                <a:cs typeface="Calibri" panose="020F0502020204030204" pitchFamily="34" charset="0"/>
              </a:rPr>
              <a:t>The bubble sort - interactive version</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In the editor you can see a complete program, enriched by a conversation with the user, and allowing the user to enter and to print elements from the list: The </a:t>
            </a:r>
            <a:r>
              <a:rPr lang="en-US" b="1" dirty="0">
                <a:solidFill>
                  <a:schemeClr val="bg1"/>
                </a:solidFill>
                <a:effectLst/>
                <a:latin typeface="Calibri" panose="020F0502020204030204" pitchFamily="34" charset="0"/>
                <a:cs typeface="Calibri" panose="020F0502020204030204" pitchFamily="34" charset="0"/>
              </a:rPr>
              <a:t>bubble sort </a:t>
            </a:r>
            <a:r>
              <a:rPr lang="en-US" dirty="0">
                <a:solidFill>
                  <a:schemeClr val="bg1"/>
                </a:solidFill>
                <a:effectLst/>
                <a:latin typeface="Calibri" panose="020F0502020204030204" pitchFamily="34" charset="0"/>
                <a:cs typeface="Calibri" panose="020F0502020204030204" pitchFamily="34" charset="0"/>
              </a:rPr>
              <a:t>- final interactive version.</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Python, however, has its own sorting mechanisms. No one needs to write their own sorts, as there is a sufficient number of ready-to-use tools.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We explained this sorting system to you because it's important to learn how to process a list's contents, and to show you how real sorting may work.</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If you want Python to sort your list, you can do it like this:</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[8, 10, 6, 2, 4]</a:t>
            </a: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my_list.sort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It is as simple as that.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83258007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6494085"/>
          </a:xfrm>
          <a:prstGeom prst="rect">
            <a:avLst/>
          </a:prstGeom>
          <a:noFill/>
        </p:spPr>
        <p:txBody>
          <a:bodyPr wrap="square">
            <a:spAutoFit/>
          </a:bodyPr>
          <a:lstStyle/>
          <a:p>
            <a:r>
              <a:rPr lang="en-US" sz="1600" dirty="0">
                <a:solidFill>
                  <a:schemeClr val="bg1"/>
                </a:solidFill>
                <a:effectLst/>
                <a:latin typeface="Calibri" panose="020F0502020204030204" pitchFamily="34" charset="0"/>
                <a:cs typeface="Calibri" panose="020F0502020204030204" pitchFamily="34" charset="0"/>
              </a:rPr>
              <a:t>The snippet's output is as follows:</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[2, 4, 6, 8, 10]</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a:solidFill>
                  <a:schemeClr val="bg1"/>
                </a:solidFill>
                <a:effectLst/>
                <a:latin typeface="Calibri" panose="020F0502020204030204" pitchFamily="34" charset="0"/>
                <a:cs typeface="Calibri" panose="020F0502020204030204" pitchFamily="34" charset="0"/>
              </a:rPr>
              <a:t>As you can see, all the lists have a method named sort(), which sorts them as fast as possible. You've already learned about some of the list methods before, and you're going to learn more about others very soon.</a:t>
            </a:r>
          </a:p>
          <a:p>
            <a:endParaRPr lang="en-US" sz="1600" dirty="0">
              <a:solidFill>
                <a:schemeClr val="bg1"/>
              </a:solidFill>
              <a:latin typeface="Calibri" panose="020F0502020204030204" pitchFamily="34" charset="0"/>
              <a:cs typeface="Calibri" panose="020F0502020204030204" pitchFamily="34" charset="0"/>
            </a:endParaRPr>
          </a:p>
          <a:p>
            <a:r>
              <a:rPr lang="en-US" sz="1600" dirty="0" err="1">
                <a:solidFill>
                  <a:schemeClr val="bg1"/>
                </a:solidFill>
                <a:highlight>
                  <a:srgbClr val="C0C0C0"/>
                </a:highlight>
                <a:latin typeface="Calibri" panose="020F0502020204030204" pitchFamily="34" charset="0"/>
                <a:cs typeface="Calibri" panose="020F0502020204030204" pitchFamily="34" charset="0"/>
              </a:rPr>
              <a:t>my_list</a:t>
            </a:r>
            <a:r>
              <a:rPr lang="en-US" sz="1600" dirty="0">
                <a:solidFill>
                  <a:schemeClr val="bg1"/>
                </a:solidFill>
                <a:highlight>
                  <a:srgbClr val="C0C0C0"/>
                </a:highlight>
                <a:latin typeface="Calibri" panose="020F0502020204030204" pitchFamily="34" charset="0"/>
                <a:cs typeface="Calibri" panose="020F0502020204030204" pitchFamily="34" charset="0"/>
              </a:rPr>
              <a:t> = []</a:t>
            </a:r>
          </a:p>
          <a:p>
            <a:r>
              <a:rPr lang="en-US" sz="1600" dirty="0">
                <a:solidFill>
                  <a:schemeClr val="bg1"/>
                </a:solidFill>
                <a:highlight>
                  <a:srgbClr val="C0C0C0"/>
                </a:highlight>
                <a:latin typeface="Calibri" panose="020F0502020204030204" pitchFamily="34" charset="0"/>
                <a:cs typeface="Calibri" panose="020F0502020204030204" pitchFamily="34" charset="0"/>
              </a:rPr>
              <a:t>swapped = True</a:t>
            </a:r>
          </a:p>
          <a:p>
            <a:r>
              <a:rPr lang="en-US" sz="1600" dirty="0">
                <a:solidFill>
                  <a:schemeClr val="bg1"/>
                </a:solidFill>
                <a:highlight>
                  <a:srgbClr val="C0C0C0"/>
                </a:highlight>
                <a:latin typeface="Calibri" panose="020F0502020204030204" pitchFamily="34" charset="0"/>
                <a:cs typeface="Calibri" panose="020F0502020204030204" pitchFamily="34" charset="0"/>
              </a:rPr>
              <a:t>num = int(input("How many elements do you want to sort: "))</a:t>
            </a:r>
          </a:p>
          <a:p>
            <a:r>
              <a:rPr lang="en-US" sz="1600" dirty="0">
                <a:solidFill>
                  <a:schemeClr val="bg1"/>
                </a:solidFill>
                <a:highlight>
                  <a:srgbClr val="C0C0C0"/>
                </a:highlight>
                <a:latin typeface="Calibri" panose="020F0502020204030204" pitchFamily="34" charset="0"/>
                <a:cs typeface="Calibri" panose="020F0502020204030204" pitchFamily="34" charset="0"/>
              </a:rPr>
              <a:t>count = 0</a:t>
            </a:r>
          </a:p>
          <a:p>
            <a:endParaRPr lang="en-US" sz="1600" dirty="0">
              <a:solidFill>
                <a:schemeClr val="bg1"/>
              </a:solidFill>
              <a:highlight>
                <a:srgbClr val="C0C0C0"/>
              </a:highlight>
              <a:latin typeface="Calibri" panose="020F0502020204030204" pitchFamily="34" charset="0"/>
              <a:cs typeface="Calibri" panose="020F0502020204030204" pitchFamily="34" charset="0"/>
            </a:endParaRPr>
          </a:p>
          <a:p>
            <a:r>
              <a:rPr lang="en-US" sz="1600" dirty="0">
                <a:solidFill>
                  <a:schemeClr val="bg1"/>
                </a:solidFill>
                <a:highlight>
                  <a:srgbClr val="C0C0C0"/>
                </a:highlight>
                <a:latin typeface="Calibri" panose="020F0502020204030204" pitchFamily="34" charset="0"/>
                <a:cs typeface="Calibri" panose="020F0502020204030204" pitchFamily="34" charset="0"/>
              </a:rPr>
              <a:t>for </a:t>
            </a:r>
            <a:r>
              <a:rPr lang="en-US" sz="1600" dirty="0" err="1">
                <a:solidFill>
                  <a:schemeClr val="bg1"/>
                </a:solidFill>
                <a:highlight>
                  <a:srgbClr val="C0C0C0"/>
                </a:highlight>
                <a:latin typeface="Calibri" panose="020F0502020204030204" pitchFamily="34" charset="0"/>
                <a:cs typeface="Calibri" panose="020F0502020204030204" pitchFamily="34" charset="0"/>
              </a:rPr>
              <a:t>i</a:t>
            </a:r>
            <a:r>
              <a:rPr lang="en-US" sz="1600" dirty="0">
                <a:solidFill>
                  <a:schemeClr val="bg1"/>
                </a:solidFill>
                <a:highlight>
                  <a:srgbClr val="C0C0C0"/>
                </a:highlight>
                <a:latin typeface="Calibri" panose="020F0502020204030204" pitchFamily="34" charset="0"/>
                <a:cs typeface="Calibri" panose="020F0502020204030204" pitchFamily="34" charset="0"/>
              </a:rPr>
              <a:t> in range(num):</a:t>
            </a:r>
          </a:p>
          <a:p>
            <a:r>
              <a:rPr lang="en-US" sz="1600" dirty="0">
                <a:solidFill>
                  <a:schemeClr val="bg1"/>
                </a:solidFill>
                <a:highlight>
                  <a:srgbClr val="C0C0C0"/>
                </a:highlight>
                <a:latin typeface="Calibri" panose="020F0502020204030204" pitchFamily="34" charset="0"/>
                <a:cs typeface="Calibri" panose="020F0502020204030204" pitchFamily="34" charset="0"/>
              </a:rPr>
              <a:t>    </a:t>
            </a:r>
            <a:r>
              <a:rPr lang="en-US" sz="1600" dirty="0" err="1">
                <a:solidFill>
                  <a:schemeClr val="bg1"/>
                </a:solidFill>
                <a:highlight>
                  <a:srgbClr val="C0C0C0"/>
                </a:highlight>
                <a:latin typeface="Calibri" panose="020F0502020204030204" pitchFamily="34" charset="0"/>
                <a:cs typeface="Calibri" panose="020F0502020204030204" pitchFamily="34" charset="0"/>
              </a:rPr>
              <a:t>val</a:t>
            </a:r>
            <a:r>
              <a:rPr lang="en-US" sz="1600" dirty="0">
                <a:solidFill>
                  <a:schemeClr val="bg1"/>
                </a:solidFill>
                <a:highlight>
                  <a:srgbClr val="C0C0C0"/>
                </a:highlight>
                <a:latin typeface="Calibri" panose="020F0502020204030204" pitchFamily="34" charset="0"/>
                <a:cs typeface="Calibri" panose="020F0502020204030204" pitchFamily="34" charset="0"/>
              </a:rPr>
              <a:t> = float(input("Enter a list element: "))</a:t>
            </a:r>
          </a:p>
          <a:p>
            <a:r>
              <a:rPr lang="en-US" sz="1600" dirty="0">
                <a:solidFill>
                  <a:schemeClr val="bg1"/>
                </a:solidFill>
                <a:highlight>
                  <a:srgbClr val="C0C0C0"/>
                </a:highlight>
                <a:latin typeface="Calibri" panose="020F0502020204030204" pitchFamily="34" charset="0"/>
                <a:cs typeface="Calibri" panose="020F0502020204030204" pitchFamily="34" charset="0"/>
              </a:rPr>
              <a:t>    </a:t>
            </a:r>
            <a:r>
              <a:rPr lang="en-US" sz="1600" dirty="0" err="1">
                <a:solidFill>
                  <a:schemeClr val="bg1"/>
                </a:solidFill>
                <a:highlight>
                  <a:srgbClr val="C0C0C0"/>
                </a:highlight>
                <a:latin typeface="Calibri" panose="020F0502020204030204" pitchFamily="34" charset="0"/>
                <a:cs typeface="Calibri" panose="020F0502020204030204" pitchFamily="34" charset="0"/>
              </a:rPr>
              <a:t>my_list.append</a:t>
            </a:r>
            <a:r>
              <a:rPr lang="en-US" sz="1600" dirty="0">
                <a:solidFill>
                  <a:schemeClr val="bg1"/>
                </a:solidFill>
                <a:highlight>
                  <a:srgbClr val="C0C0C0"/>
                </a:highlight>
                <a:latin typeface="Calibri" panose="020F0502020204030204" pitchFamily="34" charset="0"/>
                <a:cs typeface="Calibri" panose="020F0502020204030204" pitchFamily="34" charset="0"/>
              </a:rPr>
              <a:t>(</a:t>
            </a:r>
            <a:r>
              <a:rPr lang="en-US" sz="1600" dirty="0" err="1">
                <a:solidFill>
                  <a:schemeClr val="bg1"/>
                </a:solidFill>
                <a:highlight>
                  <a:srgbClr val="C0C0C0"/>
                </a:highlight>
                <a:latin typeface="Calibri" panose="020F0502020204030204" pitchFamily="34" charset="0"/>
                <a:cs typeface="Calibri" panose="020F0502020204030204" pitchFamily="34" charset="0"/>
              </a:rPr>
              <a:t>val</a:t>
            </a:r>
            <a:r>
              <a:rPr lang="en-US" sz="1600" dirty="0">
                <a:solidFill>
                  <a:schemeClr val="bg1"/>
                </a:solidFill>
                <a:highlight>
                  <a:srgbClr val="C0C0C0"/>
                </a:highlight>
                <a:latin typeface="Calibri" panose="020F0502020204030204" pitchFamily="34" charset="0"/>
                <a:cs typeface="Calibri" panose="020F0502020204030204" pitchFamily="34" charset="0"/>
              </a:rPr>
              <a:t>)</a:t>
            </a:r>
          </a:p>
          <a:p>
            <a:endParaRPr lang="en-US" sz="1600" dirty="0">
              <a:solidFill>
                <a:schemeClr val="bg1"/>
              </a:solidFill>
              <a:highlight>
                <a:srgbClr val="C0C0C0"/>
              </a:highlight>
              <a:latin typeface="Calibri" panose="020F0502020204030204" pitchFamily="34" charset="0"/>
              <a:cs typeface="Calibri" panose="020F0502020204030204" pitchFamily="34" charset="0"/>
            </a:endParaRPr>
          </a:p>
          <a:p>
            <a:r>
              <a:rPr lang="en-US" sz="1600" dirty="0">
                <a:solidFill>
                  <a:schemeClr val="bg1"/>
                </a:solidFill>
                <a:highlight>
                  <a:srgbClr val="C0C0C0"/>
                </a:highlight>
                <a:latin typeface="Calibri" panose="020F0502020204030204" pitchFamily="34" charset="0"/>
                <a:cs typeface="Calibri" panose="020F0502020204030204" pitchFamily="34" charset="0"/>
              </a:rPr>
              <a:t>while swapped:</a:t>
            </a:r>
          </a:p>
          <a:p>
            <a:r>
              <a:rPr lang="en-US" sz="1600" dirty="0">
                <a:solidFill>
                  <a:schemeClr val="bg1"/>
                </a:solidFill>
                <a:highlight>
                  <a:srgbClr val="C0C0C0"/>
                </a:highlight>
                <a:latin typeface="Calibri" panose="020F0502020204030204" pitchFamily="34" charset="0"/>
                <a:cs typeface="Calibri" panose="020F0502020204030204" pitchFamily="34" charset="0"/>
              </a:rPr>
              <a:t>    swapped = False</a:t>
            </a:r>
          </a:p>
          <a:p>
            <a:r>
              <a:rPr lang="en-US" sz="1600" dirty="0">
                <a:solidFill>
                  <a:schemeClr val="bg1"/>
                </a:solidFill>
                <a:highlight>
                  <a:srgbClr val="C0C0C0"/>
                </a:highlight>
                <a:latin typeface="Calibri" panose="020F0502020204030204" pitchFamily="34" charset="0"/>
                <a:cs typeface="Calibri" panose="020F0502020204030204" pitchFamily="34" charset="0"/>
              </a:rPr>
              <a:t>    for </a:t>
            </a:r>
            <a:r>
              <a:rPr lang="en-US" sz="1600" dirty="0" err="1">
                <a:solidFill>
                  <a:schemeClr val="bg1"/>
                </a:solidFill>
                <a:highlight>
                  <a:srgbClr val="C0C0C0"/>
                </a:highlight>
                <a:latin typeface="Calibri" panose="020F0502020204030204" pitchFamily="34" charset="0"/>
                <a:cs typeface="Calibri" panose="020F0502020204030204" pitchFamily="34" charset="0"/>
              </a:rPr>
              <a:t>i</a:t>
            </a:r>
            <a:r>
              <a:rPr lang="en-US" sz="1600" dirty="0">
                <a:solidFill>
                  <a:schemeClr val="bg1"/>
                </a:solidFill>
                <a:highlight>
                  <a:srgbClr val="C0C0C0"/>
                </a:highlight>
                <a:latin typeface="Calibri" panose="020F0502020204030204" pitchFamily="34" charset="0"/>
                <a:cs typeface="Calibri" panose="020F0502020204030204" pitchFamily="34" charset="0"/>
              </a:rPr>
              <a:t> in range(</a:t>
            </a:r>
            <a:r>
              <a:rPr lang="en-US" sz="1600" dirty="0" err="1">
                <a:solidFill>
                  <a:schemeClr val="bg1"/>
                </a:solidFill>
                <a:highlight>
                  <a:srgbClr val="C0C0C0"/>
                </a:highlight>
                <a:latin typeface="Calibri" panose="020F0502020204030204" pitchFamily="34" charset="0"/>
                <a:cs typeface="Calibri" panose="020F0502020204030204" pitchFamily="34" charset="0"/>
              </a:rPr>
              <a:t>len</a:t>
            </a:r>
            <a:r>
              <a:rPr lang="en-US" sz="1600" dirty="0">
                <a:solidFill>
                  <a:schemeClr val="bg1"/>
                </a:solidFill>
                <a:highlight>
                  <a:srgbClr val="C0C0C0"/>
                </a:highlight>
                <a:latin typeface="Calibri" panose="020F0502020204030204" pitchFamily="34" charset="0"/>
                <a:cs typeface="Calibri" panose="020F0502020204030204" pitchFamily="34" charset="0"/>
              </a:rPr>
              <a:t>(</a:t>
            </a:r>
            <a:r>
              <a:rPr lang="en-US" sz="1600" dirty="0" err="1">
                <a:solidFill>
                  <a:schemeClr val="bg1"/>
                </a:solidFill>
                <a:highlight>
                  <a:srgbClr val="C0C0C0"/>
                </a:highlight>
                <a:latin typeface="Calibri" panose="020F0502020204030204" pitchFamily="34" charset="0"/>
                <a:cs typeface="Calibri" panose="020F0502020204030204" pitchFamily="34" charset="0"/>
              </a:rPr>
              <a:t>my_list</a:t>
            </a:r>
            <a:r>
              <a:rPr lang="en-US" sz="1600" dirty="0">
                <a:solidFill>
                  <a:schemeClr val="bg1"/>
                </a:solidFill>
                <a:highlight>
                  <a:srgbClr val="C0C0C0"/>
                </a:highlight>
                <a:latin typeface="Calibri" panose="020F0502020204030204" pitchFamily="34" charset="0"/>
                <a:cs typeface="Calibri" panose="020F0502020204030204" pitchFamily="34" charset="0"/>
              </a:rPr>
              <a:t>) - 1):</a:t>
            </a:r>
          </a:p>
          <a:p>
            <a:r>
              <a:rPr lang="en-US" sz="1600" dirty="0">
                <a:solidFill>
                  <a:schemeClr val="bg1"/>
                </a:solidFill>
                <a:highlight>
                  <a:srgbClr val="C0C0C0"/>
                </a:highlight>
                <a:latin typeface="Calibri" panose="020F0502020204030204" pitchFamily="34" charset="0"/>
                <a:cs typeface="Calibri" panose="020F0502020204030204" pitchFamily="34" charset="0"/>
              </a:rPr>
              <a:t>        if </a:t>
            </a:r>
            <a:r>
              <a:rPr lang="en-US" sz="1600" dirty="0" err="1">
                <a:solidFill>
                  <a:schemeClr val="bg1"/>
                </a:solidFill>
                <a:highlight>
                  <a:srgbClr val="C0C0C0"/>
                </a:highlight>
                <a:latin typeface="Calibri" panose="020F0502020204030204" pitchFamily="34" charset="0"/>
                <a:cs typeface="Calibri" panose="020F0502020204030204" pitchFamily="34" charset="0"/>
              </a:rPr>
              <a:t>my_list</a:t>
            </a:r>
            <a:r>
              <a:rPr lang="en-US" sz="1600" dirty="0">
                <a:solidFill>
                  <a:schemeClr val="bg1"/>
                </a:solidFill>
                <a:highlight>
                  <a:srgbClr val="C0C0C0"/>
                </a:highlight>
                <a:latin typeface="Calibri" panose="020F0502020204030204" pitchFamily="34" charset="0"/>
                <a:cs typeface="Calibri" panose="020F0502020204030204" pitchFamily="34" charset="0"/>
              </a:rPr>
              <a:t>[</a:t>
            </a:r>
            <a:r>
              <a:rPr lang="en-US" sz="1600" dirty="0" err="1">
                <a:solidFill>
                  <a:schemeClr val="bg1"/>
                </a:solidFill>
                <a:highlight>
                  <a:srgbClr val="C0C0C0"/>
                </a:highlight>
                <a:latin typeface="Calibri" panose="020F0502020204030204" pitchFamily="34" charset="0"/>
                <a:cs typeface="Calibri" panose="020F0502020204030204" pitchFamily="34" charset="0"/>
              </a:rPr>
              <a:t>i</a:t>
            </a:r>
            <a:r>
              <a:rPr lang="en-US" sz="1600" dirty="0">
                <a:solidFill>
                  <a:schemeClr val="bg1"/>
                </a:solidFill>
                <a:highlight>
                  <a:srgbClr val="C0C0C0"/>
                </a:highlight>
                <a:latin typeface="Calibri" panose="020F0502020204030204" pitchFamily="34" charset="0"/>
                <a:cs typeface="Calibri" panose="020F0502020204030204" pitchFamily="34" charset="0"/>
              </a:rPr>
              <a:t>] &gt; </a:t>
            </a:r>
            <a:r>
              <a:rPr lang="en-US" sz="1600" dirty="0" err="1">
                <a:solidFill>
                  <a:schemeClr val="bg1"/>
                </a:solidFill>
                <a:highlight>
                  <a:srgbClr val="C0C0C0"/>
                </a:highlight>
                <a:latin typeface="Calibri" panose="020F0502020204030204" pitchFamily="34" charset="0"/>
                <a:cs typeface="Calibri" panose="020F0502020204030204" pitchFamily="34" charset="0"/>
              </a:rPr>
              <a:t>my_list</a:t>
            </a:r>
            <a:r>
              <a:rPr lang="en-US" sz="1600" dirty="0">
                <a:solidFill>
                  <a:schemeClr val="bg1"/>
                </a:solidFill>
                <a:highlight>
                  <a:srgbClr val="C0C0C0"/>
                </a:highlight>
                <a:latin typeface="Calibri" panose="020F0502020204030204" pitchFamily="34" charset="0"/>
                <a:cs typeface="Calibri" panose="020F0502020204030204" pitchFamily="34" charset="0"/>
              </a:rPr>
              <a:t>[</a:t>
            </a:r>
            <a:r>
              <a:rPr lang="en-US" sz="1600" dirty="0" err="1">
                <a:solidFill>
                  <a:schemeClr val="bg1"/>
                </a:solidFill>
                <a:highlight>
                  <a:srgbClr val="C0C0C0"/>
                </a:highlight>
                <a:latin typeface="Calibri" panose="020F0502020204030204" pitchFamily="34" charset="0"/>
                <a:cs typeface="Calibri" panose="020F0502020204030204" pitchFamily="34" charset="0"/>
              </a:rPr>
              <a:t>i</a:t>
            </a:r>
            <a:r>
              <a:rPr lang="en-US" sz="1600" dirty="0">
                <a:solidFill>
                  <a:schemeClr val="bg1"/>
                </a:solidFill>
                <a:highlight>
                  <a:srgbClr val="C0C0C0"/>
                </a:highlight>
                <a:latin typeface="Calibri" panose="020F0502020204030204" pitchFamily="34" charset="0"/>
                <a:cs typeface="Calibri" panose="020F0502020204030204" pitchFamily="34" charset="0"/>
              </a:rPr>
              <a:t> + 1]:</a:t>
            </a:r>
          </a:p>
          <a:p>
            <a:r>
              <a:rPr lang="en-US" sz="1600" dirty="0">
                <a:solidFill>
                  <a:schemeClr val="bg1"/>
                </a:solidFill>
                <a:highlight>
                  <a:srgbClr val="C0C0C0"/>
                </a:highlight>
                <a:latin typeface="Calibri" panose="020F0502020204030204" pitchFamily="34" charset="0"/>
                <a:cs typeface="Calibri" panose="020F0502020204030204" pitchFamily="34" charset="0"/>
              </a:rPr>
              <a:t>            swapped = True</a:t>
            </a:r>
          </a:p>
          <a:p>
            <a:r>
              <a:rPr lang="en-US" sz="1600" dirty="0">
                <a:solidFill>
                  <a:schemeClr val="bg1"/>
                </a:solidFill>
                <a:highlight>
                  <a:srgbClr val="C0C0C0"/>
                </a:highlight>
                <a:latin typeface="Calibri" panose="020F0502020204030204" pitchFamily="34" charset="0"/>
                <a:cs typeface="Calibri" panose="020F0502020204030204" pitchFamily="34" charset="0"/>
              </a:rPr>
              <a:t>            </a:t>
            </a:r>
            <a:r>
              <a:rPr lang="en-US" sz="1600" dirty="0" err="1">
                <a:solidFill>
                  <a:schemeClr val="bg1"/>
                </a:solidFill>
                <a:highlight>
                  <a:srgbClr val="C0C0C0"/>
                </a:highlight>
                <a:latin typeface="Calibri" panose="020F0502020204030204" pitchFamily="34" charset="0"/>
                <a:cs typeface="Calibri" panose="020F0502020204030204" pitchFamily="34" charset="0"/>
              </a:rPr>
              <a:t>my_list</a:t>
            </a:r>
            <a:r>
              <a:rPr lang="en-US" sz="1600" dirty="0">
                <a:solidFill>
                  <a:schemeClr val="bg1"/>
                </a:solidFill>
                <a:highlight>
                  <a:srgbClr val="C0C0C0"/>
                </a:highlight>
                <a:latin typeface="Calibri" panose="020F0502020204030204" pitchFamily="34" charset="0"/>
                <a:cs typeface="Calibri" panose="020F0502020204030204" pitchFamily="34" charset="0"/>
              </a:rPr>
              <a:t>[</a:t>
            </a:r>
            <a:r>
              <a:rPr lang="en-US" sz="1600" dirty="0" err="1">
                <a:solidFill>
                  <a:schemeClr val="bg1"/>
                </a:solidFill>
                <a:highlight>
                  <a:srgbClr val="C0C0C0"/>
                </a:highlight>
                <a:latin typeface="Calibri" panose="020F0502020204030204" pitchFamily="34" charset="0"/>
                <a:cs typeface="Calibri" panose="020F0502020204030204" pitchFamily="34" charset="0"/>
              </a:rPr>
              <a:t>i</a:t>
            </a:r>
            <a:r>
              <a:rPr lang="en-US" sz="1600" dirty="0">
                <a:solidFill>
                  <a:schemeClr val="bg1"/>
                </a:solidFill>
                <a:highlight>
                  <a:srgbClr val="C0C0C0"/>
                </a:highlight>
                <a:latin typeface="Calibri" panose="020F0502020204030204" pitchFamily="34" charset="0"/>
                <a:cs typeface="Calibri" panose="020F0502020204030204" pitchFamily="34" charset="0"/>
              </a:rPr>
              <a:t>], </a:t>
            </a:r>
            <a:r>
              <a:rPr lang="en-US" sz="1600" dirty="0" err="1">
                <a:solidFill>
                  <a:schemeClr val="bg1"/>
                </a:solidFill>
                <a:highlight>
                  <a:srgbClr val="C0C0C0"/>
                </a:highlight>
                <a:latin typeface="Calibri" panose="020F0502020204030204" pitchFamily="34" charset="0"/>
                <a:cs typeface="Calibri" panose="020F0502020204030204" pitchFamily="34" charset="0"/>
              </a:rPr>
              <a:t>my_list</a:t>
            </a:r>
            <a:r>
              <a:rPr lang="en-US" sz="1600" dirty="0">
                <a:solidFill>
                  <a:schemeClr val="bg1"/>
                </a:solidFill>
                <a:highlight>
                  <a:srgbClr val="C0C0C0"/>
                </a:highlight>
                <a:latin typeface="Calibri" panose="020F0502020204030204" pitchFamily="34" charset="0"/>
                <a:cs typeface="Calibri" panose="020F0502020204030204" pitchFamily="34" charset="0"/>
              </a:rPr>
              <a:t>[</a:t>
            </a:r>
            <a:r>
              <a:rPr lang="en-US" sz="1600" dirty="0" err="1">
                <a:solidFill>
                  <a:schemeClr val="bg1"/>
                </a:solidFill>
                <a:highlight>
                  <a:srgbClr val="C0C0C0"/>
                </a:highlight>
                <a:latin typeface="Calibri" panose="020F0502020204030204" pitchFamily="34" charset="0"/>
                <a:cs typeface="Calibri" panose="020F0502020204030204" pitchFamily="34" charset="0"/>
              </a:rPr>
              <a:t>i</a:t>
            </a:r>
            <a:r>
              <a:rPr lang="en-US" sz="1600" dirty="0">
                <a:solidFill>
                  <a:schemeClr val="bg1"/>
                </a:solidFill>
                <a:highlight>
                  <a:srgbClr val="C0C0C0"/>
                </a:highlight>
                <a:latin typeface="Calibri" panose="020F0502020204030204" pitchFamily="34" charset="0"/>
                <a:cs typeface="Calibri" panose="020F0502020204030204" pitchFamily="34" charset="0"/>
              </a:rPr>
              <a:t> + 1] = </a:t>
            </a:r>
            <a:r>
              <a:rPr lang="en-US" sz="1600" dirty="0" err="1">
                <a:solidFill>
                  <a:schemeClr val="bg1"/>
                </a:solidFill>
                <a:highlight>
                  <a:srgbClr val="C0C0C0"/>
                </a:highlight>
                <a:latin typeface="Calibri" panose="020F0502020204030204" pitchFamily="34" charset="0"/>
                <a:cs typeface="Calibri" panose="020F0502020204030204" pitchFamily="34" charset="0"/>
              </a:rPr>
              <a:t>my_list</a:t>
            </a:r>
            <a:r>
              <a:rPr lang="en-US" sz="1600" dirty="0">
                <a:solidFill>
                  <a:schemeClr val="bg1"/>
                </a:solidFill>
                <a:highlight>
                  <a:srgbClr val="C0C0C0"/>
                </a:highlight>
                <a:latin typeface="Calibri" panose="020F0502020204030204" pitchFamily="34" charset="0"/>
                <a:cs typeface="Calibri" panose="020F0502020204030204" pitchFamily="34" charset="0"/>
              </a:rPr>
              <a:t>[</a:t>
            </a:r>
            <a:r>
              <a:rPr lang="en-US" sz="1600" dirty="0" err="1">
                <a:solidFill>
                  <a:schemeClr val="bg1"/>
                </a:solidFill>
                <a:highlight>
                  <a:srgbClr val="C0C0C0"/>
                </a:highlight>
                <a:latin typeface="Calibri" panose="020F0502020204030204" pitchFamily="34" charset="0"/>
                <a:cs typeface="Calibri" panose="020F0502020204030204" pitchFamily="34" charset="0"/>
              </a:rPr>
              <a:t>i</a:t>
            </a:r>
            <a:r>
              <a:rPr lang="en-US" sz="1600" dirty="0">
                <a:solidFill>
                  <a:schemeClr val="bg1"/>
                </a:solidFill>
                <a:highlight>
                  <a:srgbClr val="C0C0C0"/>
                </a:highlight>
                <a:latin typeface="Calibri" panose="020F0502020204030204" pitchFamily="34" charset="0"/>
                <a:cs typeface="Calibri" panose="020F0502020204030204" pitchFamily="34" charset="0"/>
              </a:rPr>
              <a:t> + 1], </a:t>
            </a:r>
            <a:r>
              <a:rPr lang="en-US" sz="1600" dirty="0" err="1">
                <a:solidFill>
                  <a:schemeClr val="bg1"/>
                </a:solidFill>
                <a:highlight>
                  <a:srgbClr val="C0C0C0"/>
                </a:highlight>
                <a:latin typeface="Calibri" panose="020F0502020204030204" pitchFamily="34" charset="0"/>
                <a:cs typeface="Calibri" panose="020F0502020204030204" pitchFamily="34" charset="0"/>
              </a:rPr>
              <a:t>my_list</a:t>
            </a:r>
            <a:r>
              <a:rPr lang="en-US" sz="1600" dirty="0">
                <a:solidFill>
                  <a:schemeClr val="bg1"/>
                </a:solidFill>
                <a:highlight>
                  <a:srgbClr val="C0C0C0"/>
                </a:highlight>
                <a:latin typeface="Calibri" panose="020F0502020204030204" pitchFamily="34" charset="0"/>
                <a:cs typeface="Calibri" panose="020F0502020204030204" pitchFamily="34" charset="0"/>
              </a:rPr>
              <a:t>[</a:t>
            </a:r>
            <a:r>
              <a:rPr lang="en-US" sz="1600" dirty="0" err="1">
                <a:solidFill>
                  <a:schemeClr val="bg1"/>
                </a:solidFill>
                <a:highlight>
                  <a:srgbClr val="C0C0C0"/>
                </a:highlight>
                <a:latin typeface="Calibri" panose="020F0502020204030204" pitchFamily="34" charset="0"/>
                <a:cs typeface="Calibri" panose="020F0502020204030204" pitchFamily="34" charset="0"/>
              </a:rPr>
              <a:t>i</a:t>
            </a:r>
            <a:r>
              <a:rPr lang="en-US" sz="1600" dirty="0">
                <a:solidFill>
                  <a:schemeClr val="bg1"/>
                </a:solidFill>
                <a:highlight>
                  <a:srgbClr val="C0C0C0"/>
                </a:highlight>
                <a:latin typeface="Calibri" panose="020F0502020204030204" pitchFamily="34" charset="0"/>
                <a:cs typeface="Calibri" panose="020F0502020204030204" pitchFamily="34" charset="0"/>
              </a:rPr>
              <a:t>]</a:t>
            </a:r>
          </a:p>
          <a:p>
            <a:r>
              <a:rPr lang="en-US" sz="1600" dirty="0">
                <a:solidFill>
                  <a:schemeClr val="bg1"/>
                </a:solidFill>
                <a:highlight>
                  <a:srgbClr val="C0C0C0"/>
                </a:highlight>
                <a:latin typeface="Calibri" panose="020F0502020204030204" pitchFamily="34" charset="0"/>
                <a:cs typeface="Calibri" panose="020F0502020204030204" pitchFamily="34" charset="0"/>
              </a:rPr>
              <a:t>            count += 1</a:t>
            </a:r>
          </a:p>
          <a:p>
            <a:endParaRPr lang="en-US" sz="1600" dirty="0">
              <a:solidFill>
                <a:schemeClr val="bg1"/>
              </a:solidFill>
              <a:highlight>
                <a:srgbClr val="C0C0C0"/>
              </a:highlight>
              <a:latin typeface="Calibri" panose="020F0502020204030204" pitchFamily="34" charset="0"/>
              <a:cs typeface="Calibri" panose="020F0502020204030204" pitchFamily="34" charset="0"/>
            </a:endParaRPr>
          </a:p>
          <a:p>
            <a:r>
              <a:rPr lang="en-US" sz="1600" dirty="0">
                <a:solidFill>
                  <a:schemeClr val="bg1"/>
                </a:solidFill>
                <a:highlight>
                  <a:srgbClr val="C0C0C0"/>
                </a:highlight>
                <a:latin typeface="Calibri" panose="020F0502020204030204" pitchFamily="34" charset="0"/>
                <a:cs typeface="Calibri" panose="020F0502020204030204" pitchFamily="34" charset="0"/>
              </a:rPr>
              <a:t>print("\</a:t>
            </a:r>
            <a:r>
              <a:rPr lang="en-US" sz="1600" dirty="0" err="1">
                <a:solidFill>
                  <a:schemeClr val="bg1"/>
                </a:solidFill>
                <a:highlight>
                  <a:srgbClr val="C0C0C0"/>
                </a:highlight>
                <a:latin typeface="Calibri" panose="020F0502020204030204" pitchFamily="34" charset="0"/>
                <a:cs typeface="Calibri" panose="020F0502020204030204" pitchFamily="34" charset="0"/>
              </a:rPr>
              <a:t>nSorted</a:t>
            </a:r>
            <a:r>
              <a:rPr lang="en-US" sz="1600" dirty="0">
                <a:solidFill>
                  <a:schemeClr val="bg1"/>
                </a:solidFill>
                <a:highlight>
                  <a:srgbClr val="C0C0C0"/>
                </a:highlight>
                <a:latin typeface="Calibri" panose="020F0502020204030204" pitchFamily="34" charset="0"/>
                <a:cs typeface="Calibri" panose="020F0502020204030204" pitchFamily="34" charset="0"/>
              </a:rPr>
              <a:t>:")</a:t>
            </a:r>
          </a:p>
          <a:p>
            <a:r>
              <a:rPr lang="en-US" sz="1600" dirty="0">
                <a:solidFill>
                  <a:schemeClr val="bg1"/>
                </a:solidFill>
                <a:highlight>
                  <a:srgbClr val="C0C0C0"/>
                </a:highlight>
                <a:latin typeface="Calibri" panose="020F0502020204030204" pitchFamily="34" charset="0"/>
                <a:cs typeface="Calibri" panose="020F0502020204030204" pitchFamily="34" charset="0"/>
              </a:rPr>
              <a:t>print(</a:t>
            </a:r>
            <a:r>
              <a:rPr lang="en-US" sz="1600" dirty="0" err="1">
                <a:solidFill>
                  <a:schemeClr val="bg1"/>
                </a:solidFill>
                <a:highlight>
                  <a:srgbClr val="C0C0C0"/>
                </a:highlight>
                <a:latin typeface="Calibri" panose="020F0502020204030204" pitchFamily="34" charset="0"/>
                <a:cs typeface="Calibri" panose="020F0502020204030204" pitchFamily="34" charset="0"/>
              </a:rPr>
              <a:t>my_list</a:t>
            </a:r>
            <a:r>
              <a:rPr lang="en-US" sz="1600" dirty="0">
                <a:solidFill>
                  <a:schemeClr val="bg1"/>
                </a:solidFill>
                <a:highlight>
                  <a:srgbClr val="C0C0C0"/>
                </a:highlight>
                <a:latin typeface="Calibri" panose="020F0502020204030204" pitchFamily="34" charset="0"/>
                <a:cs typeface="Calibri" panose="020F0502020204030204" pitchFamily="34" charset="0"/>
              </a:rPr>
              <a:t>, count)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96620233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893647"/>
          </a:xfrm>
          <a:prstGeom prst="rect">
            <a:avLst/>
          </a:prstGeom>
          <a:noFill/>
        </p:spPr>
        <p:txBody>
          <a:bodyPr wrap="square">
            <a:spAutoFit/>
          </a:bodyPr>
          <a:lstStyle/>
          <a:p>
            <a:r>
              <a:rPr lang="en-US" sz="2400" b="1" dirty="0">
                <a:solidFill>
                  <a:schemeClr val="bg1"/>
                </a:solidFill>
                <a:effectLst/>
                <a:latin typeface="Calibri" panose="020F0502020204030204" pitchFamily="34" charset="0"/>
                <a:cs typeface="Calibri" panose="020F0502020204030204" pitchFamily="34" charset="0"/>
              </a:rPr>
              <a:t>Key takeaways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1. You can use the </a:t>
            </a:r>
            <a:r>
              <a:rPr lang="en-US" dirty="0">
                <a:solidFill>
                  <a:schemeClr val="bg1"/>
                </a:solidFill>
                <a:effectLst/>
                <a:highlight>
                  <a:srgbClr val="C0C0C0"/>
                </a:highlight>
                <a:latin typeface="Calibri" panose="020F0502020204030204" pitchFamily="34" charset="0"/>
                <a:cs typeface="Calibri" panose="020F0502020204030204" pitchFamily="34" charset="0"/>
              </a:rPr>
              <a:t>sort() </a:t>
            </a:r>
            <a:r>
              <a:rPr lang="en-US" dirty="0">
                <a:solidFill>
                  <a:schemeClr val="bg1"/>
                </a:solidFill>
                <a:effectLst/>
                <a:latin typeface="Calibri" panose="020F0502020204030204" pitchFamily="34" charset="0"/>
                <a:cs typeface="Calibri" panose="020F0502020204030204" pitchFamily="34" charset="0"/>
              </a:rPr>
              <a:t>method to sort elements of a list, e.g.:</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lst</a:t>
            </a:r>
            <a:r>
              <a:rPr lang="en-US" dirty="0">
                <a:solidFill>
                  <a:schemeClr val="bg1"/>
                </a:solidFill>
                <a:effectLst/>
                <a:highlight>
                  <a:srgbClr val="C0C0C0"/>
                </a:highlight>
                <a:latin typeface="Calibri" panose="020F0502020204030204" pitchFamily="34" charset="0"/>
                <a:cs typeface="Calibri" panose="020F0502020204030204" pitchFamily="34" charset="0"/>
              </a:rPr>
              <a:t> = [5, 3, 1, 2, 4]</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lst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lst.sort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lst</a:t>
            </a:r>
            <a:r>
              <a:rPr lang="en-US" dirty="0">
                <a:solidFill>
                  <a:schemeClr val="bg1"/>
                </a:solidFill>
                <a:effectLst/>
                <a:highlight>
                  <a:srgbClr val="C0C0C0"/>
                </a:highlight>
                <a:latin typeface="Calibri" panose="020F0502020204030204" pitchFamily="34" charset="0"/>
                <a:cs typeface="Calibri" panose="020F0502020204030204" pitchFamily="34" charset="0"/>
              </a:rPr>
              <a:t>)  # outputs: [1, 2, 3, 4, 5]</a:t>
            </a:r>
            <a:endParaRPr lang="en-US" dirty="0">
              <a:solidFill>
                <a:schemeClr val="bg1"/>
              </a:solidFill>
              <a:effectLst/>
              <a:latin typeface="Calibri" panose="020F0502020204030204" pitchFamily="34" charset="0"/>
              <a:cs typeface="Calibri" panose="020F0502020204030204" pitchFamily="34" charset="0"/>
            </a:endParaRP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2. There is also a list method called </a:t>
            </a:r>
            <a:r>
              <a:rPr lang="en-US" dirty="0">
                <a:solidFill>
                  <a:schemeClr val="bg1"/>
                </a:solidFill>
                <a:effectLst/>
                <a:highlight>
                  <a:srgbClr val="C0C0C0"/>
                </a:highlight>
                <a:latin typeface="Calibri" panose="020F0502020204030204" pitchFamily="34" charset="0"/>
                <a:cs typeface="Calibri" panose="020F0502020204030204" pitchFamily="34" charset="0"/>
              </a:rPr>
              <a:t>reverse()</a:t>
            </a:r>
            <a:r>
              <a:rPr lang="en-US" dirty="0">
                <a:solidFill>
                  <a:schemeClr val="bg1"/>
                </a:solidFill>
                <a:effectLst/>
                <a:latin typeface="Calibri" panose="020F0502020204030204" pitchFamily="34" charset="0"/>
                <a:cs typeface="Calibri" panose="020F0502020204030204" pitchFamily="34" charset="0"/>
              </a:rPr>
              <a:t>, which you can use to reverse the list, e.g.:</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lst</a:t>
            </a:r>
            <a:r>
              <a:rPr lang="en-US" dirty="0">
                <a:solidFill>
                  <a:schemeClr val="bg1"/>
                </a:solidFill>
                <a:effectLst/>
                <a:highlight>
                  <a:srgbClr val="C0C0C0"/>
                </a:highlight>
                <a:latin typeface="Calibri" panose="020F0502020204030204" pitchFamily="34" charset="0"/>
                <a:cs typeface="Calibri" panose="020F0502020204030204" pitchFamily="34" charset="0"/>
              </a:rPr>
              <a:t> = [5, 3, 1, 2, 4]</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lst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lst.reverse</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lst</a:t>
            </a:r>
            <a:r>
              <a:rPr lang="en-US" dirty="0">
                <a:solidFill>
                  <a:schemeClr val="bg1"/>
                </a:solidFill>
                <a:effectLst/>
                <a:highlight>
                  <a:srgbClr val="C0C0C0"/>
                </a:highlight>
                <a:latin typeface="Calibri" panose="020F0502020204030204" pitchFamily="34" charset="0"/>
                <a:cs typeface="Calibri" panose="020F0502020204030204" pitchFamily="34" charset="0"/>
              </a:rPr>
              <a:t>)  # outputs: [4, 2, 1, 3, 5]</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8056635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909310"/>
          </a:xfrm>
          <a:prstGeom prst="rect">
            <a:avLst/>
          </a:prstGeom>
          <a:noFill/>
        </p:spPr>
        <p:txBody>
          <a:bodyPr wrap="square">
            <a:spAutoFit/>
          </a:bodyPr>
          <a:lstStyle/>
          <a:p>
            <a:r>
              <a:rPr lang="en-US" b="1" dirty="0">
                <a:solidFill>
                  <a:schemeClr val="bg1"/>
                </a:solidFill>
                <a:effectLst/>
                <a:latin typeface="Calibri" panose="020F0502020204030204" pitchFamily="34" charset="0"/>
                <a:cs typeface="Calibri" panose="020F0502020204030204" pitchFamily="34" charset="0"/>
              </a:rPr>
              <a:t>Exercise 1</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What is the output of the following snippet?</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lst</a:t>
            </a:r>
            <a:r>
              <a:rPr lang="en-US" dirty="0">
                <a:solidFill>
                  <a:schemeClr val="bg1"/>
                </a:solidFill>
                <a:effectLst/>
                <a:highlight>
                  <a:srgbClr val="C0C0C0"/>
                </a:highlight>
                <a:latin typeface="Calibri" panose="020F0502020204030204" pitchFamily="34" charset="0"/>
                <a:cs typeface="Calibri" panose="020F0502020204030204" pitchFamily="34" charset="0"/>
              </a:rPr>
              <a:t> = ["D", "F", "A", "Z"]</a:t>
            </a:r>
          </a:p>
          <a:p>
            <a:r>
              <a:rPr lang="en-US" dirty="0" err="1">
                <a:solidFill>
                  <a:schemeClr val="bg1"/>
                </a:solidFill>
                <a:effectLst/>
                <a:highlight>
                  <a:srgbClr val="C0C0C0"/>
                </a:highlight>
                <a:latin typeface="Calibri" panose="020F0502020204030204" pitchFamily="34" charset="0"/>
                <a:cs typeface="Calibri" panose="020F0502020204030204" pitchFamily="34" charset="0"/>
              </a:rPr>
              <a:t>lst.sort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lst</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b="1" dirty="0">
                <a:solidFill>
                  <a:srgbClr val="FF0000"/>
                </a:solidFill>
                <a:effectLst/>
                <a:highlight>
                  <a:srgbClr val="C0C0C0"/>
                </a:highlight>
                <a:latin typeface="Calibri" panose="020F0502020204030204" pitchFamily="34" charset="0"/>
                <a:cs typeface="Calibri" panose="020F0502020204030204" pitchFamily="34" charset="0"/>
              </a:rPr>
              <a:t>["A“, "D", "F", "Z"]</a:t>
            </a:r>
          </a:p>
          <a:p>
            <a:endParaRPr lang="en-US" dirty="0">
              <a:solidFill>
                <a:schemeClr val="bg1"/>
              </a:solidFill>
              <a:effectLst/>
              <a:latin typeface="Calibri" panose="020F0502020204030204" pitchFamily="34" charset="0"/>
              <a:cs typeface="Calibri" panose="020F0502020204030204" pitchFamily="34" charset="0"/>
            </a:endParaRPr>
          </a:p>
          <a:p>
            <a:r>
              <a:rPr lang="en-US" b="1" dirty="0">
                <a:solidFill>
                  <a:schemeClr val="bg1"/>
                </a:solidFill>
                <a:effectLst/>
                <a:latin typeface="Calibri" panose="020F0502020204030204" pitchFamily="34" charset="0"/>
                <a:cs typeface="Calibri" panose="020F0502020204030204" pitchFamily="34" charset="0"/>
              </a:rPr>
              <a:t>Exercise 2</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What is the output of the following snippet?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a = 3</a:t>
            </a:r>
          </a:p>
          <a:p>
            <a:r>
              <a:rPr lang="en-US" dirty="0">
                <a:solidFill>
                  <a:schemeClr val="bg1"/>
                </a:solidFill>
                <a:effectLst/>
                <a:highlight>
                  <a:srgbClr val="C0C0C0"/>
                </a:highlight>
                <a:latin typeface="Calibri" panose="020F0502020204030204" pitchFamily="34" charset="0"/>
                <a:cs typeface="Calibri" panose="020F0502020204030204" pitchFamily="34" charset="0"/>
              </a:rPr>
              <a:t>b = 1</a:t>
            </a:r>
          </a:p>
          <a:p>
            <a:r>
              <a:rPr lang="en-US" dirty="0">
                <a:solidFill>
                  <a:schemeClr val="bg1"/>
                </a:solidFill>
                <a:effectLst/>
                <a:highlight>
                  <a:srgbClr val="C0C0C0"/>
                </a:highlight>
                <a:latin typeface="Calibri" panose="020F0502020204030204" pitchFamily="34" charset="0"/>
                <a:cs typeface="Calibri" panose="020F0502020204030204" pitchFamily="34" charset="0"/>
              </a:rPr>
              <a:t>c = 2</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lst</a:t>
            </a:r>
            <a:r>
              <a:rPr lang="en-US" dirty="0">
                <a:solidFill>
                  <a:schemeClr val="bg1"/>
                </a:solidFill>
                <a:effectLst/>
                <a:highlight>
                  <a:srgbClr val="C0C0C0"/>
                </a:highlight>
                <a:latin typeface="Calibri" panose="020F0502020204030204" pitchFamily="34" charset="0"/>
                <a:cs typeface="Calibri" panose="020F0502020204030204" pitchFamily="34" charset="0"/>
              </a:rPr>
              <a:t> = [a, c, b]</a:t>
            </a:r>
          </a:p>
          <a:p>
            <a:r>
              <a:rPr lang="en-US" dirty="0" err="1">
                <a:solidFill>
                  <a:schemeClr val="bg1"/>
                </a:solidFill>
                <a:effectLst/>
                <a:highlight>
                  <a:srgbClr val="C0C0C0"/>
                </a:highlight>
                <a:latin typeface="Calibri" panose="020F0502020204030204" pitchFamily="34" charset="0"/>
                <a:cs typeface="Calibri" panose="020F0502020204030204" pitchFamily="34" charset="0"/>
              </a:rPr>
              <a:t>lst.sort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lst</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b="1" dirty="0">
                <a:solidFill>
                  <a:srgbClr val="FF0000"/>
                </a:solidFill>
                <a:effectLst/>
                <a:highlight>
                  <a:srgbClr val="C0C0C0"/>
                </a:highlight>
                <a:latin typeface="Calibri" panose="020F0502020204030204" pitchFamily="34" charset="0"/>
                <a:cs typeface="Calibri" panose="020F0502020204030204" pitchFamily="34" charset="0"/>
              </a:rPr>
              <a:t>[1, 2, 3]</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58374359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3693319"/>
          </a:xfrm>
          <a:prstGeom prst="rect">
            <a:avLst/>
          </a:prstGeom>
          <a:noFill/>
        </p:spPr>
        <p:txBody>
          <a:bodyPr wrap="square">
            <a:spAutoFit/>
          </a:bodyPr>
          <a:lstStyle/>
          <a:p>
            <a:r>
              <a:rPr lang="en-US" b="1" dirty="0">
                <a:solidFill>
                  <a:schemeClr val="bg1"/>
                </a:solidFill>
                <a:effectLst/>
                <a:latin typeface="Calibri" panose="020F0502020204030204" pitchFamily="34" charset="0"/>
                <a:cs typeface="Calibri" panose="020F0502020204030204" pitchFamily="34" charset="0"/>
              </a:rPr>
              <a:t>Exercise 3</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What is the output of the following snippet?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a = "A"</a:t>
            </a:r>
          </a:p>
          <a:p>
            <a:r>
              <a:rPr lang="en-US" dirty="0">
                <a:solidFill>
                  <a:schemeClr val="bg1"/>
                </a:solidFill>
                <a:effectLst/>
                <a:highlight>
                  <a:srgbClr val="C0C0C0"/>
                </a:highlight>
                <a:latin typeface="Calibri" panose="020F0502020204030204" pitchFamily="34" charset="0"/>
                <a:cs typeface="Calibri" panose="020F0502020204030204" pitchFamily="34" charset="0"/>
              </a:rPr>
              <a:t>b = "B"</a:t>
            </a:r>
          </a:p>
          <a:p>
            <a:r>
              <a:rPr lang="en-US" dirty="0">
                <a:solidFill>
                  <a:schemeClr val="bg1"/>
                </a:solidFill>
                <a:effectLst/>
                <a:highlight>
                  <a:srgbClr val="C0C0C0"/>
                </a:highlight>
                <a:latin typeface="Calibri" panose="020F0502020204030204" pitchFamily="34" charset="0"/>
                <a:cs typeface="Calibri" panose="020F0502020204030204" pitchFamily="34" charset="0"/>
              </a:rPr>
              <a:t>c = "C"</a:t>
            </a:r>
          </a:p>
          <a:p>
            <a:r>
              <a:rPr lang="en-US" dirty="0">
                <a:solidFill>
                  <a:schemeClr val="bg1"/>
                </a:solidFill>
                <a:effectLst/>
                <a:highlight>
                  <a:srgbClr val="C0C0C0"/>
                </a:highlight>
                <a:latin typeface="Calibri" panose="020F0502020204030204" pitchFamily="34" charset="0"/>
                <a:cs typeface="Calibri" panose="020F0502020204030204" pitchFamily="34" charset="0"/>
              </a:rPr>
              <a:t>d = " "</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lst</a:t>
            </a:r>
            <a:r>
              <a:rPr lang="en-US" dirty="0">
                <a:solidFill>
                  <a:schemeClr val="bg1"/>
                </a:solidFill>
                <a:effectLst/>
                <a:highlight>
                  <a:srgbClr val="C0C0C0"/>
                </a:highlight>
                <a:latin typeface="Calibri" panose="020F0502020204030204" pitchFamily="34" charset="0"/>
                <a:cs typeface="Calibri" panose="020F0502020204030204" pitchFamily="34" charset="0"/>
              </a:rPr>
              <a:t> = [a, b, c, d]</a:t>
            </a:r>
          </a:p>
          <a:p>
            <a:r>
              <a:rPr lang="en-US" dirty="0" err="1">
                <a:solidFill>
                  <a:schemeClr val="bg1"/>
                </a:solidFill>
                <a:effectLst/>
                <a:highlight>
                  <a:srgbClr val="C0C0C0"/>
                </a:highlight>
                <a:latin typeface="Calibri" panose="020F0502020204030204" pitchFamily="34" charset="0"/>
                <a:cs typeface="Calibri" panose="020F0502020204030204" pitchFamily="34" charset="0"/>
              </a:rPr>
              <a:t>lst.</a:t>
            </a:r>
            <a:r>
              <a:rPr lang="en-US" dirty="0" err="1">
                <a:solidFill>
                  <a:srgbClr val="FF0000"/>
                </a:solidFill>
                <a:effectLst/>
                <a:highlight>
                  <a:srgbClr val="C0C0C0"/>
                </a:highlight>
                <a:latin typeface="Calibri" panose="020F0502020204030204" pitchFamily="34" charset="0"/>
                <a:cs typeface="Calibri" panose="020F0502020204030204" pitchFamily="34" charset="0"/>
              </a:rPr>
              <a:t>reverse</a:t>
            </a:r>
            <a:r>
              <a:rPr lang="en-US" dirty="0">
                <a:solidFill>
                  <a:srgbClr val="FF0000"/>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lst</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b="1" dirty="0">
                <a:solidFill>
                  <a:srgbClr val="FF0000"/>
                </a:solidFill>
                <a:effectLst/>
                <a:highlight>
                  <a:srgbClr val="C0C0C0"/>
                </a:highlight>
                <a:latin typeface="Calibri" panose="020F0502020204030204" pitchFamily="34" charset="0"/>
                <a:cs typeface="Calibri" panose="020F0502020204030204" pitchFamily="34" charset="0"/>
              </a:rPr>
              <a:t>[“ ”, “C”, “B”, “A”]</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18041651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447645"/>
          </a:xfrm>
          <a:prstGeom prst="rect">
            <a:avLst/>
          </a:prstGeom>
          <a:noFill/>
        </p:spPr>
        <p:txBody>
          <a:bodyPr wrap="square">
            <a:spAutoFit/>
          </a:bodyPr>
          <a:lstStyle/>
          <a:p>
            <a:r>
              <a:rPr lang="en-US" sz="2400" b="1" dirty="0">
                <a:solidFill>
                  <a:schemeClr val="bg1"/>
                </a:solidFill>
                <a:effectLst/>
                <a:latin typeface="Calibri" panose="020F0502020204030204" pitchFamily="34" charset="0"/>
                <a:cs typeface="Calibri" panose="020F0502020204030204" pitchFamily="34" charset="0"/>
              </a:rPr>
              <a:t>The inner life of lists</a:t>
            </a:r>
          </a:p>
          <a:p>
            <a:endParaRPr lang="en-US" dirty="0">
              <a:solidFill>
                <a:schemeClr val="bg1"/>
              </a:solidFill>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Now we want to show you one important, and very surprising, feature of lists, which strongly distinguishes them from ordinary variables.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We want you to memorize it - it may affect your future programs, and cause severe problems if forgotten or overlooked.</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Take a look at the snippet in the editor.</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program:</a:t>
            </a:r>
          </a:p>
          <a:p>
            <a:endParaRPr lang="en-US" dirty="0">
              <a:solidFill>
                <a:schemeClr val="bg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creates a one-element list named </a:t>
            </a:r>
            <a:r>
              <a:rPr lang="en-US" dirty="0">
                <a:solidFill>
                  <a:schemeClr val="bg1"/>
                </a:solidFill>
                <a:effectLst/>
                <a:highlight>
                  <a:srgbClr val="C0C0C0"/>
                </a:highlight>
                <a:latin typeface="Calibri" panose="020F0502020204030204" pitchFamily="34" charset="0"/>
                <a:cs typeface="Calibri" panose="020F0502020204030204" pitchFamily="34" charset="0"/>
              </a:rPr>
              <a:t>list_1</a:t>
            </a:r>
            <a:r>
              <a:rPr lang="en-US" dirty="0">
                <a:solidFill>
                  <a:schemeClr val="bg1"/>
                </a:solidFill>
                <a:effectLst/>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assigns it to a new list named </a:t>
            </a:r>
            <a:r>
              <a:rPr lang="en-US" dirty="0">
                <a:solidFill>
                  <a:schemeClr val="bg1"/>
                </a:solidFill>
                <a:effectLst/>
                <a:highlight>
                  <a:srgbClr val="C0C0C0"/>
                </a:highlight>
                <a:latin typeface="Calibri" panose="020F0502020204030204" pitchFamily="34" charset="0"/>
                <a:cs typeface="Calibri" panose="020F0502020204030204" pitchFamily="34" charset="0"/>
              </a:rPr>
              <a:t>list_2</a:t>
            </a:r>
            <a:r>
              <a:rPr lang="en-US" dirty="0">
                <a:solidFill>
                  <a:schemeClr val="bg1"/>
                </a:solidFill>
                <a:effectLst/>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changes the only element of </a:t>
            </a:r>
            <a:r>
              <a:rPr lang="en-US" dirty="0">
                <a:solidFill>
                  <a:schemeClr val="bg1"/>
                </a:solidFill>
                <a:effectLst/>
                <a:highlight>
                  <a:srgbClr val="C0C0C0"/>
                </a:highlight>
                <a:latin typeface="Calibri" panose="020F0502020204030204" pitchFamily="34" charset="0"/>
                <a:cs typeface="Calibri" panose="020F0502020204030204" pitchFamily="34" charset="0"/>
              </a:rPr>
              <a:t>list_1</a:t>
            </a:r>
            <a:r>
              <a:rPr lang="en-US" dirty="0">
                <a:solidFill>
                  <a:schemeClr val="bg1"/>
                </a:solidFill>
                <a:effectLst/>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prints out </a:t>
            </a:r>
            <a:r>
              <a:rPr lang="en-US" dirty="0">
                <a:solidFill>
                  <a:schemeClr val="bg1"/>
                </a:solidFill>
                <a:effectLst/>
                <a:highlight>
                  <a:srgbClr val="C0C0C0"/>
                </a:highlight>
                <a:latin typeface="Calibri" panose="020F0502020204030204" pitchFamily="34" charset="0"/>
                <a:cs typeface="Calibri" panose="020F0502020204030204" pitchFamily="34" charset="0"/>
              </a:rPr>
              <a:t>list_2</a:t>
            </a:r>
            <a:r>
              <a:rPr lang="en-US" dirty="0">
                <a:solidFill>
                  <a:schemeClr val="bg1"/>
                </a:solidFill>
                <a:effectLs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surprising part is the fact that the program will output: </a:t>
            </a:r>
            <a:r>
              <a:rPr lang="en-US" dirty="0">
                <a:solidFill>
                  <a:schemeClr val="bg1"/>
                </a:solidFill>
                <a:effectLst/>
                <a:highlight>
                  <a:srgbClr val="C0C0C0"/>
                </a:highlight>
                <a:latin typeface="Calibri" panose="020F0502020204030204" pitchFamily="34" charset="0"/>
                <a:cs typeface="Calibri" panose="020F0502020204030204" pitchFamily="34" charset="0"/>
              </a:rPr>
              <a:t>[2]</a:t>
            </a:r>
            <a:r>
              <a:rPr lang="en-US" dirty="0">
                <a:solidFill>
                  <a:schemeClr val="bg1"/>
                </a:solidFill>
                <a:effectLst/>
                <a:latin typeface="Calibri" panose="020F0502020204030204" pitchFamily="34" charset="0"/>
                <a:cs typeface="Calibri" panose="020F0502020204030204" pitchFamily="34" charset="0"/>
              </a:rPr>
              <a:t>, not </a:t>
            </a:r>
            <a:r>
              <a:rPr lang="en-US" dirty="0">
                <a:solidFill>
                  <a:schemeClr val="bg1"/>
                </a:solidFill>
                <a:effectLst/>
                <a:highlight>
                  <a:srgbClr val="C0C0C0"/>
                </a:highlight>
                <a:latin typeface="Calibri" panose="020F0502020204030204" pitchFamily="34" charset="0"/>
                <a:cs typeface="Calibri" panose="020F0502020204030204" pitchFamily="34" charset="0"/>
              </a:rPr>
              <a:t>[1]</a:t>
            </a:r>
            <a:r>
              <a:rPr lang="en-US" dirty="0">
                <a:solidFill>
                  <a:schemeClr val="bg1"/>
                </a:solidFill>
                <a:effectLst/>
                <a:latin typeface="Calibri" panose="020F0502020204030204" pitchFamily="34" charset="0"/>
                <a:cs typeface="Calibri" panose="020F0502020204030204" pitchFamily="34" charset="0"/>
              </a:rPr>
              <a:t>, which seems to be the obvious solution.</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875944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6217087"/>
          </a:xfrm>
          <a:prstGeom prst="rect">
            <a:avLst/>
          </a:prstGeom>
          <a:noFill/>
        </p:spPr>
        <p:txBody>
          <a:bodyPr wrap="square">
            <a:spAutoFit/>
          </a:bodyPr>
          <a:lstStyle/>
          <a:p>
            <a:pPr algn="l"/>
            <a:r>
              <a:rPr lang="en-US" sz="2400" b="1" dirty="0">
                <a:solidFill>
                  <a:srgbClr val="FF0000"/>
                </a:solidFill>
                <a:effectLst/>
                <a:latin typeface="Calibri" panose="020F0502020204030204" pitchFamily="34" charset="0"/>
                <a:cs typeface="Calibri" panose="020F0502020204030204" pitchFamily="34" charset="0"/>
              </a:rPr>
              <a:t>Nested if-else </a:t>
            </a:r>
            <a:r>
              <a:rPr lang="en-US" sz="2400" b="1" dirty="0">
                <a:solidFill>
                  <a:schemeClr val="bg1"/>
                </a:solidFill>
                <a:effectLst/>
                <a:latin typeface="Calibri" panose="020F0502020204030204" pitchFamily="34" charset="0"/>
                <a:cs typeface="Calibri" panose="020F0502020204030204" pitchFamily="34" charset="0"/>
              </a:rPr>
              <a:t>statements</a:t>
            </a:r>
          </a:p>
          <a:p>
            <a:pPr algn="l"/>
            <a:endParaRPr lang="en-US" sz="1700" dirty="0">
              <a:solidFill>
                <a:schemeClr val="bg1"/>
              </a:solidFill>
              <a:effectLst/>
              <a:latin typeface="Calibri" panose="020F0502020204030204" pitchFamily="34" charset="0"/>
              <a:cs typeface="Calibri" panose="020F0502020204030204" pitchFamily="34" charset="0"/>
            </a:endParaRPr>
          </a:p>
          <a:p>
            <a:pPr algn="l"/>
            <a:r>
              <a:rPr lang="en-US" sz="1700" dirty="0">
                <a:solidFill>
                  <a:schemeClr val="bg1"/>
                </a:solidFill>
                <a:effectLst/>
                <a:latin typeface="Calibri" panose="020F0502020204030204" pitchFamily="34" charset="0"/>
                <a:cs typeface="Calibri" panose="020F0502020204030204" pitchFamily="34" charset="0"/>
              </a:rPr>
              <a:t>Now let's discuss two special cases of the conditional statement.</a:t>
            </a:r>
          </a:p>
          <a:p>
            <a:pPr algn="l"/>
            <a:endParaRPr lang="en-US" sz="1700" dirty="0">
              <a:solidFill>
                <a:schemeClr val="bg1"/>
              </a:solidFill>
              <a:effectLst/>
              <a:latin typeface="Calibri" panose="020F0502020204030204" pitchFamily="34" charset="0"/>
              <a:cs typeface="Calibri" panose="020F0502020204030204" pitchFamily="34" charset="0"/>
            </a:endParaRPr>
          </a:p>
          <a:p>
            <a:pPr algn="l"/>
            <a:r>
              <a:rPr lang="en-US" sz="1700" b="1" dirty="0">
                <a:solidFill>
                  <a:schemeClr val="bg1"/>
                </a:solidFill>
                <a:effectLst/>
                <a:latin typeface="Calibri" panose="020F0502020204030204" pitchFamily="34" charset="0"/>
                <a:cs typeface="Calibri" panose="020F0502020204030204" pitchFamily="34" charset="0"/>
              </a:rPr>
              <a:t>First, consider the case where the instruction placed after the </a:t>
            </a:r>
            <a:r>
              <a:rPr lang="en-US" sz="1700" b="1" dirty="0">
                <a:solidFill>
                  <a:schemeClr val="bg1"/>
                </a:solidFill>
                <a:effectLst/>
                <a:highlight>
                  <a:srgbClr val="C0C0C0"/>
                </a:highlight>
                <a:latin typeface="Calibri" panose="020F0502020204030204" pitchFamily="34" charset="0"/>
                <a:cs typeface="Calibri" panose="020F0502020204030204" pitchFamily="34" charset="0"/>
              </a:rPr>
              <a:t>if</a:t>
            </a:r>
            <a:r>
              <a:rPr lang="en-US" sz="1700" b="1" dirty="0">
                <a:solidFill>
                  <a:schemeClr val="bg1"/>
                </a:solidFill>
                <a:effectLst/>
                <a:latin typeface="Calibri" panose="020F0502020204030204" pitchFamily="34" charset="0"/>
                <a:cs typeface="Calibri" panose="020F0502020204030204" pitchFamily="34" charset="0"/>
              </a:rPr>
              <a:t> is another </a:t>
            </a:r>
            <a:r>
              <a:rPr lang="en-US" sz="1700" b="1" dirty="0">
                <a:solidFill>
                  <a:schemeClr val="bg1"/>
                </a:solidFill>
                <a:effectLst/>
                <a:highlight>
                  <a:srgbClr val="C0C0C0"/>
                </a:highlight>
                <a:latin typeface="Calibri" panose="020F0502020204030204" pitchFamily="34" charset="0"/>
                <a:cs typeface="Calibri" panose="020F0502020204030204" pitchFamily="34" charset="0"/>
              </a:rPr>
              <a:t>if</a:t>
            </a:r>
            <a:r>
              <a:rPr lang="en-US" sz="1700" b="1" dirty="0">
                <a:solidFill>
                  <a:schemeClr val="bg1"/>
                </a:solidFill>
                <a:effectLst/>
                <a:latin typeface="Calibri" panose="020F0502020204030204" pitchFamily="34" charset="0"/>
                <a:cs typeface="Calibri" panose="020F0502020204030204" pitchFamily="34" charset="0"/>
              </a:rPr>
              <a:t>.</a:t>
            </a:r>
          </a:p>
          <a:p>
            <a:pPr algn="l"/>
            <a:endParaRPr lang="en-US" sz="1700" dirty="0">
              <a:solidFill>
                <a:schemeClr val="bg1"/>
              </a:solidFill>
              <a:effectLst/>
              <a:latin typeface="Calibri" panose="020F0502020204030204" pitchFamily="34" charset="0"/>
              <a:cs typeface="Calibri" panose="020F0502020204030204" pitchFamily="34" charset="0"/>
            </a:endParaRPr>
          </a:p>
          <a:p>
            <a:pPr algn="l"/>
            <a:r>
              <a:rPr lang="en-US" sz="1700" dirty="0">
                <a:solidFill>
                  <a:schemeClr val="bg1"/>
                </a:solidFill>
                <a:effectLst/>
                <a:latin typeface="Calibri" panose="020F0502020204030204" pitchFamily="34" charset="0"/>
                <a:cs typeface="Calibri" panose="020F0502020204030204" pitchFamily="34" charset="0"/>
              </a:rPr>
              <a:t>Read what we have planned for this Sunday. </a:t>
            </a:r>
            <a:r>
              <a:rPr lang="en-US" sz="1700" dirty="0">
                <a:solidFill>
                  <a:schemeClr val="bg1"/>
                </a:solidFill>
                <a:effectLst/>
                <a:highlight>
                  <a:srgbClr val="C0C0C0"/>
                </a:highlight>
                <a:latin typeface="Calibri" panose="020F0502020204030204" pitchFamily="34" charset="0"/>
                <a:cs typeface="Calibri" panose="020F0502020204030204" pitchFamily="34" charset="0"/>
              </a:rPr>
              <a:t>If</a:t>
            </a:r>
            <a:r>
              <a:rPr lang="en-US" sz="1700" dirty="0">
                <a:solidFill>
                  <a:schemeClr val="bg1"/>
                </a:solidFill>
                <a:effectLst/>
                <a:latin typeface="Calibri" panose="020F0502020204030204" pitchFamily="34" charset="0"/>
                <a:cs typeface="Calibri" panose="020F0502020204030204" pitchFamily="34" charset="0"/>
              </a:rPr>
              <a:t> the weather is fine, we'll go for a </a:t>
            </a:r>
            <a:r>
              <a:rPr lang="en-US" sz="1700" b="1" dirty="0">
                <a:solidFill>
                  <a:schemeClr val="bg1"/>
                </a:solidFill>
                <a:effectLst/>
                <a:latin typeface="Calibri" panose="020F0502020204030204" pitchFamily="34" charset="0"/>
                <a:cs typeface="Calibri" panose="020F0502020204030204" pitchFamily="34" charset="0"/>
              </a:rPr>
              <a:t>walk</a:t>
            </a:r>
            <a:r>
              <a:rPr lang="en-US" sz="1700" dirty="0">
                <a:solidFill>
                  <a:schemeClr val="bg1"/>
                </a:solidFill>
                <a:effectLst/>
                <a:latin typeface="Calibri" panose="020F0502020204030204" pitchFamily="34" charset="0"/>
                <a:cs typeface="Calibri" panose="020F0502020204030204" pitchFamily="34" charset="0"/>
              </a:rPr>
              <a:t>. </a:t>
            </a:r>
            <a:r>
              <a:rPr lang="en-US" sz="1700" dirty="0">
                <a:solidFill>
                  <a:schemeClr val="bg1"/>
                </a:solidFill>
                <a:effectLst/>
                <a:highlight>
                  <a:srgbClr val="C0C0C0"/>
                </a:highlight>
                <a:latin typeface="Calibri" panose="020F0502020204030204" pitchFamily="34" charset="0"/>
                <a:cs typeface="Calibri" panose="020F0502020204030204" pitchFamily="34" charset="0"/>
              </a:rPr>
              <a:t>If</a:t>
            </a:r>
            <a:r>
              <a:rPr lang="en-US" sz="1700" dirty="0">
                <a:solidFill>
                  <a:schemeClr val="bg1"/>
                </a:solidFill>
                <a:effectLst/>
                <a:latin typeface="Calibri" panose="020F0502020204030204" pitchFamily="34" charset="0"/>
                <a:cs typeface="Calibri" panose="020F0502020204030204" pitchFamily="34" charset="0"/>
              </a:rPr>
              <a:t> we find a nice </a:t>
            </a:r>
            <a:r>
              <a:rPr lang="en-US" sz="1700" b="1" dirty="0">
                <a:solidFill>
                  <a:schemeClr val="bg1"/>
                </a:solidFill>
                <a:effectLst/>
                <a:latin typeface="Calibri" panose="020F0502020204030204" pitchFamily="34" charset="0"/>
                <a:cs typeface="Calibri" panose="020F0502020204030204" pitchFamily="34" charset="0"/>
              </a:rPr>
              <a:t>restaurant</a:t>
            </a:r>
            <a:r>
              <a:rPr lang="en-US" sz="1700" dirty="0">
                <a:solidFill>
                  <a:schemeClr val="bg1"/>
                </a:solidFill>
                <a:effectLst/>
                <a:latin typeface="Calibri" panose="020F0502020204030204" pitchFamily="34" charset="0"/>
                <a:cs typeface="Calibri" panose="020F0502020204030204" pitchFamily="34" charset="0"/>
              </a:rPr>
              <a:t>, we'll </a:t>
            </a:r>
            <a:r>
              <a:rPr lang="en-US" sz="1700" b="1" dirty="0">
                <a:solidFill>
                  <a:schemeClr val="bg1"/>
                </a:solidFill>
                <a:effectLst/>
                <a:latin typeface="Calibri" panose="020F0502020204030204" pitchFamily="34" charset="0"/>
                <a:cs typeface="Calibri" panose="020F0502020204030204" pitchFamily="34" charset="0"/>
              </a:rPr>
              <a:t>have lunch </a:t>
            </a:r>
            <a:r>
              <a:rPr lang="en-US" sz="1700" dirty="0">
                <a:solidFill>
                  <a:schemeClr val="bg1"/>
                </a:solidFill>
                <a:effectLst/>
                <a:latin typeface="Calibri" panose="020F0502020204030204" pitchFamily="34" charset="0"/>
                <a:cs typeface="Calibri" panose="020F0502020204030204" pitchFamily="34" charset="0"/>
              </a:rPr>
              <a:t>there. </a:t>
            </a:r>
            <a:r>
              <a:rPr lang="en-US" sz="1700" b="1" dirty="0">
                <a:solidFill>
                  <a:schemeClr val="bg1"/>
                </a:solidFill>
                <a:effectLst/>
                <a:latin typeface="Calibri" panose="020F0502020204030204" pitchFamily="34" charset="0"/>
                <a:cs typeface="Calibri" panose="020F0502020204030204" pitchFamily="34" charset="0"/>
              </a:rPr>
              <a:t>Otherwise</a:t>
            </a:r>
            <a:r>
              <a:rPr lang="en-US" sz="1700" dirty="0">
                <a:solidFill>
                  <a:schemeClr val="bg1"/>
                </a:solidFill>
                <a:effectLst/>
                <a:latin typeface="Calibri" panose="020F0502020204030204" pitchFamily="34" charset="0"/>
                <a:cs typeface="Calibri" panose="020F0502020204030204" pitchFamily="34" charset="0"/>
              </a:rPr>
              <a:t>, we'll </a:t>
            </a:r>
            <a:r>
              <a:rPr lang="en-US" sz="1700" b="1" dirty="0">
                <a:solidFill>
                  <a:schemeClr val="bg1"/>
                </a:solidFill>
                <a:effectLst/>
                <a:latin typeface="Calibri" panose="020F0502020204030204" pitchFamily="34" charset="0"/>
                <a:cs typeface="Calibri" panose="020F0502020204030204" pitchFamily="34" charset="0"/>
              </a:rPr>
              <a:t>eat a sandwich</a:t>
            </a:r>
            <a:r>
              <a:rPr lang="en-US" sz="1700" dirty="0">
                <a:solidFill>
                  <a:schemeClr val="bg1"/>
                </a:solidFill>
                <a:effectLst/>
                <a:latin typeface="Calibri" panose="020F0502020204030204" pitchFamily="34" charset="0"/>
                <a:cs typeface="Calibri" panose="020F0502020204030204" pitchFamily="34" charset="0"/>
              </a:rPr>
              <a:t>. </a:t>
            </a:r>
          </a:p>
          <a:p>
            <a:pPr algn="l"/>
            <a:r>
              <a:rPr lang="en-US" sz="1700" dirty="0">
                <a:solidFill>
                  <a:schemeClr val="bg1"/>
                </a:solidFill>
                <a:effectLst/>
                <a:highlight>
                  <a:srgbClr val="C0C0C0"/>
                </a:highlight>
                <a:latin typeface="Calibri" panose="020F0502020204030204" pitchFamily="34" charset="0"/>
                <a:cs typeface="Calibri" panose="020F0502020204030204" pitchFamily="34" charset="0"/>
              </a:rPr>
              <a:t>If</a:t>
            </a:r>
            <a:r>
              <a:rPr lang="en-US" sz="1700" dirty="0">
                <a:solidFill>
                  <a:schemeClr val="bg1"/>
                </a:solidFill>
                <a:effectLst/>
                <a:latin typeface="Calibri" panose="020F0502020204030204" pitchFamily="34" charset="0"/>
                <a:cs typeface="Calibri" panose="020F0502020204030204" pitchFamily="34" charset="0"/>
              </a:rPr>
              <a:t> the weather is poor, we'll go to the </a:t>
            </a:r>
            <a:r>
              <a:rPr lang="en-US" sz="1700" b="1" dirty="0">
                <a:solidFill>
                  <a:schemeClr val="bg1"/>
                </a:solidFill>
                <a:effectLst/>
                <a:latin typeface="Calibri" panose="020F0502020204030204" pitchFamily="34" charset="0"/>
                <a:cs typeface="Calibri" panose="020F0502020204030204" pitchFamily="34" charset="0"/>
              </a:rPr>
              <a:t>theater</a:t>
            </a:r>
            <a:r>
              <a:rPr lang="en-US" sz="1700" dirty="0">
                <a:solidFill>
                  <a:schemeClr val="bg1"/>
                </a:solidFill>
                <a:effectLst/>
                <a:latin typeface="Calibri" panose="020F0502020204030204" pitchFamily="34" charset="0"/>
                <a:cs typeface="Calibri" panose="020F0502020204030204" pitchFamily="34" charset="0"/>
              </a:rPr>
              <a:t>. </a:t>
            </a:r>
            <a:r>
              <a:rPr lang="en-US" sz="1700" dirty="0">
                <a:solidFill>
                  <a:schemeClr val="bg1"/>
                </a:solidFill>
                <a:effectLst/>
                <a:highlight>
                  <a:srgbClr val="C0C0C0"/>
                </a:highlight>
                <a:latin typeface="Calibri" panose="020F0502020204030204" pitchFamily="34" charset="0"/>
                <a:cs typeface="Calibri" panose="020F0502020204030204" pitchFamily="34" charset="0"/>
              </a:rPr>
              <a:t>If</a:t>
            </a:r>
            <a:r>
              <a:rPr lang="en-US" sz="1700" dirty="0">
                <a:solidFill>
                  <a:schemeClr val="bg1"/>
                </a:solidFill>
                <a:effectLst/>
                <a:latin typeface="Calibri" panose="020F0502020204030204" pitchFamily="34" charset="0"/>
                <a:cs typeface="Calibri" panose="020F0502020204030204" pitchFamily="34" charset="0"/>
              </a:rPr>
              <a:t> there are </a:t>
            </a:r>
            <a:r>
              <a:rPr lang="en-US" sz="1700" b="1" dirty="0">
                <a:solidFill>
                  <a:schemeClr val="bg1"/>
                </a:solidFill>
                <a:effectLst/>
                <a:latin typeface="Calibri" panose="020F0502020204030204" pitchFamily="34" charset="0"/>
                <a:cs typeface="Calibri" panose="020F0502020204030204" pitchFamily="34" charset="0"/>
              </a:rPr>
              <a:t>no tickets</a:t>
            </a:r>
            <a:r>
              <a:rPr lang="en-US" sz="1700" dirty="0">
                <a:solidFill>
                  <a:schemeClr val="bg1"/>
                </a:solidFill>
                <a:effectLst/>
                <a:latin typeface="Calibri" panose="020F0502020204030204" pitchFamily="34" charset="0"/>
                <a:cs typeface="Calibri" panose="020F0502020204030204" pitchFamily="34" charset="0"/>
              </a:rPr>
              <a:t>, we'll go s</a:t>
            </a:r>
            <a:r>
              <a:rPr lang="en-US" sz="1700" b="1" dirty="0">
                <a:solidFill>
                  <a:schemeClr val="bg1"/>
                </a:solidFill>
                <a:effectLst/>
                <a:latin typeface="Calibri" panose="020F0502020204030204" pitchFamily="34" charset="0"/>
                <a:cs typeface="Calibri" panose="020F0502020204030204" pitchFamily="34" charset="0"/>
              </a:rPr>
              <a:t>hopping</a:t>
            </a:r>
            <a:r>
              <a:rPr lang="en-US" sz="1700" dirty="0">
                <a:solidFill>
                  <a:schemeClr val="bg1"/>
                </a:solidFill>
                <a:effectLst/>
                <a:latin typeface="Calibri" panose="020F0502020204030204" pitchFamily="34" charset="0"/>
                <a:cs typeface="Calibri" panose="020F0502020204030204" pitchFamily="34" charset="0"/>
              </a:rPr>
              <a:t> in the nearest mall.</a:t>
            </a:r>
          </a:p>
          <a:p>
            <a:pPr algn="l"/>
            <a:endParaRPr lang="en-US" sz="1700" dirty="0">
              <a:solidFill>
                <a:schemeClr val="bg1"/>
              </a:solidFill>
              <a:effectLst/>
              <a:latin typeface="Calibri" panose="020F0502020204030204" pitchFamily="34" charset="0"/>
              <a:cs typeface="Calibri" panose="020F0502020204030204" pitchFamily="34" charset="0"/>
            </a:endParaRPr>
          </a:p>
          <a:p>
            <a:pPr algn="l"/>
            <a:r>
              <a:rPr lang="en-US" sz="1700" dirty="0">
                <a:solidFill>
                  <a:schemeClr val="bg1"/>
                </a:solidFill>
                <a:effectLst/>
                <a:latin typeface="Calibri" panose="020F0502020204030204" pitchFamily="34" charset="0"/>
                <a:cs typeface="Calibri" panose="020F0502020204030204" pitchFamily="34" charset="0"/>
              </a:rPr>
              <a:t>Let's write the same in Python. Consider carefully the code here:</a:t>
            </a:r>
          </a:p>
          <a:p>
            <a:pPr algn="l"/>
            <a:endParaRPr lang="en-US" sz="17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700" dirty="0">
                <a:solidFill>
                  <a:schemeClr val="bg1"/>
                </a:solidFill>
                <a:effectLst/>
                <a:highlight>
                  <a:srgbClr val="C0C0C0"/>
                </a:highlight>
                <a:latin typeface="Calibri" panose="020F0502020204030204" pitchFamily="34" charset="0"/>
                <a:cs typeface="Calibri" panose="020F0502020204030204" pitchFamily="34" charset="0"/>
              </a:rPr>
              <a:t>if </a:t>
            </a:r>
            <a:r>
              <a:rPr lang="en-US" sz="1700" dirty="0" err="1">
                <a:solidFill>
                  <a:schemeClr val="bg1"/>
                </a:solidFill>
                <a:effectLst/>
                <a:highlight>
                  <a:srgbClr val="C0C0C0"/>
                </a:highlight>
                <a:latin typeface="Calibri" panose="020F0502020204030204" pitchFamily="34" charset="0"/>
                <a:cs typeface="Calibri" panose="020F0502020204030204" pitchFamily="34" charset="0"/>
              </a:rPr>
              <a:t>the_weather_is_good</a:t>
            </a:r>
            <a:r>
              <a:rPr lang="en-US" sz="1700"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sz="1700" dirty="0">
                <a:solidFill>
                  <a:schemeClr val="bg1"/>
                </a:solidFill>
                <a:effectLst/>
                <a:highlight>
                  <a:srgbClr val="C0C0C0"/>
                </a:highlight>
                <a:latin typeface="Calibri" panose="020F0502020204030204" pitchFamily="34" charset="0"/>
                <a:cs typeface="Calibri" panose="020F0502020204030204" pitchFamily="34" charset="0"/>
              </a:rPr>
              <a:t>    if </a:t>
            </a:r>
            <a:r>
              <a:rPr lang="en-US" sz="1700" dirty="0" err="1">
                <a:solidFill>
                  <a:schemeClr val="bg1"/>
                </a:solidFill>
                <a:effectLst/>
                <a:highlight>
                  <a:srgbClr val="C0C0C0"/>
                </a:highlight>
                <a:latin typeface="Calibri" panose="020F0502020204030204" pitchFamily="34" charset="0"/>
                <a:cs typeface="Calibri" panose="020F0502020204030204" pitchFamily="34" charset="0"/>
              </a:rPr>
              <a:t>nice_restaurant_is_found</a:t>
            </a:r>
            <a:r>
              <a:rPr lang="en-US" sz="1700"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sz="1700" dirty="0">
                <a:solidFill>
                  <a:schemeClr val="bg1"/>
                </a:solidFill>
                <a:effectLst/>
                <a:highlight>
                  <a:srgbClr val="C0C0C0"/>
                </a:highlight>
                <a:latin typeface="Calibri" panose="020F0502020204030204" pitchFamily="34" charset="0"/>
                <a:cs typeface="Calibri" panose="020F0502020204030204" pitchFamily="34" charset="0"/>
              </a:rPr>
              <a:t>        </a:t>
            </a:r>
            <a:r>
              <a:rPr lang="en-US" sz="1700" dirty="0" err="1">
                <a:solidFill>
                  <a:schemeClr val="bg1"/>
                </a:solidFill>
                <a:effectLst/>
                <a:highlight>
                  <a:srgbClr val="C0C0C0"/>
                </a:highlight>
                <a:latin typeface="Calibri" panose="020F0502020204030204" pitchFamily="34" charset="0"/>
                <a:cs typeface="Calibri" panose="020F0502020204030204" pitchFamily="34" charset="0"/>
              </a:rPr>
              <a:t>have_lunch</a:t>
            </a:r>
            <a:r>
              <a:rPr lang="en-US" sz="1700"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sz="1700" dirty="0">
                <a:solidFill>
                  <a:schemeClr val="bg1"/>
                </a:solidFill>
                <a:effectLst/>
                <a:highlight>
                  <a:srgbClr val="C0C0C0"/>
                </a:highlight>
                <a:latin typeface="Calibri" panose="020F0502020204030204" pitchFamily="34" charset="0"/>
                <a:cs typeface="Calibri" panose="020F0502020204030204" pitchFamily="34" charset="0"/>
              </a:rPr>
              <a:t>    else:</a:t>
            </a:r>
          </a:p>
          <a:p>
            <a:pPr algn="l"/>
            <a:r>
              <a:rPr lang="en-US" sz="1700" dirty="0">
                <a:solidFill>
                  <a:schemeClr val="bg1"/>
                </a:solidFill>
                <a:effectLst/>
                <a:highlight>
                  <a:srgbClr val="C0C0C0"/>
                </a:highlight>
                <a:latin typeface="Calibri" panose="020F0502020204030204" pitchFamily="34" charset="0"/>
                <a:cs typeface="Calibri" panose="020F0502020204030204" pitchFamily="34" charset="0"/>
              </a:rPr>
              <a:t>        </a:t>
            </a:r>
            <a:r>
              <a:rPr lang="en-US" sz="1700" dirty="0" err="1">
                <a:solidFill>
                  <a:schemeClr val="bg1"/>
                </a:solidFill>
                <a:effectLst/>
                <a:highlight>
                  <a:srgbClr val="C0C0C0"/>
                </a:highlight>
                <a:latin typeface="Calibri" panose="020F0502020204030204" pitchFamily="34" charset="0"/>
                <a:cs typeface="Calibri" panose="020F0502020204030204" pitchFamily="34" charset="0"/>
              </a:rPr>
              <a:t>eat_a_sandwich</a:t>
            </a:r>
            <a:r>
              <a:rPr lang="en-US" sz="1700"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sz="1700"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sz="1700" dirty="0">
                <a:solidFill>
                  <a:schemeClr val="bg1"/>
                </a:solidFill>
                <a:effectLst/>
                <a:highlight>
                  <a:srgbClr val="C0C0C0"/>
                </a:highlight>
                <a:latin typeface="Calibri" panose="020F0502020204030204" pitchFamily="34" charset="0"/>
                <a:cs typeface="Calibri" panose="020F0502020204030204" pitchFamily="34" charset="0"/>
              </a:rPr>
              <a:t>    if </a:t>
            </a:r>
            <a:r>
              <a:rPr lang="en-US" sz="1700" dirty="0" err="1">
                <a:solidFill>
                  <a:schemeClr val="bg1"/>
                </a:solidFill>
                <a:effectLst/>
                <a:highlight>
                  <a:srgbClr val="C0C0C0"/>
                </a:highlight>
                <a:latin typeface="Calibri" panose="020F0502020204030204" pitchFamily="34" charset="0"/>
                <a:cs typeface="Calibri" panose="020F0502020204030204" pitchFamily="34" charset="0"/>
              </a:rPr>
              <a:t>tickets_are_available</a:t>
            </a:r>
            <a:r>
              <a:rPr lang="en-US" sz="1700"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sz="1700" dirty="0">
                <a:solidFill>
                  <a:schemeClr val="bg1"/>
                </a:solidFill>
                <a:effectLst/>
                <a:highlight>
                  <a:srgbClr val="C0C0C0"/>
                </a:highlight>
                <a:latin typeface="Calibri" panose="020F0502020204030204" pitchFamily="34" charset="0"/>
                <a:cs typeface="Calibri" panose="020F0502020204030204" pitchFamily="34" charset="0"/>
              </a:rPr>
              <a:t>        </a:t>
            </a:r>
            <a:r>
              <a:rPr lang="en-US" sz="1700" dirty="0" err="1">
                <a:solidFill>
                  <a:schemeClr val="bg1"/>
                </a:solidFill>
                <a:effectLst/>
                <a:highlight>
                  <a:srgbClr val="C0C0C0"/>
                </a:highlight>
                <a:latin typeface="Calibri" panose="020F0502020204030204" pitchFamily="34" charset="0"/>
                <a:cs typeface="Calibri" panose="020F0502020204030204" pitchFamily="34" charset="0"/>
              </a:rPr>
              <a:t>go_to_the_theater</a:t>
            </a:r>
            <a:r>
              <a:rPr lang="en-US" sz="1700"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sz="1700" dirty="0">
                <a:solidFill>
                  <a:schemeClr val="bg1"/>
                </a:solidFill>
                <a:effectLst/>
                <a:highlight>
                  <a:srgbClr val="C0C0C0"/>
                </a:highlight>
                <a:latin typeface="Calibri" panose="020F0502020204030204" pitchFamily="34" charset="0"/>
                <a:cs typeface="Calibri" panose="020F0502020204030204" pitchFamily="34" charset="0"/>
              </a:rPr>
              <a:t>    else:</a:t>
            </a:r>
          </a:p>
          <a:p>
            <a:pPr algn="l"/>
            <a:r>
              <a:rPr lang="en-US" sz="1700" dirty="0">
                <a:solidFill>
                  <a:schemeClr val="bg1"/>
                </a:solidFill>
                <a:effectLst/>
                <a:highlight>
                  <a:srgbClr val="C0C0C0"/>
                </a:highlight>
                <a:latin typeface="Calibri" panose="020F0502020204030204" pitchFamily="34" charset="0"/>
                <a:cs typeface="Calibri" panose="020F0502020204030204" pitchFamily="34" charset="0"/>
              </a:rPr>
              <a:t>        </a:t>
            </a:r>
            <a:r>
              <a:rPr lang="en-US" sz="1700" dirty="0" err="1">
                <a:solidFill>
                  <a:schemeClr val="bg1"/>
                </a:solidFill>
                <a:effectLst/>
                <a:highlight>
                  <a:srgbClr val="C0C0C0"/>
                </a:highlight>
                <a:latin typeface="Calibri" panose="020F0502020204030204" pitchFamily="34" charset="0"/>
                <a:cs typeface="Calibri" panose="020F0502020204030204" pitchFamily="34" charset="0"/>
              </a:rPr>
              <a:t>go_shopping</a:t>
            </a:r>
            <a:r>
              <a:rPr lang="en-US" sz="1700" dirty="0">
                <a:solidFill>
                  <a:schemeClr val="bg1"/>
                </a:solidFill>
                <a:effectLst/>
                <a:highlight>
                  <a:srgbClr val="C0C0C0"/>
                </a:highlight>
                <a:latin typeface="Calibri" panose="020F0502020204030204" pitchFamily="34" charset="0"/>
                <a:cs typeface="Calibri" panose="020F0502020204030204" pitchFamily="34" charset="0"/>
              </a:rPr>
              <a:t>()</a:t>
            </a:r>
            <a:endParaRPr lang="en-US" sz="1700" dirty="0">
              <a:solidFill>
                <a:schemeClr val="bg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779484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524315"/>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Lists (and many other complex Python entities) are stored in different ways than ordinary (scalar) variables.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You could say that:</a:t>
            </a:r>
          </a:p>
          <a:p>
            <a:endParaRPr lang="en-US" dirty="0">
              <a:solidFill>
                <a:schemeClr val="bg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name of an ordinary variable is the </a:t>
            </a:r>
            <a:r>
              <a:rPr lang="en-US" b="1" dirty="0">
                <a:solidFill>
                  <a:schemeClr val="bg1"/>
                </a:solidFill>
                <a:effectLst/>
                <a:latin typeface="Calibri" panose="020F0502020204030204" pitchFamily="34" charset="0"/>
                <a:cs typeface="Calibri" panose="020F0502020204030204" pitchFamily="34" charset="0"/>
              </a:rPr>
              <a:t>name of its content</a:t>
            </a:r>
            <a:r>
              <a:rPr lang="en-US" dirty="0">
                <a:solidFill>
                  <a:schemeClr val="bg1"/>
                </a:solidFill>
                <a:effectLst/>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name of a list is the name of a </a:t>
            </a:r>
            <a:r>
              <a:rPr lang="en-US" b="1" dirty="0">
                <a:solidFill>
                  <a:schemeClr val="bg1"/>
                </a:solidFill>
                <a:effectLst/>
                <a:latin typeface="Calibri" panose="020F0502020204030204" pitchFamily="34" charset="0"/>
                <a:cs typeface="Calibri" panose="020F0502020204030204" pitchFamily="34" charset="0"/>
              </a:rPr>
              <a:t>memory location where the list is stored</a:t>
            </a:r>
            <a:r>
              <a:rPr lang="en-US" dirty="0">
                <a:solidFill>
                  <a:schemeClr val="bg1"/>
                </a:solidFill>
                <a:effectLs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Read these two lines once more - the difference is essential for understanding what we are going to talk about next.</a:t>
            </a:r>
          </a:p>
          <a:p>
            <a:endParaRPr lang="en-US" dirty="0">
              <a:solidFill>
                <a:schemeClr val="bg1"/>
              </a:solidFill>
              <a:effectLst/>
              <a:latin typeface="Calibri" panose="020F0502020204030204" pitchFamily="34" charset="0"/>
              <a:cs typeface="Calibri" panose="020F0502020204030204" pitchFamily="34" charset="0"/>
            </a:endParaRPr>
          </a:p>
          <a:p>
            <a:r>
              <a:rPr lang="en-US" b="1" dirty="0">
                <a:solidFill>
                  <a:schemeClr val="bg1"/>
                </a:solidFill>
                <a:effectLst/>
                <a:latin typeface="Calibri" panose="020F0502020204030204" pitchFamily="34" charset="0"/>
                <a:cs typeface="Calibri" panose="020F0502020204030204" pitchFamily="34" charset="0"/>
              </a:rPr>
              <a:t>The assignment: list_2 = list_1 copies the name of the array, not its contents</a:t>
            </a:r>
            <a:r>
              <a:rPr lang="en-US" dirty="0">
                <a:solidFill>
                  <a:schemeClr val="bg1"/>
                </a:solidFill>
                <a:effectLst/>
                <a:latin typeface="Calibri" panose="020F0502020204030204" pitchFamily="34" charset="0"/>
                <a:cs typeface="Calibri" panose="020F0502020204030204" pitchFamily="34" charset="0"/>
              </a:rPr>
              <a:t>. In effect, the two names (</a:t>
            </a:r>
            <a:r>
              <a:rPr lang="en-US" b="1" dirty="0">
                <a:solidFill>
                  <a:schemeClr val="bg1"/>
                </a:solidFill>
                <a:effectLst/>
                <a:latin typeface="Calibri" panose="020F0502020204030204" pitchFamily="34" charset="0"/>
                <a:cs typeface="Calibri" panose="020F0502020204030204" pitchFamily="34" charset="0"/>
              </a:rPr>
              <a:t>list_1 and list_2) identify the </a:t>
            </a:r>
            <a:r>
              <a:rPr lang="en-US" b="1" dirty="0">
                <a:solidFill>
                  <a:srgbClr val="FF0000"/>
                </a:solidFill>
                <a:effectLst/>
                <a:latin typeface="Calibri" panose="020F0502020204030204" pitchFamily="34" charset="0"/>
                <a:cs typeface="Calibri" panose="020F0502020204030204" pitchFamily="34" charset="0"/>
              </a:rPr>
              <a:t>same location </a:t>
            </a:r>
            <a:r>
              <a:rPr lang="en-US" dirty="0">
                <a:solidFill>
                  <a:schemeClr val="bg1"/>
                </a:solidFill>
                <a:effectLst/>
                <a:latin typeface="Calibri" panose="020F0502020204030204" pitchFamily="34" charset="0"/>
                <a:cs typeface="Calibri" panose="020F0502020204030204" pitchFamily="34" charset="0"/>
              </a:rPr>
              <a:t>in the computer memory. Modifying one of them affects the other, and vice versa.</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How do you cope with that?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00603505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893647"/>
          </a:xfrm>
          <a:prstGeom prst="rect">
            <a:avLst/>
          </a:prstGeom>
          <a:noFill/>
        </p:spPr>
        <p:txBody>
          <a:bodyPr wrap="square">
            <a:spAutoFit/>
          </a:bodyPr>
          <a:lstStyle/>
          <a:p>
            <a:r>
              <a:rPr lang="en-US" sz="2400" b="1" dirty="0">
                <a:solidFill>
                  <a:schemeClr val="bg1"/>
                </a:solidFill>
                <a:effectLst/>
                <a:latin typeface="Calibri" panose="020F0502020204030204" pitchFamily="34" charset="0"/>
                <a:cs typeface="Calibri" panose="020F0502020204030204" pitchFamily="34" charset="0"/>
              </a:rPr>
              <a:t>Powerful slices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Fortunately, the solution is at your fingertips - its name is the </a:t>
            </a:r>
            <a:r>
              <a:rPr lang="en-US" b="1" dirty="0">
                <a:solidFill>
                  <a:schemeClr val="bg1"/>
                </a:solidFill>
                <a:effectLst/>
                <a:latin typeface="Calibri" panose="020F0502020204030204" pitchFamily="34" charset="0"/>
                <a:cs typeface="Calibri" panose="020F0502020204030204" pitchFamily="34" charset="0"/>
              </a:rPr>
              <a:t>slice</a:t>
            </a:r>
            <a:r>
              <a:rPr lang="en-US" dirty="0">
                <a:solidFill>
                  <a:schemeClr val="bg1"/>
                </a:solidFill>
                <a:effectLs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A slice is an element of Python syntax that allows you to make a </a:t>
            </a:r>
            <a:r>
              <a:rPr lang="en-US" b="1" dirty="0">
                <a:solidFill>
                  <a:schemeClr val="bg1"/>
                </a:solidFill>
                <a:effectLst/>
                <a:latin typeface="Calibri" panose="020F0502020204030204" pitchFamily="34" charset="0"/>
                <a:cs typeface="Calibri" panose="020F0502020204030204" pitchFamily="34" charset="0"/>
              </a:rPr>
              <a:t>brand new copy </a:t>
            </a:r>
            <a:r>
              <a:rPr lang="en-US" dirty="0">
                <a:solidFill>
                  <a:schemeClr val="bg1"/>
                </a:solidFill>
                <a:effectLst/>
                <a:latin typeface="Calibri" panose="020F0502020204030204" pitchFamily="34" charset="0"/>
                <a:cs typeface="Calibri" panose="020F0502020204030204" pitchFamily="34" charset="0"/>
              </a:rPr>
              <a:t>of a list, or parts of a list.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It actually copies the list's contents, not the list's name</a:t>
            </a:r>
            <a:r>
              <a:rPr lang="en-US" dirty="0">
                <a:solidFill>
                  <a:schemeClr val="bg1"/>
                </a:solidFill>
                <a:effectLs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This is exactly what you need. Take a look at the snippet below:</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list_1 = [1]</a:t>
            </a:r>
          </a:p>
          <a:p>
            <a:r>
              <a:rPr lang="en-US" dirty="0">
                <a:solidFill>
                  <a:schemeClr val="bg1"/>
                </a:solidFill>
                <a:effectLst/>
                <a:highlight>
                  <a:srgbClr val="C0C0C0"/>
                </a:highlight>
                <a:latin typeface="Calibri" panose="020F0502020204030204" pitchFamily="34" charset="0"/>
                <a:cs typeface="Calibri" panose="020F0502020204030204" pitchFamily="34" charset="0"/>
              </a:rPr>
              <a:t>list_2 = list_1[:]</a:t>
            </a:r>
          </a:p>
          <a:p>
            <a:r>
              <a:rPr lang="en-US" dirty="0">
                <a:solidFill>
                  <a:schemeClr val="bg1"/>
                </a:solidFill>
                <a:effectLst/>
                <a:highlight>
                  <a:srgbClr val="C0C0C0"/>
                </a:highlight>
                <a:latin typeface="Calibri" panose="020F0502020204030204" pitchFamily="34" charset="0"/>
                <a:cs typeface="Calibri" panose="020F0502020204030204" pitchFamily="34" charset="0"/>
              </a:rPr>
              <a:t>list_1[0] = 2</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print(list_2)</a:t>
            </a:r>
          </a:p>
          <a:p>
            <a:endParaRPr lang="en-US" dirty="0">
              <a:solidFill>
                <a:schemeClr val="bg1"/>
              </a:solidFill>
              <a:effectLst/>
              <a:latin typeface="Calibri" panose="020F0502020204030204" pitchFamily="34" charset="0"/>
              <a:cs typeface="Calibri" panose="020F0502020204030204" pitchFamily="34" charset="0"/>
            </a:endParaRPr>
          </a:p>
          <a:p>
            <a:r>
              <a:rPr lang="en-US" b="1" dirty="0">
                <a:solidFill>
                  <a:srgbClr val="FFFF00"/>
                </a:solidFill>
                <a:effectLst/>
                <a:latin typeface="Calibri" panose="020F0502020204030204" pitchFamily="34" charset="0"/>
                <a:cs typeface="Calibri" panose="020F0502020204030204" pitchFamily="34" charset="0"/>
              </a:rPr>
              <a:t>Its output is [1].</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37304975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909310"/>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This inconspicuous part of the code described as </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a:solidFill>
                  <a:schemeClr val="bg1"/>
                </a:solidFill>
                <a:effectLst/>
                <a:latin typeface="Calibri" panose="020F0502020204030204" pitchFamily="34" charset="0"/>
                <a:cs typeface="Calibri" panose="020F0502020204030204" pitchFamily="34" charset="0"/>
              </a:rPr>
              <a:t> is able to produce a brand new list.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One of the most general forms of </a:t>
            </a:r>
            <a:r>
              <a:rPr lang="en-US" b="1" dirty="0">
                <a:solidFill>
                  <a:schemeClr val="bg1"/>
                </a:solidFill>
                <a:effectLst/>
                <a:latin typeface="Calibri" panose="020F0502020204030204" pitchFamily="34" charset="0"/>
                <a:cs typeface="Calibri" panose="020F0502020204030204" pitchFamily="34" charset="0"/>
              </a:rPr>
              <a:t>the slice </a:t>
            </a:r>
            <a:r>
              <a:rPr lang="en-US" dirty="0">
                <a:solidFill>
                  <a:schemeClr val="bg1"/>
                </a:solidFill>
                <a:effectLst/>
                <a:latin typeface="Calibri" panose="020F0502020204030204" pitchFamily="34" charset="0"/>
                <a:cs typeface="Calibri" panose="020F0502020204030204" pitchFamily="34" charset="0"/>
              </a:rPr>
              <a:t>looks as follows:</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start:end</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As you can see, it resembles indexing, but the colon inside makes a big difference.</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A slice of this form makes a new (target) list, taking elements from the source list - the elements of the indices from start to </a:t>
            </a:r>
            <a:r>
              <a:rPr lang="en-US" dirty="0">
                <a:solidFill>
                  <a:schemeClr val="bg1"/>
                </a:solidFill>
                <a:effectLst/>
                <a:highlight>
                  <a:srgbClr val="C0C0C0"/>
                </a:highlight>
                <a:latin typeface="Calibri" panose="020F0502020204030204" pitchFamily="34" charset="0"/>
                <a:cs typeface="Calibri" panose="020F0502020204030204" pitchFamily="34" charset="0"/>
              </a:rPr>
              <a:t>end - 1</a:t>
            </a:r>
            <a:r>
              <a:rPr lang="en-US" dirty="0">
                <a:solidFill>
                  <a:schemeClr val="bg1"/>
                </a:solidFill>
                <a:effectLs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Note: not to </a:t>
            </a:r>
            <a:r>
              <a:rPr lang="en-US" dirty="0">
                <a:solidFill>
                  <a:schemeClr val="bg1"/>
                </a:solidFill>
                <a:effectLst/>
                <a:highlight>
                  <a:srgbClr val="C0C0C0"/>
                </a:highlight>
                <a:latin typeface="Calibri" panose="020F0502020204030204" pitchFamily="34" charset="0"/>
                <a:cs typeface="Calibri" panose="020F0502020204030204" pitchFamily="34" charset="0"/>
              </a:rPr>
              <a:t>end</a:t>
            </a:r>
            <a:r>
              <a:rPr lang="en-US" dirty="0">
                <a:solidFill>
                  <a:schemeClr val="bg1"/>
                </a:solidFill>
                <a:effectLst/>
                <a:latin typeface="Calibri" panose="020F0502020204030204" pitchFamily="34" charset="0"/>
                <a:cs typeface="Calibri" panose="020F0502020204030204" pitchFamily="34" charset="0"/>
              </a:rPr>
              <a:t> but to </a:t>
            </a:r>
            <a:r>
              <a:rPr lang="en-US" dirty="0">
                <a:solidFill>
                  <a:schemeClr val="bg1"/>
                </a:solidFill>
                <a:effectLst/>
                <a:highlight>
                  <a:srgbClr val="C0C0C0"/>
                </a:highlight>
                <a:latin typeface="Calibri" panose="020F0502020204030204" pitchFamily="34" charset="0"/>
                <a:cs typeface="Calibri" panose="020F0502020204030204" pitchFamily="34" charset="0"/>
              </a:rPr>
              <a:t>end - 1</a:t>
            </a:r>
            <a:r>
              <a:rPr lang="en-US" dirty="0">
                <a:solidFill>
                  <a:schemeClr val="bg1"/>
                </a:solidFill>
                <a:effectLst/>
                <a:latin typeface="Calibri" panose="020F0502020204030204" pitchFamily="34" charset="0"/>
                <a:cs typeface="Calibri" panose="020F0502020204030204" pitchFamily="34" charset="0"/>
              </a:rPr>
              <a:t>. An element with an index equal to </a:t>
            </a:r>
            <a:r>
              <a:rPr lang="en-US" dirty="0">
                <a:solidFill>
                  <a:schemeClr val="bg1"/>
                </a:solidFill>
                <a:effectLst/>
                <a:highlight>
                  <a:srgbClr val="C0C0C0"/>
                </a:highlight>
                <a:latin typeface="Calibri" panose="020F0502020204030204" pitchFamily="34" charset="0"/>
                <a:cs typeface="Calibri" panose="020F0502020204030204" pitchFamily="34" charset="0"/>
              </a:rPr>
              <a:t>end</a:t>
            </a:r>
            <a:r>
              <a:rPr lang="en-US" dirty="0">
                <a:solidFill>
                  <a:schemeClr val="bg1"/>
                </a:solidFill>
                <a:effectLst/>
                <a:latin typeface="Calibri" panose="020F0502020204030204" pitchFamily="34" charset="0"/>
                <a:cs typeface="Calibri" panose="020F0502020204030204" pitchFamily="34" charset="0"/>
              </a:rPr>
              <a:t> is the first element which </a:t>
            </a:r>
            <a:r>
              <a:rPr lang="en-US" b="1" dirty="0">
                <a:solidFill>
                  <a:schemeClr val="bg1"/>
                </a:solidFill>
                <a:effectLst/>
                <a:latin typeface="Calibri" panose="020F0502020204030204" pitchFamily="34" charset="0"/>
                <a:cs typeface="Calibri" panose="020F0502020204030204" pitchFamily="34" charset="0"/>
              </a:rPr>
              <a:t>does not take part in the slicing</a:t>
            </a:r>
            <a:r>
              <a:rPr lang="en-US" dirty="0">
                <a:solidFill>
                  <a:schemeClr val="bg1"/>
                </a:solidFill>
                <a:effectLs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Using negative values for both start and end is possible (just like in indexing).</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Take a look at the snippet:</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[10, 8, 6, 4, 2]</a:t>
            </a:r>
          </a:p>
          <a:p>
            <a:r>
              <a:rPr lang="en-US" dirty="0" err="1">
                <a:solidFill>
                  <a:schemeClr val="bg1"/>
                </a:solidFill>
                <a:effectLst/>
                <a:highlight>
                  <a:srgbClr val="C0C0C0"/>
                </a:highlight>
                <a:latin typeface="Calibri" panose="020F0502020204030204" pitchFamily="34" charset="0"/>
                <a:cs typeface="Calibri" panose="020F0502020204030204" pitchFamily="34" charset="0"/>
              </a:rPr>
              <a:t>new_list</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[1:3]</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new_list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44406371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247317"/>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The </a:t>
            </a:r>
            <a:r>
              <a:rPr lang="en-US" dirty="0" err="1">
                <a:solidFill>
                  <a:schemeClr val="bg1"/>
                </a:solidFill>
                <a:effectLst/>
                <a:latin typeface="Calibri" panose="020F0502020204030204" pitchFamily="34" charset="0"/>
                <a:cs typeface="Calibri" panose="020F0502020204030204" pitchFamily="34" charset="0"/>
              </a:rPr>
              <a:t>new_list</a:t>
            </a:r>
            <a:r>
              <a:rPr lang="en-US" dirty="0">
                <a:solidFill>
                  <a:schemeClr val="bg1"/>
                </a:solidFill>
                <a:effectLst/>
                <a:latin typeface="Calibri" panose="020F0502020204030204" pitchFamily="34" charset="0"/>
                <a:cs typeface="Calibri" panose="020F0502020204030204" pitchFamily="34" charset="0"/>
              </a:rPr>
              <a:t> list will have </a:t>
            </a:r>
            <a:r>
              <a:rPr lang="en-US" dirty="0">
                <a:solidFill>
                  <a:schemeClr val="bg1"/>
                </a:solidFill>
                <a:effectLst/>
                <a:highlight>
                  <a:srgbClr val="C0C0C0"/>
                </a:highlight>
                <a:latin typeface="Calibri" panose="020F0502020204030204" pitchFamily="34" charset="0"/>
                <a:cs typeface="Calibri" panose="020F0502020204030204" pitchFamily="34" charset="0"/>
              </a:rPr>
              <a:t>end - start </a:t>
            </a:r>
            <a:r>
              <a:rPr lang="en-US" dirty="0">
                <a:solidFill>
                  <a:schemeClr val="bg1"/>
                </a:solidFill>
                <a:effectLst/>
                <a:latin typeface="Calibri" panose="020F0502020204030204" pitchFamily="34" charset="0"/>
                <a:cs typeface="Calibri" panose="020F0502020204030204" pitchFamily="34" charset="0"/>
              </a:rPr>
              <a:t>(3 - 1 = 2) elements - the ones with indices equal to 1 and 2 (but not </a:t>
            </a:r>
            <a:r>
              <a:rPr lang="en-US" dirty="0">
                <a:solidFill>
                  <a:schemeClr val="bg1"/>
                </a:solidFill>
                <a:effectLst/>
                <a:highlight>
                  <a:srgbClr val="C0C0C0"/>
                </a:highlight>
                <a:latin typeface="Calibri" panose="020F0502020204030204" pitchFamily="34" charset="0"/>
                <a:cs typeface="Calibri" panose="020F0502020204030204" pitchFamily="34" charset="0"/>
              </a:rPr>
              <a:t>3</a:t>
            </a:r>
            <a:r>
              <a:rPr lang="en-US" dirty="0">
                <a:solidFill>
                  <a:schemeClr val="bg1"/>
                </a:solidFill>
                <a:effectLs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The snippet's output is: </a:t>
            </a:r>
            <a:r>
              <a:rPr lang="en-US" b="1" dirty="0">
                <a:solidFill>
                  <a:srgbClr val="FF0000"/>
                </a:solidFill>
                <a:effectLst/>
                <a:highlight>
                  <a:srgbClr val="C0C0C0"/>
                </a:highlight>
                <a:latin typeface="Calibri" panose="020F0502020204030204" pitchFamily="34" charset="0"/>
                <a:cs typeface="Calibri" panose="020F0502020204030204" pitchFamily="34" charset="0"/>
              </a:rPr>
              <a:t>[8, 6]</a:t>
            </a:r>
          </a:p>
          <a:p>
            <a:endParaRPr lang="en-US" b="1" dirty="0">
              <a:solidFill>
                <a:srgbClr val="FF0000"/>
              </a:solidFill>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 Copying the entire list.</a:t>
            </a:r>
          </a:p>
          <a:p>
            <a:r>
              <a:rPr lang="en-US" dirty="0">
                <a:solidFill>
                  <a:schemeClr val="bg1"/>
                </a:solidFill>
                <a:effectLst/>
                <a:highlight>
                  <a:srgbClr val="C0C0C0"/>
                </a:highlight>
                <a:latin typeface="Calibri" panose="020F0502020204030204" pitchFamily="34" charset="0"/>
                <a:cs typeface="Calibri" panose="020F0502020204030204" pitchFamily="34" charset="0"/>
              </a:rPr>
              <a:t>list_1 = [1]</a:t>
            </a:r>
          </a:p>
          <a:p>
            <a:r>
              <a:rPr lang="en-US" dirty="0">
                <a:solidFill>
                  <a:schemeClr val="bg1"/>
                </a:solidFill>
                <a:effectLst/>
                <a:highlight>
                  <a:srgbClr val="C0C0C0"/>
                </a:highlight>
                <a:latin typeface="Calibri" panose="020F0502020204030204" pitchFamily="34" charset="0"/>
                <a:cs typeface="Calibri" panose="020F0502020204030204" pitchFamily="34" charset="0"/>
              </a:rPr>
              <a:t>list_2 = list_1[:]</a:t>
            </a:r>
          </a:p>
          <a:p>
            <a:r>
              <a:rPr lang="en-US" dirty="0">
                <a:solidFill>
                  <a:schemeClr val="bg1"/>
                </a:solidFill>
                <a:effectLst/>
                <a:highlight>
                  <a:srgbClr val="C0C0C0"/>
                </a:highlight>
                <a:latin typeface="Calibri" panose="020F0502020204030204" pitchFamily="34" charset="0"/>
                <a:cs typeface="Calibri" panose="020F0502020204030204" pitchFamily="34" charset="0"/>
              </a:rPr>
              <a:t>list_1[0] = 2</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print(list_2)</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 Copying some part of the list.</a:t>
            </a: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[10, 8, 6, 4, 2]</a:t>
            </a:r>
          </a:p>
          <a:p>
            <a:r>
              <a:rPr lang="en-US" dirty="0" err="1">
                <a:solidFill>
                  <a:schemeClr val="bg1"/>
                </a:solidFill>
                <a:effectLst/>
                <a:highlight>
                  <a:srgbClr val="C0C0C0"/>
                </a:highlight>
                <a:latin typeface="Calibri" panose="020F0502020204030204" pitchFamily="34" charset="0"/>
                <a:cs typeface="Calibri" panose="020F0502020204030204" pitchFamily="34" charset="0"/>
              </a:rPr>
              <a:t>new_list</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[1:3]</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new_list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80918795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724644"/>
          </a:xfrm>
          <a:prstGeom prst="rect">
            <a:avLst/>
          </a:prstGeom>
          <a:noFill/>
        </p:spPr>
        <p:txBody>
          <a:bodyPr wrap="square">
            <a:spAutoFit/>
          </a:bodyPr>
          <a:lstStyle/>
          <a:p>
            <a:r>
              <a:rPr lang="en-US" sz="2400" b="1" dirty="0">
                <a:solidFill>
                  <a:schemeClr val="bg1"/>
                </a:solidFill>
                <a:effectLst/>
                <a:latin typeface="Calibri" panose="020F0502020204030204" pitchFamily="34" charset="0"/>
                <a:cs typeface="Calibri" panose="020F0502020204030204" pitchFamily="34" charset="0"/>
              </a:rPr>
              <a:t>Slices - negative indices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Look at the snippet below:</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start:end</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To repeat:</a:t>
            </a:r>
          </a:p>
          <a:p>
            <a:endParaRPr lang="en-US" dirty="0">
              <a:solidFill>
                <a:schemeClr val="bg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effectLst/>
                <a:highlight>
                  <a:srgbClr val="C0C0C0"/>
                </a:highlight>
                <a:latin typeface="Calibri" panose="020F0502020204030204" pitchFamily="34" charset="0"/>
                <a:cs typeface="Calibri" panose="020F0502020204030204" pitchFamily="34" charset="0"/>
              </a:rPr>
              <a:t>start</a:t>
            </a:r>
            <a:r>
              <a:rPr lang="en-US" dirty="0">
                <a:solidFill>
                  <a:schemeClr val="bg1"/>
                </a:solidFill>
                <a:effectLst/>
                <a:latin typeface="Calibri" panose="020F0502020204030204" pitchFamily="34" charset="0"/>
                <a:cs typeface="Calibri" panose="020F0502020204030204" pitchFamily="34" charset="0"/>
              </a:rPr>
              <a:t> is the index of the first element </a:t>
            </a:r>
            <a:r>
              <a:rPr lang="en-US" b="1" dirty="0">
                <a:solidFill>
                  <a:schemeClr val="bg1"/>
                </a:solidFill>
                <a:effectLst/>
                <a:latin typeface="Calibri" panose="020F0502020204030204" pitchFamily="34" charset="0"/>
                <a:cs typeface="Calibri" panose="020F0502020204030204" pitchFamily="34" charset="0"/>
              </a:rPr>
              <a:t>included in the slice</a:t>
            </a:r>
            <a:r>
              <a:rPr lang="en-US" dirty="0">
                <a:solidFill>
                  <a:schemeClr val="bg1"/>
                </a:solidFill>
                <a:effectLst/>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dirty="0">
                <a:solidFill>
                  <a:schemeClr val="bg1"/>
                </a:solidFill>
                <a:effectLst/>
                <a:highlight>
                  <a:srgbClr val="C0C0C0"/>
                </a:highlight>
                <a:latin typeface="Calibri" panose="020F0502020204030204" pitchFamily="34" charset="0"/>
                <a:cs typeface="Calibri" panose="020F0502020204030204" pitchFamily="34" charset="0"/>
              </a:rPr>
              <a:t>end</a:t>
            </a:r>
            <a:r>
              <a:rPr lang="en-US" dirty="0">
                <a:solidFill>
                  <a:schemeClr val="bg1"/>
                </a:solidFill>
                <a:effectLst/>
                <a:latin typeface="Calibri" panose="020F0502020204030204" pitchFamily="34" charset="0"/>
                <a:cs typeface="Calibri" panose="020F0502020204030204" pitchFamily="34" charset="0"/>
              </a:rPr>
              <a:t> is the index of the first element </a:t>
            </a:r>
            <a:r>
              <a:rPr lang="en-US" b="1" dirty="0">
                <a:solidFill>
                  <a:srgbClr val="FF0000"/>
                </a:solidFill>
                <a:effectLst/>
                <a:latin typeface="Calibri" panose="020F0502020204030204" pitchFamily="34" charset="0"/>
                <a:cs typeface="Calibri" panose="020F0502020204030204" pitchFamily="34" charset="0"/>
              </a:rPr>
              <a:t>not included in the slice</a:t>
            </a:r>
            <a:r>
              <a:rPr lang="en-US" dirty="0">
                <a:solidFill>
                  <a:schemeClr val="bg1"/>
                </a:solidFill>
                <a:effectLs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This is how negative indices work with the slice:</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[10, 8, 6, 4, 2]</a:t>
            </a:r>
          </a:p>
          <a:p>
            <a:r>
              <a:rPr lang="en-US" dirty="0" err="1">
                <a:solidFill>
                  <a:schemeClr val="bg1"/>
                </a:solidFill>
                <a:effectLst/>
                <a:highlight>
                  <a:srgbClr val="C0C0C0"/>
                </a:highlight>
                <a:latin typeface="Calibri" panose="020F0502020204030204" pitchFamily="34" charset="0"/>
                <a:cs typeface="Calibri" panose="020F0502020204030204" pitchFamily="34" charset="0"/>
              </a:rPr>
              <a:t>new_list</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[1:-1]</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new_list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snippet's output is:</a:t>
            </a:r>
          </a:p>
          <a:p>
            <a:endParaRPr lang="en-US" dirty="0">
              <a:solidFill>
                <a:schemeClr val="bg1"/>
              </a:solidFill>
              <a:effectLst/>
              <a:latin typeface="Calibri" panose="020F0502020204030204" pitchFamily="34" charset="0"/>
              <a:cs typeface="Calibri" panose="020F0502020204030204" pitchFamily="34" charset="0"/>
            </a:endParaRPr>
          </a:p>
          <a:p>
            <a:r>
              <a:rPr lang="en-US" b="1" dirty="0">
                <a:solidFill>
                  <a:srgbClr val="FFFF00"/>
                </a:solidFill>
                <a:effectLst/>
                <a:latin typeface="Calibri" panose="020F0502020204030204" pitchFamily="34" charset="0"/>
                <a:cs typeface="Calibri" panose="020F0502020204030204" pitchFamily="34" charset="0"/>
              </a:rPr>
              <a:t>[8, 6, 4]</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94871540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2862322"/>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If the start specifies an element lying further than the one described by the end (from the list's beginning point of view), </a:t>
            </a:r>
            <a:r>
              <a:rPr lang="en-US" b="1" dirty="0">
                <a:solidFill>
                  <a:schemeClr val="bg1"/>
                </a:solidFill>
                <a:effectLst/>
                <a:latin typeface="Calibri" panose="020F0502020204030204" pitchFamily="34" charset="0"/>
                <a:cs typeface="Calibri" panose="020F0502020204030204" pitchFamily="34" charset="0"/>
              </a:rPr>
              <a:t>the slice will be empty</a:t>
            </a:r>
            <a:r>
              <a:rPr lang="en-US" dirty="0">
                <a:solidFill>
                  <a:schemeClr val="bg1"/>
                </a:solidFill>
                <a:effectLs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[10, 8, 6, 4, 2]</a:t>
            </a:r>
          </a:p>
          <a:p>
            <a:r>
              <a:rPr lang="en-US" dirty="0" err="1">
                <a:solidFill>
                  <a:schemeClr val="bg1"/>
                </a:solidFill>
                <a:effectLst/>
                <a:highlight>
                  <a:srgbClr val="C0C0C0"/>
                </a:highlight>
                <a:latin typeface="Calibri" panose="020F0502020204030204" pitchFamily="34" charset="0"/>
                <a:cs typeface="Calibri" panose="020F0502020204030204" pitchFamily="34" charset="0"/>
              </a:rPr>
              <a:t>new_list</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b="1" dirty="0">
                <a:solidFill>
                  <a:srgbClr val="FF0000"/>
                </a:solidFill>
                <a:effectLst/>
                <a:highlight>
                  <a:srgbClr val="C0C0C0"/>
                </a:highlight>
                <a:latin typeface="Calibri" panose="020F0502020204030204" pitchFamily="34" charset="0"/>
                <a:cs typeface="Calibri" panose="020F0502020204030204" pitchFamily="34" charset="0"/>
              </a:rPr>
              <a:t>-1</a:t>
            </a:r>
            <a:r>
              <a:rPr lang="en-US" dirty="0">
                <a:solidFill>
                  <a:schemeClr val="bg1"/>
                </a:solidFill>
                <a:effectLst/>
                <a:highlight>
                  <a:srgbClr val="C0C0C0"/>
                </a:highlight>
                <a:latin typeface="Calibri" panose="020F0502020204030204" pitchFamily="34" charset="0"/>
                <a:cs typeface="Calibri" panose="020F0502020204030204" pitchFamily="34" charset="0"/>
              </a:rPr>
              <a:t>:1]</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new_list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snippet's output is:</a:t>
            </a:r>
          </a:p>
          <a:p>
            <a:endParaRPr lang="en-US" dirty="0">
              <a:solidFill>
                <a:schemeClr val="bg1"/>
              </a:solidFill>
              <a:effectLst/>
              <a:latin typeface="Calibri" panose="020F0502020204030204" pitchFamily="34" charset="0"/>
              <a:cs typeface="Calibri" panose="020F0502020204030204" pitchFamily="34" charset="0"/>
            </a:endParaRPr>
          </a:p>
          <a:p>
            <a:r>
              <a:rPr lang="en-US" b="1" dirty="0">
                <a:solidFill>
                  <a:srgbClr val="FF0000"/>
                </a:solidFill>
                <a:effectLst/>
                <a:latin typeface="Calibri" panose="020F0502020204030204" pitchFamily="34" charset="0"/>
                <a:cs typeface="Calibri" panose="020F0502020204030204" pitchFamily="34" charset="0"/>
              </a:rPr>
              <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25121928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724644"/>
          </a:xfrm>
          <a:prstGeom prst="rect">
            <a:avLst/>
          </a:prstGeom>
          <a:noFill/>
        </p:spPr>
        <p:txBody>
          <a:bodyPr wrap="square">
            <a:spAutoFit/>
          </a:bodyPr>
          <a:lstStyle/>
          <a:p>
            <a:r>
              <a:rPr lang="en-US" sz="2400" b="1" dirty="0">
                <a:solidFill>
                  <a:schemeClr val="bg1"/>
                </a:solidFill>
                <a:effectLst/>
                <a:latin typeface="Calibri" panose="020F0502020204030204" pitchFamily="34" charset="0"/>
                <a:cs typeface="Calibri" panose="020F0502020204030204" pitchFamily="34" charset="0"/>
              </a:rPr>
              <a:t>Slices: continued</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If you </a:t>
            </a:r>
            <a:r>
              <a:rPr lang="en-US" b="1" dirty="0">
                <a:solidFill>
                  <a:schemeClr val="bg1"/>
                </a:solidFill>
                <a:effectLst/>
                <a:latin typeface="Calibri" panose="020F0502020204030204" pitchFamily="34" charset="0"/>
                <a:cs typeface="Calibri" panose="020F0502020204030204" pitchFamily="34" charset="0"/>
              </a:rPr>
              <a:t>omit the start </a:t>
            </a:r>
            <a:r>
              <a:rPr lang="en-US" dirty="0">
                <a:solidFill>
                  <a:schemeClr val="bg1"/>
                </a:solidFill>
                <a:effectLst/>
                <a:latin typeface="Calibri" panose="020F0502020204030204" pitchFamily="34" charset="0"/>
                <a:cs typeface="Calibri" panose="020F0502020204030204" pitchFamily="34" charset="0"/>
              </a:rPr>
              <a:t>in your slice, it is assumed that you want to get a slice beginning at the element with index </a:t>
            </a:r>
            <a:r>
              <a:rPr lang="en-US" b="1" dirty="0">
                <a:solidFill>
                  <a:srgbClr val="FF0000"/>
                </a:solidFill>
                <a:effectLst/>
                <a:latin typeface="Calibri" panose="020F0502020204030204" pitchFamily="34" charset="0"/>
                <a:cs typeface="Calibri" panose="020F0502020204030204" pitchFamily="34" charset="0"/>
              </a:rPr>
              <a:t>0</a:t>
            </a:r>
            <a:r>
              <a:rPr lang="en-US" dirty="0">
                <a:solidFill>
                  <a:schemeClr val="bg1"/>
                </a:solidFill>
                <a:effectLs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In other words, the slice of this form:</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[:end]</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is a more compact equivalent of:</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[0:end]</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Look at the snippet below:</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[10, 8, 6, 4, 2]</a:t>
            </a:r>
          </a:p>
          <a:p>
            <a:r>
              <a:rPr lang="en-US" dirty="0" err="1">
                <a:solidFill>
                  <a:schemeClr val="bg1"/>
                </a:solidFill>
                <a:effectLst/>
                <a:highlight>
                  <a:srgbClr val="C0C0C0"/>
                </a:highlight>
                <a:latin typeface="Calibri" panose="020F0502020204030204" pitchFamily="34" charset="0"/>
                <a:cs typeface="Calibri" panose="020F0502020204030204" pitchFamily="34" charset="0"/>
              </a:rPr>
              <a:t>new_list</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[:3]</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new_list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b="1" dirty="0">
                <a:solidFill>
                  <a:srgbClr val="FFFF00"/>
                </a:solidFill>
                <a:effectLst/>
                <a:latin typeface="Calibri" panose="020F0502020204030204" pitchFamily="34" charset="0"/>
                <a:cs typeface="Calibri" panose="020F0502020204030204" pitchFamily="34" charset="0"/>
              </a:rPr>
              <a:t>This is why its output is: [10, 8, 6].</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41595102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078313"/>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Similarly, if you </a:t>
            </a:r>
            <a:r>
              <a:rPr lang="en-US" b="1" dirty="0">
                <a:solidFill>
                  <a:schemeClr val="bg1"/>
                </a:solidFill>
                <a:effectLst/>
                <a:latin typeface="Calibri" panose="020F0502020204030204" pitchFamily="34" charset="0"/>
                <a:cs typeface="Calibri" panose="020F0502020204030204" pitchFamily="34" charset="0"/>
              </a:rPr>
              <a:t>omit the end </a:t>
            </a:r>
            <a:r>
              <a:rPr lang="en-US" dirty="0">
                <a:solidFill>
                  <a:schemeClr val="bg1"/>
                </a:solidFill>
                <a:effectLst/>
                <a:latin typeface="Calibri" panose="020F0502020204030204" pitchFamily="34" charset="0"/>
                <a:cs typeface="Calibri" panose="020F0502020204030204" pitchFamily="34" charset="0"/>
              </a:rPr>
              <a:t>in your slice, it is assumed that you want the slice to end at the element with the index </a:t>
            </a:r>
            <a:r>
              <a:rPr lang="en-US" b="1" dirty="0" err="1">
                <a:solidFill>
                  <a:srgbClr val="FF0000"/>
                </a:solidFill>
                <a:effectLst/>
                <a:latin typeface="Calibri" panose="020F0502020204030204" pitchFamily="34" charset="0"/>
                <a:cs typeface="Calibri" panose="020F0502020204030204" pitchFamily="34" charset="0"/>
              </a:rPr>
              <a:t>len</a:t>
            </a:r>
            <a:r>
              <a:rPr lang="en-US" b="1" dirty="0">
                <a:solidFill>
                  <a:srgbClr val="FF0000"/>
                </a:solidFill>
                <a:effectLst/>
                <a:latin typeface="Calibri" panose="020F0502020204030204" pitchFamily="34" charset="0"/>
                <a:cs typeface="Calibri" panose="020F0502020204030204" pitchFamily="34" charset="0"/>
              </a:rPr>
              <a:t>(</a:t>
            </a:r>
            <a:r>
              <a:rPr lang="en-US" b="1" dirty="0" err="1">
                <a:solidFill>
                  <a:srgbClr val="FF0000"/>
                </a:solidFill>
                <a:effectLst/>
                <a:latin typeface="Calibri" panose="020F0502020204030204" pitchFamily="34" charset="0"/>
                <a:cs typeface="Calibri" panose="020F0502020204030204" pitchFamily="34" charset="0"/>
              </a:rPr>
              <a:t>my_list</a:t>
            </a:r>
            <a:r>
              <a:rPr lang="en-US" b="1" dirty="0">
                <a:solidFill>
                  <a:srgbClr val="FF0000"/>
                </a:solidFill>
                <a:effectLs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In other words, the slice of this form:</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[start:]</a:t>
            </a:r>
            <a:endParaRPr lang="en-US" dirty="0">
              <a:solidFill>
                <a:schemeClr val="bg1"/>
              </a:solidFill>
              <a:effectLst/>
              <a:latin typeface="Calibri" panose="020F0502020204030204" pitchFamily="34" charset="0"/>
              <a:cs typeface="Calibri" panose="020F0502020204030204" pitchFamily="34" charset="0"/>
            </a:endParaRP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is a more compact equivalent of:</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start:</a:t>
            </a:r>
            <a:r>
              <a:rPr lang="en-US" b="1" dirty="0" err="1">
                <a:solidFill>
                  <a:srgbClr val="FF0000"/>
                </a:solidFill>
                <a:effectLst/>
                <a:highlight>
                  <a:srgbClr val="C0C0C0"/>
                </a:highlight>
                <a:latin typeface="Calibri" panose="020F0502020204030204" pitchFamily="34" charset="0"/>
                <a:cs typeface="Calibri" panose="020F0502020204030204" pitchFamily="34" charset="0"/>
              </a:rPr>
              <a:t>len</a:t>
            </a:r>
            <a:r>
              <a:rPr lang="en-US" b="1" dirty="0">
                <a:solidFill>
                  <a:srgbClr val="FF0000"/>
                </a:solidFill>
                <a:effectLst/>
                <a:highlight>
                  <a:srgbClr val="C0C0C0"/>
                </a:highlight>
                <a:latin typeface="Calibri" panose="020F0502020204030204" pitchFamily="34" charset="0"/>
                <a:cs typeface="Calibri" panose="020F0502020204030204" pitchFamily="34" charset="0"/>
              </a:rPr>
              <a:t>(</a:t>
            </a:r>
            <a:r>
              <a:rPr lang="en-US" b="1" dirty="0" err="1">
                <a:solidFill>
                  <a:srgbClr val="FF0000"/>
                </a:solidFill>
                <a:effectLst/>
                <a:highlight>
                  <a:srgbClr val="C0C0C0"/>
                </a:highlight>
                <a:latin typeface="Calibri" panose="020F0502020204030204" pitchFamily="34" charset="0"/>
                <a:cs typeface="Calibri" panose="020F0502020204030204" pitchFamily="34" charset="0"/>
              </a:rPr>
              <a:t>my_list</a:t>
            </a:r>
            <a:r>
              <a:rPr lang="en-US" b="1" dirty="0">
                <a:solidFill>
                  <a:srgbClr val="FF0000"/>
                </a:solidFill>
                <a:effectLst/>
                <a:highlight>
                  <a:srgbClr val="C0C0C0"/>
                </a:highlight>
                <a:latin typeface="Calibri" panose="020F0502020204030204" pitchFamily="34" charset="0"/>
                <a:cs typeface="Calibri" panose="020F0502020204030204" pitchFamily="34" charset="0"/>
              </a:rPr>
              <a: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Look at the following snippet:</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[10, 8, 6, 4, 2]</a:t>
            </a:r>
          </a:p>
          <a:p>
            <a:r>
              <a:rPr lang="en-US" dirty="0" err="1">
                <a:solidFill>
                  <a:schemeClr val="bg1"/>
                </a:solidFill>
                <a:effectLst/>
                <a:highlight>
                  <a:srgbClr val="C0C0C0"/>
                </a:highlight>
                <a:latin typeface="Calibri" panose="020F0502020204030204" pitchFamily="34" charset="0"/>
                <a:cs typeface="Calibri" panose="020F0502020204030204" pitchFamily="34" charset="0"/>
              </a:rPr>
              <a:t>new_list</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[3:]</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new_list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b="1" dirty="0">
                <a:solidFill>
                  <a:srgbClr val="FFFF00"/>
                </a:solidFill>
                <a:effectLst/>
                <a:latin typeface="Calibri" panose="020F0502020204030204" pitchFamily="34" charset="0"/>
                <a:cs typeface="Calibri" panose="020F0502020204030204" pitchFamily="34" charset="0"/>
              </a:rPr>
              <a:t>Its output is therefore: [4, 2].</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84420951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724644"/>
          </a:xfrm>
          <a:prstGeom prst="rect">
            <a:avLst/>
          </a:prstGeom>
          <a:noFill/>
        </p:spPr>
        <p:txBody>
          <a:bodyPr wrap="square">
            <a:spAutoFit/>
          </a:bodyPr>
          <a:lstStyle/>
          <a:p>
            <a:r>
              <a:rPr lang="en-US" sz="2400" b="1" dirty="0">
                <a:solidFill>
                  <a:schemeClr val="bg1"/>
                </a:solidFill>
                <a:effectLst/>
                <a:latin typeface="Calibri" panose="020F0502020204030204" pitchFamily="34" charset="0"/>
                <a:cs typeface="Calibri" panose="020F0502020204030204" pitchFamily="34" charset="0"/>
              </a:rPr>
              <a:t>Slices: continued</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As we've said before, </a:t>
            </a:r>
            <a:r>
              <a:rPr lang="en-US" b="1" dirty="0">
                <a:solidFill>
                  <a:schemeClr val="bg1"/>
                </a:solidFill>
                <a:effectLst/>
                <a:latin typeface="Calibri" panose="020F0502020204030204" pitchFamily="34" charset="0"/>
                <a:cs typeface="Calibri" panose="020F0502020204030204" pitchFamily="34" charset="0"/>
              </a:rPr>
              <a:t>omitting both start and end </a:t>
            </a:r>
            <a:r>
              <a:rPr lang="en-US" dirty="0">
                <a:solidFill>
                  <a:schemeClr val="bg1"/>
                </a:solidFill>
                <a:effectLst/>
                <a:latin typeface="Calibri" panose="020F0502020204030204" pitchFamily="34" charset="0"/>
                <a:cs typeface="Calibri" panose="020F0502020204030204" pitchFamily="34" charset="0"/>
              </a:rPr>
              <a:t>makes a </a:t>
            </a:r>
            <a:r>
              <a:rPr lang="en-US" b="1" dirty="0">
                <a:solidFill>
                  <a:schemeClr val="bg1"/>
                </a:solidFill>
                <a:effectLst/>
                <a:latin typeface="Calibri" panose="020F0502020204030204" pitchFamily="34" charset="0"/>
                <a:cs typeface="Calibri" panose="020F0502020204030204" pitchFamily="34" charset="0"/>
              </a:rPr>
              <a:t>copy of the whole list</a:t>
            </a:r>
            <a:r>
              <a:rPr lang="en-US" dirty="0">
                <a:solidFill>
                  <a:schemeClr val="bg1"/>
                </a:solidFill>
                <a:effectLs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[10, 8, 6, 4, 2]</a:t>
            </a:r>
          </a:p>
          <a:p>
            <a:r>
              <a:rPr lang="en-US" dirty="0" err="1">
                <a:solidFill>
                  <a:schemeClr val="bg1"/>
                </a:solidFill>
                <a:effectLst/>
                <a:highlight>
                  <a:srgbClr val="C0C0C0"/>
                </a:highlight>
                <a:latin typeface="Calibri" panose="020F0502020204030204" pitchFamily="34" charset="0"/>
                <a:cs typeface="Calibri" panose="020F0502020204030204" pitchFamily="34" charset="0"/>
              </a:rPr>
              <a:t>new_list</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new_list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b="1" dirty="0">
                <a:solidFill>
                  <a:srgbClr val="FFFF00"/>
                </a:solidFill>
                <a:effectLst/>
                <a:latin typeface="Calibri" panose="020F0502020204030204" pitchFamily="34" charset="0"/>
                <a:cs typeface="Calibri" panose="020F0502020204030204" pitchFamily="34" charset="0"/>
              </a:rPr>
              <a:t>The snippet's output is: [10, 8, 6, 4, 2].</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previously described del instruction is able to delete more than just a list's element at once - it can </a:t>
            </a:r>
            <a:r>
              <a:rPr lang="en-US" b="1" dirty="0">
                <a:solidFill>
                  <a:schemeClr val="bg1"/>
                </a:solidFill>
                <a:effectLst/>
                <a:latin typeface="Calibri" panose="020F0502020204030204" pitchFamily="34" charset="0"/>
                <a:cs typeface="Calibri" panose="020F0502020204030204" pitchFamily="34" charset="0"/>
              </a:rPr>
              <a:t>delete slices too</a:t>
            </a:r>
            <a:r>
              <a:rPr lang="en-US" dirty="0">
                <a:solidFill>
                  <a:schemeClr val="bg1"/>
                </a:solidFill>
                <a:effectLs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[10, </a:t>
            </a:r>
            <a:r>
              <a:rPr lang="en-US" b="1" dirty="0">
                <a:solidFill>
                  <a:srgbClr val="FF0000"/>
                </a:solidFill>
                <a:effectLst/>
                <a:highlight>
                  <a:srgbClr val="C0C0C0"/>
                </a:highlight>
                <a:latin typeface="Calibri" panose="020F0502020204030204" pitchFamily="34" charset="0"/>
                <a:cs typeface="Calibri" panose="020F0502020204030204" pitchFamily="34" charset="0"/>
              </a:rPr>
              <a:t>8, 6</a:t>
            </a:r>
            <a:r>
              <a:rPr lang="en-US" dirty="0">
                <a:solidFill>
                  <a:schemeClr val="bg1"/>
                </a:solidFill>
                <a:effectLst/>
                <a:highlight>
                  <a:srgbClr val="C0C0C0"/>
                </a:highlight>
                <a:latin typeface="Calibri" panose="020F0502020204030204" pitchFamily="34" charset="0"/>
                <a:cs typeface="Calibri" panose="020F0502020204030204" pitchFamily="34" charset="0"/>
              </a:rPr>
              <a:t>, 4, 2]</a:t>
            </a:r>
          </a:p>
          <a:p>
            <a:r>
              <a:rPr lang="en-US" dirty="0">
                <a:solidFill>
                  <a:schemeClr val="bg1"/>
                </a:solidFill>
                <a:effectLst/>
                <a:highlight>
                  <a:srgbClr val="C0C0C0"/>
                </a:highlight>
                <a:latin typeface="Calibri" panose="020F0502020204030204" pitchFamily="34" charset="0"/>
                <a:cs typeface="Calibri" panose="020F0502020204030204" pitchFamily="34" charset="0"/>
              </a:rPr>
              <a:t>del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[1:3]</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Note: in this case, the slice doesn't produce any new list!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The snippet's output is: [10, 4, 2].</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16842325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355312"/>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Deleting </a:t>
            </a:r>
            <a:r>
              <a:rPr lang="en-US" b="1" dirty="0">
                <a:solidFill>
                  <a:srgbClr val="FF0000"/>
                </a:solidFill>
                <a:effectLst/>
                <a:latin typeface="Calibri" panose="020F0502020204030204" pitchFamily="34" charset="0"/>
                <a:cs typeface="Calibri" panose="020F0502020204030204" pitchFamily="34" charset="0"/>
              </a:rPr>
              <a:t>all the elements </a:t>
            </a:r>
            <a:r>
              <a:rPr lang="en-US" dirty="0">
                <a:solidFill>
                  <a:schemeClr val="bg1"/>
                </a:solidFill>
                <a:effectLst/>
                <a:latin typeface="Calibri" panose="020F0502020204030204" pitchFamily="34" charset="0"/>
                <a:cs typeface="Calibri" panose="020F0502020204030204" pitchFamily="34" charset="0"/>
              </a:rPr>
              <a:t>at once is possible too:</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[10, 8, 6, 4, 2]</a:t>
            </a:r>
          </a:p>
          <a:p>
            <a:r>
              <a:rPr lang="en-US" dirty="0">
                <a:solidFill>
                  <a:schemeClr val="bg1"/>
                </a:solidFill>
                <a:effectLst/>
                <a:highlight>
                  <a:srgbClr val="C0C0C0"/>
                </a:highlight>
                <a:latin typeface="Calibri" panose="020F0502020204030204" pitchFamily="34" charset="0"/>
                <a:cs typeface="Calibri" panose="020F0502020204030204" pitchFamily="34" charset="0"/>
              </a:rPr>
              <a:t>del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The list becomes empty, and the output is: [].</a:t>
            </a:r>
          </a:p>
          <a:p>
            <a:endParaRPr lang="en-US" dirty="0">
              <a:solidFill>
                <a:schemeClr val="bg1"/>
              </a:solidFill>
              <a:effectLst/>
              <a:latin typeface="Calibri" panose="020F0502020204030204" pitchFamily="34" charset="0"/>
              <a:cs typeface="Calibri" panose="020F0502020204030204" pitchFamily="34" charset="0"/>
            </a:endParaRPr>
          </a:p>
          <a:p>
            <a:r>
              <a:rPr lang="en-US" b="1" dirty="0">
                <a:solidFill>
                  <a:schemeClr val="bg1"/>
                </a:solidFill>
                <a:effectLst/>
                <a:latin typeface="Calibri" panose="020F0502020204030204" pitchFamily="34" charset="0"/>
                <a:cs typeface="Calibri" panose="020F0502020204030204" pitchFamily="34" charset="0"/>
              </a:rPr>
              <a:t>Removing the slice from the code changes its meaning dramatically.</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Take a look:</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[10, 8, 6, 4, 2]</a:t>
            </a:r>
          </a:p>
          <a:p>
            <a:r>
              <a:rPr lang="en-US" dirty="0">
                <a:solidFill>
                  <a:schemeClr val="bg1"/>
                </a:solidFill>
                <a:effectLst/>
                <a:highlight>
                  <a:srgbClr val="C0C0C0"/>
                </a:highlight>
                <a:latin typeface="Calibri" panose="020F0502020204030204" pitchFamily="34" charset="0"/>
                <a:cs typeface="Calibri" panose="020F0502020204030204" pitchFamily="34" charset="0"/>
              </a:rPr>
              <a:t>del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b="1" dirty="0">
                <a:solidFill>
                  <a:schemeClr val="bg1"/>
                </a:solidFill>
                <a:effectLst/>
                <a:latin typeface="Calibri" panose="020F0502020204030204" pitchFamily="34" charset="0"/>
                <a:cs typeface="Calibri" panose="020F0502020204030204" pitchFamily="34" charset="0"/>
              </a:rPr>
              <a:t>The del instruction will delete the list itself, not its content.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a:t>
            </a:r>
            <a:r>
              <a:rPr lang="en-US" dirty="0">
                <a:solidFill>
                  <a:schemeClr val="bg1"/>
                </a:solidFill>
                <a:effectLst/>
                <a:highlight>
                  <a:srgbClr val="C0C0C0"/>
                </a:highlight>
                <a:latin typeface="Calibri" panose="020F0502020204030204" pitchFamily="34" charset="0"/>
                <a:cs typeface="Calibri" panose="020F0502020204030204" pitchFamily="34" charset="0"/>
              </a:rPr>
              <a:t>print() </a:t>
            </a:r>
            <a:r>
              <a:rPr lang="en-US" dirty="0">
                <a:solidFill>
                  <a:schemeClr val="bg1"/>
                </a:solidFill>
                <a:effectLst/>
                <a:latin typeface="Calibri" panose="020F0502020204030204" pitchFamily="34" charset="0"/>
                <a:cs typeface="Calibri" panose="020F0502020204030204" pitchFamily="34" charset="0"/>
              </a:rPr>
              <a:t>function invocation from the last line of the code will then cause a </a:t>
            </a:r>
            <a:r>
              <a:rPr lang="en-US" b="1" dirty="0">
                <a:solidFill>
                  <a:schemeClr val="bg1"/>
                </a:solidFill>
                <a:effectLst/>
                <a:latin typeface="Calibri" panose="020F0502020204030204" pitchFamily="34" charset="0"/>
                <a:cs typeface="Calibri" panose="020F0502020204030204" pitchFamily="34" charset="0"/>
              </a:rPr>
              <a:t>runtime error</a:t>
            </a:r>
            <a:r>
              <a:rPr lang="en-US" dirty="0">
                <a:solidFill>
                  <a:schemeClr val="bg1"/>
                </a:solidFill>
                <a:effectLst/>
                <a:latin typeface="Calibri" panose="020F0502020204030204" pitchFamily="34" charset="0"/>
                <a:cs typeface="Calibri" panose="020F0502020204030204" pitchFamily="34" charset="0"/>
              </a:rPr>
              <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947054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4708981"/>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Python Essentials 1:</a:t>
            </a:r>
          </a:p>
          <a:p>
            <a:pPr algn="l"/>
            <a:r>
              <a:rPr lang="en-US" sz="2400" b="1" dirty="0">
                <a:solidFill>
                  <a:schemeClr val="bg1"/>
                </a:solidFill>
                <a:effectLst/>
                <a:latin typeface="Calibri" panose="020F0502020204030204" pitchFamily="34" charset="0"/>
                <a:cs typeface="Calibri" panose="020F0502020204030204" pitchFamily="34" charset="0"/>
              </a:rPr>
              <a:t>Module 3</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Boolean Values, Conditional Execution, Loops, Lists and List Processing, Logical and Bitwise Operations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In this module, you will cover the following topics:</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Boolean data type;</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relational operators;</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making decisions in Python (if, if-else, if-</a:t>
            </a:r>
            <a:r>
              <a:rPr lang="en-US" dirty="0" err="1">
                <a:solidFill>
                  <a:schemeClr val="bg1"/>
                </a:solidFill>
                <a:effectLst/>
                <a:latin typeface="Calibri" panose="020F0502020204030204" pitchFamily="34" charset="0"/>
                <a:cs typeface="Calibri" panose="020F0502020204030204" pitchFamily="34" charset="0"/>
              </a:rPr>
              <a:t>elif,else</a:t>
            </a:r>
            <a:r>
              <a:rPr lang="en-US" dirty="0">
                <a:solidFill>
                  <a:schemeClr val="bg1"/>
                </a:solidFill>
                <a:effectLst/>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how to repeat code execution using loops (while, for)</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how to perform logic and bitwise operations in Python;</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lists in Python (constructing, indexing, and slicing; content manipulation)</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how to sort a list using bubble-sort algorithms;</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multidimensional lists and their applications.</a:t>
            </a:r>
          </a:p>
        </p:txBody>
      </p:sp>
    </p:spTree>
    <p:extLst>
      <p:ext uri="{BB962C8B-B14F-4D97-AF65-F5344CB8AC3E}">
        <p14:creationId xmlns:p14="http://schemas.microsoft.com/office/powerpoint/2010/main" val="1632516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724644"/>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Here are two important points:</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this use of the</a:t>
            </a:r>
            <a:r>
              <a:rPr lang="en-US" dirty="0">
                <a:solidFill>
                  <a:schemeClr val="bg1"/>
                </a:solidFill>
                <a:effectLst/>
                <a:highlight>
                  <a:srgbClr val="C0C0C0"/>
                </a:highlight>
                <a:latin typeface="Calibri" panose="020F0502020204030204" pitchFamily="34" charset="0"/>
                <a:cs typeface="Calibri" panose="020F0502020204030204" pitchFamily="34" charset="0"/>
              </a:rPr>
              <a:t> if </a:t>
            </a:r>
            <a:r>
              <a:rPr lang="en-US" dirty="0">
                <a:solidFill>
                  <a:schemeClr val="bg1"/>
                </a:solidFill>
                <a:effectLst/>
                <a:latin typeface="Calibri" panose="020F0502020204030204" pitchFamily="34" charset="0"/>
                <a:cs typeface="Calibri" panose="020F0502020204030204" pitchFamily="34" charset="0"/>
              </a:rPr>
              <a:t>statement is known as </a:t>
            </a:r>
            <a:r>
              <a:rPr lang="en-US" b="1" dirty="0">
                <a:solidFill>
                  <a:schemeClr val="bg1"/>
                </a:solidFill>
                <a:effectLst/>
                <a:latin typeface="Calibri" panose="020F0502020204030204" pitchFamily="34" charset="0"/>
                <a:cs typeface="Calibri" panose="020F0502020204030204" pitchFamily="34" charset="0"/>
              </a:rPr>
              <a:t>nesting</a:t>
            </a:r>
            <a:r>
              <a:rPr lang="en-US" dirty="0">
                <a:solidFill>
                  <a:schemeClr val="bg1"/>
                </a:solidFill>
                <a:effectLst/>
                <a:latin typeface="Calibri" panose="020F0502020204030204" pitchFamily="34" charset="0"/>
                <a:cs typeface="Calibri" panose="020F0502020204030204" pitchFamily="34" charset="0"/>
              </a:rPr>
              <a:t>; remember that every </a:t>
            </a:r>
            <a:r>
              <a:rPr lang="en-US" dirty="0">
                <a:solidFill>
                  <a:schemeClr val="bg1"/>
                </a:solidFill>
                <a:effectLst/>
                <a:highlight>
                  <a:srgbClr val="C0C0C0"/>
                </a:highlight>
                <a:latin typeface="Calibri" panose="020F0502020204030204" pitchFamily="34" charset="0"/>
                <a:cs typeface="Calibri" panose="020F0502020204030204" pitchFamily="34" charset="0"/>
              </a:rPr>
              <a:t>else</a:t>
            </a:r>
            <a:r>
              <a:rPr lang="en-US" dirty="0">
                <a:solidFill>
                  <a:schemeClr val="bg1"/>
                </a:solidFill>
                <a:effectLst/>
                <a:latin typeface="Calibri" panose="020F0502020204030204" pitchFamily="34" charset="0"/>
                <a:cs typeface="Calibri" panose="020F0502020204030204" pitchFamily="34" charset="0"/>
              </a:rPr>
              <a:t> refers to the </a:t>
            </a:r>
            <a:r>
              <a:rPr lang="en-US" dirty="0">
                <a:solidFill>
                  <a:schemeClr val="bg1"/>
                </a:solidFill>
                <a:effectLst/>
                <a:highlight>
                  <a:srgbClr val="C0C0C0"/>
                </a:highlight>
                <a:latin typeface="Calibri" panose="020F0502020204030204" pitchFamily="34" charset="0"/>
                <a:cs typeface="Calibri" panose="020F0502020204030204" pitchFamily="34" charset="0"/>
              </a:rPr>
              <a:t>if</a:t>
            </a:r>
            <a:r>
              <a:rPr lang="en-US" dirty="0">
                <a:solidFill>
                  <a:schemeClr val="bg1"/>
                </a:solidFill>
                <a:effectLst/>
                <a:latin typeface="Calibri" panose="020F0502020204030204" pitchFamily="34" charset="0"/>
                <a:cs typeface="Calibri" panose="020F0502020204030204" pitchFamily="34" charset="0"/>
              </a:rPr>
              <a:t> which lies </a:t>
            </a:r>
            <a:r>
              <a:rPr lang="en-US" b="1" dirty="0">
                <a:solidFill>
                  <a:schemeClr val="bg1"/>
                </a:solidFill>
                <a:effectLst/>
                <a:latin typeface="Calibri" panose="020F0502020204030204" pitchFamily="34" charset="0"/>
                <a:cs typeface="Calibri" panose="020F0502020204030204" pitchFamily="34" charset="0"/>
              </a:rPr>
              <a:t>at the same indentation level</a:t>
            </a:r>
            <a:r>
              <a:rPr lang="en-US" dirty="0">
                <a:solidFill>
                  <a:schemeClr val="bg1"/>
                </a:solidFill>
                <a:effectLst/>
                <a:latin typeface="Calibri" panose="020F0502020204030204" pitchFamily="34" charset="0"/>
                <a:cs typeface="Calibri" panose="020F0502020204030204" pitchFamily="34" charset="0"/>
              </a:rPr>
              <a:t>; you need to know this to determine how the ifs and </a:t>
            </a:r>
            <a:r>
              <a:rPr lang="en-US" dirty="0" err="1">
                <a:solidFill>
                  <a:schemeClr val="bg1"/>
                </a:solidFill>
                <a:effectLst/>
                <a:latin typeface="Calibri" panose="020F0502020204030204" pitchFamily="34" charset="0"/>
                <a:cs typeface="Calibri" panose="020F0502020204030204" pitchFamily="34" charset="0"/>
              </a:rPr>
              <a:t>elses</a:t>
            </a:r>
            <a:r>
              <a:rPr lang="en-US" dirty="0">
                <a:solidFill>
                  <a:schemeClr val="bg1"/>
                </a:solidFill>
                <a:effectLst/>
                <a:latin typeface="Calibri" panose="020F0502020204030204" pitchFamily="34" charset="0"/>
                <a:cs typeface="Calibri" panose="020F0502020204030204" pitchFamily="34" charset="0"/>
              </a:rPr>
              <a:t> pair up;</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consider how the </a:t>
            </a:r>
            <a:r>
              <a:rPr lang="en-US" b="1" dirty="0">
                <a:solidFill>
                  <a:schemeClr val="bg1"/>
                </a:solidFill>
                <a:effectLst/>
                <a:latin typeface="Calibri" panose="020F0502020204030204" pitchFamily="34" charset="0"/>
                <a:cs typeface="Calibri" panose="020F0502020204030204" pitchFamily="34" charset="0"/>
              </a:rPr>
              <a:t>indentation improves readability</a:t>
            </a:r>
            <a:r>
              <a:rPr lang="en-US" dirty="0">
                <a:solidFill>
                  <a:schemeClr val="bg1"/>
                </a:solidFill>
                <a:effectLst/>
                <a:latin typeface="Calibri" panose="020F0502020204030204" pitchFamily="34" charset="0"/>
                <a:cs typeface="Calibri" panose="020F0502020204030204" pitchFamily="34" charset="0"/>
              </a:rPr>
              <a:t>, and makes the code easier to understand and trace.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sz="2400" b="1" dirty="0">
                <a:solidFill>
                  <a:schemeClr val="bg1"/>
                </a:solidFill>
                <a:effectLst/>
                <a:latin typeface="Calibri" panose="020F0502020204030204" pitchFamily="34" charset="0"/>
                <a:cs typeface="Calibri" panose="020F0502020204030204" pitchFamily="34" charset="0"/>
              </a:rPr>
              <a:t>The </a:t>
            </a:r>
            <a:r>
              <a:rPr lang="en-US" sz="2400" b="1" dirty="0" err="1">
                <a:solidFill>
                  <a:srgbClr val="FF0000"/>
                </a:solidFill>
                <a:effectLst/>
                <a:latin typeface="Calibri" panose="020F0502020204030204" pitchFamily="34" charset="0"/>
                <a:cs typeface="Calibri" panose="020F0502020204030204" pitchFamily="34" charset="0"/>
              </a:rPr>
              <a:t>elif</a:t>
            </a:r>
            <a:r>
              <a:rPr lang="en-US" sz="2400" b="1" dirty="0">
                <a:solidFill>
                  <a:schemeClr val="bg1"/>
                </a:solidFill>
                <a:effectLst/>
                <a:latin typeface="Calibri" panose="020F0502020204030204" pitchFamily="34" charset="0"/>
                <a:cs typeface="Calibri" panose="020F0502020204030204" pitchFamily="34" charset="0"/>
              </a:rPr>
              <a:t> statement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second special case introduces another new Python keyword: </a:t>
            </a:r>
            <a:r>
              <a:rPr lang="en-US" b="1" dirty="0" err="1">
                <a:solidFill>
                  <a:schemeClr val="bg1"/>
                </a:solidFill>
                <a:effectLst/>
                <a:latin typeface="Calibri" panose="020F0502020204030204" pitchFamily="34" charset="0"/>
                <a:cs typeface="Calibri" panose="020F0502020204030204" pitchFamily="34" charset="0"/>
              </a:rPr>
              <a:t>elif</a:t>
            </a:r>
            <a:r>
              <a:rPr lang="en-US" dirty="0">
                <a:solidFill>
                  <a:schemeClr val="bg1"/>
                </a:solidFill>
                <a:effectLst/>
                <a:latin typeface="Calibri" panose="020F0502020204030204" pitchFamily="34" charset="0"/>
                <a:cs typeface="Calibri" panose="020F0502020204030204" pitchFamily="34" charset="0"/>
              </a:rPr>
              <a:t>. As you probably suspect, it's a shorter form of </a:t>
            </a:r>
            <a:r>
              <a:rPr lang="en-US" b="1" dirty="0">
                <a:solidFill>
                  <a:schemeClr val="bg1"/>
                </a:solidFill>
                <a:effectLst/>
                <a:latin typeface="Calibri" panose="020F0502020204030204" pitchFamily="34" charset="0"/>
                <a:cs typeface="Calibri" panose="020F0502020204030204" pitchFamily="34" charset="0"/>
              </a:rPr>
              <a:t>else if</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elif</a:t>
            </a:r>
            <a:r>
              <a:rPr lang="en-US" dirty="0">
                <a:solidFill>
                  <a:schemeClr val="bg1"/>
                </a:solidFill>
                <a:effectLst/>
                <a:latin typeface="Calibri" panose="020F0502020204030204" pitchFamily="34" charset="0"/>
                <a:cs typeface="Calibri" panose="020F0502020204030204" pitchFamily="34" charset="0"/>
              </a:rPr>
              <a:t> is used to check </a:t>
            </a:r>
            <a:r>
              <a:rPr lang="en-US" b="1" dirty="0">
                <a:solidFill>
                  <a:schemeClr val="bg1"/>
                </a:solidFill>
                <a:effectLst/>
                <a:latin typeface="Calibri" panose="020F0502020204030204" pitchFamily="34" charset="0"/>
                <a:cs typeface="Calibri" panose="020F0502020204030204" pitchFamily="34" charset="0"/>
              </a:rPr>
              <a:t>more than just one condition</a:t>
            </a:r>
            <a:r>
              <a:rPr lang="en-US" dirty="0">
                <a:solidFill>
                  <a:schemeClr val="bg1"/>
                </a:solidFill>
                <a:effectLst/>
                <a:latin typeface="Calibri" panose="020F0502020204030204" pitchFamily="34" charset="0"/>
                <a:cs typeface="Calibri" panose="020F0502020204030204" pitchFamily="34" charset="0"/>
              </a:rPr>
              <a:t>, and to </a:t>
            </a:r>
            <a:r>
              <a:rPr lang="en-US" b="1" dirty="0">
                <a:solidFill>
                  <a:schemeClr val="bg1"/>
                </a:solidFill>
                <a:effectLst/>
                <a:latin typeface="Calibri" panose="020F0502020204030204" pitchFamily="34" charset="0"/>
                <a:cs typeface="Calibri" panose="020F0502020204030204" pitchFamily="34" charset="0"/>
              </a:rPr>
              <a:t>stop when the first statement which is true is found</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rgbClr val="FFFF00"/>
                </a:solidFill>
                <a:effectLst/>
                <a:latin typeface="Calibri" panose="020F0502020204030204" pitchFamily="34" charset="0"/>
                <a:cs typeface="Calibri" panose="020F0502020204030204" pitchFamily="34" charset="0"/>
              </a:rPr>
              <a:t>Our next example resembles nesting, but the similarities are very slight. Again, we'll change our plans and express them as follows: If the weather is fine, we'll go for a walk, otherwise if we get tickets, we'll go to the theater, otherwise if there are free tables at the restaurant, we'll go for lunch; if all else fails, we'll return home and play chess.</a:t>
            </a:r>
          </a:p>
        </p:txBody>
      </p:sp>
    </p:spTree>
    <p:extLst>
      <p:ext uri="{BB962C8B-B14F-4D97-AF65-F5344CB8AC3E}">
        <p14:creationId xmlns:p14="http://schemas.microsoft.com/office/powerpoint/2010/main" val="260088385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724644"/>
          </a:xfrm>
          <a:prstGeom prst="rect">
            <a:avLst/>
          </a:prstGeom>
          <a:noFill/>
        </p:spPr>
        <p:txBody>
          <a:bodyPr wrap="square">
            <a:spAutoFit/>
          </a:bodyPr>
          <a:lstStyle/>
          <a:p>
            <a:r>
              <a:rPr lang="en-US" sz="2400" b="1" dirty="0">
                <a:solidFill>
                  <a:schemeClr val="bg1"/>
                </a:solidFill>
                <a:effectLst/>
                <a:latin typeface="Calibri" panose="020F0502020204030204" pitchFamily="34" charset="0"/>
                <a:cs typeface="Calibri" panose="020F0502020204030204" pitchFamily="34" charset="0"/>
              </a:rPr>
              <a:t>The </a:t>
            </a:r>
            <a:r>
              <a:rPr lang="en-US" sz="2400" dirty="0">
                <a:solidFill>
                  <a:schemeClr val="bg1"/>
                </a:solidFill>
                <a:effectLst/>
                <a:latin typeface="Consolas" panose="020B0609020204030204" pitchFamily="49" charset="0"/>
                <a:cs typeface="Calibri" panose="020F0502020204030204" pitchFamily="34" charset="0"/>
              </a:rPr>
              <a:t>in</a:t>
            </a:r>
            <a:r>
              <a:rPr lang="en-US" sz="2400" b="1" dirty="0">
                <a:solidFill>
                  <a:schemeClr val="bg1"/>
                </a:solidFill>
                <a:effectLst/>
                <a:latin typeface="Calibri" panose="020F0502020204030204" pitchFamily="34" charset="0"/>
                <a:cs typeface="Calibri" panose="020F0502020204030204" pitchFamily="34" charset="0"/>
              </a:rPr>
              <a:t> and </a:t>
            </a:r>
            <a:r>
              <a:rPr lang="en-US" sz="2400" dirty="0">
                <a:solidFill>
                  <a:schemeClr val="bg1"/>
                </a:solidFill>
                <a:effectLst/>
                <a:latin typeface="Consolas" panose="020B0609020204030204" pitchFamily="49" charset="0"/>
                <a:cs typeface="Calibri" panose="020F0502020204030204" pitchFamily="34" charset="0"/>
              </a:rPr>
              <a:t>not in </a:t>
            </a:r>
            <a:r>
              <a:rPr lang="en-US" sz="2400" b="1" dirty="0">
                <a:solidFill>
                  <a:schemeClr val="bg1"/>
                </a:solidFill>
                <a:effectLst/>
                <a:latin typeface="Calibri" panose="020F0502020204030204" pitchFamily="34" charset="0"/>
                <a:cs typeface="Calibri" panose="020F0502020204030204" pitchFamily="34" charset="0"/>
              </a:rPr>
              <a:t>operators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Python offers two very powerful operators, able to </a:t>
            </a:r>
            <a:r>
              <a:rPr lang="en-US" b="1" dirty="0">
                <a:solidFill>
                  <a:schemeClr val="bg1"/>
                </a:solidFill>
                <a:effectLst/>
                <a:latin typeface="Calibri" panose="020F0502020204030204" pitchFamily="34" charset="0"/>
                <a:cs typeface="Calibri" panose="020F0502020204030204" pitchFamily="34" charset="0"/>
              </a:rPr>
              <a:t>look through the list in order to check whether a specific value is stored inside the list or not</a:t>
            </a:r>
            <a:r>
              <a:rPr lang="en-US" dirty="0">
                <a:solidFill>
                  <a:schemeClr val="bg1"/>
                </a:solidFill>
                <a:effectLs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These operators are:</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elem</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b="1" dirty="0">
                <a:solidFill>
                  <a:srgbClr val="FF0000"/>
                </a:solidFill>
                <a:effectLst/>
                <a:highlight>
                  <a:srgbClr val="C0C0C0"/>
                </a:highlight>
                <a:latin typeface="Calibri" panose="020F0502020204030204" pitchFamily="34" charset="0"/>
                <a:cs typeface="Calibri" panose="020F0502020204030204" pitchFamily="34" charset="0"/>
              </a:rPr>
              <a:t>in</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elem</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b="1" dirty="0">
                <a:solidFill>
                  <a:srgbClr val="FF0000"/>
                </a:solidFill>
                <a:effectLst/>
                <a:highlight>
                  <a:srgbClr val="C0C0C0"/>
                </a:highlight>
                <a:latin typeface="Calibri" panose="020F0502020204030204" pitchFamily="34" charset="0"/>
                <a:cs typeface="Calibri" panose="020F0502020204030204" pitchFamily="34" charset="0"/>
              </a:rPr>
              <a:t>not in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endParaRPr lang="en-US" dirty="0">
              <a:solidFill>
                <a:schemeClr val="bg1"/>
              </a:solidFill>
              <a:effectLst/>
              <a:latin typeface="Calibri" panose="020F0502020204030204" pitchFamily="34" charset="0"/>
              <a:cs typeface="Calibri" panose="020F0502020204030204" pitchFamily="34" charset="0"/>
            </a:endParaRP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first of them (</a:t>
            </a:r>
            <a:r>
              <a:rPr lang="en-US" dirty="0">
                <a:solidFill>
                  <a:schemeClr val="bg1"/>
                </a:solidFill>
                <a:effectLst/>
                <a:highlight>
                  <a:srgbClr val="C0C0C0"/>
                </a:highlight>
                <a:latin typeface="Calibri" panose="020F0502020204030204" pitchFamily="34" charset="0"/>
                <a:cs typeface="Calibri" panose="020F0502020204030204" pitchFamily="34" charset="0"/>
              </a:rPr>
              <a:t>in</a:t>
            </a:r>
            <a:r>
              <a:rPr lang="en-US" dirty="0">
                <a:solidFill>
                  <a:schemeClr val="bg1"/>
                </a:solidFill>
                <a:effectLst/>
                <a:latin typeface="Calibri" panose="020F0502020204030204" pitchFamily="34" charset="0"/>
                <a:cs typeface="Calibri" panose="020F0502020204030204" pitchFamily="34" charset="0"/>
              </a:rPr>
              <a:t>) checks if a given element (its left argument) is currently stored somewhere inside the list (the right argument) - the operator returns </a:t>
            </a:r>
            <a:r>
              <a:rPr lang="en-US" b="1" dirty="0">
                <a:solidFill>
                  <a:srgbClr val="FF0000"/>
                </a:solidFill>
                <a:effectLst/>
                <a:latin typeface="Calibri" panose="020F0502020204030204" pitchFamily="34" charset="0"/>
                <a:cs typeface="Calibri" panose="020F0502020204030204" pitchFamily="34" charset="0"/>
              </a:rPr>
              <a:t>True</a:t>
            </a:r>
            <a:r>
              <a:rPr lang="en-US" dirty="0">
                <a:solidFill>
                  <a:schemeClr val="bg1"/>
                </a:solidFill>
                <a:effectLst/>
                <a:latin typeface="Calibri" panose="020F0502020204030204" pitchFamily="34" charset="0"/>
                <a:cs typeface="Calibri" panose="020F0502020204030204" pitchFamily="34" charset="0"/>
              </a:rPr>
              <a:t> in this case.</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second (</a:t>
            </a:r>
            <a:r>
              <a:rPr lang="en-US" dirty="0">
                <a:solidFill>
                  <a:schemeClr val="bg1"/>
                </a:solidFill>
                <a:effectLst/>
                <a:highlight>
                  <a:srgbClr val="C0C0C0"/>
                </a:highlight>
                <a:latin typeface="Calibri" panose="020F0502020204030204" pitchFamily="34" charset="0"/>
                <a:cs typeface="Calibri" panose="020F0502020204030204" pitchFamily="34" charset="0"/>
              </a:rPr>
              <a:t>not in</a:t>
            </a:r>
            <a:r>
              <a:rPr lang="en-US" dirty="0">
                <a:solidFill>
                  <a:schemeClr val="bg1"/>
                </a:solidFill>
                <a:effectLst/>
                <a:latin typeface="Calibri" panose="020F0502020204030204" pitchFamily="34" charset="0"/>
                <a:cs typeface="Calibri" panose="020F0502020204030204" pitchFamily="34" charset="0"/>
              </a:rPr>
              <a:t>) checks if a given element (its left argument) is absent in a list - the operator returns </a:t>
            </a:r>
            <a:r>
              <a:rPr lang="en-US" b="1" dirty="0">
                <a:solidFill>
                  <a:srgbClr val="FF0000"/>
                </a:solidFill>
                <a:effectLst/>
                <a:latin typeface="Calibri" panose="020F0502020204030204" pitchFamily="34" charset="0"/>
                <a:cs typeface="Calibri" panose="020F0502020204030204" pitchFamily="34" charset="0"/>
              </a:rPr>
              <a:t>True</a:t>
            </a:r>
            <a:r>
              <a:rPr lang="en-US" dirty="0">
                <a:solidFill>
                  <a:schemeClr val="bg1"/>
                </a:solidFill>
                <a:effectLst/>
                <a:latin typeface="Calibri" panose="020F0502020204030204" pitchFamily="34" charset="0"/>
                <a:cs typeface="Calibri" panose="020F0502020204030204" pitchFamily="34" charset="0"/>
              </a:rPr>
              <a:t> in this case.</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Look at the code in the editor. The snippet shows both operators in action. Can you guess its output? </a:t>
            </a:r>
          </a:p>
          <a:p>
            <a:endParaRPr lang="en-US" dirty="0">
              <a:solidFill>
                <a:schemeClr val="bg1"/>
              </a:solidFill>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Run the program to check if you were right.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13254979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1477328"/>
          </a:xfrm>
          <a:prstGeom prst="rect">
            <a:avLst/>
          </a:prstGeom>
          <a:noFill/>
        </p:spPr>
        <p:txBody>
          <a:bodyPr wrap="square">
            <a:spAutoFit/>
          </a:bodyPr>
          <a:lstStyle/>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[0, 3, 12, 8, 2]</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print(5 in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b="1" dirty="0">
                <a:solidFill>
                  <a:srgbClr val="FF0000"/>
                </a:solidFill>
                <a:effectLst/>
                <a:highlight>
                  <a:srgbClr val="C0C0C0"/>
                </a:highlight>
                <a:latin typeface="Calibri" panose="020F0502020204030204" pitchFamily="34" charset="0"/>
                <a:cs typeface="Calibri" panose="020F0502020204030204" pitchFamily="34" charset="0"/>
              </a:rPr>
              <a:t>False</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print(5 not in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b="1" dirty="0">
                <a:solidFill>
                  <a:srgbClr val="FF0000"/>
                </a:solidFill>
                <a:effectLst/>
                <a:highlight>
                  <a:srgbClr val="C0C0C0"/>
                </a:highlight>
                <a:latin typeface="Calibri" panose="020F0502020204030204" pitchFamily="34" charset="0"/>
                <a:cs typeface="Calibri" panose="020F0502020204030204" pitchFamily="34" charset="0"/>
              </a:rPr>
              <a:t>True</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print(12 in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b="1" dirty="0">
                <a:solidFill>
                  <a:srgbClr val="FF0000"/>
                </a:solidFill>
                <a:effectLst/>
                <a:highlight>
                  <a:srgbClr val="C0C0C0"/>
                </a:highlight>
                <a:latin typeface="Calibri" panose="020F0502020204030204" pitchFamily="34" charset="0"/>
                <a:cs typeface="Calibri" panose="020F0502020204030204" pitchFamily="34" charset="0"/>
              </a:rPr>
              <a:t>True</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81120270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6001643"/>
          </a:xfrm>
          <a:prstGeom prst="rect">
            <a:avLst/>
          </a:prstGeom>
          <a:noFill/>
        </p:spPr>
        <p:txBody>
          <a:bodyPr wrap="square">
            <a:spAutoFit/>
          </a:bodyPr>
          <a:lstStyle/>
          <a:p>
            <a:r>
              <a:rPr lang="en-US" sz="2400" b="1" dirty="0">
                <a:solidFill>
                  <a:schemeClr val="bg1"/>
                </a:solidFill>
                <a:effectLst/>
                <a:latin typeface="Calibri" panose="020F0502020204030204" pitchFamily="34" charset="0"/>
                <a:cs typeface="Calibri" panose="020F0502020204030204" pitchFamily="34" charset="0"/>
              </a:rPr>
              <a:t>Lists - some simple programs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Now we want to show you some simple programs utilizing lists.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first of them tries to find the greater value in the list. Look at the code in the editor.</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concept is rather simple - we temporarily assume that the first element is the largest one, and check the hypothesis against all the remaining elements in the list.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code outputs </a:t>
            </a:r>
            <a:r>
              <a:rPr lang="en-US" dirty="0">
                <a:solidFill>
                  <a:schemeClr val="bg1"/>
                </a:solidFill>
                <a:effectLst/>
                <a:highlight>
                  <a:srgbClr val="C0C0C0"/>
                </a:highlight>
                <a:latin typeface="Calibri" panose="020F0502020204030204" pitchFamily="34" charset="0"/>
                <a:cs typeface="Calibri" panose="020F0502020204030204" pitchFamily="34" charset="0"/>
              </a:rPr>
              <a:t>17</a:t>
            </a:r>
            <a:r>
              <a:rPr lang="en-US" dirty="0">
                <a:solidFill>
                  <a:schemeClr val="bg1"/>
                </a:solidFill>
                <a:effectLst/>
                <a:latin typeface="Calibri" panose="020F0502020204030204" pitchFamily="34" charset="0"/>
                <a:cs typeface="Calibri" panose="020F0502020204030204" pitchFamily="34" charset="0"/>
              </a:rPr>
              <a:t> (as expected).</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code may be rewritten to make use of the newly introduced form of the </a:t>
            </a:r>
            <a:r>
              <a:rPr lang="en-US" dirty="0">
                <a:solidFill>
                  <a:schemeClr val="bg1"/>
                </a:solidFill>
                <a:effectLst/>
                <a:highlight>
                  <a:srgbClr val="C0C0C0"/>
                </a:highlight>
                <a:latin typeface="Calibri" panose="020F0502020204030204" pitchFamily="34"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 loop:</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[17, 3, 11, 5, 1, 9, 7, 15, 13]</a:t>
            </a:r>
          </a:p>
          <a:p>
            <a:r>
              <a:rPr lang="en-US" dirty="0">
                <a:solidFill>
                  <a:schemeClr val="bg1"/>
                </a:solidFill>
                <a:effectLst/>
                <a:highlight>
                  <a:srgbClr val="C0C0C0"/>
                </a:highlight>
                <a:latin typeface="Calibri" panose="020F0502020204030204" pitchFamily="34" charset="0"/>
                <a:cs typeface="Calibri" panose="020F0502020204030204" pitchFamily="34" charset="0"/>
              </a:rPr>
              <a:t>largest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[0]</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r>
              <a:rPr lang="en-US" dirty="0">
                <a:solidFill>
                  <a:schemeClr val="bg1"/>
                </a:solidFill>
                <a:effectLst/>
                <a:highlight>
                  <a:srgbClr val="C0C0C0"/>
                </a:highlight>
                <a:latin typeface="Calibri" panose="020F0502020204030204" pitchFamily="34" charset="0"/>
                <a:cs typeface="Calibri" panose="020F0502020204030204" pitchFamily="34" charset="0"/>
              </a:rPr>
              <a:t>    if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&gt; largest:</a:t>
            </a:r>
          </a:p>
          <a:p>
            <a:r>
              <a:rPr lang="en-US" dirty="0">
                <a:solidFill>
                  <a:schemeClr val="bg1"/>
                </a:solidFill>
                <a:effectLst/>
                <a:highlight>
                  <a:srgbClr val="C0C0C0"/>
                </a:highlight>
                <a:latin typeface="Calibri" panose="020F0502020204030204" pitchFamily="34" charset="0"/>
                <a:cs typeface="Calibri" panose="020F0502020204030204" pitchFamily="34" charset="0"/>
              </a:rPr>
              <a:t>        largest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print(largest)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3675777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078313"/>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The program above performs one unnecessary comparison, when the first element is compared with itself, but this isn't a problem at all.</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code outputs </a:t>
            </a:r>
            <a:r>
              <a:rPr lang="en-US" dirty="0">
                <a:solidFill>
                  <a:schemeClr val="bg1"/>
                </a:solidFill>
                <a:effectLst/>
                <a:highlight>
                  <a:srgbClr val="C0C0C0"/>
                </a:highlight>
                <a:latin typeface="Calibri" panose="020F0502020204030204" pitchFamily="34" charset="0"/>
                <a:cs typeface="Calibri" panose="020F0502020204030204" pitchFamily="34" charset="0"/>
              </a:rPr>
              <a:t>17</a:t>
            </a:r>
            <a:r>
              <a:rPr lang="en-US" dirty="0">
                <a:solidFill>
                  <a:schemeClr val="bg1"/>
                </a:solidFill>
                <a:effectLst/>
                <a:latin typeface="Calibri" panose="020F0502020204030204" pitchFamily="34" charset="0"/>
                <a:cs typeface="Calibri" panose="020F0502020204030204" pitchFamily="34" charset="0"/>
              </a:rPr>
              <a:t>, too (nothing unusual).</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If you need to save computer power, you can use a slice:</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[17, 3, 11, 5, 1, 9, 7, 15, 13]</a:t>
            </a:r>
          </a:p>
          <a:p>
            <a:r>
              <a:rPr lang="en-US" dirty="0">
                <a:solidFill>
                  <a:schemeClr val="bg1"/>
                </a:solidFill>
                <a:effectLst/>
                <a:highlight>
                  <a:srgbClr val="C0C0C0"/>
                </a:highlight>
                <a:latin typeface="Calibri" panose="020F0502020204030204" pitchFamily="34" charset="0"/>
                <a:cs typeface="Calibri" panose="020F0502020204030204" pitchFamily="34" charset="0"/>
              </a:rPr>
              <a:t>largest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[0]</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[1:]:</a:t>
            </a:r>
          </a:p>
          <a:p>
            <a:r>
              <a:rPr lang="en-US" dirty="0">
                <a:solidFill>
                  <a:schemeClr val="bg1"/>
                </a:solidFill>
                <a:effectLst/>
                <a:highlight>
                  <a:srgbClr val="C0C0C0"/>
                </a:highlight>
                <a:latin typeface="Calibri" panose="020F0502020204030204" pitchFamily="34" charset="0"/>
                <a:cs typeface="Calibri" panose="020F0502020204030204" pitchFamily="34" charset="0"/>
              </a:rPr>
              <a:t>    if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&gt; largest:</a:t>
            </a:r>
          </a:p>
          <a:p>
            <a:r>
              <a:rPr lang="en-US" dirty="0">
                <a:solidFill>
                  <a:schemeClr val="bg1"/>
                </a:solidFill>
                <a:effectLst/>
                <a:highlight>
                  <a:srgbClr val="C0C0C0"/>
                </a:highlight>
                <a:latin typeface="Calibri" panose="020F0502020204030204" pitchFamily="34" charset="0"/>
                <a:cs typeface="Calibri" panose="020F0502020204030204" pitchFamily="34" charset="0"/>
              </a:rPr>
              <a:t>        largest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print(largest)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question is: which of these two actions consumes more computer resources - just one comparison, or slicing almost all of a list's elements?</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21390223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2308324"/>
          </a:xfrm>
          <a:prstGeom prst="rect">
            <a:avLst/>
          </a:prstGeom>
          <a:noFill/>
        </p:spPr>
        <p:txBody>
          <a:bodyPr wrap="square">
            <a:spAutoFit/>
          </a:bodyPr>
          <a:lstStyle/>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[17, 3, 11, 5, 1, 9, 7, 15, 13]</a:t>
            </a:r>
          </a:p>
          <a:p>
            <a:r>
              <a:rPr lang="en-US" dirty="0">
                <a:solidFill>
                  <a:schemeClr val="bg1"/>
                </a:solidFill>
                <a:effectLst/>
                <a:highlight>
                  <a:srgbClr val="C0C0C0"/>
                </a:highlight>
                <a:latin typeface="Calibri" panose="020F0502020204030204" pitchFamily="34" charset="0"/>
                <a:cs typeface="Calibri" panose="020F0502020204030204" pitchFamily="34" charset="0"/>
              </a:rPr>
              <a:t>largest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[0]</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range(1, </a:t>
            </a:r>
            <a:r>
              <a:rPr lang="en-US" dirty="0" err="1">
                <a:solidFill>
                  <a:schemeClr val="bg1"/>
                </a:solidFill>
                <a:effectLst/>
                <a:highlight>
                  <a:srgbClr val="C0C0C0"/>
                </a:highlight>
                <a:latin typeface="Calibri" panose="020F0502020204030204" pitchFamily="34" charset="0"/>
                <a:cs typeface="Calibri" panose="020F0502020204030204" pitchFamily="34" charset="0"/>
              </a:rPr>
              <a:t>len</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r>
              <a:rPr lang="en-US" dirty="0">
                <a:solidFill>
                  <a:schemeClr val="bg1"/>
                </a:solidFill>
                <a:effectLst/>
                <a:highlight>
                  <a:srgbClr val="C0C0C0"/>
                </a:highlight>
                <a:latin typeface="Calibri" panose="020F0502020204030204" pitchFamily="34" charset="0"/>
                <a:cs typeface="Calibri" panose="020F0502020204030204" pitchFamily="34" charset="0"/>
              </a:rPr>
              <a:t>    if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&gt; largest:</a:t>
            </a:r>
          </a:p>
          <a:p>
            <a:r>
              <a:rPr lang="en-US" dirty="0">
                <a:solidFill>
                  <a:schemeClr val="bg1"/>
                </a:solidFill>
                <a:effectLst/>
                <a:highlight>
                  <a:srgbClr val="C0C0C0"/>
                </a:highlight>
                <a:latin typeface="Calibri" panose="020F0502020204030204" pitchFamily="34" charset="0"/>
                <a:cs typeface="Calibri" panose="020F0502020204030204" pitchFamily="34" charset="0"/>
              </a:rPr>
              <a:t>        largest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print(largest)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10303854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893647"/>
          </a:xfrm>
          <a:prstGeom prst="rect">
            <a:avLst/>
          </a:prstGeom>
          <a:noFill/>
        </p:spPr>
        <p:txBody>
          <a:bodyPr wrap="square">
            <a:spAutoFit/>
          </a:bodyPr>
          <a:lstStyle/>
          <a:p>
            <a:r>
              <a:rPr lang="en-US" sz="2400" b="1" dirty="0">
                <a:solidFill>
                  <a:schemeClr val="bg1"/>
                </a:solidFill>
                <a:effectLst/>
                <a:latin typeface="Calibri" panose="020F0502020204030204" pitchFamily="34" charset="0"/>
                <a:cs typeface="Calibri" panose="020F0502020204030204" pitchFamily="34" charset="0"/>
              </a:rPr>
              <a:t>Lists - some simple programs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Now let's find the location of a given element inside a list:</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 2, 3, 4, 5, 6, 7, 8, 9, 10]</a:t>
            </a:r>
          </a:p>
          <a:p>
            <a:r>
              <a:rPr lang="en-US" dirty="0" err="1">
                <a:solidFill>
                  <a:schemeClr val="bg1"/>
                </a:solidFill>
                <a:effectLst/>
                <a:highlight>
                  <a:srgbClr val="C0C0C0"/>
                </a:highlight>
                <a:latin typeface="Calibri" panose="020F0502020204030204" pitchFamily="34" charset="0"/>
                <a:cs typeface="Calibri" panose="020F0502020204030204" pitchFamily="34" charset="0"/>
              </a:rPr>
              <a:t>to_find</a:t>
            </a:r>
            <a:r>
              <a:rPr lang="en-US" dirty="0">
                <a:solidFill>
                  <a:schemeClr val="bg1"/>
                </a:solidFill>
                <a:effectLst/>
                <a:highlight>
                  <a:srgbClr val="C0C0C0"/>
                </a:highlight>
                <a:latin typeface="Calibri" panose="020F0502020204030204" pitchFamily="34" charset="0"/>
                <a:cs typeface="Calibri" panose="020F0502020204030204" pitchFamily="34" charset="0"/>
              </a:rPr>
              <a:t> = 5</a:t>
            </a:r>
          </a:p>
          <a:p>
            <a:r>
              <a:rPr lang="en-US" dirty="0">
                <a:solidFill>
                  <a:schemeClr val="bg1"/>
                </a:solidFill>
                <a:effectLst/>
                <a:highlight>
                  <a:srgbClr val="C0C0C0"/>
                </a:highlight>
                <a:latin typeface="Calibri" panose="020F0502020204030204" pitchFamily="34" charset="0"/>
                <a:cs typeface="Calibri" panose="020F0502020204030204" pitchFamily="34" charset="0"/>
              </a:rPr>
              <a:t>found = False</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a:t>
            </a:r>
            <a:r>
              <a:rPr lang="en-US" dirty="0" err="1">
                <a:solidFill>
                  <a:schemeClr val="bg1"/>
                </a:solidFill>
                <a:effectLst/>
                <a:highlight>
                  <a:srgbClr val="C0C0C0"/>
                </a:highlight>
                <a:latin typeface="Calibri" panose="020F0502020204030204" pitchFamily="34" charset="0"/>
                <a:cs typeface="Calibri" panose="020F0502020204030204" pitchFamily="34" charset="0"/>
              </a:rPr>
              <a:t>len</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r>
              <a:rPr lang="en-US" dirty="0">
                <a:solidFill>
                  <a:schemeClr val="bg1"/>
                </a:solidFill>
                <a:effectLst/>
                <a:highlight>
                  <a:srgbClr val="C0C0C0"/>
                </a:highlight>
                <a:latin typeface="Calibri" panose="020F0502020204030204" pitchFamily="34" charset="0"/>
                <a:cs typeface="Calibri" panose="020F0502020204030204" pitchFamily="34" charset="0"/>
              </a:rPr>
              <a:t>    found =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to_find</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    if found:</a:t>
            </a:r>
          </a:p>
          <a:p>
            <a:r>
              <a:rPr lang="en-US" dirty="0">
                <a:solidFill>
                  <a:schemeClr val="bg1"/>
                </a:solidFill>
                <a:effectLst/>
                <a:highlight>
                  <a:srgbClr val="C0C0C0"/>
                </a:highlight>
                <a:latin typeface="Calibri" panose="020F0502020204030204" pitchFamily="34" charset="0"/>
                <a:cs typeface="Calibri" panose="020F0502020204030204" pitchFamily="34" charset="0"/>
              </a:rPr>
              <a:t>        break</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if found:</a:t>
            </a:r>
          </a:p>
          <a:p>
            <a:r>
              <a:rPr lang="en-US" dirty="0">
                <a:solidFill>
                  <a:schemeClr val="bg1"/>
                </a:solidFill>
                <a:effectLst/>
                <a:highlight>
                  <a:srgbClr val="C0C0C0"/>
                </a:highlight>
                <a:latin typeface="Calibri" panose="020F0502020204030204" pitchFamily="34" charset="0"/>
                <a:cs typeface="Calibri" panose="020F0502020204030204" pitchFamily="34" charset="0"/>
              </a:rPr>
              <a:t>    print("Element found at index",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r>
              <a:rPr lang="en-US" dirty="0">
                <a:solidFill>
                  <a:schemeClr val="bg1"/>
                </a:solidFill>
                <a:effectLst/>
                <a:highlight>
                  <a:srgbClr val="C0C0C0"/>
                </a:highlight>
                <a:latin typeface="Calibri" panose="020F0502020204030204" pitchFamily="34" charset="0"/>
                <a:cs typeface="Calibri" panose="020F0502020204030204" pitchFamily="34" charset="0"/>
              </a:rPr>
              <a:t>else:</a:t>
            </a:r>
          </a:p>
          <a:p>
            <a:r>
              <a:rPr lang="en-US" dirty="0">
                <a:solidFill>
                  <a:schemeClr val="bg1"/>
                </a:solidFill>
                <a:effectLst/>
                <a:highlight>
                  <a:srgbClr val="C0C0C0"/>
                </a:highlight>
                <a:latin typeface="Calibri" panose="020F0502020204030204" pitchFamily="34" charset="0"/>
                <a:cs typeface="Calibri" panose="020F0502020204030204" pitchFamily="34" charset="0"/>
              </a:rPr>
              <a:t>    print("absent")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32872435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6247864"/>
          </a:xfrm>
          <a:prstGeom prst="rect">
            <a:avLst/>
          </a:prstGeom>
          <a:noFill/>
        </p:spPr>
        <p:txBody>
          <a:bodyPr wrap="square">
            <a:spAutoFit/>
          </a:bodyPr>
          <a:lstStyle/>
          <a:p>
            <a:r>
              <a:rPr lang="en-US" sz="1600" dirty="0">
                <a:solidFill>
                  <a:schemeClr val="bg1"/>
                </a:solidFill>
                <a:effectLst/>
                <a:latin typeface="Calibri" panose="020F0502020204030204" pitchFamily="34" charset="0"/>
                <a:cs typeface="Calibri" panose="020F0502020204030204" pitchFamily="34" charset="0"/>
              </a:rPr>
              <a:t>Note:</a:t>
            </a:r>
          </a:p>
          <a:p>
            <a:endParaRPr lang="en-US" sz="1600" dirty="0">
              <a:solidFill>
                <a:schemeClr val="bg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bg1"/>
                </a:solidFill>
                <a:effectLst/>
                <a:latin typeface="Calibri" panose="020F0502020204030204" pitchFamily="34" charset="0"/>
                <a:cs typeface="Calibri" panose="020F0502020204030204" pitchFamily="34" charset="0"/>
              </a:rPr>
              <a:t>the target value is stored in the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to_find</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a:t>
            </a:r>
            <a:r>
              <a:rPr lang="en-US" sz="1600" dirty="0">
                <a:solidFill>
                  <a:schemeClr val="bg1"/>
                </a:solidFill>
                <a:effectLst/>
                <a:latin typeface="Calibri" panose="020F0502020204030204" pitchFamily="34" charset="0"/>
                <a:cs typeface="Calibri" panose="020F0502020204030204" pitchFamily="34" charset="0"/>
              </a:rPr>
              <a:t>variable;</a:t>
            </a:r>
          </a:p>
          <a:p>
            <a:pPr marL="285750" indent="-285750">
              <a:buFont typeface="Arial" panose="020B0604020202020204" pitchFamily="34" charset="0"/>
              <a:buChar char="•"/>
            </a:pPr>
            <a:r>
              <a:rPr lang="en-US" sz="1600" dirty="0">
                <a:solidFill>
                  <a:schemeClr val="bg1"/>
                </a:solidFill>
                <a:effectLst/>
                <a:latin typeface="Calibri" panose="020F0502020204030204" pitchFamily="34" charset="0"/>
                <a:cs typeface="Calibri" panose="020F0502020204030204" pitchFamily="34" charset="0"/>
              </a:rPr>
              <a:t>the current status of the search is stored in the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found</a:t>
            </a:r>
            <a:r>
              <a:rPr lang="en-US" sz="1600" dirty="0">
                <a:solidFill>
                  <a:schemeClr val="bg1"/>
                </a:solidFill>
                <a:effectLst/>
                <a:latin typeface="Calibri" panose="020F0502020204030204" pitchFamily="34" charset="0"/>
                <a:cs typeface="Calibri" panose="020F0502020204030204" pitchFamily="34" charset="0"/>
              </a:rPr>
              <a:t> variable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True</a:t>
            </a:r>
            <a:r>
              <a:rPr lang="en-US" sz="1600" dirty="0">
                <a:solidFill>
                  <a:schemeClr val="bg1"/>
                </a:solidFill>
                <a:effectLst/>
                <a:latin typeface="Calibri" panose="020F0502020204030204" pitchFamily="34" charset="0"/>
                <a:cs typeface="Calibri" panose="020F0502020204030204" pitchFamily="34" charset="0"/>
              </a:rPr>
              <a:t>/</a:t>
            </a:r>
            <a:r>
              <a:rPr lang="en-US" sz="1600" dirty="0">
                <a:solidFill>
                  <a:schemeClr val="bg1"/>
                </a:solidFill>
                <a:effectLst/>
                <a:highlight>
                  <a:srgbClr val="C0C0C0"/>
                </a:highlight>
                <a:latin typeface="Calibri" panose="020F0502020204030204" pitchFamily="34" charset="0"/>
                <a:cs typeface="Calibri" panose="020F0502020204030204" pitchFamily="34" charset="0"/>
              </a:rPr>
              <a:t>False</a:t>
            </a:r>
            <a:r>
              <a:rPr lang="en-US" sz="1600" dirty="0">
                <a:solidFill>
                  <a:schemeClr val="bg1"/>
                </a:solidFill>
                <a:effectLst/>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600" dirty="0">
                <a:solidFill>
                  <a:schemeClr val="bg1"/>
                </a:solidFill>
                <a:effectLst/>
                <a:latin typeface="Calibri" panose="020F0502020204030204" pitchFamily="34" charset="0"/>
                <a:cs typeface="Calibri" panose="020F0502020204030204" pitchFamily="34" charset="0"/>
              </a:rPr>
              <a:t>when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found</a:t>
            </a:r>
            <a:r>
              <a:rPr lang="en-US" sz="1600" dirty="0">
                <a:solidFill>
                  <a:schemeClr val="bg1"/>
                </a:solidFill>
                <a:effectLst/>
                <a:latin typeface="Calibri" panose="020F0502020204030204" pitchFamily="34" charset="0"/>
                <a:cs typeface="Calibri" panose="020F0502020204030204" pitchFamily="34" charset="0"/>
              </a:rPr>
              <a:t> becomes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True</a:t>
            </a:r>
            <a:r>
              <a:rPr lang="en-US" sz="1600" dirty="0">
                <a:solidFill>
                  <a:schemeClr val="bg1"/>
                </a:solidFill>
                <a:effectLst/>
                <a:latin typeface="Calibri" panose="020F0502020204030204" pitchFamily="34" charset="0"/>
                <a:cs typeface="Calibri" panose="020F0502020204030204" pitchFamily="34" charset="0"/>
              </a:rPr>
              <a:t>, the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for</a:t>
            </a:r>
            <a:r>
              <a:rPr lang="en-US" sz="1600" dirty="0">
                <a:solidFill>
                  <a:schemeClr val="bg1"/>
                </a:solidFill>
                <a:effectLst/>
                <a:latin typeface="Calibri" panose="020F0502020204030204" pitchFamily="34" charset="0"/>
                <a:cs typeface="Calibri" panose="020F0502020204030204" pitchFamily="34" charset="0"/>
              </a:rPr>
              <a:t> loop is exited.</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a:solidFill>
                  <a:schemeClr val="bg1"/>
                </a:solidFill>
                <a:effectLst/>
                <a:latin typeface="Calibri" panose="020F0502020204030204" pitchFamily="34" charset="0"/>
                <a:cs typeface="Calibri" panose="020F0502020204030204" pitchFamily="34" charset="0"/>
              </a:rPr>
              <a:t>Let's assume that you've chosen the following numbers in the lottery: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3</a:t>
            </a:r>
            <a:r>
              <a:rPr lang="en-US" sz="1600" dirty="0">
                <a:solidFill>
                  <a:schemeClr val="bg1"/>
                </a:solidFill>
                <a:effectLst/>
                <a:latin typeface="Calibri" panose="020F0502020204030204" pitchFamily="34" charset="0"/>
                <a:cs typeface="Calibri" panose="020F0502020204030204" pitchFamily="34" charset="0"/>
              </a:rPr>
              <a: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7</a:t>
            </a:r>
            <a:r>
              <a:rPr lang="en-US" sz="1600" dirty="0">
                <a:solidFill>
                  <a:schemeClr val="bg1"/>
                </a:solidFill>
                <a:effectLst/>
                <a:latin typeface="Calibri" panose="020F0502020204030204" pitchFamily="34" charset="0"/>
                <a:cs typeface="Calibri" panose="020F0502020204030204" pitchFamily="34" charset="0"/>
              </a:rPr>
              <a: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11</a:t>
            </a:r>
            <a:r>
              <a:rPr lang="en-US" sz="1600" dirty="0">
                <a:solidFill>
                  <a:schemeClr val="bg1"/>
                </a:solidFill>
                <a:effectLst/>
                <a:latin typeface="Calibri" panose="020F0502020204030204" pitchFamily="34" charset="0"/>
                <a:cs typeface="Calibri" panose="020F0502020204030204" pitchFamily="34" charset="0"/>
              </a:rPr>
              <a: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42</a:t>
            </a:r>
            <a:r>
              <a:rPr lang="en-US" sz="1600" dirty="0">
                <a:solidFill>
                  <a:schemeClr val="bg1"/>
                </a:solidFill>
                <a:effectLst/>
                <a:latin typeface="Calibri" panose="020F0502020204030204" pitchFamily="34" charset="0"/>
                <a:cs typeface="Calibri" panose="020F0502020204030204" pitchFamily="34" charset="0"/>
              </a:rPr>
              <a: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34</a:t>
            </a:r>
            <a:r>
              <a:rPr lang="en-US" sz="1600" dirty="0">
                <a:solidFill>
                  <a:schemeClr val="bg1"/>
                </a:solidFill>
                <a:effectLst/>
                <a:latin typeface="Calibri" panose="020F0502020204030204" pitchFamily="34" charset="0"/>
                <a:cs typeface="Calibri" panose="020F0502020204030204" pitchFamily="34" charset="0"/>
              </a:rPr>
              <a: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49</a:t>
            </a:r>
            <a:r>
              <a:rPr lang="en-US" sz="1600" dirty="0">
                <a:solidFill>
                  <a:schemeClr val="bg1"/>
                </a:solidFill>
                <a:effectLst/>
                <a:latin typeface="Calibri" panose="020F0502020204030204" pitchFamily="34" charset="0"/>
                <a:cs typeface="Calibri" panose="020F0502020204030204" pitchFamily="34" charset="0"/>
              </a:rPr>
              <a:t>.</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a:solidFill>
                  <a:schemeClr val="bg1"/>
                </a:solidFill>
                <a:effectLst/>
                <a:latin typeface="Calibri" panose="020F0502020204030204" pitchFamily="34" charset="0"/>
                <a:cs typeface="Calibri" panose="020F0502020204030204" pitchFamily="34" charset="0"/>
              </a:rPr>
              <a:t>The numbers that have been drawn are: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5</a:t>
            </a:r>
            <a:r>
              <a:rPr lang="en-US" sz="1600" dirty="0">
                <a:solidFill>
                  <a:schemeClr val="bg1"/>
                </a:solidFill>
                <a:effectLst/>
                <a:latin typeface="Calibri" panose="020F0502020204030204" pitchFamily="34" charset="0"/>
                <a:cs typeface="Calibri" panose="020F0502020204030204" pitchFamily="34" charset="0"/>
              </a:rPr>
              <a: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11</a:t>
            </a:r>
            <a:r>
              <a:rPr lang="en-US" sz="1600" dirty="0">
                <a:solidFill>
                  <a:schemeClr val="bg1"/>
                </a:solidFill>
                <a:effectLst/>
                <a:latin typeface="Calibri" panose="020F0502020204030204" pitchFamily="34" charset="0"/>
                <a:cs typeface="Calibri" panose="020F0502020204030204" pitchFamily="34" charset="0"/>
              </a:rPr>
              <a: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9</a:t>
            </a:r>
            <a:r>
              <a:rPr lang="en-US" sz="1600" dirty="0">
                <a:solidFill>
                  <a:schemeClr val="bg1"/>
                </a:solidFill>
                <a:effectLst/>
                <a:latin typeface="Calibri" panose="020F0502020204030204" pitchFamily="34" charset="0"/>
                <a:cs typeface="Calibri" panose="020F0502020204030204" pitchFamily="34" charset="0"/>
              </a:rPr>
              <a: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42</a:t>
            </a:r>
            <a:r>
              <a:rPr lang="en-US" sz="1600" dirty="0">
                <a:solidFill>
                  <a:schemeClr val="bg1"/>
                </a:solidFill>
                <a:effectLst/>
                <a:latin typeface="Calibri" panose="020F0502020204030204" pitchFamily="34" charset="0"/>
                <a:cs typeface="Calibri" panose="020F0502020204030204" pitchFamily="34" charset="0"/>
              </a:rPr>
              <a: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3</a:t>
            </a:r>
            <a:r>
              <a:rPr lang="en-US" sz="1600" dirty="0">
                <a:solidFill>
                  <a:schemeClr val="bg1"/>
                </a:solidFill>
                <a:effectLst/>
                <a:latin typeface="Calibri" panose="020F0502020204030204" pitchFamily="34" charset="0"/>
                <a:cs typeface="Calibri" panose="020F0502020204030204" pitchFamily="34" charset="0"/>
              </a:rPr>
              <a: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49</a:t>
            </a:r>
            <a:r>
              <a:rPr lang="en-US" sz="1600" dirty="0">
                <a:solidFill>
                  <a:schemeClr val="bg1"/>
                </a:solidFill>
                <a:effectLst/>
                <a:latin typeface="Calibri" panose="020F0502020204030204" pitchFamily="34" charset="0"/>
                <a:cs typeface="Calibri" panose="020F0502020204030204" pitchFamily="34" charset="0"/>
              </a:rPr>
              <a:t>.</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a:solidFill>
                  <a:schemeClr val="bg1"/>
                </a:solidFill>
                <a:effectLst/>
                <a:latin typeface="Calibri" panose="020F0502020204030204" pitchFamily="34" charset="0"/>
                <a:cs typeface="Calibri" panose="020F0502020204030204" pitchFamily="34" charset="0"/>
              </a:rPr>
              <a:t>The question is: how many numbers have you hit?</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a:solidFill>
                  <a:schemeClr val="bg1"/>
                </a:solidFill>
                <a:effectLst/>
                <a:latin typeface="Calibri" panose="020F0502020204030204" pitchFamily="34" charset="0"/>
                <a:cs typeface="Calibri" panose="020F0502020204030204" pitchFamily="34" charset="0"/>
              </a:rPr>
              <a:t>The program will give you the answer:</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drawn = [5, 11, 9, 42, 3, 49]</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bets = [3, 7, 11, 42, 34, 49]</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hits = 0</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wins = []</a:t>
            </a:r>
          </a:p>
          <a:p>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for number in bets:</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    if number in drawn:</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wins.append</a:t>
            </a:r>
            <a:r>
              <a:rPr lang="en-US" sz="1600" dirty="0">
                <a:solidFill>
                  <a:schemeClr val="bg1"/>
                </a:solidFill>
                <a:effectLst/>
                <a:highlight>
                  <a:srgbClr val="C0C0C0"/>
                </a:highlight>
                <a:latin typeface="Calibri" panose="020F0502020204030204" pitchFamily="34" charset="0"/>
                <a:cs typeface="Calibri" panose="020F0502020204030204" pitchFamily="34" charset="0"/>
              </a:rPr>
              <a:t>(number)</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        hits += 1</a:t>
            </a:r>
          </a:p>
          <a:p>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print(wins, hits)</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19150488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2031325"/>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Note:</a:t>
            </a:r>
          </a:p>
          <a:p>
            <a:endParaRPr lang="en-US" dirty="0">
              <a:solidFill>
                <a:schemeClr val="bg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a:t>
            </a:r>
            <a:r>
              <a:rPr lang="en-US" dirty="0">
                <a:solidFill>
                  <a:schemeClr val="bg1"/>
                </a:solidFill>
                <a:effectLst/>
                <a:highlight>
                  <a:srgbClr val="C0C0C0"/>
                </a:highlight>
                <a:latin typeface="Calibri" panose="020F0502020204030204" pitchFamily="34" charset="0"/>
                <a:cs typeface="Calibri" panose="020F0502020204030204" pitchFamily="34" charset="0"/>
              </a:rPr>
              <a:t>drawn</a:t>
            </a:r>
            <a:r>
              <a:rPr lang="en-US" dirty="0">
                <a:solidFill>
                  <a:schemeClr val="bg1"/>
                </a:solidFill>
                <a:effectLst/>
                <a:latin typeface="Calibri" panose="020F0502020204030204" pitchFamily="34" charset="0"/>
                <a:cs typeface="Calibri" panose="020F0502020204030204" pitchFamily="34" charset="0"/>
              </a:rPr>
              <a:t> list stores all the drawn numbers;</a:t>
            </a: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a:t>
            </a:r>
            <a:r>
              <a:rPr lang="en-US" dirty="0">
                <a:solidFill>
                  <a:schemeClr val="bg1"/>
                </a:solidFill>
                <a:effectLst/>
                <a:highlight>
                  <a:srgbClr val="C0C0C0"/>
                </a:highlight>
                <a:latin typeface="Calibri" panose="020F0502020204030204" pitchFamily="34" charset="0"/>
                <a:cs typeface="Calibri" panose="020F0502020204030204" pitchFamily="34" charset="0"/>
              </a:rPr>
              <a:t>bets</a:t>
            </a:r>
            <a:r>
              <a:rPr lang="en-US" dirty="0">
                <a:solidFill>
                  <a:schemeClr val="bg1"/>
                </a:solidFill>
                <a:effectLst/>
                <a:latin typeface="Calibri" panose="020F0502020204030204" pitchFamily="34" charset="0"/>
                <a:cs typeface="Calibri" panose="020F0502020204030204" pitchFamily="34" charset="0"/>
              </a:rPr>
              <a:t> list stores your bets;</a:t>
            </a: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a:t>
            </a:r>
            <a:r>
              <a:rPr lang="en-US" dirty="0">
                <a:solidFill>
                  <a:schemeClr val="bg1"/>
                </a:solidFill>
                <a:effectLst/>
                <a:highlight>
                  <a:srgbClr val="C0C0C0"/>
                </a:highlight>
                <a:latin typeface="Calibri" panose="020F0502020204030204" pitchFamily="34" charset="0"/>
                <a:cs typeface="Calibri" panose="020F0502020204030204" pitchFamily="34" charset="0"/>
              </a:rPr>
              <a:t>hits</a:t>
            </a:r>
            <a:r>
              <a:rPr lang="en-US" dirty="0">
                <a:solidFill>
                  <a:schemeClr val="bg1"/>
                </a:solidFill>
                <a:effectLst/>
                <a:latin typeface="Calibri" panose="020F0502020204030204" pitchFamily="34" charset="0"/>
                <a:cs typeface="Calibri" panose="020F0502020204030204" pitchFamily="34" charset="0"/>
              </a:rPr>
              <a:t> variable counts your hits.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program output is: </a:t>
            </a:r>
            <a:r>
              <a:rPr lang="en-US" dirty="0">
                <a:solidFill>
                  <a:schemeClr val="bg1"/>
                </a:solidFill>
                <a:effectLst/>
                <a:highlight>
                  <a:srgbClr val="C0C0C0"/>
                </a:highlight>
                <a:latin typeface="Calibri" panose="020F0502020204030204" pitchFamily="34" charset="0"/>
                <a:cs typeface="Calibri" panose="020F0502020204030204" pitchFamily="34" charset="0"/>
              </a:rPr>
              <a:t>4</a:t>
            </a:r>
            <a:r>
              <a:rPr lang="en-US" dirty="0">
                <a:solidFill>
                  <a:schemeClr val="bg1"/>
                </a:solidFill>
                <a:effectLst/>
                <a:latin typeface="Calibri" panose="020F0502020204030204" pitchFamily="34" charset="0"/>
                <a:cs typeface="Calibri" panose="020F0502020204030204" pitchFamily="34" charset="0"/>
              </a:rPr>
              <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92337014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170646"/>
          </a:xfrm>
          <a:prstGeom prst="rect">
            <a:avLst/>
          </a:prstGeom>
          <a:noFill/>
        </p:spPr>
        <p:txBody>
          <a:bodyPr wrap="square">
            <a:spAutoFit/>
          </a:bodyPr>
          <a:lstStyle/>
          <a:p>
            <a:r>
              <a:rPr lang="en-US" sz="2400" b="1" dirty="0">
                <a:solidFill>
                  <a:srgbClr val="FFFF00"/>
                </a:solidFill>
                <a:effectLst/>
                <a:highlight>
                  <a:srgbClr val="0000FF"/>
                </a:highlight>
                <a:latin typeface="Calibri" panose="020F0502020204030204" pitchFamily="34" charset="0"/>
                <a:cs typeface="Calibri" panose="020F0502020204030204" pitchFamily="34" charset="0"/>
              </a:rPr>
              <a:t>LAB</a:t>
            </a:r>
          </a:p>
          <a:p>
            <a:endParaRPr lang="en-US" dirty="0">
              <a:solidFill>
                <a:schemeClr val="bg1"/>
              </a:solidFill>
              <a:effectLst/>
              <a:latin typeface="Calibri" panose="020F0502020204030204" pitchFamily="34" charset="0"/>
              <a:cs typeface="Calibri" panose="020F0502020204030204" pitchFamily="34" charset="0"/>
            </a:endParaRPr>
          </a:p>
          <a:p>
            <a:r>
              <a:rPr lang="en-US" b="1" dirty="0">
                <a:solidFill>
                  <a:schemeClr val="bg1"/>
                </a:solidFill>
                <a:effectLst/>
                <a:latin typeface="Calibri" panose="020F0502020204030204" pitchFamily="34" charset="0"/>
                <a:cs typeface="Calibri" panose="020F0502020204030204" pitchFamily="34" charset="0"/>
              </a:rPr>
              <a:t>Estimated time</a:t>
            </a:r>
          </a:p>
          <a:p>
            <a:r>
              <a:rPr lang="en-US" dirty="0">
                <a:solidFill>
                  <a:schemeClr val="bg1"/>
                </a:solidFill>
                <a:effectLst/>
                <a:latin typeface="Calibri" panose="020F0502020204030204" pitchFamily="34" charset="0"/>
                <a:cs typeface="Calibri" panose="020F0502020204030204" pitchFamily="34" charset="0"/>
              </a:rPr>
              <a:t>10-15 minutes</a:t>
            </a:r>
          </a:p>
          <a:p>
            <a:endParaRPr lang="en-US" dirty="0">
              <a:solidFill>
                <a:schemeClr val="bg1"/>
              </a:solidFill>
              <a:effectLst/>
              <a:latin typeface="Calibri" panose="020F0502020204030204" pitchFamily="34" charset="0"/>
              <a:cs typeface="Calibri" panose="020F0502020204030204" pitchFamily="34" charset="0"/>
            </a:endParaRPr>
          </a:p>
          <a:p>
            <a:r>
              <a:rPr lang="en-US" b="1" dirty="0">
                <a:solidFill>
                  <a:schemeClr val="bg1"/>
                </a:solidFill>
                <a:effectLst/>
                <a:latin typeface="Calibri" panose="020F0502020204030204" pitchFamily="34" charset="0"/>
                <a:cs typeface="Calibri" panose="020F0502020204030204" pitchFamily="34" charset="0"/>
              </a:rPr>
              <a:t>Level of difficulty</a:t>
            </a:r>
          </a:p>
          <a:p>
            <a:r>
              <a:rPr lang="en-US" dirty="0">
                <a:solidFill>
                  <a:schemeClr val="bg1"/>
                </a:solidFill>
                <a:effectLst/>
                <a:latin typeface="Calibri" panose="020F0502020204030204" pitchFamily="34" charset="0"/>
                <a:cs typeface="Calibri" panose="020F0502020204030204" pitchFamily="34" charset="0"/>
              </a:rPr>
              <a:t>Easy</a:t>
            </a:r>
          </a:p>
          <a:p>
            <a:endParaRPr lang="en-US" dirty="0">
              <a:solidFill>
                <a:schemeClr val="bg1"/>
              </a:solidFill>
              <a:effectLst/>
              <a:latin typeface="Calibri" panose="020F0502020204030204" pitchFamily="34" charset="0"/>
              <a:cs typeface="Calibri" panose="020F0502020204030204" pitchFamily="34" charset="0"/>
            </a:endParaRPr>
          </a:p>
          <a:p>
            <a:r>
              <a:rPr lang="en-US" b="1" dirty="0">
                <a:solidFill>
                  <a:schemeClr val="bg1"/>
                </a:solidFill>
                <a:effectLst/>
                <a:latin typeface="Calibri" panose="020F0502020204030204" pitchFamily="34" charset="0"/>
                <a:cs typeface="Calibri" panose="020F0502020204030204" pitchFamily="34" charset="0"/>
              </a:rPr>
              <a:t>Objectives</a:t>
            </a:r>
          </a:p>
          <a:p>
            <a:r>
              <a:rPr lang="en-US" dirty="0">
                <a:solidFill>
                  <a:schemeClr val="bg1"/>
                </a:solidFill>
                <a:effectLst/>
                <a:latin typeface="Calibri" panose="020F0502020204030204" pitchFamily="34" charset="0"/>
                <a:cs typeface="Calibri" panose="020F0502020204030204" pitchFamily="34" charset="0"/>
              </a:rPr>
              <a:t>Familiarize the student with:</a:t>
            </a:r>
          </a:p>
          <a:p>
            <a:endParaRPr lang="en-US" dirty="0">
              <a:solidFill>
                <a:schemeClr val="bg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list indexing;</a:t>
            </a: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utilizing the </a:t>
            </a:r>
            <a:r>
              <a:rPr lang="en-US" dirty="0">
                <a:solidFill>
                  <a:schemeClr val="bg1"/>
                </a:solidFill>
                <a:effectLst/>
                <a:highlight>
                  <a:srgbClr val="C0C0C0"/>
                </a:highlight>
                <a:latin typeface="Calibri" panose="020F0502020204030204" pitchFamily="34" charset="0"/>
                <a:cs typeface="Calibri" panose="020F0502020204030204" pitchFamily="34" charset="0"/>
              </a:rPr>
              <a:t>in</a:t>
            </a:r>
            <a:r>
              <a:rPr lang="en-US" dirty="0">
                <a:solidFill>
                  <a:schemeClr val="bg1"/>
                </a:solidFill>
                <a:effectLst/>
                <a:latin typeface="Calibri" panose="020F0502020204030204" pitchFamily="34" charset="0"/>
                <a:cs typeface="Calibri" panose="020F0502020204030204" pitchFamily="34" charset="0"/>
              </a:rPr>
              <a:t> and </a:t>
            </a:r>
            <a:r>
              <a:rPr lang="en-US" dirty="0">
                <a:solidFill>
                  <a:schemeClr val="bg1"/>
                </a:solidFill>
                <a:effectLst/>
                <a:highlight>
                  <a:srgbClr val="C0C0C0"/>
                </a:highlight>
                <a:latin typeface="Calibri" panose="020F0502020204030204" pitchFamily="34" charset="0"/>
                <a:cs typeface="Calibri" panose="020F0502020204030204" pitchFamily="34" charset="0"/>
              </a:rPr>
              <a:t>not in </a:t>
            </a:r>
            <a:r>
              <a:rPr lang="en-US" dirty="0">
                <a:solidFill>
                  <a:schemeClr val="bg1"/>
                </a:solidFill>
                <a:effectLst/>
                <a:latin typeface="Calibri" panose="020F0502020204030204" pitchFamily="34" charset="0"/>
                <a:cs typeface="Calibri" panose="020F0502020204030204" pitchFamily="34" charset="0"/>
              </a:rPr>
              <a:t>operators.</a:t>
            </a:r>
          </a:p>
          <a:p>
            <a:endParaRPr lang="en-US" dirty="0">
              <a:solidFill>
                <a:schemeClr val="bg1"/>
              </a:solidFill>
              <a:effectLst/>
              <a:latin typeface="Calibri" panose="020F0502020204030204" pitchFamily="34" charset="0"/>
              <a:cs typeface="Calibri" panose="020F0502020204030204" pitchFamily="34" charset="0"/>
            </a:endParaRPr>
          </a:p>
          <a:p>
            <a:r>
              <a:rPr lang="en-US" b="1" dirty="0">
                <a:solidFill>
                  <a:schemeClr val="bg1"/>
                </a:solidFill>
                <a:effectLst/>
                <a:latin typeface="Calibri" panose="020F0502020204030204" pitchFamily="34" charset="0"/>
                <a:cs typeface="Calibri" panose="020F0502020204030204" pitchFamily="34" charset="0"/>
              </a:rPr>
              <a:t>Scenario</a:t>
            </a:r>
          </a:p>
          <a:p>
            <a:r>
              <a:rPr lang="en-US" dirty="0">
                <a:solidFill>
                  <a:schemeClr val="bg1"/>
                </a:solidFill>
                <a:effectLst/>
                <a:latin typeface="Calibri" panose="020F0502020204030204" pitchFamily="34" charset="0"/>
                <a:cs typeface="Calibri" panose="020F0502020204030204" pitchFamily="34" charset="0"/>
              </a:rPr>
              <a:t>Imagine a list - not very long, not very complicated, just a simple list containing some integer numbers. Some of these numbers may be repeated, and this is the clue. We don't want any repetitions. We want them to be removed.</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3864512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909310"/>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Your task is to write a program which removes all the number repetitions from the list. The goal is to have a list in which all the numbers appear not more than once.</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Note: assume that the source list is </a:t>
            </a:r>
            <a:r>
              <a:rPr lang="en-US" b="1" dirty="0">
                <a:solidFill>
                  <a:schemeClr val="bg1"/>
                </a:solidFill>
                <a:effectLst/>
                <a:latin typeface="Calibri" panose="020F0502020204030204" pitchFamily="34" charset="0"/>
                <a:cs typeface="Calibri" panose="020F0502020204030204" pitchFamily="34" charset="0"/>
              </a:rPr>
              <a:t>hard-coded</a:t>
            </a:r>
            <a:r>
              <a:rPr lang="en-US" dirty="0">
                <a:solidFill>
                  <a:schemeClr val="bg1"/>
                </a:solidFill>
                <a:effectLst/>
                <a:latin typeface="Calibri" panose="020F0502020204030204" pitchFamily="34" charset="0"/>
                <a:cs typeface="Calibri" panose="020F0502020204030204" pitchFamily="34" charset="0"/>
              </a:rPr>
              <a:t> inside the code - you don't have to enter it from the keyboard. Of course, you can improve the code and add a part that can carry out a conversation with the user and obtain all the data from her/him.</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Hint: we encourage you to create a new list as a temporary work area - you don't need to update the list in situ.</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We've provided no test data, as that would be too easy. You can use our skeleton instead.</a:t>
            </a:r>
          </a:p>
          <a:p>
            <a:endParaRPr lang="en-US" dirty="0">
              <a:solidFill>
                <a:schemeClr val="bg1"/>
              </a:solidFill>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 2, 4, 4, 1, 4, 2, 6, 2, 9]</a:t>
            </a:r>
          </a:p>
          <a:p>
            <a:r>
              <a:rPr lang="en-US" dirty="0">
                <a:solidFill>
                  <a:schemeClr val="bg1"/>
                </a:solidFill>
                <a:effectLst/>
                <a:highlight>
                  <a:srgbClr val="C0C0C0"/>
                </a:highlight>
                <a:latin typeface="Calibri" panose="020F0502020204030204" pitchFamily="34" charset="0"/>
                <a:cs typeface="Calibri" panose="020F0502020204030204" pitchFamily="34" charset="0"/>
              </a:rPr>
              <a:t>unique = []</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r>
              <a:rPr lang="en-US" dirty="0">
                <a:solidFill>
                  <a:schemeClr val="bg1"/>
                </a:solidFill>
                <a:effectLst/>
                <a:highlight>
                  <a:srgbClr val="C0C0C0"/>
                </a:highlight>
                <a:latin typeface="Calibri" panose="020F0502020204030204" pitchFamily="34" charset="0"/>
                <a:cs typeface="Calibri" panose="020F0502020204030204" pitchFamily="34" charset="0"/>
              </a:rPr>
              <a:t>    if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not in unique:</a:t>
            </a:r>
          </a:p>
          <a:p>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unique.append</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print("The list with unique elements only:", unique)</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650151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4801314"/>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Have you noticed how many times we've used the word otherwise? This is the stage where the </a:t>
            </a:r>
            <a:r>
              <a:rPr lang="en-US" dirty="0" err="1">
                <a:solidFill>
                  <a:schemeClr val="bg1"/>
                </a:solidFill>
                <a:effectLst/>
                <a:highlight>
                  <a:srgbClr val="C0C0C0"/>
                </a:highlight>
                <a:latin typeface="Calibri" panose="020F0502020204030204" pitchFamily="34" charset="0"/>
                <a:cs typeface="Calibri" panose="020F0502020204030204" pitchFamily="34" charset="0"/>
              </a:rPr>
              <a:t>elif</a:t>
            </a:r>
            <a:r>
              <a:rPr lang="en-US" dirty="0">
                <a:solidFill>
                  <a:schemeClr val="bg1"/>
                </a:solidFill>
                <a:effectLst/>
                <a:latin typeface="Calibri" panose="020F0502020204030204" pitchFamily="34" charset="0"/>
                <a:cs typeface="Calibri" panose="020F0502020204030204" pitchFamily="34" charset="0"/>
              </a:rPr>
              <a:t> keyword plays its role.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Let's write the same scenario using Python: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a:t>
            </a:r>
            <a:r>
              <a:rPr lang="en-US" dirty="0" err="1">
                <a:solidFill>
                  <a:schemeClr val="bg1"/>
                </a:solidFill>
                <a:effectLst/>
                <a:highlight>
                  <a:srgbClr val="C0C0C0"/>
                </a:highlight>
                <a:latin typeface="Calibri" panose="020F0502020204030204" pitchFamily="34" charset="0"/>
                <a:cs typeface="Calibri" panose="020F0502020204030204" pitchFamily="34" charset="0"/>
              </a:rPr>
              <a:t>the_weather_is_good</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go_for_a_walk</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elif</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tickets_are_available</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go_to_the_theater</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elif</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table_is_available</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go_for_lunch</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play_chess_at_home</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way to assemble subsequent </a:t>
            </a:r>
            <a:r>
              <a:rPr lang="en-US" b="1" dirty="0">
                <a:solidFill>
                  <a:srgbClr val="FF0000"/>
                </a:solidFill>
                <a:effectLst/>
                <a:latin typeface="Calibri" panose="020F0502020204030204" pitchFamily="34" charset="0"/>
                <a:cs typeface="Calibri" panose="020F0502020204030204" pitchFamily="34" charset="0"/>
              </a:rPr>
              <a:t>if-</a:t>
            </a:r>
            <a:r>
              <a:rPr lang="en-US" b="1" dirty="0" err="1">
                <a:solidFill>
                  <a:srgbClr val="FF0000"/>
                </a:solidFill>
                <a:effectLst/>
                <a:latin typeface="Calibri" panose="020F0502020204030204" pitchFamily="34" charset="0"/>
                <a:cs typeface="Calibri" panose="020F0502020204030204" pitchFamily="34" charset="0"/>
              </a:rPr>
              <a:t>elif</a:t>
            </a:r>
            <a:r>
              <a:rPr lang="en-US" b="1" dirty="0">
                <a:solidFill>
                  <a:srgbClr val="FF0000"/>
                </a:solidFill>
                <a:effectLst/>
                <a:latin typeface="Calibri" panose="020F0502020204030204" pitchFamily="34" charset="0"/>
                <a:cs typeface="Calibri" panose="020F0502020204030204" pitchFamily="34" charset="0"/>
              </a:rPr>
              <a:t>-else </a:t>
            </a:r>
            <a:r>
              <a:rPr lang="en-US" dirty="0">
                <a:solidFill>
                  <a:schemeClr val="bg1"/>
                </a:solidFill>
                <a:effectLst/>
                <a:latin typeface="Calibri" panose="020F0502020204030204" pitchFamily="34" charset="0"/>
                <a:cs typeface="Calibri" panose="020F0502020204030204" pitchFamily="34" charset="0"/>
              </a:rPr>
              <a:t>statements is sometimes called a </a:t>
            </a:r>
            <a:r>
              <a:rPr lang="en-US" b="1" dirty="0">
                <a:solidFill>
                  <a:srgbClr val="FF0000"/>
                </a:solidFill>
                <a:effectLst/>
                <a:latin typeface="Calibri" panose="020F0502020204030204" pitchFamily="34" charset="0"/>
                <a:cs typeface="Calibri" panose="020F0502020204030204" pitchFamily="34" charset="0"/>
              </a:rPr>
              <a:t>cascade</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Notice again how the indentation improves the readability of the code.</a:t>
            </a:r>
          </a:p>
        </p:txBody>
      </p:sp>
    </p:spTree>
    <p:extLst>
      <p:ext uri="{BB962C8B-B14F-4D97-AF65-F5344CB8AC3E}">
        <p14:creationId xmlns:p14="http://schemas.microsoft.com/office/powerpoint/2010/main" val="3684216551"/>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724644"/>
          </a:xfrm>
          <a:prstGeom prst="rect">
            <a:avLst/>
          </a:prstGeom>
          <a:noFill/>
        </p:spPr>
        <p:txBody>
          <a:bodyPr wrap="square">
            <a:spAutoFit/>
          </a:bodyPr>
          <a:lstStyle/>
          <a:p>
            <a:r>
              <a:rPr lang="en-US" sz="2400" b="1" dirty="0">
                <a:solidFill>
                  <a:schemeClr val="bg1"/>
                </a:solidFill>
                <a:effectLst/>
                <a:latin typeface="Calibri" panose="020F0502020204030204" pitchFamily="34" charset="0"/>
                <a:cs typeface="Calibri" panose="020F0502020204030204" pitchFamily="34" charset="0"/>
              </a:rPr>
              <a:t>Key takeaways</a:t>
            </a:r>
          </a:p>
          <a:p>
            <a:endParaRPr lang="en-US" dirty="0">
              <a:solidFill>
                <a:schemeClr val="bg1"/>
              </a:solidFill>
              <a:effectLst/>
              <a:latin typeface="Calibri" panose="020F0502020204030204" pitchFamily="34" charset="0"/>
              <a:cs typeface="Calibri" panose="020F0502020204030204" pitchFamily="34" charset="0"/>
            </a:endParaRPr>
          </a:p>
          <a:p>
            <a:pPr marL="342900" indent="-342900">
              <a:buAutoNum type="arabicPeriod"/>
            </a:pPr>
            <a:r>
              <a:rPr lang="en-US" dirty="0">
                <a:solidFill>
                  <a:schemeClr val="bg1"/>
                </a:solidFill>
                <a:effectLst/>
                <a:latin typeface="Calibri" panose="020F0502020204030204" pitchFamily="34" charset="0"/>
                <a:cs typeface="Calibri" panose="020F0502020204030204" pitchFamily="34" charset="0"/>
              </a:rPr>
              <a:t>If you have a list </a:t>
            </a:r>
            <a:r>
              <a:rPr lang="en-US" dirty="0">
                <a:solidFill>
                  <a:schemeClr val="bg1"/>
                </a:solidFill>
                <a:effectLst/>
                <a:highlight>
                  <a:srgbClr val="C0C0C0"/>
                </a:highlight>
                <a:latin typeface="Calibri" panose="020F0502020204030204" pitchFamily="34" charset="0"/>
                <a:cs typeface="Calibri" panose="020F0502020204030204" pitchFamily="34" charset="0"/>
              </a:rPr>
              <a:t>l1</a:t>
            </a:r>
            <a:r>
              <a:rPr lang="en-US" dirty="0">
                <a:solidFill>
                  <a:schemeClr val="bg1"/>
                </a:solidFill>
                <a:effectLst/>
                <a:latin typeface="Calibri" panose="020F0502020204030204" pitchFamily="34" charset="0"/>
                <a:cs typeface="Calibri" panose="020F0502020204030204" pitchFamily="34" charset="0"/>
              </a:rPr>
              <a:t>, then the following assignment: </a:t>
            </a:r>
            <a:r>
              <a:rPr lang="en-US" dirty="0">
                <a:solidFill>
                  <a:schemeClr val="bg1"/>
                </a:solidFill>
                <a:effectLst/>
                <a:highlight>
                  <a:srgbClr val="C0C0C0"/>
                </a:highlight>
                <a:latin typeface="Calibri" panose="020F0502020204030204" pitchFamily="34" charset="0"/>
                <a:cs typeface="Calibri" panose="020F0502020204030204" pitchFamily="34" charset="0"/>
              </a:rPr>
              <a:t>l2 = l1 </a:t>
            </a:r>
            <a:r>
              <a:rPr lang="en-US" dirty="0">
                <a:solidFill>
                  <a:schemeClr val="bg1"/>
                </a:solidFill>
                <a:effectLst/>
                <a:latin typeface="Calibri" panose="020F0502020204030204" pitchFamily="34" charset="0"/>
                <a:cs typeface="Calibri" panose="020F0502020204030204" pitchFamily="34" charset="0"/>
              </a:rPr>
              <a:t>does not make a copy of the </a:t>
            </a:r>
            <a:r>
              <a:rPr lang="en-US" dirty="0">
                <a:solidFill>
                  <a:schemeClr val="bg1"/>
                </a:solidFill>
                <a:effectLst/>
                <a:highlight>
                  <a:srgbClr val="C0C0C0"/>
                </a:highlight>
                <a:latin typeface="Calibri" panose="020F0502020204030204" pitchFamily="34" charset="0"/>
                <a:cs typeface="Calibri" panose="020F0502020204030204" pitchFamily="34" charset="0"/>
              </a:rPr>
              <a:t>l1</a:t>
            </a:r>
            <a:r>
              <a:rPr lang="en-US" dirty="0">
                <a:solidFill>
                  <a:schemeClr val="bg1"/>
                </a:solidFill>
                <a:effectLst/>
                <a:latin typeface="Calibri" panose="020F0502020204030204" pitchFamily="34" charset="0"/>
                <a:cs typeface="Calibri" panose="020F0502020204030204" pitchFamily="34" charset="0"/>
              </a:rPr>
              <a:t> list, but makes the variables </a:t>
            </a:r>
            <a:r>
              <a:rPr lang="en-US" dirty="0">
                <a:solidFill>
                  <a:schemeClr val="bg1"/>
                </a:solidFill>
                <a:effectLst/>
                <a:highlight>
                  <a:srgbClr val="C0C0C0"/>
                </a:highlight>
                <a:latin typeface="Calibri" panose="020F0502020204030204" pitchFamily="34" charset="0"/>
                <a:cs typeface="Calibri" panose="020F0502020204030204" pitchFamily="34" charset="0"/>
              </a:rPr>
              <a:t>l1 and l2 point to one and the same list in memory</a:t>
            </a:r>
            <a:r>
              <a:rPr lang="en-US" dirty="0">
                <a:solidFill>
                  <a:schemeClr val="bg1"/>
                </a:solidFill>
                <a:effectLst/>
                <a:latin typeface="Calibri" panose="020F0502020204030204" pitchFamily="34" charset="0"/>
                <a:cs typeface="Calibri" panose="020F0502020204030204" pitchFamily="34" charset="0"/>
              </a:rPr>
              <a:t>. </a:t>
            </a:r>
          </a:p>
          <a:p>
            <a:endParaRPr lang="en-US" dirty="0">
              <a:solidFill>
                <a:schemeClr val="bg1"/>
              </a:solidFill>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For example:</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vehicles_one</a:t>
            </a:r>
            <a:r>
              <a:rPr lang="en-US" dirty="0">
                <a:solidFill>
                  <a:schemeClr val="bg1"/>
                </a:solidFill>
                <a:effectLst/>
                <a:highlight>
                  <a:srgbClr val="C0C0C0"/>
                </a:highlight>
                <a:latin typeface="Calibri" panose="020F0502020204030204" pitchFamily="34" charset="0"/>
                <a:cs typeface="Calibri" panose="020F0502020204030204" pitchFamily="34" charset="0"/>
              </a:rPr>
              <a:t> = ['car', 'bicycle', 'motor']</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vehicles_one</a:t>
            </a:r>
            <a:r>
              <a:rPr lang="en-US" dirty="0">
                <a:solidFill>
                  <a:schemeClr val="bg1"/>
                </a:solidFill>
                <a:effectLst/>
                <a:highlight>
                  <a:srgbClr val="C0C0C0"/>
                </a:highlight>
                <a:latin typeface="Calibri" panose="020F0502020204030204" pitchFamily="34" charset="0"/>
                <a:cs typeface="Calibri" panose="020F0502020204030204" pitchFamily="34" charset="0"/>
              </a:rPr>
              <a:t>) # outputs: ['car', 'bicycle', 'motor']</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vehicles_two</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vehicles_one</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del </a:t>
            </a:r>
            <a:r>
              <a:rPr lang="en-US" dirty="0" err="1">
                <a:solidFill>
                  <a:schemeClr val="bg1"/>
                </a:solidFill>
                <a:effectLst/>
                <a:highlight>
                  <a:srgbClr val="C0C0C0"/>
                </a:highlight>
                <a:latin typeface="Calibri" panose="020F0502020204030204" pitchFamily="34" charset="0"/>
                <a:cs typeface="Calibri" panose="020F0502020204030204" pitchFamily="34" charset="0"/>
              </a:rPr>
              <a:t>vehicles_one</a:t>
            </a:r>
            <a:r>
              <a:rPr lang="en-US" dirty="0">
                <a:solidFill>
                  <a:schemeClr val="bg1"/>
                </a:solidFill>
                <a:effectLst/>
                <a:highlight>
                  <a:srgbClr val="C0C0C0"/>
                </a:highlight>
                <a:latin typeface="Calibri" panose="020F0502020204030204" pitchFamily="34" charset="0"/>
                <a:cs typeface="Calibri" panose="020F0502020204030204" pitchFamily="34" charset="0"/>
              </a:rPr>
              <a:t>[0] # deletes 'car'</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vehicles_two</a:t>
            </a:r>
            <a:r>
              <a:rPr lang="en-US" dirty="0">
                <a:solidFill>
                  <a:schemeClr val="bg1"/>
                </a:solidFill>
                <a:effectLst/>
                <a:highlight>
                  <a:srgbClr val="C0C0C0"/>
                </a:highlight>
                <a:latin typeface="Calibri" panose="020F0502020204030204" pitchFamily="34" charset="0"/>
                <a:cs typeface="Calibri" panose="020F0502020204030204" pitchFamily="34" charset="0"/>
              </a:rPr>
              <a:t>) # outputs: ['bicycle', 'motor']</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2. If you want to copy a list or part of the list, you can do it by performing </a:t>
            </a:r>
            <a:r>
              <a:rPr lang="en-US" b="1" dirty="0">
                <a:solidFill>
                  <a:srgbClr val="FF0000"/>
                </a:solidFill>
                <a:effectLst/>
                <a:latin typeface="Calibri" panose="020F0502020204030204" pitchFamily="34" charset="0"/>
                <a:cs typeface="Calibri" panose="020F0502020204030204" pitchFamily="34" charset="0"/>
              </a:rPr>
              <a:t>slicing</a:t>
            </a:r>
            <a:r>
              <a:rPr lang="en-US" dirty="0">
                <a:solidFill>
                  <a:schemeClr val="bg1"/>
                </a:solidFill>
                <a:effectLs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colors = ['red', 'green', 'orange']</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copy_whole_colors</a:t>
            </a:r>
            <a:r>
              <a:rPr lang="en-US" dirty="0">
                <a:solidFill>
                  <a:schemeClr val="bg1"/>
                </a:solidFill>
                <a:effectLst/>
                <a:highlight>
                  <a:srgbClr val="C0C0C0"/>
                </a:highlight>
                <a:latin typeface="Calibri" panose="020F0502020204030204" pitchFamily="34" charset="0"/>
                <a:cs typeface="Calibri" panose="020F0502020204030204" pitchFamily="34" charset="0"/>
              </a:rPr>
              <a:t> = colors[:]  # copy the entire list</a:t>
            </a:r>
          </a:p>
          <a:p>
            <a:r>
              <a:rPr lang="en-US" dirty="0" err="1">
                <a:solidFill>
                  <a:schemeClr val="bg1"/>
                </a:solidFill>
                <a:effectLst/>
                <a:highlight>
                  <a:srgbClr val="C0C0C0"/>
                </a:highlight>
                <a:latin typeface="Calibri" panose="020F0502020204030204" pitchFamily="34" charset="0"/>
                <a:cs typeface="Calibri" panose="020F0502020204030204" pitchFamily="34" charset="0"/>
              </a:rPr>
              <a:t>copy_part_colors</a:t>
            </a:r>
            <a:r>
              <a:rPr lang="en-US" dirty="0">
                <a:solidFill>
                  <a:schemeClr val="bg1"/>
                </a:solidFill>
                <a:effectLst/>
                <a:highlight>
                  <a:srgbClr val="C0C0C0"/>
                </a:highlight>
                <a:latin typeface="Calibri" panose="020F0502020204030204" pitchFamily="34" charset="0"/>
                <a:cs typeface="Calibri" panose="020F0502020204030204" pitchFamily="34" charset="0"/>
              </a:rPr>
              <a:t> = colors[0:2]  # copy part of the list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8412691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524315"/>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3. You can use </a:t>
            </a:r>
            <a:r>
              <a:rPr lang="en-US" b="1" dirty="0">
                <a:solidFill>
                  <a:srgbClr val="FF0000"/>
                </a:solidFill>
                <a:effectLst/>
                <a:latin typeface="Calibri" panose="020F0502020204030204" pitchFamily="34" charset="0"/>
                <a:cs typeface="Calibri" panose="020F0502020204030204" pitchFamily="34" charset="0"/>
              </a:rPr>
              <a:t>negative</a:t>
            </a:r>
            <a:r>
              <a:rPr lang="en-US" dirty="0">
                <a:solidFill>
                  <a:schemeClr val="bg1"/>
                </a:solidFill>
                <a:effectLst/>
                <a:latin typeface="Calibri" panose="020F0502020204030204" pitchFamily="34" charset="0"/>
                <a:cs typeface="Calibri" panose="020F0502020204030204" pitchFamily="34" charset="0"/>
              </a:rPr>
              <a:t> indices to perform slices, too. For example:</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sample_list</a:t>
            </a:r>
            <a:r>
              <a:rPr lang="en-US" dirty="0">
                <a:solidFill>
                  <a:schemeClr val="bg1"/>
                </a:solidFill>
                <a:effectLst/>
                <a:highlight>
                  <a:srgbClr val="C0C0C0"/>
                </a:highlight>
                <a:latin typeface="Calibri" panose="020F0502020204030204" pitchFamily="34" charset="0"/>
                <a:cs typeface="Calibri" panose="020F0502020204030204" pitchFamily="34" charset="0"/>
              </a:rPr>
              <a:t> = ["A", "B", </a:t>
            </a:r>
            <a:r>
              <a:rPr lang="en-US" b="1" dirty="0">
                <a:solidFill>
                  <a:srgbClr val="FF0000"/>
                </a:solidFill>
                <a:effectLst/>
                <a:highlight>
                  <a:srgbClr val="C0C0C0"/>
                </a:highlight>
                <a:latin typeface="Calibri" panose="020F0502020204030204" pitchFamily="34" charset="0"/>
                <a:cs typeface="Calibri" panose="020F0502020204030204" pitchFamily="34" charset="0"/>
              </a:rPr>
              <a:t>"C", "D"</a:t>
            </a:r>
            <a:r>
              <a:rPr lang="en-US" dirty="0">
                <a:solidFill>
                  <a:schemeClr val="bg1"/>
                </a:solidFill>
                <a:effectLst/>
                <a:highlight>
                  <a:srgbClr val="C0C0C0"/>
                </a:highlight>
                <a:latin typeface="Calibri" panose="020F0502020204030204" pitchFamily="34" charset="0"/>
                <a:cs typeface="Calibri" panose="020F0502020204030204" pitchFamily="34" charset="0"/>
              </a:rPr>
              <a:t>, "E"]</a:t>
            </a:r>
          </a:p>
          <a:p>
            <a:r>
              <a:rPr lang="en-US" dirty="0" err="1">
                <a:solidFill>
                  <a:schemeClr val="bg1"/>
                </a:solidFill>
                <a:effectLst/>
                <a:highlight>
                  <a:srgbClr val="C0C0C0"/>
                </a:highlight>
                <a:latin typeface="Calibri" panose="020F0502020204030204" pitchFamily="34" charset="0"/>
                <a:cs typeface="Calibri" panose="020F0502020204030204" pitchFamily="34" charset="0"/>
              </a:rPr>
              <a:t>new_list</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sample_list</a:t>
            </a:r>
            <a:r>
              <a:rPr lang="en-US" dirty="0">
                <a:solidFill>
                  <a:schemeClr val="bg1"/>
                </a:solidFill>
                <a:effectLst/>
                <a:highlight>
                  <a:srgbClr val="C0C0C0"/>
                </a:highlight>
                <a:latin typeface="Calibri" panose="020F0502020204030204" pitchFamily="34" charset="0"/>
                <a:cs typeface="Calibri" panose="020F0502020204030204" pitchFamily="34" charset="0"/>
              </a:rPr>
              <a:t>[2</a:t>
            </a:r>
            <a:r>
              <a:rPr lang="en-US" b="1" dirty="0">
                <a:solidFill>
                  <a:srgbClr val="FF0000"/>
                </a:solidFill>
                <a:effectLst/>
                <a:highlight>
                  <a:srgbClr val="C0C0C0"/>
                </a:highlight>
                <a:latin typeface="Calibri" panose="020F0502020204030204" pitchFamily="34" charset="0"/>
                <a:cs typeface="Calibri" panose="020F0502020204030204" pitchFamily="34" charset="0"/>
              </a:rPr>
              <a:t>:-1</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new_list</a:t>
            </a:r>
            <a:r>
              <a:rPr lang="en-US" dirty="0">
                <a:solidFill>
                  <a:schemeClr val="bg1"/>
                </a:solidFill>
                <a:effectLst/>
                <a:highlight>
                  <a:srgbClr val="C0C0C0"/>
                </a:highlight>
                <a:latin typeface="Calibri" panose="020F0502020204030204" pitchFamily="34" charset="0"/>
                <a:cs typeface="Calibri" panose="020F0502020204030204" pitchFamily="34" charset="0"/>
              </a:rPr>
              <a:t>)  # outputs: ['C', 'D']</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4. The </a:t>
            </a:r>
            <a:r>
              <a:rPr lang="en-US" b="1" dirty="0">
                <a:solidFill>
                  <a:schemeClr val="bg1"/>
                </a:solidFill>
                <a:effectLst/>
                <a:latin typeface="Calibri" panose="020F0502020204030204" pitchFamily="34" charset="0"/>
                <a:cs typeface="Calibri" panose="020F0502020204030204" pitchFamily="34" charset="0"/>
              </a:rPr>
              <a:t>start</a:t>
            </a:r>
            <a:r>
              <a:rPr lang="en-US" dirty="0">
                <a:solidFill>
                  <a:schemeClr val="bg1"/>
                </a:solidFill>
                <a:effectLst/>
                <a:latin typeface="Calibri" panose="020F0502020204030204" pitchFamily="34" charset="0"/>
                <a:cs typeface="Calibri" panose="020F0502020204030204" pitchFamily="34" charset="0"/>
              </a:rPr>
              <a:t> and </a:t>
            </a:r>
            <a:r>
              <a:rPr lang="en-US" b="1" dirty="0">
                <a:solidFill>
                  <a:schemeClr val="bg1"/>
                </a:solidFill>
                <a:effectLst/>
                <a:latin typeface="Calibri" panose="020F0502020204030204" pitchFamily="34" charset="0"/>
                <a:cs typeface="Calibri" panose="020F0502020204030204" pitchFamily="34" charset="0"/>
              </a:rPr>
              <a:t>end</a:t>
            </a:r>
            <a:r>
              <a:rPr lang="en-US" dirty="0">
                <a:solidFill>
                  <a:schemeClr val="bg1"/>
                </a:solidFill>
                <a:effectLst/>
                <a:latin typeface="Calibri" panose="020F0502020204030204" pitchFamily="34" charset="0"/>
                <a:cs typeface="Calibri" panose="020F0502020204030204" pitchFamily="34" charset="0"/>
              </a:rPr>
              <a:t> parameters are </a:t>
            </a:r>
            <a:r>
              <a:rPr lang="en-US" b="1" dirty="0">
                <a:solidFill>
                  <a:srgbClr val="FF0000"/>
                </a:solidFill>
                <a:effectLst/>
                <a:latin typeface="Calibri" panose="020F0502020204030204" pitchFamily="34" charset="0"/>
                <a:cs typeface="Calibri" panose="020F0502020204030204" pitchFamily="34" charset="0"/>
              </a:rPr>
              <a:t>optional</a:t>
            </a:r>
            <a:r>
              <a:rPr lang="en-US" dirty="0">
                <a:solidFill>
                  <a:schemeClr val="bg1"/>
                </a:solidFill>
                <a:effectLst/>
                <a:latin typeface="Calibri" panose="020F0502020204030204" pitchFamily="34" charset="0"/>
                <a:cs typeface="Calibri" panose="020F0502020204030204" pitchFamily="34" charset="0"/>
              </a:rPr>
              <a:t> when performing a slice: </a:t>
            </a:r>
            <a:r>
              <a:rPr lang="en-US" dirty="0">
                <a:solidFill>
                  <a:schemeClr val="bg1"/>
                </a:solidFill>
                <a:effectLst/>
                <a:highlight>
                  <a:srgbClr val="C0C0C0"/>
                </a:highlight>
                <a:latin typeface="Calibri" panose="020F0502020204030204" pitchFamily="34" charset="0"/>
                <a:cs typeface="Calibri" panose="020F0502020204030204" pitchFamily="34" charset="0"/>
              </a:rPr>
              <a:t>list[</a:t>
            </a:r>
            <a:r>
              <a:rPr lang="en-US" dirty="0" err="1">
                <a:solidFill>
                  <a:schemeClr val="bg1"/>
                </a:solidFill>
                <a:effectLst/>
                <a:highlight>
                  <a:srgbClr val="C0C0C0"/>
                </a:highlight>
                <a:latin typeface="Calibri" panose="020F0502020204030204" pitchFamily="34" charset="0"/>
                <a:cs typeface="Calibri" panose="020F0502020204030204" pitchFamily="34" charset="0"/>
              </a:rPr>
              <a:t>start:end</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e.g.:</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 2, 3, 4, 5]</a:t>
            </a:r>
          </a:p>
          <a:p>
            <a:r>
              <a:rPr lang="en-US" dirty="0" err="1">
                <a:solidFill>
                  <a:schemeClr val="bg1"/>
                </a:solidFill>
                <a:effectLst/>
                <a:highlight>
                  <a:srgbClr val="C0C0C0"/>
                </a:highlight>
                <a:latin typeface="Calibri" panose="020F0502020204030204" pitchFamily="34" charset="0"/>
                <a:cs typeface="Calibri" panose="020F0502020204030204" pitchFamily="34" charset="0"/>
              </a:rPr>
              <a:t>slice_one</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[2: ]</a:t>
            </a:r>
          </a:p>
          <a:p>
            <a:r>
              <a:rPr lang="en-US" dirty="0" err="1">
                <a:solidFill>
                  <a:schemeClr val="bg1"/>
                </a:solidFill>
                <a:effectLst/>
                <a:highlight>
                  <a:srgbClr val="C0C0C0"/>
                </a:highlight>
                <a:latin typeface="Calibri" panose="020F0502020204030204" pitchFamily="34" charset="0"/>
                <a:cs typeface="Calibri" panose="020F0502020204030204" pitchFamily="34" charset="0"/>
              </a:rPr>
              <a:t>slice_two</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:2]</a:t>
            </a:r>
          </a:p>
          <a:p>
            <a:r>
              <a:rPr lang="en-US" dirty="0" err="1">
                <a:solidFill>
                  <a:schemeClr val="bg1"/>
                </a:solidFill>
                <a:effectLst/>
                <a:highlight>
                  <a:srgbClr val="C0C0C0"/>
                </a:highlight>
                <a:latin typeface="Calibri" panose="020F0502020204030204" pitchFamily="34" charset="0"/>
                <a:cs typeface="Calibri" panose="020F0502020204030204" pitchFamily="34" charset="0"/>
              </a:rPr>
              <a:t>slice_three</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[-2: ]</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slice_one</a:t>
            </a:r>
            <a:r>
              <a:rPr lang="en-US" dirty="0">
                <a:solidFill>
                  <a:schemeClr val="bg1"/>
                </a:solidFill>
                <a:effectLst/>
                <a:highlight>
                  <a:srgbClr val="C0C0C0"/>
                </a:highlight>
                <a:latin typeface="Calibri" panose="020F0502020204030204" pitchFamily="34" charset="0"/>
                <a:cs typeface="Calibri" panose="020F0502020204030204" pitchFamily="34" charset="0"/>
              </a:rPr>
              <a:t>)  # outputs: [3, 4, 5]</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slice_two</a:t>
            </a:r>
            <a:r>
              <a:rPr lang="en-US" dirty="0">
                <a:solidFill>
                  <a:schemeClr val="bg1"/>
                </a:solidFill>
                <a:effectLst/>
                <a:highlight>
                  <a:srgbClr val="C0C0C0"/>
                </a:highlight>
                <a:latin typeface="Calibri" panose="020F0502020204030204" pitchFamily="34" charset="0"/>
                <a:cs typeface="Calibri" panose="020F0502020204030204" pitchFamily="34" charset="0"/>
              </a:rPr>
              <a:t>)  # outputs: [1, 2]</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slice_three</a:t>
            </a:r>
            <a:r>
              <a:rPr lang="en-US" dirty="0">
                <a:solidFill>
                  <a:schemeClr val="bg1"/>
                </a:solidFill>
                <a:effectLst/>
                <a:highlight>
                  <a:srgbClr val="C0C0C0"/>
                </a:highlight>
                <a:latin typeface="Calibri" panose="020F0502020204030204" pitchFamily="34" charset="0"/>
                <a:cs typeface="Calibri" panose="020F0502020204030204" pitchFamily="34" charset="0"/>
              </a:rPr>
              <a:t>)  # outputs: [4, 5]</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89626330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524315"/>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5. You can </a:t>
            </a:r>
            <a:r>
              <a:rPr lang="en-US" b="1" dirty="0">
                <a:solidFill>
                  <a:srgbClr val="FF0000"/>
                </a:solidFill>
                <a:effectLst/>
                <a:latin typeface="Calibri" panose="020F0502020204030204" pitchFamily="34" charset="0"/>
                <a:cs typeface="Calibri" panose="020F0502020204030204" pitchFamily="34" charset="0"/>
              </a:rPr>
              <a:t>delete slices </a:t>
            </a:r>
            <a:r>
              <a:rPr lang="en-US" dirty="0">
                <a:solidFill>
                  <a:schemeClr val="bg1"/>
                </a:solidFill>
                <a:effectLst/>
                <a:latin typeface="Calibri" panose="020F0502020204030204" pitchFamily="34" charset="0"/>
                <a:cs typeface="Calibri" panose="020F0502020204030204" pitchFamily="34" charset="0"/>
              </a:rPr>
              <a:t>using the del instruction:</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b="1" dirty="0">
                <a:solidFill>
                  <a:srgbClr val="FF0000"/>
                </a:solidFill>
                <a:effectLst/>
                <a:highlight>
                  <a:srgbClr val="C0C0C0"/>
                </a:highlight>
                <a:latin typeface="Calibri" panose="020F0502020204030204" pitchFamily="34" charset="0"/>
                <a:cs typeface="Calibri" panose="020F0502020204030204" pitchFamily="34" charset="0"/>
              </a:rPr>
              <a:t>1, 2</a:t>
            </a:r>
            <a:r>
              <a:rPr lang="en-US" dirty="0">
                <a:solidFill>
                  <a:schemeClr val="bg1"/>
                </a:solidFill>
                <a:effectLst/>
                <a:highlight>
                  <a:srgbClr val="C0C0C0"/>
                </a:highlight>
                <a:latin typeface="Calibri" panose="020F0502020204030204" pitchFamily="34" charset="0"/>
                <a:cs typeface="Calibri" panose="020F0502020204030204" pitchFamily="34" charset="0"/>
              </a:rPr>
              <a:t>, 3, 4, 5]</a:t>
            </a:r>
          </a:p>
          <a:p>
            <a:r>
              <a:rPr lang="en-US" dirty="0">
                <a:solidFill>
                  <a:schemeClr val="bg1"/>
                </a:solidFill>
                <a:effectLst/>
                <a:highlight>
                  <a:srgbClr val="C0C0C0"/>
                </a:highlight>
                <a:latin typeface="Calibri" panose="020F0502020204030204" pitchFamily="34" charset="0"/>
                <a:cs typeface="Calibri" panose="020F0502020204030204" pitchFamily="34" charset="0"/>
              </a:rPr>
              <a:t>del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[0:2]</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outputs: [3, 4, 5]</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del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b="1" dirty="0">
                <a:solidFill>
                  <a:srgbClr val="FF0000"/>
                </a:solidFill>
                <a:effectLst/>
                <a:highlight>
                  <a:srgbClr val="C0C0C0"/>
                </a:highlight>
                <a:latin typeface="Calibri" panose="020F0502020204030204" pitchFamily="34" charset="0"/>
                <a:cs typeface="Calibri" panose="020F0502020204030204" pitchFamily="34" charset="0"/>
              </a:rPr>
              <a:t>deletes the list content, outputs: []</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6. You can test if some items exist in a list or not using the keywords in and not in, e.g.:</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["A", "B", 1, 2]</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 in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outputs: </a:t>
            </a:r>
            <a:r>
              <a:rPr lang="en-US" b="1" dirty="0">
                <a:solidFill>
                  <a:srgbClr val="FF0000"/>
                </a:solidFill>
                <a:effectLst/>
                <a:highlight>
                  <a:srgbClr val="C0C0C0"/>
                </a:highlight>
                <a:latin typeface="Calibri" panose="020F0502020204030204" pitchFamily="34" charset="0"/>
                <a:cs typeface="Calibri" panose="020F0502020204030204" pitchFamily="34" charset="0"/>
              </a:rPr>
              <a:t>True</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print("C" not in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outputs: </a:t>
            </a:r>
            <a:r>
              <a:rPr lang="en-US" b="1" dirty="0">
                <a:solidFill>
                  <a:srgbClr val="FF0000"/>
                </a:solidFill>
                <a:effectLst/>
                <a:highlight>
                  <a:srgbClr val="C0C0C0"/>
                </a:highlight>
                <a:latin typeface="Calibri" panose="020F0502020204030204" pitchFamily="34" charset="0"/>
                <a:cs typeface="Calibri" panose="020F0502020204030204" pitchFamily="34" charset="0"/>
              </a:rPr>
              <a:t>True</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print(2 not in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outputs: </a:t>
            </a:r>
            <a:r>
              <a:rPr lang="en-US" b="1" dirty="0">
                <a:solidFill>
                  <a:srgbClr val="FF0000"/>
                </a:solidFill>
                <a:effectLst/>
                <a:highlight>
                  <a:srgbClr val="C0C0C0"/>
                </a:highlight>
                <a:latin typeface="Calibri" panose="020F0502020204030204" pitchFamily="34" charset="0"/>
                <a:cs typeface="Calibri" panose="020F0502020204030204" pitchFamily="34" charset="0"/>
              </a:rPr>
              <a:t>False</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08459284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6247864"/>
          </a:xfrm>
          <a:prstGeom prst="rect">
            <a:avLst/>
          </a:prstGeom>
          <a:noFill/>
        </p:spPr>
        <p:txBody>
          <a:bodyPr wrap="square">
            <a:spAutoFit/>
          </a:bodyPr>
          <a:lstStyle/>
          <a:p>
            <a:r>
              <a:rPr lang="en-US" sz="1600" b="1" dirty="0">
                <a:solidFill>
                  <a:schemeClr val="bg1"/>
                </a:solidFill>
                <a:effectLst/>
                <a:latin typeface="Calibri" panose="020F0502020204030204" pitchFamily="34" charset="0"/>
                <a:cs typeface="Calibri" panose="020F0502020204030204" pitchFamily="34" charset="0"/>
              </a:rPr>
              <a:t>Exercise 1</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a:solidFill>
                  <a:schemeClr val="bg1"/>
                </a:solidFill>
                <a:effectLst/>
                <a:latin typeface="Calibri" panose="020F0502020204030204" pitchFamily="34" charset="0"/>
                <a:cs typeface="Calibri" panose="020F0502020204030204" pitchFamily="34" charset="0"/>
              </a:rPr>
              <a:t>What is the output of the following snippet?</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list_1 = ["A", "B", "C"]</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list_2 = list_1</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list_3 = list_2</a:t>
            </a:r>
          </a:p>
          <a:p>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del list_1[0]</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del list_2[0]</a:t>
            </a:r>
          </a:p>
          <a:p>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print(list_3)  # </a:t>
            </a:r>
            <a:r>
              <a:rPr lang="en-US" sz="1600" b="1" dirty="0">
                <a:solidFill>
                  <a:srgbClr val="FF0000"/>
                </a:solidFill>
                <a:effectLst/>
                <a:highlight>
                  <a:srgbClr val="C0C0C0"/>
                </a:highlight>
                <a:latin typeface="Calibri" panose="020F0502020204030204" pitchFamily="34" charset="0"/>
                <a:cs typeface="Calibri" panose="020F0502020204030204" pitchFamily="34" charset="0"/>
              </a:rPr>
              <a:t>[“C”]</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b="1" dirty="0">
                <a:solidFill>
                  <a:schemeClr val="bg1"/>
                </a:solidFill>
                <a:effectLst/>
                <a:latin typeface="Calibri" panose="020F0502020204030204" pitchFamily="34" charset="0"/>
                <a:cs typeface="Calibri" panose="020F0502020204030204" pitchFamily="34" charset="0"/>
              </a:rPr>
              <a:t>Exercise 2</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a:solidFill>
                  <a:schemeClr val="bg1"/>
                </a:solidFill>
                <a:effectLst/>
                <a:latin typeface="Calibri" panose="020F0502020204030204" pitchFamily="34" charset="0"/>
                <a:cs typeface="Calibri" panose="020F0502020204030204" pitchFamily="34" charset="0"/>
              </a:rPr>
              <a:t>What is the output of the following snippet?</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list_1 = ["A", "B", "C"]</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list_2 = list_1</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list_3 = list_2</a:t>
            </a:r>
          </a:p>
          <a:p>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del list_1[0]</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del list_2</a:t>
            </a:r>
          </a:p>
          <a:p>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print(list_3)  # </a:t>
            </a:r>
            <a:r>
              <a:rPr lang="en-US" sz="1600" b="1" dirty="0">
                <a:solidFill>
                  <a:srgbClr val="FF0000"/>
                </a:solidFill>
                <a:effectLst/>
                <a:highlight>
                  <a:srgbClr val="C0C0C0"/>
                </a:highlight>
                <a:latin typeface="Calibri" panose="020F0502020204030204" pitchFamily="34" charset="0"/>
                <a:cs typeface="Calibri" panose="020F0502020204030204" pitchFamily="34" charset="0"/>
              </a:rPr>
              <a:t>[“B”, “C”]</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00248993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6494085"/>
          </a:xfrm>
          <a:prstGeom prst="rect">
            <a:avLst/>
          </a:prstGeom>
          <a:noFill/>
        </p:spPr>
        <p:txBody>
          <a:bodyPr wrap="square">
            <a:spAutoFit/>
          </a:bodyPr>
          <a:lstStyle/>
          <a:p>
            <a:r>
              <a:rPr lang="en-US" sz="1600" b="1" dirty="0">
                <a:solidFill>
                  <a:schemeClr val="bg1"/>
                </a:solidFill>
                <a:effectLst/>
                <a:latin typeface="Calibri" panose="020F0502020204030204" pitchFamily="34" charset="0"/>
                <a:cs typeface="Calibri" panose="020F0502020204030204" pitchFamily="34" charset="0"/>
              </a:rPr>
              <a:t>Exercise 3</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a:solidFill>
                  <a:schemeClr val="bg1"/>
                </a:solidFill>
                <a:effectLst/>
                <a:latin typeface="Calibri" panose="020F0502020204030204" pitchFamily="34" charset="0"/>
                <a:cs typeface="Calibri" panose="020F0502020204030204" pitchFamily="34" charset="0"/>
              </a:rPr>
              <a:t>What is the output of the following snippet?</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list_1 = ["A", "B", "C"]</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list_2 = list_1</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list_3 = list_2</a:t>
            </a:r>
          </a:p>
          <a:p>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del list_1[0]</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del list_2[:]</a:t>
            </a:r>
          </a:p>
          <a:p>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print(list_3)  # </a:t>
            </a:r>
            <a:r>
              <a:rPr lang="en-US" sz="1600" b="1" dirty="0">
                <a:solidFill>
                  <a:srgbClr val="FF0000"/>
                </a:solidFill>
                <a:effectLst/>
                <a:highlight>
                  <a:srgbClr val="C0C0C0"/>
                </a:highlight>
                <a:latin typeface="Calibri" panose="020F0502020204030204" pitchFamily="34" charset="0"/>
                <a:cs typeface="Calibri" panose="020F0502020204030204" pitchFamily="34" charset="0"/>
              </a:rPr>
              <a:t>[]</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b="1" dirty="0">
                <a:solidFill>
                  <a:schemeClr val="bg1"/>
                </a:solidFill>
                <a:effectLst/>
                <a:latin typeface="Calibri" panose="020F0502020204030204" pitchFamily="34" charset="0"/>
                <a:cs typeface="Calibri" panose="020F0502020204030204" pitchFamily="34" charset="0"/>
              </a:rPr>
              <a:t>Exercise 4</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a:solidFill>
                  <a:schemeClr val="bg1"/>
                </a:solidFill>
                <a:effectLst/>
                <a:latin typeface="Calibri" panose="020F0502020204030204" pitchFamily="34" charset="0"/>
                <a:cs typeface="Calibri" panose="020F0502020204030204" pitchFamily="34" charset="0"/>
              </a:rPr>
              <a:t>What is the output of the following snippet?</a:t>
            </a:r>
          </a:p>
          <a:p>
            <a:endParaRPr lang="en-US" sz="1600" dirty="0">
              <a:solidFill>
                <a:schemeClr val="bg1"/>
              </a:solidFill>
              <a:effectLs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list_1 = ["A", "B", "C"]</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list_2 = list_1[:]</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list_3 = list_2[:]</a:t>
            </a:r>
          </a:p>
          <a:p>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del list_1[0]</a:t>
            </a: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del list_2[0]</a:t>
            </a:r>
          </a:p>
          <a:p>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r>
              <a:rPr lang="en-US" sz="1600" dirty="0">
                <a:solidFill>
                  <a:schemeClr val="bg1"/>
                </a:solidFill>
                <a:effectLst/>
                <a:highlight>
                  <a:srgbClr val="C0C0C0"/>
                </a:highlight>
                <a:latin typeface="Calibri" panose="020F0502020204030204" pitchFamily="34" charset="0"/>
                <a:cs typeface="Calibri" panose="020F0502020204030204" pitchFamily="34" charset="0"/>
              </a:rPr>
              <a:t>print(list_3)  # </a:t>
            </a:r>
            <a:r>
              <a:rPr lang="en-US" sz="1600" b="1" dirty="0">
                <a:solidFill>
                  <a:srgbClr val="FF0000"/>
                </a:solidFill>
                <a:effectLst/>
                <a:highlight>
                  <a:srgbClr val="C0C0C0"/>
                </a:highlight>
                <a:latin typeface="Calibri" panose="020F0502020204030204" pitchFamily="34" charset="0"/>
                <a:cs typeface="Calibri" panose="020F0502020204030204" pitchFamily="34" charset="0"/>
              </a:rPr>
              <a:t>["A", "B", "C"]</a:t>
            </a:r>
          </a:p>
          <a:p>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05325327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2862322"/>
          </a:xfrm>
          <a:prstGeom prst="rect">
            <a:avLst/>
          </a:prstGeom>
          <a:noFill/>
        </p:spPr>
        <p:txBody>
          <a:bodyPr wrap="square">
            <a:spAutoFit/>
          </a:bodyPr>
          <a:lstStyle/>
          <a:p>
            <a:r>
              <a:rPr lang="en-US" b="1" dirty="0">
                <a:solidFill>
                  <a:schemeClr val="bg1"/>
                </a:solidFill>
                <a:effectLst/>
                <a:latin typeface="Calibri" panose="020F0502020204030204" pitchFamily="34" charset="0"/>
                <a:cs typeface="Calibri" panose="020F0502020204030204" pitchFamily="34" charset="0"/>
              </a:rPr>
              <a:t>Exercise 5</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Insert </a:t>
            </a:r>
            <a:r>
              <a:rPr lang="en-US" dirty="0">
                <a:solidFill>
                  <a:schemeClr val="bg1"/>
                </a:solidFill>
                <a:effectLst/>
                <a:highlight>
                  <a:srgbClr val="C0C0C0"/>
                </a:highlight>
                <a:latin typeface="Calibri" panose="020F0502020204030204" pitchFamily="34" charset="0"/>
                <a:cs typeface="Calibri" panose="020F0502020204030204" pitchFamily="34" charset="0"/>
              </a:rPr>
              <a:t>in</a:t>
            </a:r>
            <a:r>
              <a:rPr lang="en-US" dirty="0">
                <a:solidFill>
                  <a:schemeClr val="bg1"/>
                </a:solidFill>
                <a:effectLst/>
                <a:latin typeface="Calibri" panose="020F0502020204030204" pitchFamily="34" charset="0"/>
                <a:cs typeface="Calibri" panose="020F0502020204030204" pitchFamily="34" charset="0"/>
              </a:rPr>
              <a:t> or </a:t>
            </a:r>
            <a:r>
              <a:rPr lang="en-US" dirty="0">
                <a:solidFill>
                  <a:schemeClr val="bg1"/>
                </a:solidFill>
                <a:effectLst/>
                <a:highlight>
                  <a:srgbClr val="C0C0C0"/>
                </a:highlight>
                <a:latin typeface="Calibri" panose="020F0502020204030204" pitchFamily="34" charset="0"/>
                <a:cs typeface="Calibri" panose="020F0502020204030204" pitchFamily="34" charset="0"/>
              </a:rPr>
              <a:t>not in</a:t>
            </a:r>
            <a:r>
              <a:rPr lang="en-US" dirty="0">
                <a:solidFill>
                  <a:schemeClr val="bg1"/>
                </a:solidFill>
                <a:effectLst/>
                <a:latin typeface="Calibri" panose="020F0502020204030204" pitchFamily="34" charset="0"/>
                <a:cs typeface="Calibri" panose="020F0502020204030204" pitchFamily="34" charset="0"/>
              </a:rPr>
              <a:t> instead of ??? so that the code outputs the expected result.</a:t>
            </a:r>
          </a:p>
          <a:p>
            <a:endParaRPr lang="en-US" dirty="0">
              <a:solidFill>
                <a:schemeClr val="bg1"/>
              </a:solidFill>
              <a:effectLs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[1, 2, "in", True, "ABC"]</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print(1 </a:t>
            </a:r>
            <a:r>
              <a:rPr lang="en-US" b="1" dirty="0">
                <a:solidFill>
                  <a:srgbClr val="FF0000"/>
                </a:solidFill>
                <a:effectLst/>
                <a:highlight>
                  <a:srgbClr val="C0C0C0"/>
                </a:highlight>
                <a:latin typeface="Calibri" panose="020F0502020204030204" pitchFamily="34" charset="0"/>
                <a:cs typeface="Calibri" panose="020F0502020204030204" pitchFamily="34" charset="0"/>
              </a:rPr>
              <a:t>in</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outputs True</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 </a:t>
            </a:r>
            <a:r>
              <a:rPr lang="en-US" b="1" dirty="0">
                <a:solidFill>
                  <a:srgbClr val="FF0000"/>
                </a:solidFill>
                <a:effectLst/>
                <a:highlight>
                  <a:srgbClr val="C0C0C0"/>
                </a:highlight>
                <a:latin typeface="Calibri" panose="020F0502020204030204" pitchFamily="34" charset="0"/>
                <a:cs typeface="Calibri" panose="020F0502020204030204" pitchFamily="34" charset="0"/>
              </a:rPr>
              <a:t>not in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outputs True</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print(3 </a:t>
            </a:r>
            <a:r>
              <a:rPr lang="en-US" b="1" dirty="0">
                <a:solidFill>
                  <a:srgbClr val="FF0000"/>
                </a:solidFill>
                <a:effectLst/>
                <a:highlight>
                  <a:srgbClr val="C0C0C0"/>
                </a:highlight>
                <a:latin typeface="Calibri" panose="020F0502020204030204" pitchFamily="34" charset="0"/>
                <a:cs typeface="Calibri" panose="020F0502020204030204" pitchFamily="34" charset="0"/>
              </a:rPr>
              <a:t>not in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outputs True</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print(False </a:t>
            </a:r>
            <a:r>
              <a:rPr lang="en-US" b="1" dirty="0">
                <a:solidFill>
                  <a:srgbClr val="FF0000"/>
                </a:solidFill>
                <a:effectLst/>
                <a:highlight>
                  <a:srgbClr val="C0C0C0"/>
                </a:highlight>
                <a:latin typeface="Calibri" panose="020F0502020204030204" pitchFamily="34" charset="0"/>
                <a:cs typeface="Calibri" panose="020F0502020204030204" pitchFamily="34" charset="0"/>
              </a:rPr>
              <a:t>in</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my_list</a:t>
            </a:r>
            <a:r>
              <a:rPr lang="en-US" dirty="0">
                <a:solidFill>
                  <a:schemeClr val="bg1"/>
                </a:solidFill>
                <a:effectLst/>
                <a:highlight>
                  <a:srgbClr val="C0C0C0"/>
                </a:highlight>
                <a:latin typeface="Calibri" panose="020F0502020204030204" pitchFamily="34" charset="0"/>
                <a:cs typeface="Calibri" panose="020F0502020204030204" pitchFamily="34" charset="0"/>
              </a:rPr>
              <a:t>)  # outputs False</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48937112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170646"/>
          </a:xfrm>
          <a:prstGeom prst="rect">
            <a:avLst/>
          </a:prstGeom>
          <a:noFill/>
        </p:spPr>
        <p:txBody>
          <a:bodyPr wrap="square">
            <a:spAutoFit/>
          </a:bodyPr>
          <a:lstStyle/>
          <a:p>
            <a:r>
              <a:rPr lang="en-US" sz="2400" b="1" dirty="0">
                <a:solidFill>
                  <a:schemeClr val="bg1"/>
                </a:solidFill>
                <a:effectLst/>
                <a:latin typeface="Calibri" panose="020F0502020204030204" pitchFamily="34" charset="0"/>
                <a:cs typeface="Calibri" panose="020F0502020204030204" pitchFamily="34" charset="0"/>
              </a:rPr>
              <a:t>Lists in lists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Lists can consist of scalars (namely numbers) and elements of a much more complex structure (you've already seen such examples as strings, </a:t>
            </a:r>
            <a:r>
              <a:rPr lang="en-US" dirty="0" err="1">
                <a:solidFill>
                  <a:schemeClr val="bg1"/>
                </a:solidFill>
                <a:effectLst/>
                <a:latin typeface="Calibri" panose="020F0502020204030204" pitchFamily="34" charset="0"/>
                <a:cs typeface="Calibri" panose="020F0502020204030204" pitchFamily="34" charset="0"/>
              </a:rPr>
              <a:t>booleans</a:t>
            </a:r>
            <a:r>
              <a:rPr lang="en-US" dirty="0">
                <a:solidFill>
                  <a:schemeClr val="bg1"/>
                </a:solidFill>
                <a:effectLst/>
                <a:latin typeface="Calibri" panose="020F0502020204030204" pitchFamily="34" charset="0"/>
                <a:cs typeface="Calibri" panose="020F0502020204030204" pitchFamily="34" charset="0"/>
              </a:rPr>
              <a:t>, or even other lists in the previous Section Summary lessons). Let's have a closer look at the case where a </a:t>
            </a:r>
            <a:r>
              <a:rPr lang="en-US" b="1" dirty="0">
                <a:solidFill>
                  <a:schemeClr val="bg1"/>
                </a:solidFill>
                <a:effectLst/>
                <a:latin typeface="Calibri" panose="020F0502020204030204" pitchFamily="34" charset="0"/>
                <a:cs typeface="Calibri" panose="020F0502020204030204" pitchFamily="34" charset="0"/>
              </a:rPr>
              <a:t>list's elements are just lists</a:t>
            </a:r>
            <a:r>
              <a:rPr lang="en-US" dirty="0">
                <a:solidFill>
                  <a:schemeClr val="bg1"/>
                </a:solidFill>
                <a:effectLs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We often find such </a:t>
            </a:r>
            <a:r>
              <a:rPr lang="en-US" b="1" dirty="0">
                <a:solidFill>
                  <a:schemeClr val="bg1"/>
                </a:solidFill>
                <a:effectLst/>
                <a:latin typeface="Calibri" panose="020F0502020204030204" pitchFamily="34" charset="0"/>
                <a:cs typeface="Calibri" panose="020F0502020204030204" pitchFamily="34" charset="0"/>
              </a:rPr>
              <a:t>arrays</a:t>
            </a:r>
            <a:r>
              <a:rPr lang="en-US" dirty="0">
                <a:solidFill>
                  <a:schemeClr val="bg1"/>
                </a:solidFill>
                <a:effectLst/>
                <a:latin typeface="Calibri" panose="020F0502020204030204" pitchFamily="34" charset="0"/>
                <a:cs typeface="Calibri" panose="020F0502020204030204" pitchFamily="34" charset="0"/>
              </a:rPr>
              <a:t> in our lives. Probably the best example of this is a </a:t>
            </a:r>
            <a:r>
              <a:rPr lang="en-US" b="1" dirty="0">
                <a:solidFill>
                  <a:schemeClr val="bg1"/>
                </a:solidFill>
                <a:effectLst/>
                <a:latin typeface="Calibri" panose="020F0502020204030204" pitchFamily="34" charset="0"/>
                <a:cs typeface="Calibri" panose="020F0502020204030204" pitchFamily="34" charset="0"/>
              </a:rPr>
              <a:t>chessboard</a:t>
            </a:r>
            <a:r>
              <a:rPr lang="en-US" dirty="0">
                <a:solidFill>
                  <a:schemeClr val="bg1"/>
                </a:solidFill>
                <a:effectLs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A chessboard is composed of rows and columns. There are eight rows and eight columns. Each column is marked with the letters A through H. Each line is marked with a number from one to eight.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location of each field is identified by letter-digit pairs. Thus, we know that the bottom left corner of the board (the one with the white rook) is A1, while the opposite corner is H8.</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Let's assume that we're able to use the selected numbers to represent any chess piece. We can also assume that every row on the chessboard is a list.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56586675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355312"/>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Look at the code below:</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row = []</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range(8):</a:t>
            </a:r>
          </a:p>
          <a:p>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row.append</a:t>
            </a:r>
            <a:r>
              <a:rPr lang="en-US" dirty="0">
                <a:solidFill>
                  <a:schemeClr val="bg1"/>
                </a:solidFill>
                <a:effectLst/>
                <a:highlight>
                  <a:srgbClr val="C0C0C0"/>
                </a:highlight>
                <a:latin typeface="Calibri" panose="020F0502020204030204" pitchFamily="34" charset="0"/>
                <a:cs typeface="Calibri" panose="020F0502020204030204" pitchFamily="34" charset="0"/>
              </a:rPr>
              <a:t>(WHITE_PAWN)</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It builds a list containing eight elements representing the second row of the chessboard - the one filled with pawns (assume that WHITE_PAWN is a predefined symbol representing a white pawn).</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same effect may be achieved by means of a list comprehension, the special syntax used by Python in order to fill massive lists.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A list comprehension is actually a list, but c</a:t>
            </a:r>
            <a:r>
              <a:rPr lang="en-US" b="1" dirty="0">
                <a:solidFill>
                  <a:schemeClr val="bg1"/>
                </a:solidFill>
                <a:effectLst/>
                <a:latin typeface="Calibri" panose="020F0502020204030204" pitchFamily="34" charset="0"/>
                <a:cs typeface="Calibri" panose="020F0502020204030204" pitchFamily="34" charset="0"/>
              </a:rPr>
              <a:t>reated on-the-fly during program execution, and is not described statically.</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Take a look at the snippet: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row = [WHITE_PAWN 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range(8)]</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14388734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632311"/>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The part of the code placed inside the brackets specifies:</a:t>
            </a:r>
          </a:p>
          <a:p>
            <a:endParaRPr lang="en-US" dirty="0">
              <a:solidFill>
                <a:schemeClr val="bg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data to be used to fill the list (WHITE_PAWN)</a:t>
            </a: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clause specifying how many times the data occurs inside the list (for </a:t>
            </a:r>
            <a:r>
              <a:rPr lang="en-US" dirty="0" err="1">
                <a:solidFill>
                  <a:schemeClr val="bg1"/>
                </a:solidFill>
                <a:effectLst/>
                <a:latin typeface="Calibri" panose="020F0502020204030204" pitchFamily="34" charset="0"/>
                <a:cs typeface="Calibri" panose="020F0502020204030204" pitchFamily="34" charset="0"/>
              </a:rPr>
              <a:t>i</a:t>
            </a:r>
            <a:r>
              <a:rPr lang="en-US" dirty="0">
                <a:solidFill>
                  <a:schemeClr val="bg1"/>
                </a:solidFill>
                <a:effectLst/>
                <a:latin typeface="Calibri" panose="020F0502020204030204" pitchFamily="34" charset="0"/>
                <a:cs typeface="Calibri" panose="020F0502020204030204" pitchFamily="34" charset="0"/>
              </a:rPr>
              <a:t> in range(8))</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Let us show you some other list comprehension examples:</a:t>
            </a:r>
          </a:p>
          <a:p>
            <a:endParaRPr lang="en-US" dirty="0">
              <a:solidFill>
                <a:schemeClr val="bg1"/>
              </a:solidFill>
              <a:effectLst/>
              <a:latin typeface="Calibri" panose="020F0502020204030204" pitchFamily="34" charset="0"/>
              <a:cs typeface="Calibri" panose="020F0502020204030204" pitchFamily="34" charset="0"/>
            </a:endParaRPr>
          </a:p>
          <a:p>
            <a:r>
              <a:rPr lang="en-US" b="1" dirty="0">
                <a:solidFill>
                  <a:schemeClr val="bg1"/>
                </a:solidFill>
                <a:effectLst/>
                <a:latin typeface="Calibri" panose="020F0502020204030204" pitchFamily="34" charset="0"/>
                <a:cs typeface="Calibri" panose="020F0502020204030204" pitchFamily="34" charset="0"/>
              </a:rPr>
              <a:t>Example #1:</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squares = [x ** 2 for x in range(10)]</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snippet produces a ten-element list filled with squares of ten integer numbers starting from zero </a:t>
            </a:r>
            <a:r>
              <a:rPr lang="en-US" b="1" dirty="0">
                <a:solidFill>
                  <a:schemeClr val="bg1"/>
                </a:solidFill>
                <a:effectLst/>
                <a:latin typeface="Calibri" panose="020F0502020204030204" pitchFamily="34" charset="0"/>
                <a:cs typeface="Calibri" panose="020F0502020204030204" pitchFamily="34" charset="0"/>
              </a:rPr>
              <a:t>(0, 1, 4, 9, 16, 25, 36, 49, 64, 81)</a:t>
            </a:r>
          </a:p>
          <a:p>
            <a:endParaRPr lang="en-US" dirty="0">
              <a:solidFill>
                <a:schemeClr val="bg1"/>
              </a:solidFill>
              <a:effectLst/>
              <a:latin typeface="Calibri" panose="020F0502020204030204" pitchFamily="34" charset="0"/>
              <a:cs typeface="Calibri" panose="020F0502020204030204" pitchFamily="34" charset="0"/>
            </a:endParaRPr>
          </a:p>
          <a:p>
            <a:r>
              <a:rPr lang="en-US" b="1" dirty="0">
                <a:solidFill>
                  <a:schemeClr val="bg1"/>
                </a:solidFill>
                <a:effectLst/>
                <a:latin typeface="Calibri" panose="020F0502020204030204" pitchFamily="34" charset="0"/>
                <a:cs typeface="Calibri" panose="020F0502020204030204" pitchFamily="34" charset="0"/>
              </a:rPr>
              <a:t>Example #2:</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twos = [2 **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range(8)]</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snippet creates an eight-element array containing the first eight powers of two </a:t>
            </a:r>
            <a:r>
              <a:rPr lang="en-US" b="1" dirty="0">
                <a:solidFill>
                  <a:srgbClr val="FFFF00"/>
                </a:solidFill>
                <a:effectLst/>
                <a:latin typeface="Calibri" panose="020F0502020204030204" pitchFamily="34" charset="0"/>
                <a:cs typeface="Calibri" panose="020F0502020204030204" pitchFamily="34" charset="0"/>
              </a:rPr>
              <a:t>(1, 2, 4, 8, 16, 32, 64, 128)</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26468017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2862322"/>
          </a:xfrm>
          <a:prstGeom prst="rect">
            <a:avLst/>
          </a:prstGeom>
          <a:noFill/>
        </p:spPr>
        <p:txBody>
          <a:bodyPr wrap="square">
            <a:spAutoFit/>
          </a:bodyPr>
          <a:lstStyle/>
          <a:p>
            <a:r>
              <a:rPr lang="en-US" b="1" dirty="0">
                <a:solidFill>
                  <a:schemeClr val="bg1"/>
                </a:solidFill>
                <a:effectLst/>
                <a:latin typeface="Calibri" panose="020F0502020204030204" pitchFamily="34" charset="0"/>
                <a:cs typeface="Calibri" panose="020F0502020204030204" pitchFamily="34" charset="0"/>
              </a:rPr>
              <a:t>Example #3:</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odds = [</a:t>
            </a:r>
            <a:r>
              <a:rPr lang="en-US" dirty="0">
                <a:solidFill>
                  <a:srgbClr val="00B0F0"/>
                </a:solidFill>
                <a:effectLst/>
                <a:highlight>
                  <a:srgbClr val="C0C0C0"/>
                </a:highlight>
                <a:latin typeface="Calibri" panose="020F0502020204030204" pitchFamily="34" charset="0"/>
                <a:cs typeface="Calibri" panose="020F0502020204030204" pitchFamily="34" charset="0"/>
              </a:rPr>
              <a:t>x</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a:solidFill>
                  <a:schemeClr val="tx2">
                    <a:lumMod val="75000"/>
                  </a:schemeClr>
                </a:solidFill>
                <a:effectLst/>
                <a:highlight>
                  <a:srgbClr val="C0C0C0"/>
                </a:highlight>
                <a:latin typeface="Calibri" panose="020F0502020204030204" pitchFamily="34" charset="0"/>
                <a:cs typeface="Calibri" panose="020F0502020204030204" pitchFamily="34" charset="0"/>
              </a:rPr>
              <a:t>for x in squares </a:t>
            </a:r>
            <a:r>
              <a:rPr lang="en-US" dirty="0">
                <a:solidFill>
                  <a:srgbClr val="FF0000"/>
                </a:solidFill>
                <a:effectLst/>
                <a:highlight>
                  <a:srgbClr val="C0C0C0"/>
                </a:highlight>
                <a:latin typeface="Calibri" panose="020F0502020204030204" pitchFamily="34" charset="0"/>
                <a:cs typeface="Calibri" panose="020F0502020204030204" pitchFamily="34" charset="0"/>
              </a:rPr>
              <a:t>if x % 2 != 0 </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snippet makes a list with only the odd elements of the </a:t>
            </a:r>
            <a:r>
              <a:rPr lang="en-US" b="1" dirty="0">
                <a:solidFill>
                  <a:schemeClr val="bg1"/>
                </a:solidFill>
                <a:effectLst/>
                <a:latin typeface="Calibri" panose="020F0502020204030204" pitchFamily="34" charset="0"/>
                <a:cs typeface="Calibri" panose="020F0502020204030204" pitchFamily="34" charset="0"/>
              </a:rPr>
              <a:t>squares</a:t>
            </a:r>
            <a:r>
              <a:rPr lang="en-US" dirty="0">
                <a:solidFill>
                  <a:schemeClr val="bg1"/>
                </a:solidFill>
                <a:effectLst/>
                <a:latin typeface="Calibri" panose="020F0502020204030204" pitchFamily="34" charset="0"/>
                <a:cs typeface="Calibri" panose="020F0502020204030204" pitchFamily="34" charset="0"/>
              </a:rPr>
              <a:t> list.</a:t>
            </a:r>
          </a:p>
          <a:p>
            <a:endParaRPr lang="en-US" dirty="0">
              <a:solidFill>
                <a:schemeClr val="bg1"/>
              </a:solidFill>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squares = [x ** 2 for x in range(10)]</a:t>
            </a:r>
          </a:p>
          <a:p>
            <a:r>
              <a:rPr lang="en-US" dirty="0">
                <a:solidFill>
                  <a:schemeClr val="bg1"/>
                </a:solidFill>
                <a:effectLst/>
                <a:highlight>
                  <a:srgbClr val="C0C0C0"/>
                </a:highlight>
                <a:latin typeface="Calibri" panose="020F0502020204030204" pitchFamily="34" charset="0"/>
                <a:cs typeface="Calibri" panose="020F0502020204030204" pitchFamily="34" charset="0"/>
              </a:rPr>
              <a:t>odds = [x for x in squares if x % 2 != 0 ]</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print(squares)</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print(odds)</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6647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2585323"/>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Some additional attention has to be paid in this case:</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you </a:t>
            </a:r>
            <a:r>
              <a:rPr lang="en-US" b="1" dirty="0">
                <a:solidFill>
                  <a:srgbClr val="FF0000"/>
                </a:solidFill>
                <a:effectLst/>
                <a:latin typeface="Calibri" panose="020F0502020204030204" pitchFamily="34" charset="0"/>
                <a:cs typeface="Calibri" panose="020F0502020204030204" pitchFamily="34" charset="0"/>
              </a:rPr>
              <a:t>mustn't use</a:t>
            </a:r>
            <a:r>
              <a:rPr lang="en-US" dirty="0">
                <a:solidFill>
                  <a:srgbClr val="FF0000"/>
                </a:solidFill>
                <a:effectLs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else</a:t>
            </a:r>
            <a:r>
              <a:rPr lang="en-US" dirty="0">
                <a:solidFill>
                  <a:schemeClr val="bg1"/>
                </a:solidFill>
                <a:effectLst/>
                <a:latin typeface="Calibri" panose="020F0502020204030204" pitchFamily="34" charset="0"/>
                <a:cs typeface="Calibri" panose="020F0502020204030204" pitchFamily="34" charset="0"/>
              </a:rPr>
              <a:t> without a preceding if;</a:t>
            </a:r>
          </a:p>
          <a:p>
            <a:pPr marL="285750" indent="-285750" algn="l">
              <a:buFont typeface="Arial" panose="020B0604020202020204" pitchFamily="34" charset="0"/>
              <a:buChar char="•"/>
            </a:pPr>
            <a:r>
              <a:rPr lang="en-US" dirty="0">
                <a:solidFill>
                  <a:schemeClr val="bg1"/>
                </a:solidFill>
                <a:effectLst/>
                <a:highlight>
                  <a:srgbClr val="C0C0C0"/>
                </a:highlight>
                <a:latin typeface="Calibri" panose="020F0502020204030204" pitchFamily="34" charset="0"/>
                <a:cs typeface="Calibri" panose="020F0502020204030204" pitchFamily="34" charset="0"/>
              </a:rPr>
              <a:t>else</a:t>
            </a:r>
            <a:r>
              <a:rPr lang="en-US" dirty="0">
                <a:solidFill>
                  <a:schemeClr val="bg1"/>
                </a:solidFill>
                <a:effectLst/>
                <a:latin typeface="Calibri" panose="020F0502020204030204" pitchFamily="34" charset="0"/>
                <a:cs typeface="Calibri" panose="020F0502020204030204" pitchFamily="34" charset="0"/>
              </a:rPr>
              <a:t> is always the </a:t>
            </a:r>
            <a:r>
              <a:rPr lang="en-US" b="1" dirty="0">
                <a:solidFill>
                  <a:schemeClr val="bg1"/>
                </a:solidFill>
                <a:effectLst/>
                <a:latin typeface="Calibri" panose="020F0502020204030204" pitchFamily="34" charset="0"/>
                <a:cs typeface="Calibri" panose="020F0502020204030204" pitchFamily="34" charset="0"/>
              </a:rPr>
              <a:t>last branch of the cascade</a:t>
            </a:r>
            <a:r>
              <a:rPr lang="en-US" dirty="0">
                <a:solidFill>
                  <a:schemeClr val="bg1"/>
                </a:solidFill>
                <a:effectLst/>
                <a:latin typeface="Calibri" panose="020F0502020204030204" pitchFamily="34" charset="0"/>
                <a:cs typeface="Calibri" panose="020F0502020204030204" pitchFamily="34" charset="0"/>
              </a:rPr>
              <a:t>, regardless of whether you've used </a:t>
            </a:r>
            <a:r>
              <a:rPr lang="en-US" dirty="0" err="1">
                <a:solidFill>
                  <a:schemeClr val="bg1"/>
                </a:solidFill>
                <a:effectLst/>
                <a:highlight>
                  <a:srgbClr val="C0C0C0"/>
                </a:highlight>
                <a:latin typeface="Calibri" panose="020F0502020204030204" pitchFamily="34" charset="0"/>
                <a:cs typeface="Calibri" panose="020F0502020204030204" pitchFamily="34" charset="0"/>
              </a:rPr>
              <a:t>elif</a:t>
            </a:r>
            <a:r>
              <a:rPr lang="en-US" dirty="0">
                <a:solidFill>
                  <a:schemeClr val="bg1"/>
                </a:solidFill>
                <a:effectLst/>
                <a:latin typeface="Calibri" panose="020F0502020204030204" pitchFamily="34" charset="0"/>
                <a:cs typeface="Calibri" panose="020F0502020204030204" pitchFamily="34" charset="0"/>
              </a:rPr>
              <a:t> or not;</a:t>
            </a:r>
          </a:p>
          <a:p>
            <a:pPr marL="285750" indent="-285750" algn="l">
              <a:buFont typeface="Arial" panose="020B0604020202020204" pitchFamily="34" charset="0"/>
              <a:buChar char="•"/>
            </a:pPr>
            <a:r>
              <a:rPr lang="en-US" b="1" dirty="0">
                <a:solidFill>
                  <a:schemeClr val="bg1"/>
                </a:solidFill>
                <a:effectLst/>
                <a:latin typeface="Calibri" panose="020F0502020204030204" pitchFamily="34" charset="0"/>
                <a:cs typeface="Calibri" panose="020F0502020204030204" pitchFamily="34" charset="0"/>
              </a:rPr>
              <a:t>else is an optional </a:t>
            </a:r>
            <a:r>
              <a:rPr lang="en-US" dirty="0">
                <a:solidFill>
                  <a:schemeClr val="bg1"/>
                </a:solidFill>
                <a:effectLst/>
                <a:latin typeface="Calibri" panose="020F0502020204030204" pitchFamily="34" charset="0"/>
                <a:cs typeface="Calibri" panose="020F0502020204030204" pitchFamily="34" charset="0"/>
              </a:rPr>
              <a:t>part of the cascade, and </a:t>
            </a:r>
            <a:r>
              <a:rPr lang="en-US" b="1" dirty="0">
                <a:solidFill>
                  <a:schemeClr val="bg1"/>
                </a:solidFill>
                <a:effectLst/>
                <a:latin typeface="Calibri" panose="020F0502020204030204" pitchFamily="34" charset="0"/>
                <a:cs typeface="Calibri" panose="020F0502020204030204" pitchFamily="34" charset="0"/>
              </a:rPr>
              <a:t>may be omitted</a:t>
            </a:r>
            <a:r>
              <a:rPr lang="en-US" dirty="0">
                <a:solidFill>
                  <a:schemeClr val="bg1"/>
                </a:solidFill>
                <a:effectLst/>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if there is an else branch in the cascade, only one of all the branches is executed;</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if there is no else branch, it's possible that none of the available branches is executed.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This may sound a little puzzling, but hopefully some simple examples will help shed more light.</a:t>
            </a:r>
          </a:p>
        </p:txBody>
      </p:sp>
    </p:spTree>
    <p:extLst>
      <p:ext uri="{BB962C8B-B14F-4D97-AF65-F5344CB8AC3E}">
        <p14:creationId xmlns:p14="http://schemas.microsoft.com/office/powerpoint/2010/main" val="47375334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724644"/>
          </a:xfrm>
          <a:prstGeom prst="rect">
            <a:avLst/>
          </a:prstGeom>
          <a:noFill/>
        </p:spPr>
        <p:txBody>
          <a:bodyPr wrap="square">
            <a:spAutoFit/>
          </a:bodyPr>
          <a:lstStyle/>
          <a:p>
            <a:r>
              <a:rPr lang="en-US" sz="2400" b="1" dirty="0">
                <a:solidFill>
                  <a:schemeClr val="bg1"/>
                </a:solidFill>
                <a:effectLst/>
                <a:latin typeface="Calibri" panose="020F0502020204030204" pitchFamily="34" charset="0"/>
                <a:cs typeface="Calibri" panose="020F0502020204030204" pitchFamily="34" charset="0"/>
              </a:rPr>
              <a:t>Lists in lists: two-dimensional arrays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Let's also assume that a predefined symbol named </a:t>
            </a:r>
            <a:r>
              <a:rPr lang="en-US" dirty="0">
                <a:solidFill>
                  <a:schemeClr val="bg1"/>
                </a:solidFill>
                <a:effectLst/>
                <a:highlight>
                  <a:srgbClr val="C0C0C0"/>
                </a:highlight>
                <a:latin typeface="Calibri" panose="020F0502020204030204" pitchFamily="34" charset="0"/>
                <a:cs typeface="Calibri" panose="020F0502020204030204" pitchFamily="34" charset="0"/>
              </a:rPr>
              <a:t>EMPTY</a:t>
            </a:r>
            <a:r>
              <a:rPr lang="en-US" dirty="0">
                <a:solidFill>
                  <a:schemeClr val="bg1"/>
                </a:solidFill>
                <a:effectLst/>
                <a:latin typeface="Calibri" panose="020F0502020204030204" pitchFamily="34" charset="0"/>
                <a:cs typeface="Calibri" panose="020F0502020204030204" pitchFamily="34" charset="0"/>
              </a:rPr>
              <a:t> designates an empty field on the chessboard.</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So, if we want to create a list of lists representing the whole chessboard, it may be done in the following way:</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board = []</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range(8):</a:t>
            </a:r>
          </a:p>
          <a:p>
            <a:r>
              <a:rPr lang="en-US" dirty="0">
                <a:solidFill>
                  <a:schemeClr val="bg1"/>
                </a:solidFill>
                <a:effectLst/>
                <a:highlight>
                  <a:srgbClr val="C0C0C0"/>
                </a:highlight>
                <a:latin typeface="Calibri" panose="020F0502020204030204" pitchFamily="34" charset="0"/>
                <a:cs typeface="Calibri" panose="020F0502020204030204" pitchFamily="34" charset="0"/>
              </a:rPr>
              <a:t>    row = [EMPTY 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range(8)]</a:t>
            </a:r>
          </a:p>
          <a:p>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board.append</a:t>
            </a:r>
            <a:r>
              <a:rPr lang="en-US" dirty="0">
                <a:solidFill>
                  <a:schemeClr val="bg1"/>
                </a:solidFill>
                <a:effectLst/>
                <a:highlight>
                  <a:srgbClr val="C0C0C0"/>
                </a:highlight>
                <a:latin typeface="Calibri" panose="020F0502020204030204" pitchFamily="34" charset="0"/>
                <a:cs typeface="Calibri" panose="020F0502020204030204" pitchFamily="34" charset="0"/>
              </a:rPr>
              <a:t>(row)</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Note:</a:t>
            </a:r>
          </a:p>
          <a:p>
            <a:endParaRPr lang="en-US" dirty="0">
              <a:solidFill>
                <a:schemeClr val="bg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inner part of the loop creates a row consisting of eight elements (each of them equal to </a:t>
            </a:r>
            <a:r>
              <a:rPr lang="en-US" dirty="0">
                <a:solidFill>
                  <a:schemeClr val="bg1"/>
                </a:solidFill>
                <a:effectLst/>
                <a:highlight>
                  <a:srgbClr val="C0C0C0"/>
                </a:highlight>
                <a:latin typeface="Calibri" panose="020F0502020204030204" pitchFamily="34" charset="0"/>
                <a:cs typeface="Calibri" panose="020F0502020204030204" pitchFamily="34" charset="0"/>
              </a:rPr>
              <a:t>EMPTY</a:t>
            </a:r>
            <a:r>
              <a:rPr lang="en-US" dirty="0">
                <a:solidFill>
                  <a:schemeClr val="bg1"/>
                </a:solidFill>
                <a:effectLst/>
                <a:latin typeface="Calibri" panose="020F0502020204030204" pitchFamily="34" charset="0"/>
                <a:cs typeface="Calibri" panose="020F0502020204030204" pitchFamily="34" charset="0"/>
              </a:rPr>
              <a:t>) and appends it to the </a:t>
            </a:r>
            <a:r>
              <a:rPr lang="en-US" dirty="0">
                <a:solidFill>
                  <a:schemeClr val="bg1"/>
                </a:solidFill>
                <a:effectLst/>
                <a:highlight>
                  <a:srgbClr val="C0C0C0"/>
                </a:highlight>
                <a:latin typeface="Calibri" panose="020F0502020204030204" pitchFamily="34" charset="0"/>
                <a:cs typeface="Calibri" panose="020F0502020204030204" pitchFamily="34" charset="0"/>
              </a:rPr>
              <a:t>board</a:t>
            </a:r>
            <a:r>
              <a:rPr lang="en-US" dirty="0">
                <a:solidFill>
                  <a:schemeClr val="bg1"/>
                </a:solidFill>
                <a:effectLst/>
                <a:latin typeface="Calibri" panose="020F0502020204030204" pitchFamily="34" charset="0"/>
                <a:cs typeface="Calibri" panose="020F0502020204030204" pitchFamily="34" charset="0"/>
              </a:rPr>
              <a:t> list;</a:t>
            </a: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outer part repeats it eight times;</a:t>
            </a: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in total, the board list consists of 64 elements (all equal to </a:t>
            </a:r>
            <a:r>
              <a:rPr lang="en-US" dirty="0">
                <a:solidFill>
                  <a:schemeClr val="bg1"/>
                </a:solidFill>
                <a:effectLst/>
                <a:highlight>
                  <a:srgbClr val="C0C0C0"/>
                </a:highlight>
                <a:latin typeface="Calibri" panose="020F0502020204030204" pitchFamily="34" charset="0"/>
                <a:cs typeface="Calibri" panose="020F0502020204030204" pitchFamily="34" charset="0"/>
              </a:rPr>
              <a:t>EMPTY</a:t>
            </a:r>
            <a:r>
              <a:rPr lang="en-US" dirty="0">
                <a:solidFill>
                  <a:schemeClr val="bg1"/>
                </a:solidFill>
                <a:effectLst/>
                <a:latin typeface="Calibri" panose="020F0502020204030204" pitchFamily="34" charset="0"/>
                <a:cs typeface="Calibri" panose="020F0502020204030204" pitchFamily="34" charset="0"/>
              </a:rPr>
              <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75603860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3970318"/>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This model perfectly mimics the real chessboard, which is in fact an eight-element list of elements, all being single rows. Let's summarize our observations:</a:t>
            </a:r>
          </a:p>
          <a:p>
            <a:endParaRPr lang="en-US" dirty="0">
              <a:solidFill>
                <a:schemeClr val="bg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elements of the rows are fields, eight of them per row;</a:t>
            </a: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elements of the chessboard are rows, eight of them per chessboard.</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a:t>
            </a:r>
            <a:r>
              <a:rPr lang="en-US" dirty="0">
                <a:solidFill>
                  <a:schemeClr val="bg1"/>
                </a:solidFill>
                <a:effectLst/>
                <a:highlight>
                  <a:srgbClr val="C0C0C0"/>
                </a:highlight>
                <a:latin typeface="Calibri" panose="020F0502020204030204" pitchFamily="34" charset="0"/>
                <a:cs typeface="Calibri" panose="020F0502020204030204" pitchFamily="34" charset="0"/>
              </a:rPr>
              <a:t>board</a:t>
            </a:r>
            <a:r>
              <a:rPr lang="en-US" dirty="0">
                <a:solidFill>
                  <a:schemeClr val="bg1"/>
                </a:solidFill>
                <a:effectLst/>
                <a:latin typeface="Calibri" panose="020F0502020204030204" pitchFamily="34" charset="0"/>
                <a:cs typeface="Calibri" panose="020F0502020204030204" pitchFamily="34" charset="0"/>
              </a:rPr>
              <a:t> variable is now a </a:t>
            </a:r>
            <a:r>
              <a:rPr lang="en-US" b="1" dirty="0">
                <a:solidFill>
                  <a:schemeClr val="bg1"/>
                </a:solidFill>
                <a:effectLst/>
                <a:latin typeface="Calibri" panose="020F0502020204030204" pitchFamily="34" charset="0"/>
                <a:cs typeface="Calibri" panose="020F0502020204030204" pitchFamily="34" charset="0"/>
              </a:rPr>
              <a:t>two-dimensional array</a:t>
            </a:r>
            <a:r>
              <a:rPr lang="en-US" dirty="0">
                <a:solidFill>
                  <a:schemeClr val="bg1"/>
                </a:solidFill>
                <a:effectLst/>
                <a:latin typeface="Calibri" panose="020F0502020204030204" pitchFamily="34" charset="0"/>
                <a:cs typeface="Calibri" panose="020F0502020204030204" pitchFamily="34" charset="0"/>
              </a:rPr>
              <a:t>. It's also called, by analogy to algebraic terms, a </a:t>
            </a:r>
            <a:r>
              <a:rPr lang="en-US" b="1" dirty="0">
                <a:solidFill>
                  <a:schemeClr val="bg1"/>
                </a:solidFill>
                <a:effectLst/>
                <a:latin typeface="Calibri" panose="020F0502020204030204" pitchFamily="34" charset="0"/>
                <a:cs typeface="Calibri" panose="020F0502020204030204" pitchFamily="34" charset="0"/>
              </a:rPr>
              <a:t>matrix</a:t>
            </a:r>
            <a:r>
              <a:rPr lang="en-US" dirty="0">
                <a:solidFill>
                  <a:schemeClr val="bg1"/>
                </a:solidFill>
                <a:effectLs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As list comprehensions can be nested, we can shorten the board creation in the following way:</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board = [[EMPTY 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range(8)] for j in range(8)]</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inner part creates a row, and the outer part builds a list of rows.</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77383598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2308324"/>
          </a:xfrm>
          <a:prstGeom prst="rect">
            <a:avLst/>
          </a:prstGeom>
          <a:noFill/>
        </p:spPr>
        <p:txBody>
          <a:bodyPr wrap="square">
            <a:spAutoFit/>
          </a:bodyPr>
          <a:lstStyle/>
          <a:p>
            <a:r>
              <a:rPr lang="en-US" dirty="0" err="1">
                <a:solidFill>
                  <a:schemeClr val="bg1"/>
                </a:solidFill>
                <a:effectLst/>
                <a:highlight>
                  <a:srgbClr val="C0C0C0"/>
                </a:highlight>
                <a:latin typeface="Calibri" panose="020F0502020204030204" pitchFamily="34" charset="0"/>
                <a:cs typeface="Calibri" panose="020F0502020204030204" pitchFamily="34" charset="0"/>
              </a:rPr>
              <a:t>board_row</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p>
          <a:p>
            <a:r>
              <a:rPr lang="en-US" dirty="0" err="1">
                <a:solidFill>
                  <a:schemeClr val="bg1"/>
                </a:solidFill>
                <a:effectLst/>
                <a:highlight>
                  <a:srgbClr val="C0C0C0"/>
                </a:highlight>
                <a:latin typeface="Calibri" panose="020F0502020204030204" pitchFamily="34" charset="0"/>
                <a:cs typeface="Calibri" panose="020F0502020204030204" pitchFamily="34" charset="0"/>
              </a:rPr>
              <a:t>board_col</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range(8):</a:t>
            </a:r>
          </a:p>
          <a:p>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board_row.append</a:t>
            </a:r>
            <a:r>
              <a:rPr lang="en-US" dirty="0">
                <a:solidFill>
                  <a:schemeClr val="bg1"/>
                </a:solidFill>
                <a:effectLst/>
                <a:highlight>
                  <a:srgbClr val="C0C0C0"/>
                </a:highlight>
                <a:latin typeface="Calibri" panose="020F0502020204030204" pitchFamily="34" charset="0"/>
                <a:cs typeface="Calibri" panose="020F0502020204030204" pitchFamily="34" charset="0"/>
              </a:rPr>
              <a:t>('EMPTY')</a:t>
            </a:r>
          </a:p>
          <a:p>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board_col.append</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err="1">
                <a:solidFill>
                  <a:schemeClr val="bg1"/>
                </a:solidFill>
                <a:effectLst/>
                <a:highlight>
                  <a:srgbClr val="C0C0C0"/>
                </a:highlight>
                <a:latin typeface="Calibri" panose="020F0502020204030204" pitchFamily="34" charset="0"/>
                <a:cs typeface="Calibri" panose="020F0502020204030204" pitchFamily="34" charset="0"/>
              </a:rPr>
              <a:t>board_row</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board_col</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10417535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2123658"/>
          </a:xfrm>
          <a:prstGeom prst="rect">
            <a:avLst/>
          </a:prstGeom>
          <a:noFill/>
        </p:spPr>
        <p:txBody>
          <a:bodyPr wrap="square">
            <a:spAutoFit/>
          </a:bodyPr>
          <a:lstStyle/>
          <a:p>
            <a:r>
              <a:rPr lang="en-US" sz="2400" b="1" dirty="0">
                <a:solidFill>
                  <a:schemeClr val="bg1"/>
                </a:solidFill>
                <a:effectLst/>
                <a:latin typeface="Calibri" panose="020F0502020204030204" pitchFamily="34" charset="0"/>
                <a:cs typeface="Calibri" panose="020F0502020204030204" pitchFamily="34" charset="0"/>
              </a:rPr>
              <a:t>Lists in lists: two-dimensional arrays – continued</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Access to the selected field of the board requires two indices - the first selects the row; the second - the field number inside the row, which is de facto a column number.</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Take a look at the chessboard. Every field contains a pair of indices which should be given to access the field's content: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0" name="Picture 2">
            <a:extLst>
              <a:ext uri="{FF2B5EF4-FFF2-40B4-BE49-F238E27FC236}">
                <a16:creationId xmlns:a16="http://schemas.microsoft.com/office/drawing/2014/main" id="{2B3ED1C0-B621-4352-B49A-94DAF61BE9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559" y="2699384"/>
            <a:ext cx="4214072" cy="3757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50850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801314"/>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Glancing at the figure shown above, let's set some chess pieces on the board. First, let's add all the rooks: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board[0][0] = ROOK</a:t>
            </a:r>
          </a:p>
          <a:p>
            <a:r>
              <a:rPr lang="en-US" dirty="0">
                <a:solidFill>
                  <a:schemeClr val="bg1"/>
                </a:solidFill>
                <a:effectLst/>
                <a:latin typeface="Calibri" panose="020F0502020204030204" pitchFamily="34" charset="0"/>
                <a:cs typeface="Calibri" panose="020F0502020204030204" pitchFamily="34" charset="0"/>
              </a:rPr>
              <a:t>board[0][7] = ROOK</a:t>
            </a:r>
          </a:p>
          <a:p>
            <a:r>
              <a:rPr lang="en-US" dirty="0">
                <a:solidFill>
                  <a:schemeClr val="bg1"/>
                </a:solidFill>
                <a:effectLst/>
                <a:latin typeface="Calibri" panose="020F0502020204030204" pitchFamily="34" charset="0"/>
                <a:cs typeface="Calibri" panose="020F0502020204030204" pitchFamily="34" charset="0"/>
              </a:rPr>
              <a:t>board[7][0] = ROOK</a:t>
            </a:r>
          </a:p>
          <a:p>
            <a:r>
              <a:rPr lang="en-US" dirty="0">
                <a:solidFill>
                  <a:schemeClr val="bg1"/>
                </a:solidFill>
                <a:effectLst/>
                <a:latin typeface="Calibri" panose="020F0502020204030204" pitchFamily="34" charset="0"/>
                <a:cs typeface="Calibri" panose="020F0502020204030204" pitchFamily="34" charset="0"/>
              </a:rPr>
              <a:t>board[7][7] = ROOK</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If you want to add a knight to C4, you do it as follows: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board[4][2] = KNIGHT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And now a pawn to E5:</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board[3][4] = PAWN</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And now - experiment with the code in the editor.</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64745261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3970318"/>
          </a:xfrm>
          <a:prstGeom prst="rect">
            <a:avLst/>
          </a:prstGeom>
          <a:noFill/>
        </p:spPr>
        <p:txBody>
          <a:bodyPr wrap="square">
            <a:spAutoFit/>
          </a:bodyPr>
          <a:lstStyle/>
          <a:p>
            <a:r>
              <a:rPr lang="en-US" dirty="0">
                <a:solidFill>
                  <a:schemeClr val="bg1"/>
                </a:solidFill>
                <a:effectLst/>
                <a:highlight>
                  <a:srgbClr val="C0C0C0"/>
                </a:highlight>
                <a:latin typeface="Calibri" panose="020F0502020204030204" pitchFamily="34" charset="0"/>
                <a:cs typeface="Calibri" panose="020F0502020204030204" pitchFamily="34" charset="0"/>
              </a:rPr>
              <a:t>EMPTY = "-"</a:t>
            </a:r>
          </a:p>
          <a:p>
            <a:r>
              <a:rPr lang="en-US" dirty="0">
                <a:solidFill>
                  <a:schemeClr val="bg1"/>
                </a:solidFill>
                <a:effectLst/>
                <a:highlight>
                  <a:srgbClr val="C0C0C0"/>
                </a:highlight>
                <a:latin typeface="Calibri" panose="020F0502020204030204" pitchFamily="34" charset="0"/>
                <a:cs typeface="Calibri" panose="020F0502020204030204" pitchFamily="34" charset="0"/>
              </a:rPr>
              <a:t>ROOK = "ROOK"</a:t>
            </a:r>
          </a:p>
          <a:p>
            <a:r>
              <a:rPr lang="en-US" dirty="0">
                <a:solidFill>
                  <a:schemeClr val="bg1"/>
                </a:solidFill>
                <a:effectLst/>
                <a:highlight>
                  <a:srgbClr val="C0C0C0"/>
                </a:highlight>
                <a:latin typeface="Calibri" panose="020F0502020204030204" pitchFamily="34" charset="0"/>
                <a:cs typeface="Calibri" panose="020F0502020204030204" pitchFamily="34" charset="0"/>
              </a:rPr>
              <a:t>board = []</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range(8):</a:t>
            </a:r>
          </a:p>
          <a:p>
            <a:r>
              <a:rPr lang="en-US" dirty="0">
                <a:solidFill>
                  <a:schemeClr val="bg1"/>
                </a:solidFill>
                <a:effectLst/>
                <a:highlight>
                  <a:srgbClr val="C0C0C0"/>
                </a:highlight>
                <a:latin typeface="Calibri" panose="020F0502020204030204" pitchFamily="34" charset="0"/>
                <a:cs typeface="Calibri" panose="020F0502020204030204" pitchFamily="34" charset="0"/>
              </a:rPr>
              <a:t>    row = [EMPTY 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range(8)]</a:t>
            </a:r>
          </a:p>
          <a:p>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board.append</a:t>
            </a:r>
            <a:r>
              <a:rPr lang="en-US" dirty="0">
                <a:solidFill>
                  <a:schemeClr val="bg1"/>
                </a:solidFill>
                <a:effectLst/>
                <a:highlight>
                  <a:srgbClr val="C0C0C0"/>
                </a:highlight>
                <a:latin typeface="Calibri" panose="020F0502020204030204" pitchFamily="34" charset="0"/>
                <a:cs typeface="Calibri" panose="020F0502020204030204" pitchFamily="34" charset="0"/>
              </a:rPr>
              <a:t>(row)</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board[0][0] = ROOK</a:t>
            </a:r>
          </a:p>
          <a:p>
            <a:r>
              <a:rPr lang="en-US" dirty="0">
                <a:solidFill>
                  <a:schemeClr val="bg1"/>
                </a:solidFill>
                <a:effectLst/>
                <a:highlight>
                  <a:srgbClr val="C0C0C0"/>
                </a:highlight>
                <a:latin typeface="Calibri" panose="020F0502020204030204" pitchFamily="34" charset="0"/>
                <a:cs typeface="Calibri" panose="020F0502020204030204" pitchFamily="34" charset="0"/>
              </a:rPr>
              <a:t>board[0][7] = ROOK</a:t>
            </a:r>
          </a:p>
          <a:p>
            <a:r>
              <a:rPr lang="en-US" dirty="0">
                <a:solidFill>
                  <a:schemeClr val="bg1"/>
                </a:solidFill>
                <a:effectLst/>
                <a:highlight>
                  <a:srgbClr val="C0C0C0"/>
                </a:highlight>
                <a:latin typeface="Calibri" panose="020F0502020204030204" pitchFamily="34" charset="0"/>
                <a:cs typeface="Calibri" panose="020F0502020204030204" pitchFamily="34" charset="0"/>
              </a:rPr>
              <a:t>board[7][0] = ROOK</a:t>
            </a:r>
          </a:p>
          <a:p>
            <a:r>
              <a:rPr lang="en-US" dirty="0">
                <a:solidFill>
                  <a:schemeClr val="bg1"/>
                </a:solidFill>
                <a:effectLst/>
                <a:highlight>
                  <a:srgbClr val="C0C0C0"/>
                </a:highlight>
                <a:latin typeface="Calibri" panose="020F0502020204030204" pitchFamily="34" charset="0"/>
                <a:cs typeface="Calibri" panose="020F0502020204030204" pitchFamily="34" charset="0"/>
              </a:rPr>
              <a:t>board[7][7] = ROOK</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print(board)</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99411152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6278642"/>
          </a:xfrm>
          <a:prstGeom prst="rect">
            <a:avLst/>
          </a:prstGeom>
          <a:noFill/>
        </p:spPr>
        <p:txBody>
          <a:bodyPr wrap="square">
            <a:spAutoFit/>
          </a:bodyPr>
          <a:lstStyle/>
          <a:p>
            <a:r>
              <a:rPr lang="en-US" sz="2400" b="1" dirty="0">
                <a:solidFill>
                  <a:schemeClr val="bg1"/>
                </a:solidFill>
                <a:effectLst/>
                <a:latin typeface="Calibri" panose="020F0502020204030204" pitchFamily="34" charset="0"/>
                <a:cs typeface="Calibri" panose="020F0502020204030204" pitchFamily="34" charset="0"/>
              </a:rPr>
              <a:t>Multidimensional nature of lists: advanced applications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Let's go deeper into the multidimensional nature of lists. To find any element of a two-dimensional list, you have to use two coordinates:</a:t>
            </a:r>
          </a:p>
          <a:p>
            <a:endParaRPr lang="en-US" dirty="0">
              <a:solidFill>
                <a:schemeClr val="bg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a vertical one (row number)</a:t>
            </a: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and a horizontal one (column number).</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Imagine that you develop a piece of software for an automatic weather station. The device records the air temperature on an hourly basis and does it throughout the month. This gives you a total of 24 × 31 = 744 values. Let's try to design a list capable of storing all these results.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First, you have to decide which </a:t>
            </a:r>
            <a:r>
              <a:rPr lang="en-US" b="1" dirty="0">
                <a:solidFill>
                  <a:schemeClr val="bg1"/>
                </a:solidFill>
                <a:effectLst/>
                <a:latin typeface="Calibri" panose="020F0502020204030204" pitchFamily="34" charset="0"/>
                <a:cs typeface="Calibri" panose="020F0502020204030204" pitchFamily="34" charset="0"/>
              </a:rPr>
              <a:t>data type </a:t>
            </a:r>
            <a:r>
              <a:rPr lang="en-US" dirty="0">
                <a:solidFill>
                  <a:schemeClr val="bg1"/>
                </a:solidFill>
                <a:effectLst/>
                <a:latin typeface="Calibri" panose="020F0502020204030204" pitchFamily="34" charset="0"/>
                <a:cs typeface="Calibri" panose="020F0502020204030204" pitchFamily="34" charset="0"/>
              </a:rPr>
              <a:t>would be adequate for this application. In this case, a </a:t>
            </a:r>
            <a:r>
              <a:rPr lang="en-US" b="1" dirty="0">
                <a:solidFill>
                  <a:schemeClr val="bg1"/>
                </a:solidFill>
                <a:effectLst/>
                <a:latin typeface="Calibri" panose="020F0502020204030204" pitchFamily="34" charset="0"/>
                <a:cs typeface="Calibri" panose="020F0502020204030204" pitchFamily="34" charset="0"/>
              </a:rPr>
              <a:t>float</a:t>
            </a:r>
            <a:r>
              <a:rPr lang="en-US" dirty="0">
                <a:solidFill>
                  <a:schemeClr val="bg1"/>
                </a:solidFill>
                <a:effectLst/>
                <a:latin typeface="Calibri" panose="020F0502020204030204" pitchFamily="34" charset="0"/>
                <a:cs typeface="Calibri" panose="020F0502020204030204" pitchFamily="34" charset="0"/>
              </a:rPr>
              <a:t> would be best, since this thermometer is able to measure the temperature with an accuracy of </a:t>
            </a:r>
            <a:r>
              <a:rPr lang="en-US" b="1" dirty="0">
                <a:solidFill>
                  <a:schemeClr val="bg1"/>
                </a:solidFill>
                <a:effectLst/>
                <a:latin typeface="Calibri" panose="020F0502020204030204" pitchFamily="34" charset="0"/>
                <a:cs typeface="Calibri" panose="020F0502020204030204" pitchFamily="34" charset="0"/>
              </a:rPr>
              <a:t>0.1 ℃</a:t>
            </a:r>
            <a:r>
              <a:rPr lang="en-US" dirty="0">
                <a:solidFill>
                  <a:schemeClr val="bg1"/>
                </a:solidFill>
                <a:effectLst/>
                <a:latin typeface="Calibri" panose="020F0502020204030204" pitchFamily="34" charset="0"/>
                <a:cs typeface="Calibri" panose="020F0502020204030204" pitchFamily="34" charset="0"/>
              </a:rPr>
              <a: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Then you take an arbitrary decision that the rows will record the readings every hour on the hour (so the row will have 24 elements) and each of the rows will be assigned to one day of the month (let's assume that each month has 31 days, so you need 31 rows). Here's the appropriate pair of comprehensions (h is for hour, d for day):</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temps = [[0.0 for h in range(24)] for d in range(31)]</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83198374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909310"/>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The whole matrix is filled with zeros now. You can assume that it's updated automatically using special hardware agents. The thing you have to do is to wait for the matrix to be filled with measurements.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Now it's time to determine the monthly average noon temperature. Add up all 31 readings recorded at noon and divide the sum by 31. You can assume that the midnight temperature is stored first. Here's the relevant code:</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temps = [[0.0 for h in range(24)] for d in range(31)]</a:t>
            </a:r>
          </a:p>
          <a:p>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r>
              <a:rPr lang="en-US" dirty="0">
                <a:solidFill>
                  <a:schemeClr val="bg1"/>
                </a:solidFill>
                <a:effectLst/>
                <a:highlight>
                  <a:srgbClr val="C0C0C0"/>
                </a:highlight>
                <a:latin typeface="Calibri" panose="020F0502020204030204" pitchFamily="34" charset="0"/>
                <a:cs typeface="Calibri" panose="020F0502020204030204" pitchFamily="34" charset="0"/>
              </a:rPr>
              <a:t># The matrix is magically updated here.</a:t>
            </a:r>
          </a:p>
          <a:p>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total = 0.0</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for day in temps:</a:t>
            </a:r>
          </a:p>
          <a:p>
            <a:r>
              <a:rPr lang="en-US" dirty="0">
                <a:solidFill>
                  <a:schemeClr val="bg1"/>
                </a:solidFill>
                <a:effectLst/>
                <a:highlight>
                  <a:srgbClr val="C0C0C0"/>
                </a:highlight>
                <a:latin typeface="Calibri" panose="020F0502020204030204" pitchFamily="34" charset="0"/>
                <a:cs typeface="Calibri" panose="020F0502020204030204" pitchFamily="34" charset="0"/>
              </a:rPr>
              <a:t>    total += day[11]</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average = total / 31</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print("Average temperature at noon:", average)</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74064236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355312"/>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Note: the </a:t>
            </a:r>
            <a:r>
              <a:rPr lang="en-US" dirty="0">
                <a:solidFill>
                  <a:schemeClr val="bg1"/>
                </a:solidFill>
                <a:effectLst/>
                <a:highlight>
                  <a:srgbClr val="C0C0C0"/>
                </a:highlight>
                <a:latin typeface="Calibri" panose="020F0502020204030204" pitchFamily="34" charset="0"/>
                <a:cs typeface="Calibri" panose="020F0502020204030204" pitchFamily="34" charset="0"/>
              </a:rPr>
              <a:t>day</a:t>
            </a:r>
            <a:r>
              <a:rPr lang="en-US" dirty="0">
                <a:solidFill>
                  <a:schemeClr val="bg1"/>
                </a:solidFill>
                <a:effectLst/>
                <a:latin typeface="Calibri" panose="020F0502020204030204" pitchFamily="34" charset="0"/>
                <a:cs typeface="Calibri" panose="020F0502020204030204" pitchFamily="34" charset="0"/>
              </a:rPr>
              <a:t> variable used by the </a:t>
            </a:r>
            <a:r>
              <a:rPr lang="en-US" dirty="0">
                <a:solidFill>
                  <a:schemeClr val="bg1"/>
                </a:solidFill>
                <a:effectLst/>
                <a:highlight>
                  <a:srgbClr val="C0C0C0"/>
                </a:highlight>
                <a:latin typeface="Calibri" panose="020F0502020204030204" pitchFamily="34"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 loop is not a scalar - each pass through the </a:t>
            </a:r>
            <a:r>
              <a:rPr lang="en-US" dirty="0">
                <a:solidFill>
                  <a:schemeClr val="bg1"/>
                </a:solidFill>
                <a:effectLst/>
                <a:highlight>
                  <a:srgbClr val="C0C0C0"/>
                </a:highlight>
                <a:latin typeface="Calibri" panose="020F0502020204030204" pitchFamily="34" charset="0"/>
                <a:cs typeface="Calibri" panose="020F0502020204030204" pitchFamily="34" charset="0"/>
              </a:rPr>
              <a:t>temps</a:t>
            </a:r>
            <a:r>
              <a:rPr lang="en-US" dirty="0">
                <a:solidFill>
                  <a:schemeClr val="bg1"/>
                </a:solidFill>
                <a:effectLst/>
                <a:latin typeface="Calibri" panose="020F0502020204030204" pitchFamily="34" charset="0"/>
                <a:cs typeface="Calibri" panose="020F0502020204030204" pitchFamily="34" charset="0"/>
              </a:rPr>
              <a:t> matrix assigns it with the subsequent rows of the matrix; hence, it's a list. It has to be indexed with </a:t>
            </a:r>
            <a:r>
              <a:rPr lang="en-US" dirty="0">
                <a:solidFill>
                  <a:schemeClr val="bg1"/>
                </a:solidFill>
                <a:effectLst/>
                <a:highlight>
                  <a:srgbClr val="C0C0C0"/>
                </a:highlight>
                <a:latin typeface="Calibri" panose="020F0502020204030204" pitchFamily="34" charset="0"/>
                <a:cs typeface="Calibri" panose="020F0502020204030204" pitchFamily="34" charset="0"/>
              </a:rPr>
              <a:t>11</a:t>
            </a:r>
            <a:r>
              <a:rPr lang="en-US" dirty="0">
                <a:solidFill>
                  <a:schemeClr val="bg1"/>
                </a:solidFill>
                <a:effectLst/>
                <a:latin typeface="Calibri" panose="020F0502020204030204" pitchFamily="34" charset="0"/>
                <a:cs typeface="Calibri" panose="020F0502020204030204" pitchFamily="34" charset="0"/>
              </a:rPr>
              <a:t> to access the temperature value measured at noon.</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Now find the highest temperature during the whole month - see the code:</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temps = [[0.0 for h in range(24)] for d in range(31)]</a:t>
            </a:r>
          </a:p>
          <a:p>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r>
              <a:rPr lang="en-US" dirty="0">
                <a:solidFill>
                  <a:schemeClr val="bg1"/>
                </a:solidFill>
                <a:effectLst/>
                <a:highlight>
                  <a:srgbClr val="C0C0C0"/>
                </a:highlight>
                <a:latin typeface="Calibri" panose="020F0502020204030204" pitchFamily="34" charset="0"/>
                <a:cs typeface="Calibri" panose="020F0502020204030204" pitchFamily="34" charset="0"/>
              </a:rPr>
              <a:t># The matrix is magically updated here.</a:t>
            </a:r>
          </a:p>
          <a:p>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highest = -100.0</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for day in temps:</a:t>
            </a:r>
          </a:p>
          <a:p>
            <a:r>
              <a:rPr lang="en-US" dirty="0">
                <a:solidFill>
                  <a:schemeClr val="bg1"/>
                </a:solidFill>
                <a:effectLst/>
                <a:highlight>
                  <a:srgbClr val="C0C0C0"/>
                </a:highlight>
                <a:latin typeface="Calibri" panose="020F0502020204030204" pitchFamily="34" charset="0"/>
                <a:cs typeface="Calibri" panose="020F0502020204030204" pitchFamily="34" charset="0"/>
              </a:rPr>
              <a:t>    for temp in day:</a:t>
            </a:r>
          </a:p>
          <a:p>
            <a:r>
              <a:rPr lang="en-US" dirty="0">
                <a:solidFill>
                  <a:schemeClr val="bg1"/>
                </a:solidFill>
                <a:effectLst/>
                <a:highlight>
                  <a:srgbClr val="C0C0C0"/>
                </a:highlight>
                <a:latin typeface="Calibri" panose="020F0502020204030204" pitchFamily="34" charset="0"/>
                <a:cs typeface="Calibri" panose="020F0502020204030204" pitchFamily="34" charset="0"/>
              </a:rPr>
              <a:t>        if temp &gt; highest:</a:t>
            </a:r>
          </a:p>
          <a:p>
            <a:r>
              <a:rPr lang="en-US" dirty="0">
                <a:solidFill>
                  <a:schemeClr val="bg1"/>
                </a:solidFill>
                <a:effectLst/>
                <a:highlight>
                  <a:srgbClr val="C0C0C0"/>
                </a:highlight>
                <a:latin typeface="Calibri" panose="020F0502020204030204" pitchFamily="34" charset="0"/>
                <a:cs typeface="Calibri" panose="020F0502020204030204" pitchFamily="34" charset="0"/>
              </a:rPr>
              <a:t>            highest = temp</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print("The highest temperature was:", highest)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6730148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355312"/>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Note:</a:t>
            </a:r>
          </a:p>
          <a:p>
            <a:endParaRPr lang="en-US" dirty="0">
              <a:solidFill>
                <a:schemeClr val="bg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a:t>
            </a:r>
            <a:r>
              <a:rPr lang="en-US" dirty="0">
                <a:solidFill>
                  <a:schemeClr val="bg1"/>
                </a:solidFill>
                <a:effectLst/>
                <a:highlight>
                  <a:srgbClr val="C0C0C0"/>
                </a:highlight>
                <a:latin typeface="Calibri" panose="020F0502020204030204" pitchFamily="34" charset="0"/>
                <a:cs typeface="Calibri" panose="020F0502020204030204" pitchFamily="34" charset="0"/>
              </a:rPr>
              <a:t>day</a:t>
            </a:r>
            <a:r>
              <a:rPr lang="en-US" dirty="0">
                <a:solidFill>
                  <a:schemeClr val="bg1"/>
                </a:solidFill>
                <a:effectLst/>
                <a:latin typeface="Calibri" panose="020F0502020204030204" pitchFamily="34" charset="0"/>
                <a:cs typeface="Calibri" panose="020F0502020204030204" pitchFamily="34" charset="0"/>
              </a:rPr>
              <a:t> variable iterates through all the rows in the </a:t>
            </a:r>
            <a:r>
              <a:rPr lang="en-US" dirty="0">
                <a:solidFill>
                  <a:schemeClr val="bg1"/>
                </a:solidFill>
                <a:effectLst/>
                <a:highlight>
                  <a:srgbClr val="C0C0C0"/>
                </a:highlight>
                <a:latin typeface="Calibri" panose="020F0502020204030204" pitchFamily="34" charset="0"/>
                <a:cs typeface="Calibri" panose="020F0502020204030204" pitchFamily="34" charset="0"/>
              </a:rPr>
              <a:t>temps</a:t>
            </a:r>
            <a:r>
              <a:rPr lang="en-US" dirty="0">
                <a:solidFill>
                  <a:schemeClr val="bg1"/>
                </a:solidFill>
                <a:effectLst/>
                <a:latin typeface="Calibri" panose="020F0502020204030204" pitchFamily="34" charset="0"/>
                <a:cs typeface="Calibri" panose="020F0502020204030204" pitchFamily="34" charset="0"/>
              </a:rPr>
              <a:t> matrix;</a:t>
            </a:r>
          </a:p>
          <a:p>
            <a:pPr marL="285750" indent="-285750">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a:t>
            </a:r>
            <a:r>
              <a:rPr lang="en-US" dirty="0">
                <a:solidFill>
                  <a:schemeClr val="bg1"/>
                </a:solidFill>
                <a:effectLst/>
                <a:highlight>
                  <a:srgbClr val="C0C0C0"/>
                </a:highlight>
                <a:latin typeface="Calibri" panose="020F0502020204030204" pitchFamily="34" charset="0"/>
                <a:cs typeface="Calibri" panose="020F0502020204030204" pitchFamily="34" charset="0"/>
              </a:rPr>
              <a:t>temp</a:t>
            </a:r>
            <a:r>
              <a:rPr lang="en-US" dirty="0">
                <a:solidFill>
                  <a:schemeClr val="bg1"/>
                </a:solidFill>
                <a:effectLst/>
                <a:latin typeface="Calibri" panose="020F0502020204030204" pitchFamily="34" charset="0"/>
                <a:cs typeface="Calibri" panose="020F0502020204030204" pitchFamily="34" charset="0"/>
              </a:rPr>
              <a:t> variable iterates through all the measurements taken in one day.</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Now count the days when the temperature at noon was at least 20 ℃:</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temps = [[0.0 for h in range(24)] for d in range(31)]</a:t>
            </a:r>
          </a:p>
          <a:p>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r>
              <a:rPr lang="en-US" dirty="0">
                <a:solidFill>
                  <a:schemeClr val="bg1"/>
                </a:solidFill>
                <a:effectLst/>
                <a:highlight>
                  <a:srgbClr val="C0C0C0"/>
                </a:highlight>
                <a:latin typeface="Calibri" panose="020F0502020204030204" pitchFamily="34" charset="0"/>
                <a:cs typeface="Calibri" panose="020F0502020204030204" pitchFamily="34" charset="0"/>
              </a:rPr>
              <a:t># The matrix is magically updated here.</a:t>
            </a:r>
          </a:p>
          <a:p>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err="1">
                <a:solidFill>
                  <a:schemeClr val="bg1"/>
                </a:solidFill>
                <a:effectLst/>
                <a:highlight>
                  <a:srgbClr val="C0C0C0"/>
                </a:highlight>
                <a:latin typeface="Calibri" panose="020F0502020204030204" pitchFamily="34" charset="0"/>
                <a:cs typeface="Calibri" panose="020F0502020204030204" pitchFamily="34" charset="0"/>
              </a:rPr>
              <a:t>hot_days</a:t>
            </a:r>
            <a:r>
              <a:rPr lang="en-US" dirty="0">
                <a:solidFill>
                  <a:schemeClr val="bg1"/>
                </a:solidFill>
                <a:effectLst/>
                <a:highlight>
                  <a:srgbClr val="C0C0C0"/>
                </a:highlight>
                <a:latin typeface="Calibri" panose="020F0502020204030204" pitchFamily="34" charset="0"/>
                <a:cs typeface="Calibri" panose="020F0502020204030204" pitchFamily="34" charset="0"/>
              </a:rPr>
              <a:t> = 0</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for day in temps:</a:t>
            </a:r>
          </a:p>
          <a:p>
            <a:r>
              <a:rPr lang="en-US" dirty="0">
                <a:solidFill>
                  <a:schemeClr val="bg1"/>
                </a:solidFill>
                <a:effectLst/>
                <a:highlight>
                  <a:srgbClr val="C0C0C0"/>
                </a:highlight>
                <a:latin typeface="Calibri" panose="020F0502020204030204" pitchFamily="34" charset="0"/>
                <a:cs typeface="Calibri" panose="020F0502020204030204" pitchFamily="34" charset="0"/>
              </a:rPr>
              <a:t>    if day[11] &gt; 20.0:</a:t>
            </a:r>
          </a:p>
          <a:p>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hot_days</a:t>
            </a:r>
            <a:r>
              <a:rPr lang="en-US" dirty="0">
                <a:solidFill>
                  <a:schemeClr val="bg1"/>
                </a:solidFill>
                <a:effectLst/>
                <a:highlight>
                  <a:srgbClr val="C0C0C0"/>
                </a:highlight>
                <a:latin typeface="Calibri" panose="020F0502020204030204" pitchFamily="34" charset="0"/>
                <a:cs typeface="Calibri" panose="020F0502020204030204" pitchFamily="34" charset="0"/>
              </a:rPr>
              <a:t> += 1</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hot_days</a:t>
            </a:r>
            <a:r>
              <a:rPr lang="en-US" dirty="0">
                <a:solidFill>
                  <a:schemeClr val="bg1"/>
                </a:solidFill>
                <a:effectLst/>
                <a:highlight>
                  <a:srgbClr val="C0C0C0"/>
                </a:highlight>
                <a:latin typeface="Calibri" panose="020F0502020204030204" pitchFamily="34" charset="0"/>
                <a:cs typeface="Calibri" panose="020F0502020204030204" pitchFamily="34" charset="0"/>
              </a:rPr>
              <a:t>, "days were hot.")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832908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04365" y="243512"/>
            <a:ext cx="9291917" cy="6370975"/>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Analyzing code samples</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Now we're going to show you some simple yet complete programs. We won't explain them in detail, because we consider the comments (and the variable names) inside the code to be sufficient guides.</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All the programs solve the same problem - they </a:t>
            </a:r>
            <a:r>
              <a:rPr lang="en-US" sz="1600" b="1" dirty="0">
                <a:solidFill>
                  <a:schemeClr val="bg1"/>
                </a:solidFill>
                <a:effectLst/>
                <a:latin typeface="Calibri" panose="020F0502020204030204" pitchFamily="34" charset="0"/>
                <a:cs typeface="Calibri" panose="020F0502020204030204" pitchFamily="34" charset="0"/>
              </a:rPr>
              <a:t>find the largest of several numbers and print it out</a:t>
            </a:r>
            <a:r>
              <a:rPr lang="en-US" sz="1600" dirty="0">
                <a:solidFill>
                  <a:schemeClr val="bg1"/>
                </a:solidFill>
                <a:effectLst/>
                <a:latin typeface="Calibri" panose="020F0502020204030204" pitchFamily="34" charset="0"/>
                <a:cs typeface="Calibri" panose="020F0502020204030204" pitchFamily="34" charset="0"/>
              </a:rPr>
              <a:t>.</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b="1" dirty="0">
                <a:solidFill>
                  <a:schemeClr val="bg1"/>
                </a:solidFill>
                <a:effectLst/>
                <a:latin typeface="Calibri" panose="020F0502020204030204" pitchFamily="34" charset="0"/>
                <a:cs typeface="Calibri" panose="020F0502020204030204" pitchFamily="34" charset="0"/>
              </a:rPr>
              <a:t>Example 1:</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We'll start with the simplest case - </a:t>
            </a:r>
            <a:r>
              <a:rPr lang="en-US" sz="1600" b="1" dirty="0">
                <a:solidFill>
                  <a:schemeClr val="bg1"/>
                </a:solidFill>
                <a:effectLst/>
                <a:latin typeface="Calibri" panose="020F0502020204030204" pitchFamily="34" charset="0"/>
                <a:cs typeface="Calibri" panose="020F0502020204030204" pitchFamily="34" charset="0"/>
              </a:rPr>
              <a:t>how to identify the larger of two numbers</a:t>
            </a:r>
            <a:r>
              <a:rPr lang="en-US" sz="1600" dirty="0">
                <a:solidFill>
                  <a:schemeClr val="bg1"/>
                </a:solidFill>
                <a:effectLst/>
                <a:latin typeface="Calibri" panose="020F0502020204030204" pitchFamily="34" charset="0"/>
                <a:cs typeface="Calibri" panose="020F0502020204030204" pitchFamily="34" charset="0"/>
              </a:rPr>
              <a:t>:</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Read two numbers</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number1 = int(input("Enter the first number: "))</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number2 = int(input("Enter the second number: "))</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Choose the larger number</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if number1 &gt; number2:</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larger_number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number1</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larger_number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number2</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Print the result</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print("The larger number is:",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larger_number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rgbClr val="FFFF00"/>
                </a:solidFill>
                <a:effectLst/>
                <a:latin typeface="Calibri" panose="020F0502020204030204" pitchFamily="34" charset="0"/>
                <a:cs typeface="Calibri" panose="020F0502020204030204" pitchFamily="34" charset="0"/>
              </a:rPr>
              <a:t>The above snippet should be clear - it reads two integer values, compares them, and finds which is the larger.</a:t>
            </a:r>
          </a:p>
        </p:txBody>
      </p:sp>
    </p:spTree>
    <p:extLst>
      <p:ext uri="{BB962C8B-B14F-4D97-AF65-F5344CB8AC3E}">
        <p14:creationId xmlns:p14="http://schemas.microsoft.com/office/powerpoint/2010/main" val="709587771"/>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724644"/>
          </a:xfrm>
          <a:prstGeom prst="rect">
            <a:avLst/>
          </a:prstGeom>
          <a:noFill/>
        </p:spPr>
        <p:txBody>
          <a:bodyPr wrap="square">
            <a:spAutoFit/>
          </a:bodyPr>
          <a:lstStyle/>
          <a:p>
            <a:r>
              <a:rPr lang="en-US" sz="2400" b="1" dirty="0">
                <a:solidFill>
                  <a:schemeClr val="bg1"/>
                </a:solidFill>
                <a:effectLst/>
                <a:latin typeface="Calibri" panose="020F0502020204030204" pitchFamily="34" charset="0"/>
                <a:cs typeface="Calibri" panose="020F0502020204030204" pitchFamily="34" charset="0"/>
              </a:rPr>
              <a:t>Three-dimensional arrays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Python does not limit the depth of list-in-list inclusion. Here you can see an example of a three-dimensional array:</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Imagine a hotel. It's a huge hotel consisting of three buildings, 15 floors each. There are 20 rooms on each floor. For this, you need an array which can collect and process information on the occupied/free rooms.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First step </a:t>
            </a:r>
            <a:r>
              <a:rPr lang="en-US" dirty="0">
                <a:solidFill>
                  <a:schemeClr val="bg1"/>
                </a:solidFill>
                <a:effectLst/>
                <a:latin typeface="Calibri" panose="020F0502020204030204" pitchFamily="34" charset="0"/>
                <a:cs typeface="Calibri" panose="020F0502020204030204" pitchFamily="34" charset="0"/>
              </a:rPr>
              <a:t>- the type of the array's elements. In this case, a Boolean value (</a:t>
            </a:r>
            <a:r>
              <a:rPr lang="en-US" b="1" dirty="0">
                <a:solidFill>
                  <a:srgbClr val="FF0000"/>
                </a:solidFill>
                <a:effectLst/>
                <a:latin typeface="Calibri" panose="020F0502020204030204" pitchFamily="34" charset="0"/>
                <a:cs typeface="Calibri" panose="020F0502020204030204" pitchFamily="34" charset="0"/>
              </a:rPr>
              <a:t>True/False</a:t>
            </a:r>
            <a:r>
              <a:rPr lang="en-US" dirty="0">
                <a:solidFill>
                  <a:schemeClr val="bg1"/>
                </a:solidFill>
                <a:effectLst/>
                <a:latin typeface="Calibri" panose="020F0502020204030204" pitchFamily="34" charset="0"/>
                <a:cs typeface="Calibri" panose="020F0502020204030204" pitchFamily="34" charset="0"/>
              </a:rPr>
              <a:t>) would fit.</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Step two </a:t>
            </a:r>
            <a:r>
              <a:rPr lang="en-US" dirty="0">
                <a:solidFill>
                  <a:schemeClr val="bg1"/>
                </a:solidFill>
                <a:effectLst/>
                <a:latin typeface="Calibri" panose="020F0502020204030204" pitchFamily="34" charset="0"/>
                <a:cs typeface="Calibri" panose="020F0502020204030204" pitchFamily="34" charset="0"/>
              </a:rPr>
              <a:t>- calm analysis of the situation. Summarize the available information: three buildings, 15 floors, 20 rooms.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Now you can create the array:</a:t>
            </a:r>
          </a:p>
          <a:p>
            <a:endParaRPr lang="en-US" u="sng"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rooms = [[[False for r in range(20)] for f in range(15)] for t in range(3)]</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first index (0 through 2) selects one of the buildings; the second (0 through 14) selects the floor, the third (0 through 19) selects the room number. All rooms are initially free.</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78142708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909310"/>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Now you can book a room for two newlyweds: in the second building, on the tenth floor, room 14:</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rooms[1][9][13] = True</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and release the second room on the fifth floor located in the first building:</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rooms[0][4][1] = False</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Check if there are any vacancies on the 15th floor of the third building:</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vacancy = 0</a:t>
            </a:r>
          </a:p>
          <a:p>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room_number</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range(20):</a:t>
            </a:r>
          </a:p>
          <a:p>
            <a:r>
              <a:rPr lang="en-US" dirty="0">
                <a:solidFill>
                  <a:schemeClr val="bg1"/>
                </a:solidFill>
                <a:effectLst/>
                <a:highlight>
                  <a:srgbClr val="C0C0C0"/>
                </a:highlight>
                <a:latin typeface="Calibri" panose="020F0502020204030204" pitchFamily="34" charset="0"/>
                <a:cs typeface="Calibri" panose="020F0502020204030204" pitchFamily="34" charset="0"/>
              </a:rPr>
              <a:t>    if not rooms[2][14][</a:t>
            </a:r>
            <a:r>
              <a:rPr lang="en-US" dirty="0" err="1">
                <a:solidFill>
                  <a:schemeClr val="bg1"/>
                </a:solidFill>
                <a:effectLst/>
                <a:highlight>
                  <a:srgbClr val="C0C0C0"/>
                </a:highlight>
                <a:latin typeface="Calibri" panose="020F0502020204030204" pitchFamily="34" charset="0"/>
                <a:cs typeface="Calibri" panose="020F0502020204030204" pitchFamily="34" charset="0"/>
              </a:rPr>
              <a:t>room_number</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r>
              <a:rPr lang="en-US" dirty="0">
                <a:solidFill>
                  <a:schemeClr val="bg1"/>
                </a:solidFill>
                <a:effectLst/>
                <a:highlight>
                  <a:srgbClr val="C0C0C0"/>
                </a:highlight>
                <a:latin typeface="Calibri" panose="020F0502020204030204" pitchFamily="34" charset="0"/>
                <a:cs typeface="Calibri" panose="020F0502020204030204" pitchFamily="34" charset="0"/>
              </a:rPr>
              <a:t>        vacancy += 1</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The </a:t>
            </a:r>
            <a:r>
              <a:rPr lang="en-US" dirty="0">
                <a:solidFill>
                  <a:schemeClr val="bg1"/>
                </a:solidFill>
                <a:effectLst/>
                <a:highlight>
                  <a:srgbClr val="C0C0C0"/>
                </a:highlight>
                <a:latin typeface="Calibri" panose="020F0502020204030204" pitchFamily="34" charset="0"/>
                <a:cs typeface="Calibri" panose="020F0502020204030204" pitchFamily="34" charset="0"/>
              </a:rPr>
              <a:t>vacancy</a:t>
            </a:r>
            <a:r>
              <a:rPr lang="en-US" dirty="0">
                <a:solidFill>
                  <a:schemeClr val="bg1"/>
                </a:solidFill>
                <a:effectLst/>
                <a:latin typeface="Calibri" panose="020F0502020204030204" pitchFamily="34" charset="0"/>
                <a:cs typeface="Calibri" panose="020F0502020204030204" pitchFamily="34" charset="0"/>
              </a:rPr>
              <a:t> variable contains </a:t>
            </a:r>
            <a:r>
              <a:rPr lang="en-US" dirty="0">
                <a:solidFill>
                  <a:schemeClr val="bg1"/>
                </a:solidFill>
                <a:effectLst/>
                <a:highlight>
                  <a:srgbClr val="C0C0C0"/>
                </a:highlight>
                <a:latin typeface="Calibri" panose="020F0502020204030204" pitchFamily="34" charset="0"/>
                <a:cs typeface="Calibri" panose="020F0502020204030204" pitchFamily="34" charset="0"/>
              </a:rPr>
              <a:t>0</a:t>
            </a:r>
            <a:r>
              <a:rPr lang="en-US" dirty="0">
                <a:solidFill>
                  <a:schemeClr val="bg1"/>
                </a:solidFill>
                <a:effectLst/>
                <a:latin typeface="Calibri" panose="020F0502020204030204" pitchFamily="34" charset="0"/>
                <a:cs typeface="Calibri" panose="020F0502020204030204" pitchFamily="34" charset="0"/>
              </a:rPr>
              <a:t> if all the rooms are occupied, or the number of available rooms otherwise.</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Congratulations! You've made it to the end of the module. Keep up the good work!</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265183806"/>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170646"/>
          </a:xfrm>
          <a:prstGeom prst="rect">
            <a:avLst/>
          </a:prstGeom>
          <a:noFill/>
        </p:spPr>
        <p:txBody>
          <a:bodyPr wrap="square">
            <a:spAutoFit/>
          </a:bodyPr>
          <a:lstStyle/>
          <a:p>
            <a:r>
              <a:rPr lang="en-US" sz="2400" b="1" dirty="0">
                <a:solidFill>
                  <a:schemeClr val="bg1"/>
                </a:solidFill>
                <a:effectLst/>
                <a:latin typeface="Calibri" panose="020F0502020204030204" pitchFamily="34" charset="0"/>
                <a:cs typeface="Calibri" panose="020F0502020204030204" pitchFamily="34" charset="0"/>
              </a:rPr>
              <a:t>Key takeaways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1. List comprehension allows you to create new lists from existing ones in a concise and elegant way. The syntax of a list comprehension looks as follows:</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[expression </a:t>
            </a:r>
            <a:r>
              <a:rPr lang="en-US" b="1" dirty="0">
                <a:solidFill>
                  <a:srgbClr val="FF0000"/>
                </a:solidFill>
                <a:effectLst/>
                <a:highlight>
                  <a:srgbClr val="C0C0C0"/>
                </a:highlight>
                <a:latin typeface="Calibri" panose="020F0502020204030204" pitchFamily="34" charset="0"/>
                <a:cs typeface="Calibri" panose="020F0502020204030204" pitchFamily="34" charset="0"/>
              </a:rPr>
              <a:t>for</a:t>
            </a:r>
            <a:r>
              <a:rPr lang="en-US" dirty="0">
                <a:solidFill>
                  <a:schemeClr val="bg1"/>
                </a:solidFill>
                <a:effectLst/>
                <a:highlight>
                  <a:srgbClr val="C0C0C0"/>
                </a:highlight>
                <a:latin typeface="Calibri" panose="020F0502020204030204" pitchFamily="34" charset="0"/>
                <a:cs typeface="Calibri" panose="020F0502020204030204" pitchFamily="34" charset="0"/>
              </a:rPr>
              <a:t> element </a:t>
            </a:r>
            <a:r>
              <a:rPr lang="en-US" b="1" dirty="0">
                <a:solidFill>
                  <a:srgbClr val="FF0000"/>
                </a:solidFill>
                <a:effectLst/>
                <a:highlight>
                  <a:srgbClr val="C0C0C0"/>
                </a:highlight>
                <a:latin typeface="Calibri" panose="020F0502020204030204" pitchFamily="34" charset="0"/>
                <a:cs typeface="Calibri" panose="020F0502020204030204" pitchFamily="34" charset="0"/>
              </a:rPr>
              <a:t>in</a:t>
            </a:r>
            <a:r>
              <a:rPr lang="en-US" dirty="0">
                <a:solidFill>
                  <a:schemeClr val="bg1"/>
                </a:solidFill>
                <a:effectLst/>
                <a:highlight>
                  <a:srgbClr val="C0C0C0"/>
                </a:highlight>
                <a:latin typeface="Calibri" panose="020F0502020204030204" pitchFamily="34" charset="0"/>
                <a:cs typeface="Calibri" panose="020F0502020204030204" pitchFamily="34" charset="0"/>
              </a:rPr>
              <a:t> list </a:t>
            </a:r>
            <a:r>
              <a:rPr lang="en-US" b="1" dirty="0">
                <a:solidFill>
                  <a:srgbClr val="FF0000"/>
                </a:solidFill>
                <a:effectLst/>
                <a:highlight>
                  <a:srgbClr val="C0C0C0"/>
                </a:highlight>
                <a:latin typeface="Calibri" panose="020F0502020204030204" pitchFamily="34" charset="0"/>
                <a:cs typeface="Calibri" panose="020F0502020204030204" pitchFamily="34" charset="0"/>
              </a:rPr>
              <a:t>if</a:t>
            </a:r>
            <a:r>
              <a:rPr lang="en-US" dirty="0">
                <a:solidFill>
                  <a:schemeClr val="bg1"/>
                </a:solidFill>
                <a:effectLst/>
                <a:highlight>
                  <a:srgbClr val="C0C0C0"/>
                </a:highlight>
                <a:latin typeface="Calibri" panose="020F0502020204030204" pitchFamily="34" charset="0"/>
                <a:cs typeface="Calibri" panose="020F0502020204030204" pitchFamily="34" charset="0"/>
              </a:rPr>
              <a:t> conditional]</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which is actually an equivalent of the following code:</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for element in list:</a:t>
            </a:r>
          </a:p>
          <a:p>
            <a:r>
              <a:rPr lang="en-US" dirty="0">
                <a:solidFill>
                  <a:schemeClr val="bg1"/>
                </a:solidFill>
                <a:effectLst/>
                <a:highlight>
                  <a:srgbClr val="C0C0C0"/>
                </a:highlight>
                <a:latin typeface="Calibri" panose="020F0502020204030204" pitchFamily="34" charset="0"/>
                <a:cs typeface="Calibri" panose="020F0502020204030204" pitchFamily="34" charset="0"/>
              </a:rPr>
              <a:t>    if conditional:</a:t>
            </a:r>
          </a:p>
          <a:p>
            <a:r>
              <a:rPr lang="en-US" dirty="0">
                <a:solidFill>
                  <a:schemeClr val="bg1"/>
                </a:solidFill>
                <a:effectLst/>
                <a:highlight>
                  <a:srgbClr val="C0C0C0"/>
                </a:highlight>
                <a:latin typeface="Calibri" panose="020F0502020204030204" pitchFamily="34" charset="0"/>
                <a:cs typeface="Calibri" panose="020F0502020204030204" pitchFamily="34" charset="0"/>
              </a:rPr>
              <a:t>        expression</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Here's an example of a list comprehension - the code creates a five-element list filled with the first five natural numbers raised to the power of 3:</a:t>
            </a:r>
          </a:p>
          <a:p>
            <a:endParaRPr lang="en-US" dirty="0">
              <a:solidFill>
                <a:schemeClr val="bg1"/>
              </a:solidFill>
              <a:effectLst/>
              <a:latin typeface="Calibri" panose="020F0502020204030204" pitchFamily="34" charset="0"/>
              <a:cs typeface="Calibri" panose="020F0502020204030204" pitchFamily="34" charset="0"/>
            </a:endParaRPr>
          </a:p>
          <a:p>
            <a:r>
              <a:rPr lang="en-US" dirty="0">
                <a:solidFill>
                  <a:schemeClr val="bg1"/>
                </a:solidFill>
                <a:effectLst/>
                <a:highlight>
                  <a:srgbClr val="C0C0C0"/>
                </a:highlight>
                <a:latin typeface="Calibri" panose="020F0502020204030204" pitchFamily="34" charset="0"/>
                <a:cs typeface="Calibri" panose="020F0502020204030204" pitchFamily="34" charset="0"/>
              </a:rPr>
              <a:t>cubed = [num ** 3 for num in range(5)]</a:t>
            </a:r>
          </a:p>
          <a:p>
            <a:r>
              <a:rPr lang="en-US" dirty="0">
                <a:solidFill>
                  <a:schemeClr val="bg1"/>
                </a:solidFill>
                <a:effectLst/>
                <a:highlight>
                  <a:srgbClr val="C0C0C0"/>
                </a:highlight>
                <a:latin typeface="Calibri" panose="020F0502020204030204" pitchFamily="34" charset="0"/>
                <a:cs typeface="Calibri" panose="020F0502020204030204" pitchFamily="34" charset="0"/>
              </a:rPr>
              <a:t>print(cubed)  # outputs: [0, 1, 8, 27, 64]</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62222801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369332"/>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2. You can use nested lists in Python to create matrices (i.e., two-dimensional lists). For example:</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3074" name="Picture 2" descr="Table - a two-dimensional array">
            <a:extLst>
              <a:ext uri="{FF2B5EF4-FFF2-40B4-BE49-F238E27FC236}">
                <a16:creationId xmlns:a16="http://schemas.microsoft.com/office/drawing/2014/main" id="{2EBBB1D9-524A-4BC1-BBD3-E0F33CB9A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357" y="977153"/>
            <a:ext cx="4094272" cy="3825688"/>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F6007252-1351-4EFB-9818-501640A7272D}"/>
              </a:ext>
            </a:extLst>
          </p:cNvPr>
          <p:cNvSpPr txBox="1"/>
          <p:nvPr/>
        </p:nvSpPr>
        <p:spPr>
          <a:xfrm>
            <a:off x="5732929" y="1663520"/>
            <a:ext cx="6104964" cy="2862322"/>
          </a:xfrm>
          <a:prstGeom prst="rect">
            <a:avLst/>
          </a:prstGeom>
          <a:noFill/>
        </p:spPr>
        <p:txBody>
          <a:bodyPr wrap="square">
            <a:spAutoFit/>
          </a:bodyPr>
          <a:lstStyle/>
          <a:p>
            <a:pPr algn="l"/>
            <a:r>
              <a:rPr lang="en-US" dirty="0">
                <a:solidFill>
                  <a:schemeClr val="bg1"/>
                </a:solidFill>
                <a:latin typeface="Calibri" panose="020F0502020204030204" pitchFamily="34" charset="0"/>
                <a:cs typeface="Calibri" panose="020F0502020204030204" pitchFamily="34" charset="0"/>
              </a:rPr>
              <a:t># A four-column/four-row table - a two dimensional array (4x4) </a:t>
            </a:r>
          </a:p>
          <a:p>
            <a:pPr algn="l"/>
            <a:endParaRPr lang="en-US" dirty="0">
              <a:solidFill>
                <a:schemeClr val="bg1"/>
              </a:solidFill>
              <a:latin typeface="Calibri" panose="020F0502020204030204" pitchFamily="34" charset="0"/>
              <a:cs typeface="Calibri" panose="020F0502020204030204" pitchFamily="34" charset="0"/>
            </a:endParaRPr>
          </a:p>
          <a:p>
            <a:pPr algn="l"/>
            <a:r>
              <a:rPr lang="en-US" dirty="0">
                <a:solidFill>
                  <a:schemeClr val="bg1"/>
                </a:solidFill>
                <a:latin typeface="Calibri" panose="020F0502020204030204" pitchFamily="34" charset="0"/>
                <a:cs typeface="Calibri" panose="020F0502020204030204" pitchFamily="34" charset="0"/>
              </a:rPr>
              <a:t>table = [[":(", ":)", ":(", ":)"], </a:t>
            </a:r>
          </a:p>
          <a:p>
            <a:pPr algn="l"/>
            <a:r>
              <a:rPr lang="en-US" dirty="0">
                <a:solidFill>
                  <a:schemeClr val="bg1"/>
                </a:solidFill>
                <a:latin typeface="Calibri" panose="020F0502020204030204" pitchFamily="34" charset="0"/>
                <a:cs typeface="Calibri" panose="020F0502020204030204" pitchFamily="34" charset="0"/>
              </a:rPr>
              <a:t>	    [":)", ":(", ":)", ":)"], </a:t>
            </a:r>
          </a:p>
          <a:p>
            <a:pPr algn="l"/>
            <a:r>
              <a:rPr lang="en-US" dirty="0">
                <a:solidFill>
                  <a:schemeClr val="bg1"/>
                </a:solidFill>
                <a:latin typeface="Calibri" panose="020F0502020204030204" pitchFamily="34" charset="0"/>
                <a:cs typeface="Calibri" panose="020F0502020204030204" pitchFamily="34" charset="0"/>
              </a:rPr>
              <a:t>	    [":(", ":)", ":)", ":("], </a:t>
            </a:r>
          </a:p>
          <a:p>
            <a:pPr algn="l"/>
            <a:r>
              <a:rPr lang="en-US" dirty="0">
                <a:solidFill>
                  <a:schemeClr val="bg1"/>
                </a:solidFill>
                <a:latin typeface="Calibri" panose="020F0502020204030204" pitchFamily="34" charset="0"/>
                <a:cs typeface="Calibri" panose="020F0502020204030204" pitchFamily="34" charset="0"/>
              </a:rPr>
              <a:t>	    [":)", ":)", ":)", ":("]] </a:t>
            </a:r>
          </a:p>
          <a:p>
            <a:pPr algn="l"/>
            <a:endParaRPr lang="en-US" dirty="0">
              <a:solidFill>
                <a:schemeClr val="bg1"/>
              </a:solidFill>
              <a:latin typeface="Calibri" panose="020F0502020204030204" pitchFamily="34" charset="0"/>
              <a:cs typeface="Calibri" panose="020F0502020204030204" pitchFamily="34" charset="0"/>
            </a:endParaRPr>
          </a:p>
          <a:p>
            <a:pPr algn="l"/>
            <a:r>
              <a:rPr lang="en-US" dirty="0">
                <a:solidFill>
                  <a:schemeClr val="bg1"/>
                </a:solidFill>
                <a:latin typeface="Calibri" panose="020F0502020204030204" pitchFamily="34" charset="0"/>
                <a:cs typeface="Calibri" panose="020F0502020204030204" pitchFamily="34" charset="0"/>
              </a:rPr>
              <a:t>print(table) </a:t>
            </a:r>
          </a:p>
          <a:p>
            <a:pPr algn="l"/>
            <a:r>
              <a:rPr lang="en-US" dirty="0">
                <a:solidFill>
                  <a:schemeClr val="bg1"/>
                </a:solidFill>
                <a:latin typeface="Calibri" panose="020F0502020204030204" pitchFamily="34" charset="0"/>
                <a:cs typeface="Calibri" panose="020F0502020204030204" pitchFamily="34" charset="0"/>
              </a:rPr>
              <a:t>print(table[0][0]) # outputs: ':(' </a:t>
            </a:r>
          </a:p>
          <a:p>
            <a:pPr algn="l"/>
            <a:r>
              <a:rPr lang="en-US" dirty="0">
                <a:solidFill>
                  <a:schemeClr val="bg1"/>
                </a:solidFill>
                <a:latin typeface="Calibri" panose="020F0502020204030204" pitchFamily="34" charset="0"/>
                <a:cs typeface="Calibri" panose="020F0502020204030204" pitchFamily="34" charset="0"/>
              </a:rPr>
              <a:t>print(table[0][3]) # outputs: ':)' </a:t>
            </a:r>
          </a:p>
        </p:txBody>
      </p:sp>
    </p:spTree>
    <p:extLst>
      <p:ext uri="{BB962C8B-B14F-4D97-AF65-F5344CB8AC3E}">
        <p14:creationId xmlns:p14="http://schemas.microsoft.com/office/powerpoint/2010/main" val="108981511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1200329"/>
          </a:xfrm>
          <a:prstGeom prst="rect">
            <a:avLst/>
          </a:prstGeom>
          <a:noFill/>
        </p:spPr>
        <p:txBody>
          <a:bodyPr wrap="square">
            <a:spAutoFit/>
          </a:bodyPr>
          <a:lstStyle/>
          <a:p>
            <a:r>
              <a:rPr lang="en-US" dirty="0">
                <a:solidFill>
                  <a:schemeClr val="bg1"/>
                </a:solidFill>
                <a:effectLst/>
                <a:latin typeface="Calibri" panose="020F0502020204030204" pitchFamily="34" charset="0"/>
                <a:cs typeface="Calibri" panose="020F0502020204030204" pitchFamily="34" charset="0"/>
              </a:rPr>
              <a:t>3. You can nest as many lists in lists as you want, and therefore create n-dimensional lists, e.g., three-, four- or even sixty-four-dimensional arrays. </a:t>
            </a:r>
          </a:p>
          <a:p>
            <a:endParaRPr lang="en-US" dirty="0">
              <a:solidFill>
                <a:schemeClr val="bg1"/>
              </a:solidFill>
              <a:latin typeface="Calibri" panose="020F0502020204030204" pitchFamily="34" charset="0"/>
              <a:cs typeface="Calibri" panose="020F0502020204030204" pitchFamily="34" charset="0"/>
            </a:endParaRPr>
          </a:p>
          <a:p>
            <a:r>
              <a:rPr lang="en-US" dirty="0">
                <a:solidFill>
                  <a:schemeClr val="bg1"/>
                </a:solidFill>
                <a:effectLst/>
                <a:latin typeface="Calibri" panose="020F0502020204030204" pitchFamily="34" charset="0"/>
                <a:cs typeface="Calibri" panose="020F0502020204030204" pitchFamily="34" charset="0"/>
              </a:rPr>
              <a:t>For example:</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4098" name="Picture 2" descr="Cube - a three-dimensional array">
            <a:extLst>
              <a:ext uri="{FF2B5EF4-FFF2-40B4-BE49-F238E27FC236}">
                <a16:creationId xmlns:a16="http://schemas.microsoft.com/office/drawing/2014/main" id="{8256650E-FD3A-4894-910E-EC145F3C3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7641" y="1712259"/>
            <a:ext cx="4510147" cy="4336957"/>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a:extLst>
              <a:ext uri="{FF2B5EF4-FFF2-40B4-BE49-F238E27FC236}">
                <a16:creationId xmlns:a16="http://schemas.microsoft.com/office/drawing/2014/main" id="{D2DC9A5B-2916-44B8-9C7A-48007750FA6F}"/>
              </a:ext>
            </a:extLst>
          </p:cNvPr>
          <p:cNvSpPr txBox="1"/>
          <p:nvPr/>
        </p:nvSpPr>
        <p:spPr>
          <a:xfrm>
            <a:off x="5876365" y="1712259"/>
            <a:ext cx="6104964" cy="4524315"/>
          </a:xfrm>
          <a:prstGeom prst="rect">
            <a:avLst/>
          </a:prstGeom>
          <a:noFill/>
        </p:spPr>
        <p:txBody>
          <a:bodyPr wrap="square">
            <a:spAutoFit/>
          </a:bodyPr>
          <a:lstStyle/>
          <a:p>
            <a:pPr algn="l"/>
            <a:r>
              <a:rPr lang="pt-BR" dirty="0">
                <a:solidFill>
                  <a:schemeClr val="bg1"/>
                </a:solidFill>
                <a:latin typeface="Calibri" panose="020F0502020204030204" pitchFamily="34" charset="0"/>
                <a:cs typeface="Calibri" panose="020F0502020204030204" pitchFamily="34" charset="0"/>
              </a:rPr>
              <a:t># Cube - a </a:t>
            </a:r>
            <a:r>
              <a:rPr lang="pt-BR" dirty="0" err="1">
                <a:solidFill>
                  <a:schemeClr val="bg1"/>
                </a:solidFill>
                <a:latin typeface="Calibri" panose="020F0502020204030204" pitchFamily="34" charset="0"/>
                <a:cs typeface="Calibri" panose="020F0502020204030204" pitchFamily="34" charset="0"/>
              </a:rPr>
              <a:t>three</a:t>
            </a:r>
            <a:r>
              <a:rPr lang="pt-BR" dirty="0">
                <a:solidFill>
                  <a:schemeClr val="bg1"/>
                </a:solidFill>
                <a:latin typeface="Calibri" panose="020F0502020204030204" pitchFamily="34" charset="0"/>
                <a:cs typeface="Calibri" panose="020F0502020204030204" pitchFamily="34" charset="0"/>
              </a:rPr>
              <a:t>-dimensional </a:t>
            </a:r>
            <a:r>
              <a:rPr lang="pt-BR" dirty="0" err="1">
                <a:solidFill>
                  <a:schemeClr val="bg1"/>
                </a:solidFill>
                <a:latin typeface="Calibri" panose="020F0502020204030204" pitchFamily="34" charset="0"/>
                <a:cs typeface="Calibri" panose="020F0502020204030204" pitchFamily="34" charset="0"/>
              </a:rPr>
              <a:t>array</a:t>
            </a:r>
            <a:r>
              <a:rPr lang="pt-BR" dirty="0">
                <a:solidFill>
                  <a:schemeClr val="bg1"/>
                </a:solidFill>
                <a:latin typeface="Calibri" panose="020F0502020204030204" pitchFamily="34" charset="0"/>
                <a:cs typeface="Calibri" panose="020F0502020204030204" pitchFamily="34" charset="0"/>
              </a:rPr>
              <a:t> (3x3x3) </a:t>
            </a:r>
          </a:p>
          <a:p>
            <a:pPr algn="l"/>
            <a:r>
              <a:rPr lang="pt-BR" dirty="0">
                <a:solidFill>
                  <a:schemeClr val="bg1"/>
                </a:solidFill>
                <a:latin typeface="Calibri" panose="020F0502020204030204" pitchFamily="34" charset="0"/>
                <a:cs typeface="Calibri" panose="020F0502020204030204" pitchFamily="34" charset="0"/>
              </a:rPr>
              <a:t>cube = [[[':(', 'x', 'x'], </a:t>
            </a:r>
          </a:p>
          <a:p>
            <a:pPr algn="l"/>
            <a:r>
              <a:rPr lang="pt-BR" dirty="0">
                <a:solidFill>
                  <a:schemeClr val="bg1"/>
                </a:solidFill>
                <a:latin typeface="Calibri" panose="020F0502020204030204" pitchFamily="34" charset="0"/>
                <a:cs typeface="Calibri" panose="020F0502020204030204" pitchFamily="34" charset="0"/>
              </a:rPr>
              <a:t>	    [':)', 'x', 'x'], </a:t>
            </a:r>
          </a:p>
          <a:p>
            <a:pPr algn="l"/>
            <a:r>
              <a:rPr lang="pt-BR" dirty="0">
                <a:solidFill>
                  <a:schemeClr val="bg1"/>
                </a:solidFill>
                <a:latin typeface="Calibri" panose="020F0502020204030204" pitchFamily="34" charset="0"/>
                <a:cs typeface="Calibri" panose="020F0502020204030204" pitchFamily="34" charset="0"/>
              </a:rPr>
              <a:t>	    [':(', 'x', 'x']], </a:t>
            </a:r>
          </a:p>
          <a:p>
            <a:pPr algn="l"/>
            <a:endParaRPr lang="pt-BR" dirty="0">
              <a:solidFill>
                <a:schemeClr val="bg1"/>
              </a:solidFill>
              <a:latin typeface="Calibri" panose="020F0502020204030204" pitchFamily="34" charset="0"/>
              <a:cs typeface="Calibri" panose="020F0502020204030204" pitchFamily="34" charset="0"/>
            </a:endParaRPr>
          </a:p>
          <a:p>
            <a:pPr algn="l"/>
            <a:r>
              <a:rPr lang="pt-BR" dirty="0">
                <a:solidFill>
                  <a:schemeClr val="bg1"/>
                </a:solidFill>
                <a:latin typeface="Calibri" panose="020F0502020204030204" pitchFamily="34" charset="0"/>
                <a:cs typeface="Calibri" panose="020F0502020204030204" pitchFamily="34" charset="0"/>
              </a:rPr>
              <a:t>	   [[':)', 'x', 'x'], </a:t>
            </a:r>
          </a:p>
          <a:p>
            <a:pPr algn="l"/>
            <a:r>
              <a:rPr lang="pt-BR" dirty="0">
                <a:solidFill>
                  <a:schemeClr val="bg1"/>
                </a:solidFill>
                <a:latin typeface="Calibri" panose="020F0502020204030204" pitchFamily="34" charset="0"/>
                <a:cs typeface="Calibri" panose="020F0502020204030204" pitchFamily="34" charset="0"/>
              </a:rPr>
              <a:t>	   [':(', 'x', 'x'], </a:t>
            </a:r>
          </a:p>
          <a:p>
            <a:pPr algn="l"/>
            <a:r>
              <a:rPr lang="pt-BR" dirty="0">
                <a:solidFill>
                  <a:schemeClr val="bg1"/>
                </a:solidFill>
                <a:latin typeface="Calibri" panose="020F0502020204030204" pitchFamily="34" charset="0"/>
                <a:cs typeface="Calibri" panose="020F0502020204030204" pitchFamily="34" charset="0"/>
              </a:rPr>
              <a:t>	   [':)', 'x', 'x']], </a:t>
            </a:r>
          </a:p>
          <a:p>
            <a:pPr algn="l"/>
            <a:endParaRPr lang="pt-BR" dirty="0">
              <a:solidFill>
                <a:schemeClr val="bg1"/>
              </a:solidFill>
              <a:latin typeface="Calibri" panose="020F0502020204030204" pitchFamily="34" charset="0"/>
              <a:cs typeface="Calibri" panose="020F0502020204030204" pitchFamily="34" charset="0"/>
            </a:endParaRPr>
          </a:p>
          <a:p>
            <a:pPr algn="l"/>
            <a:r>
              <a:rPr lang="pt-BR" dirty="0">
                <a:solidFill>
                  <a:schemeClr val="bg1"/>
                </a:solidFill>
                <a:latin typeface="Calibri" panose="020F0502020204030204" pitchFamily="34" charset="0"/>
                <a:cs typeface="Calibri" panose="020F0502020204030204" pitchFamily="34" charset="0"/>
              </a:rPr>
              <a:t>	   [[':(', 'x', 'x'], </a:t>
            </a:r>
          </a:p>
          <a:p>
            <a:pPr algn="l"/>
            <a:r>
              <a:rPr lang="pt-BR" dirty="0">
                <a:solidFill>
                  <a:schemeClr val="bg1"/>
                </a:solidFill>
                <a:latin typeface="Calibri" panose="020F0502020204030204" pitchFamily="34" charset="0"/>
                <a:cs typeface="Calibri" panose="020F0502020204030204" pitchFamily="34" charset="0"/>
              </a:rPr>
              <a:t>	   [':)', 'x', 'x'], </a:t>
            </a:r>
          </a:p>
          <a:p>
            <a:pPr algn="l"/>
            <a:r>
              <a:rPr lang="pt-BR" dirty="0">
                <a:solidFill>
                  <a:schemeClr val="bg1"/>
                </a:solidFill>
                <a:latin typeface="Calibri" panose="020F0502020204030204" pitchFamily="34" charset="0"/>
                <a:cs typeface="Calibri" panose="020F0502020204030204" pitchFamily="34" charset="0"/>
              </a:rPr>
              <a:t>	   [':)', 'x', 'x']]] </a:t>
            </a:r>
          </a:p>
          <a:p>
            <a:pPr algn="l"/>
            <a:endParaRPr lang="pt-BR" dirty="0">
              <a:solidFill>
                <a:schemeClr val="bg1"/>
              </a:solidFill>
              <a:latin typeface="Calibri" panose="020F0502020204030204" pitchFamily="34" charset="0"/>
              <a:cs typeface="Calibri" panose="020F0502020204030204" pitchFamily="34" charset="0"/>
            </a:endParaRPr>
          </a:p>
          <a:p>
            <a:pPr algn="l"/>
            <a:r>
              <a:rPr lang="pt-BR" dirty="0">
                <a:solidFill>
                  <a:schemeClr val="bg1"/>
                </a:solidFill>
                <a:latin typeface="Calibri" panose="020F0502020204030204" pitchFamily="34" charset="0"/>
                <a:cs typeface="Calibri" panose="020F0502020204030204" pitchFamily="34" charset="0"/>
              </a:rPr>
              <a:t>print(cube) </a:t>
            </a:r>
          </a:p>
          <a:p>
            <a:pPr algn="l"/>
            <a:r>
              <a:rPr lang="pt-BR" dirty="0">
                <a:solidFill>
                  <a:schemeClr val="bg1"/>
                </a:solidFill>
                <a:latin typeface="Calibri" panose="020F0502020204030204" pitchFamily="34" charset="0"/>
                <a:cs typeface="Calibri" panose="020F0502020204030204" pitchFamily="34" charset="0"/>
              </a:rPr>
              <a:t>print(cube[0][0][0]) # outputs: ':(' </a:t>
            </a:r>
          </a:p>
          <a:p>
            <a:pPr algn="l"/>
            <a:r>
              <a:rPr lang="pt-BR" dirty="0">
                <a:solidFill>
                  <a:schemeClr val="bg1"/>
                </a:solidFill>
                <a:latin typeface="Calibri" panose="020F0502020204030204" pitchFamily="34" charset="0"/>
                <a:cs typeface="Calibri" panose="020F0502020204030204" pitchFamily="34" charset="0"/>
              </a:rPr>
              <a:t>print(cube[2][2][0]) # outputs: ':)'</a:t>
            </a:r>
          </a:p>
        </p:txBody>
      </p:sp>
    </p:spTree>
    <p:extLst>
      <p:ext uri="{BB962C8B-B14F-4D97-AF65-F5344CB8AC3E}">
        <p14:creationId xmlns:p14="http://schemas.microsoft.com/office/powerpoint/2010/main" val="2876007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755422"/>
          </a:xfrm>
          <a:prstGeom prst="rect">
            <a:avLst/>
          </a:prstGeom>
          <a:noFill/>
        </p:spPr>
        <p:txBody>
          <a:bodyPr wrap="square">
            <a:spAutoFit/>
          </a:bodyPr>
          <a:lstStyle/>
          <a:p>
            <a:pPr algn="l"/>
            <a:r>
              <a:rPr lang="en-US" sz="1600" b="1" dirty="0">
                <a:solidFill>
                  <a:schemeClr val="bg1"/>
                </a:solidFill>
                <a:effectLst/>
                <a:latin typeface="Calibri" panose="020F0502020204030204" pitchFamily="34" charset="0"/>
                <a:cs typeface="Calibri" panose="020F0502020204030204" pitchFamily="34" charset="0"/>
              </a:rPr>
              <a:t>Example 2:</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Now we're going to show you one intriguing fact. Python has an interesting feature, look at the code below:</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Read two numbers</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number1 = int(input("Enter the first number: "))</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number2 = int(input("Enter the second number: "))</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Choose the larger number</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if number1 &gt; number2: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larger_number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number1</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else: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larger_number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number2</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Print the result</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print("The larger number is:",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larger_number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b="1" dirty="0">
                <a:solidFill>
                  <a:srgbClr val="FFFF00"/>
                </a:solidFill>
                <a:effectLst/>
                <a:latin typeface="Calibri" panose="020F0502020204030204" pitchFamily="34" charset="0"/>
                <a:cs typeface="Calibri" panose="020F0502020204030204" pitchFamily="34" charset="0"/>
              </a:rPr>
              <a:t>Note: if any of the if-</a:t>
            </a:r>
            <a:r>
              <a:rPr lang="en-US" sz="1600" b="1" dirty="0" err="1">
                <a:solidFill>
                  <a:srgbClr val="FFFF00"/>
                </a:solidFill>
                <a:effectLst/>
                <a:latin typeface="Calibri" panose="020F0502020204030204" pitchFamily="34" charset="0"/>
                <a:cs typeface="Calibri" panose="020F0502020204030204" pitchFamily="34" charset="0"/>
              </a:rPr>
              <a:t>elif</a:t>
            </a:r>
            <a:r>
              <a:rPr lang="en-US" sz="1600" b="1" dirty="0">
                <a:solidFill>
                  <a:srgbClr val="FFFF00"/>
                </a:solidFill>
                <a:effectLst/>
                <a:latin typeface="Calibri" panose="020F0502020204030204" pitchFamily="34" charset="0"/>
                <a:cs typeface="Calibri" panose="020F0502020204030204" pitchFamily="34" charset="0"/>
              </a:rPr>
              <a:t>-else branches contains just one instruction, you may code it in a more comprehensive form (you don't need to make an indented line after the keyword, but just continue the line after the colon).</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This style, however, may be misleading, and we're not going to use it in our future programs, but it's definitely worth knowing if you want to read and understand someone else's programs.</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There are no other differences in the code.</a:t>
            </a:r>
          </a:p>
        </p:txBody>
      </p:sp>
    </p:spTree>
    <p:extLst>
      <p:ext uri="{BB962C8B-B14F-4D97-AF65-F5344CB8AC3E}">
        <p14:creationId xmlns:p14="http://schemas.microsoft.com/office/powerpoint/2010/main" val="3329624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509200"/>
          </a:xfrm>
          <a:prstGeom prst="rect">
            <a:avLst/>
          </a:prstGeom>
          <a:noFill/>
        </p:spPr>
        <p:txBody>
          <a:bodyPr wrap="square">
            <a:spAutoFit/>
          </a:bodyPr>
          <a:lstStyle/>
          <a:p>
            <a:pPr algn="l"/>
            <a:r>
              <a:rPr lang="en-US" sz="1600" b="1" dirty="0">
                <a:solidFill>
                  <a:schemeClr val="bg1"/>
                </a:solidFill>
                <a:effectLst/>
                <a:latin typeface="Calibri" panose="020F0502020204030204" pitchFamily="34" charset="0"/>
                <a:cs typeface="Calibri" panose="020F0502020204030204" pitchFamily="34" charset="0"/>
              </a:rPr>
              <a:t>Example 3:</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It's time to complicate the code - let's find the largest of three numbers. Will it enlarge the code? A bit.</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We assume that the first value is the largest. Then we verify this hypothesis with the two remaining values.</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Look at the code below:</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Read three numbers</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number1 = int(input("Enter the first number: "))</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number2 = int(input("Enter the second number: "))</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number3 = int(input("Enter the third number: "))</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We temporarily assume that the first number</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is the largest one.</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We will verify this soon.</a:t>
            </a:r>
          </a:p>
          <a:p>
            <a:pPr algn="l"/>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number1</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We check if the second number is larger than current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largest_number</a:t>
            </a:r>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and update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if needed.</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if number2 &gt;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number2</a:t>
            </a:r>
          </a:p>
        </p:txBody>
      </p:sp>
    </p:spTree>
    <p:extLst>
      <p:ext uri="{BB962C8B-B14F-4D97-AF65-F5344CB8AC3E}">
        <p14:creationId xmlns:p14="http://schemas.microsoft.com/office/powerpoint/2010/main" val="3960979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2554545"/>
          </a:xfrm>
          <a:prstGeom prst="rect">
            <a:avLst/>
          </a:prstGeom>
          <a:noFill/>
        </p:spPr>
        <p:txBody>
          <a:bodyPr wrap="square">
            <a:spAutoFit/>
          </a:bodyPr>
          <a:lstStyle/>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We check if the third number is larger than current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largest_number</a:t>
            </a:r>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and update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if needed.</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if number3 &gt;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number3</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Print the result</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print("The largest number is:",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This method is significantly simpler than trying to find the largest number all at once, by comparing all possible pairs of numbers (i.e., first with second, second with third, third with first). Try to rebuild the code for yourself.</a:t>
            </a:r>
          </a:p>
        </p:txBody>
      </p:sp>
    </p:spTree>
    <p:extLst>
      <p:ext uri="{BB962C8B-B14F-4D97-AF65-F5344CB8AC3E}">
        <p14:creationId xmlns:p14="http://schemas.microsoft.com/office/powerpoint/2010/main" val="3260887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4616648"/>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Pseudocode and introduction to loops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 should now be able to write a program which finds the largest of four, five, six, or even ten numbers.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 already know the scheme, so extending the size of the problem will not be particularly complex.</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But what happens if we ask you to write a program that finds the largest of two hundred numbers? Can you imagine the code?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You'll need two hundred variables. If two hundred variables isn't bad enough, try to imagine searching for the largest of a million numbers.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Imagine a code that contains 199 conditional statements and two hundred invocations of the </a:t>
            </a:r>
            <a:r>
              <a:rPr lang="en-US" dirty="0">
                <a:solidFill>
                  <a:schemeClr val="bg1"/>
                </a:solidFill>
                <a:effectLst/>
                <a:highlight>
                  <a:srgbClr val="C0C0C0"/>
                </a:highlight>
                <a:latin typeface="Calibri" panose="020F0502020204030204" pitchFamily="34" charset="0"/>
                <a:cs typeface="Calibri" panose="020F0502020204030204" pitchFamily="34" charset="0"/>
              </a:rPr>
              <a:t>input() </a:t>
            </a:r>
            <a:r>
              <a:rPr lang="en-US" dirty="0">
                <a:solidFill>
                  <a:schemeClr val="bg1"/>
                </a:solidFill>
                <a:effectLst/>
                <a:latin typeface="Calibri" panose="020F0502020204030204" pitchFamily="34" charset="0"/>
                <a:cs typeface="Calibri" panose="020F0502020204030204" pitchFamily="34" charset="0"/>
              </a:rPr>
              <a:t>function. Luckily, you don't need to deal with that. There's a simpler approach.</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28" name="Picture 4" descr="The concept of numbers">
            <a:extLst>
              <a:ext uri="{FF2B5EF4-FFF2-40B4-BE49-F238E27FC236}">
                <a16:creationId xmlns:a16="http://schemas.microsoft.com/office/drawing/2014/main" id="{9D22F787-ECB5-437E-9DAE-B7B7AB3FD7D8}"/>
              </a:ext>
            </a:extLst>
          </p:cNvPr>
          <p:cNvPicPr>
            <a:picLocks noChangeAspect="1" noChangeArrowheads="1"/>
          </p:cNvPicPr>
          <p:nvPr/>
        </p:nvPicPr>
        <p:blipFill>
          <a:blip r:embed="rId2">
            <a:alphaModFix amt="16000"/>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1306389" y="2736502"/>
            <a:ext cx="9579221" cy="3801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687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4801314"/>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We'll ignore the requirements of Python syntax for now, and try to analyze the problem without thinking about the real programming. In other words, we'll try to write the </a:t>
            </a:r>
            <a:r>
              <a:rPr lang="en-US" b="1" dirty="0">
                <a:solidFill>
                  <a:schemeClr val="bg1"/>
                </a:solidFill>
                <a:effectLst/>
                <a:latin typeface="Calibri" panose="020F0502020204030204" pitchFamily="34" charset="0"/>
                <a:cs typeface="Calibri" panose="020F0502020204030204" pitchFamily="34" charset="0"/>
              </a:rPr>
              <a:t>algorithm</a:t>
            </a:r>
            <a:r>
              <a:rPr lang="en-US" dirty="0">
                <a:solidFill>
                  <a:schemeClr val="bg1"/>
                </a:solidFill>
                <a:effectLst/>
                <a:latin typeface="Calibri" panose="020F0502020204030204" pitchFamily="34" charset="0"/>
                <a:cs typeface="Calibri" panose="020F0502020204030204" pitchFamily="34" charset="0"/>
              </a:rPr>
              <a:t>, and when we're happy with it, we'll implement it.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In this case, we'll use a kind of notation which is not an actual programming language (it can be neither compiled nor executed), but it is formalized, concise and readable. It's called </a:t>
            </a:r>
            <a:r>
              <a:rPr lang="en-US" b="1" dirty="0">
                <a:solidFill>
                  <a:schemeClr val="bg1"/>
                </a:solidFill>
                <a:effectLst/>
                <a:latin typeface="Calibri" panose="020F0502020204030204" pitchFamily="34" charset="0"/>
                <a:cs typeface="Calibri" panose="020F0502020204030204" pitchFamily="34" charset="0"/>
              </a:rPr>
              <a:t>pseudocode</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Let's look at our pseudocode below:</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dirty="0">
                <a:solidFill>
                  <a:schemeClr val="bg1"/>
                </a:solidFill>
                <a:effectLst/>
                <a:highlight>
                  <a:srgbClr val="C0C0C0"/>
                </a:highlight>
                <a:latin typeface="Calibri" panose="020F0502020204030204" pitchFamily="34" charset="0"/>
                <a:cs typeface="Calibri" panose="020F0502020204030204" pitchFamily="34" charset="0"/>
              </a:rPr>
              <a:t> = -999999999</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number = int(input())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number ==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exit()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number &gt; </a:t>
            </a:r>
            <a:r>
              <a:rPr lang="en-US"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dirty="0">
                <a:solidFill>
                  <a:schemeClr val="bg1"/>
                </a:solidFill>
                <a:effectLst/>
                <a:highlight>
                  <a:srgbClr val="C0C0C0"/>
                </a:highlight>
                <a:latin typeface="Calibri" panose="020F0502020204030204" pitchFamily="34" charset="0"/>
                <a:cs typeface="Calibri" panose="020F0502020204030204" pitchFamily="34" charset="0"/>
              </a:rPr>
              <a:t> = number</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Go to line 02</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499361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355312"/>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What's happening in it?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Firstly, we can simplify the program if, at the very beginning of the code, we assign the variable </a:t>
            </a:r>
            <a:r>
              <a:rPr lang="en-US"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with a value which will be smaller than any of the entered numbers. We'll use      </a:t>
            </a:r>
            <a:r>
              <a:rPr lang="en-US" dirty="0">
                <a:solidFill>
                  <a:schemeClr val="bg1"/>
                </a:solidFill>
                <a:effectLst/>
                <a:highlight>
                  <a:srgbClr val="C0C0C0"/>
                </a:highlight>
                <a:latin typeface="Calibri" panose="020F0502020204030204" pitchFamily="34" charset="0"/>
                <a:cs typeface="Calibri" panose="020F0502020204030204" pitchFamily="34" charset="0"/>
              </a:rPr>
              <a:t>-999999999 </a:t>
            </a:r>
            <a:r>
              <a:rPr lang="en-US" dirty="0">
                <a:solidFill>
                  <a:schemeClr val="bg1"/>
                </a:solidFill>
                <a:effectLst/>
                <a:latin typeface="Calibri" panose="020F0502020204030204" pitchFamily="34" charset="0"/>
                <a:cs typeface="Calibri" panose="020F0502020204030204" pitchFamily="34" charset="0"/>
              </a:rPr>
              <a:t>for that purpose.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Secondly, we assume that our algorithm will not know in advance how many numbers will be delivered to the program. We expect that the user will enter as many numbers as she/he wants - the algorithm will work well with one hundred and with one thousand numbers. How do we do that?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We make a deal with the user: when the value </a:t>
            </a:r>
            <a:r>
              <a:rPr lang="en-US" dirty="0">
                <a:solidFill>
                  <a:schemeClr val="bg1"/>
                </a:solidFill>
                <a:effectLst/>
                <a:highlight>
                  <a:srgbClr val="C0C0C0"/>
                </a:highlight>
                <a:latin typeface="Calibri" panose="020F0502020204030204" pitchFamily="34" charset="0"/>
                <a:cs typeface="Calibri" panose="020F0502020204030204" pitchFamily="34" charset="0"/>
              </a:rPr>
              <a:t>-1 </a:t>
            </a:r>
            <a:r>
              <a:rPr lang="en-US" dirty="0">
                <a:solidFill>
                  <a:schemeClr val="bg1"/>
                </a:solidFill>
                <a:effectLst/>
                <a:latin typeface="Calibri" panose="020F0502020204030204" pitchFamily="34" charset="0"/>
                <a:cs typeface="Calibri" panose="020F0502020204030204" pitchFamily="34" charset="0"/>
              </a:rPr>
              <a:t>is entered, it will be a sign that there are no more data and the program should end its work.</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Otherwise, if the entered value is not equal to </a:t>
            </a:r>
            <a:r>
              <a:rPr lang="en-US" dirty="0">
                <a:solidFill>
                  <a:schemeClr val="bg1"/>
                </a:solidFill>
                <a:effectLst/>
                <a:highlight>
                  <a:srgbClr val="C0C0C0"/>
                </a:highlight>
                <a:latin typeface="Calibri" panose="020F0502020204030204" pitchFamily="34" charset="0"/>
                <a:cs typeface="Calibri" panose="020F0502020204030204" pitchFamily="34" charset="0"/>
              </a:rPr>
              <a:t>-1</a:t>
            </a:r>
            <a:r>
              <a:rPr lang="en-US" dirty="0">
                <a:solidFill>
                  <a:schemeClr val="bg1"/>
                </a:solidFill>
                <a:effectLst/>
                <a:latin typeface="Calibri" panose="020F0502020204030204" pitchFamily="34" charset="0"/>
                <a:cs typeface="Calibri" panose="020F0502020204030204" pitchFamily="34" charset="0"/>
              </a:rPr>
              <a:t>, the program will read another number, and so 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trick is based on the assumption that any part of the code can be performed more than once - precisely, as many times as needed.</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056507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816977"/>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Questions and answers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 programmer writes a program and </a:t>
            </a:r>
            <a:r>
              <a:rPr lang="en-US" b="1" dirty="0">
                <a:solidFill>
                  <a:schemeClr val="bg1"/>
                </a:solidFill>
                <a:effectLst/>
                <a:latin typeface="Calibri" panose="020F0502020204030204" pitchFamily="34" charset="0"/>
                <a:cs typeface="Calibri" panose="020F0502020204030204" pitchFamily="34" charset="0"/>
              </a:rPr>
              <a:t>the program asks questions</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 computer executes the program and </a:t>
            </a:r>
            <a:r>
              <a:rPr lang="en-US" b="1" dirty="0">
                <a:solidFill>
                  <a:schemeClr val="bg1"/>
                </a:solidFill>
                <a:effectLst/>
                <a:latin typeface="Calibri" panose="020F0502020204030204" pitchFamily="34" charset="0"/>
                <a:cs typeface="Calibri" panose="020F0502020204030204" pitchFamily="34" charset="0"/>
              </a:rPr>
              <a:t>provides the answers</a:t>
            </a:r>
            <a:r>
              <a:rPr lang="en-US" dirty="0">
                <a:solidFill>
                  <a:schemeClr val="bg1"/>
                </a:solidFill>
                <a:effectLst/>
                <a:latin typeface="Calibri" panose="020F0502020204030204" pitchFamily="34" charset="0"/>
                <a:cs typeface="Calibri" panose="020F0502020204030204" pitchFamily="34" charset="0"/>
              </a:rPr>
              <a:t>. The program must be able to </a:t>
            </a:r>
            <a:r>
              <a:rPr lang="en-US" b="1" dirty="0">
                <a:solidFill>
                  <a:schemeClr val="bg1"/>
                </a:solidFill>
                <a:effectLst/>
                <a:latin typeface="Calibri" panose="020F0502020204030204" pitchFamily="34" charset="0"/>
                <a:cs typeface="Calibri" panose="020F0502020204030204" pitchFamily="34" charset="0"/>
              </a:rPr>
              <a:t>react according to the received answers</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Fortunately, computers know only two kinds of answers: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yes, this is true;</a:t>
            </a:r>
          </a:p>
          <a:p>
            <a:pPr algn="l"/>
            <a:r>
              <a:rPr lang="en-US" dirty="0">
                <a:solidFill>
                  <a:schemeClr val="bg1"/>
                </a:solidFill>
                <a:effectLst/>
                <a:latin typeface="Calibri" panose="020F0502020204030204" pitchFamily="34" charset="0"/>
                <a:cs typeface="Calibri" panose="020F0502020204030204" pitchFamily="34" charset="0"/>
              </a:rPr>
              <a:t>no, this is false.</a:t>
            </a:r>
          </a:p>
          <a:p>
            <a:pPr algn="l"/>
            <a:r>
              <a:rPr lang="en-US" dirty="0">
                <a:solidFill>
                  <a:schemeClr val="bg1"/>
                </a:solidFill>
                <a:effectLst/>
                <a:latin typeface="Calibri" panose="020F0502020204030204" pitchFamily="34" charset="0"/>
                <a:cs typeface="Calibri" panose="020F0502020204030204" pitchFamily="34" charset="0"/>
              </a:rPr>
              <a:t>You will never get a response like Let me think...., I don't know, or Probably yes, but I don't know for sure.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To ask questions, Python uses a set of very special operators. Let's go through them one after another, illustrating their effects on some simple examples.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sz="2400" b="1" dirty="0">
                <a:solidFill>
                  <a:schemeClr val="bg1"/>
                </a:solidFill>
                <a:effectLst/>
                <a:latin typeface="Calibri" panose="020F0502020204030204" pitchFamily="34" charset="0"/>
                <a:cs typeface="Calibri" panose="020F0502020204030204" pitchFamily="34" charset="0"/>
              </a:rPr>
              <a:t>Comparison: equality operator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Question: </a:t>
            </a:r>
            <a:r>
              <a:rPr lang="en-US" b="1" dirty="0">
                <a:solidFill>
                  <a:schemeClr val="bg1"/>
                </a:solidFill>
                <a:effectLst/>
                <a:latin typeface="Calibri" panose="020F0502020204030204" pitchFamily="34" charset="0"/>
                <a:cs typeface="Calibri" panose="020F0502020204030204" pitchFamily="34" charset="0"/>
              </a:rPr>
              <a:t>are two values equal</a:t>
            </a:r>
            <a:r>
              <a:rPr lang="en-US" dirty="0">
                <a:solidFill>
                  <a:schemeClr val="bg1"/>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5536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078313"/>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Performing a certain part of the code more than once is called a </a:t>
            </a:r>
            <a:r>
              <a:rPr lang="en-US" b="1" dirty="0">
                <a:solidFill>
                  <a:schemeClr val="bg1"/>
                </a:solidFill>
                <a:effectLst/>
                <a:latin typeface="Calibri" panose="020F0502020204030204" pitchFamily="34" charset="0"/>
                <a:cs typeface="Calibri" panose="020F0502020204030204" pitchFamily="34" charset="0"/>
              </a:rPr>
              <a:t>loop</a:t>
            </a:r>
            <a:r>
              <a:rPr lang="en-US" dirty="0">
                <a:solidFill>
                  <a:schemeClr val="bg1"/>
                </a:solidFill>
                <a:effectLst/>
                <a:latin typeface="Calibri" panose="020F0502020204030204" pitchFamily="34" charset="0"/>
                <a:cs typeface="Calibri" panose="020F0502020204030204" pitchFamily="34" charset="0"/>
              </a:rPr>
              <a:t>. The meaning of this term is probably obvious to you.</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Lines </a:t>
            </a:r>
            <a:r>
              <a:rPr lang="en-US" dirty="0">
                <a:solidFill>
                  <a:schemeClr val="bg1"/>
                </a:solidFill>
                <a:effectLst/>
                <a:highlight>
                  <a:srgbClr val="C0C0C0"/>
                </a:highlight>
                <a:latin typeface="Calibri" panose="020F0502020204030204" pitchFamily="34" charset="0"/>
                <a:cs typeface="Calibri" panose="020F0502020204030204" pitchFamily="34" charset="0"/>
              </a:rPr>
              <a:t>02</a:t>
            </a:r>
            <a:r>
              <a:rPr lang="en-US" dirty="0">
                <a:solidFill>
                  <a:schemeClr val="bg1"/>
                </a:solidFill>
                <a:effectLst/>
                <a:latin typeface="Calibri" panose="020F0502020204030204" pitchFamily="34" charset="0"/>
                <a:cs typeface="Calibri" panose="020F0502020204030204" pitchFamily="34" charset="0"/>
              </a:rPr>
              <a:t> through </a:t>
            </a:r>
            <a:r>
              <a:rPr lang="en-US" dirty="0">
                <a:solidFill>
                  <a:schemeClr val="bg1"/>
                </a:solidFill>
                <a:effectLst/>
                <a:highlight>
                  <a:srgbClr val="C0C0C0"/>
                </a:highlight>
                <a:latin typeface="Calibri" panose="020F0502020204030204" pitchFamily="34" charset="0"/>
                <a:cs typeface="Calibri" panose="020F0502020204030204" pitchFamily="34" charset="0"/>
              </a:rPr>
              <a:t>08</a:t>
            </a:r>
            <a:r>
              <a:rPr lang="en-US" dirty="0">
                <a:solidFill>
                  <a:schemeClr val="bg1"/>
                </a:solidFill>
                <a:effectLst/>
                <a:latin typeface="Calibri" panose="020F0502020204030204" pitchFamily="34" charset="0"/>
                <a:cs typeface="Calibri" panose="020F0502020204030204" pitchFamily="34" charset="0"/>
              </a:rPr>
              <a:t> make a loop. We'll </a:t>
            </a:r>
            <a:r>
              <a:rPr lang="en-US" b="1" dirty="0">
                <a:solidFill>
                  <a:schemeClr val="bg1"/>
                </a:solidFill>
                <a:effectLst/>
                <a:latin typeface="Calibri" panose="020F0502020204030204" pitchFamily="34" charset="0"/>
                <a:cs typeface="Calibri" panose="020F0502020204030204" pitchFamily="34" charset="0"/>
              </a:rPr>
              <a:t>pass through them as many times as needed </a:t>
            </a:r>
            <a:r>
              <a:rPr lang="en-US" dirty="0">
                <a:solidFill>
                  <a:schemeClr val="bg1"/>
                </a:solidFill>
                <a:effectLst/>
                <a:latin typeface="Calibri" panose="020F0502020204030204" pitchFamily="34" charset="0"/>
                <a:cs typeface="Calibri" panose="020F0502020204030204" pitchFamily="34" charset="0"/>
              </a:rPr>
              <a:t>to review all the entered values.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Can you use a similar structure in a program written in Python? Yes, you can.</a:t>
            </a:r>
          </a:p>
          <a:p>
            <a:pPr algn="l"/>
            <a:endParaRPr lang="en-US" dirty="0">
              <a:solidFill>
                <a:schemeClr val="bg1"/>
              </a:solidFill>
              <a:highlight>
                <a:srgbClr val="C0C0C0"/>
              </a:highlight>
              <a:latin typeface="Calibri" panose="020F0502020204030204" pitchFamily="34" charset="0"/>
              <a:cs typeface="Calibri" panose="020F0502020204030204" pitchFamily="34" charset="0"/>
            </a:endParaRPr>
          </a:p>
          <a:p>
            <a:pPr algn="l"/>
            <a:r>
              <a:rPr lang="en-US" dirty="0">
                <a:solidFill>
                  <a:srgbClr val="FFFF00"/>
                </a:solidFill>
                <a:effectLst/>
                <a:highlight>
                  <a:srgbClr val="0000FF"/>
                </a:highlight>
                <a:latin typeface="Calibri" panose="020F0502020204030204" pitchFamily="34" charset="0"/>
                <a:cs typeface="Calibri" panose="020F0502020204030204" pitchFamily="34" charset="0"/>
              </a:rPr>
              <a:t>Extra Info</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Python often comes with a lot of built-in functions that will do the work for you. For example, to find the largest number of all, you can use a Python built-in function called </a:t>
            </a:r>
            <a:r>
              <a:rPr lang="en-US" b="1" dirty="0">
                <a:solidFill>
                  <a:schemeClr val="bg1"/>
                </a:solidFill>
                <a:effectLst/>
                <a:highlight>
                  <a:srgbClr val="C0C0C0"/>
                </a:highlight>
                <a:latin typeface="Calibri" panose="020F0502020204030204" pitchFamily="34" charset="0"/>
                <a:cs typeface="Calibri" panose="020F0502020204030204" pitchFamily="34" charset="0"/>
              </a:rPr>
              <a:t>max()</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You can use it with multiple arguments. Analyze the code below:</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Read three numbers.</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number1 = int(input("Enter the first number: "))</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number2 = int(input("Enter the second number: "))</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number3 = int(input("Enter the third number: "))</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387443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4247317"/>
          </a:xfrm>
          <a:prstGeom prst="rect">
            <a:avLst/>
          </a:prstGeom>
          <a:noFill/>
        </p:spPr>
        <p:txBody>
          <a:bodyPr wrap="square">
            <a:spAutoFit/>
          </a:bodyPr>
          <a:lstStyle/>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Check which one of the numbers is the greatest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and pass it to the </a:t>
            </a:r>
            <a:r>
              <a:rPr lang="en-US"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dirty="0">
                <a:solidFill>
                  <a:schemeClr val="bg1"/>
                </a:solidFill>
                <a:effectLst/>
                <a:highlight>
                  <a:srgbClr val="C0C0C0"/>
                </a:highlight>
                <a:latin typeface="Calibri" panose="020F0502020204030204" pitchFamily="34" charset="0"/>
                <a:cs typeface="Calibri" panose="020F0502020204030204" pitchFamily="34" charset="0"/>
              </a:rPr>
              <a:t> variable.</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dirty="0">
                <a:solidFill>
                  <a:schemeClr val="bg1"/>
                </a:solidFill>
                <a:effectLst/>
                <a:highlight>
                  <a:srgbClr val="C0C0C0"/>
                </a:highlight>
                <a:latin typeface="Calibri" panose="020F0502020204030204" pitchFamily="34" charset="0"/>
                <a:cs typeface="Calibri" panose="020F0502020204030204" pitchFamily="34" charset="0"/>
              </a:rPr>
              <a:t> = max(number1, number2, number3)</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 the result.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print("The largest number is:", </a:t>
            </a:r>
            <a:r>
              <a:rPr lang="en-US"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By the same fashion, you can use the </a:t>
            </a:r>
            <a:r>
              <a:rPr lang="en-US" b="1" dirty="0">
                <a:solidFill>
                  <a:schemeClr val="bg1"/>
                </a:solidFill>
                <a:effectLst/>
                <a:highlight>
                  <a:srgbClr val="C0C0C0"/>
                </a:highlight>
                <a:latin typeface="Calibri" panose="020F0502020204030204" pitchFamily="34" charset="0"/>
                <a:cs typeface="Calibri" panose="020F0502020204030204" pitchFamily="34" charset="0"/>
              </a:rPr>
              <a:t>min() </a:t>
            </a:r>
            <a:r>
              <a:rPr lang="en-US" dirty="0">
                <a:solidFill>
                  <a:schemeClr val="bg1"/>
                </a:solidFill>
                <a:effectLst/>
                <a:latin typeface="Calibri" panose="020F0502020204030204" pitchFamily="34" charset="0"/>
                <a:cs typeface="Calibri" panose="020F0502020204030204" pitchFamily="34" charset="0"/>
              </a:rPr>
              <a:t>function to return the lowest number. You can rebuild the above code and experiment with it in the Sandbox.</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We're going to talk about these (and many other) functions soon. For the time being, our focus will be put on conditional execution and loops to let you gain more confidence in programming and teach you the skills that will let you fully understand and apply the two concepts in your code. So, for now, we're not taking any shortcuts.</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283112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4801314"/>
          </a:xfrm>
          <a:prstGeom prst="rect">
            <a:avLst/>
          </a:prstGeom>
          <a:noFill/>
        </p:spPr>
        <p:txBody>
          <a:bodyPr wrap="square">
            <a:spAutoFit/>
          </a:bodyPr>
          <a:lstStyle/>
          <a:p>
            <a:pPr algn="l"/>
            <a:r>
              <a:rPr lang="en-US" b="1" dirty="0">
                <a:solidFill>
                  <a:srgbClr val="FFFF00"/>
                </a:solidFill>
                <a:effectLst/>
                <a:highlight>
                  <a:srgbClr val="0000FF"/>
                </a:highlight>
                <a:latin typeface="Calibri" panose="020F0502020204030204" pitchFamily="34" charset="0"/>
                <a:cs typeface="Calibri" panose="020F0502020204030204" pitchFamily="34" charset="0"/>
              </a:rPr>
              <a:t>LAB</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Estimated time</a:t>
            </a:r>
          </a:p>
          <a:p>
            <a:pPr algn="l"/>
            <a:r>
              <a:rPr lang="en-US" dirty="0">
                <a:solidFill>
                  <a:schemeClr val="bg1"/>
                </a:solidFill>
                <a:effectLst/>
                <a:latin typeface="Calibri" panose="020F0502020204030204" pitchFamily="34" charset="0"/>
                <a:cs typeface="Calibri" panose="020F0502020204030204" pitchFamily="34" charset="0"/>
              </a:rPr>
              <a:t>5-15 minutes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Level of difficulty</a:t>
            </a:r>
          </a:p>
          <a:p>
            <a:pPr algn="l"/>
            <a:r>
              <a:rPr lang="en-US" dirty="0">
                <a:solidFill>
                  <a:schemeClr val="bg1"/>
                </a:solidFill>
                <a:effectLst/>
                <a:latin typeface="Calibri" panose="020F0502020204030204" pitchFamily="34" charset="0"/>
                <a:cs typeface="Calibri" panose="020F0502020204030204" pitchFamily="34" charset="0"/>
              </a:rPr>
              <a:t>Easy</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Objectives</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becoming familiar with the </a:t>
            </a:r>
            <a:r>
              <a:rPr lang="en-US" dirty="0" err="1">
                <a:solidFill>
                  <a:schemeClr val="bg1"/>
                </a:solidFill>
                <a:effectLst/>
                <a:latin typeface="Calibri" panose="020F0502020204030204" pitchFamily="34" charset="0"/>
                <a:cs typeface="Calibri" panose="020F0502020204030204" pitchFamily="34" charset="0"/>
              </a:rPr>
              <a:t>the</a:t>
            </a:r>
            <a:r>
              <a:rPr lang="en-US" dirty="0">
                <a:solidFill>
                  <a:schemeClr val="bg1"/>
                </a:solidFill>
                <a:effectLs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input() </a:t>
            </a:r>
            <a:r>
              <a:rPr lang="en-US" dirty="0">
                <a:solidFill>
                  <a:schemeClr val="bg1"/>
                </a:solidFill>
                <a:effectLst/>
                <a:latin typeface="Calibri" panose="020F0502020204030204" pitchFamily="34" charset="0"/>
                <a:cs typeface="Calibri" panose="020F0502020204030204" pitchFamily="34" charset="0"/>
              </a:rPr>
              <a:t>function;</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becoming familiar with comparison operators in Python;</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becoming familiar with the concept of conditional execution.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Scenario</a:t>
            </a:r>
          </a:p>
          <a:p>
            <a:pPr algn="l"/>
            <a:r>
              <a:rPr lang="en-US" dirty="0" err="1">
                <a:solidFill>
                  <a:schemeClr val="bg1"/>
                </a:solidFill>
                <a:effectLst/>
                <a:latin typeface="Calibri" panose="020F0502020204030204" pitchFamily="34" charset="0"/>
                <a:cs typeface="Calibri" panose="020F0502020204030204" pitchFamily="34" charset="0"/>
              </a:rPr>
              <a:t>Spathiphyllum</a:t>
            </a:r>
            <a:r>
              <a:rPr lang="en-US" dirty="0">
                <a:solidFill>
                  <a:schemeClr val="bg1"/>
                </a:solidFill>
                <a:effectLst/>
                <a:latin typeface="Calibri" panose="020F0502020204030204" pitchFamily="34" charset="0"/>
                <a:cs typeface="Calibri" panose="020F0502020204030204" pitchFamily="34" charset="0"/>
              </a:rPr>
              <a:t>, more commonly known as a peace lily or white sail plant, is one of the most popular indoor houseplants that filters out harmful toxins from the air. Some of the toxins that it neutralizes include benzene, formaldehyde, and ammonia.</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660270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3416320"/>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Imagine that your computer program loves these plants. Whenever it receives an input in the form of the word </a:t>
            </a:r>
            <a:r>
              <a:rPr lang="en-US" dirty="0" err="1">
                <a:solidFill>
                  <a:schemeClr val="bg1"/>
                </a:solidFill>
                <a:effectLst/>
                <a:highlight>
                  <a:srgbClr val="C0C0C0"/>
                </a:highlight>
                <a:latin typeface="Calibri" panose="020F0502020204030204" pitchFamily="34" charset="0"/>
                <a:cs typeface="Calibri" panose="020F0502020204030204" pitchFamily="34" charset="0"/>
              </a:rPr>
              <a:t>Spathiphyllum</a:t>
            </a:r>
            <a:r>
              <a:rPr lang="en-US" dirty="0">
                <a:solidFill>
                  <a:schemeClr val="bg1"/>
                </a:solidFill>
                <a:effectLst/>
                <a:latin typeface="Calibri" panose="020F0502020204030204" pitchFamily="34" charset="0"/>
                <a:cs typeface="Calibri" panose="020F0502020204030204" pitchFamily="34" charset="0"/>
              </a:rPr>
              <a:t>, it involuntarily shouts to the console the following string: "</a:t>
            </a:r>
            <a:r>
              <a:rPr lang="en-US" b="1" dirty="0" err="1">
                <a:solidFill>
                  <a:schemeClr val="bg1"/>
                </a:solidFill>
                <a:effectLst/>
                <a:latin typeface="Calibri" panose="020F0502020204030204" pitchFamily="34" charset="0"/>
                <a:cs typeface="Calibri" panose="020F0502020204030204" pitchFamily="34" charset="0"/>
              </a:rPr>
              <a:t>Spathiphyllum</a:t>
            </a:r>
            <a:r>
              <a:rPr lang="en-US" b="1" dirty="0">
                <a:solidFill>
                  <a:schemeClr val="bg1"/>
                </a:solidFill>
                <a:effectLst/>
                <a:latin typeface="Calibri" panose="020F0502020204030204" pitchFamily="34" charset="0"/>
                <a:cs typeface="Calibri" panose="020F0502020204030204" pitchFamily="34" charset="0"/>
              </a:rPr>
              <a:t> is the best plant ever!</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Write a program that utilizes the concept of conditional execution, takes a string as input, and:</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prints the sentence "</a:t>
            </a:r>
            <a:r>
              <a:rPr lang="en-US" dirty="0">
                <a:solidFill>
                  <a:schemeClr val="bg1"/>
                </a:solidFill>
                <a:effectLst/>
                <a:highlight>
                  <a:srgbClr val="C0C0C0"/>
                </a:highlight>
                <a:latin typeface="Calibri" panose="020F0502020204030204" pitchFamily="34" charset="0"/>
                <a:cs typeface="Calibri" panose="020F0502020204030204" pitchFamily="34" charset="0"/>
              </a:rPr>
              <a:t>Yes - </a:t>
            </a:r>
            <a:r>
              <a:rPr lang="en-US" dirty="0" err="1">
                <a:solidFill>
                  <a:schemeClr val="bg1"/>
                </a:solidFill>
                <a:effectLst/>
                <a:highlight>
                  <a:srgbClr val="C0C0C0"/>
                </a:highlight>
                <a:latin typeface="Calibri" panose="020F0502020204030204" pitchFamily="34" charset="0"/>
                <a:cs typeface="Calibri" panose="020F0502020204030204" pitchFamily="34" charset="0"/>
              </a:rPr>
              <a:t>Spathiphyllum</a:t>
            </a:r>
            <a:r>
              <a:rPr lang="en-US" dirty="0">
                <a:solidFill>
                  <a:schemeClr val="bg1"/>
                </a:solidFill>
                <a:effectLst/>
                <a:highlight>
                  <a:srgbClr val="C0C0C0"/>
                </a:highlight>
                <a:latin typeface="Calibri" panose="020F0502020204030204" pitchFamily="34" charset="0"/>
                <a:cs typeface="Calibri" panose="020F0502020204030204" pitchFamily="34" charset="0"/>
              </a:rPr>
              <a:t> is the best plant ever!</a:t>
            </a:r>
            <a:r>
              <a:rPr lang="en-US" dirty="0">
                <a:solidFill>
                  <a:schemeClr val="bg1"/>
                </a:solidFill>
                <a:effectLst/>
                <a:latin typeface="Calibri" panose="020F0502020204030204" pitchFamily="34" charset="0"/>
                <a:cs typeface="Calibri" panose="020F0502020204030204" pitchFamily="34" charset="0"/>
              </a:rPr>
              <a:t>" to the screen if the inputted string is "</a:t>
            </a:r>
            <a:r>
              <a:rPr lang="en-US" dirty="0" err="1">
                <a:solidFill>
                  <a:schemeClr val="bg1"/>
                </a:solidFill>
                <a:effectLst/>
                <a:highlight>
                  <a:srgbClr val="C0C0C0"/>
                </a:highlight>
                <a:latin typeface="Calibri" panose="020F0502020204030204" pitchFamily="34" charset="0"/>
                <a:cs typeface="Calibri" panose="020F0502020204030204" pitchFamily="34" charset="0"/>
              </a:rPr>
              <a:t>Spathiphyllum</a:t>
            </a:r>
            <a:r>
              <a:rPr lang="en-US" dirty="0">
                <a:solidFill>
                  <a:schemeClr val="bg1"/>
                </a:solidFill>
                <a:effectLst/>
                <a:latin typeface="Calibri" panose="020F0502020204030204" pitchFamily="34" charset="0"/>
                <a:cs typeface="Calibri" panose="020F0502020204030204" pitchFamily="34" charset="0"/>
              </a:rPr>
              <a:t>" (upper-case)</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prints "</a:t>
            </a:r>
            <a:r>
              <a:rPr lang="en-US" dirty="0">
                <a:solidFill>
                  <a:schemeClr val="bg1"/>
                </a:solidFill>
                <a:effectLst/>
                <a:highlight>
                  <a:srgbClr val="C0C0C0"/>
                </a:highlight>
                <a:latin typeface="Calibri" panose="020F0502020204030204" pitchFamily="34" charset="0"/>
                <a:cs typeface="Calibri" panose="020F0502020204030204" pitchFamily="34" charset="0"/>
              </a:rPr>
              <a:t>No, I want a big </a:t>
            </a:r>
            <a:r>
              <a:rPr lang="en-US" dirty="0" err="1">
                <a:solidFill>
                  <a:schemeClr val="bg1"/>
                </a:solidFill>
                <a:effectLst/>
                <a:highlight>
                  <a:srgbClr val="C0C0C0"/>
                </a:highlight>
                <a:latin typeface="Calibri" panose="020F0502020204030204" pitchFamily="34" charset="0"/>
                <a:cs typeface="Calibri" panose="020F0502020204030204" pitchFamily="34" charset="0"/>
              </a:rPr>
              <a:t>Spathiphyllum</a:t>
            </a:r>
            <a:r>
              <a:rPr lang="en-US" dirty="0">
                <a:solidFill>
                  <a:schemeClr val="bg1"/>
                </a:solidFill>
                <a:effectLst/>
                <a:highlight>
                  <a:srgbClr val="C0C0C0"/>
                </a:highlight>
                <a:latin typeface="Calibri" panose="020F0502020204030204" pitchFamily="34" charset="0"/>
                <a:cs typeface="Calibri" panose="020F0502020204030204" pitchFamily="34" charset="0"/>
              </a:rPr>
              <a:t>!</a:t>
            </a:r>
            <a:r>
              <a:rPr lang="en-US" dirty="0">
                <a:solidFill>
                  <a:schemeClr val="bg1"/>
                </a:solidFill>
                <a:effectLst/>
                <a:latin typeface="Calibri" panose="020F0502020204030204" pitchFamily="34" charset="0"/>
                <a:cs typeface="Calibri" panose="020F0502020204030204" pitchFamily="34" charset="0"/>
              </a:rPr>
              <a:t>" if the inputted string is "</a:t>
            </a:r>
            <a:r>
              <a:rPr lang="en-US" dirty="0" err="1">
                <a:solidFill>
                  <a:schemeClr val="bg1"/>
                </a:solidFill>
                <a:effectLst/>
                <a:highlight>
                  <a:srgbClr val="C0C0C0"/>
                </a:highlight>
                <a:latin typeface="Calibri" panose="020F0502020204030204" pitchFamily="34" charset="0"/>
                <a:cs typeface="Calibri" panose="020F0502020204030204" pitchFamily="34" charset="0"/>
              </a:rPr>
              <a:t>spathiphyllum</a:t>
            </a:r>
            <a:r>
              <a:rPr lang="en-US" dirty="0">
                <a:solidFill>
                  <a:schemeClr val="bg1"/>
                </a:solidFill>
                <a:effectLst/>
                <a:latin typeface="Calibri" panose="020F0502020204030204" pitchFamily="34" charset="0"/>
                <a:cs typeface="Calibri" panose="020F0502020204030204" pitchFamily="34" charset="0"/>
              </a:rPr>
              <a:t>" (lower-case)</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prints "</a:t>
            </a:r>
            <a:r>
              <a:rPr lang="en-US" dirty="0" err="1">
                <a:solidFill>
                  <a:schemeClr val="bg1"/>
                </a:solidFill>
                <a:effectLst/>
                <a:highlight>
                  <a:srgbClr val="C0C0C0"/>
                </a:highlight>
                <a:latin typeface="Calibri" panose="020F0502020204030204" pitchFamily="34" charset="0"/>
                <a:cs typeface="Calibri" panose="020F0502020204030204" pitchFamily="34" charset="0"/>
              </a:rPr>
              <a:t>Spathiphyllum</a:t>
            </a:r>
            <a:r>
              <a:rPr lang="en-US" dirty="0">
                <a:solidFill>
                  <a:schemeClr val="bg1"/>
                </a:solidFill>
                <a:effectLst/>
                <a:highlight>
                  <a:srgbClr val="C0C0C0"/>
                </a:highlight>
                <a:latin typeface="Calibri" panose="020F0502020204030204" pitchFamily="34" charset="0"/>
                <a:cs typeface="Calibri" panose="020F0502020204030204" pitchFamily="34" charset="0"/>
              </a:rPr>
              <a:t>! Not [input]</a:t>
            </a:r>
            <a:r>
              <a:rPr lang="en-US" dirty="0">
                <a:solidFill>
                  <a:schemeClr val="bg1"/>
                </a:solidFill>
                <a:effectLst/>
                <a:latin typeface="Calibri" panose="020F0502020204030204" pitchFamily="34" charset="0"/>
                <a:cs typeface="Calibri" panose="020F0502020204030204" pitchFamily="34" charset="0"/>
              </a:rPr>
              <a:t>!" otherwise. Note: </a:t>
            </a:r>
            <a:r>
              <a:rPr lang="en-US" dirty="0">
                <a:solidFill>
                  <a:schemeClr val="bg1"/>
                </a:solidFill>
                <a:effectLst/>
                <a:highlight>
                  <a:srgbClr val="C0C0C0"/>
                </a:highlight>
                <a:latin typeface="Calibri" panose="020F0502020204030204" pitchFamily="34" charset="0"/>
                <a:cs typeface="Calibri" panose="020F0502020204030204" pitchFamily="34" charset="0"/>
              </a:rPr>
              <a:t>[input] </a:t>
            </a:r>
            <a:r>
              <a:rPr lang="en-US" dirty="0">
                <a:solidFill>
                  <a:schemeClr val="bg1"/>
                </a:solidFill>
                <a:effectLst/>
                <a:latin typeface="Calibri" panose="020F0502020204030204" pitchFamily="34" charset="0"/>
                <a:cs typeface="Calibri" panose="020F0502020204030204" pitchFamily="34" charset="0"/>
              </a:rPr>
              <a:t>is the string taken as input.</a:t>
            </a:r>
          </a:p>
          <a:p>
            <a:pPr marL="285750" indent="-285750" algn="l">
              <a:buFont typeface="Arial" panose="020B0604020202020204" pitchFamily="34" charset="0"/>
              <a:buChar char="•"/>
            </a:pPr>
            <a:endParaRPr lang="en-US" dirty="0">
              <a:solidFill>
                <a:schemeClr val="bg1"/>
              </a:solidFill>
              <a:latin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cs typeface="Calibri" panose="020F0502020204030204" pitchFamily="34" charset="0"/>
              </a:rPr>
              <a:t>T</a:t>
            </a:r>
            <a:r>
              <a:rPr lang="en-US" dirty="0">
                <a:solidFill>
                  <a:schemeClr val="bg1"/>
                </a:solidFill>
                <a:effectLst/>
                <a:latin typeface="Calibri" panose="020F0502020204030204" pitchFamily="34" charset="0"/>
                <a:cs typeface="Calibri" panose="020F0502020204030204" pitchFamily="34" charset="0"/>
              </a:rPr>
              <a:t>est your code using the data we've provided for you. And get yourself a </a:t>
            </a:r>
            <a:r>
              <a:rPr lang="en-US" dirty="0" err="1">
                <a:solidFill>
                  <a:schemeClr val="bg1"/>
                </a:solidFill>
                <a:effectLst/>
                <a:latin typeface="Calibri" panose="020F0502020204030204" pitchFamily="34" charset="0"/>
                <a:cs typeface="Calibri" panose="020F0502020204030204" pitchFamily="34" charset="0"/>
              </a:rPr>
              <a:t>Spathiphyllum</a:t>
            </a:r>
            <a:r>
              <a:rPr lang="en-US" dirty="0">
                <a:solidFill>
                  <a:schemeClr val="bg1"/>
                </a:solidFill>
                <a:effectLst/>
                <a:latin typeface="Calibri" panose="020F0502020204030204" pitchFamily="34" charset="0"/>
                <a:cs typeface="Calibri" panose="020F0502020204030204" pitchFamily="34" charset="0"/>
              </a:rPr>
              <a:t>, too!</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283977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6463308"/>
          </a:xfrm>
          <a:prstGeom prst="rect">
            <a:avLst/>
          </a:prstGeom>
          <a:noFill/>
        </p:spPr>
        <p:txBody>
          <a:bodyPr wrap="square">
            <a:spAutoFit/>
          </a:bodyPr>
          <a:lstStyle/>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Test Data</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Sample input: </a:t>
            </a:r>
            <a:r>
              <a:rPr lang="en-US" b="1" dirty="0" err="1">
                <a:solidFill>
                  <a:schemeClr val="bg1"/>
                </a:solidFill>
                <a:effectLst/>
                <a:latin typeface="Calibri" panose="020F0502020204030204" pitchFamily="34" charset="0"/>
                <a:cs typeface="Calibri" panose="020F0502020204030204" pitchFamily="34" charset="0"/>
              </a:rPr>
              <a:t>spathiphyllum</a:t>
            </a:r>
            <a:endParaRPr lang="en-US" b="1" dirty="0">
              <a:solidFill>
                <a:schemeClr val="bg1"/>
              </a:solidFill>
              <a:effectLst/>
              <a:latin typeface="Calibri" panose="020F0502020204030204" pitchFamily="34" charset="0"/>
              <a:cs typeface="Calibri" panose="020F0502020204030204" pitchFamily="34" charset="0"/>
            </a:endParaRP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Expected output: </a:t>
            </a:r>
            <a:r>
              <a:rPr lang="en-US" b="1" dirty="0">
                <a:solidFill>
                  <a:schemeClr val="bg1"/>
                </a:solidFill>
                <a:effectLst/>
                <a:latin typeface="Calibri" panose="020F0502020204030204" pitchFamily="34" charset="0"/>
                <a:cs typeface="Calibri" panose="020F0502020204030204" pitchFamily="34" charset="0"/>
              </a:rPr>
              <a:t>No, I want a big </a:t>
            </a:r>
            <a:r>
              <a:rPr lang="en-US" b="1" dirty="0" err="1">
                <a:solidFill>
                  <a:schemeClr val="bg1"/>
                </a:solidFill>
                <a:effectLst/>
                <a:latin typeface="Calibri" panose="020F0502020204030204" pitchFamily="34" charset="0"/>
                <a:cs typeface="Calibri" panose="020F0502020204030204" pitchFamily="34" charset="0"/>
              </a:rPr>
              <a:t>Spathiphyllum</a:t>
            </a:r>
            <a:r>
              <a:rPr lang="en-US" b="1"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Sample input: </a:t>
            </a:r>
            <a:r>
              <a:rPr lang="en-US" b="1" dirty="0">
                <a:solidFill>
                  <a:schemeClr val="bg1"/>
                </a:solidFill>
                <a:effectLst/>
                <a:latin typeface="Calibri" panose="020F0502020204030204" pitchFamily="34" charset="0"/>
                <a:cs typeface="Calibri" panose="020F0502020204030204" pitchFamily="34" charset="0"/>
              </a:rPr>
              <a:t>pelargonium</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Expected output: </a:t>
            </a:r>
            <a:r>
              <a:rPr lang="en-US" b="1" dirty="0" err="1">
                <a:solidFill>
                  <a:schemeClr val="bg1"/>
                </a:solidFill>
                <a:effectLst/>
                <a:latin typeface="Calibri" panose="020F0502020204030204" pitchFamily="34" charset="0"/>
                <a:cs typeface="Calibri" panose="020F0502020204030204" pitchFamily="34" charset="0"/>
              </a:rPr>
              <a:t>Spathiphyllum</a:t>
            </a:r>
            <a:r>
              <a:rPr lang="en-US" b="1" dirty="0">
                <a:solidFill>
                  <a:schemeClr val="bg1"/>
                </a:solidFill>
                <a:effectLst/>
                <a:latin typeface="Calibri" panose="020F0502020204030204" pitchFamily="34" charset="0"/>
                <a:cs typeface="Calibri" panose="020F0502020204030204" pitchFamily="34" charset="0"/>
              </a:rPr>
              <a:t>! Not pelargonium!</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Sample input: </a:t>
            </a:r>
            <a:r>
              <a:rPr lang="en-US" b="1" dirty="0" err="1">
                <a:solidFill>
                  <a:schemeClr val="bg1"/>
                </a:solidFill>
                <a:effectLst/>
                <a:latin typeface="Calibri" panose="020F0502020204030204" pitchFamily="34" charset="0"/>
                <a:cs typeface="Calibri" panose="020F0502020204030204" pitchFamily="34" charset="0"/>
              </a:rPr>
              <a:t>Spathiphyllum</a:t>
            </a:r>
            <a:endParaRPr lang="en-US" b="1" dirty="0">
              <a:solidFill>
                <a:schemeClr val="bg1"/>
              </a:solidFill>
              <a:effectLst/>
              <a:latin typeface="Calibri" panose="020F0502020204030204" pitchFamily="34" charset="0"/>
              <a:cs typeface="Calibri" panose="020F0502020204030204" pitchFamily="34" charset="0"/>
            </a:endParaRP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Expected output: </a:t>
            </a:r>
            <a:r>
              <a:rPr lang="en-US" b="1" dirty="0">
                <a:solidFill>
                  <a:schemeClr val="bg1"/>
                </a:solidFill>
                <a:effectLst/>
                <a:latin typeface="Calibri" panose="020F0502020204030204" pitchFamily="34" charset="0"/>
                <a:cs typeface="Calibri" panose="020F0502020204030204" pitchFamily="34" charset="0"/>
              </a:rPr>
              <a:t>Yes - </a:t>
            </a:r>
            <a:r>
              <a:rPr lang="en-US" b="1" dirty="0" err="1">
                <a:solidFill>
                  <a:schemeClr val="bg1"/>
                </a:solidFill>
                <a:effectLst/>
                <a:latin typeface="Calibri" panose="020F0502020204030204" pitchFamily="34" charset="0"/>
                <a:cs typeface="Calibri" panose="020F0502020204030204" pitchFamily="34" charset="0"/>
              </a:rPr>
              <a:t>Spathiphyllum</a:t>
            </a:r>
            <a:r>
              <a:rPr lang="en-US" b="1" dirty="0">
                <a:solidFill>
                  <a:schemeClr val="bg1"/>
                </a:solidFill>
                <a:effectLst/>
                <a:latin typeface="Calibri" panose="020F0502020204030204" pitchFamily="34" charset="0"/>
                <a:cs typeface="Calibri" panose="020F0502020204030204" pitchFamily="34" charset="0"/>
              </a:rPr>
              <a:t> is the best plant ever!</a:t>
            </a:r>
          </a:p>
          <a:p>
            <a:pPr algn="l"/>
            <a:endParaRPr lang="en-US" dirty="0">
              <a:solidFill>
                <a:schemeClr val="bg1"/>
              </a:solidFill>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plant = input(“</a:t>
            </a:r>
            <a:r>
              <a:rPr lang="en-US" dirty="0" err="1">
                <a:solidFill>
                  <a:schemeClr val="bg1"/>
                </a:solidFill>
                <a:effectLst/>
                <a:highlight>
                  <a:srgbClr val="C0C0C0"/>
                </a:highlight>
                <a:latin typeface="Calibri" panose="020F0502020204030204" pitchFamily="34" charset="0"/>
                <a:cs typeface="Calibri" panose="020F0502020204030204" pitchFamily="34" charset="0"/>
              </a:rPr>
              <a:t>Digite</a:t>
            </a:r>
            <a:r>
              <a:rPr lang="en-US" dirty="0">
                <a:solidFill>
                  <a:schemeClr val="bg1"/>
                </a:solidFill>
                <a:effectLst/>
                <a:highlight>
                  <a:srgbClr val="C0C0C0"/>
                </a:highlight>
                <a:latin typeface="Calibri" panose="020F0502020204030204" pitchFamily="34" charset="0"/>
                <a:cs typeface="Calibri" panose="020F0502020204030204" pitchFamily="34" charset="0"/>
              </a:rPr>
              <a:t> o </a:t>
            </a:r>
            <a:r>
              <a:rPr lang="en-US" dirty="0" err="1">
                <a:solidFill>
                  <a:schemeClr val="bg1"/>
                </a:solidFill>
                <a:effectLst/>
                <a:highlight>
                  <a:srgbClr val="C0C0C0"/>
                </a:highlight>
                <a:latin typeface="Calibri" panose="020F0502020204030204" pitchFamily="34" charset="0"/>
                <a:cs typeface="Calibri" panose="020F0502020204030204" pitchFamily="34" charset="0"/>
              </a:rPr>
              <a:t>nome</a:t>
            </a:r>
            <a:r>
              <a:rPr lang="en-US" dirty="0">
                <a:solidFill>
                  <a:schemeClr val="bg1"/>
                </a:solidFill>
                <a:effectLst/>
                <a:highlight>
                  <a:srgbClr val="C0C0C0"/>
                </a:highlight>
                <a:latin typeface="Calibri" panose="020F0502020204030204" pitchFamily="34" charset="0"/>
                <a:cs typeface="Calibri" panose="020F0502020204030204" pitchFamily="34" charset="0"/>
              </a:rPr>
              <a:t> da planta </a:t>
            </a:r>
            <a:r>
              <a:rPr lang="en-US" dirty="0" err="1">
                <a:solidFill>
                  <a:schemeClr val="bg1"/>
                </a:solidFill>
                <a:effectLst/>
                <a:highlight>
                  <a:srgbClr val="C0C0C0"/>
                </a:highlight>
                <a:latin typeface="Calibri" panose="020F0502020204030204" pitchFamily="34" charset="0"/>
                <a:cs typeface="Calibri" panose="020F0502020204030204" pitchFamily="34" charset="0"/>
              </a:rPr>
              <a:t>mágica</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plant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Spathiphyllum</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f"Yes</a:t>
            </a:r>
            <a:r>
              <a:rPr lang="en-US" dirty="0">
                <a:solidFill>
                  <a:schemeClr val="bg1"/>
                </a:solidFill>
                <a:effectLst/>
                <a:highlight>
                  <a:srgbClr val="C0C0C0"/>
                </a:highlight>
                <a:latin typeface="Calibri" panose="020F0502020204030204" pitchFamily="34" charset="0"/>
                <a:cs typeface="Calibri" panose="020F0502020204030204" pitchFamily="34" charset="0"/>
              </a:rPr>
              <a:t> - {plant} is the best plant ever!")</a:t>
            </a: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elif</a:t>
            </a:r>
            <a:r>
              <a:rPr lang="en-US" dirty="0">
                <a:solidFill>
                  <a:schemeClr val="bg1"/>
                </a:solidFill>
                <a:effectLst/>
                <a:highlight>
                  <a:srgbClr val="C0C0C0"/>
                </a:highlight>
                <a:latin typeface="Calibri" panose="020F0502020204030204" pitchFamily="34" charset="0"/>
                <a:cs typeface="Calibri" panose="020F0502020204030204" pitchFamily="34" charset="0"/>
              </a:rPr>
              <a:t> plant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spathiphyllum</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f"No</a:t>
            </a:r>
            <a:r>
              <a:rPr lang="en-US" dirty="0">
                <a:solidFill>
                  <a:schemeClr val="bg1"/>
                </a:solidFill>
                <a:effectLst/>
                <a:highlight>
                  <a:srgbClr val="C0C0C0"/>
                </a:highlight>
                <a:latin typeface="Calibri" panose="020F0502020204030204" pitchFamily="34" charset="0"/>
                <a:cs typeface="Calibri" panose="020F0502020204030204" pitchFamily="34" charset="0"/>
              </a:rPr>
              <a:t>, I want a big {</a:t>
            </a:r>
            <a:r>
              <a:rPr lang="en-US" dirty="0" err="1">
                <a:solidFill>
                  <a:schemeClr val="bg1"/>
                </a:solidFill>
                <a:effectLst/>
                <a:highlight>
                  <a:srgbClr val="C0C0C0"/>
                </a:highlight>
                <a:latin typeface="Calibri" panose="020F0502020204030204" pitchFamily="34" charset="0"/>
                <a:cs typeface="Calibri" panose="020F0502020204030204" pitchFamily="34" charset="0"/>
              </a:rPr>
              <a:t>plant.capitalize</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f"Spathiphyllum</a:t>
            </a:r>
            <a:r>
              <a:rPr lang="en-US" dirty="0">
                <a:solidFill>
                  <a:schemeClr val="bg1"/>
                </a:solidFill>
                <a:effectLst/>
                <a:highlight>
                  <a:srgbClr val="C0C0C0"/>
                </a:highlight>
                <a:latin typeface="Calibri" panose="020F0502020204030204" pitchFamily="34" charset="0"/>
                <a:cs typeface="Calibri" panose="020F0502020204030204" pitchFamily="34" charset="0"/>
              </a:rPr>
              <a:t>! Not {plant}!")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032004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355312"/>
          </a:xfrm>
          <a:prstGeom prst="rect">
            <a:avLst/>
          </a:prstGeom>
          <a:noFill/>
        </p:spPr>
        <p:txBody>
          <a:bodyPr wrap="square">
            <a:spAutoFit/>
          </a:bodyPr>
          <a:lstStyle/>
          <a:p>
            <a:pPr algn="l"/>
            <a:r>
              <a:rPr lang="en-US" b="1" dirty="0">
                <a:solidFill>
                  <a:srgbClr val="FFFF00"/>
                </a:solidFill>
                <a:effectLst/>
                <a:highlight>
                  <a:srgbClr val="0000FF"/>
                </a:highlight>
                <a:latin typeface="Calibri" panose="020F0502020204030204" pitchFamily="34" charset="0"/>
                <a:cs typeface="Calibri" panose="020F0502020204030204" pitchFamily="34" charset="0"/>
              </a:rPr>
              <a:t>LAB</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Estimated time</a:t>
            </a:r>
          </a:p>
          <a:p>
            <a:pPr algn="l"/>
            <a:r>
              <a:rPr lang="en-US" dirty="0">
                <a:solidFill>
                  <a:schemeClr val="bg1"/>
                </a:solidFill>
                <a:effectLst/>
                <a:latin typeface="Calibri" panose="020F0502020204030204" pitchFamily="34" charset="0"/>
                <a:cs typeface="Calibri" panose="020F0502020204030204" pitchFamily="34" charset="0"/>
              </a:rPr>
              <a:t>10-20 minutes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Level of difficulty</a:t>
            </a:r>
          </a:p>
          <a:p>
            <a:pPr algn="l"/>
            <a:r>
              <a:rPr lang="en-US" dirty="0">
                <a:solidFill>
                  <a:schemeClr val="bg1"/>
                </a:solidFill>
                <a:effectLst/>
                <a:latin typeface="Calibri" panose="020F0502020204030204" pitchFamily="34" charset="0"/>
                <a:cs typeface="Calibri" panose="020F0502020204030204" pitchFamily="34" charset="0"/>
              </a:rPr>
              <a:t>Easy/Medium</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Objectives</a:t>
            </a:r>
          </a:p>
          <a:p>
            <a:pPr algn="l"/>
            <a:r>
              <a:rPr lang="en-US" dirty="0">
                <a:solidFill>
                  <a:schemeClr val="bg1"/>
                </a:solidFill>
                <a:effectLst/>
                <a:latin typeface="Calibri" panose="020F0502020204030204" pitchFamily="34" charset="0"/>
                <a:cs typeface="Calibri" panose="020F0502020204030204" pitchFamily="34" charset="0"/>
              </a:rPr>
              <a:t>Familiarize the student with:</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using the</a:t>
            </a:r>
            <a:r>
              <a:rPr lang="en-US" b="1" dirty="0">
                <a:solidFill>
                  <a:srgbClr val="FF0000"/>
                </a:solidFill>
                <a:effectLst/>
                <a:latin typeface="Calibri" panose="020F0502020204030204" pitchFamily="34" charset="0"/>
                <a:cs typeface="Calibri" panose="020F0502020204030204" pitchFamily="34" charset="0"/>
              </a:rPr>
              <a:t> if-else </a:t>
            </a:r>
            <a:r>
              <a:rPr lang="en-US" dirty="0">
                <a:solidFill>
                  <a:schemeClr val="bg1"/>
                </a:solidFill>
                <a:effectLst/>
                <a:latin typeface="Calibri" panose="020F0502020204030204" pitchFamily="34" charset="0"/>
                <a:cs typeface="Calibri" panose="020F0502020204030204" pitchFamily="34" charset="0"/>
              </a:rPr>
              <a:t>instruction to branch the control path;</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building a complete program that solves simple real-life problems.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Scenario</a:t>
            </a:r>
          </a:p>
          <a:p>
            <a:pPr algn="l"/>
            <a:r>
              <a:rPr lang="en-US" dirty="0">
                <a:solidFill>
                  <a:schemeClr val="bg1"/>
                </a:solidFill>
                <a:effectLst/>
                <a:latin typeface="Calibri" panose="020F0502020204030204" pitchFamily="34" charset="0"/>
                <a:cs typeface="Calibri" panose="020F0502020204030204" pitchFamily="34" charset="0"/>
              </a:rPr>
              <a:t>Once upon a time there was a land - a land of milk and honey, inhabited by happy and prosperous people. The people paid taxes, of course - their happiness had limits. The most important tax, called the Personal Income Tax (PIT for short) had to be paid once a year, and was evaluated using the following rule:</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104846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4801314"/>
          </a:xfrm>
          <a:prstGeom prst="rect">
            <a:avLst/>
          </a:prstGeom>
          <a:noFill/>
        </p:spPr>
        <p:txBody>
          <a:bodyPr wrap="square">
            <a:spAutoFit/>
          </a:bodyPr>
          <a:lstStyle/>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if the citizen's income was not higher than 85.528 thalers, the tax was </a:t>
            </a:r>
            <a:r>
              <a:rPr lang="en-US" b="1" dirty="0">
                <a:solidFill>
                  <a:srgbClr val="FF0000"/>
                </a:solidFill>
                <a:effectLst/>
                <a:latin typeface="Calibri" panose="020F0502020204030204" pitchFamily="34" charset="0"/>
                <a:cs typeface="Calibri" panose="020F0502020204030204" pitchFamily="34" charset="0"/>
              </a:rPr>
              <a:t>equal to 18% </a:t>
            </a:r>
            <a:r>
              <a:rPr lang="en-US" dirty="0">
                <a:solidFill>
                  <a:schemeClr val="bg1"/>
                </a:solidFill>
                <a:effectLst/>
                <a:latin typeface="Calibri" panose="020F0502020204030204" pitchFamily="34" charset="0"/>
                <a:cs typeface="Calibri" panose="020F0502020204030204" pitchFamily="34" charset="0"/>
              </a:rPr>
              <a:t>of the income </a:t>
            </a:r>
            <a:r>
              <a:rPr lang="en-US" b="1" dirty="0">
                <a:solidFill>
                  <a:srgbClr val="FF0000"/>
                </a:solidFill>
                <a:effectLst/>
                <a:latin typeface="Calibri" panose="020F0502020204030204" pitchFamily="34" charset="0"/>
                <a:cs typeface="Calibri" panose="020F0502020204030204" pitchFamily="34" charset="0"/>
              </a:rPr>
              <a:t>minus 556 thalers and 2 cents </a:t>
            </a:r>
            <a:r>
              <a:rPr lang="en-US" dirty="0">
                <a:solidFill>
                  <a:schemeClr val="bg1"/>
                </a:solidFill>
                <a:effectLst/>
                <a:latin typeface="Calibri" panose="020F0502020204030204" pitchFamily="34" charset="0"/>
                <a:cs typeface="Calibri" panose="020F0502020204030204" pitchFamily="34" charset="0"/>
              </a:rPr>
              <a:t>(this was the so-called tax relief)</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if the income was </a:t>
            </a:r>
            <a:r>
              <a:rPr lang="en-US" b="1" dirty="0">
                <a:solidFill>
                  <a:srgbClr val="FF0000"/>
                </a:solidFill>
                <a:effectLst/>
                <a:latin typeface="Calibri" panose="020F0502020204030204" pitchFamily="34" charset="0"/>
                <a:cs typeface="Calibri" panose="020F0502020204030204" pitchFamily="34" charset="0"/>
              </a:rPr>
              <a:t>higher than </a:t>
            </a:r>
            <a:r>
              <a:rPr lang="en-US" dirty="0">
                <a:solidFill>
                  <a:schemeClr val="bg1"/>
                </a:solidFill>
                <a:effectLst/>
                <a:latin typeface="Calibri" panose="020F0502020204030204" pitchFamily="34" charset="0"/>
                <a:cs typeface="Calibri" panose="020F0502020204030204" pitchFamily="34" charset="0"/>
              </a:rPr>
              <a:t>this amount, the tax was equal to </a:t>
            </a:r>
            <a:r>
              <a:rPr lang="en-US" b="1" dirty="0">
                <a:solidFill>
                  <a:srgbClr val="FF0000"/>
                </a:solidFill>
                <a:effectLst/>
                <a:latin typeface="Calibri" panose="020F0502020204030204" pitchFamily="34" charset="0"/>
                <a:cs typeface="Calibri" panose="020F0502020204030204" pitchFamily="34" charset="0"/>
              </a:rPr>
              <a:t>14,839 thalers and 2 cents</a:t>
            </a:r>
            <a:r>
              <a:rPr lang="en-US" dirty="0">
                <a:solidFill>
                  <a:schemeClr val="bg1"/>
                </a:solidFill>
                <a:effectLst/>
                <a:latin typeface="Calibri" panose="020F0502020204030204" pitchFamily="34" charset="0"/>
                <a:cs typeface="Calibri" panose="020F0502020204030204" pitchFamily="34" charset="0"/>
              </a:rPr>
              <a:t>, </a:t>
            </a:r>
            <a:r>
              <a:rPr lang="en-US" b="1" dirty="0">
                <a:solidFill>
                  <a:schemeClr val="bg1"/>
                </a:solidFill>
                <a:effectLst/>
                <a:latin typeface="Calibri" panose="020F0502020204030204" pitchFamily="34" charset="0"/>
                <a:cs typeface="Calibri" panose="020F0502020204030204" pitchFamily="34" charset="0"/>
              </a:rPr>
              <a:t>plus 32% of the surplus over 85,528 thalers</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Your task is to write a </a:t>
            </a:r>
            <a:r>
              <a:rPr lang="en-US" b="1" dirty="0">
                <a:solidFill>
                  <a:schemeClr val="bg1"/>
                </a:solidFill>
                <a:effectLst/>
                <a:latin typeface="Calibri" panose="020F0502020204030204" pitchFamily="34" charset="0"/>
                <a:cs typeface="Calibri" panose="020F0502020204030204" pitchFamily="34" charset="0"/>
              </a:rPr>
              <a:t>tax calculator</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It should accept one floating-point value: the income.</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Next, it should print the calculated tax, </a:t>
            </a:r>
            <a:r>
              <a:rPr lang="en-US" b="1" dirty="0">
                <a:solidFill>
                  <a:schemeClr val="bg1"/>
                </a:solidFill>
                <a:effectLst/>
                <a:latin typeface="Calibri" panose="020F0502020204030204" pitchFamily="34" charset="0"/>
                <a:cs typeface="Calibri" panose="020F0502020204030204" pitchFamily="34" charset="0"/>
              </a:rPr>
              <a:t>rounded to full thalers</a:t>
            </a:r>
            <a:r>
              <a:rPr lang="en-US" dirty="0">
                <a:solidFill>
                  <a:schemeClr val="bg1"/>
                </a:solidFill>
                <a:effectLst/>
                <a:latin typeface="Calibri" panose="020F0502020204030204" pitchFamily="34" charset="0"/>
                <a:cs typeface="Calibri" panose="020F0502020204030204" pitchFamily="34" charset="0"/>
              </a:rPr>
              <a:t>. There's a function named </a:t>
            </a:r>
            <a:r>
              <a:rPr lang="en-US" b="1" dirty="0">
                <a:solidFill>
                  <a:srgbClr val="FF0000"/>
                </a:solidFill>
                <a:effectLst/>
                <a:latin typeface="Calibri" panose="020F0502020204030204" pitchFamily="34" charset="0"/>
                <a:cs typeface="Calibri" panose="020F0502020204030204" pitchFamily="34" charset="0"/>
              </a:rPr>
              <a:t>round() </a:t>
            </a:r>
            <a:r>
              <a:rPr lang="en-US" dirty="0">
                <a:solidFill>
                  <a:schemeClr val="bg1"/>
                </a:solidFill>
                <a:effectLst/>
                <a:latin typeface="Calibri" panose="020F0502020204030204" pitchFamily="34" charset="0"/>
                <a:cs typeface="Calibri" panose="020F0502020204030204" pitchFamily="34" charset="0"/>
              </a:rPr>
              <a:t>which will do the rounding for you - you'll find it in the skeleton code in the editor.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Note: this happy country never returns money to its citizens. If the calculated tax is less than zero, it only means no tax at all (the tax is equal to zero). Take this into consideration during your calculations.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Look at the code in the editor - it only reads one input value and outputs a result, so you need to complete it with some smart calculations.</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909807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078313"/>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Test your code using the data we've provided.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Test Data</a:t>
            </a:r>
          </a:p>
          <a:p>
            <a:pPr algn="l"/>
            <a:r>
              <a:rPr lang="en-US" dirty="0">
                <a:solidFill>
                  <a:schemeClr val="bg1"/>
                </a:solidFill>
                <a:effectLst/>
                <a:latin typeface="Calibri" panose="020F0502020204030204" pitchFamily="34" charset="0"/>
                <a:cs typeface="Calibri" panose="020F0502020204030204" pitchFamily="34" charset="0"/>
              </a:rPr>
              <a:t>Sample input: 10000</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Expected output: The tax is: 1244.0 thalers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Sample input: 100000</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Expected output: The tax is: 19470.0 thalers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Sample input: 1000</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Expected output: The tax is: 0.0 thalers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Sample input: -100</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Expected output: The tax is: 0.0 thalers</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774368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3139321"/>
          </a:xfrm>
          <a:prstGeom prst="rect">
            <a:avLst/>
          </a:prstGeom>
          <a:noFill/>
        </p:spPr>
        <p:txBody>
          <a:bodyPr wrap="square">
            <a:spAutoFit/>
          </a:bodyPr>
          <a:lstStyle/>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income = float(input("Enter the annual income: "))</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income &lt; 85528:</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tax = (income * 0.18) - 556.2</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if tax &lt;= 0:</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tax = 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tax = 14839.2 + ((income - 85528) * 0.32)</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tax = round(tax, 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print("The tax is:", tax, "thalers")</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732235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078313"/>
          </a:xfrm>
          <a:prstGeom prst="rect">
            <a:avLst/>
          </a:prstGeom>
          <a:noFill/>
        </p:spPr>
        <p:txBody>
          <a:bodyPr wrap="square">
            <a:spAutoFit/>
          </a:bodyPr>
          <a:lstStyle/>
          <a:p>
            <a:pPr algn="l"/>
            <a:r>
              <a:rPr lang="en-US" b="1" dirty="0">
                <a:solidFill>
                  <a:srgbClr val="FFFF00"/>
                </a:solidFill>
                <a:effectLst/>
                <a:highlight>
                  <a:srgbClr val="0000FF"/>
                </a:highlight>
                <a:latin typeface="Calibri" panose="020F0502020204030204" pitchFamily="34" charset="0"/>
                <a:cs typeface="Calibri" panose="020F0502020204030204" pitchFamily="34" charset="0"/>
              </a:rPr>
              <a:t>LAB</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Estimated time</a:t>
            </a:r>
          </a:p>
          <a:p>
            <a:pPr algn="l"/>
            <a:r>
              <a:rPr lang="en-US" dirty="0">
                <a:solidFill>
                  <a:schemeClr val="bg1"/>
                </a:solidFill>
                <a:effectLst/>
                <a:latin typeface="Calibri" panose="020F0502020204030204" pitchFamily="34" charset="0"/>
                <a:cs typeface="Calibri" panose="020F0502020204030204" pitchFamily="34" charset="0"/>
              </a:rPr>
              <a:t>10-25 minutes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Level of difficulty</a:t>
            </a:r>
          </a:p>
          <a:p>
            <a:pPr algn="l"/>
            <a:r>
              <a:rPr lang="en-US" dirty="0">
                <a:solidFill>
                  <a:schemeClr val="bg1"/>
                </a:solidFill>
                <a:effectLst/>
                <a:latin typeface="Calibri" panose="020F0502020204030204" pitchFamily="34" charset="0"/>
                <a:cs typeface="Calibri" panose="020F0502020204030204" pitchFamily="34" charset="0"/>
              </a:rPr>
              <a:t>Easy/Medium</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Objectives</a:t>
            </a:r>
          </a:p>
          <a:p>
            <a:pPr algn="l"/>
            <a:r>
              <a:rPr lang="en-US" dirty="0">
                <a:solidFill>
                  <a:schemeClr val="bg1"/>
                </a:solidFill>
                <a:effectLst/>
                <a:latin typeface="Calibri" panose="020F0502020204030204" pitchFamily="34" charset="0"/>
                <a:cs typeface="Calibri" panose="020F0502020204030204" pitchFamily="34" charset="0"/>
              </a:rPr>
              <a:t>Familiarize the student with:</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using the </a:t>
            </a:r>
            <a:r>
              <a:rPr lang="en-US" b="1" dirty="0">
                <a:solidFill>
                  <a:schemeClr val="bg1"/>
                </a:solidFill>
                <a:effectLst/>
                <a:latin typeface="Calibri" panose="020F0502020204030204" pitchFamily="34" charset="0"/>
                <a:cs typeface="Calibri" panose="020F0502020204030204" pitchFamily="34" charset="0"/>
              </a:rPr>
              <a:t>if-</a:t>
            </a:r>
            <a:r>
              <a:rPr lang="en-US" b="1" dirty="0" err="1">
                <a:solidFill>
                  <a:schemeClr val="bg1"/>
                </a:solidFill>
                <a:effectLst/>
                <a:latin typeface="Calibri" panose="020F0502020204030204" pitchFamily="34" charset="0"/>
                <a:cs typeface="Calibri" panose="020F0502020204030204" pitchFamily="34" charset="0"/>
              </a:rPr>
              <a:t>elif</a:t>
            </a:r>
            <a:r>
              <a:rPr lang="en-US" b="1" dirty="0">
                <a:solidFill>
                  <a:schemeClr val="bg1"/>
                </a:solidFill>
                <a:effectLst/>
                <a:latin typeface="Calibri" panose="020F0502020204030204" pitchFamily="34" charset="0"/>
                <a:cs typeface="Calibri" panose="020F0502020204030204" pitchFamily="34" charset="0"/>
              </a:rPr>
              <a:t>-else</a:t>
            </a:r>
            <a:r>
              <a:rPr lang="en-US" dirty="0">
                <a:solidFill>
                  <a:schemeClr val="bg1"/>
                </a:solidFill>
                <a:effectLst/>
                <a:latin typeface="Calibri" panose="020F0502020204030204" pitchFamily="34" charset="0"/>
                <a:cs typeface="Calibri" panose="020F0502020204030204" pitchFamily="34" charset="0"/>
              </a:rPr>
              <a:t> statement;</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finding the proper implementation of verbally defined rules;</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testing code using sample input and output.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Scenario</a:t>
            </a:r>
          </a:p>
          <a:p>
            <a:pPr algn="l"/>
            <a:r>
              <a:rPr lang="en-US" dirty="0">
                <a:solidFill>
                  <a:schemeClr val="bg1"/>
                </a:solidFill>
                <a:effectLst/>
                <a:latin typeface="Calibri" panose="020F0502020204030204" pitchFamily="34" charset="0"/>
                <a:cs typeface="Calibri" panose="020F0502020204030204" pitchFamily="34" charset="0"/>
              </a:rPr>
              <a:t>As you surely know, due to some astronomical reasons, years may be leap or common. The former are </a:t>
            </a:r>
            <a:r>
              <a:rPr lang="en-US" b="1" dirty="0">
                <a:solidFill>
                  <a:schemeClr val="bg1"/>
                </a:solidFill>
                <a:effectLst/>
                <a:latin typeface="Calibri" panose="020F0502020204030204" pitchFamily="34" charset="0"/>
                <a:cs typeface="Calibri" panose="020F0502020204030204" pitchFamily="34" charset="0"/>
              </a:rPr>
              <a:t>366 days long</a:t>
            </a:r>
            <a:r>
              <a:rPr lang="en-US" dirty="0">
                <a:solidFill>
                  <a:schemeClr val="bg1"/>
                </a:solidFill>
                <a:effectLst/>
                <a:latin typeface="Calibri" panose="020F0502020204030204" pitchFamily="34" charset="0"/>
                <a:cs typeface="Calibri" panose="020F0502020204030204" pitchFamily="34" charset="0"/>
              </a:rPr>
              <a:t>, while the latter are </a:t>
            </a:r>
            <a:r>
              <a:rPr lang="en-US" b="1" dirty="0">
                <a:solidFill>
                  <a:schemeClr val="bg1"/>
                </a:solidFill>
                <a:effectLst/>
                <a:latin typeface="Calibri" panose="020F0502020204030204" pitchFamily="34" charset="0"/>
                <a:cs typeface="Calibri" panose="020F0502020204030204" pitchFamily="34" charset="0"/>
              </a:rPr>
              <a:t>365 days long</a:t>
            </a:r>
            <a:r>
              <a:rPr lang="en-US" dirty="0">
                <a:solidFill>
                  <a:schemeClr val="bg1"/>
                </a:solidFill>
                <a:effectLst/>
                <a:latin typeface="Calibri" panose="020F0502020204030204" pitchFamily="34" charset="0"/>
                <a:cs typeface="Calibri" panose="020F0502020204030204" pitchFamily="34" charset="0"/>
              </a:rPr>
              <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344420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6001643"/>
          </a:xfrm>
          <a:prstGeom prst="rect">
            <a:avLst/>
          </a:prstGeom>
          <a:noFill/>
        </p:spPr>
        <p:txBody>
          <a:bodyPr wrap="square">
            <a:spAutoFit/>
          </a:bodyPr>
          <a:lstStyle/>
          <a:p>
            <a:pPr algn="l"/>
            <a:r>
              <a:rPr lang="en-US" sz="1600" dirty="0">
                <a:solidFill>
                  <a:schemeClr val="bg1"/>
                </a:solidFill>
                <a:effectLst/>
                <a:latin typeface="Calibri" panose="020F0502020204030204" pitchFamily="34" charset="0"/>
                <a:cs typeface="Calibri" panose="020F0502020204030204" pitchFamily="34" charset="0"/>
              </a:rPr>
              <a:t>To ask this question, you use the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r>
              <a:rPr lang="en-US" sz="1600" dirty="0">
                <a:solidFill>
                  <a:schemeClr val="bg1"/>
                </a:solidFill>
                <a:effectLst/>
                <a:latin typeface="Calibri" panose="020F0502020204030204" pitchFamily="34" charset="0"/>
                <a:cs typeface="Calibri" panose="020F0502020204030204" pitchFamily="34" charset="0"/>
              </a:rPr>
              <a:t> (equal equal) operator.</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Don't forget this important distinction:</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 is an assignment operator, e.g., a = b assigns a with the value of b;</a:t>
            </a:r>
          </a:p>
          <a:p>
            <a:pPr algn="l"/>
            <a:r>
              <a:rPr lang="en-US" sz="1600" dirty="0">
                <a:solidFill>
                  <a:schemeClr val="bg1"/>
                </a:solidFill>
                <a:effectLst/>
                <a:latin typeface="Calibri" panose="020F0502020204030204" pitchFamily="34" charset="0"/>
                <a:cs typeface="Calibri" panose="020F0502020204030204" pitchFamily="34" charset="0"/>
              </a:rPr>
              <a:t>== is the question are these values equal?; a == b compares a and b.</a:t>
            </a:r>
          </a:p>
          <a:p>
            <a:pPr algn="l"/>
            <a:r>
              <a:rPr lang="en-US" sz="1600" dirty="0">
                <a:solidFill>
                  <a:schemeClr val="bg1"/>
                </a:solidFill>
                <a:effectLst/>
                <a:latin typeface="Calibri" panose="020F0502020204030204" pitchFamily="34" charset="0"/>
                <a:cs typeface="Calibri" panose="020F0502020204030204" pitchFamily="34" charset="0"/>
              </a:rPr>
              <a:t>It is a binary operator with left-sided binding. It needs two arguments and checks if they are equal.</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Exercises</a:t>
            </a:r>
          </a:p>
          <a:p>
            <a:pPr algn="l"/>
            <a:r>
              <a:rPr lang="en-US" sz="1600" dirty="0">
                <a:solidFill>
                  <a:schemeClr val="bg1"/>
                </a:solidFill>
                <a:effectLst/>
                <a:latin typeface="Calibri" panose="020F0502020204030204" pitchFamily="34" charset="0"/>
                <a:cs typeface="Calibri" panose="020F0502020204030204" pitchFamily="34" charset="0"/>
              </a:rPr>
              <a:t>Now let's ask a few questions. Try to guess the answers.</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Question #1: What is the result of the following comparison?</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2 == 2  #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True </a:t>
            </a:r>
            <a:r>
              <a:rPr lang="en-US" sz="1600" dirty="0">
                <a:solidFill>
                  <a:schemeClr val="bg1"/>
                </a:solidFill>
                <a:effectLst/>
                <a:latin typeface="Calibri" panose="020F0502020204030204" pitchFamily="34" charset="0"/>
                <a:cs typeface="Calibri" panose="020F0502020204030204" pitchFamily="34" charset="0"/>
              </a:rPr>
              <a:t>- of course, 2 is equal to 2. Python will answer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True</a:t>
            </a:r>
            <a:r>
              <a:rPr lang="en-US" sz="1600" dirty="0">
                <a:solidFill>
                  <a:schemeClr val="bg1"/>
                </a:solidFill>
                <a:effectLst/>
                <a:latin typeface="Calibri" panose="020F0502020204030204" pitchFamily="34" charset="0"/>
                <a:cs typeface="Calibri" panose="020F0502020204030204" pitchFamily="34" charset="0"/>
              </a:rPr>
              <a:t> (remember this pair of predefined literals,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True</a:t>
            </a:r>
            <a:r>
              <a:rPr lang="en-US" sz="1600" dirty="0">
                <a:solidFill>
                  <a:schemeClr val="bg1"/>
                </a:solidFill>
                <a:effectLst/>
                <a:latin typeface="Calibri" panose="020F0502020204030204" pitchFamily="34" charset="0"/>
                <a:cs typeface="Calibri" panose="020F0502020204030204" pitchFamily="34" charset="0"/>
              </a:rPr>
              <a:t> and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False</a:t>
            </a:r>
            <a:r>
              <a:rPr lang="en-US" sz="1600" dirty="0">
                <a:solidFill>
                  <a:schemeClr val="bg1"/>
                </a:solidFill>
                <a:effectLst/>
                <a:latin typeface="Calibri" panose="020F0502020204030204" pitchFamily="34" charset="0"/>
                <a:cs typeface="Calibri" panose="020F0502020204030204" pitchFamily="34" charset="0"/>
              </a:rPr>
              <a:t> - they're Python keywords, too).</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Question #2: What is the result of the following comparison?</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2 == 2.  # This question is not as easy as the first one. Luckily, Python is able to convert the integer value into its real equivalent, and consequently, the answer is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True</a:t>
            </a:r>
            <a:r>
              <a:rPr lang="en-US" sz="1600" dirty="0">
                <a:solidFill>
                  <a:schemeClr val="bg1"/>
                </a:solidFill>
                <a:effectLst/>
                <a:latin typeface="Calibri" panose="020F0502020204030204" pitchFamily="34" charset="0"/>
                <a:cs typeface="Calibri" panose="020F0502020204030204" pitchFamily="34" charset="0"/>
              </a:rPr>
              <a:t>.</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Question #3: What is the result of the following comparison?</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1 == 2  # This should be easy. The answer will be (or rather, always is)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False</a:t>
            </a:r>
            <a:r>
              <a:rPr lang="en-US" sz="1600" dirty="0">
                <a:solidFill>
                  <a:schemeClr val="bg1"/>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160537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078313"/>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Since the introduction of the Gregorian calendar (in 1582), the following rule is used to determine the kind of year:</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if the year number </a:t>
            </a:r>
            <a:r>
              <a:rPr lang="en-US" b="1" dirty="0">
                <a:solidFill>
                  <a:schemeClr val="bg1"/>
                </a:solidFill>
                <a:effectLst/>
                <a:latin typeface="Calibri" panose="020F0502020204030204" pitchFamily="34" charset="0"/>
                <a:cs typeface="Calibri" panose="020F0502020204030204" pitchFamily="34" charset="0"/>
              </a:rPr>
              <a:t>isn't divisible </a:t>
            </a:r>
            <a:r>
              <a:rPr lang="en-US" dirty="0">
                <a:solidFill>
                  <a:schemeClr val="bg1"/>
                </a:solidFill>
                <a:effectLst/>
                <a:latin typeface="Calibri" panose="020F0502020204030204" pitchFamily="34" charset="0"/>
                <a:cs typeface="Calibri" panose="020F0502020204030204" pitchFamily="34" charset="0"/>
              </a:rPr>
              <a:t>by four, it's a common year;</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otherwise, if the year number </a:t>
            </a:r>
            <a:r>
              <a:rPr lang="en-US" b="1" dirty="0">
                <a:solidFill>
                  <a:schemeClr val="bg1"/>
                </a:solidFill>
                <a:effectLst/>
                <a:latin typeface="Calibri" panose="020F0502020204030204" pitchFamily="34" charset="0"/>
                <a:cs typeface="Calibri" panose="020F0502020204030204" pitchFamily="34" charset="0"/>
              </a:rPr>
              <a:t>isn't divisible by 100</a:t>
            </a:r>
            <a:r>
              <a:rPr lang="en-US" dirty="0">
                <a:solidFill>
                  <a:schemeClr val="bg1"/>
                </a:solidFill>
                <a:effectLst/>
                <a:latin typeface="Calibri" panose="020F0502020204030204" pitchFamily="34" charset="0"/>
                <a:cs typeface="Calibri" panose="020F0502020204030204" pitchFamily="34" charset="0"/>
              </a:rPr>
              <a:t>, it's a leap year;</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otherwise, if the year number </a:t>
            </a:r>
            <a:r>
              <a:rPr lang="en-US" b="1" dirty="0">
                <a:solidFill>
                  <a:schemeClr val="bg1"/>
                </a:solidFill>
                <a:effectLst/>
                <a:latin typeface="Calibri" panose="020F0502020204030204" pitchFamily="34" charset="0"/>
                <a:cs typeface="Calibri" panose="020F0502020204030204" pitchFamily="34" charset="0"/>
              </a:rPr>
              <a:t>isn't divisible by 400</a:t>
            </a:r>
            <a:r>
              <a:rPr lang="en-US" dirty="0">
                <a:solidFill>
                  <a:schemeClr val="bg1"/>
                </a:solidFill>
                <a:effectLst/>
                <a:latin typeface="Calibri" panose="020F0502020204030204" pitchFamily="34" charset="0"/>
                <a:cs typeface="Calibri" panose="020F0502020204030204" pitchFamily="34" charset="0"/>
              </a:rPr>
              <a:t>, it's a common year;</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otherwise, it's a leap year.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Look at the code in the editor - it only reads a year number, and needs to be completed with the instructions implementing the test we've just described.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code should output one of two possible messages, which are </a:t>
            </a:r>
            <a:r>
              <a:rPr lang="en-US" dirty="0">
                <a:solidFill>
                  <a:schemeClr val="bg1"/>
                </a:solidFill>
                <a:effectLst/>
                <a:highlight>
                  <a:srgbClr val="C0C0C0"/>
                </a:highlight>
                <a:latin typeface="Calibri" panose="020F0502020204030204" pitchFamily="34" charset="0"/>
                <a:cs typeface="Calibri" panose="020F0502020204030204" pitchFamily="34" charset="0"/>
              </a:rPr>
              <a:t>Leap year </a:t>
            </a:r>
            <a:r>
              <a:rPr lang="en-US" dirty="0">
                <a:solidFill>
                  <a:schemeClr val="bg1"/>
                </a:solidFill>
                <a:effectLst/>
                <a:latin typeface="Calibri" panose="020F0502020204030204" pitchFamily="34" charset="0"/>
                <a:cs typeface="Calibri" panose="020F0502020204030204" pitchFamily="34" charset="0"/>
              </a:rPr>
              <a:t>or </a:t>
            </a:r>
            <a:r>
              <a:rPr lang="en-US" dirty="0">
                <a:solidFill>
                  <a:schemeClr val="bg1"/>
                </a:solidFill>
                <a:effectLst/>
                <a:highlight>
                  <a:srgbClr val="C0C0C0"/>
                </a:highlight>
                <a:latin typeface="Calibri" panose="020F0502020204030204" pitchFamily="34" charset="0"/>
                <a:cs typeface="Calibri" panose="020F0502020204030204" pitchFamily="34" charset="0"/>
              </a:rPr>
              <a:t>Common year</a:t>
            </a:r>
            <a:r>
              <a:rPr lang="en-US" dirty="0">
                <a:solidFill>
                  <a:schemeClr val="bg1"/>
                </a:solidFill>
                <a:effectLst/>
                <a:latin typeface="Calibri" panose="020F0502020204030204" pitchFamily="34" charset="0"/>
                <a:cs typeface="Calibri" panose="020F0502020204030204" pitchFamily="34" charset="0"/>
              </a:rPr>
              <a:t>, depending on the value entered.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It would be good to verify if the entered year falls into the Gregorian era, and output a warning otherwise: </a:t>
            </a:r>
            <a:r>
              <a:rPr lang="en-US" dirty="0">
                <a:solidFill>
                  <a:schemeClr val="bg1"/>
                </a:solidFill>
                <a:effectLst/>
                <a:highlight>
                  <a:srgbClr val="C0C0C0"/>
                </a:highlight>
                <a:latin typeface="Calibri" panose="020F0502020204030204" pitchFamily="34" charset="0"/>
                <a:cs typeface="Calibri" panose="020F0502020204030204" pitchFamily="34" charset="0"/>
              </a:rPr>
              <a:t>Not within the Gregorian calendar period</a:t>
            </a:r>
            <a:r>
              <a:rPr lang="en-US" dirty="0">
                <a:solidFill>
                  <a:schemeClr val="bg1"/>
                </a:solidFill>
                <a:effectLst/>
                <a:latin typeface="Calibri" panose="020F0502020204030204" pitchFamily="34" charset="0"/>
                <a:cs typeface="Calibri" panose="020F0502020204030204" pitchFamily="34" charset="0"/>
              </a:rPr>
              <a:t>. Tip: use the </a:t>
            </a:r>
            <a:r>
              <a:rPr lang="en-US" dirty="0">
                <a:solidFill>
                  <a:schemeClr val="bg1"/>
                </a:solidFill>
                <a:effectLst/>
                <a:highlight>
                  <a:srgbClr val="C0C0C0"/>
                </a:highlight>
                <a:latin typeface="Calibri" panose="020F0502020204030204" pitchFamily="34" charset="0"/>
                <a:cs typeface="Calibri" panose="020F0502020204030204" pitchFamily="34" charset="0"/>
              </a:rPr>
              <a:t>!= and % </a:t>
            </a:r>
            <a:r>
              <a:rPr lang="en-US" dirty="0">
                <a:solidFill>
                  <a:schemeClr val="bg1"/>
                </a:solidFill>
                <a:effectLst/>
                <a:latin typeface="Calibri" panose="020F0502020204030204" pitchFamily="34" charset="0"/>
                <a:cs typeface="Calibri" panose="020F0502020204030204" pitchFamily="34" charset="0"/>
              </a:rPr>
              <a:t>operators.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Test your code using the data we've provided.</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3485188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909310"/>
          </a:xfrm>
          <a:prstGeom prst="rect">
            <a:avLst/>
          </a:prstGeom>
          <a:noFill/>
        </p:spPr>
        <p:txBody>
          <a:bodyPr wrap="square">
            <a:spAutoFit/>
          </a:bodyPr>
          <a:lstStyle/>
          <a:p>
            <a:pPr algn="l"/>
            <a:r>
              <a:rPr lang="en-US" b="1" dirty="0">
                <a:solidFill>
                  <a:schemeClr val="bg1"/>
                </a:solidFill>
                <a:effectLst/>
                <a:latin typeface="Calibri" panose="020F0502020204030204" pitchFamily="34" charset="0"/>
                <a:cs typeface="Calibri" panose="020F0502020204030204" pitchFamily="34" charset="0"/>
              </a:rPr>
              <a:t>Test Data</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Sample input: 2000</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Expected output: Leap year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Sample input: 2015</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Expected output: Common year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Sample input: 1999</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Expected output: Common year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Sample input: 1996</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Expected output: Leap year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Sample input: 1580</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Expected output: Not within the Gregorian calendar period</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9959746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3693319"/>
          </a:xfrm>
          <a:prstGeom prst="rect">
            <a:avLst/>
          </a:prstGeom>
          <a:noFill/>
        </p:spPr>
        <p:txBody>
          <a:bodyPr wrap="square">
            <a:spAutoFit/>
          </a:bodyPr>
          <a:lstStyle/>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year = int(input("Enter a year: "))</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year &gt;= 1582:</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if year % 4 != 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print(f"{year} is common year!")</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elif</a:t>
            </a:r>
            <a:r>
              <a:rPr lang="en-US" dirty="0">
                <a:solidFill>
                  <a:schemeClr val="bg1"/>
                </a:solidFill>
                <a:effectLst/>
                <a:highlight>
                  <a:srgbClr val="C0C0C0"/>
                </a:highlight>
                <a:latin typeface="Calibri" panose="020F0502020204030204" pitchFamily="34" charset="0"/>
                <a:cs typeface="Calibri" panose="020F0502020204030204" pitchFamily="34" charset="0"/>
              </a:rPr>
              <a:t> year % 100 != 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print(f"{year} is a Leap year!")</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elif</a:t>
            </a:r>
            <a:r>
              <a:rPr lang="en-US" dirty="0">
                <a:solidFill>
                  <a:schemeClr val="bg1"/>
                </a:solidFill>
                <a:effectLst/>
                <a:highlight>
                  <a:srgbClr val="C0C0C0"/>
                </a:highlight>
                <a:latin typeface="Calibri" panose="020F0502020204030204" pitchFamily="34" charset="0"/>
                <a:cs typeface="Calibri" panose="020F0502020204030204" pitchFamily="34" charset="0"/>
              </a:rPr>
              <a:t> year % 400 != 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print(f"{year} is common year!")</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else: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print(f"{year} is a Leap year!")</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print(f"{year} is Not within the Gregorian calendar period!")</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6703777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1292662"/>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Key takeaways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1. The comparison (or the so-called relational) operators are used to compare values. The table below illustrates how the comparison operators work, assuming that </a:t>
            </a:r>
            <a:r>
              <a:rPr lang="en-US" dirty="0">
                <a:solidFill>
                  <a:schemeClr val="bg1"/>
                </a:solidFill>
                <a:effectLst/>
                <a:highlight>
                  <a:srgbClr val="C0C0C0"/>
                </a:highlight>
                <a:latin typeface="Calibri" panose="020F0502020204030204" pitchFamily="34" charset="0"/>
                <a:cs typeface="Calibri" panose="020F0502020204030204" pitchFamily="34" charset="0"/>
              </a:rPr>
              <a:t>x = 0</a:t>
            </a:r>
            <a:r>
              <a:rPr lang="en-US" dirty="0">
                <a:solidFill>
                  <a:schemeClr val="bg1"/>
                </a:solidFill>
                <a:effectLs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y = 1</a:t>
            </a:r>
            <a:r>
              <a:rPr lang="en-US" dirty="0">
                <a:solidFill>
                  <a:schemeClr val="bg1"/>
                </a:solidFill>
                <a:effectLst/>
                <a:latin typeface="Calibri" panose="020F0502020204030204" pitchFamily="34" charset="0"/>
                <a:cs typeface="Calibri" panose="020F0502020204030204" pitchFamily="34" charset="0"/>
              </a:rPr>
              <a:t>, and </a:t>
            </a:r>
            <a:r>
              <a:rPr lang="en-US" dirty="0">
                <a:solidFill>
                  <a:schemeClr val="bg1"/>
                </a:solidFill>
                <a:effectLst/>
                <a:highlight>
                  <a:srgbClr val="C0C0C0"/>
                </a:highlight>
                <a:latin typeface="Calibri" panose="020F0502020204030204" pitchFamily="34" charset="0"/>
                <a:cs typeface="Calibri" panose="020F0502020204030204" pitchFamily="34" charset="0"/>
              </a:rPr>
              <a:t>z = 0</a:t>
            </a:r>
            <a:r>
              <a:rPr lang="en-US" dirty="0">
                <a:solidFill>
                  <a:schemeClr val="bg1"/>
                </a:solidFill>
                <a:effectLst/>
                <a:latin typeface="Calibri" panose="020F0502020204030204" pitchFamily="34" charset="0"/>
                <a:cs typeface="Calibri" panose="020F0502020204030204" pitchFamily="34" charset="0"/>
              </a:rPr>
              <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graphicFrame>
        <p:nvGraphicFramePr>
          <p:cNvPr id="3" name="Tabela 3">
            <a:extLst>
              <a:ext uri="{FF2B5EF4-FFF2-40B4-BE49-F238E27FC236}">
                <a16:creationId xmlns:a16="http://schemas.microsoft.com/office/drawing/2014/main" id="{D21ECB05-316A-4617-8952-836B688CEE73}"/>
              </a:ext>
            </a:extLst>
          </p:cNvPr>
          <p:cNvGraphicFramePr>
            <a:graphicFrameLocks noGrp="1"/>
          </p:cNvGraphicFramePr>
          <p:nvPr>
            <p:extLst>
              <p:ext uri="{D42A27DB-BD31-4B8C-83A1-F6EECF244321}">
                <p14:modId xmlns:p14="http://schemas.microsoft.com/office/powerpoint/2010/main" val="886508399"/>
              </p:ext>
            </p:extLst>
          </p:nvPr>
        </p:nvGraphicFramePr>
        <p:xfrm>
          <a:off x="1358154" y="1828416"/>
          <a:ext cx="9475692" cy="4333240"/>
        </p:xfrm>
        <a:graphic>
          <a:graphicData uri="http://schemas.openxmlformats.org/drawingml/2006/table">
            <a:tbl>
              <a:tblPr firstRow="1" bandRow="1">
                <a:tableStyleId>{7DF18680-E054-41AD-8BC1-D1AEF772440D}</a:tableStyleId>
              </a:tblPr>
              <a:tblGrid>
                <a:gridCol w="2317375">
                  <a:extLst>
                    <a:ext uri="{9D8B030D-6E8A-4147-A177-3AD203B41FA5}">
                      <a16:colId xmlns:a16="http://schemas.microsoft.com/office/drawing/2014/main" val="3433902455"/>
                    </a:ext>
                  </a:extLst>
                </a:gridCol>
                <a:gridCol w="3999753">
                  <a:extLst>
                    <a:ext uri="{9D8B030D-6E8A-4147-A177-3AD203B41FA5}">
                      <a16:colId xmlns:a16="http://schemas.microsoft.com/office/drawing/2014/main" val="4127262902"/>
                    </a:ext>
                  </a:extLst>
                </a:gridCol>
                <a:gridCol w="3158564">
                  <a:extLst>
                    <a:ext uri="{9D8B030D-6E8A-4147-A177-3AD203B41FA5}">
                      <a16:colId xmlns:a16="http://schemas.microsoft.com/office/drawing/2014/main" val="4289223114"/>
                    </a:ext>
                  </a:extLst>
                </a:gridCol>
              </a:tblGrid>
              <a:tr h="370840">
                <a:tc>
                  <a:txBody>
                    <a:bodyPr/>
                    <a:lstStyle/>
                    <a:p>
                      <a:pPr algn="ctr"/>
                      <a:r>
                        <a:rPr lang="pt-BR" sz="1600" dirty="0" err="1"/>
                        <a:t>Operator</a:t>
                      </a:r>
                      <a:endParaRPr lang="pt-BR" sz="1600" dirty="0"/>
                    </a:p>
                  </a:txBody>
                  <a:tcPr anchor="ctr"/>
                </a:tc>
                <a:tc>
                  <a:txBody>
                    <a:bodyPr/>
                    <a:lstStyle/>
                    <a:p>
                      <a:pPr algn="ctr"/>
                      <a:r>
                        <a:rPr lang="pt-BR" sz="1600" dirty="0"/>
                        <a:t>	</a:t>
                      </a:r>
                      <a:r>
                        <a:rPr lang="pt-BR" sz="1600" dirty="0" err="1"/>
                        <a:t>Description</a:t>
                      </a:r>
                      <a:endParaRPr lang="pt-BR" sz="1600" dirty="0"/>
                    </a:p>
                  </a:txBody>
                  <a:tcPr anchor="ctr"/>
                </a:tc>
                <a:tc>
                  <a:txBody>
                    <a:bodyPr/>
                    <a:lstStyle/>
                    <a:p>
                      <a:pPr algn="ctr"/>
                      <a:r>
                        <a:rPr lang="pt-BR" sz="1600" dirty="0"/>
                        <a:t>	</a:t>
                      </a:r>
                      <a:r>
                        <a:rPr lang="pt-BR" sz="1600" dirty="0" err="1"/>
                        <a:t>Example</a:t>
                      </a:r>
                      <a:endParaRPr lang="pt-BR" sz="1600" dirty="0"/>
                    </a:p>
                  </a:txBody>
                  <a:tcPr anchor="ctr"/>
                </a:tc>
                <a:extLst>
                  <a:ext uri="{0D108BD9-81ED-4DB2-BD59-A6C34878D82A}">
                    <a16:rowId xmlns:a16="http://schemas.microsoft.com/office/drawing/2014/main" val="764371420"/>
                  </a:ext>
                </a:extLst>
              </a:tr>
              <a:tr h="149910">
                <a:tc>
                  <a:txBody>
                    <a:bodyPr/>
                    <a:lstStyle/>
                    <a:p>
                      <a:pPr algn="ctr"/>
                      <a:r>
                        <a:rPr lang="en-US" sz="1600" dirty="0"/>
                        <a:t>==</a:t>
                      </a:r>
                      <a:endParaRPr lang="pt-BR" sz="1600" dirty="0"/>
                    </a:p>
                  </a:txBody>
                  <a:tcPr anchor="ctr"/>
                </a:tc>
                <a:tc>
                  <a:txBody>
                    <a:bodyPr/>
                    <a:lstStyle/>
                    <a:p>
                      <a:pPr algn="l"/>
                      <a:r>
                        <a:rPr lang="en-US" sz="1600" dirty="0"/>
                        <a:t>returns if operands' values are equal, and </a:t>
                      </a:r>
                      <a:r>
                        <a:rPr lang="en-US" sz="1600" dirty="0">
                          <a:highlight>
                            <a:srgbClr val="00FFFF"/>
                          </a:highlight>
                        </a:rPr>
                        <a:t>False</a:t>
                      </a:r>
                      <a:r>
                        <a:rPr lang="en-US" sz="1600" dirty="0"/>
                        <a:t> otherwise</a:t>
                      </a:r>
                      <a:endParaRPr lang="pt-BR" sz="1600" dirty="0"/>
                    </a:p>
                  </a:txBody>
                  <a:tcPr anchor="ctr"/>
                </a:tc>
                <a:tc>
                  <a:txBody>
                    <a:bodyPr/>
                    <a:lstStyle/>
                    <a:p>
                      <a:pPr algn="l"/>
                      <a:r>
                        <a:rPr lang="pl-PL" sz="1600" dirty="0"/>
                        <a:t>x == y  # False</a:t>
                      </a:r>
                    </a:p>
                    <a:p>
                      <a:pPr algn="l"/>
                      <a:r>
                        <a:rPr lang="pl-PL" sz="1600" dirty="0"/>
                        <a:t>x == z  # True</a:t>
                      </a:r>
                    </a:p>
                  </a:txBody>
                  <a:tcPr anchor="ctr"/>
                </a:tc>
                <a:extLst>
                  <a:ext uri="{0D108BD9-81ED-4DB2-BD59-A6C34878D82A}">
                    <a16:rowId xmlns:a16="http://schemas.microsoft.com/office/drawing/2014/main" val="728972723"/>
                  </a:ext>
                </a:extLst>
              </a:tr>
              <a:tr h="370840">
                <a:tc>
                  <a:txBody>
                    <a:bodyPr/>
                    <a:lstStyle/>
                    <a:p>
                      <a:pPr algn="ctr"/>
                      <a:r>
                        <a:rPr lang="en-US" sz="1600" dirty="0"/>
                        <a:t>!=</a:t>
                      </a:r>
                      <a:endParaRPr lang="pt-BR" sz="1600" dirty="0"/>
                    </a:p>
                  </a:txBody>
                  <a:tcPr anchor="ctr"/>
                </a:tc>
                <a:tc>
                  <a:txBody>
                    <a:bodyPr/>
                    <a:lstStyle/>
                    <a:p>
                      <a:pPr algn="l"/>
                      <a:r>
                        <a:rPr lang="en-US" sz="1600" dirty="0"/>
                        <a:t>returns </a:t>
                      </a:r>
                      <a:r>
                        <a:rPr lang="en-US" sz="1600" kern="1200" dirty="0">
                          <a:solidFill>
                            <a:schemeClr val="dk1"/>
                          </a:solidFill>
                          <a:highlight>
                            <a:srgbClr val="00FFFF"/>
                          </a:highlight>
                          <a:latin typeface="+mn-lt"/>
                          <a:ea typeface="+mn-ea"/>
                          <a:cs typeface="+mn-cs"/>
                        </a:rPr>
                        <a:t>True</a:t>
                      </a:r>
                      <a:r>
                        <a:rPr lang="en-US" sz="1600" dirty="0"/>
                        <a:t> if operands' values are not equal, and </a:t>
                      </a:r>
                      <a:r>
                        <a:rPr lang="en-US" sz="1600" kern="1200" dirty="0">
                          <a:solidFill>
                            <a:schemeClr val="dk1"/>
                          </a:solidFill>
                          <a:highlight>
                            <a:srgbClr val="00FFFF"/>
                          </a:highlight>
                          <a:latin typeface="+mn-lt"/>
                          <a:ea typeface="+mn-ea"/>
                          <a:cs typeface="+mn-cs"/>
                        </a:rPr>
                        <a:t>False</a:t>
                      </a:r>
                      <a:r>
                        <a:rPr lang="en-US" sz="1600" dirty="0"/>
                        <a:t> otherwise</a:t>
                      </a:r>
                      <a:endParaRPr lang="pt-BR" sz="1600" dirty="0"/>
                    </a:p>
                  </a:txBody>
                  <a:tcPr anchor="ctr"/>
                </a:tc>
                <a:tc>
                  <a:txBody>
                    <a:bodyPr/>
                    <a:lstStyle/>
                    <a:p>
                      <a:pPr algn="l"/>
                      <a:r>
                        <a:rPr lang="pl-PL" sz="1600" dirty="0"/>
                        <a:t>x != y  # True</a:t>
                      </a:r>
                    </a:p>
                    <a:p>
                      <a:pPr algn="l"/>
                      <a:r>
                        <a:rPr lang="pl-PL" sz="1600" dirty="0"/>
                        <a:t>x != z  # False</a:t>
                      </a:r>
                      <a:endParaRPr lang="pt-BR" sz="1600" dirty="0"/>
                    </a:p>
                  </a:txBody>
                  <a:tcPr anchor="ctr"/>
                </a:tc>
                <a:extLst>
                  <a:ext uri="{0D108BD9-81ED-4DB2-BD59-A6C34878D82A}">
                    <a16:rowId xmlns:a16="http://schemas.microsoft.com/office/drawing/2014/main" val="8500625"/>
                  </a:ext>
                </a:extLst>
              </a:tr>
              <a:tr h="370840">
                <a:tc>
                  <a:txBody>
                    <a:bodyPr/>
                    <a:lstStyle/>
                    <a:p>
                      <a:pPr algn="ctr"/>
                      <a:r>
                        <a:rPr lang="en-US" sz="1600" dirty="0"/>
                        <a:t>&gt;</a:t>
                      </a:r>
                      <a:endParaRPr lang="pt-BR" sz="1600" dirty="0"/>
                    </a:p>
                  </a:txBody>
                  <a:tcPr anchor="ctr"/>
                </a:tc>
                <a:tc>
                  <a:txBody>
                    <a:bodyPr/>
                    <a:lstStyle/>
                    <a:p>
                      <a:pPr algn="l"/>
                      <a:r>
                        <a:rPr lang="en-US" sz="1600" dirty="0">
                          <a:highlight>
                            <a:srgbClr val="00FFFF"/>
                          </a:highlight>
                        </a:rPr>
                        <a:t>True</a:t>
                      </a:r>
                      <a:r>
                        <a:rPr lang="en-US" sz="1600" dirty="0"/>
                        <a:t> if the left operand's value is greater than the right operand's value, and </a:t>
                      </a:r>
                      <a:r>
                        <a:rPr lang="en-US" sz="1600" dirty="0">
                          <a:highlight>
                            <a:srgbClr val="00FFFF"/>
                          </a:highlight>
                        </a:rPr>
                        <a:t>False</a:t>
                      </a:r>
                      <a:r>
                        <a:rPr lang="en-US" sz="1600" dirty="0"/>
                        <a:t> otherwise</a:t>
                      </a:r>
                      <a:endParaRPr lang="pt-BR" sz="1600" dirty="0"/>
                    </a:p>
                  </a:txBody>
                  <a:tcPr anchor="ctr"/>
                </a:tc>
                <a:tc>
                  <a:txBody>
                    <a:bodyPr/>
                    <a:lstStyle/>
                    <a:p>
                      <a:pPr algn="l"/>
                      <a:r>
                        <a:rPr lang="es-ES" sz="1600" dirty="0"/>
                        <a:t>x &gt; y  # False</a:t>
                      </a:r>
                    </a:p>
                    <a:p>
                      <a:pPr algn="l"/>
                      <a:r>
                        <a:rPr lang="es-ES" sz="1600" dirty="0"/>
                        <a:t>y &gt; z  # True</a:t>
                      </a:r>
                    </a:p>
                  </a:txBody>
                  <a:tcPr anchor="ctr"/>
                </a:tc>
                <a:extLst>
                  <a:ext uri="{0D108BD9-81ED-4DB2-BD59-A6C34878D82A}">
                    <a16:rowId xmlns:a16="http://schemas.microsoft.com/office/drawing/2014/main" val="2403524709"/>
                  </a:ext>
                </a:extLst>
              </a:tr>
              <a:tr h="370840">
                <a:tc>
                  <a:txBody>
                    <a:bodyPr/>
                    <a:lstStyle/>
                    <a:p>
                      <a:pPr algn="ctr"/>
                      <a:r>
                        <a:rPr lang="en-US" sz="1600" dirty="0"/>
                        <a:t>&lt;</a:t>
                      </a:r>
                      <a:endParaRPr lang="pt-BR" sz="1600" dirty="0"/>
                    </a:p>
                  </a:txBody>
                  <a:tcPr anchor="ctr"/>
                </a:tc>
                <a:tc>
                  <a:txBody>
                    <a:bodyPr/>
                    <a:lstStyle/>
                    <a:p>
                      <a:pPr algn="l"/>
                      <a:r>
                        <a:rPr lang="en-US" sz="1600" dirty="0">
                          <a:highlight>
                            <a:srgbClr val="00FFFF"/>
                          </a:highlight>
                        </a:rPr>
                        <a:t>True</a:t>
                      </a:r>
                      <a:r>
                        <a:rPr lang="en-US" sz="1600" dirty="0"/>
                        <a:t> if the left operand's value is less than the right operand's value, and </a:t>
                      </a:r>
                      <a:r>
                        <a:rPr lang="en-US" sz="1600" dirty="0">
                          <a:highlight>
                            <a:srgbClr val="00FFFF"/>
                          </a:highlight>
                        </a:rPr>
                        <a:t>False</a:t>
                      </a:r>
                      <a:r>
                        <a:rPr lang="en-US" sz="1600" dirty="0"/>
                        <a:t> otherwise</a:t>
                      </a:r>
                      <a:endParaRPr lang="pt-BR" sz="1600" dirty="0"/>
                    </a:p>
                  </a:txBody>
                  <a:tcPr anchor="ctr"/>
                </a:tc>
                <a:tc>
                  <a:txBody>
                    <a:bodyPr/>
                    <a:lstStyle/>
                    <a:p>
                      <a:pPr algn="l"/>
                      <a:r>
                        <a:rPr lang="es-ES" sz="1600" dirty="0"/>
                        <a:t>x &lt; y  # True</a:t>
                      </a:r>
                    </a:p>
                    <a:p>
                      <a:pPr algn="l"/>
                      <a:r>
                        <a:rPr lang="es-ES" sz="1600" dirty="0"/>
                        <a:t>y &lt; z  # False</a:t>
                      </a:r>
                      <a:endParaRPr lang="pt-BR" sz="1600" dirty="0"/>
                    </a:p>
                  </a:txBody>
                  <a:tcPr anchor="ctr"/>
                </a:tc>
                <a:extLst>
                  <a:ext uri="{0D108BD9-81ED-4DB2-BD59-A6C34878D82A}">
                    <a16:rowId xmlns:a16="http://schemas.microsoft.com/office/drawing/2014/main" val="693231297"/>
                  </a:ext>
                </a:extLst>
              </a:tr>
              <a:tr h="370840">
                <a:tc>
                  <a:txBody>
                    <a:bodyPr/>
                    <a:lstStyle/>
                    <a:p>
                      <a:pPr algn="ctr"/>
                      <a:r>
                        <a:rPr lang="en-US" sz="1600" dirty="0"/>
                        <a:t>&gt;=</a:t>
                      </a:r>
                      <a:endParaRPr lang="pt-BR" sz="1600" dirty="0"/>
                    </a:p>
                  </a:txBody>
                  <a:tcPr anchor="ctr"/>
                </a:tc>
                <a:tc>
                  <a:txBody>
                    <a:bodyPr/>
                    <a:lstStyle/>
                    <a:p>
                      <a:pPr algn="l"/>
                      <a:r>
                        <a:rPr lang="en-US" sz="1600" dirty="0">
                          <a:highlight>
                            <a:srgbClr val="00FFFF"/>
                          </a:highlight>
                        </a:rPr>
                        <a:t>True</a:t>
                      </a:r>
                      <a:r>
                        <a:rPr lang="en-US" sz="1600" dirty="0"/>
                        <a:t> if the left operand's value is greater than or equal to the right operand's value, and </a:t>
                      </a:r>
                      <a:r>
                        <a:rPr lang="en-US" sz="1600" dirty="0">
                          <a:highlight>
                            <a:srgbClr val="00FFFF"/>
                          </a:highlight>
                        </a:rPr>
                        <a:t>False</a:t>
                      </a:r>
                      <a:r>
                        <a:rPr lang="en-US" sz="1600" dirty="0"/>
                        <a:t> otherwise</a:t>
                      </a:r>
                      <a:endParaRPr lang="pt-BR" sz="1600" dirty="0"/>
                    </a:p>
                  </a:txBody>
                  <a:tcPr anchor="ctr"/>
                </a:tc>
                <a:tc>
                  <a:txBody>
                    <a:bodyPr/>
                    <a:lstStyle/>
                    <a:p>
                      <a:pPr algn="l"/>
                      <a:r>
                        <a:rPr lang="pl-PL" sz="1600" dirty="0"/>
                        <a:t>x &gt;= y  # False</a:t>
                      </a:r>
                    </a:p>
                    <a:p>
                      <a:pPr algn="l"/>
                      <a:r>
                        <a:rPr lang="pl-PL" sz="1600" dirty="0"/>
                        <a:t>x &gt;= z  # True</a:t>
                      </a:r>
                    </a:p>
                    <a:p>
                      <a:pPr algn="l"/>
                      <a:r>
                        <a:rPr lang="pl-PL" sz="1600" dirty="0"/>
                        <a:t>y &gt;= z  # True</a:t>
                      </a:r>
                      <a:endParaRPr lang="pt-BR" sz="1600" dirty="0"/>
                    </a:p>
                  </a:txBody>
                  <a:tcPr anchor="ctr"/>
                </a:tc>
                <a:extLst>
                  <a:ext uri="{0D108BD9-81ED-4DB2-BD59-A6C34878D82A}">
                    <a16:rowId xmlns:a16="http://schemas.microsoft.com/office/drawing/2014/main" val="1313632155"/>
                  </a:ext>
                </a:extLst>
              </a:tr>
              <a:tr h="370840">
                <a:tc>
                  <a:txBody>
                    <a:bodyPr/>
                    <a:lstStyle/>
                    <a:p>
                      <a:pPr algn="ctr"/>
                      <a:r>
                        <a:rPr lang="en-US" sz="1600" dirty="0"/>
                        <a:t>&lt;=</a:t>
                      </a:r>
                      <a:endParaRPr lang="pt-BR" sz="1600" dirty="0"/>
                    </a:p>
                  </a:txBody>
                  <a:tcPr anchor="ctr"/>
                </a:tc>
                <a:tc>
                  <a:txBody>
                    <a:bodyPr/>
                    <a:lstStyle/>
                    <a:p>
                      <a:pPr algn="l"/>
                      <a:r>
                        <a:rPr lang="en-US" sz="1600" dirty="0">
                          <a:highlight>
                            <a:srgbClr val="00FFFF"/>
                          </a:highlight>
                        </a:rPr>
                        <a:t>True</a:t>
                      </a:r>
                      <a:r>
                        <a:rPr lang="en-US" sz="1600" dirty="0"/>
                        <a:t> if the left operand's value is less than or equal to the right operand's value, and </a:t>
                      </a:r>
                      <a:r>
                        <a:rPr lang="en-US" sz="1600" dirty="0">
                          <a:highlight>
                            <a:srgbClr val="00FFFF"/>
                          </a:highlight>
                        </a:rPr>
                        <a:t>False</a:t>
                      </a:r>
                      <a:r>
                        <a:rPr lang="en-US" sz="1600" dirty="0"/>
                        <a:t> otherwise</a:t>
                      </a:r>
                      <a:endParaRPr lang="pt-BR" sz="1600" dirty="0"/>
                    </a:p>
                  </a:txBody>
                  <a:tcPr anchor="ctr"/>
                </a:tc>
                <a:tc>
                  <a:txBody>
                    <a:bodyPr/>
                    <a:lstStyle/>
                    <a:p>
                      <a:pPr algn="l"/>
                      <a:r>
                        <a:rPr lang="pl-PL" sz="1600" dirty="0"/>
                        <a:t>x &lt;= y  # True</a:t>
                      </a:r>
                    </a:p>
                    <a:p>
                      <a:pPr algn="l"/>
                      <a:r>
                        <a:rPr lang="pl-PL" sz="1600" dirty="0"/>
                        <a:t>x &lt;= z  # True</a:t>
                      </a:r>
                    </a:p>
                    <a:p>
                      <a:pPr algn="l"/>
                      <a:r>
                        <a:rPr lang="pl-PL" sz="1600" dirty="0"/>
                        <a:t>y &lt;= z  # False</a:t>
                      </a:r>
                      <a:endParaRPr lang="pt-BR" sz="1600" dirty="0"/>
                    </a:p>
                  </a:txBody>
                  <a:tcPr anchor="ctr"/>
                </a:tc>
                <a:extLst>
                  <a:ext uri="{0D108BD9-81ED-4DB2-BD59-A6C34878D82A}">
                    <a16:rowId xmlns:a16="http://schemas.microsoft.com/office/drawing/2014/main" val="114563944"/>
                  </a:ext>
                </a:extLst>
              </a:tr>
            </a:tbl>
          </a:graphicData>
        </a:graphic>
      </p:graphicFrame>
    </p:spTree>
    <p:extLst>
      <p:ext uri="{BB962C8B-B14F-4D97-AF65-F5344CB8AC3E}">
        <p14:creationId xmlns:p14="http://schemas.microsoft.com/office/powerpoint/2010/main" val="801421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6186309"/>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2. When you want to execute some code only if a certain condition is met, you can use a </a:t>
            </a:r>
            <a:r>
              <a:rPr lang="en-US" b="1" dirty="0">
                <a:solidFill>
                  <a:schemeClr val="bg1"/>
                </a:solidFill>
                <a:effectLst/>
                <a:latin typeface="Calibri" panose="020F0502020204030204" pitchFamily="34" charset="0"/>
                <a:cs typeface="Calibri" panose="020F0502020204030204" pitchFamily="34" charset="0"/>
              </a:rPr>
              <a:t>conditional statement</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a single </a:t>
            </a:r>
            <a:r>
              <a:rPr lang="en-US" dirty="0">
                <a:solidFill>
                  <a:schemeClr val="bg1"/>
                </a:solidFill>
                <a:effectLst/>
                <a:highlight>
                  <a:srgbClr val="C0C0C0"/>
                </a:highlight>
                <a:latin typeface="Calibri" panose="020F0502020204030204" pitchFamily="34" charset="0"/>
                <a:cs typeface="Calibri" panose="020F0502020204030204" pitchFamily="34" charset="0"/>
              </a:rPr>
              <a:t>if</a:t>
            </a:r>
            <a:r>
              <a:rPr lang="en-US" dirty="0">
                <a:solidFill>
                  <a:schemeClr val="bg1"/>
                </a:solidFill>
                <a:effectLst/>
                <a:latin typeface="Calibri" panose="020F0502020204030204" pitchFamily="34" charset="0"/>
                <a:cs typeface="Calibri" panose="020F0502020204030204" pitchFamily="34" charset="0"/>
              </a:rPr>
              <a:t> statement, e.g.:</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x = 10</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x == 10: # condition</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print("x is equal to 10")  # Executed if the condition is True.</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a series of </a:t>
            </a:r>
            <a:r>
              <a:rPr lang="en-US" dirty="0">
                <a:solidFill>
                  <a:schemeClr val="bg1"/>
                </a:solidFill>
                <a:effectLst/>
                <a:highlight>
                  <a:srgbClr val="C0C0C0"/>
                </a:highlight>
                <a:latin typeface="Calibri" panose="020F0502020204030204" pitchFamily="34" charset="0"/>
                <a:cs typeface="Calibri" panose="020F0502020204030204" pitchFamily="34" charset="0"/>
              </a:rPr>
              <a:t>if</a:t>
            </a:r>
            <a:r>
              <a:rPr lang="en-US" dirty="0">
                <a:solidFill>
                  <a:schemeClr val="bg1"/>
                </a:solidFill>
                <a:effectLst/>
                <a:latin typeface="Calibri" panose="020F0502020204030204" pitchFamily="34" charset="0"/>
                <a:cs typeface="Calibri" panose="020F0502020204030204" pitchFamily="34" charset="0"/>
              </a:rPr>
              <a:t> statements, e.g.:</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x = 10</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x &gt; 5: # </a:t>
            </a:r>
            <a:r>
              <a:rPr lang="en-US" b="1" dirty="0">
                <a:solidFill>
                  <a:srgbClr val="FF0000"/>
                </a:solidFill>
                <a:effectLst/>
                <a:highlight>
                  <a:srgbClr val="C0C0C0"/>
                </a:highlight>
                <a:latin typeface="Calibri" panose="020F0502020204030204" pitchFamily="34" charset="0"/>
                <a:cs typeface="Calibri" panose="020F0502020204030204" pitchFamily="34" charset="0"/>
              </a:rPr>
              <a:t>condition one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print("x is greater than 5")  # Executed if condition one is True.</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x &lt; 10: # </a:t>
            </a:r>
            <a:r>
              <a:rPr lang="en-US" b="1" dirty="0">
                <a:solidFill>
                  <a:srgbClr val="FF0000"/>
                </a:solidFill>
                <a:effectLst/>
                <a:highlight>
                  <a:srgbClr val="C0C0C0"/>
                </a:highlight>
                <a:latin typeface="Calibri" panose="020F0502020204030204" pitchFamily="34" charset="0"/>
                <a:cs typeface="Calibri" panose="020F0502020204030204" pitchFamily="34" charset="0"/>
              </a:rPr>
              <a:t>condition two</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print("x is less than 10")  # Executed if condition two is True.</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x == 10: # </a:t>
            </a:r>
            <a:r>
              <a:rPr lang="en-US" b="1" dirty="0">
                <a:solidFill>
                  <a:srgbClr val="FF0000"/>
                </a:solidFill>
                <a:effectLst/>
                <a:highlight>
                  <a:srgbClr val="C0C0C0"/>
                </a:highlight>
                <a:latin typeface="Calibri" panose="020F0502020204030204" pitchFamily="34" charset="0"/>
                <a:cs typeface="Calibri" panose="020F0502020204030204" pitchFamily="34" charset="0"/>
              </a:rPr>
              <a:t>condition three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print("x is equal to 10")  # Executed if condition three is True.</a:t>
            </a:r>
          </a:p>
          <a:p>
            <a:pPr algn="l"/>
            <a:r>
              <a:rPr lang="en-US" dirty="0">
                <a:solidFill>
                  <a:schemeClr val="bg1"/>
                </a:solidFill>
                <a:effectLst/>
                <a:latin typeface="Calibri" panose="020F0502020204030204" pitchFamily="34" charset="0"/>
                <a:cs typeface="Calibri" panose="020F0502020204030204" pitchFamily="34" charset="0"/>
              </a:rPr>
              <a:t>    </a:t>
            </a:r>
          </a:p>
          <a:p>
            <a:pPr algn="l"/>
            <a:r>
              <a:rPr lang="en-US" dirty="0">
                <a:solidFill>
                  <a:srgbClr val="FFFF00"/>
                </a:solidFill>
                <a:effectLst/>
                <a:latin typeface="Calibri" panose="020F0502020204030204" pitchFamily="34" charset="0"/>
                <a:cs typeface="Calibri" panose="020F0502020204030204" pitchFamily="34" charset="0"/>
              </a:rPr>
              <a:t>Each if statement is tested separately.</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2325597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2062103"/>
          </a:xfrm>
          <a:prstGeom prst="rect">
            <a:avLst/>
          </a:prstGeom>
          <a:noFill/>
        </p:spPr>
        <p:txBody>
          <a:bodyPr wrap="square">
            <a:spAutoFit/>
          </a:bodyPr>
          <a:lstStyle/>
          <a:p>
            <a:pPr marL="285750" indent="-285750" algn="l">
              <a:buFont typeface="Arial" panose="020B0604020202020204" pitchFamily="34" charset="0"/>
              <a:buChar char="•"/>
            </a:pPr>
            <a:r>
              <a:rPr lang="en-US" sz="1600" dirty="0">
                <a:solidFill>
                  <a:schemeClr val="bg1"/>
                </a:solidFill>
                <a:effectLst/>
                <a:latin typeface="Calibri" panose="020F0502020204030204" pitchFamily="34" charset="0"/>
                <a:cs typeface="Calibri" panose="020F0502020204030204" pitchFamily="34" charset="0"/>
              </a:rPr>
              <a:t>an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if-else</a:t>
            </a:r>
            <a:r>
              <a:rPr lang="en-US" sz="1600" dirty="0">
                <a:solidFill>
                  <a:schemeClr val="bg1"/>
                </a:solidFill>
                <a:effectLst/>
                <a:latin typeface="Calibri" panose="020F0502020204030204" pitchFamily="34" charset="0"/>
                <a:cs typeface="Calibri" panose="020F0502020204030204" pitchFamily="34" charset="0"/>
              </a:rPr>
              <a:t> statement, e.g.:</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x = 10</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if x &lt; 10:  # Condition</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print("x is less than 10")  # Executed if the condition is True.</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print("x is greater than or equal to 10")  # Executed if the condition is False.</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6092556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4524315"/>
          </a:xfrm>
          <a:prstGeom prst="rect">
            <a:avLst/>
          </a:prstGeom>
          <a:noFill/>
        </p:spPr>
        <p:txBody>
          <a:bodyPr wrap="square">
            <a:spAutoFit/>
          </a:bodyPr>
          <a:lstStyle/>
          <a:p>
            <a:pPr marL="285750" indent="-285750" algn="l">
              <a:buFont typeface="Arial" panose="020B0604020202020204" pitchFamily="34" charset="0"/>
              <a:buChar char="•"/>
            </a:pPr>
            <a:r>
              <a:rPr lang="en-US" sz="1800" dirty="0">
                <a:solidFill>
                  <a:schemeClr val="bg1"/>
                </a:solidFill>
                <a:effectLst/>
                <a:latin typeface="Calibri" panose="020F0502020204030204" pitchFamily="34" charset="0"/>
                <a:cs typeface="Calibri" panose="020F0502020204030204" pitchFamily="34" charset="0"/>
              </a:rPr>
              <a:t>a series of </a:t>
            </a:r>
            <a:r>
              <a:rPr lang="en-US" sz="1800" dirty="0">
                <a:solidFill>
                  <a:schemeClr val="bg1"/>
                </a:solidFill>
                <a:effectLst/>
                <a:highlight>
                  <a:srgbClr val="C0C0C0"/>
                </a:highlight>
                <a:latin typeface="Calibri" panose="020F0502020204030204" pitchFamily="34" charset="0"/>
                <a:cs typeface="Calibri" panose="020F0502020204030204" pitchFamily="34" charset="0"/>
              </a:rPr>
              <a:t>if</a:t>
            </a:r>
            <a:r>
              <a:rPr lang="en-US" sz="1800" dirty="0">
                <a:solidFill>
                  <a:schemeClr val="bg1"/>
                </a:solidFill>
                <a:effectLst/>
                <a:latin typeface="Calibri" panose="020F0502020204030204" pitchFamily="34" charset="0"/>
                <a:cs typeface="Calibri" panose="020F0502020204030204" pitchFamily="34" charset="0"/>
              </a:rPr>
              <a:t> statements followed by an </a:t>
            </a:r>
            <a:r>
              <a:rPr lang="en-US" sz="1800" dirty="0">
                <a:solidFill>
                  <a:schemeClr val="bg1"/>
                </a:solidFill>
                <a:effectLst/>
                <a:highlight>
                  <a:srgbClr val="C0C0C0"/>
                </a:highlight>
                <a:latin typeface="Calibri" panose="020F0502020204030204" pitchFamily="34" charset="0"/>
                <a:cs typeface="Calibri" panose="020F0502020204030204" pitchFamily="34" charset="0"/>
              </a:rPr>
              <a:t>else</a:t>
            </a:r>
            <a:r>
              <a:rPr lang="en-US" sz="1800" dirty="0">
                <a:solidFill>
                  <a:schemeClr val="bg1"/>
                </a:solidFill>
                <a:effectLst/>
                <a:latin typeface="Calibri" panose="020F0502020204030204" pitchFamily="34" charset="0"/>
                <a:cs typeface="Calibri" panose="020F0502020204030204" pitchFamily="34" charset="0"/>
              </a:rPr>
              <a:t>, e.g.:</a:t>
            </a:r>
          </a:p>
          <a:p>
            <a:pPr algn="l"/>
            <a:r>
              <a:rPr lang="en-US" sz="1800" dirty="0">
                <a:solidFill>
                  <a:schemeClr val="bg1"/>
                </a:solidFill>
                <a:effectLst/>
                <a:highlight>
                  <a:srgbClr val="C0C0C0"/>
                </a:highlight>
                <a:latin typeface="Calibri" panose="020F0502020204030204" pitchFamily="34" charset="0"/>
                <a:cs typeface="Calibri" panose="020F0502020204030204" pitchFamily="34" charset="0"/>
              </a:rPr>
              <a:t>x = 10</a:t>
            </a:r>
          </a:p>
          <a:p>
            <a:pPr algn="l"/>
            <a:endParaRPr lang="en-US" sz="18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800" dirty="0">
                <a:solidFill>
                  <a:schemeClr val="bg1"/>
                </a:solidFill>
                <a:effectLst/>
                <a:highlight>
                  <a:srgbClr val="C0C0C0"/>
                </a:highlight>
                <a:latin typeface="Calibri" panose="020F0502020204030204" pitchFamily="34" charset="0"/>
                <a:cs typeface="Calibri" panose="020F0502020204030204" pitchFamily="34" charset="0"/>
              </a:rPr>
              <a:t>if x &gt; 5:  # True</a:t>
            </a:r>
          </a:p>
          <a:p>
            <a:pPr algn="l"/>
            <a:r>
              <a:rPr lang="en-US" sz="1800" dirty="0">
                <a:solidFill>
                  <a:schemeClr val="bg1"/>
                </a:solidFill>
                <a:effectLst/>
                <a:highlight>
                  <a:srgbClr val="C0C0C0"/>
                </a:highlight>
                <a:latin typeface="Calibri" panose="020F0502020204030204" pitchFamily="34" charset="0"/>
                <a:cs typeface="Calibri" panose="020F0502020204030204" pitchFamily="34" charset="0"/>
              </a:rPr>
              <a:t>    print("x &gt; 5")</a:t>
            </a:r>
          </a:p>
          <a:p>
            <a:pPr algn="l"/>
            <a:endParaRPr lang="en-US" sz="18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800" dirty="0">
                <a:solidFill>
                  <a:schemeClr val="bg1"/>
                </a:solidFill>
                <a:effectLst/>
                <a:highlight>
                  <a:srgbClr val="C0C0C0"/>
                </a:highlight>
                <a:latin typeface="Calibri" panose="020F0502020204030204" pitchFamily="34" charset="0"/>
                <a:cs typeface="Calibri" panose="020F0502020204030204" pitchFamily="34" charset="0"/>
              </a:rPr>
              <a:t>if x &gt; 8:  # True</a:t>
            </a:r>
          </a:p>
          <a:p>
            <a:pPr algn="l"/>
            <a:r>
              <a:rPr lang="en-US" sz="1800" dirty="0">
                <a:solidFill>
                  <a:schemeClr val="bg1"/>
                </a:solidFill>
                <a:effectLst/>
                <a:highlight>
                  <a:srgbClr val="C0C0C0"/>
                </a:highlight>
                <a:latin typeface="Calibri" panose="020F0502020204030204" pitchFamily="34" charset="0"/>
                <a:cs typeface="Calibri" panose="020F0502020204030204" pitchFamily="34" charset="0"/>
              </a:rPr>
              <a:t>    print("x &gt; 8")</a:t>
            </a:r>
          </a:p>
          <a:p>
            <a:pPr algn="l"/>
            <a:endParaRPr lang="en-US" sz="18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800" dirty="0">
                <a:solidFill>
                  <a:schemeClr val="bg1"/>
                </a:solidFill>
                <a:effectLst/>
                <a:highlight>
                  <a:srgbClr val="C0C0C0"/>
                </a:highlight>
                <a:latin typeface="Calibri" panose="020F0502020204030204" pitchFamily="34" charset="0"/>
                <a:cs typeface="Calibri" panose="020F0502020204030204" pitchFamily="34" charset="0"/>
              </a:rPr>
              <a:t>if x &gt; 10:  # False</a:t>
            </a:r>
          </a:p>
          <a:p>
            <a:pPr algn="l"/>
            <a:r>
              <a:rPr lang="en-US" sz="1800" dirty="0">
                <a:solidFill>
                  <a:schemeClr val="bg1"/>
                </a:solidFill>
                <a:effectLst/>
                <a:highlight>
                  <a:srgbClr val="C0C0C0"/>
                </a:highlight>
                <a:latin typeface="Calibri" panose="020F0502020204030204" pitchFamily="34" charset="0"/>
                <a:cs typeface="Calibri" panose="020F0502020204030204" pitchFamily="34" charset="0"/>
              </a:rPr>
              <a:t>    print("x &gt; 10")</a:t>
            </a:r>
          </a:p>
          <a:p>
            <a:pPr algn="l"/>
            <a:endParaRPr lang="en-US" sz="18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800"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sz="1800" dirty="0">
                <a:solidFill>
                  <a:schemeClr val="bg1"/>
                </a:solidFill>
                <a:effectLst/>
                <a:highlight>
                  <a:srgbClr val="C0C0C0"/>
                </a:highlight>
                <a:latin typeface="Calibri" panose="020F0502020204030204" pitchFamily="34" charset="0"/>
                <a:cs typeface="Calibri" panose="020F0502020204030204" pitchFamily="34" charset="0"/>
              </a:rPr>
              <a:t>    print("else will be executed")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Each </a:t>
            </a:r>
            <a:r>
              <a:rPr lang="en-US" dirty="0">
                <a:solidFill>
                  <a:schemeClr val="bg1"/>
                </a:solidFill>
                <a:effectLst/>
                <a:highlight>
                  <a:srgbClr val="C0C0C0"/>
                </a:highlight>
                <a:latin typeface="Calibri" panose="020F0502020204030204" pitchFamily="34" charset="0"/>
                <a:cs typeface="Calibri" panose="020F0502020204030204" pitchFamily="34" charset="0"/>
              </a:rPr>
              <a:t>if</a:t>
            </a:r>
            <a:r>
              <a:rPr lang="en-US" dirty="0">
                <a:solidFill>
                  <a:schemeClr val="bg1"/>
                </a:solidFill>
                <a:effectLst/>
                <a:latin typeface="Calibri" panose="020F0502020204030204" pitchFamily="34" charset="0"/>
                <a:cs typeface="Calibri" panose="020F0502020204030204" pitchFamily="34" charset="0"/>
              </a:rPr>
              <a:t> is tested separately. The body of </a:t>
            </a:r>
            <a:r>
              <a:rPr lang="en-US" dirty="0">
                <a:solidFill>
                  <a:schemeClr val="bg1"/>
                </a:solidFill>
                <a:effectLst/>
                <a:highlight>
                  <a:srgbClr val="C0C0C0"/>
                </a:highlight>
                <a:latin typeface="Calibri" panose="020F0502020204030204" pitchFamily="34" charset="0"/>
                <a:cs typeface="Calibri" panose="020F0502020204030204" pitchFamily="34" charset="0"/>
              </a:rPr>
              <a:t>else</a:t>
            </a:r>
            <a:r>
              <a:rPr lang="en-US" dirty="0">
                <a:solidFill>
                  <a:schemeClr val="bg1"/>
                </a:solidFill>
                <a:effectLst/>
                <a:latin typeface="Calibri" panose="020F0502020204030204" pitchFamily="34" charset="0"/>
                <a:cs typeface="Calibri" panose="020F0502020204030204" pitchFamily="34" charset="0"/>
              </a:rPr>
              <a:t> is executed </a:t>
            </a:r>
            <a:r>
              <a:rPr lang="en-US" dirty="0">
                <a:solidFill>
                  <a:schemeClr val="bg1"/>
                </a:solidFill>
                <a:effectLst/>
                <a:highlight>
                  <a:srgbClr val="C0C0C0"/>
                </a:highlight>
                <a:latin typeface="Calibri" panose="020F0502020204030204" pitchFamily="34" charset="0"/>
                <a:cs typeface="Calibri" panose="020F0502020204030204" pitchFamily="34" charset="0"/>
              </a:rPr>
              <a:t>if</a:t>
            </a:r>
            <a:r>
              <a:rPr lang="en-US" dirty="0">
                <a:solidFill>
                  <a:schemeClr val="bg1"/>
                </a:solidFill>
                <a:effectLst/>
                <a:latin typeface="Calibri" panose="020F0502020204030204" pitchFamily="34" charset="0"/>
                <a:cs typeface="Calibri" panose="020F0502020204030204" pitchFamily="34" charset="0"/>
              </a:rPr>
              <a:t> the last </a:t>
            </a:r>
            <a:r>
              <a:rPr lang="en-US" dirty="0">
                <a:solidFill>
                  <a:schemeClr val="bg1"/>
                </a:solidFill>
                <a:effectLst/>
                <a:highlight>
                  <a:srgbClr val="C0C0C0"/>
                </a:highlight>
                <a:latin typeface="Calibri" panose="020F0502020204030204" pitchFamily="34" charset="0"/>
                <a:cs typeface="Calibri" panose="020F0502020204030204" pitchFamily="34" charset="0"/>
              </a:rPr>
              <a:t>if</a:t>
            </a:r>
            <a:r>
              <a:rPr lang="en-US" dirty="0">
                <a:solidFill>
                  <a:schemeClr val="bg1"/>
                </a:solidFill>
                <a:effectLst/>
                <a:latin typeface="Calibri" panose="020F0502020204030204" pitchFamily="34" charset="0"/>
                <a:cs typeface="Calibri" panose="020F0502020204030204" pitchFamily="34" charset="0"/>
              </a:rPr>
              <a:t> is </a:t>
            </a:r>
            <a:r>
              <a:rPr lang="en-US" dirty="0">
                <a:solidFill>
                  <a:schemeClr val="bg1"/>
                </a:solidFill>
                <a:effectLst/>
                <a:highlight>
                  <a:srgbClr val="C0C0C0"/>
                </a:highlight>
                <a:latin typeface="Calibri" panose="020F0502020204030204" pitchFamily="34" charset="0"/>
                <a:cs typeface="Calibri" panose="020F0502020204030204" pitchFamily="34" charset="0"/>
              </a:rPr>
              <a:t>False</a:t>
            </a:r>
            <a:r>
              <a:rPr lang="en-US" dirty="0">
                <a:solidFill>
                  <a:schemeClr val="bg1"/>
                </a:solidFill>
                <a:effectLst/>
                <a:latin typeface="Calibri" panose="020F0502020204030204" pitchFamily="34" charset="0"/>
                <a:cs typeface="Calibri" panose="020F0502020204030204" pitchFamily="34" charset="0"/>
              </a:rPr>
              <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5817396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909310"/>
          </a:xfrm>
          <a:prstGeom prst="rect">
            <a:avLst/>
          </a:prstGeom>
          <a:noFill/>
        </p:spPr>
        <p:txBody>
          <a:bodyPr wrap="square">
            <a:spAutoFit/>
          </a:bodyPr>
          <a:lstStyle/>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a:t>
            </a:r>
            <a:r>
              <a:rPr lang="en-US" dirty="0">
                <a:solidFill>
                  <a:schemeClr val="bg1"/>
                </a:solidFill>
                <a:effectLst/>
                <a:highlight>
                  <a:srgbClr val="C0C0C0"/>
                </a:highlight>
                <a:latin typeface="Calibri" panose="020F0502020204030204" pitchFamily="34" charset="0"/>
                <a:cs typeface="Calibri" panose="020F0502020204030204" pitchFamily="34" charset="0"/>
              </a:rPr>
              <a:t>if-</a:t>
            </a:r>
            <a:r>
              <a:rPr lang="en-US" dirty="0" err="1">
                <a:solidFill>
                  <a:schemeClr val="bg1"/>
                </a:solidFill>
                <a:effectLst/>
                <a:highlight>
                  <a:srgbClr val="C0C0C0"/>
                </a:highlight>
                <a:latin typeface="Calibri" panose="020F0502020204030204" pitchFamily="34" charset="0"/>
                <a:cs typeface="Calibri" panose="020F0502020204030204" pitchFamily="34" charset="0"/>
              </a:rPr>
              <a:t>elif</a:t>
            </a:r>
            <a:r>
              <a:rPr lang="en-US" dirty="0">
                <a:solidFill>
                  <a:schemeClr val="bg1"/>
                </a:solidFill>
                <a:effectLst/>
                <a:highlight>
                  <a:srgbClr val="C0C0C0"/>
                </a:highlight>
                <a:latin typeface="Calibri" panose="020F0502020204030204" pitchFamily="34" charset="0"/>
                <a:cs typeface="Calibri" panose="020F0502020204030204" pitchFamily="34" charset="0"/>
              </a:rPr>
              <a:t>-else</a:t>
            </a:r>
            <a:r>
              <a:rPr lang="en-US" dirty="0">
                <a:solidFill>
                  <a:schemeClr val="bg1"/>
                </a:solidFill>
                <a:effectLst/>
                <a:latin typeface="Calibri" panose="020F0502020204030204" pitchFamily="34" charset="0"/>
                <a:cs typeface="Calibri" panose="020F0502020204030204" pitchFamily="34" charset="0"/>
              </a:rPr>
              <a:t> statement, e.g.:</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x = 10</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x == 10:  # True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print("x == 10")</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x &gt; 15:  # False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print("x &gt; 15")</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elif</a:t>
            </a:r>
            <a:r>
              <a:rPr lang="en-US" dirty="0">
                <a:solidFill>
                  <a:schemeClr val="bg1"/>
                </a:solidFill>
                <a:effectLst/>
                <a:highlight>
                  <a:srgbClr val="C0C0C0"/>
                </a:highlight>
                <a:latin typeface="Calibri" panose="020F0502020204030204" pitchFamily="34" charset="0"/>
                <a:cs typeface="Calibri" panose="020F0502020204030204" pitchFamily="34" charset="0"/>
              </a:rPr>
              <a:t> x &gt; 10:  # False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print("x &gt; 10")</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elif</a:t>
            </a:r>
            <a:r>
              <a:rPr lang="en-US" dirty="0">
                <a:solidFill>
                  <a:schemeClr val="bg1"/>
                </a:solidFill>
                <a:effectLst/>
                <a:highlight>
                  <a:srgbClr val="C0C0C0"/>
                </a:highlight>
                <a:latin typeface="Calibri" panose="020F0502020204030204" pitchFamily="34" charset="0"/>
                <a:cs typeface="Calibri" panose="020F0502020204030204" pitchFamily="34" charset="0"/>
              </a:rPr>
              <a:t> x &gt; 5:  # True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print("x &gt; 5")</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print("else will not be executed")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If the condition for </a:t>
            </a:r>
            <a:r>
              <a:rPr lang="en-US" dirty="0">
                <a:solidFill>
                  <a:schemeClr val="bg1"/>
                </a:solidFill>
                <a:effectLst/>
                <a:highlight>
                  <a:srgbClr val="C0C0C0"/>
                </a:highlight>
                <a:latin typeface="Calibri" panose="020F0502020204030204" pitchFamily="34" charset="0"/>
                <a:cs typeface="Calibri" panose="020F0502020204030204" pitchFamily="34" charset="0"/>
              </a:rPr>
              <a:t>if</a:t>
            </a:r>
            <a:r>
              <a:rPr lang="en-US" dirty="0">
                <a:solidFill>
                  <a:schemeClr val="bg1"/>
                </a:solidFill>
                <a:effectLst/>
                <a:latin typeface="Calibri" panose="020F0502020204030204" pitchFamily="34" charset="0"/>
                <a:cs typeface="Calibri" panose="020F0502020204030204" pitchFamily="34" charset="0"/>
              </a:rPr>
              <a:t> is </a:t>
            </a:r>
            <a:r>
              <a:rPr lang="en-US" dirty="0">
                <a:solidFill>
                  <a:schemeClr val="bg1"/>
                </a:solidFill>
                <a:effectLst/>
                <a:highlight>
                  <a:srgbClr val="C0C0C0"/>
                </a:highlight>
                <a:latin typeface="Calibri" panose="020F0502020204030204" pitchFamily="34" charset="0"/>
                <a:cs typeface="Calibri" panose="020F0502020204030204" pitchFamily="34" charset="0"/>
              </a:rPr>
              <a:t>False</a:t>
            </a:r>
            <a:r>
              <a:rPr lang="en-US" dirty="0">
                <a:solidFill>
                  <a:schemeClr val="bg1"/>
                </a:solidFill>
                <a:effectLst/>
                <a:latin typeface="Calibri" panose="020F0502020204030204" pitchFamily="34" charset="0"/>
                <a:cs typeface="Calibri" panose="020F0502020204030204" pitchFamily="34" charset="0"/>
              </a:rPr>
              <a:t>, the program checks the conditions of the subsequent </a:t>
            </a:r>
            <a:r>
              <a:rPr lang="en-US" dirty="0" err="1">
                <a:solidFill>
                  <a:schemeClr val="bg1"/>
                </a:solidFill>
                <a:effectLst/>
                <a:highlight>
                  <a:srgbClr val="C0C0C0"/>
                </a:highlight>
                <a:latin typeface="Calibri" panose="020F0502020204030204" pitchFamily="34" charset="0"/>
                <a:cs typeface="Calibri" panose="020F0502020204030204" pitchFamily="34" charset="0"/>
              </a:rPr>
              <a:t>elif</a:t>
            </a:r>
            <a:r>
              <a:rPr lang="en-US" dirty="0">
                <a:solidFill>
                  <a:schemeClr val="bg1"/>
                </a:solidFill>
                <a:effectLst/>
                <a:latin typeface="Calibri" panose="020F0502020204030204" pitchFamily="34" charset="0"/>
                <a:cs typeface="Calibri" panose="020F0502020204030204" pitchFamily="34" charset="0"/>
              </a:rPr>
              <a:t> blocks - the first </a:t>
            </a:r>
            <a:r>
              <a:rPr lang="en-US" dirty="0" err="1">
                <a:solidFill>
                  <a:schemeClr val="bg1"/>
                </a:solidFill>
                <a:effectLst/>
                <a:highlight>
                  <a:srgbClr val="C0C0C0"/>
                </a:highlight>
                <a:latin typeface="Calibri" panose="020F0502020204030204" pitchFamily="34" charset="0"/>
                <a:cs typeface="Calibri" panose="020F0502020204030204" pitchFamily="34" charset="0"/>
              </a:rPr>
              <a:t>elif</a:t>
            </a:r>
            <a:r>
              <a:rPr lang="en-US" dirty="0">
                <a:solidFill>
                  <a:schemeClr val="bg1"/>
                </a:solidFill>
                <a:effectLst/>
                <a:latin typeface="Calibri" panose="020F0502020204030204" pitchFamily="34" charset="0"/>
                <a:cs typeface="Calibri" panose="020F0502020204030204" pitchFamily="34" charset="0"/>
              </a:rPr>
              <a:t> block that is </a:t>
            </a:r>
            <a:r>
              <a:rPr lang="en-US" dirty="0">
                <a:solidFill>
                  <a:schemeClr val="bg1"/>
                </a:solidFill>
                <a:effectLst/>
                <a:highlight>
                  <a:srgbClr val="C0C0C0"/>
                </a:highlight>
                <a:latin typeface="Calibri" panose="020F0502020204030204" pitchFamily="34" charset="0"/>
                <a:cs typeface="Calibri" panose="020F0502020204030204" pitchFamily="34" charset="0"/>
              </a:rPr>
              <a:t>True</a:t>
            </a:r>
            <a:r>
              <a:rPr lang="en-US" dirty="0">
                <a:solidFill>
                  <a:schemeClr val="bg1"/>
                </a:solidFill>
                <a:effectLst/>
                <a:latin typeface="Calibri" panose="020F0502020204030204" pitchFamily="34" charset="0"/>
                <a:cs typeface="Calibri" panose="020F0502020204030204" pitchFamily="34" charset="0"/>
              </a:rPr>
              <a:t> is executed. If all the conditions are </a:t>
            </a:r>
            <a:r>
              <a:rPr lang="en-US" dirty="0">
                <a:solidFill>
                  <a:schemeClr val="bg1"/>
                </a:solidFill>
                <a:effectLst/>
                <a:highlight>
                  <a:srgbClr val="C0C0C0"/>
                </a:highlight>
                <a:latin typeface="Calibri" panose="020F0502020204030204" pitchFamily="34" charset="0"/>
                <a:cs typeface="Calibri" panose="020F0502020204030204" pitchFamily="34" charset="0"/>
              </a:rPr>
              <a:t>False</a:t>
            </a:r>
            <a:r>
              <a:rPr lang="en-US" dirty="0">
                <a:solidFill>
                  <a:schemeClr val="bg1"/>
                </a:solidFill>
                <a:effectLst/>
                <a:latin typeface="Calibri" panose="020F0502020204030204" pitchFamily="34" charset="0"/>
                <a:cs typeface="Calibri" panose="020F0502020204030204" pitchFamily="34" charset="0"/>
              </a:rPr>
              <a:t>, the </a:t>
            </a:r>
            <a:r>
              <a:rPr lang="en-US" dirty="0">
                <a:solidFill>
                  <a:schemeClr val="bg1"/>
                </a:solidFill>
                <a:effectLst/>
                <a:highlight>
                  <a:srgbClr val="C0C0C0"/>
                </a:highlight>
                <a:latin typeface="Calibri" panose="020F0502020204030204" pitchFamily="34" charset="0"/>
                <a:cs typeface="Calibri" panose="020F0502020204030204" pitchFamily="34" charset="0"/>
              </a:rPr>
              <a:t>else</a:t>
            </a:r>
            <a:r>
              <a:rPr lang="en-US" dirty="0">
                <a:solidFill>
                  <a:schemeClr val="bg1"/>
                </a:solidFill>
                <a:effectLst/>
                <a:latin typeface="Calibri" panose="020F0502020204030204" pitchFamily="34" charset="0"/>
                <a:cs typeface="Calibri" panose="020F0502020204030204" pitchFamily="34" charset="0"/>
              </a:rPr>
              <a:t> block will be executed.</a:t>
            </a:r>
            <a:endParaRPr lang="en-US" dirty="0">
              <a:solidFill>
                <a:srgbClr val="FFFF00"/>
              </a:solidFill>
              <a:effectLs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0861424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3416320"/>
          </a:xfrm>
          <a:prstGeom prst="rect">
            <a:avLst/>
          </a:prstGeom>
          <a:noFill/>
        </p:spPr>
        <p:txBody>
          <a:bodyPr wrap="square">
            <a:spAutoFit/>
          </a:bodyPr>
          <a:lstStyle/>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Nested conditional statements, e.g.:</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x = 10</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x &gt; 5:  # True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if x == 6:  # False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print("nested: x == 6")</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elif</a:t>
            </a:r>
            <a:r>
              <a:rPr lang="en-US" dirty="0">
                <a:solidFill>
                  <a:schemeClr val="bg1"/>
                </a:solidFill>
                <a:effectLst/>
                <a:highlight>
                  <a:srgbClr val="C0C0C0"/>
                </a:highlight>
                <a:latin typeface="Calibri" panose="020F0502020204030204" pitchFamily="34" charset="0"/>
                <a:cs typeface="Calibri" panose="020F0502020204030204" pitchFamily="34" charset="0"/>
              </a:rPr>
              <a:t> x == 10:  # True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print("nested: x == 10")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else: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print("nested: else")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print("else")</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9035067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6001643"/>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Key takeaways: continued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Exercise 1</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What is the output of the following snippet?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x = 5</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y = 10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z = 8</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print(x &gt; y)  # </a:t>
            </a:r>
            <a:r>
              <a:rPr lang="en-US" b="1" dirty="0">
                <a:solidFill>
                  <a:srgbClr val="FF0000"/>
                </a:solidFill>
                <a:effectLst/>
                <a:highlight>
                  <a:srgbClr val="C0C0C0"/>
                </a:highlight>
                <a:latin typeface="Calibri" panose="020F0502020204030204" pitchFamily="34" charset="0"/>
                <a:cs typeface="Calibri" panose="020F0502020204030204" pitchFamily="34" charset="0"/>
              </a:rPr>
              <a:t>False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print(y &gt; z)  # </a:t>
            </a:r>
            <a:r>
              <a:rPr lang="en-US" b="1" dirty="0">
                <a:solidFill>
                  <a:srgbClr val="FF0000"/>
                </a:solidFill>
                <a:effectLst/>
                <a:highlight>
                  <a:srgbClr val="C0C0C0"/>
                </a:highlight>
                <a:latin typeface="Calibri" panose="020F0502020204030204" pitchFamily="34" charset="0"/>
                <a:cs typeface="Calibri" panose="020F0502020204030204" pitchFamily="34" charset="0"/>
              </a:rPr>
              <a:t>True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Exercise 2</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What is the output of the following snippet?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x, y, z = 5, 10, 8</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print(x &gt; z)  # </a:t>
            </a:r>
            <a:r>
              <a:rPr lang="en-US" b="1" dirty="0">
                <a:solidFill>
                  <a:srgbClr val="FF0000"/>
                </a:solidFill>
                <a:effectLst/>
                <a:highlight>
                  <a:srgbClr val="C0C0C0"/>
                </a:highlight>
                <a:latin typeface="Calibri" panose="020F0502020204030204" pitchFamily="34" charset="0"/>
                <a:cs typeface="Calibri" panose="020F0502020204030204" pitchFamily="34" charset="0"/>
              </a:rPr>
              <a:t>False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print((y - 5) == x)  # </a:t>
            </a:r>
            <a:r>
              <a:rPr lang="en-US" b="1" dirty="0">
                <a:solidFill>
                  <a:srgbClr val="FF0000"/>
                </a:solidFill>
                <a:effectLst/>
                <a:highlight>
                  <a:srgbClr val="C0C0C0"/>
                </a:highlight>
                <a:latin typeface="Calibri" panose="020F0502020204030204" pitchFamily="34" charset="0"/>
                <a:cs typeface="Calibri" panose="020F0502020204030204" pitchFamily="34" charset="0"/>
              </a:rPr>
              <a:t>True</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6107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6124754"/>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Equality: the equal to operator (==)</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The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r>
              <a:rPr lang="en-US" sz="1600" dirty="0">
                <a:solidFill>
                  <a:schemeClr val="bg1"/>
                </a:solidFill>
                <a:effectLst/>
                <a:latin typeface="Calibri" panose="020F0502020204030204" pitchFamily="34" charset="0"/>
                <a:cs typeface="Calibri" panose="020F0502020204030204" pitchFamily="34" charset="0"/>
              </a:rPr>
              <a:t> (equal to) operator compares the values of two operands. If they are equal, the result of the comparison is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True</a:t>
            </a:r>
            <a:r>
              <a:rPr lang="en-US" sz="1600" dirty="0">
                <a:solidFill>
                  <a:schemeClr val="bg1"/>
                </a:solidFill>
                <a:effectLst/>
                <a:latin typeface="Calibri" panose="020F0502020204030204" pitchFamily="34" charset="0"/>
                <a:cs typeface="Calibri" panose="020F0502020204030204" pitchFamily="34" charset="0"/>
              </a:rPr>
              <a:t>. If they are not equal, the result of the comparison is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False</a:t>
            </a:r>
            <a:r>
              <a:rPr lang="en-US" sz="1600" dirty="0">
                <a:solidFill>
                  <a:schemeClr val="bg1"/>
                </a:solidFill>
                <a:effectLst/>
                <a:latin typeface="Calibri" panose="020F0502020204030204" pitchFamily="34" charset="0"/>
                <a:cs typeface="Calibri" panose="020F0502020204030204" pitchFamily="34" charset="0"/>
              </a:rPr>
              <a:t>.</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Look at the equality comparison below - what is the result of this operation?</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var == 0</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Note that we cannot find the answer if we do not know what value is currently stored in the variable var.</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If the variable has been changed many times during the execution of your program, or its initial value is entered from the console, the answer to this question can be given only by Python and only at runtime.</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Now imagine a programmer who suffers from insomnia, and has to count black and white sheep separately as long as there are exactly twice as many black sheep as white ones.</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The question will be as follows:</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err="1">
                <a:solidFill>
                  <a:schemeClr val="bg1"/>
                </a:solidFill>
                <a:effectLst/>
                <a:highlight>
                  <a:srgbClr val="C0C0C0"/>
                </a:highlight>
                <a:latin typeface="Calibri" panose="020F0502020204030204" pitchFamily="34" charset="0"/>
                <a:cs typeface="Calibri" panose="020F0502020204030204" pitchFamily="34" charset="0"/>
              </a:rPr>
              <a:t>black_sheep</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2 *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white_sheep</a:t>
            </a:r>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endParaRPr lang="en-US" sz="1600" dirty="0">
              <a:solidFill>
                <a:schemeClr val="bg1"/>
              </a:solidFill>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Due to the low priority of the == operator, the question shall be treated as equivalent to this one:</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err="1">
                <a:solidFill>
                  <a:schemeClr val="bg1"/>
                </a:solidFill>
                <a:effectLst/>
                <a:highlight>
                  <a:srgbClr val="C0C0C0"/>
                </a:highlight>
                <a:latin typeface="Calibri" panose="020F0502020204030204" pitchFamily="34" charset="0"/>
                <a:cs typeface="Calibri" panose="020F0502020204030204" pitchFamily="34" charset="0"/>
              </a:rPr>
              <a:t>black_sheep</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(2 *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white_sheep</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519265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2585323"/>
          </a:xfrm>
          <a:prstGeom prst="rect">
            <a:avLst/>
          </a:prstGeom>
          <a:noFill/>
        </p:spPr>
        <p:txBody>
          <a:bodyPr wrap="square">
            <a:spAutoFit/>
          </a:bodyPr>
          <a:lstStyle/>
          <a:p>
            <a:pPr algn="l"/>
            <a:r>
              <a:rPr lang="en-US" b="1" dirty="0">
                <a:solidFill>
                  <a:schemeClr val="bg1"/>
                </a:solidFill>
                <a:effectLst/>
                <a:latin typeface="Calibri" panose="020F0502020204030204" pitchFamily="34" charset="0"/>
                <a:cs typeface="Calibri" panose="020F0502020204030204" pitchFamily="34" charset="0"/>
              </a:rPr>
              <a:t>Exercise 3</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What is the output of the following snippet?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x, y, z = 5, 10, 8</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x, y, z = z, y, x</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print(x &gt; z)  # </a:t>
            </a:r>
            <a:r>
              <a:rPr lang="en-US" b="1" dirty="0">
                <a:solidFill>
                  <a:srgbClr val="FF0000"/>
                </a:solidFill>
                <a:effectLst/>
                <a:highlight>
                  <a:srgbClr val="C0C0C0"/>
                </a:highlight>
                <a:latin typeface="Calibri" panose="020F0502020204030204" pitchFamily="34" charset="0"/>
                <a:cs typeface="Calibri" panose="020F0502020204030204" pitchFamily="34" charset="0"/>
              </a:rPr>
              <a:t>True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print((y - 5) == x)  # </a:t>
            </a:r>
            <a:r>
              <a:rPr lang="en-US" b="1" dirty="0">
                <a:solidFill>
                  <a:srgbClr val="FF0000"/>
                </a:solidFill>
                <a:effectLst/>
                <a:highlight>
                  <a:srgbClr val="C0C0C0"/>
                </a:highlight>
                <a:latin typeface="Calibri" panose="020F0502020204030204" pitchFamily="34" charset="0"/>
                <a:cs typeface="Calibri" panose="020F0502020204030204" pitchFamily="34" charset="0"/>
              </a:rPr>
              <a:t>False</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4507530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3970318"/>
          </a:xfrm>
          <a:prstGeom prst="rect">
            <a:avLst/>
          </a:prstGeom>
          <a:noFill/>
        </p:spPr>
        <p:txBody>
          <a:bodyPr wrap="square">
            <a:spAutoFit/>
          </a:bodyPr>
          <a:lstStyle/>
          <a:p>
            <a:pPr algn="l"/>
            <a:r>
              <a:rPr lang="en-US" b="1" dirty="0">
                <a:solidFill>
                  <a:schemeClr val="bg1"/>
                </a:solidFill>
                <a:effectLst/>
                <a:latin typeface="Calibri" panose="020F0502020204030204" pitchFamily="34" charset="0"/>
                <a:cs typeface="Calibri" panose="020F0502020204030204" pitchFamily="34" charset="0"/>
              </a:rPr>
              <a:t>Exercise 4</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What is the output of the following snippet?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x = 10</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x == 10: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print(x == 10)  # </a:t>
            </a:r>
            <a:r>
              <a:rPr lang="en-US" b="1" dirty="0">
                <a:solidFill>
                  <a:srgbClr val="FF0000"/>
                </a:solidFill>
                <a:effectLst/>
                <a:highlight>
                  <a:srgbClr val="C0C0C0"/>
                </a:highlight>
                <a:latin typeface="Calibri" panose="020F0502020204030204" pitchFamily="34" charset="0"/>
                <a:cs typeface="Calibri" panose="020F0502020204030204" pitchFamily="34" charset="0"/>
              </a:rPr>
              <a:t>True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x &gt; 5:</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print(x &gt; 5)  # </a:t>
            </a:r>
            <a:r>
              <a:rPr lang="en-US" b="1" dirty="0">
                <a:solidFill>
                  <a:srgbClr val="FF0000"/>
                </a:solidFill>
                <a:effectLst/>
                <a:highlight>
                  <a:srgbClr val="C0C0C0"/>
                </a:highlight>
                <a:latin typeface="Calibri" panose="020F0502020204030204" pitchFamily="34" charset="0"/>
                <a:cs typeface="Calibri" panose="020F0502020204030204" pitchFamily="34" charset="0"/>
              </a:rPr>
              <a:t>True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x &lt; 10: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print(x &lt; 10)  # </a:t>
            </a:r>
            <a:r>
              <a:rPr lang="en-US" b="1" dirty="0" err="1">
                <a:solidFill>
                  <a:srgbClr val="FF0000"/>
                </a:solidFill>
                <a:effectLst/>
                <a:highlight>
                  <a:srgbClr val="C0C0C0"/>
                </a:highlight>
                <a:latin typeface="Calibri" panose="020F0502020204030204" pitchFamily="34" charset="0"/>
                <a:cs typeface="Calibri" panose="020F0502020204030204" pitchFamily="34" charset="0"/>
              </a:rPr>
              <a:t>Não</a:t>
            </a:r>
            <a:r>
              <a:rPr lang="en-US" b="1" dirty="0">
                <a:solidFill>
                  <a:srgbClr val="FF0000"/>
                </a:solidFill>
                <a:effectLst/>
                <a:highlight>
                  <a:srgbClr val="C0C0C0"/>
                </a:highlight>
                <a:latin typeface="Calibri" panose="020F0502020204030204" pitchFamily="34" charset="0"/>
                <a:cs typeface="Calibri" panose="020F0502020204030204" pitchFamily="34" charset="0"/>
              </a:rPr>
              <a:t> </a:t>
            </a:r>
            <a:r>
              <a:rPr lang="en-US" b="1" dirty="0" err="1">
                <a:solidFill>
                  <a:srgbClr val="FF0000"/>
                </a:solidFill>
                <a:effectLst/>
                <a:highlight>
                  <a:srgbClr val="C0C0C0"/>
                </a:highlight>
                <a:latin typeface="Calibri" panose="020F0502020204030204" pitchFamily="34" charset="0"/>
                <a:cs typeface="Calibri" panose="020F0502020204030204" pitchFamily="34" charset="0"/>
              </a:rPr>
              <a:t>executa</a:t>
            </a:r>
            <a:endParaRPr lang="en-US" b="1" dirty="0">
              <a:solidFill>
                <a:srgbClr val="FF0000"/>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print("else")  # </a:t>
            </a:r>
            <a:r>
              <a:rPr lang="en-US" b="1" dirty="0">
                <a:solidFill>
                  <a:srgbClr val="FF0000"/>
                </a:solidFill>
                <a:effectLst/>
                <a:highlight>
                  <a:srgbClr val="C0C0C0"/>
                </a:highlight>
                <a:latin typeface="Calibri" panose="020F0502020204030204" pitchFamily="34" charset="0"/>
                <a:cs typeface="Calibri" panose="020F0502020204030204" pitchFamily="34" charset="0"/>
              </a:rPr>
              <a:t>else</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524694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355312"/>
          </a:xfrm>
          <a:prstGeom prst="rect">
            <a:avLst/>
          </a:prstGeom>
          <a:noFill/>
        </p:spPr>
        <p:txBody>
          <a:bodyPr wrap="square">
            <a:spAutoFit/>
          </a:bodyPr>
          <a:lstStyle/>
          <a:p>
            <a:pPr algn="l"/>
            <a:r>
              <a:rPr lang="en-US" b="1" dirty="0">
                <a:solidFill>
                  <a:schemeClr val="bg1"/>
                </a:solidFill>
                <a:effectLst/>
                <a:latin typeface="Calibri" panose="020F0502020204030204" pitchFamily="34" charset="0"/>
                <a:cs typeface="Calibri" panose="020F0502020204030204" pitchFamily="34" charset="0"/>
              </a:rPr>
              <a:t>Exercise 5</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What is the output of the following snippet?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x = "1"</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x ==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print("one")</a:t>
            </a: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elif</a:t>
            </a:r>
            <a:r>
              <a:rPr lang="en-US" dirty="0">
                <a:solidFill>
                  <a:schemeClr val="bg1"/>
                </a:solidFill>
                <a:effectLst/>
                <a:highlight>
                  <a:srgbClr val="C0C0C0"/>
                </a:highlight>
                <a:latin typeface="Calibri" panose="020F0502020204030204" pitchFamily="34" charset="0"/>
                <a:cs typeface="Calibri" panose="020F0502020204030204" pitchFamily="34" charset="0"/>
              </a:rPr>
              <a:t> x ==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if int(x) &gt;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print("two")</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elif</a:t>
            </a:r>
            <a:r>
              <a:rPr lang="en-US" dirty="0">
                <a:solidFill>
                  <a:schemeClr val="bg1"/>
                </a:solidFill>
                <a:effectLst/>
                <a:highlight>
                  <a:srgbClr val="C0C0C0"/>
                </a:highlight>
                <a:latin typeface="Calibri" panose="020F0502020204030204" pitchFamily="34" charset="0"/>
                <a:cs typeface="Calibri" panose="020F0502020204030204" pitchFamily="34" charset="0"/>
              </a:rPr>
              <a:t> int(x) &lt;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print("three")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else: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print("four")  #  </a:t>
            </a:r>
            <a:r>
              <a:rPr lang="en-US" b="1" dirty="0">
                <a:solidFill>
                  <a:srgbClr val="FF0000"/>
                </a:solidFill>
                <a:effectLst/>
                <a:highlight>
                  <a:srgbClr val="C0C0C0"/>
                </a:highlight>
                <a:latin typeface="Calibri" panose="020F0502020204030204" pitchFamily="34" charset="0"/>
                <a:cs typeface="Calibri" panose="020F0502020204030204" pitchFamily="34" charset="0"/>
              </a:rPr>
              <a:t>four</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int(x) ==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print("five")  # </a:t>
            </a:r>
            <a:r>
              <a:rPr lang="en-US" b="1" dirty="0">
                <a:solidFill>
                  <a:srgbClr val="FF0000"/>
                </a:solidFill>
                <a:effectLst/>
                <a:highlight>
                  <a:srgbClr val="C0C0C0"/>
                </a:highlight>
                <a:latin typeface="Calibri" panose="020F0502020204030204" pitchFamily="34" charset="0"/>
                <a:cs typeface="Calibri" panose="020F0502020204030204" pitchFamily="34" charset="0"/>
              </a:rPr>
              <a:t>five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print("six")</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689339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4524315"/>
          </a:xfrm>
          <a:prstGeom prst="rect">
            <a:avLst/>
          </a:prstGeom>
          <a:noFill/>
        </p:spPr>
        <p:txBody>
          <a:bodyPr wrap="square">
            <a:spAutoFit/>
          </a:bodyPr>
          <a:lstStyle/>
          <a:p>
            <a:pPr algn="l"/>
            <a:r>
              <a:rPr lang="en-US" b="1" dirty="0">
                <a:solidFill>
                  <a:schemeClr val="bg1"/>
                </a:solidFill>
                <a:effectLst/>
                <a:latin typeface="Calibri" panose="020F0502020204030204" pitchFamily="34" charset="0"/>
                <a:cs typeface="Calibri" panose="020F0502020204030204" pitchFamily="34" charset="0"/>
              </a:rPr>
              <a:t>Exercise 6</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What is the output of the following snippet?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x =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y = 1.0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z = "1"</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x == y:</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print("one")  # </a:t>
            </a:r>
            <a:r>
              <a:rPr lang="en-US" b="1" dirty="0">
                <a:solidFill>
                  <a:srgbClr val="FF0000"/>
                </a:solidFill>
                <a:effectLst/>
                <a:highlight>
                  <a:srgbClr val="C0C0C0"/>
                </a:highlight>
                <a:latin typeface="Calibri" panose="020F0502020204030204" pitchFamily="34" charset="0"/>
                <a:cs typeface="Calibri" panose="020F0502020204030204" pitchFamily="34" charset="0"/>
              </a:rPr>
              <a:t>one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if y == int(z):</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print("two")  # </a:t>
            </a:r>
            <a:r>
              <a:rPr lang="en-US" b="1" dirty="0">
                <a:solidFill>
                  <a:srgbClr val="FF0000"/>
                </a:solidFill>
                <a:effectLst/>
                <a:highlight>
                  <a:srgbClr val="C0C0C0"/>
                </a:highlight>
                <a:latin typeface="Calibri" panose="020F0502020204030204" pitchFamily="34" charset="0"/>
                <a:cs typeface="Calibri" panose="020F0502020204030204" pitchFamily="34" charset="0"/>
              </a:rPr>
              <a:t>two</a:t>
            </a: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elif</a:t>
            </a:r>
            <a:r>
              <a:rPr lang="en-US" dirty="0">
                <a:solidFill>
                  <a:schemeClr val="bg1"/>
                </a:solidFill>
                <a:effectLst/>
                <a:highlight>
                  <a:srgbClr val="C0C0C0"/>
                </a:highlight>
                <a:latin typeface="Calibri" panose="020F0502020204030204" pitchFamily="34" charset="0"/>
                <a:cs typeface="Calibri" panose="020F0502020204030204" pitchFamily="34" charset="0"/>
              </a:rPr>
              <a:t> x == y:</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print("three")</a:t>
            </a:r>
            <a:endParaRPr lang="en-US" b="1" dirty="0">
              <a:solidFill>
                <a:srgbClr val="FF0000"/>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print("four")</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6378048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447645"/>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Looping your code with </a:t>
            </a:r>
            <a:r>
              <a:rPr lang="en-US" sz="2400" i="1" dirty="0">
                <a:solidFill>
                  <a:schemeClr val="bg1"/>
                </a:solidFill>
                <a:effectLst/>
                <a:latin typeface="Consolas" panose="020B0609020204030204" pitchFamily="49" charset="0"/>
                <a:cs typeface="Calibri" panose="020F0502020204030204" pitchFamily="34" charset="0"/>
              </a:rPr>
              <a:t>while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Do you agree with the statement presented below?</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while there is something to do:</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do it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Note that this record also declares that if there is nothing to do, nothing at all will happen.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In general, in Python, a loop can be represented as follows: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i="1" dirty="0">
                <a:solidFill>
                  <a:schemeClr val="bg1"/>
                </a:solidFill>
                <a:effectLst/>
                <a:highlight>
                  <a:srgbClr val="C0C0C0"/>
                </a:highlight>
                <a:latin typeface="Calibri" panose="020F0502020204030204" pitchFamily="34" charset="0"/>
                <a:cs typeface="Calibri" panose="020F0502020204030204" pitchFamily="34" charset="0"/>
              </a:rPr>
              <a:t>while</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conditional_expression</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instruction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If you notice some similarities to the </a:t>
            </a:r>
            <a:r>
              <a:rPr lang="en-US" i="1" dirty="0">
                <a:solidFill>
                  <a:schemeClr val="bg1"/>
                </a:solidFill>
                <a:effectLst/>
                <a:latin typeface="Consolas" panose="020B0609020204030204" pitchFamily="49" charset="0"/>
                <a:cs typeface="Calibri" panose="020F0502020204030204" pitchFamily="34" charset="0"/>
              </a:rPr>
              <a:t>if</a:t>
            </a:r>
            <a:r>
              <a:rPr lang="en-US" dirty="0">
                <a:solidFill>
                  <a:schemeClr val="bg1"/>
                </a:solidFill>
                <a:effectLst/>
                <a:latin typeface="Calibri" panose="020F0502020204030204" pitchFamily="34" charset="0"/>
                <a:cs typeface="Calibri" panose="020F0502020204030204" pitchFamily="34" charset="0"/>
              </a:rPr>
              <a:t> instruction, that's quite all right. Indeed, the syntactic difference is only one: you use the word </a:t>
            </a:r>
            <a:r>
              <a:rPr lang="en-US" i="1" dirty="0">
                <a:solidFill>
                  <a:schemeClr val="bg1"/>
                </a:solidFill>
                <a:effectLst/>
                <a:highlight>
                  <a:srgbClr val="C0C0C0"/>
                </a:highlight>
                <a:latin typeface="Calibri" panose="020F0502020204030204" pitchFamily="34" charset="0"/>
                <a:cs typeface="Calibri" panose="020F0502020204030204" pitchFamily="34" charset="0"/>
              </a:rPr>
              <a:t>while</a:t>
            </a:r>
            <a:r>
              <a:rPr lang="en-US" dirty="0">
                <a:solidFill>
                  <a:schemeClr val="bg1"/>
                </a:solidFill>
                <a:effectLst/>
                <a:latin typeface="Calibri" panose="020F0502020204030204" pitchFamily="34" charset="0"/>
                <a:cs typeface="Calibri" panose="020F0502020204030204" pitchFamily="34" charset="0"/>
              </a:rPr>
              <a:t> instead of the word </a:t>
            </a:r>
            <a:r>
              <a:rPr lang="en-US" i="1" dirty="0">
                <a:solidFill>
                  <a:schemeClr val="bg1"/>
                </a:solidFill>
                <a:effectLst/>
                <a:highlight>
                  <a:srgbClr val="C0C0C0"/>
                </a:highlight>
                <a:latin typeface="Calibri" panose="020F0502020204030204" pitchFamily="34" charset="0"/>
                <a:cs typeface="Calibri" panose="020F0502020204030204" pitchFamily="34" charset="0"/>
              </a:rPr>
              <a:t>if</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semantic difference is more important: when the condition is met, if performs its statements </a:t>
            </a:r>
            <a:r>
              <a:rPr lang="en-US" b="1" dirty="0">
                <a:solidFill>
                  <a:schemeClr val="bg1"/>
                </a:solidFill>
                <a:effectLst/>
                <a:latin typeface="Consolas" panose="020B0609020204030204" pitchFamily="49" charset="0"/>
                <a:cs typeface="Calibri" panose="020F0502020204030204" pitchFamily="34" charset="0"/>
              </a:rPr>
              <a:t>only once</a:t>
            </a:r>
            <a:r>
              <a:rPr lang="en-US" dirty="0">
                <a:solidFill>
                  <a:schemeClr val="bg1"/>
                </a:solidFill>
                <a:effectLst/>
                <a:latin typeface="Calibri" panose="020F0502020204030204" pitchFamily="34" charset="0"/>
                <a:cs typeface="Calibri" panose="020F0502020204030204" pitchFamily="34" charset="0"/>
              </a:rPr>
              <a:t>; while </a:t>
            </a:r>
            <a:r>
              <a:rPr lang="en-US" dirty="0">
                <a:solidFill>
                  <a:srgbClr val="FFFF00"/>
                </a:solidFill>
                <a:effectLst/>
                <a:latin typeface="Calibri" panose="020F0502020204030204" pitchFamily="34" charset="0"/>
                <a:cs typeface="Calibri" panose="020F0502020204030204" pitchFamily="34" charset="0"/>
              </a:rPr>
              <a:t>repeats the execution as long as the condition evaluates to </a:t>
            </a:r>
            <a:r>
              <a:rPr lang="en-US" b="1" dirty="0">
                <a:solidFill>
                  <a:srgbClr val="FF0000"/>
                </a:solidFill>
                <a:effectLst/>
                <a:latin typeface="Calibri" panose="020F0502020204030204" pitchFamily="34" charset="0"/>
                <a:cs typeface="Calibri" panose="020F0502020204030204" pitchFamily="34" charset="0"/>
              </a:rPr>
              <a:t>True</a:t>
            </a:r>
            <a:r>
              <a:rPr lang="en-US" dirty="0">
                <a:solidFill>
                  <a:schemeClr val="bg1"/>
                </a:solidFill>
                <a:effectLst/>
                <a:latin typeface="Calibri" panose="020F0502020204030204" pitchFamily="34" charset="0"/>
                <a:cs typeface="Calibri" panose="020F0502020204030204" pitchFamily="34" charset="0"/>
              </a:rPr>
              <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378047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509200"/>
          </a:xfrm>
          <a:prstGeom prst="rect">
            <a:avLst/>
          </a:prstGeom>
          <a:noFill/>
        </p:spPr>
        <p:txBody>
          <a:bodyPr wrap="square">
            <a:spAutoFit/>
          </a:bodyPr>
          <a:lstStyle/>
          <a:p>
            <a:pPr algn="l"/>
            <a:r>
              <a:rPr lang="en-US" sz="1600" dirty="0">
                <a:solidFill>
                  <a:schemeClr val="bg1"/>
                </a:solidFill>
                <a:effectLst/>
                <a:latin typeface="Calibri" panose="020F0502020204030204" pitchFamily="34" charset="0"/>
                <a:cs typeface="Calibri" panose="020F0502020204030204" pitchFamily="34" charset="0"/>
              </a:rPr>
              <a:t>Note: all the rules regarding indentation are applicable here, too. We'll show you this soon.</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Look at the algorithm below:</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while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conditional_expression</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instruction_one</a:t>
            </a:r>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instruction_two</a:t>
            </a:r>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instruction_three</a:t>
            </a:r>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instruction_n</a:t>
            </a:r>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It is now important to remember that:</a:t>
            </a:r>
          </a:p>
          <a:p>
            <a:pPr algn="l"/>
            <a:endParaRPr lang="en-US" sz="160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600" dirty="0">
                <a:solidFill>
                  <a:schemeClr val="bg1"/>
                </a:solidFill>
                <a:effectLst/>
                <a:latin typeface="Calibri" panose="020F0502020204030204" pitchFamily="34" charset="0"/>
                <a:cs typeface="Calibri" panose="020F0502020204030204" pitchFamily="34" charset="0"/>
              </a:rPr>
              <a:t>if you want to execute </a:t>
            </a:r>
            <a:r>
              <a:rPr lang="en-US" sz="1600" b="1" dirty="0">
                <a:solidFill>
                  <a:schemeClr val="bg1"/>
                </a:solidFill>
                <a:effectLst/>
                <a:latin typeface="Calibri" panose="020F0502020204030204" pitchFamily="34" charset="0"/>
                <a:cs typeface="Calibri" panose="020F0502020204030204" pitchFamily="34" charset="0"/>
              </a:rPr>
              <a:t>more than one statement inside one</a:t>
            </a:r>
            <a:r>
              <a:rPr lang="en-US" sz="1600" dirty="0">
                <a:solidFill>
                  <a:schemeClr val="bg1"/>
                </a:solidFill>
                <a:effectLst/>
                <a:latin typeface="Calibri" panose="020F0502020204030204" pitchFamily="34" charset="0"/>
                <a:cs typeface="Calibri" panose="020F0502020204030204" pitchFamily="34" charset="0"/>
              </a:rPr>
              <a:t> </a:t>
            </a:r>
            <a:r>
              <a:rPr lang="en-US" sz="1600" i="1" dirty="0">
                <a:solidFill>
                  <a:schemeClr val="bg1"/>
                </a:solidFill>
                <a:effectLst/>
                <a:highlight>
                  <a:srgbClr val="C0C0C0"/>
                </a:highlight>
                <a:latin typeface="Consolas" panose="020B0609020204030204" pitchFamily="49" charset="0"/>
                <a:cs typeface="Calibri" panose="020F0502020204030204" pitchFamily="34" charset="0"/>
              </a:rPr>
              <a:t>while</a:t>
            </a:r>
            <a:r>
              <a:rPr lang="en-US" sz="1600" dirty="0">
                <a:solidFill>
                  <a:schemeClr val="bg1"/>
                </a:solidFill>
                <a:effectLst/>
                <a:latin typeface="Calibri" panose="020F0502020204030204" pitchFamily="34" charset="0"/>
                <a:cs typeface="Calibri" panose="020F0502020204030204" pitchFamily="34" charset="0"/>
              </a:rPr>
              <a:t>, you must (as with </a:t>
            </a:r>
            <a:r>
              <a:rPr lang="en-US" sz="1600" i="1" dirty="0">
                <a:solidFill>
                  <a:schemeClr val="bg1"/>
                </a:solidFill>
                <a:effectLst/>
                <a:highlight>
                  <a:srgbClr val="C0C0C0"/>
                </a:highlight>
                <a:latin typeface="Calibri" panose="020F0502020204030204" pitchFamily="34" charset="0"/>
                <a:cs typeface="Calibri" panose="020F0502020204030204" pitchFamily="34" charset="0"/>
              </a:rPr>
              <a:t>if</a:t>
            </a:r>
            <a:r>
              <a:rPr lang="en-US" sz="1600" dirty="0">
                <a:solidFill>
                  <a:schemeClr val="bg1"/>
                </a:solidFill>
                <a:effectLst/>
                <a:latin typeface="Calibri" panose="020F0502020204030204" pitchFamily="34" charset="0"/>
                <a:cs typeface="Calibri" panose="020F0502020204030204" pitchFamily="34" charset="0"/>
              </a:rPr>
              <a:t>) indent all the instructions in the same way;</a:t>
            </a:r>
          </a:p>
          <a:p>
            <a:pPr marL="285750" indent="-285750" algn="l">
              <a:buFont typeface="Arial" panose="020B0604020202020204" pitchFamily="34" charset="0"/>
              <a:buChar char="•"/>
            </a:pPr>
            <a:r>
              <a:rPr lang="en-US" sz="1600" dirty="0">
                <a:solidFill>
                  <a:schemeClr val="bg1"/>
                </a:solidFill>
                <a:effectLst/>
                <a:latin typeface="Calibri" panose="020F0502020204030204" pitchFamily="34" charset="0"/>
                <a:cs typeface="Calibri" panose="020F0502020204030204" pitchFamily="34" charset="0"/>
              </a:rPr>
              <a:t>an instruction or set of instructions executed inside the </a:t>
            </a:r>
            <a:r>
              <a:rPr lang="en-US" sz="1600" i="1" dirty="0">
                <a:solidFill>
                  <a:schemeClr val="bg1"/>
                </a:solidFill>
                <a:highlight>
                  <a:srgbClr val="C0C0C0"/>
                </a:highlight>
                <a:latin typeface="Consolas" panose="020B0609020204030204" pitchFamily="49" charset="0"/>
                <a:cs typeface="Calibri" panose="020F0502020204030204" pitchFamily="34" charset="0"/>
              </a:rPr>
              <a:t>while</a:t>
            </a:r>
            <a:r>
              <a:rPr lang="en-US" sz="1600" dirty="0">
                <a:solidFill>
                  <a:schemeClr val="bg1"/>
                </a:solidFill>
                <a:effectLst/>
                <a:latin typeface="Calibri" panose="020F0502020204030204" pitchFamily="34" charset="0"/>
                <a:cs typeface="Calibri" panose="020F0502020204030204" pitchFamily="34" charset="0"/>
              </a:rPr>
              <a:t> loop is called the </a:t>
            </a:r>
            <a:r>
              <a:rPr lang="en-US" sz="1600" b="1" dirty="0">
                <a:solidFill>
                  <a:schemeClr val="bg1"/>
                </a:solidFill>
                <a:effectLst/>
                <a:latin typeface="Calibri" panose="020F0502020204030204" pitchFamily="34" charset="0"/>
                <a:cs typeface="Calibri" panose="020F0502020204030204" pitchFamily="34" charset="0"/>
              </a:rPr>
              <a:t>loop's body</a:t>
            </a:r>
            <a:r>
              <a:rPr lang="en-US" sz="1600" dirty="0">
                <a:solidFill>
                  <a:schemeClr val="bg1"/>
                </a:solidFill>
                <a:effectLst/>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US" sz="1600" dirty="0">
                <a:solidFill>
                  <a:schemeClr val="bg1"/>
                </a:solidFill>
                <a:effectLst/>
                <a:latin typeface="Calibri" panose="020F0502020204030204" pitchFamily="34" charset="0"/>
                <a:cs typeface="Calibri" panose="020F0502020204030204" pitchFamily="34" charset="0"/>
              </a:rPr>
              <a:t>if the condition is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False</a:t>
            </a:r>
            <a:r>
              <a:rPr lang="en-US" sz="1600" dirty="0">
                <a:solidFill>
                  <a:schemeClr val="bg1"/>
                </a:solidFill>
                <a:effectLst/>
                <a:latin typeface="Calibri" panose="020F0502020204030204" pitchFamily="34" charset="0"/>
                <a:cs typeface="Calibri" panose="020F0502020204030204" pitchFamily="34" charset="0"/>
              </a:rPr>
              <a:t> (equal to zero) as early as when it is tested for the first time, the body is not executed even once (note the analogy of not having to do anything if there is nothing to do);</a:t>
            </a:r>
          </a:p>
          <a:p>
            <a:pPr marL="285750" indent="-285750" algn="l">
              <a:buFont typeface="Arial" panose="020B0604020202020204" pitchFamily="34" charset="0"/>
              <a:buChar char="•"/>
            </a:pPr>
            <a:r>
              <a:rPr lang="en-US" sz="1600" dirty="0">
                <a:solidFill>
                  <a:schemeClr val="bg1"/>
                </a:solidFill>
                <a:effectLst/>
                <a:latin typeface="Calibri" panose="020F0502020204030204" pitchFamily="34" charset="0"/>
                <a:cs typeface="Calibri" panose="020F0502020204030204" pitchFamily="34" charset="0"/>
              </a:rPr>
              <a:t>the body should be able to change the condition's value, because if the condition is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True</a:t>
            </a:r>
            <a:r>
              <a:rPr lang="en-US" sz="1600" dirty="0">
                <a:solidFill>
                  <a:schemeClr val="bg1"/>
                </a:solidFill>
                <a:effectLst/>
                <a:latin typeface="Calibri" panose="020F0502020204030204" pitchFamily="34" charset="0"/>
                <a:cs typeface="Calibri" panose="020F0502020204030204" pitchFamily="34" charset="0"/>
              </a:rPr>
              <a:t> at the beginning, the body might run continuously to infinity - notice that doing a thing usually decreases the number of things to do).</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9876986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724644"/>
          </a:xfrm>
          <a:prstGeom prst="rect">
            <a:avLst/>
          </a:prstGeom>
          <a:noFill/>
        </p:spPr>
        <p:txBody>
          <a:bodyPr wrap="square">
            <a:spAutoFit/>
          </a:bodyPr>
          <a:lstStyle/>
          <a:p>
            <a:pPr algn="l"/>
            <a:r>
              <a:rPr lang="en-US" sz="2400" dirty="0">
                <a:solidFill>
                  <a:schemeClr val="bg1"/>
                </a:solidFill>
                <a:effectLst/>
                <a:latin typeface="Calibri" panose="020F0502020204030204" pitchFamily="34" charset="0"/>
                <a:cs typeface="Calibri" panose="020F0502020204030204" pitchFamily="34" charset="0"/>
              </a:rPr>
              <a:t>An infinite loop</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An infinite loop, also called an </a:t>
            </a:r>
            <a:r>
              <a:rPr lang="en-US" b="1" dirty="0">
                <a:solidFill>
                  <a:srgbClr val="FF0000"/>
                </a:solidFill>
                <a:effectLst/>
                <a:latin typeface="Calibri" panose="020F0502020204030204" pitchFamily="34" charset="0"/>
                <a:cs typeface="Calibri" panose="020F0502020204030204" pitchFamily="34" charset="0"/>
              </a:rPr>
              <a:t>endless loop</a:t>
            </a:r>
            <a:r>
              <a:rPr lang="en-US" dirty="0">
                <a:solidFill>
                  <a:schemeClr val="bg1"/>
                </a:solidFill>
                <a:effectLst/>
                <a:latin typeface="Calibri" panose="020F0502020204030204" pitchFamily="34" charset="0"/>
                <a:cs typeface="Calibri" panose="020F0502020204030204" pitchFamily="34" charset="0"/>
              </a:rPr>
              <a:t>, is a sequence of instructions in a program which repeat indefinitely (</a:t>
            </a:r>
            <a:r>
              <a:rPr lang="en-US" b="1" dirty="0">
                <a:solidFill>
                  <a:schemeClr val="bg1"/>
                </a:solidFill>
                <a:effectLst/>
                <a:latin typeface="Calibri" panose="020F0502020204030204" pitchFamily="34" charset="0"/>
                <a:cs typeface="Calibri" panose="020F0502020204030204" pitchFamily="34" charset="0"/>
              </a:rPr>
              <a:t>loop endlessly</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Here's an example of a loop that is not able to finish its execution: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while True: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print("I'm stuck inside a loop.")</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This loop will </a:t>
            </a:r>
            <a:r>
              <a:rPr lang="en-US" b="1" dirty="0">
                <a:solidFill>
                  <a:srgbClr val="FF0000"/>
                </a:solidFill>
                <a:effectLst/>
                <a:latin typeface="Calibri" panose="020F0502020204030204" pitchFamily="34" charset="0"/>
                <a:cs typeface="Calibri" panose="020F0502020204030204" pitchFamily="34" charset="0"/>
              </a:rPr>
              <a:t>infinitely print </a:t>
            </a:r>
            <a:r>
              <a:rPr lang="en-US" dirty="0">
                <a:solidFill>
                  <a:schemeClr val="bg1"/>
                </a:solidFill>
                <a:effectLst/>
                <a:latin typeface="Calibri" panose="020F0502020204030204" pitchFamily="34" charset="0"/>
                <a:cs typeface="Calibri" panose="020F0502020204030204" pitchFamily="34" charset="0"/>
              </a:rPr>
              <a:t>"</a:t>
            </a:r>
            <a:r>
              <a:rPr lang="en-US" b="1" dirty="0">
                <a:solidFill>
                  <a:schemeClr val="bg1"/>
                </a:solidFill>
                <a:effectLst/>
                <a:latin typeface="Calibri" panose="020F0502020204030204" pitchFamily="34" charset="0"/>
                <a:cs typeface="Calibri" panose="020F0502020204030204" pitchFamily="34" charset="0"/>
              </a:rPr>
              <a:t>I'm stuck inside a loop.</a:t>
            </a:r>
            <a:r>
              <a:rPr lang="en-US" dirty="0">
                <a:solidFill>
                  <a:schemeClr val="bg1"/>
                </a:solidFill>
                <a:effectLst/>
                <a:latin typeface="Calibri" panose="020F0502020204030204" pitchFamily="34" charset="0"/>
                <a:cs typeface="Calibri" panose="020F0502020204030204" pitchFamily="34" charset="0"/>
              </a:rPr>
              <a:t>" on the screen.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rgbClr val="FFFF00"/>
                </a:solidFill>
                <a:effectLst/>
                <a:highlight>
                  <a:srgbClr val="0000FF"/>
                </a:highlight>
                <a:latin typeface="Calibri" panose="020F0502020204030204" pitchFamily="34" charset="0"/>
                <a:cs typeface="Calibri" panose="020F0502020204030204" pitchFamily="34" charset="0"/>
              </a:rPr>
              <a:t>NOTE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If you want to get the best learning experience from seeing how an infinite loop behaves, launch IDLE, create a New File, copy-paste the above code, save your file, and run the program. What you will see is the never-ending sequence of "</a:t>
            </a:r>
            <a:r>
              <a:rPr lang="en-US" dirty="0">
                <a:solidFill>
                  <a:schemeClr val="bg1"/>
                </a:solidFill>
                <a:effectLst/>
                <a:highlight>
                  <a:srgbClr val="C0C0C0"/>
                </a:highlight>
                <a:latin typeface="Calibri" panose="020F0502020204030204" pitchFamily="34" charset="0"/>
                <a:cs typeface="Calibri" panose="020F0502020204030204" pitchFamily="34" charset="0"/>
              </a:rPr>
              <a:t>I'm stuck inside a loop</a:t>
            </a:r>
            <a:r>
              <a:rPr lang="en-US" dirty="0">
                <a:solidFill>
                  <a:schemeClr val="bg1"/>
                </a:solidFill>
                <a:effectLst/>
                <a:latin typeface="Calibri" panose="020F0502020204030204" pitchFamily="34" charset="0"/>
                <a:cs typeface="Calibri" panose="020F0502020204030204" pitchFamily="34" charset="0"/>
              </a:rPr>
              <a:t>." strings printed to the Python console window. To terminate your program, just press Ctrl-C (or Ctrl-Break on some computers). This will cause the so-called </a:t>
            </a:r>
            <a:r>
              <a:rPr lang="en-US" b="1" dirty="0" err="1">
                <a:solidFill>
                  <a:srgbClr val="FF0000"/>
                </a:solidFill>
                <a:effectLst/>
                <a:highlight>
                  <a:srgbClr val="C0C0C0"/>
                </a:highlight>
                <a:latin typeface="Calibri" panose="020F0502020204030204" pitchFamily="34" charset="0"/>
                <a:cs typeface="Calibri" panose="020F0502020204030204" pitchFamily="34" charset="0"/>
              </a:rPr>
              <a:t>KeyboardInterrupt</a:t>
            </a:r>
            <a:r>
              <a:rPr lang="en-US" dirty="0">
                <a:solidFill>
                  <a:schemeClr val="bg1"/>
                </a:solidFill>
                <a:effectLst/>
                <a:latin typeface="Calibri" panose="020F0502020204030204" pitchFamily="34" charset="0"/>
                <a:cs typeface="Calibri" panose="020F0502020204030204" pitchFamily="34" charset="0"/>
              </a:rPr>
              <a:t> exception and let your program get out of the loop. We'll talk about it later in the course.</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3884243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6494085"/>
          </a:xfrm>
          <a:prstGeom prst="rect">
            <a:avLst/>
          </a:prstGeom>
          <a:noFill/>
        </p:spPr>
        <p:txBody>
          <a:bodyPr wrap="square">
            <a:spAutoFit/>
          </a:bodyPr>
          <a:lstStyle/>
          <a:p>
            <a:pPr algn="l"/>
            <a:r>
              <a:rPr lang="en-US" sz="1600" dirty="0">
                <a:solidFill>
                  <a:schemeClr val="bg1"/>
                </a:solidFill>
                <a:effectLst/>
                <a:latin typeface="Calibri" panose="020F0502020204030204" pitchFamily="34" charset="0"/>
                <a:cs typeface="Calibri" panose="020F0502020204030204" pitchFamily="34" charset="0"/>
              </a:rPr>
              <a:t>Let's go back to the sketch of the algorithm we showed you recently. We're going to show you how to use this newly learned loop to find the largest number from a large set of entered data.</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Analyze the program carefully. See where the loop starts (line 8). Locate the loop's body and find out </a:t>
            </a:r>
            <a:r>
              <a:rPr lang="en-US" sz="1600" b="1" dirty="0">
                <a:solidFill>
                  <a:schemeClr val="bg1"/>
                </a:solidFill>
                <a:effectLst/>
                <a:latin typeface="Calibri" panose="020F0502020204030204" pitchFamily="34" charset="0"/>
                <a:cs typeface="Calibri" panose="020F0502020204030204" pitchFamily="34" charset="0"/>
              </a:rPr>
              <a:t>how the body is exited</a:t>
            </a:r>
            <a:r>
              <a:rPr lang="en-US" sz="1600" dirty="0">
                <a:solidFill>
                  <a:schemeClr val="bg1"/>
                </a:solidFill>
                <a:effectLst/>
                <a:latin typeface="Calibri" panose="020F0502020204030204" pitchFamily="34" charset="0"/>
                <a:cs typeface="Calibri" panose="020F0502020204030204" pitchFamily="34" charset="0"/>
              </a:rPr>
              <a:t>:</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Store the current largest number here.</a:t>
            </a:r>
          </a:p>
          <a:p>
            <a:pPr algn="l"/>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-999999999</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Input the first value.</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number = int(input("Enter a number or type -1 to stop: "))</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If the number is not equal to -1, continue.</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while number != -1:</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 Is number larger than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if number &gt;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 Yes, update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number</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 Input the next number.</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number = int(input("Enter a number or type -1 to stop: "))</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Print the largest number.</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print("The largest number is:",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rgbClr val="FFFF00"/>
                </a:solidFill>
                <a:effectLst/>
                <a:latin typeface="Calibri" panose="020F0502020204030204" pitchFamily="34" charset="0"/>
                <a:cs typeface="Calibri" panose="020F0502020204030204" pitchFamily="34" charset="0"/>
              </a:rPr>
              <a:t>Check how this code implements the algorithm we showed you earlier.</a:t>
            </a:r>
            <a:endParaRPr lang="en-US" sz="1600" dirty="0">
              <a:solidFill>
                <a:srgbClr val="FFFF00"/>
              </a:solidFill>
              <a:effectLst/>
              <a:highlight>
                <a:srgbClr val="C0C0C0"/>
              </a:highligh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1977075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4062651"/>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The </a:t>
            </a:r>
            <a:r>
              <a:rPr lang="en-US" sz="2400" i="1" dirty="0">
                <a:solidFill>
                  <a:schemeClr val="bg1"/>
                </a:solidFill>
                <a:effectLst/>
                <a:latin typeface="Consolas" panose="020B0609020204030204" pitchFamily="49" charset="0"/>
                <a:cs typeface="Calibri" panose="020F0502020204030204" pitchFamily="34" charset="0"/>
              </a:rPr>
              <a:t>while</a:t>
            </a:r>
            <a:r>
              <a:rPr lang="en-US" sz="2400" b="1" dirty="0">
                <a:solidFill>
                  <a:schemeClr val="bg1"/>
                </a:solidFill>
                <a:effectLst/>
                <a:latin typeface="Calibri" panose="020F0502020204030204" pitchFamily="34" charset="0"/>
                <a:cs typeface="Calibri" panose="020F0502020204030204" pitchFamily="34" charset="0"/>
              </a:rPr>
              <a:t> loop: more examples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Let's look at another example employing the while loop. Follow the comments to find out the idea and the solution.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 program that reads a sequence of numbers</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and counts how many numbers are even and how many are odd.</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The program terminates when zero is entered.</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odd_numbers</a:t>
            </a:r>
            <a:r>
              <a:rPr lang="en-US" dirty="0">
                <a:solidFill>
                  <a:schemeClr val="bg1"/>
                </a:solidFill>
                <a:effectLst/>
                <a:highlight>
                  <a:srgbClr val="C0C0C0"/>
                </a:highlight>
                <a:latin typeface="Calibri" panose="020F0502020204030204" pitchFamily="34" charset="0"/>
                <a:cs typeface="Calibri" panose="020F0502020204030204" pitchFamily="34" charset="0"/>
              </a:rPr>
              <a:t> = 0</a:t>
            </a: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even_numbers</a:t>
            </a:r>
            <a:r>
              <a:rPr lang="en-US" dirty="0">
                <a:solidFill>
                  <a:schemeClr val="bg1"/>
                </a:solidFill>
                <a:effectLst/>
                <a:highlight>
                  <a:srgbClr val="C0C0C0"/>
                </a:highlight>
                <a:latin typeface="Calibri" panose="020F0502020204030204" pitchFamily="34" charset="0"/>
                <a:cs typeface="Calibri" panose="020F0502020204030204" pitchFamily="34" charset="0"/>
              </a:rPr>
              <a:t> = 0</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Read the first number.</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number = int(input("Enter a number or type 0 to stop: "))</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8198334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4801314"/>
          </a:xfrm>
          <a:prstGeom prst="rect">
            <a:avLst/>
          </a:prstGeom>
          <a:noFill/>
        </p:spPr>
        <p:txBody>
          <a:bodyPr wrap="square">
            <a:spAutoFit/>
          </a:bodyPr>
          <a:lstStyle/>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0 terminates execution.</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while number != 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 Check if the number is odd.</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if number % 2 ==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 Increase the </a:t>
            </a:r>
            <a:r>
              <a:rPr lang="en-US" dirty="0" err="1">
                <a:solidFill>
                  <a:schemeClr val="bg1"/>
                </a:solidFill>
                <a:effectLst/>
                <a:highlight>
                  <a:srgbClr val="C0C0C0"/>
                </a:highlight>
                <a:latin typeface="Calibri" panose="020F0502020204030204" pitchFamily="34" charset="0"/>
                <a:cs typeface="Calibri" panose="020F0502020204030204" pitchFamily="34" charset="0"/>
              </a:rPr>
              <a:t>odd_numbers</a:t>
            </a:r>
            <a:r>
              <a:rPr lang="en-US" dirty="0">
                <a:solidFill>
                  <a:schemeClr val="bg1"/>
                </a:solidFill>
                <a:effectLst/>
                <a:highlight>
                  <a:srgbClr val="C0C0C0"/>
                </a:highlight>
                <a:latin typeface="Calibri" panose="020F0502020204030204" pitchFamily="34" charset="0"/>
                <a:cs typeface="Calibri" panose="020F0502020204030204" pitchFamily="34" charset="0"/>
              </a:rPr>
              <a:t> counter.</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odd_numbers</a:t>
            </a:r>
            <a:r>
              <a:rPr lang="en-US" dirty="0">
                <a:solidFill>
                  <a:schemeClr val="bg1"/>
                </a:solidFill>
                <a:effectLst/>
                <a:highlight>
                  <a:srgbClr val="C0C0C0"/>
                </a:highlight>
                <a:latin typeface="Calibri" panose="020F0502020204030204" pitchFamily="34" charset="0"/>
                <a:cs typeface="Calibri" panose="020F0502020204030204" pitchFamily="34" charset="0"/>
              </a:rPr>
              <a:t> +=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else: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 Increase the </a:t>
            </a:r>
            <a:r>
              <a:rPr lang="en-US" dirty="0" err="1">
                <a:solidFill>
                  <a:schemeClr val="bg1"/>
                </a:solidFill>
                <a:effectLst/>
                <a:highlight>
                  <a:srgbClr val="C0C0C0"/>
                </a:highlight>
                <a:latin typeface="Calibri" panose="020F0502020204030204" pitchFamily="34" charset="0"/>
                <a:cs typeface="Calibri" panose="020F0502020204030204" pitchFamily="34" charset="0"/>
              </a:rPr>
              <a:t>even_numbers</a:t>
            </a:r>
            <a:r>
              <a:rPr lang="en-US" dirty="0">
                <a:solidFill>
                  <a:schemeClr val="bg1"/>
                </a:solidFill>
                <a:effectLst/>
                <a:highlight>
                  <a:srgbClr val="C0C0C0"/>
                </a:highlight>
                <a:latin typeface="Calibri" panose="020F0502020204030204" pitchFamily="34" charset="0"/>
                <a:cs typeface="Calibri" panose="020F0502020204030204" pitchFamily="34" charset="0"/>
              </a:rPr>
              <a:t> counter.</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even_numbers</a:t>
            </a:r>
            <a:r>
              <a:rPr lang="en-US" dirty="0">
                <a:solidFill>
                  <a:schemeClr val="bg1"/>
                </a:solidFill>
                <a:effectLst/>
                <a:highlight>
                  <a:srgbClr val="C0C0C0"/>
                </a:highlight>
                <a:latin typeface="Calibri" panose="020F0502020204030204" pitchFamily="34" charset="0"/>
                <a:cs typeface="Calibri" panose="020F0502020204030204" pitchFamily="34" charset="0"/>
              </a:rPr>
              <a:t> +=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 Read the next number.</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number = int(input("Enter a number or type 0 to stop: "))</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 results.</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print("Odd numbers count:", </a:t>
            </a:r>
            <a:r>
              <a:rPr lang="en-US" dirty="0" err="1">
                <a:solidFill>
                  <a:schemeClr val="bg1"/>
                </a:solidFill>
                <a:effectLst/>
                <a:highlight>
                  <a:srgbClr val="C0C0C0"/>
                </a:highlight>
                <a:latin typeface="Calibri" panose="020F0502020204030204" pitchFamily="34" charset="0"/>
                <a:cs typeface="Calibri" panose="020F0502020204030204" pitchFamily="34" charset="0"/>
              </a:rPr>
              <a:t>odd_numbers</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print("Even numbers count:", </a:t>
            </a:r>
            <a:r>
              <a:rPr lang="en-US" dirty="0" err="1">
                <a:solidFill>
                  <a:schemeClr val="bg1"/>
                </a:solidFill>
                <a:effectLst/>
                <a:highlight>
                  <a:srgbClr val="C0C0C0"/>
                </a:highlight>
                <a:latin typeface="Calibri" panose="020F0502020204030204" pitchFamily="34" charset="0"/>
                <a:cs typeface="Calibri" panose="020F0502020204030204" pitchFamily="34" charset="0"/>
              </a:rPr>
              <a:t>even_numbers</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Certain expressions can be simplified without changing the program's behavior.</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5397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755422"/>
          </a:xfrm>
          <a:prstGeom prst="rect">
            <a:avLst/>
          </a:prstGeom>
          <a:noFill/>
        </p:spPr>
        <p:txBody>
          <a:bodyPr wrap="square">
            <a:spAutoFit/>
          </a:bodyPr>
          <a:lstStyle/>
          <a:p>
            <a:pPr algn="l"/>
            <a:r>
              <a:rPr lang="en-US" sz="1600" dirty="0">
                <a:solidFill>
                  <a:schemeClr val="bg1"/>
                </a:solidFill>
                <a:effectLst/>
                <a:latin typeface="Calibri" panose="020F0502020204030204" pitchFamily="34" charset="0"/>
                <a:cs typeface="Calibri" panose="020F0502020204030204" pitchFamily="34" charset="0"/>
              </a:rPr>
              <a:t>So, let's practice your understanding of the </a:t>
            </a:r>
            <a:r>
              <a:rPr lang="en-US" sz="1600" b="1" dirty="0">
                <a:solidFill>
                  <a:schemeClr val="bg1"/>
                </a:solidFill>
                <a:effectLst/>
                <a:highlight>
                  <a:srgbClr val="C0C0C0"/>
                </a:highlight>
                <a:latin typeface="Calibri" panose="020F0502020204030204" pitchFamily="34" charset="0"/>
                <a:cs typeface="Calibri" panose="020F0502020204030204" pitchFamily="34" charset="0"/>
              </a:rPr>
              <a:t>==</a:t>
            </a:r>
            <a:r>
              <a:rPr lang="en-US" sz="1600" dirty="0">
                <a:solidFill>
                  <a:schemeClr val="bg1"/>
                </a:solidFill>
                <a:effectLst/>
                <a:latin typeface="Calibri" panose="020F0502020204030204" pitchFamily="34" charset="0"/>
                <a:cs typeface="Calibri" panose="020F0502020204030204" pitchFamily="34" charset="0"/>
              </a:rPr>
              <a:t> operator now - can you guess the output of the code below?</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var = 0  # Assigning 0 to var</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print(var == 0)  # </a:t>
            </a:r>
            <a:r>
              <a:rPr lang="en-US" sz="1600" b="1" dirty="0">
                <a:solidFill>
                  <a:srgbClr val="FF0000"/>
                </a:solidFill>
                <a:effectLst/>
                <a:highlight>
                  <a:srgbClr val="C0C0C0"/>
                </a:highlight>
                <a:latin typeface="Calibri" panose="020F0502020204030204" pitchFamily="34" charset="0"/>
                <a:cs typeface="Calibri" panose="020F0502020204030204" pitchFamily="34" charset="0"/>
              </a:rPr>
              <a:t>True</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var = 1  # Assigning 1 to var</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print(var == 0)  # </a:t>
            </a:r>
            <a:r>
              <a:rPr lang="en-US" sz="1600" b="1" dirty="0">
                <a:solidFill>
                  <a:srgbClr val="FF0000"/>
                </a:solidFill>
                <a:effectLst/>
                <a:highlight>
                  <a:srgbClr val="C0C0C0"/>
                </a:highlight>
                <a:latin typeface="Calibri" panose="020F0502020204030204" pitchFamily="34" charset="0"/>
                <a:cs typeface="Calibri" panose="020F0502020204030204" pitchFamily="34" charset="0"/>
              </a:rPr>
              <a:t>False</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Run the code and check if you were right.</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Inequality: the not equal to operator (</a:t>
            </a:r>
            <a:r>
              <a:rPr lang="en-US" sz="1600" b="1" dirty="0">
                <a:solidFill>
                  <a:schemeClr val="bg1"/>
                </a:solidFill>
                <a:effectLst/>
                <a:highlight>
                  <a:srgbClr val="C0C0C0"/>
                </a:highlight>
                <a:latin typeface="Calibri" panose="020F0502020204030204" pitchFamily="34" charset="0"/>
                <a:cs typeface="Calibri" panose="020F0502020204030204" pitchFamily="34" charset="0"/>
              </a:rPr>
              <a:t>!=</a:t>
            </a:r>
            <a:r>
              <a:rPr lang="en-US" sz="1600" dirty="0">
                <a:solidFill>
                  <a:schemeClr val="bg1"/>
                </a:solidFill>
                <a:effectLst/>
                <a:latin typeface="Calibri" panose="020F0502020204030204" pitchFamily="34" charset="0"/>
                <a:cs typeface="Calibri" panose="020F0502020204030204" pitchFamily="34" charset="0"/>
              </a:rPr>
              <a:t>)</a:t>
            </a:r>
          </a:p>
          <a:p>
            <a:pPr algn="l"/>
            <a:r>
              <a:rPr lang="en-US" sz="1600" dirty="0">
                <a:solidFill>
                  <a:schemeClr val="bg1"/>
                </a:solidFill>
                <a:effectLst/>
                <a:latin typeface="Calibri" panose="020F0502020204030204" pitchFamily="34" charset="0"/>
                <a:cs typeface="Calibri" panose="020F0502020204030204" pitchFamily="34" charset="0"/>
              </a:rPr>
              <a:t>The </a:t>
            </a:r>
            <a:r>
              <a:rPr lang="en-US" sz="1600" b="1" dirty="0">
                <a:solidFill>
                  <a:schemeClr val="bg1"/>
                </a:solidFill>
                <a:effectLst/>
                <a:latin typeface="Calibri" panose="020F0502020204030204" pitchFamily="34" charset="0"/>
                <a:cs typeface="Calibri" panose="020F0502020204030204" pitchFamily="34" charset="0"/>
              </a:rPr>
              <a:t>!= (not equal to) </a:t>
            </a:r>
            <a:r>
              <a:rPr lang="en-US" sz="1600" dirty="0">
                <a:solidFill>
                  <a:schemeClr val="bg1"/>
                </a:solidFill>
                <a:effectLst/>
                <a:latin typeface="Calibri" panose="020F0502020204030204" pitchFamily="34" charset="0"/>
                <a:cs typeface="Calibri" panose="020F0502020204030204" pitchFamily="34" charset="0"/>
              </a:rPr>
              <a:t>operator compares the values of two operands, too. Here is the difference: if they are equal, the result of the comparison is </a:t>
            </a:r>
            <a:r>
              <a:rPr lang="en-US" sz="1600" b="1" dirty="0">
                <a:solidFill>
                  <a:schemeClr val="bg1"/>
                </a:solidFill>
                <a:effectLst/>
                <a:latin typeface="Calibri" panose="020F0502020204030204" pitchFamily="34" charset="0"/>
                <a:cs typeface="Calibri" panose="020F0502020204030204" pitchFamily="34" charset="0"/>
              </a:rPr>
              <a:t>False</a:t>
            </a:r>
            <a:r>
              <a:rPr lang="en-US" sz="1600" dirty="0">
                <a:solidFill>
                  <a:schemeClr val="bg1"/>
                </a:solidFill>
                <a:effectLst/>
                <a:latin typeface="Calibri" panose="020F0502020204030204" pitchFamily="34" charset="0"/>
                <a:cs typeface="Calibri" panose="020F0502020204030204" pitchFamily="34" charset="0"/>
              </a:rPr>
              <a:t>. If they are not equal, the result of the comparison is True.</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Now take a look at the inequality comparison below - can you guess the result of this operation?</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var = 0  # Assigning 0 to var</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print(var != 0)  # </a:t>
            </a:r>
            <a:r>
              <a:rPr lang="en-US" sz="1600" b="1" dirty="0">
                <a:solidFill>
                  <a:srgbClr val="FF0000"/>
                </a:solidFill>
                <a:effectLst/>
                <a:highlight>
                  <a:srgbClr val="C0C0C0"/>
                </a:highlight>
                <a:latin typeface="Calibri" panose="020F0502020204030204" pitchFamily="34" charset="0"/>
                <a:cs typeface="Calibri" panose="020F0502020204030204" pitchFamily="34" charset="0"/>
              </a:rPr>
              <a:t>False</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var = 1  # Assigning 1 to var</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print(var != 0)  # </a:t>
            </a:r>
            <a:r>
              <a:rPr lang="en-US" sz="1600" b="1" dirty="0">
                <a:solidFill>
                  <a:srgbClr val="FF0000"/>
                </a:solidFill>
                <a:effectLst/>
                <a:highlight>
                  <a:srgbClr val="C0C0C0"/>
                </a:highlight>
                <a:latin typeface="Calibri" panose="020F0502020204030204" pitchFamily="34" charset="0"/>
                <a:cs typeface="Calibri" panose="020F0502020204030204" pitchFamily="34" charset="0"/>
              </a:rPr>
              <a:t>True</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Run the code and check if you were right.</a:t>
            </a:r>
          </a:p>
        </p:txBody>
      </p:sp>
    </p:spTree>
    <p:extLst>
      <p:ext uri="{BB962C8B-B14F-4D97-AF65-F5344CB8AC3E}">
        <p14:creationId xmlns:p14="http://schemas.microsoft.com/office/powerpoint/2010/main" val="31658054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386090"/>
          </a:xfrm>
          <a:prstGeom prst="rect">
            <a:avLst/>
          </a:prstGeom>
          <a:noFill/>
        </p:spPr>
        <p:txBody>
          <a:bodyPr wrap="square">
            <a:spAutoFit/>
          </a:bodyPr>
          <a:lstStyle/>
          <a:p>
            <a:pPr algn="l"/>
            <a:r>
              <a:rPr lang="en-US" sz="1600" dirty="0">
                <a:solidFill>
                  <a:schemeClr val="bg1"/>
                </a:solidFill>
                <a:effectLst/>
                <a:latin typeface="Calibri" panose="020F0502020204030204" pitchFamily="34" charset="0"/>
                <a:cs typeface="Calibri" panose="020F0502020204030204" pitchFamily="34" charset="0"/>
              </a:rPr>
              <a:t>Try to recall how Python interprets the truth of a condition, and note that these two forms are equivalent:</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while number != 0: and while number:.</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The condition that checks if a number is odd can be coded in these equivalent forms, too:</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if number % 2 == 1: and if number % 2:.</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2400" b="1" dirty="0">
                <a:solidFill>
                  <a:schemeClr val="bg1"/>
                </a:solidFill>
                <a:effectLst/>
                <a:latin typeface="Calibri" panose="020F0502020204030204" pitchFamily="34" charset="0"/>
                <a:cs typeface="Calibri" panose="020F0502020204030204" pitchFamily="34" charset="0"/>
              </a:rPr>
              <a:t>Using a counter variable to exit a loop</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Look at the snippet below:</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counter = 5</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while counter != 0:</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print("Inside the loop.", counter)</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counter -= 1</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print("Outside the loop.", counter)</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This code is intended to print the string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Inside the loop</a:t>
            </a:r>
            <a:r>
              <a:rPr lang="en-US" sz="1600" dirty="0">
                <a:solidFill>
                  <a:schemeClr val="bg1"/>
                </a:solidFill>
                <a:effectLst/>
                <a:latin typeface="Calibri" panose="020F0502020204030204" pitchFamily="34" charset="0"/>
                <a:cs typeface="Calibri" panose="020F0502020204030204" pitchFamily="34" charset="0"/>
              </a:rPr>
              <a:t>." and the value stored in the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counter</a:t>
            </a:r>
            <a:r>
              <a:rPr lang="en-US" sz="1600" dirty="0">
                <a:solidFill>
                  <a:schemeClr val="bg1"/>
                </a:solidFill>
                <a:effectLst/>
                <a:latin typeface="Calibri" panose="020F0502020204030204" pitchFamily="34" charset="0"/>
                <a:cs typeface="Calibri" panose="020F0502020204030204" pitchFamily="34" charset="0"/>
              </a:rPr>
              <a:t> variable during a given loop exactly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five times</a:t>
            </a:r>
            <a:r>
              <a:rPr lang="en-US" sz="1600" dirty="0">
                <a:solidFill>
                  <a:schemeClr val="bg1"/>
                </a:solidFill>
                <a:effectLst/>
                <a:latin typeface="Calibri" panose="020F0502020204030204" pitchFamily="34" charset="0"/>
                <a:cs typeface="Calibri" panose="020F0502020204030204" pitchFamily="34" charset="0"/>
              </a:rPr>
              <a:t>. Once the condition has not been met (the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counter</a:t>
            </a:r>
            <a:r>
              <a:rPr lang="en-US" sz="1600" dirty="0">
                <a:solidFill>
                  <a:schemeClr val="bg1"/>
                </a:solidFill>
                <a:effectLst/>
                <a:latin typeface="Calibri" panose="020F0502020204030204" pitchFamily="34" charset="0"/>
                <a:cs typeface="Calibri" panose="020F0502020204030204" pitchFamily="34" charset="0"/>
              </a:rPr>
              <a:t> variable has reached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0</a:t>
            </a:r>
            <a:r>
              <a:rPr lang="en-US" sz="1600" dirty="0">
                <a:solidFill>
                  <a:schemeClr val="bg1"/>
                </a:solidFill>
                <a:effectLst/>
                <a:latin typeface="Calibri" panose="020F0502020204030204" pitchFamily="34" charset="0"/>
                <a:cs typeface="Calibri" panose="020F0502020204030204" pitchFamily="34" charset="0"/>
              </a:rPr>
              <a:t>), the loop is exited, and the message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Outside the loop</a:t>
            </a:r>
            <a:r>
              <a:rPr lang="en-US" sz="1600" dirty="0">
                <a:solidFill>
                  <a:schemeClr val="bg1"/>
                </a:solidFill>
                <a:effectLst/>
                <a:latin typeface="Calibri" panose="020F0502020204030204" pitchFamily="34" charset="0"/>
                <a:cs typeface="Calibri" panose="020F0502020204030204" pitchFamily="34" charset="0"/>
              </a:rPr>
              <a:t>." as well as the value stored in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counter</a:t>
            </a:r>
            <a:r>
              <a:rPr lang="en-US" sz="1600" dirty="0">
                <a:solidFill>
                  <a:schemeClr val="bg1"/>
                </a:solidFill>
                <a:effectLst/>
                <a:latin typeface="Calibri" panose="020F0502020204030204" pitchFamily="34" charset="0"/>
                <a:cs typeface="Calibri" panose="020F0502020204030204" pitchFamily="34" charset="0"/>
              </a:rPr>
              <a:t> is printed.</a:t>
            </a:r>
            <a:endParaRPr lang="en-US" sz="1600" dirty="0">
              <a:solidFill>
                <a:srgbClr val="FFFF00"/>
              </a:solidFill>
              <a:effectLst/>
              <a:highlight>
                <a:srgbClr val="C0C0C0"/>
              </a:highligh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2734009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4801314"/>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But there's one thing that can be written more compactly - the condition of the </a:t>
            </a:r>
            <a:r>
              <a:rPr lang="en-US" i="1" dirty="0">
                <a:solidFill>
                  <a:schemeClr val="bg1"/>
                </a:solidFill>
                <a:effectLst/>
                <a:latin typeface="Consolas" panose="020B0609020204030204" pitchFamily="49" charset="0"/>
                <a:cs typeface="Calibri" panose="020F0502020204030204" pitchFamily="34" charset="0"/>
              </a:rPr>
              <a:t>while</a:t>
            </a:r>
            <a:r>
              <a:rPr lang="en-US" dirty="0">
                <a:solidFill>
                  <a:schemeClr val="bg1"/>
                </a:solidFill>
                <a:effectLst/>
                <a:latin typeface="Calibri" panose="020F0502020204030204" pitchFamily="34" charset="0"/>
                <a:cs typeface="Calibri" panose="020F0502020204030204" pitchFamily="34" charset="0"/>
              </a:rPr>
              <a:t> loop.</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Can you see the difference?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counter = 5</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while counter:</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print("Inside the loop.", counter)</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counter -=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print("Outside the loop.", counter)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Is it more compact than previously? A bit. Is it more legible? That's disputable.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REMEMBER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rgbClr val="FFFF00"/>
                </a:solidFill>
                <a:effectLst/>
                <a:latin typeface="Calibri" panose="020F0502020204030204" pitchFamily="34" charset="0"/>
                <a:cs typeface="Calibri" panose="020F0502020204030204" pitchFamily="34" charset="0"/>
              </a:rPr>
              <a:t>Don't feel obliged to code your programs in a way that is always the shortest and the most compact. </a:t>
            </a:r>
            <a:r>
              <a:rPr lang="en-US" b="1" dirty="0">
                <a:solidFill>
                  <a:srgbClr val="FF0000"/>
                </a:solidFill>
                <a:effectLst/>
                <a:latin typeface="Calibri" panose="020F0502020204030204" pitchFamily="34" charset="0"/>
                <a:cs typeface="Calibri" panose="020F0502020204030204" pitchFamily="34" charset="0"/>
              </a:rPr>
              <a:t>Readability may be a more important factor</a:t>
            </a:r>
            <a:r>
              <a:rPr lang="en-US" dirty="0">
                <a:solidFill>
                  <a:srgbClr val="FFFF00"/>
                </a:solidFill>
                <a:effectLst/>
                <a:latin typeface="Calibri" panose="020F0502020204030204" pitchFamily="34" charset="0"/>
                <a:cs typeface="Calibri" panose="020F0502020204030204" pitchFamily="34" charset="0"/>
              </a:rPr>
              <a:t>. Keep your code ready for a new programmer.</a:t>
            </a:r>
            <a:endParaRPr lang="en-US" dirty="0">
              <a:solidFill>
                <a:srgbClr val="FFFF00"/>
              </a:solidFill>
              <a:effectLst/>
              <a:highlight>
                <a:srgbClr val="C0C0C0"/>
              </a:highligh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0656464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355312"/>
          </a:xfrm>
          <a:prstGeom prst="rect">
            <a:avLst/>
          </a:prstGeom>
          <a:noFill/>
        </p:spPr>
        <p:txBody>
          <a:bodyPr wrap="square">
            <a:spAutoFit/>
          </a:bodyPr>
          <a:lstStyle/>
          <a:p>
            <a:pPr algn="l"/>
            <a:r>
              <a:rPr lang="en-US" b="1" dirty="0">
                <a:solidFill>
                  <a:srgbClr val="FFFF00"/>
                </a:solidFill>
                <a:effectLst/>
                <a:highlight>
                  <a:srgbClr val="0000FF"/>
                </a:highlight>
                <a:latin typeface="Calibri" panose="020F0502020204030204" pitchFamily="34" charset="0"/>
                <a:cs typeface="Calibri" panose="020F0502020204030204" pitchFamily="34" charset="0"/>
              </a:rPr>
              <a:t>LAB</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Estimated time</a:t>
            </a:r>
          </a:p>
          <a:p>
            <a:pPr algn="l"/>
            <a:r>
              <a:rPr lang="en-US" dirty="0">
                <a:solidFill>
                  <a:schemeClr val="bg1"/>
                </a:solidFill>
                <a:effectLst/>
                <a:latin typeface="Calibri" panose="020F0502020204030204" pitchFamily="34" charset="0"/>
                <a:cs typeface="Calibri" panose="020F0502020204030204" pitchFamily="34" charset="0"/>
              </a:rPr>
              <a:t>15 minutes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Level of difficulty</a:t>
            </a:r>
          </a:p>
          <a:p>
            <a:pPr algn="l"/>
            <a:r>
              <a:rPr lang="en-US" dirty="0">
                <a:solidFill>
                  <a:schemeClr val="bg1"/>
                </a:solidFill>
                <a:effectLst/>
                <a:latin typeface="Calibri" panose="020F0502020204030204" pitchFamily="34" charset="0"/>
                <a:cs typeface="Calibri" panose="020F0502020204030204" pitchFamily="34" charset="0"/>
              </a:rPr>
              <a:t>Easy</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Objectives</a:t>
            </a:r>
          </a:p>
          <a:p>
            <a:pPr algn="l"/>
            <a:r>
              <a:rPr lang="en-US" dirty="0">
                <a:solidFill>
                  <a:schemeClr val="bg1"/>
                </a:solidFill>
                <a:effectLst/>
                <a:latin typeface="Calibri" panose="020F0502020204030204" pitchFamily="34" charset="0"/>
                <a:cs typeface="Calibri" panose="020F0502020204030204" pitchFamily="34" charset="0"/>
              </a:rPr>
              <a:t>Familiarize the student with:</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using the while loop;</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reflecting real-life situations in computer code.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Scenario</a:t>
            </a:r>
          </a:p>
          <a:p>
            <a:pPr algn="l"/>
            <a:r>
              <a:rPr lang="en-US" dirty="0">
                <a:solidFill>
                  <a:schemeClr val="bg1"/>
                </a:solidFill>
                <a:effectLst/>
                <a:latin typeface="Calibri" panose="020F0502020204030204" pitchFamily="34" charset="0"/>
                <a:cs typeface="Calibri" panose="020F0502020204030204" pitchFamily="34" charset="0"/>
              </a:rPr>
              <a:t>A junior magician has picked a secret number. He has hidden it in a variable named </a:t>
            </a:r>
            <a:r>
              <a:rPr lang="en-US" dirty="0" err="1">
                <a:solidFill>
                  <a:schemeClr val="bg1"/>
                </a:solidFill>
                <a:effectLst/>
                <a:highlight>
                  <a:srgbClr val="C0C0C0"/>
                </a:highlight>
                <a:latin typeface="Calibri" panose="020F0502020204030204" pitchFamily="34" charset="0"/>
                <a:cs typeface="Calibri" panose="020F0502020204030204" pitchFamily="34" charset="0"/>
              </a:rPr>
              <a:t>secret_number</a:t>
            </a:r>
            <a:r>
              <a:rPr lang="en-US" dirty="0">
                <a:solidFill>
                  <a:schemeClr val="bg1"/>
                </a:solidFill>
                <a:effectLst/>
                <a:latin typeface="Calibri" panose="020F0502020204030204" pitchFamily="34" charset="0"/>
                <a:cs typeface="Calibri" panose="020F0502020204030204" pitchFamily="34" charset="0"/>
              </a:rPr>
              <a:t>. He wants everyone who run his program to play the Guess the secret number game, and guess what number he has picked for them. Those who don't guess the number will be stuck in an endless loop forever! Unfortunately, he does not know how to complete the code.</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2344040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355312"/>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Your task is to help the magician complete the code in the editor in such a way so that the code:</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will ask the user to enter an integer number;</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will use a </a:t>
            </a:r>
            <a:r>
              <a:rPr lang="en-US" i="1" dirty="0">
                <a:solidFill>
                  <a:schemeClr val="bg1"/>
                </a:solidFill>
                <a:effectLst/>
                <a:highlight>
                  <a:srgbClr val="C0C0C0"/>
                </a:highlight>
                <a:latin typeface="Consolas" panose="020B0609020204030204" pitchFamily="49" charset="0"/>
                <a:cs typeface="Calibri" panose="020F0502020204030204" pitchFamily="34" charset="0"/>
              </a:rPr>
              <a:t>while</a:t>
            </a:r>
            <a:r>
              <a:rPr lang="en-US" dirty="0">
                <a:solidFill>
                  <a:schemeClr val="bg1"/>
                </a:solidFill>
                <a:effectLst/>
                <a:latin typeface="Calibri" panose="020F0502020204030204" pitchFamily="34" charset="0"/>
                <a:cs typeface="Calibri" panose="020F0502020204030204" pitchFamily="34" charset="0"/>
              </a:rPr>
              <a:t> loop;</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will check whether the number entered by the user is the same as the number picked by the magician. If the number chosen by the user is different than the magician's secret number, the user should see the message "</a:t>
            </a:r>
            <a:r>
              <a:rPr lang="en-US" b="1" dirty="0">
                <a:solidFill>
                  <a:schemeClr val="bg1"/>
                </a:solidFill>
                <a:effectLst/>
                <a:latin typeface="Calibri" panose="020F0502020204030204" pitchFamily="34" charset="0"/>
                <a:cs typeface="Calibri" panose="020F0502020204030204" pitchFamily="34" charset="0"/>
              </a:rPr>
              <a:t>Ha </a:t>
            </a:r>
            <a:r>
              <a:rPr lang="en-US" b="1" dirty="0" err="1">
                <a:solidFill>
                  <a:schemeClr val="bg1"/>
                </a:solidFill>
                <a:effectLst/>
                <a:latin typeface="Calibri" panose="020F0502020204030204" pitchFamily="34" charset="0"/>
                <a:cs typeface="Calibri" panose="020F0502020204030204" pitchFamily="34" charset="0"/>
              </a:rPr>
              <a:t>ha</a:t>
            </a:r>
            <a:r>
              <a:rPr lang="en-US" b="1" dirty="0">
                <a:solidFill>
                  <a:schemeClr val="bg1"/>
                </a:solidFill>
                <a:effectLst/>
                <a:latin typeface="Calibri" panose="020F0502020204030204" pitchFamily="34" charset="0"/>
                <a:cs typeface="Calibri" panose="020F0502020204030204" pitchFamily="34" charset="0"/>
              </a:rPr>
              <a:t>! You're stuck in my loop!</a:t>
            </a:r>
            <a:r>
              <a:rPr lang="en-US" dirty="0">
                <a:solidFill>
                  <a:schemeClr val="bg1"/>
                </a:solidFill>
                <a:effectLst/>
                <a:latin typeface="Calibri" panose="020F0502020204030204" pitchFamily="34" charset="0"/>
                <a:cs typeface="Calibri" panose="020F0502020204030204" pitchFamily="34" charset="0"/>
              </a:rPr>
              <a:t>" and be prompted to enter a number again. If the number entered by the user matches the number picked by the magician, the number should be printed to the screen, and the magician should say the following words: "</a:t>
            </a:r>
            <a:r>
              <a:rPr lang="en-US" b="1" dirty="0">
                <a:solidFill>
                  <a:schemeClr val="bg1"/>
                </a:solidFill>
                <a:effectLst/>
                <a:latin typeface="Calibri" panose="020F0502020204030204" pitchFamily="34" charset="0"/>
                <a:cs typeface="Calibri" panose="020F0502020204030204" pitchFamily="34" charset="0"/>
              </a:rPr>
              <a:t>Well done, muggle! You are free now.</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magician is counting on you! Don't disappoint him.</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EXTRA INFO</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By the way, look at the </a:t>
            </a:r>
            <a:r>
              <a:rPr lang="en-US" dirty="0">
                <a:solidFill>
                  <a:schemeClr val="bg1"/>
                </a:solidFill>
                <a:effectLst/>
                <a:highlight>
                  <a:srgbClr val="C0C0C0"/>
                </a:highlight>
                <a:latin typeface="Calibri" panose="020F0502020204030204" pitchFamily="34" charset="0"/>
                <a:cs typeface="Calibri" panose="020F0502020204030204" pitchFamily="34" charset="0"/>
              </a:rPr>
              <a:t>print() </a:t>
            </a:r>
            <a:r>
              <a:rPr lang="en-US" dirty="0">
                <a:solidFill>
                  <a:schemeClr val="bg1"/>
                </a:solidFill>
                <a:effectLst/>
                <a:latin typeface="Calibri" panose="020F0502020204030204" pitchFamily="34" charset="0"/>
                <a:cs typeface="Calibri" panose="020F0502020204030204" pitchFamily="34" charset="0"/>
              </a:rPr>
              <a:t>function. The way we've used it here is </a:t>
            </a:r>
            <a:r>
              <a:rPr lang="en-US" dirty="0">
                <a:solidFill>
                  <a:srgbClr val="FFFF00"/>
                </a:solidFill>
                <a:effectLst/>
                <a:latin typeface="Calibri" panose="020F0502020204030204" pitchFamily="34" charset="0"/>
                <a:cs typeface="Calibri" panose="020F0502020204030204" pitchFamily="34" charset="0"/>
              </a:rPr>
              <a:t>called multi-line printing</a:t>
            </a:r>
            <a:r>
              <a:rPr lang="en-US" dirty="0">
                <a:solidFill>
                  <a:schemeClr val="bg1"/>
                </a:solidFill>
                <a:effectLst/>
                <a:latin typeface="Calibri" panose="020F0502020204030204" pitchFamily="34" charset="0"/>
                <a:cs typeface="Calibri" panose="020F0502020204030204" pitchFamily="34" charset="0"/>
              </a:rPr>
              <a:t>. You can use triple quotes to print strings on multiple lines in order to make text easier to read, or create a special text-based design. Experiment with it.</a:t>
            </a:r>
          </a:p>
          <a:p>
            <a:pPr algn="l"/>
            <a:endParaRPr lang="en-US" dirty="0">
              <a:solidFill>
                <a:schemeClr val="bg1"/>
              </a:solidFill>
              <a:effectLs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6013593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632311"/>
          </a:xfrm>
          <a:prstGeom prst="rect">
            <a:avLst/>
          </a:prstGeom>
          <a:noFill/>
        </p:spPr>
        <p:txBody>
          <a:bodyPr wrap="square">
            <a:spAutoFit/>
          </a:bodyPr>
          <a:lstStyle/>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secret_number</a:t>
            </a:r>
            <a:r>
              <a:rPr lang="en-US" dirty="0">
                <a:solidFill>
                  <a:schemeClr val="bg1"/>
                </a:solidFill>
                <a:effectLst/>
                <a:highlight>
                  <a:srgbClr val="C0C0C0"/>
                </a:highlight>
                <a:latin typeface="Calibri" panose="020F0502020204030204" pitchFamily="34" charset="0"/>
                <a:cs typeface="Calibri" panose="020F0502020204030204" pitchFamily="34" charset="0"/>
              </a:rPr>
              <a:t> = 777</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Welcome to my game, muggle!    |</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Enter an integer number        |</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and guess what number I've     |</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picked for you.                |</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So, what is the secret number? |</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num_user</a:t>
            </a:r>
            <a:r>
              <a:rPr lang="en-US" dirty="0">
                <a:solidFill>
                  <a:schemeClr val="bg1"/>
                </a:solidFill>
                <a:effectLst/>
                <a:highlight>
                  <a:srgbClr val="C0C0C0"/>
                </a:highlight>
                <a:latin typeface="Calibri" panose="020F0502020204030204" pitchFamily="34" charset="0"/>
                <a:cs typeface="Calibri" panose="020F0502020204030204" pitchFamily="34" charset="0"/>
              </a:rPr>
              <a:t> = int(input('Type one number to figure out the secret number: '))</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while </a:t>
            </a:r>
            <a:r>
              <a:rPr lang="en-US" dirty="0" err="1">
                <a:solidFill>
                  <a:schemeClr val="bg1"/>
                </a:solidFill>
                <a:effectLst/>
                <a:highlight>
                  <a:srgbClr val="C0C0C0"/>
                </a:highlight>
                <a:latin typeface="Calibri" panose="020F0502020204030204" pitchFamily="34" charset="0"/>
                <a:cs typeface="Calibri" panose="020F0502020204030204" pitchFamily="34" charset="0"/>
              </a:rPr>
              <a:t>num_user</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secret_number</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print("Ha </a:t>
            </a:r>
            <a:r>
              <a:rPr lang="en-US" dirty="0" err="1">
                <a:solidFill>
                  <a:schemeClr val="bg1"/>
                </a:solidFill>
                <a:effectLst/>
                <a:highlight>
                  <a:srgbClr val="C0C0C0"/>
                </a:highlight>
                <a:latin typeface="Calibri" panose="020F0502020204030204" pitchFamily="34" charset="0"/>
                <a:cs typeface="Calibri" panose="020F0502020204030204" pitchFamily="34" charset="0"/>
              </a:rPr>
              <a:t>ha</a:t>
            </a:r>
            <a:r>
              <a:rPr lang="en-US" dirty="0">
                <a:solidFill>
                  <a:schemeClr val="bg1"/>
                </a:solidFill>
                <a:effectLst/>
                <a:highlight>
                  <a:srgbClr val="C0C0C0"/>
                </a:highlight>
                <a:latin typeface="Calibri" panose="020F0502020204030204" pitchFamily="34" charset="0"/>
                <a:cs typeface="Calibri" panose="020F0502020204030204" pitchFamily="34" charset="0"/>
              </a:rPr>
              <a:t>! You're stuck in my loop!")</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num_user</a:t>
            </a:r>
            <a:r>
              <a:rPr lang="en-US" dirty="0">
                <a:solidFill>
                  <a:schemeClr val="bg1"/>
                </a:solidFill>
                <a:effectLst/>
                <a:highlight>
                  <a:srgbClr val="C0C0C0"/>
                </a:highlight>
                <a:latin typeface="Calibri" panose="020F0502020204030204" pitchFamily="34" charset="0"/>
                <a:cs typeface="Calibri" panose="020F0502020204030204" pitchFamily="34" charset="0"/>
              </a:rPr>
              <a:t> = int(input('Type one number to figure out the secret number: '))</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print("Well done, muggle! You are free now.")</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1091898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724644"/>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Looping your code with </a:t>
            </a:r>
            <a:r>
              <a:rPr lang="en-US" sz="2400" i="1" dirty="0">
                <a:solidFill>
                  <a:schemeClr val="bg1"/>
                </a:solidFill>
                <a:effectLst/>
                <a:latin typeface="Consolas" panose="020B0609020204030204" pitchFamily="49" charset="0"/>
                <a:cs typeface="Calibri" panose="020F0502020204030204" pitchFamily="34" charset="0"/>
              </a:rPr>
              <a:t>for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Another kind of loop available in Python comes from the observation that sometimes it's more important to </a:t>
            </a:r>
            <a:r>
              <a:rPr lang="en-US" dirty="0">
                <a:solidFill>
                  <a:schemeClr val="bg1"/>
                </a:solidFill>
                <a:effectLst/>
                <a:highlight>
                  <a:srgbClr val="C0C0C0"/>
                </a:highlight>
                <a:latin typeface="Calibri" panose="020F0502020204030204" pitchFamily="34" charset="0"/>
                <a:cs typeface="Calibri" panose="020F0502020204030204" pitchFamily="34" charset="0"/>
              </a:rPr>
              <a:t>count the "turns" of the loop </a:t>
            </a:r>
            <a:r>
              <a:rPr lang="en-US" dirty="0">
                <a:solidFill>
                  <a:schemeClr val="bg1"/>
                </a:solidFill>
                <a:effectLst/>
                <a:latin typeface="Calibri" panose="020F0502020204030204" pitchFamily="34" charset="0"/>
                <a:cs typeface="Calibri" panose="020F0502020204030204" pitchFamily="34" charset="0"/>
              </a:rPr>
              <a:t>than to check the conditions.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Imagine that a loop's body needs to be executed exactly one hundred times. If you would like to use the </a:t>
            </a:r>
            <a:r>
              <a:rPr lang="en-US" i="1" dirty="0">
                <a:solidFill>
                  <a:schemeClr val="bg1"/>
                </a:solidFill>
                <a:effectLst/>
                <a:highlight>
                  <a:srgbClr val="C0C0C0"/>
                </a:highlight>
                <a:latin typeface="Consolas" panose="020B0609020204030204" pitchFamily="49" charset="0"/>
                <a:cs typeface="Calibri" panose="020F0502020204030204" pitchFamily="34" charset="0"/>
              </a:rPr>
              <a:t>while</a:t>
            </a:r>
            <a:r>
              <a:rPr lang="en-US" dirty="0">
                <a:solidFill>
                  <a:schemeClr val="bg1"/>
                </a:solidFill>
                <a:effectLst/>
                <a:latin typeface="Calibri" panose="020F0502020204030204" pitchFamily="34" charset="0"/>
                <a:cs typeface="Calibri" panose="020F0502020204030204" pitchFamily="34" charset="0"/>
              </a:rPr>
              <a:t> loop to do it, it may look like this: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 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while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&lt; 100: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do_something</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 1</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It would be nice if somebody could do this boring counting for you. Is that possible?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Of course it is - there's a special loop for these kinds of tasks, and it is named </a:t>
            </a:r>
            <a:r>
              <a:rPr lang="en-US" i="1" dirty="0">
                <a:solidFill>
                  <a:schemeClr val="bg1"/>
                </a:solidFill>
                <a:effectLst/>
                <a:highlight>
                  <a:srgbClr val="C0C0C0"/>
                </a:highlight>
                <a:latin typeface="Consolas" panose="020B0609020204030204" pitchFamily="49"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Actually, the </a:t>
            </a:r>
            <a:r>
              <a:rPr lang="en-US" i="1" dirty="0">
                <a:solidFill>
                  <a:schemeClr val="bg1"/>
                </a:solidFill>
                <a:highlight>
                  <a:srgbClr val="C0C0C0"/>
                </a:highlight>
                <a:latin typeface="Consolas" panose="020B0609020204030204" pitchFamily="49"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 loop is designed to do more complicated tasks - </a:t>
            </a:r>
            <a:r>
              <a:rPr lang="en-US" b="1" dirty="0">
                <a:solidFill>
                  <a:schemeClr val="bg1"/>
                </a:solidFill>
                <a:effectLst/>
                <a:latin typeface="Calibri" panose="020F0502020204030204" pitchFamily="34" charset="0"/>
                <a:cs typeface="Calibri" panose="020F0502020204030204" pitchFamily="34" charset="0"/>
              </a:rPr>
              <a:t>it can "browse" large collections of data item</a:t>
            </a:r>
            <a:r>
              <a:rPr lang="en-US" dirty="0">
                <a:solidFill>
                  <a:schemeClr val="bg1"/>
                </a:solidFill>
                <a:effectLst/>
                <a:latin typeface="Calibri" panose="020F0502020204030204" pitchFamily="34" charset="0"/>
                <a:cs typeface="Calibri" panose="020F0502020204030204" pitchFamily="34" charset="0"/>
              </a:rPr>
              <a:t> by item. We'll show you how to do that soon, but right now we're going to present a simpler variant of its application.</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9352085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6186309"/>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Take a look at the snippet: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range(100):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do_something</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pass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There are some new elements. Let us tell you about them:</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a:t>
            </a:r>
            <a:r>
              <a:rPr lang="en-US" i="1" dirty="0">
                <a:solidFill>
                  <a:schemeClr val="bg1"/>
                </a:solidFill>
                <a:highlight>
                  <a:srgbClr val="C0C0C0"/>
                </a:highlight>
                <a:latin typeface="Consolas" panose="020B0609020204030204" pitchFamily="49"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 keyword opens the </a:t>
            </a:r>
            <a:r>
              <a:rPr lang="en-US" i="1" dirty="0">
                <a:solidFill>
                  <a:schemeClr val="bg1"/>
                </a:solidFill>
                <a:highlight>
                  <a:srgbClr val="C0C0C0"/>
                </a:highlight>
                <a:latin typeface="Consolas" panose="020B0609020204030204" pitchFamily="49"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 loop; note - there's no condition after it; </a:t>
            </a:r>
            <a:r>
              <a:rPr lang="en-US" b="1" dirty="0">
                <a:solidFill>
                  <a:schemeClr val="bg1"/>
                </a:solidFill>
                <a:effectLst/>
                <a:latin typeface="Calibri" panose="020F0502020204030204" pitchFamily="34" charset="0"/>
                <a:cs typeface="Calibri" panose="020F0502020204030204" pitchFamily="34" charset="0"/>
              </a:rPr>
              <a:t>you don't have to think about conditions</a:t>
            </a:r>
            <a:r>
              <a:rPr lang="en-US" dirty="0">
                <a:solidFill>
                  <a:schemeClr val="bg1"/>
                </a:solidFill>
                <a:effectLst/>
                <a:latin typeface="Calibri" panose="020F0502020204030204" pitchFamily="34" charset="0"/>
                <a:cs typeface="Calibri" panose="020F0502020204030204" pitchFamily="34" charset="0"/>
              </a:rPr>
              <a:t>, as they're checked internally, without any intervention;</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any variable after the</a:t>
            </a:r>
            <a:r>
              <a:rPr lang="en-US" i="1" dirty="0">
                <a:solidFill>
                  <a:schemeClr val="bg1"/>
                </a:solidFill>
                <a:effectLst/>
                <a:latin typeface="Calibri" panose="020F0502020204030204" pitchFamily="34" charset="0"/>
                <a:cs typeface="Calibri" panose="020F0502020204030204" pitchFamily="34" charset="0"/>
              </a:rPr>
              <a:t> </a:t>
            </a:r>
            <a:r>
              <a:rPr lang="en-US" b="1" i="1" dirty="0">
                <a:solidFill>
                  <a:schemeClr val="bg1"/>
                </a:solidFill>
                <a:effectLst/>
                <a:latin typeface="Calibri" panose="020F0502020204030204" pitchFamily="34" charset="0"/>
                <a:cs typeface="Calibri" panose="020F0502020204030204" pitchFamily="34" charset="0"/>
              </a:rPr>
              <a:t>for</a:t>
            </a:r>
            <a:r>
              <a:rPr lang="en-US" i="1" dirty="0">
                <a:solidFill>
                  <a:schemeClr val="bg1"/>
                </a:solidFill>
                <a:effectLst/>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keyword is the control variable of the loop; it counts the loop's turns, and does it automatically;</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a:t>
            </a:r>
            <a:r>
              <a:rPr lang="en-US" i="1" dirty="0">
                <a:solidFill>
                  <a:schemeClr val="bg1"/>
                </a:solidFill>
                <a:highlight>
                  <a:srgbClr val="C0C0C0"/>
                </a:highlight>
                <a:latin typeface="Consolas" panose="020B0609020204030204" pitchFamily="49" charset="0"/>
                <a:cs typeface="Calibri" panose="020F0502020204030204" pitchFamily="34" charset="0"/>
              </a:rPr>
              <a:t>in</a:t>
            </a:r>
            <a:r>
              <a:rPr lang="en-US" dirty="0">
                <a:solidFill>
                  <a:schemeClr val="bg1"/>
                </a:solidFill>
                <a:effectLst/>
                <a:latin typeface="Calibri" panose="020F0502020204030204" pitchFamily="34" charset="0"/>
                <a:cs typeface="Calibri" panose="020F0502020204030204" pitchFamily="34" charset="0"/>
              </a:rPr>
              <a:t> keyword introduces a syntax element describing the range of possible values being assigned to the control variable;</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a:t>
            </a:r>
            <a:r>
              <a:rPr lang="en-US" b="1" dirty="0">
                <a:solidFill>
                  <a:schemeClr val="bg1"/>
                </a:solidFill>
                <a:effectLst/>
                <a:highlight>
                  <a:srgbClr val="C0C0C0"/>
                </a:highlight>
                <a:latin typeface="Calibri" panose="020F0502020204030204" pitchFamily="34" charset="0"/>
                <a:cs typeface="Calibri" panose="020F0502020204030204" pitchFamily="34" charset="0"/>
              </a:rPr>
              <a:t>range() </a:t>
            </a:r>
            <a:r>
              <a:rPr lang="en-US" dirty="0">
                <a:solidFill>
                  <a:schemeClr val="bg1"/>
                </a:solidFill>
                <a:effectLst/>
                <a:latin typeface="Calibri" panose="020F0502020204030204" pitchFamily="34" charset="0"/>
                <a:cs typeface="Calibri" panose="020F0502020204030204" pitchFamily="34" charset="0"/>
              </a:rPr>
              <a:t>function (this is a very special function) is responsible for generating all the desired values of the control variable; in our example, the function will create (we can even say that it will feed the loop with) subsequent values from the following set: </a:t>
            </a:r>
            <a:r>
              <a:rPr lang="en-US" b="1" dirty="0">
                <a:solidFill>
                  <a:srgbClr val="FFFF00"/>
                </a:solidFill>
                <a:effectLst/>
                <a:latin typeface="Calibri" panose="020F0502020204030204" pitchFamily="34" charset="0"/>
                <a:cs typeface="Calibri" panose="020F0502020204030204" pitchFamily="34" charset="0"/>
              </a:rPr>
              <a:t>0, 1, 2 .. 97, 98, 99</a:t>
            </a:r>
            <a:r>
              <a:rPr lang="en-US" dirty="0">
                <a:solidFill>
                  <a:schemeClr val="bg1"/>
                </a:solidFill>
                <a:effectLst/>
                <a:latin typeface="Calibri" panose="020F0502020204030204" pitchFamily="34" charset="0"/>
                <a:cs typeface="Calibri" panose="020F0502020204030204" pitchFamily="34" charset="0"/>
              </a:rPr>
              <a:t>; note: in this case, the </a:t>
            </a:r>
            <a:r>
              <a:rPr lang="en-US" b="1" dirty="0">
                <a:solidFill>
                  <a:schemeClr val="bg1"/>
                </a:solidFill>
                <a:highlight>
                  <a:srgbClr val="C0C0C0"/>
                </a:highlight>
                <a:latin typeface="Calibri" panose="020F0502020204030204" pitchFamily="34" charset="0"/>
                <a:cs typeface="Calibri" panose="020F0502020204030204" pitchFamily="34" charset="0"/>
              </a:rPr>
              <a:t>range() </a:t>
            </a:r>
            <a:r>
              <a:rPr lang="en-US" dirty="0">
                <a:solidFill>
                  <a:srgbClr val="FFFF00"/>
                </a:solidFill>
                <a:effectLst/>
                <a:latin typeface="Calibri" panose="020F0502020204030204" pitchFamily="34" charset="0"/>
                <a:cs typeface="Calibri" panose="020F0502020204030204" pitchFamily="34" charset="0"/>
              </a:rPr>
              <a:t>function starts its job from </a:t>
            </a:r>
            <a:r>
              <a:rPr lang="en-US" b="1" dirty="0">
                <a:solidFill>
                  <a:srgbClr val="FF0000"/>
                </a:solidFill>
                <a:effectLst/>
                <a:latin typeface="Calibri" panose="020F0502020204030204" pitchFamily="34" charset="0"/>
                <a:cs typeface="Calibri" panose="020F0502020204030204" pitchFamily="34" charset="0"/>
              </a:rPr>
              <a:t>0 </a:t>
            </a:r>
            <a:r>
              <a:rPr lang="en-US" dirty="0">
                <a:solidFill>
                  <a:srgbClr val="FFFF00"/>
                </a:solidFill>
                <a:effectLst/>
                <a:latin typeface="Calibri" panose="020F0502020204030204" pitchFamily="34" charset="0"/>
                <a:cs typeface="Calibri" panose="020F0502020204030204" pitchFamily="34" charset="0"/>
              </a:rPr>
              <a:t>and finishes it one step (</a:t>
            </a:r>
            <a:r>
              <a:rPr lang="en-US" b="1" dirty="0">
                <a:solidFill>
                  <a:srgbClr val="FF0000"/>
                </a:solidFill>
                <a:effectLst/>
                <a:latin typeface="Calibri" panose="020F0502020204030204" pitchFamily="34" charset="0"/>
                <a:cs typeface="Calibri" panose="020F0502020204030204" pitchFamily="34" charset="0"/>
              </a:rPr>
              <a:t>one integer number</a:t>
            </a:r>
            <a:r>
              <a:rPr lang="en-US" dirty="0">
                <a:solidFill>
                  <a:srgbClr val="FFFF00"/>
                </a:solidFill>
                <a:effectLst/>
                <a:latin typeface="Calibri" panose="020F0502020204030204" pitchFamily="34" charset="0"/>
                <a:cs typeface="Calibri" panose="020F0502020204030204" pitchFamily="34" charset="0"/>
              </a:rPr>
              <a:t>) before the value of its argument</a:t>
            </a:r>
            <a:r>
              <a:rPr lang="en-US" dirty="0">
                <a:solidFill>
                  <a:schemeClr val="bg1"/>
                </a:solidFill>
                <a:effectLst/>
                <a:latin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note the </a:t>
            </a:r>
            <a:r>
              <a:rPr lang="en-US" b="1" i="1" dirty="0">
                <a:solidFill>
                  <a:schemeClr val="bg1"/>
                </a:solidFill>
                <a:effectLst/>
                <a:highlight>
                  <a:srgbClr val="C0C0C0"/>
                </a:highlight>
                <a:latin typeface="Consolas" panose="020B0609020204030204" pitchFamily="49" charset="0"/>
                <a:cs typeface="Calibri" panose="020F0502020204030204" pitchFamily="34" charset="0"/>
              </a:rPr>
              <a:t>pass</a:t>
            </a:r>
            <a:r>
              <a:rPr lang="en-US" dirty="0">
                <a:solidFill>
                  <a:schemeClr val="bg1"/>
                </a:solidFill>
                <a:effectLst/>
                <a:latin typeface="Calibri" panose="020F0502020204030204" pitchFamily="34" charset="0"/>
                <a:cs typeface="Calibri" panose="020F0502020204030204" pitchFamily="34" charset="0"/>
              </a:rPr>
              <a:t> keyword inside the loop body - it does nothing at all; it's an </a:t>
            </a:r>
            <a:r>
              <a:rPr lang="en-US" b="1" dirty="0">
                <a:solidFill>
                  <a:srgbClr val="FFFF00"/>
                </a:solidFill>
                <a:effectLst/>
                <a:latin typeface="Calibri" panose="020F0502020204030204" pitchFamily="34" charset="0"/>
                <a:cs typeface="Calibri" panose="020F0502020204030204" pitchFamily="34" charset="0"/>
              </a:rPr>
              <a:t>empty instruction </a:t>
            </a:r>
            <a:r>
              <a:rPr lang="en-US" dirty="0">
                <a:solidFill>
                  <a:schemeClr val="bg1"/>
                </a:solidFill>
                <a:effectLst/>
                <a:latin typeface="Calibri" panose="020F0502020204030204" pitchFamily="34" charset="0"/>
                <a:cs typeface="Calibri" panose="020F0502020204030204" pitchFamily="34" charset="0"/>
              </a:rPr>
              <a:t>- we put it here because the </a:t>
            </a:r>
            <a:r>
              <a:rPr lang="en-US" b="1" dirty="0">
                <a:solidFill>
                  <a:schemeClr val="bg1"/>
                </a:solidFill>
                <a:highlight>
                  <a:srgbClr val="C0C0C0"/>
                </a:highlight>
                <a:latin typeface="Calibri" panose="020F0502020204030204" pitchFamily="34"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 loop's syntax demands at least one instruction inside the body (by the way - </a:t>
            </a:r>
            <a:r>
              <a:rPr lang="en-US" b="1" dirty="0">
                <a:solidFill>
                  <a:srgbClr val="FFFF00"/>
                </a:solidFill>
                <a:effectLst/>
                <a:latin typeface="Calibri" panose="020F0502020204030204" pitchFamily="34" charset="0"/>
                <a:cs typeface="Calibri" panose="020F0502020204030204" pitchFamily="34" charset="0"/>
              </a:rPr>
              <a:t>if, </a:t>
            </a:r>
            <a:r>
              <a:rPr lang="en-US" b="1" dirty="0" err="1">
                <a:solidFill>
                  <a:srgbClr val="FFFF00"/>
                </a:solidFill>
                <a:effectLst/>
                <a:latin typeface="Calibri" panose="020F0502020204030204" pitchFamily="34" charset="0"/>
                <a:cs typeface="Calibri" panose="020F0502020204030204" pitchFamily="34" charset="0"/>
              </a:rPr>
              <a:t>elif</a:t>
            </a:r>
            <a:r>
              <a:rPr lang="en-US" b="1" dirty="0">
                <a:solidFill>
                  <a:srgbClr val="FFFF00"/>
                </a:solidFill>
                <a:effectLst/>
                <a:latin typeface="Calibri" panose="020F0502020204030204" pitchFamily="34" charset="0"/>
                <a:cs typeface="Calibri" panose="020F0502020204030204" pitchFamily="34" charset="0"/>
              </a:rPr>
              <a:t>, else </a:t>
            </a:r>
            <a:r>
              <a:rPr lang="en-US" dirty="0">
                <a:solidFill>
                  <a:schemeClr val="bg1"/>
                </a:solidFill>
                <a:effectLst/>
                <a:latin typeface="Calibri" panose="020F0502020204030204" pitchFamily="34" charset="0"/>
                <a:cs typeface="Calibri" panose="020F0502020204030204" pitchFamily="34" charset="0"/>
              </a:rPr>
              <a:t>and </a:t>
            </a:r>
            <a:r>
              <a:rPr lang="en-US" b="1" dirty="0">
                <a:solidFill>
                  <a:srgbClr val="FFFF00"/>
                </a:solidFill>
                <a:effectLst/>
                <a:latin typeface="Calibri" panose="020F0502020204030204" pitchFamily="34" charset="0"/>
                <a:cs typeface="Calibri" panose="020F0502020204030204" pitchFamily="34" charset="0"/>
              </a:rPr>
              <a:t>while</a:t>
            </a:r>
            <a:r>
              <a:rPr lang="en-US" dirty="0">
                <a:solidFill>
                  <a:schemeClr val="bg1"/>
                </a:solidFill>
                <a:effectLst/>
                <a:latin typeface="Calibri" panose="020F0502020204030204" pitchFamily="34" charset="0"/>
                <a:cs typeface="Calibri" panose="020F0502020204030204" pitchFamily="34" charset="0"/>
              </a:rPr>
              <a:t> express the same thing)</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5397713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078313"/>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Our next examples will be a bit more modest in the number of loop repetitions.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Take a look at the snippet below. Can you predict its output?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range(10):</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print("The value of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is currently",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Run the code to check if you were right.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Note:</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loop has been executed </a:t>
            </a:r>
            <a:r>
              <a:rPr lang="en-US" b="1" dirty="0">
                <a:solidFill>
                  <a:schemeClr val="bg1"/>
                </a:solidFill>
                <a:effectLst/>
                <a:latin typeface="Calibri" panose="020F0502020204030204" pitchFamily="34" charset="0"/>
                <a:cs typeface="Calibri" panose="020F0502020204030204" pitchFamily="34" charset="0"/>
              </a:rPr>
              <a:t>ten times </a:t>
            </a:r>
            <a:r>
              <a:rPr lang="en-US" dirty="0">
                <a:solidFill>
                  <a:schemeClr val="bg1"/>
                </a:solidFill>
                <a:effectLst/>
                <a:latin typeface="Calibri" panose="020F0502020204030204" pitchFamily="34" charset="0"/>
                <a:cs typeface="Calibri" panose="020F0502020204030204" pitchFamily="34" charset="0"/>
              </a:rPr>
              <a:t>(it's the </a:t>
            </a:r>
            <a:r>
              <a:rPr lang="en-US" i="1" dirty="0">
                <a:solidFill>
                  <a:schemeClr val="bg1"/>
                </a:solidFill>
                <a:effectLst/>
                <a:highlight>
                  <a:srgbClr val="C0C0C0"/>
                </a:highlight>
                <a:latin typeface="Consolas" panose="020B0609020204030204" pitchFamily="49" charset="0"/>
                <a:cs typeface="Calibri" panose="020F0502020204030204" pitchFamily="34" charset="0"/>
              </a:rPr>
              <a:t>range()</a:t>
            </a:r>
            <a:r>
              <a:rPr lang="en-US" i="1" dirty="0">
                <a:solidFill>
                  <a:schemeClr val="bg1"/>
                </a:solidFill>
                <a:effectLst/>
                <a:latin typeface="Consolas" panose="020B0609020204030204" pitchFamily="49"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function's argument)</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last control variable's value is </a:t>
            </a:r>
            <a:r>
              <a:rPr lang="en-US" dirty="0">
                <a:solidFill>
                  <a:schemeClr val="bg1"/>
                </a:solidFill>
                <a:effectLst/>
                <a:highlight>
                  <a:srgbClr val="C0C0C0"/>
                </a:highlight>
                <a:latin typeface="Calibri" panose="020F0502020204030204" pitchFamily="34" charset="0"/>
                <a:cs typeface="Calibri" panose="020F0502020204030204" pitchFamily="34" charset="0"/>
              </a:rPr>
              <a:t>9 </a:t>
            </a:r>
            <a:r>
              <a:rPr lang="en-US" dirty="0">
                <a:solidFill>
                  <a:schemeClr val="bg1"/>
                </a:solidFill>
                <a:effectLst/>
                <a:latin typeface="Calibri" panose="020F0502020204030204" pitchFamily="34" charset="0"/>
                <a:cs typeface="Calibri" panose="020F0502020204030204" pitchFamily="34" charset="0"/>
              </a:rPr>
              <a:t>(not </a:t>
            </a:r>
            <a:r>
              <a:rPr lang="en-US" dirty="0">
                <a:solidFill>
                  <a:schemeClr val="bg1"/>
                </a:solidFill>
                <a:effectLst/>
                <a:highlight>
                  <a:srgbClr val="C0C0C0"/>
                </a:highlight>
                <a:latin typeface="Calibri" panose="020F0502020204030204" pitchFamily="34" charset="0"/>
                <a:cs typeface="Calibri" panose="020F0502020204030204" pitchFamily="34" charset="0"/>
              </a:rPr>
              <a:t>10</a:t>
            </a:r>
            <a:r>
              <a:rPr lang="en-US" dirty="0">
                <a:solidFill>
                  <a:schemeClr val="bg1"/>
                </a:solidFill>
                <a:effectLst/>
                <a:latin typeface="Calibri" panose="020F0502020204030204" pitchFamily="34" charset="0"/>
                <a:cs typeface="Calibri" panose="020F0502020204030204" pitchFamily="34" charset="0"/>
              </a:rPr>
              <a:t>, as it starts from </a:t>
            </a:r>
            <a:r>
              <a:rPr lang="en-US" dirty="0">
                <a:solidFill>
                  <a:schemeClr val="bg1"/>
                </a:solidFill>
                <a:effectLst/>
                <a:highlight>
                  <a:srgbClr val="C0C0C0"/>
                </a:highlight>
                <a:latin typeface="Calibri" panose="020F0502020204030204" pitchFamily="34" charset="0"/>
                <a:cs typeface="Calibri" panose="020F0502020204030204" pitchFamily="34" charset="0"/>
              </a:rPr>
              <a:t>0</a:t>
            </a:r>
            <a:r>
              <a:rPr lang="en-US" dirty="0">
                <a:solidFill>
                  <a:schemeClr val="bg1"/>
                </a:solidFill>
                <a:effectLst/>
                <a:latin typeface="Calibri" panose="020F0502020204030204" pitchFamily="34" charset="0"/>
                <a:cs typeface="Calibri" panose="020F0502020204030204" pitchFamily="34" charset="0"/>
              </a:rPr>
              <a:t>, not from </a:t>
            </a:r>
            <a:r>
              <a:rPr lang="en-US" dirty="0">
                <a:solidFill>
                  <a:schemeClr val="bg1"/>
                </a:solidFill>
                <a:effectLst/>
                <a:highlight>
                  <a:srgbClr val="C0C0C0"/>
                </a:highlight>
                <a:latin typeface="Calibri" panose="020F0502020204030204" pitchFamily="34" charset="0"/>
                <a:cs typeface="Calibri" panose="020F0502020204030204" pitchFamily="34" charset="0"/>
              </a:rPr>
              <a:t>1</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a:t>
            </a:r>
            <a:r>
              <a:rPr lang="en-US" dirty="0">
                <a:solidFill>
                  <a:schemeClr val="bg1"/>
                </a:solidFill>
                <a:effectLst/>
                <a:highlight>
                  <a:srgbClr val="C0C0C0"/>
                </a:highlight>
                <a:latin typeface="Calibri" panose="020F0502020204030204" pitchFamily="34" charset="0"/>
                <a:cs typeface="Calibri" panose="020F0502020204030204" pitchFamily="34" charset="0"/>
              </a:rPr>
              <a:t>range()</a:t>
            </a:r>
            <a:r>
              <a:rPr lang="en-US" dirty="0">
                <a:solidFill>
                  <a:schemeClr val="bg1"/>
                </a:solidFill>
                <a:effectLst/>
                <a:latin typeface="Calibri" panose="020F0502020204030204" pitchFamily="34" charset="0"/>
                <a:cs typeface="Calibri" panose="020F0502020204030204" pitchFamily="34" charset="0"/>
              </a:rPr>
              <a:t> function invocation may be equipped with two arguments, not just one: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range(2, 8):</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print("The value of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is currently",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5722884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3416320"/>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In this case, the first argument determines the </a:t>
            </a:r>
            <a:r>
              <a:rPr lang="en-US" dirty="0">
                <a:solidFill>
                  <a:schemeClr val="bg1"/>
                </a:solidFill>
                <a:effectLst/>
                <a:highlight>
                  <a:srgbClr val="C0C0C0"/>
                </a:highlight>
                <a:latin typeface="Calibri" panose="020F0502020204030204" pitchFamily="34" charset="0"/>
                <a:cs typeface="Calibri" panose="020F0502020204030204" pitchFamily="34" charset="0"/>
              </a:rPr>
              <a:t>initial (first) </a:t>
            </a:r>
            <a:r>
              <a:rPr lang="en-US" dirty="0">
                <a:solidFill>
                  <a:schemeClr val="bg1"/>
                </a:solidFill>
                <a:effectLst/>
                <a:latin typeface="Calibri" panose="020F0502020204030204" pitchFamily="34" charset="0"/>
                <a:cs typeface="Calibri" panose="020F0502020204030204" pitchFamily="34" charset="0"/>
              </a:rPr>
              <a:t>value of the control variable.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last argument shows the first value the control variable will not be assigned.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Note: the </a:t>
            </a:r>
            <a:r>
              <a:rPr lang="en-US" dirty="0">
                <a:solidFill>
                  <a:schemeClr val="bg1"/>
                </a:solidFill>
                <a:effectLst/>
                <a:highlight>
                  <a:srgbClr val="C0C0C0"/>
                </a:highlight>
                <a:latin typeface="Calibri" panose="020F0502020204030204" pitchFamily="34" charset="0"/>
                <a:cs typeface="Calibri" panose="020F0502020204030204" pitchFamily="34" charset="0"/>
              </a:rPr>
              <a:t>range()</a:t>
            </a:r>
            <a:r>
              <a:rPr lang="en-US" dirty="0">
                <a:solidFill>
                  <a:schemeClr val="bg1"/>
                </a:solidFill>
                <a:effectLst/>
                <a:latin typeface="Calibri" panose="020F0502020204030204" pitchFamily="34" charset="0"/>
                <a:cs typeface="Calibri" panose="020F0502020204030204" pitchFamily="34" charset="0"/>
              </a:rPr>
              <a:t> function </a:t>
            </a:r>
            <a:r>
              <a:rPr lang="en-US" dirty="0">
                <a:solidFill>
                  <a:schemeClr val="bg1"/>
                </a:solidFill>
                <a:effectLst/>
                <a:highlight>
                  <a:srgbClr val="C0C0C0"/>
                </a:highlight>
                <a:latin typeface="Calibri" panose="020F0502020204030204" pitchFamily="34" charset="0"/>
                <a:cs typeface="Calibri" panose="020F0502020204030204" pitchFamily="34" charset="0"/>
              </a:rPr>
              <a:t>accepts only integers</a:t>
            </a:r>
            <a:r>
              <a:rPr lang="en-US" dirty="0">
                <a:solidFill>
                  <a:schemeClr val="bg1"/>
                </a:solidFill>
                <a:effectLst/>
                <a:latin typeface="Calibri" panose="020F0502020204030204" pitchFamily="34" charset="0"/>
                <a:cs typeface="Calibri" panose="020F0502020204030204" pitchFamily="34" charset="0"/>
              </a:rPr>
              <a:t> as its arguments, and generates sequences of integers.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Can you guess the output of the program? Run it to check if you were right now, too.</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The first value shown is 2</a:t>
            </a:r>
            <a:r>
              <a:rPr lang="en-US" dirty="0">
                <a:solidFill>
                  <a:schemeClr val="bg1"/>
                </a:solidFill>
                <a:effectLst/>
                <a:latin typeface="Calibri" panose="020F0502020204030204" pitchFamily="34" charset="0"/>
                <a:cs typeface="Calibri" panose="020F0502020204030204" pitchFamily="34" charset="0"/>
              </a:rPr>
              <a:t> (taken from the range()'s first argument.)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The last is 7 </a:t>
            </a:r>
            <a:r>
              <a:rPr lang="en-US" dirty="0">
                <a:solidFill>
                  <a:schemeClr val="bg1"/>
                </a:solidFill>
                <a:effectLst/>
                <a:latin typeface="Calibri" panose="020F0502020204030204" pitchFamily="34" charset="0"/>
                <a:cs typeface="Calibri" panose="020F0502020204030204" pitchFamily="34" charset="0"/>
              </a:rPr>
              <a:t>(although the </a:t>
            </a:r>
            <a:r>
              <a:rPr lang="en-US" dirty="0">
                <a:solidFill>
                  <a:schemeClr val="bg1"/>
                </a:solidFill>
                <a:effectLst/>
                <a:highlight>
                  <a:srgbClr val="C0C0C0"/>
                </a:highlight>
                <a:latin typeface="Calibri" panose="020F0502020204030204" pitchFamily="34" charset="0"/>
                <a:cs typeface="Calibri" panose="020F0502020204030204" pitchFamily="34" charset="0"/>
              </a:rPr>
              <a:t>range()</a:t>
            </a:r>
            <a:r>
              <a:rPr lang="en-US" dirty="0">
                <a:solidFill>
                  <a:schemeClr val="bg1"/>
                </a:solidFill>
                <a:effectLst/>
                <a:latin typeface="Calibri" panose="020F0502020204030204" pitchFamily="34" charset="0"/>
                <a:cs typeface="Calibri" panose="020F0502020204030204" pitchFamily="34" charset="0"/>
              </a:rPr>
              <a:t>'s second argument is 8).</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3221023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6278642"/>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More about the for loop and the range() function with three arguments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a:t>
            </a:r>
            <a:r>
              <a:rPr lang="en-US" dirty="0">
                <a:solidFill>
                  <a:schemeClr val="bg1"/>
                </a:solidFill>
                <a:effectLst/>
                <a:highlight>
                  <a:srgbClr val="C0C0C0"/>
                </a:highlight>
                <a:latin typeface="Calibri" panose="020F0502020204030204" pitchFamily="34" charset="0"/>
                <a:cs typeface="Calibri" panose="020F0502020204030204" pitchFamily="34" charset="0"/>
              </a:rPr>
              <a:t>range()</a:t>
            </a:r>
            <a:r>
              <a:rPr lang="en-US" dirty="0">
                <a:solidFill>
                  <a:schemeClr val="bg1"/>
                </a:solidFill>
                <a:effectLst/>
                <a:latin typeface="Calibri" panose="020F0502020204030204" pitchFamily="34" charset="0"/>
                <a:cs typeface="Calibri" panose="020F0502020204030204" pitchFamily="34" charset="0"/>
              </a:rPr>
              <a:t> function may also accept three arguments - take a look at the code in the editor.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The third argument is an increment </a:t>
            </a:r>
            <a:r>
              <a:rPr lang="en-US" dirty="0">
                <a:solidFill>
                  <a:schemeClr val="bg1"/>
                </a:solidFill>
                <a:effectLst/>
                <a:latin typeface="Calibri" panose="020F0502020204030204" pitchFamily="34" charset="0"/>
                <a:cs typeface="Calibri" panose="020F0502020204030204" pitchFamily="34" charset="0"/>
              </a:rPr>
              <a:t>- it's a value added to control the variable at every loop turn (as you may suspect, </a:t>
            </a:r>
            <a:r>
              <a:rPr lang="en-US" dirty="0">
                <a:solidFill>
                  <a:schemeClr val="bg1"/>
                </a:solidFill>
                <a:effectLst/>
                <a:highlight>
                  <a:srgbClr val="C0C0C0"/>
                </a:highlight>
                <a:latin typeface="Calibri" panose="020F0502020204030204" pitchFamily="34" charset="0"/>
                <a:cs typeface="Calibri" panose="020F0502020204030204" pitchFamily="34" charset="0"/>
              </a:rPr>
              <a:t>the default value of the increment is 1</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Can you tell us how many lines will appear in the console and what values they will contain?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Run the program to find out if you were right.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 should be able to see the following lines in the console window:</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The value of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is currently 2</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The value of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is currently 5</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rgbClr val="FFFF00"/>
                </a:solidFill>
                <a:effectLst/>
                <a:latin typeface="Calibri" panose="020F0502020204030204" pitchFamily="34" charset="0"/>
                <a:cs typeface="Calibri" panose="020F0502020204030204" pitchFamily="34" charset="0"/>
              </a:rPr>
              <a:t>Do you know why? The first argument passed to the range() function tells us what the starting number of the sequence is (hence 2 in the output). The second argument tells the function where to stop the sequence (the function generates numbers up to the number indicated by the second argument, but does not include it). Finally, the third argument indicates the step, which actually means the difference between each number in the sequence of numbers generated by the function.</a:t>
            </a:r>
            <a:endParaRPr lang="en-US" dirty="0">
              <a:solidFill>
                <a:schemeClr val="bg1"/>
              </a:solidFill>
              <a:effectLs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10925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816977"/>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Comparison operators: greater than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 can also ask a comparison question using the </a:t>
            </a:r>
            <a:r>
              <a:rPr lang="en-US" b="1" dirty="0">
                <a:solidFill>
                  <a:schemeClr val="bg1"/>
                </a:solidFill>
                <a:effectLst/>
                <a:highlight>
                  <a:srgbClr val="C0C0C0"/>
                </a:highlight>
                <a:latin typeface="Calibri" panose="020F0502020204030204" pitchFamily="34" charset="0"/>
                <a:cs typeface="Calibri" panose="020F0502020204030204" pitchFamily="34" charset="0"/>
              </a:rPr>
              <a:t>&gt;</a:t>
            </a:r>
            <a:r>
              <a:rPr lang="en-US" b="1" dirty="0">
                <a:solidFill>
                  <a:schemeClr val="bg1"/>
                </a:solidFill>
                <a:effectLst/>
                <a:latin typeface="Calibri" panose="020F0502020204030204" pitchFamily="34" charset="0"/>
                <a:cs typeface="Calibri" panose="020F0502020204030204" pitchFamily="34" charset="0"/>
              </a:rPr>
              <a:t> (greater than) </a:t>
            </a:r>
            <a:r>
              <a:rPr lang="en-US" dirty="0">
                <a:solidFill>
                  <a:schemeClr val="bg1"/>
                </a:solidFill>
                <a:effectLst/>
                <a:latin typeface="Calibri" panose="020F0502020204030204" pitchFamily="34" charset="0"/>
                <a:cs typeface="Calibri" panose="020F0502020204030204" pitchFamily="34" charset="0"/>
              </a:rPr>
              <a:t>operator.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If you want to know if there are more black sheep than white ones, you can write it as follows: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black_sheep</a:t>
            </a:r>
            <a:r>
              <a:rPr lang="en-US" dirty="0">
                <a:solidFill>
                  <a:schemeClr val="bg1"/>
                </a:solidFill>
                <a:effectLst/>
                <a:highlight>
                  <a:srgbClr val="C0C0C0"/>
                </a:highlight>
                <a:latin typeface="Calibri" panose="020F0502020204030204" pitchFamily="34" charset="0"/>
                <a:cs typeface="Calibri" panose="020F0502020204030204" pitchFamily="34" charset="0"/>
              </a:rPr>
              <a:t> &gt; </a:t>
            </a:r>
            <a:r>
              <a:rPr lang="en-US" dirty="0" err="1">
                <a:solidFill>
                  <a:schemeClr val="bg1"/>
                </a:solidFill>
                <a:effectLst/>
                <a:highlight>
                  <a:srgbClr val="C0C0C0"/>
                </a:highlight>
                <a:latin typeface="Calibri" panose="020F0502020204030204" pitchFamily="34" charset="0"/>
                <a:cs typeface="Calibri" panose="020F0502020204030204" pitchFamily="34" charset="0"/>
              </a:rPr>
              <a:t>white_sheep</a:t>
            </a:r>
            <a:r>
              <a:rPr lang="en-US" dirty="0">
                <a:solidFill>
                  <a:schemeClr val="bg1"/>
                </a:solidFill>
                <a:effectLst/>
                <a:highlight>
                  <a:srgbClr val="C0C0C0"/>
                </a:highlight>
                <a:latin typeface="Calibri" panose="020F0502020204030204" pitchFamily="34" charset="0"/>
                <a:cs typeface="Calibri" panose="020F0502020204030204" pitchFamily="34" charset="0"/>
              </a:rPr>
              <a:t>  # Greater than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True confirms it; False denies it.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sz="2400" b="1" dirty="0">
                <a:solidFill>
                  <a:schemeClr val="bg1"/>
                </a:solidFill>
                <a:effectLst/>
                <a:latin typeface="Calibri" panose="020F0502020204030204" pitchFamily="34" charset="0"/>
                <a:cs typeface="Calibri" panose="020F0502020204030204" pitchFamily="34" charset="0"/>
              </a:rPr>
              <a:t>Comparison operators: greater than or equal to</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greater than operator has another special, </a:t>
            </a:r>
            <a:r>
              <a:rPr lang="en-US" b="1" dirty="0">
                <a:solidFill>
                  <a:schemeClr val="bg1"/>
                </a:solidFill>
                <a:effectLst/>
                <a:latin typeface="Calibri" panose="020F0502020204030204" pitchFamily="34" charset="0"/>
                <a:cs typeface="Calibri" panose="020F0502020204030204" pitchFamily="34" charset="0"/>
              </a:rPr>
              <a:t>non-strict</a:t>
            </a:r>
            <a:r>
              <a:rPr lang="en-US" dirty="0">
                <a:solidFill>
                  <a:schemeClr val="bg1"/>
                </a:solidFill>
                <a:effectLst/>
                <a:latin typeface="Calibri" panose="020F0502020204030204" pitchFamily="34" charset="0"/>
                <a:cs typeface="Calibri" panose="020F0502020204030204" pitchFamily="34" charset="0"/>
              </a:rPr>
              <a:t> variant, but it's denoted differently than in classical arithmetic notation: </a:t>
            </a:r>
            <a:r>
              <a:rPr lang="en-US" b="1" dirty="0">
                <a:solidFill>
                  <a:schemeClr val="bg1"/>
                </a:solidFill>
                <a:effectLst/>
                <a:highlight>
                  <a:srgbClr val="C0C0C0"/>
                </a:highlight>
                <a:latin typeface="Calibri" panose="020F0502020204030204" pitchFamily="34" charset="0"/>
                <a:cs typeface="Calibri" panose="020F0502020204030204" pitchFamily="34" charset="0"/>
              </a:rPr>
              <a:t>&gt;=</a:t>
            </a:r>
            <a:r>
              <a:rPr lang="en-US" b="1" dirty="0">
                <a:solidFill>
                  <a:schemeClr val="bg1"/>
                </a:solidFill>
                <a:effectLst/>
                <a:latin typeface="Calibri" panose="020F0502020204030204" pitchFamily="34" charset="0"/>
                <a:cs typeface="Calibri" panose="020F0502020204030204" pitchFamily="34" charset="0"/>
              </a:rPr>
              <a:t> (greater than or equal to).</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There are two subsequent signs, not one.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Both of these operators (strict and non-strict), as well as the two others discussed in the next section, are </a:t>
            </a:r>
            <a:r>
              <a:rPr lang="en-US" b="1" dirty="0">
                <a:solidFill>
                  <a:schemeClr val="bg1"/>
                </a:solidFill>
                <a:effectLst/>
                <a:latin typeface="Calibri" panose="020F0502020204030204" pitchFamily="34" charset="0"/>
                <a:cs typeface="Calibri" panose="020F0502020204030204" pitchFamily="34" charset="0"/>
              </a:rPr>
              <a:t>binary operators with left-sided binding</a:t>
            </a:r>
            <a:r>
              <a:rPr lang="en-US" dirty="0">
                <a:solidFill>
                  <a:schemeClr val="bg1"/>
                </a:solidFill>
                <a:effectLst/>
                <a:latin typeface="Calibri" panose="020F0502020204030204" pitchFamily="34" charset="0"/>
                <a:cs typeface="Calibri" panose="020F0502020204030204" pitchFamily="34" charset="0"/>
              </a:rPr>
              <a:t>, and their </a:t>
            </a:r>
            <a:r>
              <a:rPr lang="en-US" b="1" dirty="0">
                <a:solidFill>
                  <a:schemeClr val="bg1"/>
                </a:solidFill>
                <a:effectLst/>
                <a:latin typeface="Calibri" panose="020F0502020204030204" pitchFamily="34" charset="0"/>
                <a:cs typeface="Calibri" panose="020F0502020204030204" pitchFamily="34" charset="0"/>
              </a:rPr>
              <a:t>priority is greater than that shown by </a:t>
            </a:r>
            <a:r>
              <a:rPr lang="en-US" b="1" dirty="0">
                <a:solidFill>
                  <a:schemeClr val="bg1"/>
                </a:solidFill>
                <a:effectLst/>
                <a:highlight>
                  <a:srgbClr val="C0C0C0"/>
                </a:highlight>
                <a:latin typeface="Calibri" panose="020F0502020204030204" pitchFamily="34" charset="0"/>
                <a:cs typeface="Calibri" panose="020F0502020204030204" pitchFamily="34" charset="0"/>
              </a:rPr>
              <a:t>==</a:t>
            </a:r>
            <a:r>
              <a:rPr lang="en-US" b="1" dirty="0">
                <a:solidFill>
                  <a:schemeClr val="bg1"/>
                </a:solidFill>
                <a:effectLst/>
                <a:latin typeface="Calibri" panose="020F0502020204030204" pitchFamily="34" charset="0"/>
                <a:cs typeface="Calibri" panose="020F0502020204030204" pitchFamily="34" charset="0"/>
              </a:rPr>
              <a:t> and </a:t>
            </a:r>
            <a:r>
              <a:rPr lang="en-US" b="1" dirty="0">
                <a:solidFill>
                  <a:schemeClr val="bg1"/>
                </a:solidFill>
                <a:effectLst/>
                <a:highlight>
                  <a:srgbClr val="C0C0C0"/>
                </a:highlight>
                <a:latin typeface="Calibri" panose="020F0502020204030204" pitchFamily="34" charset="0"/>
                <a:cs typeface="Calibri" panose="020F0502020204030204" pitchFamily="34" charset="0"/>
              </a:rPr>
              <a:t>!=</a:t>
            </a:r>
            <a:r>
              <a:rPr lang="en-US" b="1" dirty="0">
                <a:solidFill>
                  <a:schemeClr val="bg1"/>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795591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355312"/>
          </a:xfrm>
          <a:prstGeom prst="rect">
            <a:avLst/>
          </a:prstGeom>
          <a:noFill/>
        </p:spPr>
        <p:txBody>
          <a:bodyPr wrap="square">
            <a:spAutoFit/>
          </a:bodyPr>
          <a:lstStyle/>
          <a:p>
            <a:pPr algn="l"/>
            <a:r>
              <a:rPr lang="en-US" b="1" dirty="0">
                <a:solidFill>
                  <a:srgbClr val="FF0000"/>
                </a:solidFill>
                <a:effectLst/>
                <a:latin typeface="Calibri" panose="020F0502020204030204" pitchFamily="34" charset="0"/>
                <a:cs typeface="Calibri" panose="020F0502020204030204" pitchFamily="34" charset="0"/>
              </a:rPr>
              <a:t>2 (starting number) → 5 (2 increment by 3 equals 5 - the number is within the range from 2 to 8) → 8 (5 increment by 3 equals 8 - the number is not within the range from 2 to 8, because the stop parameter is not included in the sequence of numbers generated by the function.)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Note: if the set generated by the </a:t>
            </a:r>
            <a:r>
              <a:rPr lang="en-US" dirty="0">
                <a:solidFill>
                  <a:schemeClr val="bg1"/>
                </a:solidFill>
                <a:effectLst/>
                <a:highlight>
                  <a:srgbClr val="C0C0C0"/>
                </a:highlight>
                <a:latin typeface="Calibri" panose="020F0502020204030204" pitchFamily="34" charset="0"/>
                <a:cs typeface="Calibri" panose="020F0502020204030204" pitchFamily="34" charset="0"/>
              </a:rPr>
              <a:t>range()</a:t>
            </a:r>
            <a:r>
              <a:rPr lang="en-US" dirty="0">
                <a:solidFill>
                  <a:schemeClr val="bg1"/>
                </a:solidFill>
                <a:effectLst/>
                <a:latin typeface="Calibri" panose="020F0502020204030204" pitchFamily="34" charset="0"/>
                <a:cs typeface="Calibri" panose="020F0502020204030204" pitchFamily="34" charset="0"/>
              </a:rPr>
              <a:t> function is empty, the loop won't execute its body at all.</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Just like here - there will be </a:t>
            </a:r>
            <a:r>
              <a:rPr lang="en-US" b="1" dirty="0">
                <a:solidFill>
                  <a:srgbClr val="FF0000"/>
                </a:solidFill>
                <a:effectLst/>
                <a:latin typeface="Calibri" panose="020F0502020204030204" pitchFamily="34" charset="0"/>
                <a:cs typeface="Calibri" panose="020F0502020204030204" pitchFamily="34" charset="0"/>
              </a:rPr>
              <a:t>no output</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range(1,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print("The value of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is currently",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Note: the set generated by the range() has to be sorted in </a:t>
            </a:r>
            <a:r>
              <a:rPr lang="en-US" dirty="0">
                <a:solidFill>
                  <a:schemeClr val="bg1"/>
                </a:solidFill>
                <a:effectLst/>
                <a:highlight>
                  <a:srgbClr val="C0C0C0"/>
                </a:highlight>
                <a:latin typeface="Calibri" panose="020F0502020204030204" pitchFamily="34" charset="0"/>
                <a:cs typeface="Calibri" panose="020F0502020204030204" pitchFamily="34" charset="0"/>
              </a:rPr>
              <a:t>ascending order</a:t>
            </a:r>
            <a:r>
              <a:rPr lang="en-US" dirty="0">
                <a:solidFill>
                  <a:schemeClr val="bg1"/>
                </a:solidFill>
                <a:effectLst/>
                <a:latin typeface="Calibri" panose="020F0502020204030204" pitchFamily="34" charset="0"/>
                <a:cs typeface="Calibri" panose="020F0502020204030204" pitchFamily="34" charset="0"/>
              </a:rPr>
              <a:t>. There's </a:t>
            </a:r>
            <a:r>
              <a:rPr lang="en-US" b="1" dirty="0">
                <a:solidFill>
                  <a:srgbClr val="FF0000"/>
                </a:solidFill>
                <a:effectLst/>
                <a:latin typeface="Calibri" panose="020F0502020204030204" pitchFamily="34" charset="0"/>
                <a:cs typeface="Calibri" panose="020F0502020204030204" pitchFamily="34" charset="0"/>
              </a:rPr>
              <a:t>no way </a:t>
            </a:r>
            <a:r>
              <a:rPr lang="en-US" dirty="0">
                <a:solidFill>
                  <a:schemeClr val="bg1"/>
                </a:solidFill>
                <a:effectLst/>
                <a:latin typeface="Calibri" panose="020F0502020204030204" pitchFamily="34" charset="0"/>
                <a:cs typeface="Calibri" panose="020F0502020204030204" pitchFamily="34" charset="0"/>
              </a:rPr>
              <a:t>to force the range() to create a set in a different form when the range() function accepts exactly two arguments. </a:t>
            </a:r>
            <a:r>
              <a:rPr lang="en-US" dirty="0">
                <a:solidFill>
                  <a:srgbClr val="FFFF00"/>
                </a:solidFill>
                <a:effectLst/>
                <a:latin typeface="Calibri" panose="020F0502020204030204" pitchFamily="34" charset="0"/>
                <a:cs typeface="Calibri" panose="020F0502020204030204" pitchFamily="34" charset="0"/>
              </a:rPr>
              <a:t>This means that the range()'s second argument must be greater than the first</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Thus, there will be no output here, either:</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range(2,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print("The value of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is currently",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9907620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3693319"/>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Let's have a look at a short program whose task is to write some of the first powers of two:</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power =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for expo in range(16):</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print("2 to the power of", expo, "is", power)</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power *= 2</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expo variable is used as a control variable for the loop, and indicates the current value of the exponent. The exponentiation itself is replaced by multiplying by two. Since 20 is equal to 1, then 2 × 1 is equal to 21, 2 × 21 is equal to 22, and so on. What is the greatest exponent for which our program still prints the result?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Run the code and check if the output matches your expectations.</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9599053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3693319"/>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Let's have a look at a short program whose task is to write some of the first powers of two:</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power =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for expo in range(16):</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print("2 to the power of", expo, "is", power)</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power *= 2</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expo variable is used as a control variable for the loop, and indicates the current value of the exponent. The exponentiation itself is replaced by multiplying by two. Since 20 is equal to 1, then 2 × 1 is equal to 21, 2 × 21 is equal to 22, and so on. What is the greatest exponent for which our program still prints the result?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Run the code and check if the output matches your expectations.</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1329278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355312"/>
          </a:xfrm>
          <a:prstGeom prst="rect">
            <a:avLst/>
          </a:prstGeom>
          <a:noFill/>
        </p:spPr>
        <p:txBody>
          <a:bodyPr wrap="square">
            <a:spAutoFit/>
          </a:bodyPr>
          <a:lstStyle/>
          <a:p>
            <a:pPr algn="l"/>
            <a:r>
              <a:rPr lang="en-US" b="1" dirty="0">
                <a:solidFill>
                  <a:srgbClr val="FFFF00"/>
                </a:solidFill>
                <a:effectLst/>
                <a:highlight>
                  <a:srgbClr val="0000FF"/>
                </a:highlight>
                <a:latin typeface="Calibri" panose="020F0502020204030204" pitchFamily="34" charset="0"/>
                <a:cs typeface="Calibri" panose="020F0502020204030204" pitchFamily="34" charset="0"/>
              </a:rPr>
              <a:t>LAB</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Estimated time</a:t>
            </a:r>
          </a:p>
          <a:p>
            <a:pPr algn="l"/>
            <a:r>
              <a:rPr lang="en-US" dirty="0">
                <a:solidFill>
                  <a:schemeClr val="bg1"/>
                </a:solidFill>
                <a:effectLst/>
                <a:latin typeface="Calibri" panose="020F0502020204030204" pitchFamily="34" charset="0"/>
                <a:cs typeface="Calibri" panose="020F0502020204030204" pitchFamily="34" charset="0"/>
              </a:rPr>
              <a:t>5-15 minutes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Level of difficulty</a:t>
            </a:r>
          </a:p>
          <a:p>
            <a:pPr algn="l"/>
            <a:r>
              <a:rPr lang="en-US" dirty="0">
                <a:solidFill>
                  <a:schemeClr val="bg1"/>
                </a:solidFill>
                <a:effectLst/>
                <a:latin typeface="Calibri" panose="020F0502020204030204" pitchFamily="34" charset="0"/>
                <a:cs typeface="Calibri" panose="020F0502020204030204" pitchFamily="34" charset="0"/>
              </a:rPr>
              <a:t>Very easy</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Objectives</a:t>
            </a:r>
          </a:p>
          <a:p>
            <a:pPr algn="l"/>
            <a:r>
              <a:rPr lang="en-US" dirty="0">
                <a:solidFill>
                  <a:schemeClr val="bg1"/>
                </a:solidFill>
                <a:effectLst/>
                <a:latin typeface="Calibri" panose="020F0502020204030204" pitchFamily="34" charset="0"/>
                <a:cs typeface="Calibri" panose="020F0502020204030204" pitchFamily="34" charset="0"/>
              </a:rPr>
              <a:t>Familiarize the student with:</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using the for loop;</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reflecting real-life situations in computer code.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Scenario</a:t>
            </a:r>
          </a:p>
          <a:p>
            <a:pPr algn="l"/>
            <a:r>
              <a:rPr lang="en-US" dirty="0">
                <a:solidFill>
                  <a:schemeClr val="bg1"/>
                </a:solidFill>
                <a:effectLst/>
                <a:latin typeface="Calibri" panose="020F0502020204030204" pitchFamily="34" charset="0"/>
                <a:cs typeface="Calibri" panose="020F0502020204030204" pitchFamily="34" charset="0"/>
              </a:rPr>
              <a:t>Do you know what Mississippi is? Well, it's the name of one of the states and rivers in the United States. The Mississippi River is about 2,340 miles long, which makes it the second longest river in the United States (the longest being the Missouri River). It's so long that a single drop of water needs 90 days to travel its entire length!</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381103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4247317"/>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The word Mississippi is also used for a slightly different purpose: to count </a:t>
            </a:r>
            <a:r>
              <a:rPr lang="en-US" dirty="0" err="1">
                <a:solidFill>
                  <a:schemeClr val="bg1"/>
                </a:solidFill>
                <a:effectLst/>
                <a:latin typeface="Calibri" panose="020F0502020204030204" pitchFamily="34" charset="0"/>
                <a:cs typeface="Calibri" panose="020F0502020204030204" pitchFamily="34" charset="0"/>
              </a:rPr>
              <a:t>mississippily</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If you're not familiar with the phrase, we're here to explain to you what it means: it's used to count seconds.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idea behind it is that adding the word Mississippi to a number when counting seconds aloud makes them sound closer to clock-time, and therefore "one Mississippi, two Mississippi, three Mississippi" will take approximately an actual three seconds of time! It's often used by children playing </a:t>
            </a:r>
            <a:r>
              <a:rPr lang="en-US" b="1" dirty="0">
                <a:solidFill>
                  <a:schemeClr val="bg1"/>
                </a:solidFill>
                <a:effectLst/>
                <a:latin typeface="Calibri" panose="020F0502020204030204" pitchFamily="34" charset="0"/>
                <a:cs typeface="Calibri" panose="020F0502020204030204" pitchFamily="34" charset="0"/>
              </a:rPr>
              <a:t>hide-and-seek</a:t>
            </a:r>
            <a:r>
              <a:rPr lang="en-US" dirty="0">
                <a:solidFill>
                  <a:schemeClr val="bg1"/>
                </a:solidFill>
                <a:effectLst/>
                <a:latin typeface="Calibri" panose="020F0502020204030204" pitchFamily="34" charset="0"/>
                <a:cs typeface="Calibri" panose="020F0502020204030204" pitchFamily="34" charset="0"/>
              </a:rPr>
              <a:t> to make sure the seeker does an honest count.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Your task is very simple here: write a program that uses a </a:t>
            </a:r>
            <a:r>
              <a:rPr lang="en-US" i="1" dirty="0">
                <a:solidFill>
                  <a:schemeClr val="bg1"/>
                </a:solidFill>
                <a:effectLst/>
                <a:highlight>
                  <a:srgbClr val="C0C0C0"/>
                </a:highlight>
                <a:latin typeface="Calibri" panose="020F0502020204030204" pitchFamily="34"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 loop to "count </a:t>
            </a:r>
            <a:r>
              <a:rPr lang="en-US" dirty="0" err="1">
                <a:solidFill>
                  <a:schemeClr val="bg1"/>
                </a:solidFill>
                <a:effectLst/>
                <a:latin typeface="Calibri" panose="020F0502020204030204" pitchFamily="34" charset="0"/>
                <a:cs typeface="Calibri" panose="020F0502020204030204" pitchFamily="34" charset="0"/>
              </a:rPr>
              <a:t>mississippily</a:t>
            </a:r>
            <a:r>
              <a:rPr lang="en-US" dirty="0">
                <a:solidFill>
                  <a:schemeClr val="bg1"/>
                </a:solidFill>
                <a:effectLst/>
                <a:latin typeface="Calibri" panose="020F0502020204030204" pitchFamily="34" charset="0"/>
                <a:cs typeface="Calibri" panose="020F0502020204030204" pitchFamily="34" charset="0"/>
              </a:rPr>
              <a:t>" to five. Having counted to five, the program should print to the screen the final message "Ready or not, here I come!"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Use the skeleton we've provided in the editor.</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247137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4801314"/>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EXTRA INFO</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Note that the code in the editor contains two elements which may not be fully clear to you at this moment: the </a:t>
            </a:r>
            <a:r>
              <a:rPr lang="en-US" dirty="0">
                <a:solidFill>
                  <a:schemeClr val="bg1"/>
                </a:solidFill>
                <a:effectLst/>
                <a:highlight>
                  <a:srgbClr val="C0C0C0"/>
                </a:highlight>
                <a:latin typeface="Calibri" panose="020F0502020204030204" pitchFamily="34" charset="0"/>
                <a:cs typeface="Calibri" panose="020F0502020204030204" pitchFamily="34" charset="0"/>
              </a:rPr>
              <a:t>import time </a:t>
            </a:r>
            <a:r>
              <a:rPr lang="en-US" dirty="0">
                <a:solidFill>
                  <a:schemeClr val="bg1"/>
                </a:solidFill>
                <a:effectLst/>
                <a:latin typeface="Calibri" panose="020F0502020204030204" pitchFamily="34" charset="0"/>
                <a:cs typeface="Calibri" panose="020F0502020204030204" pitchFamily="34" charset="0"/>
              </a:rPr>
              <a:t>statement, and the </a:t>
            </a:r>
            <a:r>
              <a:rPr lang="en-US" dirty="0">
                <a:solidFill>
                  <a:schemeClr val="bg1"/>
                </a:solidFill>
                <a:effectLst/>
                <a:highlight>
                  <a:srgbClr val="C0C0C0"/>
                </a:highlight>
                <a:latin typeface="Calibri" panose="020F0502020204030204" pitchFamily="34" charset="0"/>
                <a:cs typeface="Calibri" panose="020F0502020204030204" pitchFamily="34" charset="0"/>
              </a:rPr>
              <a:t>sleep() </a:t>
            </a:r>
            <a:r>
              <a:rPr lang="en-US" dirty="0">
                <a:solidFill>
                  <a:schemeClr val="bg1"/>
                </a:solidFill>
                <a:effectLst/>
                <a:latin typeface="Calibri" panose="020F0502020204030204" pitchFamily="34" charset="0"/>
                <a:cs typeface="Calibri" panose="020F0502020204030204" pitchFamily="34" charset="0"/>
              </a:rPr>
              <a:t>method. We're going to talk about them soon.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For the time being, we'd just like you to know that we've </a:t>
            </a:r>
            <a:r>
              <a:rPr lang="en-US" b="1" dirty="0">
                <a:solidFill>
                  <a:schemeClr val="bg1"/>
                </a:solidFill>
                <a:effectLst/>
                <a:highlight>
                  <a:srgbClr val="C0C0C0"/>
                </a:highlight>
                <a:latin typeface="Calibri" panose="020F0502020204030204" pitchFamily="34" charset="0"/>
                <a:cs typeface="Calibri" panose="020F0502020204030204" pitchFamily="34" charset="0"/>
              </a:rPr>
              <a:t>imported the time module </a:t>
            </a:r>
            <a:r>
              <a:rPr lang="en-US" dirty="0">
                <a:solidFill>
                  <a:schemeClr val="bg1"/>
                </a:solidFill>
                <a:effectLst/>
                <a:latin typeface="Calibri" panose="020F0502020204030204" pitchFamily="34" charset="0"/>
                <a:cs typeface="Calibri" panose="020F0502020204030204" pitchFamily="34" charset="0"/>
              </a:rPr>
              <a:t>and used the </a:t>
            </a:r>
            <a:r>
              <a:rPr lang="en-US" dirty="0">
                <a:solidFill>
                  <a:schemeClr val="bg1"/>
                </a:solidFill>
                <a:effectLst/>
                <a:highlight>
                  <a:srgbClr val="C0C0C0"/>
                </a:highlight>
                <a:latin typeface="Calibri" panose="020F0502020204030204" pitchFamily="34" charset="0"/>
                <a:cs typeface="Calibri" panose="020F0502020204030204" pitchFamily="34" charset="0"/>
              </a:rPr>
              <a:t>sleep() </a:t>
            </a:r>
            <a:r>
              <a:rPr lang="en-US" dirty="0">
                <a:solidFill>
                  <a:schemeClr val="bg1"/>
                </a:solidFill>
                <a:effectLst/>
                <a:latin typeface="Calibri" panose="020F0502020204030204" pitchFamily="34" charset="0"/>
                <a:cs typeface="Calibri" panose="020F0502020204030204" pitchFamily="34" charset="0"/>
              </a:rPr>
              <a:t>method to suspend the execution of each subsequent </a:t>
            </a:r>
            <a:r>
              <a:rPr lang="en-US" dirty="0">
                <a:solidFill>
                  <a:schemeClr val="bg1"/>
                </a:solidFill>
                <a:effectLst/>
                <a:highlight>
                  <a:srgbClr val="C0C0C0"/>
                </a:highlight>
                <a:latin typeface="Calibri" panose="020F0502020204030204" pitchFamily="34" charset="0"/>
                <a:cs typeface="Calibri" panose="020F0502020204030204" pitchFamily="34" charset="0"/>
              </a:rPr>
              <a:t>print() </a:t>
            </a:r>
            <a:r>
              <a:rPr lang="en-US" dirty="0">
                <a:solidFill>
                  <a:schemeClr val="bg1"/>
                </a:solidFill>
                <a:effectLst/>
                <a:latin typeface="Calibri" panose="020F0502020204030204" pitchFamily="34" charset="0"/>
                <a:cs typeface="Calibri" panose="020F0502020204030204" pitchFamily="34" charset="0"/>
              </a:rPr>
              <a:t>function inside the </a:t>
            </a:r>
            <a:r>
              <a:rPr lang="en-US" dirty="0">
                <a:solidFill>
                  <a:schemeClr val="bg1"/>
                </a:solidFill>
                <a:effectLst/>
                <a:highlight>
                  <a:srgbClr val="C0C0C0"/>
                </a:highlight>
                <a:latin typeface="Calibri" panose="020F0502020204030204" pitchFamily="34"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 loop for one second, so that the message outputted to the console resembles an actual counting. Don't worry - you'll soon learn more about modules and methods.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Expected output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1 Mississippi</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2 Mississippi</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3 Mississippi</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4 Mississippi</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5 Mississippi</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9869896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2031325"/>
          </a:xfrm>
          <a:prstGeom prst="rect">
            <a:avLst/>
          </a:prstGeom>
          <a:noFill/>
        </p:spPr>
        <p:txBody>
          <a:bodyPr wrap="square">
            <a:spAutoFit/>
          </a:bodyPr>
          <a:lstStyle/>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import time</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for t in range(1, 6):</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print(f"{t} Mississippi")</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time.sleep</a:t>
            </a:r>
            <a:r>
              <a:rPr lang="en-US" dirty="0">
                <a:solidFill>
                  <a:schemeClr val="bg1"/>
                </a:solidFill>
                <a:effectLst/>
                <a:highlight>
                  <a:srgbClr val="C0C0C0"/>
                </a:highlight>
                <a:latin typeface="Calibri" panose="020F0502020204030204" pitchFamily="34" charset="0"/>
                <a:cs typeface="Calibri" panose="020F0502020204030204" pitchFamily="34" charset="0"/>
              </a:rPr>
              <a:t>(1)</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Você</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chegou</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ao</a:t>
            </a:r>
            <a:r>
              <a:rPr lang="en-US" dirty="0">
                <a:solidFill>
                  <a:schemeClr val="bg1"/>
                </a:solidFill>
                <a:effectLst/>
                <a:highlight>
                  <a:srgbClr val="C0C0C0"/>
                </a:highlight>
                <a:latin typeface="Calibri" panose="020F0502020204030204" pitchFamily="34" charset="0"/>
                <a:cs typeface="Calibri" panose="020F0502020204030204" pitchFamily="34" charset="0"/>
              </a:rPr>
              <a:t> final!")</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4462467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4616648"/>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The </a:t>
            </a:r>
            <a:r>
              <a:rPr lang="en-US" sz="2400" i="1" dirty="0">
                <a:solidFill>
                  <a:schemeClr val="bg1"/>
                </a:solidFill>
                <a:effectLst/>
                <a:latin typeface="Consolas" panose="020B0609020204030204" pitchFamily="49" charset="0"/>
                <a:cs typeface="Calibri" panose="020F0502020204030204" pitchFamily="34" charset="0"/>
              </a:rPr>
              <a:t>break</a:t>
            </a:r>
            <a:r>
              <a:rPr lang="en-US" sz="2400" b="1" dirty="0">
                <a:solidFill>
                  <a:schemeClr val="bg1"/>
                </a:solidFill>
                <a:effectLst/>
                <a:latin typeface="Calibri" panose="020F0502020204030204" pitchFamily="34" charset="0"/>
                <a:cs typeface="Calibri" panose="020F0502020204030204" pitchFamily="34" charset="0"/>
              </a:rPr>
              <a:t> and </a:t>
            </a:r>
            <a:r>
              <a:rPr lang="en-US" sz="2400" i="1" dirty="0">
                <a:solidFill>
                  <a:schemeClr val="bg1"/>
                </a:solidFill>
                <a:effectLst/>
                <a:latin typeface="Consolas" panose="020B0609020204030204" pitchFamily="49" charset="0"/>
                <a:cs typeface="Calibri" panose="020F0502020204030204" pitchFamily="34" charset="0"/>
              </a:rPr>
              <a:t>continue</a:t>
            </a:r>
            <a:r>
              <a:rPr lang="en-US" sz="2400" b="1" dirty="0">
                <a:solidFill>
                  <a:schemeClr val="bg1"/>
                </a:solidFill>
                <a:effectLst/>
                <a:latin typeface="Calibri" panose="020F0502020204030204" pitchFamily="34" charset="0"/>
                <a:cs typeface="Calibri" panose="020F0502020204030204" pitchFamily="34" charset="0"/>
              </a:rPr>
              <a:t> statements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So far, we've treated the body of the loop as an indivisible and inseparable sequence of instructions that are performed completely at every turn of the loop. However, as developer, you could be faced with the following choices:</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it appears that it's unnecessary to continue the loop as a whole; you should refrain from further execution of the loop's body and go further;</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it appears that you need to start the next turn of the loop without completing the execution of the current turn.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Python provides two special instructions for the implementation of both these tasks. Let's say for the sake of accuracy that their existence in the language is not necessary - an experienced programmer is able to code any algorithm without these instructions. Such additions, which don't improve the language's expressive power, but only simplify the developer's work, are sometimes called </a:t>
            </a:r>
            <a:r>
              <a:rPr lang="en-US" b="1" dirty="0">
                <a:solidFill>
                  <a:schemeClr val="bg1"/>
                </a:solidFill>
                <a:effectLst/>
                <a:latin typeface="Calibri" panose="020F0502020204030204" pitchFamily="34" charset="0"/>
                <a:cs typeface="Calibri" panose="020F0502020204030204" pitchFamily="34" charset="0"/>
              </a:rPr>
              <a:t>syntactic candy</a:t>
            </a:r>
            <a:r>
              <a:rPr lang="en-US" dirty="0">
                <a:solidFill>
                  <a:schemeClr val="bg1"/>
                </a:solidFill>
                <a:effectLst/>
                <a:latin typeface="Calibri" panose="020F0502020204030204" pitchFamily="34" charset="0"/>
                <a:cs typeface="Calibri" panose="020F0502020204030204" pitchFamily="34" charset="0"/>
              </a:rPr>
              <a:t>, or </a:t>
            </a:r>
            <a:r>
              <a:rPr lang="en-US" b="1" dirty="0">
                <a:solidFill>
                  <a:schemeClr val="bg1"/>
                </a:solidFill>
                <a:effectLst/>
                <a:latin typeface="Calibri" panose="020F0502020204030204" pitchFamily="34" charset="0"/>
                <a:cs typeface="Calibri" panose="020F0502020204030204" pitchFamily="34" charset="0"/>
              </a:rPr>
              <a:t>syntactic sugar</a:t>
            </a:r>
            <a:r>
              <a:rPr lang="en-US" dirty="0">
                <a:solidFill>
                  <a:schemeClr val="bg1"/>
                </a:solidFill>
                <a:effectLst/>
                <a:latin typeface="Calibri" panose="020F0502020204030204" pitchFamily="34" charset="0"/>
                <a:cs typeface="Calibri" panose="020F0502020204030204" pitchFamily="34" charset="0"/>
              </a:rPr>
              <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7084122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3416320"/>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These two instructions are:</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i="1" dirty="0">
                <a:solidFill>
                  <a:schemeClr val="bg1"/>
                </a:solidFill>
                <a:effectLst/>
                <a:highlight>
                  <a:srgbClr val="C0C0C0"/>
                </a:highlight>
                <a:latin typeface="Calibri" panose="020F0502020204030204" pitchFamily="34" charset="0"/>
                <a:cs typeface="Calibri" panose="020F0502020204030204" pitchFamily="34" charset="0"/>
              </a:rPr>
              <a:t>break</a:t>
            </a:r>
            <a:r>
              <a:rPr lang="en-US" dirty="0">
                <a:solidFill>
                  <a:schemeClr val="bg1"/>
                </a:solidFill>
                <a:effectLst/>
                <a:latin typeface="Calibri" panose="020F0502020204030204" pitchFamily="34" charset="0"/>
                <a:cs typeface="Calibri" panose="020F0502020204030204" pitchFamily="34" charset="0"/>
              </a:rPr>
              <a:t> - exits the loop immediately, and unconditionally ends the loop's operation; the program begins to execute the nearest instruction after the loop's body;</a:t>
            </a:r>
          </a:p>
          <a:p>
            <a:pPr marL="285750" indent="-285750" algn="l">
              <a:buFont typeface="Arial" panose="020B0604020202020204" pitchFamily="34" charset="0"/>
              <a:buChar char="•"/>
            </a:pPr>
            <a:r>
              <a:rPr lang="en-US" i="1" dirty="0">
                <a:solidFill>
                  <a:schemeClr val="bg1"/>
                </a:solidFill>
                <a:effectLst/>
                <a:highlight>
                  <a:srgbClr val="C0C0C0"/>
                </a:highlight>
                <a:latin typeface="Calibri" panose="020F0502020204030204" pitchFamily="34" charset="0"/>
                <a:cs typeface="Calibri" panose="020F0502020204030204" pitchFamily="34" charset="0"/>
              </a:rPr>
              <a:t>continue</a:t>
            </a:r>
            <a:r>
              <a:rPr lang="en-US" dirty="0">
                <a:solidFill>
                  <a:schemeClr val="bg1"/>
                </a:solidFill>
                <a:effectLst/>
                <a:latin typeface="Calibri" panose="020F0502020204030204" pitchFamily="34" charset="0"/>
                <a:cs typeface="Calibri" panose="020F0502020204030204" pitchFamily="34" charset="0"/>
              </a:rPr>
              <a:t> - behaves as if the program has suddenly reached the end of the body; the next turn is started and the condition expression is tested immediately.</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Both these words are </a:t>
            </a:r>
            <a:r>
              <a:rPr lang="en-US" b="1" dirty="0">
                <a:solidFill>
                  <a:schemeClr val="bg1"/>
                </a:solidFill>
                <a:effectLst/>
                <a:latin typeface="Calibri" panose="020F0502020204030204" pitchFamily="34" charset="0"/>
                <a:cs typeface="Calibri" panose="020F0502020204030204" pitchFamily="34" charset="0"/>
              </a:rPr>
              <a:t>keywords</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Now we'll show you two simple examples to illustrate how the two instructions work. Look at the code in the editor. Run the program and analyze the output. Modify the code and experiment.</a:t>
            </a:r>
          </a:p>
          <a:p>
            <a:pPr algn="l"/>
            <a:endParaRPr lang="en-US" dirty="0">
              <a:solidFill>
                <a:schemeClr val="bg1"/>
              </a:solidFill>
              <a:effectLs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6154986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4247317"/>
          </a:xfrm>
          <a:prstGeom prst="rect">
            <a:avLst/>
          </a:prstGeom>
          <a:noFill/>
        </p:spPr>
        <p:txBody>
          <a:bodyPr wrap="square">
            <a:spAutoFit/>
          </a:bodyPr>
          <a:lstStyle/>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break - example</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print("The break instruction:")</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range(1, 6):</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if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 3:</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break</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print("Inside the loop.",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print("Outside the loop.")</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Output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The break instruction:</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Inside the loop.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Inside the loop. 2</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Outside the loop.</a:t>
            </a:r>
          </a:p>
          <a:p>
            <a:pPr algn="l"/>
            <a:endParaRPr lang="en-US" dirty="0">
              <a:solidFill>
                <a:schemeClr val="bg1"/>
              </a:solidFill>
              <a:effectLs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569621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6093976"/>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If we want to find out whether or not we have to wear a warm hat, we ask the following question: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centigrade_outside</a:t>
            </a:r>
            <a:r>
              <a:rPr lang="en-US" dirty="0">
                <a:solidFill>
                  <a:schemeClr val="bg1"/>
                </a:solidFill>
                <a:effectLst/>
                <a:highlight>
                  <a:srgbClr val="C0C0C0"/>
                </a:highlight>
                <a:latin typeface="Calibri" panose="020F0502020204030204" pitchFamily="34" charset="0"/>
                <a:cs typeface="Calibri" panose="020F0502020204030204" pitchFamily="34" charset="0"/>
              </a:rPr>
              <a:t> ≥ 0.0  # </a:t>
            </a:r>
            <a:r>
              <a:rPr lang="en-US" b="1" dirty="0">
                <a:solidFill>
                  <a:srgbClr val="FF0000"/>
                </a:solidFill>
                <a:effectLst/>
                <a:highlight>
                  <a:srgbClr val="C0C0C0"/>
                </a:highlight>
                <a:latin typeface="Calibri" panose="020F0502020204030204" pitchFamily="34" charset="0"/>
                <a:cs typeface="Calibri" panose="020F0502020204030204" pitchFamily="34" charset="0"/>
              </a:rPr>
              <a:t>Greater than or equal to</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sz="2400" b="1" dirty="0">
                <a:solidFill>
                  <a:schemeClr val="bg1"/>
                </a:solidFill>
                <a:effectLst/>
                <a:latin typeface="Calibri" panose="020F0502020204030204" pitchFamily="34" charset="0"/>
                <a:cs typeface="Calibri" panose="020F0502020204030204" pitchFamily="34" charset="0"/>
              </a:rPr>
              <a:t>Comparison operators: less than or equal to</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As you've probably already guessed, the operators used in this case are: the </a:t>
            </a:r>
            <a:r>
              <a:rPr lang="en-US" b="1" dirty="0">
                <a:solidFill>
                  <a:schemeClr val="bg1"/>
                </a:solidFill>
                <a:effectLst/>
                <a:highlight>
                  <a:srgbClr val="C0C0C0"/>
                </a:highlight>
                <a:latin typeface="Calibri" panose="020F0502020204030204" pitchFamily="34" charset="0"/>
                <a:cs typeface="Calibri" panose="020F0502020204030204" pitchFamily="34" charset="0"/>
              </a:rPr>
              <a:t>&lt;</a:t>
            </a:r>
            <a:r>
              <a:rPr lang="en-US" b="1" dirty="0">
                <a:solidFill>
                  <a:schemeClr val="bg1"/>
                </a:solidFill>
                <a:effectLst/>
                <a:latin typeface="Calibri" panose="020F0502020204030204" pitchFamily="34" charset="0"/>
                <a:cs typeface="Calibri" panose="020F0502020204030204" pitchFamily="34" charset="0"/>
              </a:rPr>
              <a:t> (less than) </a:t>
            </a:r>
            <a:r>
              <a:rPr lang="en-US" dirty="0">
                <a:solidFill>
                  <a:schemeClr val="bg1"/>
                </a:solidFill>
                <a:effectLst/>
                <a:latin typeface="Calibri" panose="020F0502020204030204" pitchFamily="34" charset="0"/>
                <a:cs typeface="Calibri" panose="020F0502020204030204" pitchFamily="34" charset="0"/>
              </a:rPr>
              <a:t>operator and its non-strict sibling: </a:t>
            </a:r>
            <a:r>
              <a:rPr lang="en-US" b="1" dirty="0">
                <a:solidFill>
                  <a:schemeClr val="bg1"/>
                </a:solidFill>
                <a:effectLst/>
                <a:highlight>
                  <a:srgbClr val="C0C0C0"/>
                </a:highlight>
                <a:latin typeface="Calibri" panose="020F0502020204030204" pitchFamily="34" charset="0"/>
                <a:cs typeface="Calibri" panose="020F0502020204030204" pitchFamily="34" charset="0"/>
              </a:rPr>
              <a:t>&lt;=</a:t>
            </a:r>
            <a:r>
              <a:rPr lang="en-US" b="1" dirty="0">
                <a:solidFill>
                  <a:schemeClr val="bg1"/>
                </a:solidFill>
                <a:effectLst/>
                <a:latin typeface="Calibri" panose="020F0502020204030204" pitchFamily="34" charset="0"/>
                <a:cs typeface="Calibri" panose="020F0502020204030204" pitchFamily="34" charset="0"/>
              </a:rPr>
              <a:t> (less than or equal to).</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Look at this simple example: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current_velocity_mph</a:t>
            </a:r>
            <a:r>
              <a:rPr lang="en-US" dirty="0">
                <a:solidFill>
                  <a:schemeClr val="bg1"/>
                </a:solidFill>
                <a:effectLst/>
                <a:highlight>
                  <a:srgbClr val="C0C0C0"/>
                </a:highlight>
                <a:latin typeface="Calibri" panose="020F0502020204030204" pitchFamily="34" charset="0"/>
                <a:cs typeface="Calibri" panose="020F0502020204030204" pitchFamily="34" charset="0"/>
              </a:rPr>
              <a:t> &lt; 85  # Less than</a:t>
            </a: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current_velocity_mph</a:t>
            </a:r>
            <a:r>
              <a:rPr lang="en-US" dirty="0">
                <a:solidFill>
                  <a:schemeClr val="bg1"/>
                </a:solidFill>
                <a:effectLst/>
                <a:highlight>
                  <a:srgbClr val="C0C0C0"/>
                </a:highlight>
                <a:latin typeface="Calibri" panose="020F0502020204030204" pitchFamily="34" charset="0"/>
                <a:cs typeface="Calibri" panose="020F0502020204030204" pitchFamily="34" charset="0"/>
              </a:rPr>
              <a:t> ≤ 85  # Less than or equal to</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We're going to check if there's a risk of being fined by the highway police (</a:t>
            </a:r>
            <a:r>
              <a:rPr lang="en-US" dirty="0">
                <a:solidFill>
                  <a:srgbClr val="FFFF00"/>
                </a:solidFill>
                <a:effectLst/>
                <a:latin typeface="Calibri" panose="020F0502020204030204" pitchFamily="34" charset="0"/>
                <a:cs typeface="Calibri" panose="020F0502020204030204" pitchFamily="34" charset="0"/>
              </a:rPr>
              <a:t>the first question is strict, the second isn't</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sz="2400" b="1" dirty="0">
                <a:solidFill>
                  <a:schemeClr val="bg1"/>
                </a:solidFill>
                <a:effectLst/>
                <a:latin typeface="Calibri" panose="020F0502020204030204" pitchFamily="34" charset="0"/>
                <a:cs typeface="Calibri" panose="020F0502020204030204" pitchFamily="34" charset="0"/>
              </a:rPr>
              <a:t>Making use of the answers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What can you do with the answer (i.e., the result of a comparison operation) you get from the computer?</a:t>
            </a:r>
          </a:p>
        </p:txBody>
      </p:sp>
    </p:spTree>
    <p:extLst>
      <p:ext uri="{BB962C8B-B14F-4D97-AF65-F5344CB8AC3E}">
        <p14:creationId xmlns:p14="http://schemas.microsoft.com/office/powerpoint/2010/main" val="11448488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4524315"/>
          </a:xfrm>
          <a:prstGeom prst="rect">
            <a:avLst/>
          </a:prstGeom>
          <a:noFill/>
        </p:spPr>
        <p:txBody>
          <a:bodyPr wrap="square">
            <a:spAutoFit/>
          </a:bodyPr>
          <a:lstStyle/>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continue - example</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nThe</a:t>
            </a:r>
            <a:r>
              <a:rPr lang="en-US" dirty="0">
                <a:solidFill>
                  <a:schemeClr val="bg1"/>
                </a:solidFill>
                <a:effectLst/>
                <a:highlight>
                  <a:srgbClr val="C0C0C0"/>
                </a:highlight>
                <a:latin typeface="Calibri" panose="020F0502020204030204" pitchFamily="34" charset="0"/>
                <a:cs typeface="Calibri" panose="020F0502020204030204" pitchFamily="34" charset="0"/>
              </a:rPr>
              <a:t> continue instruction:")</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range(1, 6):</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if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 3:</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continue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print("Inside the loop.",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print("Outside the loop.")</a:t>
            </a:r>
          </a:p>
          <a:p>
            <a:pPr algn="l"/>
            <a:endParaRPr lang="en-US" dirty="0">
              <a:solidFill>
                <a:schemeClr val="bg1"/>
              </a:solidFill>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Output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The continue instruction:</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Inside the loop.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Inside the loop. 2</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Inside the loop. 4</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Inside the loop. 5</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Outside the loop.</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0904607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6124754"/>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The </a:t>
            </a:r>
            <a:r>
              <a:rPr lang="en-US" sz="2400" i="1" dirty="0">
                <a:solidFill>
                  <a:schemeClr val="bg1"/>
                </a:solidFill>
                <a:effectLst/>
                <a:latin typeface="Calibri" panose="020F0502020204030204" pitchFamily="34" charset="0"/>
                <a:cs typeface="Calibri" panose="020F0502020204030204" pitchFamily="34" charset="0"/>
              </a:rPr>
              <a:t>break</a:t>
            </a:r>
            <a:r>
              <a:rPr lang="en-US" sz="2400" b="1" dirty="0">
                <a:solidFill>
                  <a:schemeClr val="bg1"/>
                </a:solidFill>
                <a:effectLst/>
                <a:latin typeface="Calibri" panose="020F0502020204030204" pitchFamily="34" charset="0"/>
                <a:cs typeface="Calibri" panose="020F0502020204030204" pitchFamily="34" charset="0"/>
              </a:rPr>
              <a:t> and </a:t>
            </a:r>
            <a:r>
              <a:rPr lang="en-US" sz="2400" i="1" dirty="0">
                <a:solidFill>
                  <a:schemeClr val="bg1"/>
                </a:solidFill>
                <a:effectLst/>
                <a:latin typeface="Calibri" panose="020F0502020204030204" pitchFamily="34" charset="0"/>
                <a:cs typeface="Calibri" panose="020F0502020204030204" pitchFamily="34" charset="0"/>
              </a:rPr>
              <a:t>continue</a:t>
            </a:r>
            <a:r>
              <a:rPr lang="en-US" sz="2400" b="1" dirty="0">
                <a:solidFill>
                  <a:schemeClr val="bg1"/>
                </a:solidFill>
                <a:effectLst/>
                <a:latin typeface="Calibri" panose="020F0502020204030204" pitchFamily="34" charset="0"/>
                <a:cs typeface="Calibri" panose="020F0502020204030204" pitchFamily="34" charset="0"/>
              </a:rPr>
              <a:t> statements: more examples</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Let's return to our program that recognizes the largest among the entered numbers. We'll convert it twice, using the </a:t>
            </a:r>
            <a:r>
              <a:rPr lang="en-US" sz="1600" i="1" dirty="0">
                <a:solidFill>
                  <a:schemeClr val="bg1"/>
                </a:solidFill>
                <a:effectLst/>
                <a:highlight>
                  <a:srgbClr val="C0C0C0"/>
                </a:highlight>
                <a:latin typeface="Calibri" panose="020F0502020204030204" pitchFamily="34" charset="0"/>
                <a:cs typeface="Calibri" panose="020F0502020204030204" pitchFamily="34" charset="0"/>
              </a:rPr>
              <a:t>break</a:t>
            </a:r>
            <a:r>
              <a:rPr lang="en-US" sz="1600" dirty="0">
                <a:solidFill>
                  <a:schemeClr val="bg1"/>
                </a:solidFill>
                <a:effectLst/>
                <a:latin typeface="Calibri" panose="020F0502020204030204" pitchFamily="34" charset="0"/>
                <a:cs typeface="Calibri" panose="020F0502020204030204" pitchFamily="34" charset="0"/>
              </a:rPr>
              <a:t> and </a:t>
            </a:r>
            <a:r>
              <a:rPr lang="en-US" sz="1600" i="1" dirty="0">
                <a:solidFill>
                  <a:schemeClr val="bg1"/>
                </a:solidFill>
                <a:effectLst/>
                <a:highlight>
                  <a:srgbClr val="C0C0C0"/>
                </a:highlight>
                <a:latin typeface="Calibri" panose="020F0502020204030204" pitchFamily="34" charset="0"/>
                <a:cs typeface="Calibri" panose="020F0502020204030204" pitchFamily="34" charset="0"/>
              </a:rPr>
              <a:t>continue</a:t>
            </a:r>
            <a:r>
              <a:rPr lang="en-US" sz="1600" dirty="0">
                <a:solidFill>
                  <a:schemeClr val="bg1"/>
                </a:solidFill>
                <a:effectLst/>
                <a:latin typeface="Calibri" panose="020F0502020204030204" pitchFamily="34" charset="0"/>
                <a:cs typeface="Calibri" panose="020F0502020204030204" pitchFamily="34" charset="0"/>
              </a:rPr>
              <a:t> instructions.</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Analyze the code, and judge whether and how you would use either of them.</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The </a:t>
            </a:r>
            <a:r>
              <a:rPr lang="en-US" sz="1600" i="1" dirty="0">
                <a:solidFill>
                  <a:schemeClr val="bg1"/>
                </a:solidFill>
                <a:effectLst/>
                <a:highlight>
                  <a:srgbClr val="C0C0C0"/>
                </a:highlight>
                <a:latin typeface="Calibri" panose="020F0502020204030204" pitchFamily="34" charset="0"/>
                <a:cs typeface="Calibri" panose="020F0502020204030204" pitchFamily="34" charset="0"/>
              </a:rPr>
              <a:t>break</a:t>
            </a:r>
            <a:r>
              <a:rPr lang="en-US" sz="1600" dirty="0">
                <a:solidFill>
                  <a:schemeClr val="bg1"/>
                </a:solidFill>
                <a:effectLst/>
                <a:latin typeface="Calibri" panose="020F0502020204030204" pitchFamily="34" charset="0"/>
                <a:cs typeface="Calibri" panose="020F0502020204030204" pitchFamily="34" charset="0"/>
              </a:rPr>
              <a:t> variant goes here:</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-99999999</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counter = 0</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while True:</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number = int(input("Enter a number or type -1 to end program: "))</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if number == -1:</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break</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counter += 1</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if number &gt;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number</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if counter != 0:</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print("The largest number is",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print("You haven't entered any number.")</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2545656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509200"/>
          </a:xfrm>
          <a:prstGeom prst="rect">
            <a:avLst/>
          </a:prstGeom>
          <a:noFill/>
        </p:spPr>
        <p:txBody>
          <a:bodyPr wrap="square">
            <a:spAutoFit/>
          </a:bodyPr>
          <a:lstStyle/>
          <a:p>
            <a:pPr algn="l"/>
            <a:r>
              <a:rPr lang="en-US" sz="1600" dirty="0">
                <a:solidFill>
                  <a:schemeClr val="bg1"/>
                </a:solidFill>
                <a:effectLst/>
                <a:latin typeface="Calibri" panose="020F0502020204030204" pitchFamily="34" charset="0"/>
                <a:cs typeface="Calibri" panose="020F0502020204030204" pitchFamily="34" charset="0"/>
              </a:rPr>
              <a:t>Run it, test it, and experiment with it.</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And now the </a:t>
            </a:r>
            <a:r>
              <a:rPr lang="en-US" sz="1600" i="1" dirty="0">
                <a:solidFill>
                  <a:schemeClr val="bg1"/>
                </a:solidFill>
                <a:effectLst/>
                <a:highlight>
                  <a:srgbClr val="C0C0C0"/>
                </a:highlight>
                <a:latin typeface="Calibri" panose="020F0502020204030204" pitchFamily="34" charset="0"/>
                <a:cs typeface="Calibri" panose="020F0502020204030204" pitchFamily="34" charset="0"/>
              </a:rPr>
              <a:t>continue</a:t>
            </a:r>
            <a:r>
              <a:rPr lang="en-US" sz="1600" dirty="0">
                <a:solidFill>
                  <a:schemeClr val="bg1"/>
                </a:solidFill>
                <a:effectLst/>
                <a:latin typeface="Calibri" panose="020F0502020204030204" pitchFamily="34" charset="0"/>
                <a:cs typeface="Calibri" panose="020F0502020204030204" pitchFamily="34" charset="0"/>
              </a:rPr>
              <a:t> variant:</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-99999999</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counter = 0</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number = int(input("Enter a number or type -1 to end program: "))</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while number != -1:</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if number == -1:</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continue</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counter += 1</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if number &gt;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number</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number = int(input("Enter a number or type -1 to end program: "))</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if counter:</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print("The largest number is",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largest_number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print("You haven't entered any number.")</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9685048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1200329"/>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Look carefully, the user enters the first number before the program enters the while loop. The subsequent number is entered when the program is already in the loop.</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Again - run the program, test it, and experiment with it.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9244354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878532"/>
          </a:xfrm>
          <a:prstGeom prst="rect">
            <a:avLst/>
          </a:prstGeom>
          <a:noFill/>
        </p:spPr>
        <p:txBody>
          <a:bodyPr wrap="square">
            <a:spAutoFit/>
          </a:bodyPr>
          <a:lstStyle/>
          <a:p>
            <a:pPr algn="l"/>
            <a:r>
              <a:rPr lang="en-US" sz="2400" b="1" dirty="0">
                <a:solidFill>
                  <a:srgbClr val="FFFF00"/>
                </a:solidFill>
                <a:effectLst/>
                <a:highlight>
                  <a:srgbClr val="0000FF"/>
                </a:highlight>
                <a:latin typeface="Calibri" panose="020F0502020204030204" pitchFamily="34" charset="0"/>
                <a:cs typeface="Calibri" panose="020F0502020204030204" pitchFamily="34" charset="0"/>
              </a:rPr>
              <a:t>LAB</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b="1" dirty="0">
                <a:solidFill>
                  <a:schemeClr val="bg1"/>
                </a:solidFill>
                <a:effectLst/>
                <a:latin typeface="Calibri" panose="020F0502020204030204" pitchFamily="34" charset="0"/>
                <a:cs typeface="Calibri" panose="020F0502020204030204" pitchFamily="34" charset="0"/>
              </a:rPr>
              <a:t>Estimated time</a:t>
            </a:r>
          </a:p>
          <a:p>
            <a:pPr algn="l"/>
            <a:r>
              <a:rPr lang="en-US" sz="1600" dirty="0">
                <a:solidFill>
                  <a:schemeClr val="bg1"/>
                </a:solidFill>
                <a:effectLst/>
                <a:latin typeface="Calibri" panose="020F0502020204030204" pitchFamily="34" charset="0"/>
                <a:cs typeface="Calibri" panose="020F0502020204030204" pitchFamily="34" charset="0"/>
              </a:rPr>
              <a:t>10-20 minutes</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b="1" dirty="0">
                <a:solidFill>
                  <a:schemeClr val="bg1"/>
                </a:solidFill>
                <a:effectLst/>
                <a:latin typeface="Calibri" panose="020F0502020204030204" pitchFamily="34" charset="0"/>
                <a:cs typeface="Calibri" panose="020F0502020204030204" pitchFamily="34" charset="0"/>
              </a:rPr>
              <a:t>Level of difficulty</a:t>
            </a:r>
          </a:p>
          <a:p>
            <a:pPr algn="l"/>
            <a:r>
              <a:rPr lang="en-US" sz="1600" dirty="0">
                <a:solidFill>
                  <a:schemeClr val="bg1"/>
                </a:solidFill>
                <a:effectLst/>
                <a:latin typeface="Calibri" panose="020F0502020204030204" pitchFamily="34" charset="0"/>
                <a:cs typeface="Calibri" panose="020F0502020204030204" pitchFamily="34" charset="0"/>
              </a:rPr>
              <a:t>Easy</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b="1" dirty="0">
                <a:solidFill>
                  <a:schemeClr val="bg1"/>
                </a:solidFill>
                <a:effectLst/>
                <a:latin typeface="Calibri" panose="020F0502020204030204" pitchFamily="34" charset="0"/>
                <a:cs typeface="Calibri" panose="020F0502020204030204" pitchFamily="34" charset="0"/>
              </a:rPr>
              <a:t>Objectives</a:t>
            </a:r>
          </a:p>
          <a:p>
            <a:pPr algn="l"/>
            <a:r>
              <a:rPr lang="en-US" sz="1600" dirty="0">
                <a:solidFill>
                  <a:schemeClr val="bg1"/>
                </a:solidFill>
                <a:effectLst/>
                <a:latin typeface="Calibri" panose="020F0502020204030204" pitchFamily="34" charset="0"/>
                <a:cs typeface="Calibri" panose="020F0502020204030204" pitchFamily="34" charset="0"/>
              </a:rPr>
              <a:t>Familiarize the student with:</a:t>
            </a:r>
          </a:p>
          <a:p>
            <a:pPr algn="l"/>
            <a:endParaRPr lang="en-US" sz="1600"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600" dirty="0">
                <a:solidFill>
                  <a:schemeClr val="bg1"/>
                </a:solidFill>
                <a:effectLst/>
                <a:latin typeface="Calibri" panose="020F0502020204030204" pitchFamily="34" charset="0"/>
                <a:cs typeface="Calibri" panose="020F0502020204030204" pitchFamily="34" charset="0"/>
              </a:rPr>
              <a:t>using the break statement in loops;</a:t>
            </a:r>
          </a:p>
          <a:p>
            <a:pPr marL="285750" indent="-285750" algn="l">
              <a:buFont typeface="Arial" panose="020B0604020202020204" pitchFamily="34" charset="0"/>
              <a:buChar char="•"/>
            </a:pPr>
            <a:r>
              <a:rPr lang="en-US" sz="1600" dirty="0">
                <a:solidFill>
                  <a:schemeClr val="bg1"/>
                </a:solidFill>
                <a:effectLst/>
                <a:latin typeface="Calibri" panose="020F0502020204030204" pitchFamily="34" charset="0"/>
                <a:cs typeface="Calibri" panose="020F0502020204030204" pitchFamily="34" charset="0"/>
              </a:rPr>
              <a:t>reflecting real-life situations in computer code.</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b="1" dirty="0">
                <a:solidFill>
                  <a:schemeClr val="bg1"/>
                </a:solidFill>
                <a:effectLst/>
                <a:latin typeface="Calibri" panose="020F0502020204030204" pitchFamily="34" charset="0"/>
                <a:cs typeface="Calibri" panose="020F0502020204030204" pitchFamily="34" charset="0"/>
              </a:rPr>
              <a:t>Scenario</a:t>
            </a:r>
          </a:p>
          <a:p>
            <a:pPr algn="l"/>
            <a:r>
              <a:rPr lang="en-US" sz="1600" dirty="0">
                <a:solidFill>
                  <a:schemeClr val="bg1"/>
                </a:solidFill>
                <a:effectLst/>
                <a:latin typeface="Calibri" panose="020F0502020204030204" pitchFamily="34" charset="0"/>
                <a:cs typeface="Calibri" panose="020F0502020204030204" pitchFamily="34" charset="0"/>
              </a:rPr>
              <a:t>The break statement is used to exit/terminate a loop.</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Design a program that uses a </a:t>
            </a:r>
            <a:r>
              <a:rPr lang="en-US" sz="1600" i="1" dirty="0">
                <a:solidFill>
                  <a:schemeClr val="bg1"/>
                </a:solidFill>
                <a:effectLst/>
                <a:highlight>
                  <a:srgbClr val="C0C0C0"/>
                </a:highlight>
                <a:latin typeface="Consolas" panose="020B0609020204030204" pitchFamily="49" charset="0"/>
                <a:cs typeface="Calibri" panose="020F0502020204030204" pitchFamily="34" charset="0"/>
              </a:rPr>
              <a:t>while</a:t>
            </a:r>
            <a:r>
              <a:rPr lang="en-US" sz="1600" dirty="0">
                <a:solidFill>
                  <a:schemeClr val="bg1"/>
                </a:solidFill>
                <a:effectLst/>
                <a:latin typeface="Calibri" panose="020F0502020204030204" pitchFamily="34" charset="0"/>
                <a:cs typeface="Calibri" panose="020F0502020204030204" pitchFamily="34" charset="0"/>
              </a:rPr>
              <a:t> loop and continuously asks the user to enter a word unless the user enters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chupacabra</a:t>
            </a:r>
            <a:r>
              <a:rPr lang="en-US" sz="1600" dirty="0">
                <a:solidFill>
                  <a:schemeClr val="bg1"/>
                </a:solidFill>
                <a:effectLst/>
                <a:latin typeface="Calibri" panose="020F0502020204030204" pitchFamily="34" charset="0"/>
                <a:cs typeface="Calibri" panose="020F0502020204030204" pitchFamily="34" charset="0"/>
              </a:rPr>
              <a:t>" as the secret exit word, in which case the message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You've successfully left the loop.</a:t>
            </a:r>
            <a:r>
              <a:rPr lang="en-US" sz="1600" dirty="0">
                <a:solidFill>
                  <a:schemeClr val="bg1"/>
                </a:solidFill>
                <a:effectLst/>
                <a:latin typeface="Calibri" panose="020F0502020204030204" pitchFamily="34" charset="0"/>
                <a:cs typeface="Calibri" panose="020F0502020204030204" pitchFamily="34" charset="0"/>
              </a:rPr>
              <a:t>" should be printed to the screen, and the loop should terminate.</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Don't print any of the words entered by the user. Use the concept of conditional execution and the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break</a:t>
            </a:r>
            <a:r>
              <a:rPr lang="en-US" sz="1600" dirty="0">
                <a:solidFill>
                  <a:schemeClr val="bg1"/>
                </a:solidFill>
                <a:effectLst/>
                <a:latin typeface="Calibri" panose="020F0502020204030204" pitchFamily="34" charset="0"/>
                <a:cs typeface="Calibri" panose="020F0502020204030204" pitchFamily="34" charset="0"/>
              </a:rPr>
              <a:t> statement.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1591128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2585323"/>
          </a:xfrm>
          <a:prstGeom prst="rect">
            <a:avLst/>
          </a:prstGeom>
          <a:noFill/>
        </p:spPr>
        <p:txBody>
          <a:bodyPr wrap="square">
            <a:spAutoFit/>
          </a:bodyPr>
          <a:lstStyle/>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palavra</a:t>
            </a:r>
            <a:r>
              <a:rPr lang="en-US" dirty="0">
                <a:solidFill>
                  <a:schemeClr val="bg1"/>
                </a:solidFill>
                <a:effectLst/>
                <a:highlight>
                  <a:srgbClr val="C0C0C0"/>
                </a:highlight>
                <a:latin typeface="Calibri" panose="020F0502020204030204" pitchFamily="34" charset="0"/>
                <a:cs typeface="Calibri" panose="020F0502020204030204" pitchFamily="34" charset="0"/>
              </a:rPr>
              <a:t> = input('</a:t>
            </a:r>
            <a:r>
              <a:rPr lang="en-US" dirty="0" err="1">
                <a:solidFill>
                  <a:schemeClr val="bg1"/>
                </a:solidFill>
                <a:effectLst/>
                <a:highlight>
                  <a:srgbClr val="C0C0C0"/>
                </a:highlight>
                <a:latin typeface="Calibri" panose="020F0502020204030204" pitchFamily="34" charset="0"/>
                <a:cs typeface="Calibri" panose="020F0502020204030204" pitchFamily="34" charset="0"/>
              </a:rPr>
              <a:t>Digite</a:t>
            </a:r>
            <a:r>
              <a:rPr lang="en-US" dirty="0">
                <a:solidFill>
                  <a:schemeClr val="bg1"/>
                </a:solidFill>
                <a:effectLst/>
                <a:highlight>
                  <a:srgbClr val="C0C0C0"/>
                </a:highlight>
                <a:latin typeface="Calibri" panose="020F0502020204030204" pitchFamily="34" charset="0"/>
                <a:cs typeface="Calibri" panose="020F0502020204030204" pitchFamily="34" charset="0"/>
              </a:rPr>
              <a:t> a </a:t>
            </a:r>
            <a:r>
              <a:rPr lang="en-US" dirty="0" err="1">
                <a:solidFill>
                  <a:schemeClr val="bg1"/>
                </a:solidFill>
                <a:effectLst/>
                <a:highlight>
                  <a:srgbClr val="C0C0C0"/>
                </a:highlight>
                <a:latin typeface="Calibri" panose="020F0502020204030204" pitchFamily="34" charset="0"/>
                <a:cs typeface="Calibri" panose="020F0502020204030204" pitchFamily="34" charset="0"/>
              </a:rPr>
              <a:t>palavra</a:t>
            </a:r>
            <a:r>
              <a:rPr lang="en-US" dirty="0">
                <a:solidFill>
                  <a:schemeClr val="bg1"/>
                </a:solidFill>
                <a:effectLst/>
                <a:highlight>
                  <a:srgbClr val="C0C0C0"/>
                </a:highlight>
                <a:latin typeface="Calibri" panose="020F0502020204030204" pitchFamily="34" charset="0"/>
                <a:cs typeface="Calibri" panose="020F0502020204030204" pitchFamily="34" charset="0"/>
              </a:rPr>
              <a:t> secreta: ‘)</a:t>
            </a:r>
          </a:p>
          <a:p>
            <a:pPr algn="l"/>
            <a:endParaRPr lang="en-US" dirty="0">
              <a:solidFill>
                <a:schemeClr val="bg1"/>
              </a:solidFill>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while True:</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if </a:t>
            </a:r>
            <a:r>
              <a:rPr lang="en-US" dirty="0" err="1">
                <a:solidFill>
                  <a:schemeClr val="bg1"/>
                </a:solidFill>
                <a:effectLst/>
                <a:highlight>
                  <a:srgbClr val="C0C0C0"/>
                </a:highlight>
                <a:latin typeface="Calibri" panose="020F0502020204030204" pitchFamily="34" charset="0"/>
                <a:cs typeface="Calibri" panose="020F0502020204030204" pitchFamily="34" charset="0"/>
              </a:rPr>
              <a:t>palavra</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chupacabra</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f'A</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palavra</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palavra</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não</a:t>
            </a:r>
            <a:r>
              <a:rPr lang="en-US" dirty="0">
                <a:solidFill>
                  <a:schemeClr val="bg1"/>
                </a:solidFill>
                <a:effectLst/>
                <a:highlight>
                  <a:srgbClr val="C0C0C0"/>
                </a:highlight>
                <a:latin typeface="Calibri" panose="020F0502020204030204" pitchFamily="34" charset="0"/>
                <a:cs typeface="Calibri" panose="020F0502020204030204" pitchFamily="34" charset="0"/>
              </a:rPr>
              <a:t> é a </a:t>
            </a:r>
            <a:r>
              <a:rPr lang="en-US" dirty="0" err="1">
                <a:solidFill>
                  <a:schemeClr val="bg1"/>
                </a:solidFill>
                <a:effectLst/>
                <a:highlight>
                  <a:srgbClr val="C0C0C0"/>
                </a:highlight>
                <a:latin typeface="Calibri" panose="020F0502020204030204" pitchFamily="34" charset="0"/>
                <a:cs typeface="Calibri" panose="020F0502020204030204" pitchFamily="34" charset="0"/>
              </a:rPr>
              <a:t>palavra</a:t>
            </a:r>
            <a:r>
              <a:rPr lang="en-US" dirty="0">
                <a:solidFill>
                  <a:schemeClr val="bg1"/>
                </a:solidFill>
                <a:effectLst/>
                <a:highlight>
                  <a:srgbClr val="C0C0C0"/>
                </a:highlight>
                <a:latin typeface="Calibri" panose="020F0502020204030204" pitchFamily="34" charset="0"/>
                <a:cs typeface="Calibri" panose="020F0502020204030204" pitchFamily="34" charset="0"/>
              </a:rPr>
              <a:t> secreta!’)</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palavra</a:t>
            </a:r>
            <a:r>
              <a:rPr lang="en-US" dirty="0">
                <a:solidFill>
                  <a:schemeClr val="bg1"/>
                </a:solidFill>
                <a:effectLst/>
                <a:highlight>
                  <a:srgbClr val="C0C0C0"/>
                </a:highlight>
                <a:latin typeface="Calibri" panose="020F0502020204030204" pitchFamily="34" charset="0"/>
                <a:cs typeface="Calibri" panose="020F0502020204030204" pitchFamily="34" charset="0"/>
              </a:rPr>
              <a:t> = input('</a:t>
            </a:r>
            <a:r>
              <a:rPr lang="en-US" dirty="0" err="1">
                <a:solidFill>
                  <a:schemeClr val="bg1"/>
                </a:solidFill>
                <a:effectLst/>
                <a:highlight>
                  <a:srgbClr val="C0C0C0"/>
                </a:highlight>
                <a:latin typeface="Calibri" panose="020F0502020204030204" pitchFamily="34" charset="0"/>
                <a:cs typeface="Calibri" panose="020F0502020204030204" pitchFamily="34" charset="0"/>
              </a:rPr>
              <a:t>Digite</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novamente</a:t>
            </a:r>
            <a:r>
              <a:rPr lang="en-US" dirty="0">
                <a:solidFill>
                  <a:schemeClr val="bg1"/>
                </a:solidFill>
                <a:effectLst/>
                <a:highlight>
                  <a:srgbClr val="C0C0C0"/>
                </a:highlight>
                <a:latin typeface="Calibri" panose="020F0502020204030204" pitchFamily="34" charset="0"/>
                <a:cs typeface="Calibri" panose="020F0502020204030204" pitchFamily="34" charset="0"/>
              </a:rPr>
              <a:t> a </a:t>
            </a:r>
            <a:r>
              <a:rPr lang="en-US" dirty="0" err="1">
                <a:solidFill>
                  <a:schemeClr val="bg1"/>
                </a:solidFill>
                <a:effectLst/>
                <a:highlight>
                  <a:srgbClr val="C0C0C0"/>
                </a:highlight>
                <a:latin typeface="Calibri" panose="020F0502020204030204" pitchFamily="34" charset="0"/>
                <a:cs typeface="Calibri" panose="020F0502020204030204" pitchFamily="34" charset="0"/>
              </a:rPr>
              <a:t>palavra</a:t>
            </a:r>
            <a:r>
              <a:rPr lang="en-US" dirty="0">
                <a:solidFill>
                  <a:schemeClr val="bg1"/>
                </a:solidFill>
                <a:effectLst/>
                <a:highlight>
                  <a:srgbClr val="C0C0C0"/>
                </a:highlight>
                <a:latin typeface="Calibri" panose="020F0502020204030204" pitchFamily="34" charset="0"/>
                <a:cs typeface="Calibri" panose="020F0502020204030204" pitchFamily="34" charset="0"/>
              </a:rPr>
              <a:t> secreta: ‘)</a:t>
            </a:r>
          </a:p>
          <a:p>
            <a:pPr algn="l"/>
            <a:r>
              <a:rPr lang="en-US" dirty="0">
                <a:solidFill>
                  <a:schemeClr val="bg1"/>
                </a:solidFill>
                <a:highlight>
                  <a:srgbClr val="C0C0C0"/>
                </a:highlight>
                <a:latin typeface="Calibri" panose="020F0502020204030204" pitchFamily="34" charset="0"/>
                <a:cs typeface="Calibri" panose="020F0502020204030204" pitchFamily="34" charset="0"/>
              </a:rPr>
              <a:t>	</a:t>
            </a:r>
            <a:r>
              <a:rPr lang="en-US"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break</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print("You've successfully left the loop.")</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1957140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5447645"/>
          </a:xfrm>
          <a:prstGeom prst="rect">
            <a:avLst/>
          </a:prstGeom>
          <a:noFill/>
        </p:spPr>
        <p:txBody>
          <a:bodyPr wrap="square">
            <a:spAutoFit/>
          </a:bodyPr>
          <a:lstStyle/>
          <a:p>
            <a:pPr algn="l"/>
            <a:r>
              <a:rPr lang="en-US" sz="2400" b="1" dirty="0">
                <a:solidFill>
                  <a:srgbClr val="FFFF00"/>
                </a:solidFill>
                <a:effectLst/>
                <a:highlight>
                  <a:srgbClr val="0000FF"/>
                </a:highlight>
                <a:latin typeface="Calibri" panose="020F0502020204030204" pitchFamily="34" charset="0"/>
                <a:cs typeface="Calibri" panose="020F0502020204030204" pitchFamily="34" charset="0"/>
              </a:rPr>
              <a:t>LAB</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Estimated time</a:t>
            </a:r>
          </a:p>
          <a:p>
            <a:pPr algn="l"/>
            <a:r>
              <a:rPr lang="en-US" dirty="0">
                <a:solidFill>
                  <a:schemeClr val="bg1"/>
                </a:solidFill>
                <a:effectLst/>
                <a:latin typeface="Calibri" panose="020F0502020204030204" pitchFamily="34" charset="0"/>
                <a:cs typeface="Calibri" panose="020F0502020204030204" pitchFamily="34" charset="0"/>
              </a:rPr>
              <a:t>10-20 minutes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Level of difficulty</a:t>
            </a:r>
          </a:p>
          <a:p>
            <a:pPr algn="l"/>
            <a:r>
              <a:rPr lang="en-US" dirty="0">
                <a:solidFill>
                  <a:schemeClr val="bg1"/>
                </a:solidFill>
                <a:effectLst/>
                <a:latin typeface="Calibri" panose="020F0502020204030204" pitchFamily="34" charset="0"/>
                <a:cs typeface="Calibri" panose="020F0502020204030204" pitchFamily="34" charset="0"/>
              </a:rPr>
              <a:t>Easy</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Objectives</a:t>
            </a:r>
          </a:p>
          <a:p>
            <a:pPr algn="l"/>
            <a:r>
              <a:rPr lang="en-US" dirty="0">
                <a:solidFill>
                  <a:schemeClr val="bg1"/>
                </a:solidFill>
                <a:effectLst/>
                <a:latin typeface="Calibri" panose="020F0502020204030204" pitchFamily="34" charset="0"/>
                <a:cs typeface="Calibri" panose="020F0502020204030204" pitchFamily="34" charset="0"/>
              </a:rPr>
              <a:t>Familiarize the student with:</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using the </a:t>
            </a:r>
            <a:r>
              <a:rPr lang="en-US" i="1" dirty="0">
                <a:solidFill>
                  <a:schemeClr val="bg1"/>
                </a:solidFill>
                <a:effectLst/>
                <a:highlight>
                  <a:srgbClr val="C0C0C0"/>
                </a:highlight>
                <a:latin typeface="Consolas" panose="020B0609020204030204" pitchFamily="49" charset="0"/>
                <a:cs typeface="Calibri" panose="020F0502020204030204" pitchFamily="34" charset="0"/>
              </a:rPr>
              <a:t>continue</a:t>
            </a:r>
            <a:r>
              <a:rPr lang="en-US" dirty="0">
                <a:solidFill>
                  <a:schemeClr val="bg1"/>
                </a:solidFill>
                <a:effectLst/>
                <a:latin typeface="Calibri" panose="020F0502020204030204" pitchFamily="34" charset="0"/>
                <a:cs typeface="Calibri" panose="020F0502020204030204" pitchFamily="34" charset="0"/>
              </a:rPr>
              <a:t> statement in loops;</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reflecting real-life situations in computer code.</a:t>
            </a:r>
          </a:p>
          <a:p>
            <a:pPr algn="l"/>
            <a:endParaRPr lang="en-US" dirty="0">
              <a:solidFill>
                <a:schemeClr val="bg1"/>
              </a:solidFill>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Scenario</a:t>
            </a:r>
          </a:p>
          <a:p>
            <a:pPr algn="l"/>
            <a:r>
              <a:rPr lang="en-US" dirty="0">
                <a:solidFill>
                  <a:schemeClr val="bg1"/>
                </a:solidFill>
                <a:effectLst/>
                <a:latin typeface="Calibri" panose="020F0502020204030204" pitchFamily="34" charset="0"/>
                <a:cs typeface="Calibri" panose="020F0502020204030204" pitchFamily="34" charset="0"/>
              </a:rPr>
              <a:t>The </a:t>
            </a:r>
            <a:r>
              <a:rPr lang="en-US" i="1" dirty="0">
                <a:solidFill>
                  <a:schemeClr val="bg1"/>
                </a:solidFill>
                <a:highlight>
                  <a:srgbClr val="C0C0C0"/>
                </a:highlight>
                <a:latin typeface="Consolas" panose="020B0609020204030204" pitchFamily="49" charset="0"/>
                <a:cs typeface="Calibri" panose="020F0502020204030204" pitchFamily="34" charset="0"/>
              </a:rPr>
              <a:t>continue</a:t>
            </a:r>
            <a:r>
              <a:rPr lang="en-US" dirty="0">
                <a:solidFill>
                  <a:schemeClr val="bg1"/>
                </a:solidFill>
                <a:effectLst/>
                <a:latin typeface="Calibri" panose="020F0502020204030204" pitchFamily="34" charset="0"/>
                <a:cs typeface="Calibri" panose="020F0502020204030204" pitchFamily="34" charset="0"/>
              </a:rPr>
              <a:t> statement is used to skip the current block and move ahead to the next iteration, without executing the statements inside the loop.</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It can be used with both the </a:t>
            </a:r>
            <a:r>
              <a:rPr lang="en-US" i="1" dirty="0">
                <a:solidFill>
                  <a:schemeClr val="bg1"/>
                </a:solidFill>
                <a:effectLst/>
                <a:highlight>
                  <a:srgbClr val="C0C0C0"/>
                </a:highlight>
                <a:latin typeface="Consolas" panose="020B0609020204030204" pitchFamily="49" charset="0"/>
                <a:cs typeface="Calibri" panose="020F0502020204030204" pitchFamily="34" charset="0"/>
              </a:rPr>
              <a:t>while</a:t>
            </a:r>
            <a:r>
              <a:rPr lang="en-US" dirty="0">
                <a:solidFill>
                  <a:schemeClr val="bg1"/>
                </a:solidFill>
                <a:effectLst/>
                <a:latin typeface="Calibri" panose="020F0502020204030204" pitchFamily="34" charset="0"/>
                <a:cs typeface="Calibri" panose="020F0502020204030204" pitchFamily="34" charset="0"/>
              </a:rPr>
              <a:t> and </a:t>
            </a:r>
            <a:r>
              <a:rPr lang="en-US" i="1" dirty="0">
                <a:solidFill>
                  <a:schemeClr val="bg1"/>
                </a:solidFill>
                <a:highlight>
                  <a:srgbClr val="C0C0C0"/>
                </a:highlight>
                <a:latin typeface="Consolas" panose="020B0609020204030204" pitchFamily="49"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 loops.</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8756604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4524315"/>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Your task here is very special: you must design a vowel eater! Write a program that uses:</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a </a:t>
            </a:r>
            <a:r>
              <a:rPr lang="en-US" i="1" dirty="0">
                <a:solidFill>
                  <a:schemeClr val="bg1"/>
                </a:solidFill>
                <a:effectLst/>
                <a:highlight>
                  <a:srgbClr val="C0C0C0"/>
                </a:highlight>
                <a:latin typeface="Consolas" panose="020B0609020204030204" pitchFamily="49"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 loop;</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concept of conditional execution (if-</a:t>
            </a:r>
            <a:r>
              <a:rPr lang="en-US" dirty="0" err="1">
                <a:solidFill>
                  <a:schemeClr val="bg1"/>
                </a:solidFill>
                <a:effectLst/>
                <a:latin typeface="Calibri" panose="020F0502020204030204" pitchFamily="34" charset="0"/>
                <a:cs typeface="Calibri" panose="020F0502020204030204" pitchFamily="34" charset="0"/>
              </a:rPr>
              <a:t>elif</a:t>
            </a:r>
            <a:r>
              <a:rPr lang="en-US" dirty="0">
                <a:solidFill>
                  <a:schemeClr val="bg1"/>
                </a:solidFill>
                <a:effectLst/>
                <a:latin typeface="Calibri" panose="020F0502020204030204" pitchFamily="34" charset="0"/>
                <a:cs typeface="Calibri" panose="020F0502020204030204" pitchFamily="34" charset="0"/>
              </a:rPr>
              <a:t>-else)</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a:t>
            </a:r>
            <a:r>
              <a:rPr lang="en-US" i="1" dirty="0">
                <a:solidFill>
                  <a:schemeClr val="bg1"/>
                </a:solidFill>
                <a:effectLst/>
                <a:highlight>
                  <a:srgbClr val="C0C0C0"/>
                </a:highlight>
                <a:latin typeface="Consolas" panose="020B0609020204030204" pitchFamily="49" charset="0"/>
                <a:cs typeface="Calibri" panose="020F0502020204030204" pitchFamily="34" charset="0"/>
              </a:rPr>
              <a:t>continue</a:t>
            </a:r>
            <a:r>
              <a:rPr lang="en-US" dirty="0">
                <a:solidFill>
                  <a:schemeClr val="bg1"/>
                </a:solidFill>
                <a:effectLst/>
                <a:latin typeface="Calibri" panose="020F0502020204030204" pitchFamily="34" charset="0"/>
                <a:cs typeface="Calibri" panose="020F0502020204030204" pitchFamily="34" charset="0"/>
              </a:rPr>
              <a:t> statement.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Your program must:</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ask the user to enter a word;</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use </a:t>
            </a:r>
            <a:r>
              <a:rPr lang="en-US" dirty="0" err="1">
                <a:solidFill>
                  <a:schemeClr val="bg1"/>
                </a:solidFill>
                <a:effectLst/>
                <a:highlight>
                  <a:srgbClr val="C0C0C0"/>
                </a:highlight>
                <a:latin typeface="Calibri" panose="020F0502020204030204" pitchFamily="34" charset="0"/>
                <a:cs typeface="Calibri" panose="020F0502020204030204" pitchFamily="34" charset="0"/>
              </a:rPr>
              <a:t>user_word</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user_word.upper</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to convert the word entered by the user to upper case; we'll talk about the so-called </a:t>
            </a:r>
            <a:r>
              <a:rPr lang="en-US" b="1" dirty="0">
                <a:solidFill>
                  <a:schemeClr val="bg1"/>
                </a:solidFill>
                <a:effectLst/>
                <a:latin typeface="Calibri" panose="020F0502020204030204" pitchFamily="34" charset="0"/>
                <a:cs typeface="Calibri" panose="020F0502020204030204" pitchFamily="34" charset="0"/>
              </a:rPr>
              <a:t>string methods </a:t>
            </a:r>
            <a:r>
              <a:rPr lang="en-US" dirty="0">
                <a:solidFill>
                  <a:schemeClr val="bg1"/>
                </a:solidFill>
                <a:effectLst/>
                <a:latin typeface="Calibri" panose="020F0502020204030204" pitchFamily="34" charset="0"/>
                <a:cs typeface="Calibri" panose="020F0502020204030204" pitchFamily="34" charset="0"/>
              </a:rPr>
              <a:t>and the </a:t>
            </a:r>
            <a:r>
              <a:rPr lang="en-US" dirty="0">
                <a:solidFill>
                  <a:schemeClr val="bg1"/>
                </a:solidFill>
                <a:effectLst/>
                <a:highlight>
                  <a:srgbClr val="C0C0C0"/>
                </a:highlight>
                <a:latin typeface="Calibri" panose="020F0502020204030204" pitchFamily="34" charset="0"/>
                <a:cs typeface="Calibri" panose="020F0502020204030204" pitchFamily="34" charset="0"/>
              </a:rPr>
              <a:t>upper() </a:t>
            </a:r>
            <a:r>
              <a:rPr lang="en-US" dirty="0">
                <a:solidFill>
                  <a:schemeClr val="bg1"/>
                </a:solidFill>
                <a:effectLst/>
                <a:latin typeface="Calibri" panose="020F0502020204030204" pitchFamily="34" charset="0"/>
                <a:cs typeface="Calibri" panose="020F0502020204030204" pitchFamily="34" charset="0"/>
              </a:rPr>
              <a:t>method very soon - don't worry;</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use conditional execution and the </a:t>
            </a:r>
            <a:r>
              <a:rPr lang="en-US" i="1" dirty="0">
                <a:solidFill>
                  <a:schemeClr val="bg1"/>
                </a:solidFill>
                <a:highlight>
                  <a:srgbClr val="C0C0C0"/>
                </a:highlight>
                <a:latin typeface="Consolas" panose="020B0609020204030204" pitchFamily="49" charset="0"/>
                <a:cs typeface="Calibri" panose="020F0502020204030204" pitchFamily="34" charset="0"/>
              </a:rPr>
              <a:t>continue</a:t>
            </a:r>
            <a:r>
              <a:rPr lang="en-US" dirty="0">
                <a:solidFill>
                  <a:schemeClr val="bg1"/>
                </a:solidFill>
                <a:effectLst/>
                <a:latin typeface="Calibri" panose="020F0502020204030204" pitchFamily="34" charset="0"/>
                <a:cs typeface="Calibri" panose="020F0502020204030204" pitchFamily="34" charset="0"/>
              </a:rPr>
              <a:t> statement to "eat" the following vowels A, E, I, O, U from the inputted word;</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print the uneaten letters to the screen, each one of them on a separate line.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Test your program with the data we've provided for you.</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9898043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647426"/>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Test data</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a:solidFill>
                  <a:schemeClr val="bg1"/>
                </a:solidFill>
                <a:effectLst/>
                <a:latin typeface="Calibri" panose="020F0502020204030204" pitchFamily="34" charset="0"/>
                <a:cs typeface="Calibri" panose="020F0502020204030204" pitchFamily="34" charset="0"/>
              </a:rPr>
              <a:t>Sample input: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Gregory</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b="1" dirty="0">
                <a:solidFill>
                  <a:schemeClr val="bg1"/>
                </a:solidFill>
                <a:effectLst/>
                <a:latin typeface="Calibri" panose="020F0502020204030204" pitchFamily="34" charset="0"/>
                <a:cs typeface="Calibri" panose="020F0502020204030204" pitchFamily="34" charset="0"/>
              </a:rPr>
              <a:t>Expected output:</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G</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R</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G</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R</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Y</a:t>
            </a:r>
          </a:p>
          <a:p>
            <a:pPr algn="l"/>
            <a:r>
              <a:rPr lang="en-US" sz="1600" dirty="0">
                <a:solidFill>
                  <a:schemeClr val="bg1"/>
                </a:solidFill>
                <a:effectLst/>
                <a:latin typeface="Calibri" panose="020F0502020204030204" pitchFamily="34" charset="0"/>
                <a:cs typeface="Calibri" panose="020F0502020204030204" pitchFamily="34" charset="0"/>
              </a:rPr>
              <a:t>Sample input: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abstemious</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b="1" dirty="0">
                <a:solidFill>
                  <a:schemeClr val="bg1"/>
                </a:solidFill>
                <a:effectLst/>
                <a:latin typeface="Calibri" panose="020F0502020204030204" pitchFamily="34" charset="0"/>
                <a:cs typeface="Calibri" panose="020F0502020204030204" pitchFamily="34" charset="0"/>
              </a:rPr>
              <a:t>Expected output:</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B</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S</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T</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M</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S</a:t>
            </a:r>
            <a:r>
              <a:rPr lang="en-US" sz="1600" dirty="0">
                <a:solidFill>
                  <a:schemeClr val="bg1"/>
                </a:solidFill>
                <a:effectLst/>
                <a:latin typeface="Calibri" panose="020F0502020204030204" pitchFamily="34" charset="0"/>
                <a:cs typeface="Calibri" panose="020F0502020204030204" pitchFamily="34" charset="0"/>
              </a:rPr>
              <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4589451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4278094"/>
          </a:xfrm>
          <a:prstGeom prst="rect">
            <a:avLst/>
          </a:prstGeom>
          <a:noFill/>
        </p:spPr>
        <p:txBody>
          <a:bodyPr wrap="square">
            <a:spAutoFit/>
          </a:bodyPr>
          <a:lstStyle/>
          <a:p>
            <a:pPr algn="l"/>
            <a:r>
              <a:rPr lang="en-US" sz="1600" dirty="0">
                <a:solidFill>
                  <a:schemeClr val="bg1"/>
                </a:solidFill>
                <a:effectLst/>
                <a:latin typeface="Calibri" panose="020F0502020204030204" pitchFamily="34" charset="0"/>
                <a:cs typeface="Calibri" panose="020F0502020204030204" pitchFamily="34" charset="0"/>
              </a:rPr>
              <a:t>Sample input: </a:t>
            </a:r>
            <a:r>
              <a:rPr lang="en-US" sz="1600" dirty="0">
                <a:solidFill>
                  <a:schemeClr val="bg1"/>
                </a:solidFill>
                <a:effectLst/>
                <a:highlight>
                  <a:srgbClr val="C0C0C0"/>
                </a:highlight>
                <a:latin typeface="Calibri" panose="020F0502020204030204" pitchFamily="34" charset="0"/>
                <a:cs typeface="Calibri" panose="020F0502020204030204" pitchFamily="34" charset="0"/>
              </a:rPr>
              <a:t>IOUEA</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b="1" dirty="0">
                <a:solidFill>
                  <a:schemeClr val="bg1"/>
                </a:solidFill>
                <a:effectLst/>
                <a:latin typeface="Calibri" panose="020F0502020204030204" pitchFamily="34" charset="0"/>
                <a:cs typeface="Calibri" panose="020F0502020204030204" pitchFamily="34" charset="0"/>
              </a:rPr>
              <a:t>Expected output:</a:t>
            </a:r>
          </a:p>
          <a:p>
            <a:pPr algn="l"/>
            <a:endParaRPr lang="en-US" sz="1600" b="1" dirty="0">
              <a:solidFill>
                <a:schemeClr val="bg1"/>
              </a:solidFill>
              <a:latin typeface="Calibri" panose="020F0502020204030204" pitchFamily="34" charset="0"/>
              <a:cs typeface="Calibri" panose="020F0502020204030204" pitchFamily="34" charset="0"/>
            </a:endParaRPr>
          </a:p>
          <a:p>
            <a:pPr algn="l"/>
            <a:r>
              <a:rPr lang="en-US" sz="1600" b="1" dirty="0">
                <a:solidFill>
                  <a:schemeClr val="bg1"/>
                </a:solidFill>
                <a:effectLst/>
                <a:latin typeface="Calibri" panose="020F0502020204030204" pitchFamily="34" charset="0"/>
                <a:cs typeface="Calibri" panose="020F0502020204030204" pitchFamily="34" charset="0"/>
              </a:rPr>
              <a:t>“</a:t>
            </a:r>
            <a:r>
              <a:rPr lang="en-US" sz="1600" b="1" dirty="0" err="1">
                <a:solidFill>
                  <a:schemeClr val="bg1"/>
                </a:solidFill>
                <a:effectLst/>
                <a:latin typeface="Calibri" panose="020F0502020204030204" pitchFamily="34" charset="0"/>
                <a:cs typeface="Calibri" panose="020F0502020204030204" pitchFamily="34" charset="0"/>
              </a:rPr>
              <a:t>vazio</a:t>
            </a:r>
            <a:r>
              <a:rPr lang="en-US" sz="1600" b="1" dirty="0">
                <a:solidFill>
                  <a:schemeClr val="bg1"/>
                </a:solidFill>
                <a:effectLst/>
                <a:latin typeface="Calibri" panose="020F0502020204030204" pitchFamily="34" charset="0"/>
                <a:cs typeface="Calibri" panose="020F0502020204030204" pitchFamily="34" charset="0"/>
              </a:rPr>
              <a:t>”</a:t>
            </a:r>
          </a:p>
          <a:p>
            <a:pPr algn="l"/>
            <a:endParaRPr lang="en-US" sz="1600" b="1" dirty="0">
              <a:solidFill>
                <a:schemeClr val="bg1"/>
              </a:solidFill>
              <a:latin typeface="Calibri" panose="020F0502020204030204" pitchFamily="34" charset="0"/>
              <a:cs typeface="Calibri" panose="020F0502020204030204" pitchFamily="34" charset="0"/>
            </a:endParaRPr>
          </a:p>
          <a:p>
            <a:pPr algn="l"/>
            <a:r>
              <a:rPr lang="en-US" sz="1600" b="1" dirty="0">
                <a:solidFill>
                  <a:schemeClr val="bg1"/>
                </a:solidFill>
                <a:effectLst/>
                <a:latin typeface="Calibri" panose="020F0502020204030204" pitchFamily="34" charset="0"/>
                <a:cs typeface="Calibri" panose="020F0502020204030204" pitchFamily="34" charset="0"/>
              </a:rPr>
              <a:t>Código:</a:t>
            </a:r>
          </a:p>
          <a:p>
            <a:pPr algn="l"/>
            <a:endParaRPr lang="en-US" sz="1600" dirty="0">
              <a:solidFill>
                <a:schemeClr val="bg1"/>
              </a:solidFill>
              <a:effectLst/>
              <a:latin typeface="Calibri" panose="020F0502020204030204" pitchFamily="34" charset="0"/>
              <a:cs typeface="Calibri" panose="020F0502020204030204" pitchFamily="34" charset="0"/>
            </a:endParaRPr>
          </a:p>
          <a:p>
            <a:pPr algn="l"/>
            <a:r>
              <a:rPr lang="en-US" sz="1600" dirty="0" err="1">
                <a:solidFill>
                  <a:schemeClr val="bg1"/>
                </a:solidFill>
                <a:effectLst/>
                <a:highlight>
                  <a:srgbClr val="C0C0C0"/>
                </a:highlight>
                <a:latin typeface="Calibri" panose="020F0502020204030204" pitchFamily="34" charset="0"/>
                <a:cs typeface="Calibri" panose="020F0502020204030204" pitchFamily="34" charset="0"/>
              </a:rPr>
              <a:t>palavra</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input('</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Digite</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uma</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palavra</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a:t>
            </a:r>
          </a:p>
          <a:p>
            <a:pPr algn="l"/>
            <a:r>
              <a:rPr lang="en-US" sz="1600" dirty="0" err="1">
                <a:solidFill>
                  <a:schemeClr val="bg1"/>
                </a:solidFill>
                <a:effectLst/>
                <a:highlight>
                  <a:srgbClr val="C0C0C0"/>
                </a:highlight>
                <a:latin typeface="Calibri" panose="020F0502020204030204" pitchFamily="34" charset="0"/>
                <a:cs typeface="Calibri" panose="020F0502020204030204" pitchFamily="34" charset="0"/>
              </a:rPr>
              <a:t>palavra</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palavra.upper</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sz="1600" dirty="0" err="1">
                <a:solidFill>
                  <a:schemeClr val="bg1"/>
                </a:solidFill>
                <a:effectLst/>
                <a:highlight>
                  <a:srgbClr val="C0C0C0"/>
                </a:highlight>
                <a:latin typeface="Calibri" panose="020F0502020204030204" pitchFamily="34" charset="0"/>
                <a:cs typeface="Calibri" panose="020F0502020204030204" pitchFamily="34" charset="0"/>
              </a:rPr>
              <a:t>vogal</a:t>
            </a:r>
            <a:r>
              <a:rPr lang="en-US" sz="1600" dirty="0">
                <a:solidFill>
                  <a:schemeClr val="bg1"/>
                </a:solidFill>
                <a:effectLst/>
                <a:highlight>
                  <a:srgbClr val="C0C0C0"/>
                </a:highlight>
                <a:latin typeface="Calibri" panose="020F0502020204030204" pitchFamily="34" charset="0"/>
                <a:cs typeface="Calibri" panose="020F0502020204030204" pitchFamily="34" charset="0"/>
              </a:rPr>
              <a:t> = 'AEIOU'</a:t>
            </a:r>
          </a:p>
          <a:p>
            <a:pPr algn="l"/>
            <a:endParaRPr lang="en-US" sz="1600"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for letter in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palavra</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if letter in </a:t>
            </a:r>
            <a:r>
              <a:rPr lang="en-US" sz="1600" dirty="0" err="1">
                <a:solidFill>
                  <a:schemeClr val="bg1"/>
                </a:solidFill>
                <a:effectLst/>
                <a:highlight>
                  <a:srgbClr val="C0C0C0"/>
                </a:highlight>
                <a:latin typeface="Calibri" panose="020F0502020204030204" pitchFamily="34" charset="0"/>
                <a:cs typeface="Calibri" panose="020F0502020204030204" pitchFamily="34" charset="0"/>
              </a:rPr>
              <a:t>vogal</a:t>
            </a:r>
            <a:r>
              <a:rPr lang="en-US" sz="1600"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continue</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else:</a:t>
            </a:r>
          </a:p>
          <a:p>
            <a:pPr algn="l"/>
            <a:r>
              <a:rPr lang="en-US" sz="1600" dirty="0">
                <a:solidFill>
                  <a:schemeClr val="bg1"/>
                </a:solidFill>
                <a:effectLst/>
                <a:highlight>
                  <a:srgbClr val="C0C0C0"/>
                </a:highlight>
                <a:latin typeface="Calibri" panose="020F0502020204030204" pitchFamily="34" charset="0"/>
                <a:cs typeface="Calibri" panose="020F0502020204030204" pitchFamily="34" charset="0"/>
              </a:rPr>
              <a:t>        print(letter, end='\n')</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553609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358154" y="428178"/>
            <a:ext cx="9291917" cy="4247317"/>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There are at least two possibilities: first, you can memorize it (</a:t>
            </a:r>
            <a:r>
              <a:rPr lang="en-US" b="1" dirty="0">
                <a:solidFill>
                  <a:srgbClr val="FF0000"/>
                </a:solidFill>
                <a:effectLst/>
                <a:latin typeface="Calibri" panose="020F0502020204030204" pitchFamily="34" charset="0"/>
                <a:cs typeface="Calibri" panose="020F0502020204030204" pitchFamily="34" charset="0"/>
              </a:rPr>
              <a:t>store it in a variable</a:t>
            </a:r>
            <a:r>
              <a:rPr lang="en-US" dirty="0">
                <a:solidFill>
                  <a:schemeClr val="bg1"/>
                </a:solidFill>
                <a:effectLst/>
                <a:latin typeface="Calibri" panose="020F0502020204030204" pitchFamily="34" charset="0"/>
                <a:cs typeface="Calibri" panose="020F0502020204030204" pitchFamily="34" charset="0"/>
              </a:rPr>
              <a:t>) and make use of it later. How do you do that? Well, you would use an arbitrary variable like this: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rgbClr val="FF0000"/>
                </a:solidFill>
                <a:effectLst/>
                <a:highlight>
                  <a:srgbClr val="C0C0C0"/>
                </a:highlight>
                <a:latin typeface="Calibri" panose="020F0502020204030204" pitchFamily="34" charset="0"/>
                <a:cs typeface="Calibri" panose="020F0502020204030204" pitchFamily="34" charset="0"/>
              </a:rPr>
              <a:t>answer</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number_of_lions</a:t>
            </a:r>
            <a:r>
              <a:rPr lang="en-US" dirty="0">
                <a:solidFill>
                  <a:schemeClr val="bg1"/>
                </a:solidFill>
                <a:effectLst/>
                <a:highlight>
                  <a:srgbClr val="C0C0C0"/>
                </a:highlight>
                <a:latin typeface="Calibri" panose="020F0502020204030204" pitchFamily="34" charset="0"/>
                <a:cs typeface="Calibri" panose="020F0502020204030204" pitchFamily="34" charset="0"/>
              </a:rPr>
              <a:t> &gt;= </a:t>
            </a:r>
            <a:r>
              <a:rPr lang="en-US" dirty="0" err="1">
                <a:solidFill>
                  <a:schemeClr val="bg1"/>
                </a:solidFill>
                <a:effectLst/>
                <a:highlight>
                  <a:srgbClr val="C0C0C0"/>
                </a:highlight>
                <a:latin typeface="Calibri" panose="020F0502020204030204" pitchFamily="34" charset="0"/>
                <a:cs typeface="Calibri" panose="020F0502020204030204" pitchFamily="34" charset="0"/>
              </a:rPr>
              <a:t>number_of_lionesses</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content of the variable will tell you the answer to the question asked.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second possibility is more convenient and far more common: you can use the answer you get to </a:t>
            </a:r>
            <a:r>
              <a:rPr lang="en-US" b="1" dirty="0">
                <a:solidFill>
                  <a:schemeClr val="bg1"/>
                </a:solidFill>
                <a:effectLst/>
                <a:latin typeface="Calibri" panose="020F0502020204030204" pitchFamily="34" charset="0"/>
                <a:cs typeface="Calibri" panose="020F0502020204030204" pitchFamily="34" charset="0"/>
              </a:rPr>
              <a:t>make a decision about the future of the program</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 need a special instruction for this purpose, and we'll discuss it very soon.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Now we need to update our priority table, and put all the new operators into it. It now looks as follows:</a:t>
            </a:r>
          </a:p>
          <a:p>
            <a:pPr algn="l"/>
            <a:endParaRPr lang="en-US" dirty="0">
              <a:solidFill>
                <a:schemeClr val="bg1"/>
              </a:solidFill>
              <a:effectLst/>
              <a:latin typeface="Calibri" panose="020F0502020204030204" pitchFamily="34" charset="0"/>
              <a:cs typeface="Calibri" panose="020F0502020204030204" pitchFamily="34" charset="0"/>
            </a:endParaRPr>
          </a:p>
        </p:txBody>
      </p:sp>
      <p:graphicFrame>
        <p:nvGraphicFramePr>
          <p:cNvPr id="2" name="Tabela 2">
            <a:extLst>
              <a:ext uri="{FF2B5EF4-FFF2-40B4-BE49-F238E27FC236}">
                <a16:creationId xmlns:a16="http://schemas.microsoft.com/office/drawing/2014/main" id="{39B329C5-E741-48EB-8472-C2CD37915674}"/>
              </a:ext>
            </a:extLst>
          </p:cNvPr>
          <p:cNvGraphicFramePr>
            <a:graphicFrameLocks noGrp="1"/>
          </p:cNvGraphicFramePr>
          <p:nvPr>
            <p:extLst>
              <p:ext uri="{D42A27DB-BD31-4B8C-83A1-F6EECF244321}">
                <p14:modId xmlns:p14="http://schemas.microsoft.com/office/powerpoint/2010/main" val="3651100150"/>
              </p:ext>
            </p:extLst>
          </p:nvPr>
        </p:nvGraphicFramePr>
        <p:xfrm>
          <a:off x="1420907" y="4376965"/>
          <a:ext cx="5033682" cy="2346960"/>
        </p:xfrm>
        <a:graphic>
          <a:graphicData uri="http://schemas.openxmlformats.org/drawingml/2006/table">
            <a:tbl>
              <a:tblPr firstRow="1" bandRow="1">
                <a:tableStyleId>{7DF18680-E054-41AD-8BC1-D1AEF772440D}</a:tableStyleId>
              </a:tblPr>
              <a:tblGrid>
                <a:gridCol w="1677894">
                  <a:extLst>
                    <a:ext uri="{9D8B030D-6E8A-4147-A177-3AD203B41FA5}">
                      <a16:colId xmlns:a16="http://schemas.microsoft.com/office/drawing/2014/main" val="4059011463"/>
                    </a:ext>
                  </a:extLst>
                </a:gridCol>
                <a:gridCol w="1677894">
                  <a:extLst>
                    <a:ext uri="{9D8B030D-6E8A-4147-A177-3AD203B41FA5}">
                      <a16:colId xmlns:a16="http://schemas.microsoft.com/office/drawing/2014/main" val="1800207938"/>
                    </a:ext>
                  </a:extLst>
                </a:gridCol>
                <a:gridCol w="1677894">
                  <a:extLst>
                    <a:ext uri="{9D8B030D-6E8A-4147-A177-3AD203B41FA5}">
                      <a16:colId xmlns:a16="http://schemas.microsoft.com/office/drawing/2014/main" val="616780131"/>
                    </a:ext>
                  </a:extLst>
                </a:gridCol>
              </a:tblGrid>
              <a:tr h="198493">
                <a:tc>
                  <a:txBody>
                    <a:bodyPr/>
                    <a:lstStyle/>
                    <a:p>
                      <a:pPr algn="ctr"/>
                      <a:r>
                        <a:rPr lang="en-US" sz="1600" dirty="0"/>
                        <a:t>Priority</a:t>
                      </a:r>
                      <a:endParaRPr lang="pt-BR" sz="1600" dirty="0"/>
                    </a:p>
                  </a:txBody>
                  <a:tcPr/>
                </a:tc>
                <a:tc>
                  <a:txBody>
                    <a:bodyPr/>
                    <a:lstStyle/>
                    <a:p>
                      <a:pPr algn="ctr"/>
                      <a:r>
                        <a:rPr lang="en-US" sz="1600" dirty="0"/>
                        <a:t>Operator</a:t>
                      </a:r>
                      <a:endParaRPr lang="pt-BR" sz="1600" dirty="0"/>
                    </a:p>
                  </a:txBody>
                  <a:tcPr/>
                </a:tc>
                <a:tc>
                  <a:txBody>
                    <a:bodyPr/>
                    <a:lstStyle/>
                    <a:p>
                      <a:pPr algn="ctr"/>
                      <a:endParaRPr lang="pt-BR" sz="1600" dirty="0"/>
                    </a:p>
                  </a:txBody>
                  <a:tcPr/>
                </a:tc>
                <a:extLst>
                  <a:ext uri="{0D108BD9-81ED-4DB2-BD59-A6C34878D82A}">
                    <a16:rowId xmlns:a16="http://schemas.microsoft.com/office/drawing/2014/main" val="3762441965"/>
                  </a:ext>
                </a:extLst>
              </a:tr>
              <a:tr h="227180">
                <a:tc>
                  <a:txBody>
                    <a:bodyPr/>
                    <a:lstStyle/>
                    <a:p>
                      <a:pPr algn="ctr"/>
                      <a:r>
                        <a:rPr lang="en-US" sz="1600" dirty="0"/>
                        <a:t>1</a:t>
                      </a:r>
                      <a:endParaRPr lang="pt-BR" sz="1600" dirty="0"/>
                    </a:p>
                  </a:txBody>
                  <a:tcPr/>
                </a:tc>
                <a:tc>
                  <a:txBody>
                    <a:bodyPr/>
                    <a:lstStyle/>
                    <a:p>
                      <a:pPr algn="ctr"/>
                      <a:r>
                        <a:rPr lang="en-US" sz="1600" dirty="0"/>
                        <a:t>+, -</a:t>
                      </a:r>
                      <a:endParaRPr lang="pt-BR" sz="1600" dirty="0"/>
                    </a:p>
                  </a:txBody>
                  <a:tcPr/>
                </a:tc>
                <a:tc>
                  <a:txBody>
                    <a:bodyPr/>
                    <a:lstStyle/>
                    <a:p>
                      <a:pPr algn="ctr"/>
                      <a:r>
                        <a:rPr lang="en-US" sz="1600" dirty="0"/>
                        <a:t>unary</a:t>
                      </a:r>
                      <a:endParaRPr lang="pt-BR" sz="1600" dirty="0"/>
                    </a:p>
                  </a:txBody>
                  <a:tcPr/>
                </a:tc>
                <a:extLst>
                  <a:ext uri="{0D108BD9-81ED-4DB2-BD59-A6C34878D82A}">
                    <a16:rowId xmlns:a16="http://schemas.microsoft.com/office/drawing/2014/main" val="2351873002"/>
                  </a:ext>
                </a:extLst>
              </a:tr>
              <a:tr h="297500">
                <a:tc>
                  <a:txBody>
                    <a:bodyPr/>
                    <a:lstStyle/>
                    <a:p>
                      <a:pPr algn="ctr"/>
                      <a:r>
                        <a:rPr lang="en-US" sz="1600" dirty="0"/>
                        <a:t>2</a:t>
                      </a:r>
                      <a:endParaRPr lang="pt-BR" sz="1600" dirty="0"/>
                    </a:p>
                  </a:txBody>
                  <a:tcPr/>
                </a:tc>
                <a:tc>
                  <a:txBody>
                    <a:bodyPr/>
                    <a:lstStyle/>
                    <a:p>
                      <a:pPr algn="ctr"/>
                      <a:r>
                        <a:rPr lang="en-US" sz="1600" dirty="0"/>
                        <a:t>**</a:t>
                      </a:r>
                      <a:endParaRPr lang="pt-BR" sz="1600" dirty="0"/>
                    </a:p>
                  </a:txBody>
                  <a:tcPr/>
                </a:tc>
                <a:tc>
                  <a:txBody>
                    <a:bodyPr/>
                    <a:lstStyle/>
                    <a:p>
                      <a:pPr algn="ctr"/>
                      <a:endParaRPr lang="pt-BR" sz="1600" dirty="0"/>
                    </a:p>
                  </a:txBody>
                  <a:tcPr/>
                </a:tc>
                <a:extLst>
                  <a:ext uri="{0D108BD9-81ED-4DB2-BD59-A6C34878D82A}">
                    <a16:rowId xmlns:a16="http://schemas.microsoft.com/office/drawing/2014/main" val="3726862573"/>
                  </a:ext>
                </a:extLst>
              </a:tr>
              <a:tr h="297500">
                <a:tc>
                  <a:txBody>
                    <a:bodyPr/>
                    <a:lstStyle/>
                    <a:p>
                      <a:pPr algn="ctr"/>
                      <a:r>
                        <a:rPr lang="en-US" sz="1600" dirty="0"/>
                        <a:t>3</a:t>
                      </a:r>
                      <a:endParaRPr lang="pt-BR" sz="1600" dirty="0"/>
                    </a:p>
                  </a:txBody>
                  <a:tcPr/>
                </a:tc>
                <a:tc>
                  <a:txBody>
                    <a:bodyPr/>
                    <a:lstStyle/>
                    <a:p>
                      <a:pPr algn="ctr"/>
                      <a:r>
                        <a:rPr lang="en-US" sz="1600" dirty="0"/>
                        <a:t>*, /, //, %</a:t>
                      </a:r>
                      <a:endParaRPr lang="pt-BR" sz="1600" dirty="0"/>
                    </a:p>
                  </a:txBody>
                  <a:tcPr/>
                </a:tc>
                <a:tc>
                  <a:txBody>
                    <a:bodyPr/>
                    <a:lstStyle/>
                    <a:p>
                      <a:pPr algn="ctr"/>
                      <a:endParaRPr lang="pt-BR" sz="1600" dirty="0"/>
                    </a:p>
                  </a:txBody>
                  <a:tcPr/>
                </a:tc>
                <a:extLst>
                  <a:ext uri="{0D108BD9-81ED-4DB2-BD59-A6C34878D82A}">
                    <a16:rowId xmlns:a16="http://schemas.microsoft.com/office/drawing/2014/main" val="3738350896"/>
                  </a:ext>
                </a:extLst>
              </a:tr>
              <a:tr h="297500">
                <a:tc>
                  <a:txBody>
                    <a:bodyPr/>
                    <a:lstStyle/>
                    <a:p>
                      <a:pPr algn="ctr"/>
                      <a:r>
                        <a:rPr lang="en-US" sz="1600" dirty="0"/>
                        <a:t>4</a:t>
                      </a:r>
                      <a:endParaRPr lang="pt-BR" sz="1600" dirty="0"/>
                    </a:p>
                  </a:txBody>
                  <a:tcPr/>
                </a:tc>
                <a:tc>
                  <a:txBody>
                    <a:bodyPr/>
                    <a:lstStyle/>
                    <a:p>
                      <a:pPr algn="ctr"/>
                      <a:r>
                        <a:rPr lang="en-US" sz="1600" dirty="0"/>
                        <a:t>+, -</a:t>
                      </a:r>
                      <a:endParaRPr lang="pt-BR" sz="1600" dirty="0"/>
                    </a:p>
                  </a:txBody>
                  <a:tcPr/>
                </a:tc>
                <a:tc>
                  <a:txBody>
                    <a:bodyPr/>
                    <a:lstStyle/>
                    <a:p>
                      <a:pPr algn="ctr"/>
                      <a:r>
                        <a:rPr lang="en-US" sz="1600" dirty="0"/>
                        <a:t>binary</a:t>
                      </a:r>
                      <a:endParaRPr lang="pt-BR" sz="1600" dirty="0"/>
                    </a:p>
                  </a:txBody>
                  <a:tcPr/>
                </a:tc>
                <a:extLst>
                  <a:ext uri="{0D108BD9-81ED-4DB2-BD59-A6C34878D82A}">
                    <a16:rowId xmlns:a16="http://schemas.microsoft.com/office/drawing/2014/main" val="2972943849"/>
                  </a:ext>
                </a:extLst>
              </a:tr>
              <a:tr h="297500">
                <a:tc>
                  <a:txBody>
                    <a:bodyPr/>
                    <a:lstStyle/>
                    <a:p>
                      <a:pPr algn="ctr"/>
                      <a:r>
                        <a:rPr lang="en-US" sz="1600" dirty="0"/>
                        <a:t>5</a:t>
                      </a:r>
                      <a:endParaRPr lang="pt-BR" sz="1600" dirty="0"/>
                    </a:p>
                  </a:txBody>
                  <a:tcPr/>
                </a:tc>
                <a:tc>
                  <a:txBody>
                    <a:bodyPr/>
                    <a:lstStyle/>
                    <a:p>
                      <a:pPr algn="ctr"/>
                      <a:r>
                        <a:rPr lang="en-US" sz="1600" dirty="0"/>
                        <a:t>&lt;, &lt;=, &gt;, &gt;=</a:t>
                      </a:r>
                      <a:endParaRPr lang="pt-BR" sz="1600" dirty="0"/>
                    </a:p>
                  </a:txBody>
                  <a:tcPr/>
                </a:tc>
                <a:tc>
                  <a:txBody>
                    <a:bodyPr/>
                    <a:lstStyle/>
                    <a:p>
                      <a:pPr algn="ctr"/>
                      <a:endParaRPr lang="pt-BR" sz="1600" dirty="0"/>
                    </a:p>
                  </a:txBody>
                  <a:tcPr/>
                </a:tc>
                <a:extLst>
                  <a:ext uri="{0D108BD9-81ED-4DB2-BD59-A6C34878D82A}">
                    <a16:rowId xmlns:a16="http://schemas.microsoft.com/office/drawing/2014/main" val="3640314868"/>
                  </a:ext>
                </a:extLst>
              </a:tr>
              <a:tr h="297500">
                <a:tc>
                  <a:txBody>
                    <a:bodyPr/>
                    <a:lstStyle/>
                    <a:p>
                      <a:pPr algn="ctr"/>
                      <a:r>
                        <a:rPr lang="en-US" sz="1600" dirty="0"/>
                        <a:t>6</a:t>
                      </a:r>
                      <a:endParaRPr lang="pt-BR" sz="1600" dirty="0"/>
                    </a:p>
                  </a:txBody>
                  <a:tcPr/>
                </a:tc>
                <a:tc>
                  <a:txBody>
                    <a:bodyPr/>
                    <a:lstStyle/>
                    <a:p>
                      <a:pPr algn="ctr"/>
                      <a:r>
                        <a:rPr lang="en-US" sz="1600" dirty="0"/>
                        <a:t>==, !=</a:t>
                      </a:r>
                      <a:endParaRPr lang="pt-BR" sz="1600" dirty="0"/>
                    </a:p>
                  </a:txBody>
                  <a:tcPr/>
                </a:tc>
                <a:tc>
                  <a:txBody>
                    <a:bodyPr/>
                    <a:lstStyle/>
                    <a:p>
                      <a:pPr algn="ctr"/>
                      <a:endParaRPr lang="pt-BR" sz="1600" dirty="0"/>
                    </a:p>
                  </a:txBody>
                  <a:tcPr/>
                </a:tc>
                <a:extLst>
                  <a:ext uri="{0D108BD9-81ED-4DB2-BD59-A6C34878D82A}">
                    <a16:rowId xmlns:a16="http://schemas.microsoft.com/office/drawing/2014/main" val="1757805079"/>
                  </a:ext>
                </a:extLst>
              </a:tr>
            </a:tbl>
          </a:graphicData>
        </a:graphic>
      </p:graphicFrame>
    </p:spTree>
    <p:extLst>
      <p:ext uri="{BB962C8B-B14F-4D97-AF65-F5344CB8AC3E}">
        <p14:creationId xmlns:p14="http://schemas.microsoft.com/office/powerpoint/2010/main" val="6111079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447645"/>
          </a:xfrm>
          <a:prstGeom prst="rect">
            <a:avLst/>
          </a:prstGeom>
          <a:noFill/>
        </p:spPr>
        <p:txBody>
          <a:bodyPr wrap="square">
            <a:spAutoFit/>
          </a:bodyPr>
          <a:lstStyle/>
          <a:p>
            <a:pPr algn="l"/>
            <a:r>
              <a:rPr lang="en-US" sz="2400" b="1" dirty="0">
                <a:solidFill>
                  <a:srgbClr val="FFFF00"/>
                </a:solidFill>
                <a:effectLst/>
                <a:highlight>
                  <a:srgbClr val="0000FF"/>
                </a:highlight>
                <a:latin typeface="Calibri" panose="020F0502020204030204" pitchFamily="34" charset="0"/>
                <a:cs typeface="Calibri" panose="020F0502020204030204" pitchFamily="34" charset="0"/>
              </a:rPr>
              <a:t>LAB</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Estimated time</a:t>
            </a:r>
          </a:p>
          <a:p>
            <a:pPr algn="l"/>
            <a:r>
              <a:rPr lang="en-US" dirty="0">
                <a:solidFill>
                  <a:schemeClr val="bg1"/>
                </a:solidFill>
                <a:effectLst/>
                <a:latin typeface="Calibri" panose="020F0502020204030204" pitchFamily="34" charset="0"/>
                <a:cs typeface="Calibri" panose="020F0502020204030204" pitchFamily="34" charset="0"/>
              </a:rPr>
              <a:t>5-15 minutes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Level of difficulty</a:t>
            </a:r>
          </a:p>
          <a:p>
            <a:pPr algn="l"/>
            <a:r>
              <a:rPr lang="en-US" dirty="0">
                <a:solidFill>
                  <a:schemeClr val="bg1"/>
                </a:solidFill>
                <a:effectLst/>
                <a:latin typeface="Calibri" panose="020F0502020204030204" pitchFamily="34" charset="0"/>
                <a:cs typeface="Calibri" panose="020F0502020204030204" pitchFamily="34" charset="0"/>
              </a:rPr>
              <a:t>Easy</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Objectives</a:t>
            </a:r>
          </a:p>
          <a:p>
            <a:pPr algn="l"/>
            <a:r>
              <a:rPr lang="en-US" dirty="0">
                <a:solidFill>
                  <a:schemeClr val="bg1"/>
                </a:solidFill>
                <a:effectLst/>
                <a:latin typeface="Calibri" panose="020F0502020204030204" pitchFamily="34" charset="0"/>
                <a:cs typeface="Calibri" panose="020F0502020204030204" pitchFamily="34" charset="0"/>
              </a:rPr>
              <a:t>Familiarize the student with:</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using the </a:t>
            </a:r>
            <a:r>
              <a:rPr lang="en-US" i="1" dirty="0">
                <a:solidFill>
                  <a:schemeClr val="bg1"/>
                </a:solidFill>
                <a:effectLst/>
                <a:highlight>
                  <a:srgbClr val="C0C0C0"/>
                </a:highlight>
                <a:latin typeface="Consolas" panose="020B0609020204030204" pitchFamily="49" charset="0"/>
                <a:cs typeface="Calibri" panose="020F0502020204030204" pitchFamily="34" charset="0"/>
              </a:rPr>
              <a:t>continue</a:t>
            </a:r>
            <a:r>
              <a:rPr lang="en-US" dirty="0">
                <a:solidFill>
                  <a:schemeClr val="bg1"/>
                </a:solidFill>
                <a:effectLst/>
                <a:latin typeface="Calibri" panose="020F0502020204030204" pitchFamily="34" charset="0"/>
                <a:cs typeface="Calibri" panose="020F0502020204030204" pitchFamily="34" charset="0"/>
              </a:rPr>
              <a:t> statement in loops;</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modifying and upgrading the existing code;</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reflecting real-life situations in computer code.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Scenario</a:t>
            </a:r>
          </a:p>
          <a:p>
            <a:pPr algn="l"/>
            <a:r>
              <a:rPr lang="en-US" dirty="0">
                <a:solidFill>
                  <a:schemeClr val="bg1"/>
                </a:solidFill>
                <a:effectLst/>
                <a:latin typeface="Calibri" panose="020F0502020204030204" pitchFamily="34" charset="0"/>
                <a:cs typeface="Calibri" panose="020F0502020204030204" pitchFamily="34" charset="0"/>
              </a:rPr>
              <a:t>Your task here is even more special than before: you must redesign the (ugly) vowel eater from the previous lab (3.1.2.10) and create a better, upgraded (pretty) vowel eater! Write a program that uses:</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36821277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078313"/>
          </a:xfrm>
          <a:prstGeom prst="rect">
            <a:avLst/>
          </a:prstGeom>
          <a:noFill/>
        </p:spPr>
        <p:txBody>
          <a:bodyPr wrap="square">
            <a:spAutoFit/>
          </a:bodyPr>
          <a:lstStyle/>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a </a:t>
            </a:r>
            <a:r>
              <a:rPr lang="en-US" i="1" dirty="0">
                <a:solidFill>
                  <a:schemeClr val="bg1"/>
                </a:solidFill>
                <a:effectLst/>
                <a:highlight>
                  <a:srgbClr val="C0C0C0"/>
                </a:highlight>
                <a:latin typeface="Consolas" panose="020B0609020204030204" pitchFamily="49"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 loop;</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concept of conditional execution (if-</a:t>
            </a:r>
            <a:r>
              <a:rPr lang="en-US" dirty="0" err="1">
                <a:solidFill>
                  <a:schemeClr val="bg1"/>
                </a:solidFill>
                <a:effectLst/>
                <a:latin typeface="Calibri" panose="020F0502020204030204" pitchFamily="34" charset="0"/>
                <a:cs typeface="Calibri" panose="020F0502020204030204" pitchFamily="34" charset="0"/>
              </a:rPr>
              <a:t>elif</a:t>
            </a:r>
            <a:r>
              <a:rPr lang="en-US" dirty="0">
                <a:solidFill>
                  <a:schemeClr val="bg1"/>
                </a:solidFill>
                <a:effectLst/>
                <a:latin typeface="Calibri" panose="020F0502020204030204" pitchFamily="34" charset="0"/>
                <a:cs typeface="Calibri" panose="020F0502020204030204" pitchFamily="34" charset="0"/>
              </a:rPr>
              <a:t>-else)</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the </a:t>
            </a:r>
            <a:r>
              <a:rPr lang="en-US" i="1" dirty="0">
                <a:solidFill>
                  <a:schemeClr val="bg1"/>
                </a:solidFill>
                <a:effectLst/>
                <a:highlight>
                  <a:srgbClr val="C0C0C0"/>
                </a:highlight>
                <a:latin typeface="Consolas" panose="020B0609020204030204" pitchFamily="49" charset="0"/>
                <a:cs typeface="Calibri" panose="020F0502020204030204" pitchFamily="34" charset="0"/>
              </a:rPr>
              <a:t>continue</a:t>
            </a:r>
            <a:r>
              <a:rPr lang="en-US" dirty="0">
                <a:solidFill>
                  <a:schemeClr val="bg1"/>
                </a:solidFill>
                <a:effectLst/>
                <a:latin typeface="Calibri" panose="020F0502020204030204" pitchFamily="34" charset="0"/>
                <a:cs typeface="Calibri" panose="020F0502020204030204" pitchFamily="34" charset="0"/>
              </a:rPr>
              <a:t> statement.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Your program must:</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ask the user to enter a word;</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use </a:t>
            </a:r>
            <a:r>
              <a:rPr lang="en-US" dirty="0" err="1">
                <a:solidFill>
                  <a:schemeClr val="bg1"/>
                </a:solidFill>
                <a:effectLst/>
                <a:highlight>
                  <a:srgbClr val="C0C0C0"/>
                </a:highlight>
                <a:latin typeface="Calibri" panose="020F0502020204030204" pitchFamily="34" charset="0"/>
                <a:cs typeface="Calibri" panose="020F0502020204030204" pitchFamily="34" charset="0"/>
              </a:rPr>
              <a:t>user_word</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user_word.upper</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to convert the word entered by the user to upper case; we'll talk about the so-called </a:t>
            </a:r>
            <a:r>
              <a:rPr lang="en-US" b="1" dirty="0">
                <a:solidFill>
                  <a:schemeClr val="bg1"/>
                </a:solidFill>
                <a:effectLst/>
                <a:latin typeface="Calibri" panose="020F0502020204030204" pitchFamily="34" charset="0"/>
                <a:cs typeface="Calibri" panose="020F0502020204030204" pitchFamily="34" charset="0"/>
              </a:rPr>
              <a:t>string methods </a:t>
            </a:r>
            <a:r>
              <a:rPr lang="en-US" dirty="0">
                <a:solidFill>
                  <a:schemeClr val="bg1"/>
                </a:solidFill>
                <a:effectLst/>
                <a:latin typeface="Calibri" panose="020F0502020204030204" pitchFamily="34" charset="0"/>
                <a:cs typeface="Calibri" panose="020F0502020204030204" pitchFamily="34" charset="0"/>
              </a:rPr>
              <a:t>and the </a:t>
            </a:r>
            <a:r>
              <a:rPr lang="en-US" i="1" dirty="0">
                <a:solidFill>
                  <a:schemeClr val="bg1"/>
                </a:solidFill>
                <a:effectLst/>
                <a:highlight>
                  <a:srgbClr val="C0C0C0"/>
                </a:highlight>
                <a:latin typeface="Consolas" panose="020B0609020204030204" pitchFamily="49" charset="0"/>
                <a:cs typeface="Calibri" panose="020F0502020204030204" pitchFamily="34" charset="0"/>
              </a:rPr>
              <a:t>upper() </a:t>
            </a:r>
            <a:r>
              <a:rPr lang="en-US" dirty="0">
                <a:solidFill>
                  <a:schemeClr val="bg1"/>
                </a:solidFill>
                <a:effectLst/>
                <a:latin typeface="Calibri" panose="020F0502020204030204" pitchFamily="34" charset="0"/>
                <a:cs typeface="Calibri" panose="020F0502020204030204" pitchFamily="34" charset="0"/>
              </a:rPr>
              <a:t>method very soon - don't worry;</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use conditional execution and the </a:t>
            </a:r>
            <a:r>
              <a:rPr lang="en-US" i="1" dirty="0">
                <a:solidFill>
                  <a:schemeClr val="bg1"/>
                </a:solidFill>
                <a:effectLst/>
                <a:highlight>
                  <a:srgbClr val="C0C0C0"/>
                </a:highlight>
                <a:latin typeface="Consolas" panose="020B0609020204030204" pitchFamily="49" charset="0"/>
                <a:cs typeface="Calibri" panose="020F0502020204030204" pitchFamily="34" charset="0"/>
              </a:rPr>
              <a:t>continue</a:t>
            </a:r>
            <a:r>
              <a:rPr lang="en-US" dirty="0">
                <a:solidFill>
                  <a:schemeClr val="bg1"/>
                </a:solidFill>
                <a:effectLst/>
                <a:latin typeface="Calibri" panose="020F0502020204030204" pitchFamily="34" charset="0"/>
                <a:cs typeface="Calibri" panose="020F0502020204030204" pitchFamily="34" charset="0"/>
              </a:rPr>
              <a:t> statement to "eat" the following vowels A, E, I, O, U from the inputted word;</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assign the uneaten letters to the </a:t>
            </a:r>
            <a:r>
              <a:rPr lang="en-US" b="1" dirty="0" err="1">
                <a:solidFill>
                  <a:schemeClr val="bg1"/>
                </a:solidFill>
                <a:effectLst/>
                <a:latin typeface="Calibri" panose="020F0502020204030204" pitchFamily="34" charset="0"/>
                <a:cs typeface="Calibri" panose="020F0502020204030204" pitchFamily="34" charset="0"/>
              </a:rPr>
              <a:t>word_without_vowels</a:t>
            </a:r>
            <a:r>
              <a:rPr lang="en-US" b="1" dirty="0">
                <a:solidFill>
                  <a:schemeClr val="bg1"/>
                </a:solidFill>
                <a:effectLst/>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variable and print the variable to the screen.</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Look at the code in the editor. We've created </a:t>
            </a:r>
            <a:r>
              <a:rPr lang="en-US" dirty="0" err="1">
                <a:solidFill>
                  <a:schemeClr val="bg1"/>
                </a:solidFill>
                <a:effectLst/>
                <a:highlight>
                  <a:srgbClr val="C0C0C0"/>
                </a:highlight>
                <a:latin typeface="Calibri" panose="020F0502020204030204" pitchFamily="34" charset="0"/>
                <a:cs typeface="Calibri" panose="020F0502020204030204" pitchFamily="34" charset="0"/>
              </a:rPr>
              <a:t>word_without_vowels</a:t>
            </a:r>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and assigned an empty string to it. Use concatenation operation to ask Python to combine selected letters into a longer string during subsequent loop turns, and assign it to the </a:t>
            </a:r>
            <a:r>
              <a:rPr lang="en-US" b="1" dirty="0" err="1">
                <a:solidFill>
                  <a:schemeClr val="bg1"/>
                </a:solidFill>
                <a:effectLst/>
                <a:latin typeface="Calibri" panose="020F0502020204030204" pitchFamily="34" charset="0"/>
                <a:cs typeface="Calibri" panose="020F0502020204030204" pitchFamily="34" charset="0"/>
              </a:rPr>
              <a:t>word_without_vowels</a:t>
            </a:r>
            <a:r>
              <a:rPr lang="en-US" b="1" dirty="0">
                <a:solidFill>
                  <a:schemeClr val="bg1"/>
                </a:solidFill>
                <a:effectLst/>
                <a:latin typeface="Calibri" panose="020F0502020204030204" pitchFamily="34" charset="0"/>
                <a:cs typeface="Calibri" panose="020F0502020204030204" pitchFamily="34" charset="0"/>
              </a:rPr>
              <a:t> </a:t>
            </a:r>
            <a:r>
              <a:rPr lang="en-US" dirty="0">
                <a:solidFill>
                  <a:schemeClr val="bg1"/>
                </a:solidFill>
                <a:effectLst/>
                <a:latin typeface="Calibri" panose="020F0502020204030204" pitchFamily="34" charset="0"/>
                <a:cs typeface="Calibri" panose="020F0502020204030204" pitchFamily="34" charset="0"/>
              </a:rPr>
              <a:t>variable.</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1749102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632311"/>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Test your program with the data we've provided for you.</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Test data</a:t>
            </a:r>
          </a:p>
          <a:p>
            <a:pPr algn="l"/>
            <a:r>
              <a:rPr lang="en-US" dirty="0">
                <a:solidFill>
                  <a:schemeClr val="bg1"/>
                </a:solidFill>
                <a:effectLst/>
                <a:latin typeface="Calibri" panose="020F0502020204030204" pitchFamily="34" charset="0"/>
                <a:cs typeface="Calibri" panose="020F0502020204030204" pitchFamily="34" charset="0"/>
              </a:rPr>
              <a:t>Sample input: Gregory</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Expected output: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GRGRY</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Sample input: abstemious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Expected output: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BSTMS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Sample input: IOUEA</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Expected output: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 </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4046805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3970318"/>
          </a:xfrm>
          <a:prstGeom prst="rect">
            <a:avLst/>
          </a:prstGeom>
          <a:noFill/>
        </p:spPr>
        <p:txBody>
          <a:bodyPr wrap="square">
            <a:spAutoFit/>
          </a:bodyPr>
          <a:lstStyle/>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word_without_vowels</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user_word</a:t>
            </a:r>
            <a:r>
              <a:rPr lang="en-US" dirty="0">
                <a:solidFill>
                  <a:schemeClr val="bg1"/>
                </a:solidFill>
                <a:effectLst/>
                <a:highlight>
                  <a:srgbClr val="C0C0C0"/>
                </a:highlight>
                <a:latin typeface="Calibri" panose="020F0502020204030204" pitchFamily="34" charset="0"/>
                <a:cs typeface="Calibri" panose="020F0502020204030204" pitchFamily="34" charset="0"/>
              </a:rPr>
              <a:t> = input('Type one word: ')</a:t>
            </a: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user_word</a:t>
            </a:r>
            <a:r>
              <a:rPr lang="en-US" dirty="0">
                <a:solidFill>
                  <a:schemeClr val="bg1"/>
                </a:solidFill>
                <a:effectLst/>
                <a:highlight>
                  <a:srgbClr val="C0C0C0"/>
                </a:highlight>
                <a:latin typeface="Calibri" panose="020F0502020204030204" pitchFamily="34" charset="0"/>
                <a:cs typeface="Calibri" panose="020F0502020204030204" pitchFamily="34" charset="0"/>
              </a:rPr>
              <a:t> = </a:t>
            </a:r>
            <a:r>
              <a:rPr lang="en-US" dirty="0" err="1">
                <a:solidFill>
                  <a:schemeClr val="bg1"/>
                </a:solidFill>
                <a:effectLst/>
                <a:highlight>
                  <a:srgbClr val="C0C0C0"/>
                </a:highlight>
                <a:latin typeface="Calibri" panose="020F0502020204030204" pitchFamily="34" charset="0"/>
                <a:cs typeface="Calibri" panose="020F0502020204030204" pitchFamily="34" charset="0"/>
              </a:rPr>
              <a:t>user_word.upper</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for letter in </a:t>
            </a:r>
            <a:r>
              <a:rPr lang="en-US" dirty="0" err="1">
                <a:solidFill>
                  <a:schemeClr val="bg1"/>
                </a:solidFill>
                <a:effectLst/>
                <a:highlight>
                  <a:srgbClr val="C0C0C0"/>
                </a:highlight>
                <a:latin typeface="Calibri" panose="020F0502020204030204" pitchFamily="34" charset="0"/>
                <a:cs typeface="Calibri" panose="020F0502020204030204" pitchFamily="34" charset="0"/>
              </a:rPr>
              <a:t>user_word</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if letter in 'AEIOU':</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continue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else: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word_without_vowels</a:t>
            </a:r>
            <a:r>
              <a:rPr lang="en-US" dirty="0">
                <a:solidFill>
                  <a:schemeClr val="bg1"/>
                </a:solidFill>
                <a:effectLst/>
                <a:highlight>
                  <a:srgbClr val="C0C0C0"/>
                </a:highlight>
                <a:latin typeface="Calibri" panose="020F0502020204030204" pitchFamily="34" charset="0"/>
                <a:cs typeface="Calibri" panose="020F0502020204030204" pitchFamily="34" charset="0"/>
              </a:rPr>
              <a:t> += letter</a:t>
            </a:r>
          </a:p>
          <a:p>
            <a:pPr algn="l"/>
            <a:endParaRPr lang="en-US" dirty="0">
              <a:solidFill>
                <a:schemeClr val="bg1"/>
              </a:solidFill>
              <a:effectLst/>
              <a:highlight>
                <a:srgbClr val="C0C0C0"/>
              </a:highlight>
              <a:latin typeface="Calibri" panose="020F0502020204030204" pitchFamily="34" charset="0"/>
              <a:cs typeface="Calibri" panose="020F0502020204030204" pitchFamily="34" charset="0"/>
            </a:endParaRP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word_without_vowels</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latin typeface="Calibri" panose="020F0502020204030204" pitchFamily="34" charset="0"/>
                <a:cs typeface="Calibri" panose="020F0502020204030204" pitchFamily="34" charset="0"/>
              </a:rPr>
              <a:t> </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1073986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170646"/>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The while loop and the else branch</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Both loops, </a:t>
            </a:r>
            <a:r>
              <a:rPr lang="en-US" i="1" dirty="0">
                <a:solidFill>
                  <a:schemeClr val="bg1"/>
                </a:solidFill>
                <a:effectLst/>
                <a:highlight>
                  <a:srgbClr val="C0C0C0"/>
                </a:highlight>
                <a:latin typeface="Consolas" panose="020B0609020204030204" pitchFamily="49" charset="0"/>
                <a:cs typeface="Calibri" panose="020F0502020204030204" pitchFamily="34" charset="0"/>
              </a:rPr>
              <a:t>while</a:t>
            </a:r>
            <a:r>
              <a:rPr lang="en-US" dirty="0">
                <a:solidFill>
                  <a:schemeClr val="bg1"/>
                </a:solidFill>
                <a:effectLst/>
                <a:latin typeface="Calibri" panose="020F0502020204030204" pitchFamily="34" charset="0"/>
                <a:cs typeface="Calibri" panose="020F0502020204030204" pitchFamily="34" charset="0"/>
              </a:rPr>
              <a:t> and </a:t>
            </a:r>
            <a:r>
              <a:rPr lang="en-US" i="1" dirty="0">
                <a:solidFill>
                  <a:schemeClr val="bg1"/>
                </a:solidFill>
                <a:highlight>
                  <a:srgbClr val="C0C0C0"/>
                </a:highlight>
                <a:latin typeface="Consolas" panose="020B0609020204030204" pitchFamily="49"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 have one interesting (and rarely used) feature.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We'll show you how it works - try to judge for yourself if it's usable and whether you can live without it or not.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In other words, try to convince yourself if the feature is valuable and useful, or is just </a:t>
            </a:r>
            <a:r>
              <a:rPr lang="en-US" b="1" dirty="0">
                <a:solidFill>
                  <a:schemeClr val="bg1"/>
                </a:solidFill>
                <a:effectLst/>
                <a:latin typeface="Calibri" panose="020F0502020204030204" pitchFamily="34" charset="0"/>
                <a:cs typeface="Calibri" panose="020F0502020204030204" pitchFamily="34" charset="0"/>
              </a:rPr>
              <a:t>syntactic sugar</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Take a look at the snippet in the editor. There's something strange at the end - the </a:t>
            </a:r>
            <a:r>
              <a:rPr lang="en-US" i="1" dirty="0">
                <a:solidFill>
                  <a:schemeClr val="bg1"/>
                </a:solidFill>
                <a:highlight>
                  <a:srgbClr val="C0C0C0"/>
                </a:highlight>
                <a:latin typeface="Consolas" panose="020B0609020204030204" pitchFamily="49" charset="0"/>
                <a:cs typeface="Calibri" panose="020F0502020204030204" pitchFamily="34" charset="0"/>
              </a:rPr>
              <a:t>else</a:t>
            </a:r>
            <a:r>
              <a:rPr lang="en-US" dirty="0">
                <a:solidFill>
                  <a:schemeClr val="bg1"/>
                </a:solidFill>
                <a:effectLst/>
                <a:latin typeface="Calibri" panose="020F0502020204030204" pitchFamily="34" charset="0"/>
                <a:cs typeface="Calibri" panose="020F0502020204030204" pitchFamily="34" charset="0"/>
              </a:rPr>
              <a:t> keyword.</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As you may have suspected, </a:t>
            </a:r>
            <a:r>
              <a:rPr lang="en-US" b="1" dirty="0">
                <a:solidFill>
                  <a:schemeClr val="bg1"/>
                </a:solidFill>
                <a:effectLst/>
                <a:latin typeface="Calibri" panose="020F0502020204030204" pitchFamily="34" charset="0"/>
                <a:cs typeface="Calibri" panose="020F0502020204030204" pitchFamily="34" charset="0"/>
              </a:rPr>
              <a:t>loops may have the </a:t>
            </a:r>
            <a:r>
              <a:rPr lang="en-US" i="1" dirty="0">
                <a:solidFill>
                  <a:schemeClr val="bg1"/>
                </a:solidFill>
                <a:highlight>
                  <a:srgbClr val="C0C0C0"/>
                </a:highlight>
                <a:latin typeface="Consolas" panose="020B0609020204030204" pitchFamily="49" charset="0"/>
                <a:cs typeface="Calibri" panose="020F0502020204030204" pitchFamily="34" charset="0"/>
              </a:rPr>
              <a:t>else</a:t>
            </a:r>
            <a:r>
              <a:rPr lang="en-US" b="1" dirty="0">
                <a:solidFill>
                  <a:schemeClr val="bg1"/>
                </a:solidFill>
                <a:effectLst/>
                <a:latin typeface="Calibri" panose="020F0502020204030204" pitchFamily="34" charset="0"/>
                <a:cs typeface="Calibri" panose="020F0502020204030204" pitchFamily="34" charset="0"/>
              </a:rPr>
              <a:t> branch too, like </a:t>
            </a:r>
            <a:r>
              <a:rPr lang="en-US" i="1" dirty="0">
                <a:solidFill>
                  <a:schemeClr val="bg1"/>
                </a:solidFill>
                <a:highlight>
                  <a:srgbClr val="C0C0C0"/>
                </a:highlight>
                <a:latin typeface="Consolas" panose="020B0609020204030204" pitchFamily="49" charset="0"/>
                <a:cs typeface="Calibri" panose="020F0502020204030204" pitchFamily="34" charset="0"/>
              </a:rPr>
              <a:t>if</a:t>
            </a:r>
            <a:r>
              <a:rPr lang="en-US" b="1" dirty="0">
                <a:solidFill>
                  <a:schemeClr val="bg1"/>
                </a:solidFill>
                <a:effectLst/>
                <a:latin typeface="Calibri" panose="020F0502020204030204" pitchFamily="34" charset="0"/>
                <a:cs typeface="Calibri" panose="020F0502020204030204" pitchFamily="34" charset="0"/>
              </a:rPr>
              <a:t>s</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loop's </a:t>
            </a:r>
            <a:r>
              <a:rPr lang="en-US" i="1" dirty="0">
                <a:solidFill>
                  <a:schemeClr val="bg1"/>
                </a:solidFill>
                <a:highlight>
                  <a:srgbClr val="C0C0C0"/>
                </a:highlight>
                <a:latin typeface="Consolas" panose="020B0609020204030204" pitchFamily="49" charset="0"/>
                <a:cs typeface="Calibri" panose="020F0502020204030204" pitchFamily="34" charset="0"/>
              </a:rPr>
              <a:t>else</a:t>
            </a:r>
            <a:r>
              <a:rPr lang="en-US" dirty="0">
                <a:solidFill>
                  <a:schemeClr val="bg1"/>
                </a:solidFill>
                <a:effectLst/>
                <a:latin typeface="Calibri" panose="020F0502020204030204" pitchFamily="34" charset="0"/>
                <a:cs typeface="Calibri" panose="020F0502020204030204" pitchFamily="34" charset="0"/>
              </a:rPr>
              <a:t> branch is </a:t>
            </a:r>
            <a:r>
              <a:rPr lang="en-US" b="1" dirty="0">
                <a:solidFill>
                  <a:schemeClr val="bg1"/>
                </a:solidFill>
                <a:effectLst/>
                <a:latin typeface="Calibri" panose="020F0502020204030204" pitchFamily="34" charset="0"/>
                <a:cs typeface="Calibri" panose="020F0502020204030204" pitchFamily="34" charset="0"/>
              </a:rPr>
              <a:t>always executed once, regardless of whether the loop has entered its body or not</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Can you guess the output? Run the program to check if you were right.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222240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524315"/>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Modify the snippet a bit so that the loop has no chance to execute its body even once: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 5</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while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&lt; 5:</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print("else:",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a:t>
            </a:r>
            <a:r>
              <a:rPr lang="en-US" i="1" dirty="0">
                <a:solidFill>
                  <a:schemeClr val="bg1"/>
                </a:solidFill>
                <a:highlight>
                  <a:srgbClr val="C0C0C0"/>
                </a:highlight>
                <a:latin typeface="Consolas" panose="020B0609020204030204" pitchFamily="49" charset="0"/>
                <a:cs typeface="Calibri" panose="020F0502020204030204" pitchFamily="34" charset="0"/>
              </a:rPr>
              <a:t>while</a:t>
            </a:r>
            <a:r>
              <a:rPr lang="en-US" dirty="0">
                <a:solidFill>
                  <a:schemeClr val="bg1"/>
                </a:solidFill>
                <a:effectLst/>
                <a:latin typeface="Calibri" panose="020F0502020204030204" pitchFamily="34" charset="0"/>
                <a:cs typeface="Calibri" panose="020F0502020204030204" pitchFamily="34" charset="0"/>
              </a:rPr>
              <a:t>'s condition is </a:t>
            </a:r>
            <a:r>
              <a:rPr lang="en-US" i="1" dirty="0">
                <a:solidFill>
                  <a:schemeClr val="bg1"/>
                </a:solidFill>
                <a:highlight>
                  <a:srgbClr val="C0C0C0"/>
                </a:highlight>
                <a:latin typeface="Consolas" panose="020B0609020204030204" pitchFamily="49" charset="0"/>
                <a:cs typeface="Calibri" panose="020F0502020204030204" pitchFamily="34" charset="0"/>
              </a:rPr>
              <a:t>False</a:t>
            </a:r>
            <a:r>
              <a:rPr lang="en-US" dirty="0">
                <a:solidFill>
                  <a:schemeClr val="bg1"/>
                </a:solidFill>
                <a:effectLst/>
                <a:latin typeface="Calibri" panose="020F0502020204030204" pitchFamily="34" charset="0"/>
                <a:cs typeface="Calibri" panose="020F0502020204030204" pitchFamily="34" charset="0"/>
              </a:rPr>
              <a:t> at the beginning - can you see it?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Run and test the program, and check whether the else branch has been executed or not.</a:t>
            </a:r>
          </a:p>
          <a:p>
            <a:pPr algn="l"/>
            <a:endParaRPr lang="en-US" dirty="0">
              <a:solidFill>
                <a:schemeClr val="bg1"/>
              </a:solidFill>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Output:</a:t>
            </a:r>
          </a:p>
          <a:p>
            <a:pPr algn="l"/>
            <a:endParaRPr lang="en-US" dirty="0">
              <a:solidFill>
                <a:schemeClr val="bg1"/>
              </a:solidFill>
              <a:latin typeface="Calibri" panose="020F0502020204030204" pitchFamily="34" charset="0"/>
              <a:cs typeface="Calibri" panose="020F0502020204030204" pitchFamily="34" charset="0"/>
            </a:endParaRPr>
          </a:p>
          <a:p>
            <a:pPr algn="l"/>
            <a:r>
              <a:rPr lang="en-US" dirty="0">
                <a:solidFill>
                  <a:schemeClr val="bg1"/>
                </a:solidFill>
                <a:highlight>
                  <a:srgbClr val="C0C0C0"/>
                </a:highlight>
                <a:latin typeface="Calibri" panose="020F0502020204030204" pitchFamily="34" charset="0"/>
                <a:cs typeface="Calibri" panose="020F0502020204030204" pitchFamily="34" charset="0"/>
              </a:rPr>
              <a:t>e</a:t>
            </a:r>
            <a:r>
              <a:rPr lang="en-US" dirty="0">
                <a:solidFill>
                  <a:schemeClr val="bg1"/>
                </a:solidFill>
                <a:effectLst/>
                <a:highlight>
                  <a:srgbClr val="C0C0C0"/>
                </a:highlight>
                <a:latin typeface="Calibri" panose="020F0502020204030204" pitchFamily="34" charset="0"/>
                <a:cs typeface="Calibri" panose="020F0502020204030204" pitchFamily="34" charset="0"/>
              </a:rPr>
              <a:t>lse: 5</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02380736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6001643"/>
          </a:xfrm>
          <a:prstGeom prst="rect">
            <a:avLst/>
          </a:prstGeom>
          <a:noFill/>
        </p:spPr>
        <p:txBody>
          <a:bodyPr wrap="square">
            <a:spAutoFit/>
          </a:bodyPr>
          <a:lstStyle/>
          <a:p>
            <a:pPr algn="l"/>
            <a:r>
              <a:rPr lang="en-US" sz="2400" b="1" dirty="0">
                <a:solidFill>
                  <a:schemeClr val="bg1"/>
                </a:solidFill>
                <a:effectLst/>
                <a:latin typeface="Calibri" panose="020F0502020204030204" pitchFamily="34" charset="0"/>
                <a:cs typeface="Calibri" panose="020F0502020204030204" pitchFamily="34" charset="0"/>
              </a:rPr>
              <a:t>The </a:t>
            </a:r>
            <a:r>
              <a:rPr lang="en-US" sz="2400" i="1" dirty="0">
                <a:solidFill>
                  <a:schemeClr val="bg1"/>
                </a:solidFill>
                <a:effectLst/>
                <a:highlight>
                  <a:srgbClr val="C0C0C0"/>
                </a:highlight>
                <a:latin typeface="Consolas" panose="020B0609020204030204" pitchFamily="49" charset="0"/>
                <a:cs typeface="Calibri" panose="020F0502020204030204" pitchFamily="34" charset="0"/>
              </a:rPr>
              <a:t>for</a:t>
            </a:r>
            <a:r>
              <a:rPr lang="en-US" sz="2400" b="1" dirty="0">
                <a:solidFill>
                  <a:schemeClr val="bg1"/>
                </a:solidFill>
                <a:effectLst/>
                <a:latin typeface="Calibri" panose="020F0502020204030204" pitchFamily="34" charset="0"/>
                <a:cs typeface="Calibri" panose="020F0502020204030204" pitchFamily="34" charset="0"/>
              </a:rPr>
              <a:t> loop and the </a:t>
            </a:r>
            <a:r>
              <a:rPr lang="en-US" sz="2400" i="1" dirty="0">
                <a:solidFill>
                  <a:schemeClr val="bg1"/>
                </a:solidFill>
                <a:highlight>
                  <a:srgbClr val="C0C0C0"/>
                </a:highlight>
                <a:latin typeface="Consolas" panose="020B0609020204030204" pitchFamily="49" charset="0"/>
                <a:cs typeface="Calibri" panose="020F0502020204030204" pitchFamily="34" charset="0"/>
              </a:rPr>
              <a:t>else</a:t>
            </a:r>
            <a:r>
              <a:rPr lang="en-US" sz="2400" b="1" dirty="0">
                <a:solidFill>
                  <a:schemeClr val="bg1"/>
                </a:solidFill>
                <a:effectLst/>
                <a:latin typeface="Calibri" panose="020F0502020204030204" pitchFamily="34" charset="0"/>
                <a:cs typeface="Calibri" panose="020F0502020204030204" pitchFamily="34" charset="0"/>
              </a:rPr>
              <a:t> branch</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i="1" dirty="0">
                <a:solidFill>
                  <a:schemeClr val="bg1"/>
                </a:solidFill>
                <a:effectLst/>
                <a:highlight>
                  <a:srgbClr val="C0C0C0"/>
                </a:highlight>
                <a:latin typeface="Consolas" panose="020B0609020204030204" pitchFamily="49" charset="0"/>
                <a:cs typeface="Calibri" panose="020F0502020204030204" pitchFamily="34" charset="0"/>
              </a:rPr>
              <a:t>for</a:t>
            </a:r>
            <a:r>
              <a:rPr lang="en-US" dirty="0">
                <a:solidFill>
                  <a:schemeClr val="bg1"/>
                </a:solidFill>
                <a:effectLst/>
                <a:latin typeface="Calibri" panose="020F0502020204030204" pitchFamily="34" charset="0"/>
                <a:cs typeface="Calibri" panose="020F0502020204030204" pitchFamily="34" charset="0"/>
              </a:rPr>
              <a:t> loops behave a bit differently - take a look at the snippet in the editor and run it.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output may be a bit surprising.</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a:t>
            </a:r>
            <a:r>
              <a:rPr lang="en-US" i="1" dirty="0" err="1">
                <a:solidFill>
                  <a:schemeClr val="bg1"/>
                </a:solidFill>
                <a:highlight>
                  <a:srgbClr val="C0C0C0"/>
                </a:highlight>
                <a:latin typeface="Consolas" panose="020B0609020204030204" pitchFamily="49" charset="0"/>
                <a:cs typeface="Calibri" panose="020F0502020204030204" pitchFamily="34" charset="0"/>
              </a:rPr>
              <a:t>i</a:t>
            </a:r>
            <a:r>
              <a:rPr lang="en-US" dirty="0">
                <a:solidFill>
                  <a:schemeClr val="bg1"/>
                </a:solidFill>
                <a:effectLst/>
                <a:latin typeface="Calibri" panose="020F0502020204030204" pitchFamily="34" charset="0"/>
                <a:cs typeface="Calibri" panose="020F0502020204030204" pitchFamily="34" charset="0"/>
              </a:rPr>
              <a:t> variable retains its last value.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Modify the code a bit to carry out one more experiment.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 111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for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 in range(2, 1):</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else:</a:t>
            </a:r>
          </a:p>
          <a:p>
            <a:pPr algn="l"/>
            <a:r>
              <a:rPr lang="en-US" dirty="0">
                <a:solidFill>
                  <a:schemeClr val="bg1"/>
                </a:solidFill>
                <a:effectLst/>
                <a:highlight>
                  <a:srgbClr val="C0C0C0"/>
                </a:highlight>
                <a:latin typeface="Calibri" panose="020F0502020204030204" pitchFamily="34" charset="0"/>
                <a:cs typeface="Calibri" panose="020F0502020204030204" pitchFamily="34" charset="0"/>
              </a:rPr>
              <a:t>    print("else:", </a:t>
            </a:r>
            <a:r>
              <a:rPr lang="en-US" dirty="0" err="1">
                <a:solidFill>
                  <a:schemeClr val="bg1"/>
                </a:solidFill>
                <a:effectLst/>
                <a:highlight>
                  <a:srgbClr val="C0C0C0"/>
                </a:highlight>
                <a:latin typeface="Calibri" panose="020F0502020204030204" pitchFamily="34" charset="0"/>
                <a:cs typeface="Calibri" panose="020F0502020204030204" pitchFamily="34" charset="0"/>
              </a:rPr>
              <a:t>i</a:t>
            </a:r>
            <a:r>
              <a:rPr lang="en-US" dirty="0">
                <a:solidFill>
                  <a:schemeClr val="bg1"/>
                </a:solidFill>
                <a:effectLst/>
                <a:highlight>
                  <a:srgbClr val="C0C0C0"/>
                </a:highligh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Can you guess the output?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latin typeface="Calibri" panose="020F0502020204030204" pitchFamily="34" charset="0"/>
                <a:cs typeface="Calibri" panose="020F0502020204030204" pitchFamily="34" charset="0"/>
              </a:rPr>
              <a:t>Output: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highlight>
                  <a:srgbClr val="C0C0C0"/>
                </a:highlight>
                <a:latin typeface="Calibri" panose="020F0502020204030204" pitchFamily="34" charset="0"/>
                <a:cs typeface="Calibri" panose="020F0502020204030204" pitchFamily="34" charset="0"/>
              </a:rPr>
              <a:t>else: 111</a:t>
            </a:r>
            <a:endParaRPr lang="en-US" dirty="0">
              <a:solidFill>
                <a:schemeClr val="bg1"/>
              </a:solidFill>
              <a:effectLst/>
              <a:highlight>
                <a:srgbClr val="C0C0C0"/>
              </a:highlight>
              <a:latin typeface="Calibri" panose="020F0502020204030204" pitchFamily="34" charset="0"/>
              <a:cs typeface="Calibri" panose="020F0502020204030204" pitchFamily="34" charset="0"/>
            </a:endParaRP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413965329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4247317"/>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The loop's body won't be executed here at all. Note: we've assigned the </a:t>
            </a:r>
            <a:r>
              <a:rPr lang="en-US" i="1" dirty="0" err="1">
                <a:solidFill>
                  <a:schemeClr val="bg1"/>
                </a:solidFill>
                <a:effectLst/>
                <a:highlight>
                  <a:srgbClr val="C0C0C0"/>
                </a:highlight>
                <a:latin typeface="Consolas" panose="020B0609020204030204" pitchFamily="49" charset="0"/>
                <a:cs typeface="Calibri" panose="020F0502020204030204" pitchFamily="34" charset="0"/>
              </a:rPr>
              <a:t>i</a:t>
            </a:r>
            <a:r>
              <a:rPr lang="en-US" dirty="0">
                <a:solidFill>
                  <a:schemeClr val="bg1"/>
                </a:solidFill>
                <a:effectLst/>
                <a:latin typeface="Calibri" panose="020F0502020204030204" pitchFamily="34" charset="0"/>
                <a:cs typeface="Calibri" panose="020F0502020204030204" pitchFamily="34" charset="0"/>
              </a:rPr>
              <a:t> variable before the loop.</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Run the program and check its output.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When the loop's body isn't executed, the control variable retains the value it had before the loop.</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Note: </a:t>
            </a:r>
            <a:r>
              <a:rPr lang="en-US" b="1" dirty="0">
                <a:solidFill>
                  <a:schemeClr val="bg1"/>
                </a:solidFill>
                <a:effectLst/>
                <a:latin typeface="Calibri" panose="020F0502020204030204" pitchFamily="34" charset="0"/>
                <a:cs typeface="Calibri" panose="020F0502020204030204" pitchFamily="34" charset="0"/>
              </a:rPr>
              <a:t>if the control variable doesn't exist before the loop starts, it won't exist when the execution reaches the </a:t>
            </a:r>
            <a:r>
              <a:rPr lang="en-US" i="1" dirty="0">
                <a:solidFill>
                  <a:schemeClr val="bg1"/>
                </a:solidFill>
                <a:effectLst/>
                <a:highlight>
                  <a:srgbClr val="C0C0C0"/>
                </a:highlight>
                <a:latin typeface="Calibri" panose="020F0502020204030204" pitchFamily="34" charset="0"/>
                <a:cs typeface="Calibri" panose="020F0502020204030204" pitchFamily="34" charset="0"/>
              </a:rPr>
              <a:t>else</a:t>
            </a:r>
            <a:r>
              <a:rPr lang="en-US" b="1" dirty="0">
                <a:solidFill>
                  <a:schemeClr val="bg1"/>
                </a:solidFill>
                <a:effectLst/>
                <a:latin typeface="Calibri" panose="020F0502020204030204" pitchFamily="34" charset="0"/>
                <a:cs typeface="Calibri" panose="020F0502020204030204" pitchFamily="34" charset="0"/>
              </a:rPr>
              <a:t> branch.</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How do you feel about this variant of </a:t>
            </a:r>
            <a:r>
              <a:rPr lang="en-US" i="1" dirty="0">
                <a:solidFill>
                  <a:schemeClr val="bg1"/>
                </a:solidFill>
                <a:highlight>
                  <a:srgbClr val="C0C0C0"/>
                </a:highlight>
                <a:latin typeface="Calibri" panose="020F0502020204030204" pitchFamily="34" charset="0"/>
                <a:cs typeface="Calibri" panose="020F0502020204030204" pitchFamily="34" charset="0"/>
              </a:rPr>
              <a:t>else</a:t>
            </a:r>
            <a:r>
              <a:rPr lang="en-US" dirty="0">
                <a:solidFill>
                  <a:schemeClr val="bg1"/>
                </a:solidFill>
                <a:effectLst/>
                <a:latin typeface="Calibri" panose="020F0502020204030204" pitchFamily="34" charset="0"/>
                <a:cs typeface="Calibri" panose="020F0502020204030204" pitchFamily="34" charset="0"/>
              </a:rPr>
              <a:t>?</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Now we're going to tell you about some other kinds of variables. Our current variables can only </a:t>
            </a:r>
            <a:r>
              <a:rPr lang="en-US" b="1" dirty="0">
                <a:solidFill>
                  <a:schemeClr val="bg1"/>
                </a:solidFill>
                <a:effectLst/>
                <a:latin typeface="Calibri" panose="020F0502020204030204" pitchFamily="34" charset="0"/>
                <a:cs typeface="Calibri" panose="020F0502020204030204" pitchFamily="34" charset="0"/>
              </a:rPr>
              <a:t>store one</a:t>
            </a:r>
            <a:r>
              <a:rPr lang="en-US" dirty="0">
                <a:solidFill>
                  <a:schemeClr val="bg1"/>
                </a:solidFill>
                <a:effectLst/>
                <a:latin typeface="Calibri" panose="020F0502020204030204" pitchFamily="34" charset="0"/>
                <a:cs typeface="Calibri" panose="020F0502020204030204" pitchFamily="34" charset="0"/>
              </a:rPr>
              <a:t> value at a time, but there are variables that can do much more - they can </a:t>
            </a:r>
            <a:r>
              <a:rPr lang="en-US" b="1" dirty="0">
                <a:solidFill>
                  <a:schemeClr val="bg1"/>
                </a:solidFill>
                <a:effectLst/>
                <a:latin typeface="Calibri" panose="020F0502020204030204" pitchFamily="34" charset="0"/>
                <a:cs typeface="Calibri" panose="020F0502020204030204" pitchFamily="34" charset="0"/>
              </a:rPr>
              <a:t>store as many values as you want</a:t>
            </a:r>
            <a:r>
              <a:rPr lang="en-US" dirty="0">
                <a:solidFill>
                  <a:schemeClr val="bg1"/>
                </a:solidFill>
                <a:effectLst/>
                <a:latin typeface="Calibri" panose="020F0502020204030204" pitchFamily="34" charset="0"/>
                <a:cs typeface="Calibri" panose="020F0502020204030204" pitchFamily="34" charset="0"/>
              </a:rPr>
              <a:t>.</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9492273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170646"/>
          </a:xfrm>
          <a:prstGeom prst="rect">
            <a:avLst/>
          </a:prstGeom>
          <a:noFill/>
        </p:spPr>
        <p:txBody>
          <a:bodyPr wrap="square">
            <a:spAutoFit/>
          </a:bodyPr>
          <a:lstStyle/>
          <a:p>
            <a:pPr algn="l"/>
            <a:r>
              <a:rPr lang="en-US" sz="2400" b="1" dirty="0">
                <a:solidFill>
                  <a:srgbClr val="FFFF00"/>
                </a:solidFill>
                <a:effectLst/>
                <a:highlight>
                  <a:srgbClr val="0000FF"/>
                </a:highlight>
                <a:latin typeface="Calibri" panose="020F0502020204030204" pitchFamily="34" charset="0"/>
                <a:cs typeface="Calibri" panose="020F0502020204030204" pitchFamily="34" charset="0"/>
              </a:rPr>
              <a:t>LAB</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Estimated time</a:t>
            </a:r>
          </a:p>
          <a:p>
            <a:pPr algn="l"/>
            <a:r>
              <a:rPr lang="en-US" dirty="0">
                <a:solidFill>
                  <a:schemeClr val="bg1"/>
                </a:solidFill>
                <a:effectLst/>
                <a:latin typeface="Calibri" panose="020F0502020204030204" pitchFamily="34" charset="0"/>
                <a:cs typeface="Calibri" panose="020F0502020204030204" pitchFamily="34" charset="0"/>
              </a:rPr>
              <a:t>20-30 minutes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Level of difficulty</a:t>
            </a:r>
          </a:p>
          <a:p>
            <a:pPr algn="l"/>
            <a:r>
              <a:rPr lang="en-US" dirty="0">
                <a:solidFill>
                  <a:schemeClr val="bg1"/>
                </a:solidFill>
                <a:effectLst/>
                <a:latin typeface="Calibri" panose="020F0502020204030204" pitchFamily="34" charset="0"/>
                <a:cs typeface="Calibri" panose="020F0502020204030204" pitchFamily="34" charset="0"/>
              </a:rPr>
              <a:t>Medium</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Objectives</a:t>
            </a:r>
          </a:p>
          <a:p>
            <a:pPr algn="l"/>
            <a:r>
              <a:rPr lang="en-US" dirty="0">
                <a:solidFill>
                  <a:schemeClr val="bg1"/>
                </a:solidFill>
                <a:effectLst/>
                <a:latin typeface="Calibri" panose="020F0502020204030204" pitchFamily="34" charset="0"/>
                <a:cs typeface="Calibri" panose="020F0502020204030204" pitchFamily="34" charset="0"/>
              </a:rPr>
              <a:t>Familiarize the student with:</a:t>
            </a:r>
          </a:p>
          <a:p>
            <a:pPr algn="l"/>
            <a:endParaRPr lang="en-US" dirty="0">
              <a:solidFill>
                <a:schemeClr val="bg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using the </a:t>
            </a:r>
            <a:r>
              <a:rPr lang="en-US" i="1" dirty="0">
                <a:solidFill>
                  <a:schemeClr val="bg1"/>
                </a:solidFill>
                <a:effectLst/>
                <a:highlight>
                  <a:srgbClr val="C0C0C0"/>
                </a:highlight>
                <a:latin typeface="Consolas" panose="020B0609020204030204" pitchFamily="49" charset="0"/>
                <a:cs typeface="Calibri" panose="020F0502020204030204" pitchFamily="34" charset="0"/>
              </a:rPr>
              <a:t>while</a:t>
            </a:r>
            <a:r>
              <a:rPr lang="en-US" dirty="0">
                <a:solidFill>
                  <a:schemeClr val="bg1"/>
                </a:solidFill>
                <a:effectLst/>
                <a:latin typeface="Calibri" panose="020F0502020204030204" pitchFamily="34" charset="0"/>
                <a:cs typeface="Calibri" panose="020F0502020204030204" pitchFamily="34" charset="0"/>
              </a:rPr>
              <a:t> loop;</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finding the proper implementation of verbally defined rules;</a:t>
            </a:r>
          </a:p>
          <a:p>
            <a:pPr marL="285750" indent="-285750" algn="l">
              <a:buFont typeface="Arial" panose="020B0604020202020204" pitchFamily="34" charset="0"/>
              <a:buChar char="•"/>
            </a:pPr>
            <a:r>
              <a:rPr lang="en-US" dirty="0">
                <a:solidFill>
                  <a:schemeClr val="bg1"/>
                </a:solidFill>
                <a:effectLst/>
                <a:latin typeface="Calibri" panose="020F0502020204030204" pitchFamily="34" charset="0"/>
                <a:cs typeface="Calibri" panose="020F0502020204030204" pitchFamily="34" charset="0"/>
              </a:rPr>
              <a:t>reflecting real-life situations in computer code.</a:t>
            </a:r>
          </a:p>
          <a:p>
            <a:pPr algn="l"/>
            <a:endParaRPr lang="en-US" dirty="0">
              <a:solidFill>
                <a:schemeClr val="bg1"/>
              </a:solidFill>
              <a:latin typeface="Calibri" panose="020F0502020204030204" pitchFamily="34" charset="0"/>
              <a:cs typeface="Calibri" panose="020F0502020204030204" pitchFamily="34" charset="0"/>
            </a:endParaRPr>
          </a:p>
          <a:p>
            <a:pPr algn="l"/>
            <a:r>
              <a:rPr lang="en-US" b="1" dirty="0">
                <a:solidFill>
                  <a:schemeClr val="bg1"/>
                </a:solidFill>
                <a:effectLst/>
                <a:latin typeface="Calibri" panose="020F0502020204030204" pitchFamily="34" charset="0"/>
                <a:cs typeface="Calibri" panose="020F0502020204030204" pitchFamily="34" charset="0"/>
              </a:rPr>
              <a:t>Scenario</a:t>
            </a:r>
          </a:p>
          <a:p>
            <a:pPr algn="l"/>
            <a:r>
              <a:rPr lang="en-US" dirty="0">
                <a:solidFill>
                  <a:schemeClr val="bg1"/>
                </a:solidFill>
                <a:effectLst/>
                <a:latin typeface="Calibri" panose="020F0502020204030204" pitchFamily="34" charset="0"/>
                <a:cs typeface="Calibri" panose="020F0502020204030204" pitchFamily="34" charset="0"/>
              </a:rPr>
              <a:t>Listen to this story: a boy and his father, a computer programmer, are playing with wooden blocks. They are building a pyramid.</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25848971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C2F87D0-2C1D-450C-A310-8A9C721978D1}"/>
              </a:ext>
            </a:extLst>
          </p:cNvPr>
          <p:cNvSpPr txBox="1"/>
          <p:nvPr/>
        </p:nvSpPr>
        <p:spPr>
          <a:xfrm>
            <a:off x="1297641" y="401284"/>
            <a:ext cx="9291917" cy="5078313"/>
          </a:xfrm>
          <a:prstGeom prst="rect">
            <a:avLst/>
          </a:prstGeom>
          <a:noFill/>
        </p:spPr>
        <p:txBody>
          <a:bodyPr wrap="square">
            <a:spAutoFit/>
          </a:bodyPr>
          <a:lstStyle/>
          <a:p>
            <a:pPr algn="l"/>
            <a:r>
              <a:rPr lang="en-US" dirty="0">
                <a:solidFill>
                  <a:schemeClr val="bg1"/>
                </a:solidFill>
                <a:effectLst/>
                <a:latin typeface="Calibri" panose="020F0502020204030204" pitchFamily="34" charset="0"/>
                <a:cs typeface="Calibri" panose="020F0502020204030204" pitchFamily="34" charset="0"/>
              </a:rPr>
              <a:t>Their pyramid is a bit weird, as it is actually a pyramid-shaped wall - it's flat. The pyramid is stacked according to one simple principle: each lower layer contains one block more than the layer above.</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The figure illustrates the rule used by the builders:</a:t>
            </a:r>
          </a:p>
          <a:p>
            <a:pPr algn="l"/>
            <a:endParaRPr lang="en-US" dirty="0">
              <a:solidFill>
                <a:schemeClr val="bg1"/>
              </a:solidFill>
              <a:effectLst/>
              <a:latin typeface="Calibri" panose="020F0502020204030204" pitchFamily="34" charset="0"/>
              <a:cs typeface="Calibri" panose="020F0502020204030204" pitchFamily="34" charset="0"/>
            </a:endParaRPr>
          </a:p>
          <a:p>
            <a:pPr algn="l"/>
            <a:endParaRPr lang="en-US" dirty="0">
              <a:solidFill>
                <a:schemeClr val="bg1"/>
              </a:solidFill>
              <a:effectLst/>
              <a:latin typeface="Calibri" panose="020F0502020204030204" pitchFamily="34" charset="0"/>
              <a:cs typeface="Calibri" panose="020F0502020204030204" pitchFamily="34" charset="0"/>
            </a:endParaRPr>
          </a:p>
          <a:p>
            <a:pPr algn="l"/>
            <a:endParaRPr lang="en-US" dirty="0">
              <a:solidFill>
                <a:schemeClr val="bg1"/>
              </a:solidFill>
              <a:effectLst/>
              <a:latin typeface="Calibri" panose="020F0502020204030204" pitchFamily="34" charset="0"/>
              <a:cs typeface="Calibri" panose="020F0502020204030204" pitchFamily="34" charset="0"/>
            </a:endParaRPr>
          </a:p>
          <a:p>
            <a:pPr algn="l"/>
            <a:endParaRPr lang="en-US" dirty="0">
              <a:solidFill>
                <a:schemeClr val="bg1"/>
              </a:solidFill>
              <a:latin typeface="Calibri" panose="020F0502020204030204" pitchFamily="34" charset="0"/>
              <a:cs typeface="Calibri" panose="020F0502020204030204" pitchFamily="34" charset="0"/>
            </a:endParaRPr>
          </a:p>
          <a:p>
            <a:pPr algn="l"/>
            <a:endParaRPr lang="en-US" dirty="0">
              <a:solidFill>
                <a:schemeClr val="bg1"/>
              </a:solidFill>
              <a:latin typeface="Calibri" panose="020F0502020204030204" pitchFamily="34" charset="0"/>
              <a:cs typeface="Calibri" panose="020F0502020204030204" pitchFamily="34" charset="0"/>
            </a:endParaRPr>
          </a:p>
          <a:p>
            <a:pPr algn="l"/>
            <a:endParaRPr lang="en-US" dirty="0">
              <a:solidFill>
                <a:schemeClr val="bg1"/>
              </a:solidFill>
              <a:effectLst/>
              <a:latin typeface="Calibri" panose="020F0502020204030204" pitchFamily="34" charset="0"/>
              <a:cs typeface="Calibri" panose="020F0502020204030204" pitchFamily="34" charset="0"/>
            </a:endParaRP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Your task is to write a program which reads the number of blocks the builders have, and outputs the height of the pyramid that can be built using these blocks.</a:t>
            </a:r>
          </a:p>
          <a:p>
            <a:pPr algn="l"/>
            <a:endParaRPr lang="en-US" dirty="0">
              <a:solidFill>
                <a:schemeClr val="bg1"/>
              </a:solidFill>
              <a:effectLst/>
              <a:latin typeface="Calibri" panose="020F0502020204030204" pitchFamily="34" charset="0"/>
              <a:cs typeface="Calibri" panose="020F0502020204030204" pitchFamily="34" charset="0"/>
            </a:endParaRPr>
          </a:p>
          <a:p>
            <a:pPr algn="l"/>
            <a:r>
              <a:rPr lang="en-US" dirty="0">
                <a:solidFill>
                  <a:schemeClr val="bg1"/>
                </a:solidFill>
                <a:effectLst/>
                <a:latin typeface="Calibri" panose="020F0502020204030204" pitchFamily="34" charset="0"/>
                <a:cs typeface="Calibri" panose="020F0502020204030204" pitchFamily="34" charset="0"/>
              </a:rPr>
              <a:t>Note: the height is measured by the number of </a:t>
            </a:r>
            <a:r>
              <a:rPr lang="en-US" b="1" dirty="0">
                <a:solidFill>
                  <a:schemeClr val="bg1"/>
                </a:solidFill>
                <a:effectLst/>
                <a:latin typeface="Calibri" panose="020F0502020204030204" pitchFamily="34" charset="0"/>
                <a:cs typeface="Calibri" panose="020F0502020204030204" pitchFamily="34" charset="0"/>
              </a:rPr>
              <a:t>fully completed layers </a:t>
            </a:r>
            <a:r>
              <a:rPr lang="en-US" dirty="0">
                <a:solidFill>
                  <a:schemeClr val="bg1"/>
                </a:solidFill>
                <a:effectLst/>
                <a:latin typeface="Calibri" panose="020F0502020204030204" pitchFamily="34" charset="0"/>
                <a:cs typeface="Calibri" panose="020F0502020204030204" pitchFamily="34" charset="0"/>
              </a:rPr>
              <a:t>- if the builders don't have a sufficient number of blocks and cannot complete the next layer, they finish their work immediately.</a:t>
            </a:r>
          </a:p>
        </p:txBody>
      </p:sp>
      <p:sp>
        <p:nvSpPr>
          <p:cNvPr id="2" name="AutoShape 2" descr="The concept of numbers">
            <a:extLst>
              <a:ext uri="{FF2B5EF4-FFF2-40B4-BE49-F238E27FC236}">
                <a16:creationId xmlns:a16="http://schemas.microsoft.com/office/drawing/2014/main" id="{4C5C6610-EA15-412C-9999-4816548B594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26" name="Picture 2">
            <a:extLst>
              <a:ext uri="{FF2B5EF4-FFF2-40B4-BE49-F238E27FC236}">
                <a16:creationId xmlns:a16="http://schemas.microsoft.com/office/drawing/2014/main" id="{AEFE0DAB-9E54-42CD-B8A0-07E8D9AB2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061" y="1995768"/>
            <a:ext cx="28575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516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Wisp</Template>
  <TotalTime>13756</TotalTime>
  <Words>29853</Words>
  <Application>Microsoft Office PowerPoint</Application>
  <PresentationFormat>Widescreen</PresentationFormat>
  <Paragraphs>3630</Paragraphs>
  <Slides>234</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234</vt:i4>
      </vt:variant>
    </vt:vector>
  </HeadingPairs>
  <TitlesOfParts>
    <vt:vector size="240" baseType="lpstr">
      <vt:lpstr>Arial</vt:lpstr>
      <vt:lpstr>Calibri</vt:lpstr>
      <vt:lpstr>Consolas</vt:lpstr>
      <vt:lpstr>Courier New</vt:lpstr>
      <vt:lpstr>Tw Cen MT</vt:lpstr>
      <vt:lpstr>Circuito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Wellington Marenga</dc:creator>
  <cp:lastModifiedBy>Wellington Marenga</cp:lastModifiedBy>
  <cp:revision>792</cp:revision>
  <dcterms:created xsi:type="dcterms:W3CDTF">2022-05-18T10:30:28Z</dcterms:created>
  <dcterms:modified xsi:type="dcterms:W3CDTF">2022-06-02T19:54:08Z</dcterms:modified>
</cp:coreProperties>
</file>