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FFFFCC"/>
    <a:srgbClr val="40F6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5" d="100"/>
          <a:sy n="85" d="100"/>
        </p:scale>
        <p:origin x="18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241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smtClean="0"/>
              <a:pPr/>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33591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38913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63322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728196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27560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95872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23971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1567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9604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2022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5550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7387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0665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3866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0343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263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6/3/2022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7663658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dule 4 Title Page">
            <a:extLst>
              <a:ext uri="{FF2B5EF4-FFF2-40B4-BE49-F238E27FC236}">
                <a16:creationId xmlns:a16="http://schemas.microsoft.com/office/drawing/2014/main" id="{20C812E1-AB65-42C2-9EF4-C96F32123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310" y="372035"/>
            <a:ext cx="9170895" cy="61139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9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357855"/>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We're ready to define our </a:t>
            </a:r>
            <a:r>
              <a:rPr lang="en-US" b="1" dirty="0">
                <a:solidFill>
                  <a:schemeClr val="bg1"/>
                </a:solidFill>
                <a:effectLst/>
                <a:latin typeface="Calibri" panose="020F0502020204030204" pitchFamily="34" charset="0"/>
                <a:cs typeface="Calibri" panose="020F0502020204030204" pitchFamily="34" charset="0"/>
              </a:rPr>
              <a:t>prompting</a:t>
            </a:r>
            <a:r>
              <a:rPr lang="en-US" dirty="0">
                <a:solidFill>
                  <a:schemeClr val="bg1"/>
                </a:solidFill>
                <a:effectLst/>
                <a:latin typeface="Calibri" panose="020F0502020204030204" pitchFamily="34" charset="0"/>
                <a:cs typeface="Calibri" panose="020F0502020204030204" pitchFamily="34" charset="0"/>
              </a:rPr>
              <a:t> function. We'll name it </a:t>
            </a:r>
            <a:r>
              <a:rPr lang="en-US" dirty="0">
                <a:solidFill>
                  <a:schemeClr val="bg1"/>
                </a:solidFill>
                <a:effectLst/>
                <a:highlight>
                  <a:srgbClr val="C0C0C0"/>
                </a:highlight>
                <a:latin typeface="Calibri" panose="020F0502020204030204" pitchFamily="34" charset="0"/>
                <a:cs typeface="Calibri" panose="020F0502020204030204" pitchFamily="34" charset="0"/>
              </a:rPr>
              <a:t>message</a:t>
            </a:r>
            <a:r>
              <a:rPr lang="en-US" dirty="0">
                <a:solidFill>
                  <a:schemeClr val="bg1"/>
                </a:solidFill>
                <a:effectLst/>
                <a:latin typeface="Calibri" panose="020F0502020204030204" pitchFamily="34" charset="0"/>
                <a:cs typeface="Calibri" panose="020F0502020204030204" pitchFamily="34" charset="0"/>
              </a:rPr>
              <a:t> - here it 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message():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print("Enter a value: ")</a:t>
            </a:r>
            <a:endParaRPr lang="en-US"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function is extremely simple, but fully </a:t>
            </a:r>
            <a:r>
              <a:rPr lang="en-US" b="1" dirty="0">
                <a:solidFill>
                  <a:schemeClr val="bg1"/>
                </a:solidFill>
                <a:effectLst/>
                <a:latin typeface="Calibri" panose="020F0502020204030204" pitchFamily="34" charset="0"/>
                <a:cs typeface="Calibri" panose="020F0502020204030204" pitchFamily="34" charset="0"/>
              </a:rPr>
              <a:t>usable</a:t>
            </a:r>
            <a:r>
              <a:rPr lang="en-US" dirty="0">
                <a:solidFill>
                  <a:schemeClr val="bg1"/>
                </a:solidFill>
                <a:effectLst/>
                <a:latin typeface="Calibri" panose="020F0502020204030204" pitchFamily="34" charset="0"/>
                <a:cs typeface="Calibri" panose="020F0502020204030204" pitchFamily="34" charset="0"/>
              </a:rPr>
              <a:t>. We've named it </a:t>
            </a:r>
            <a:r>
              <a:rPr lang="en-US" dirty="0">
                <a:solidFill>
                  <a:schemeClr val="bg1"/>
                </a:solidFill>
                <a:effectLst/>
                <a:highlight>
                  <a:srgbClr val="C0C0C0"/>
                </a:highlight>
                <a:latin typeface="Calibri" panose="020F0502020204030204" pitchFamily="34" charset="0"/>
                <a:cs typeface="Calibri" panose="020F0502020204030204" pitchFamily="34" charset="0"/>
              </a:rPr>
              <a:t>message</a:t>
            </a:r>
            <a:r>
              <a:rPr lang="en-US" dirty="0">
                <a:solidFill>
                  <a:schemeClr val="bg1"/>
                </a:solidFill>
                <a:effectLst/>
                <a:latin typeface="Calibri" panose="020F0502020204030204" pitchFamily="34" charset="0"/>
                <a:cs typeface="Calibri" panose="020F0502020204030204" pitchFamily="34" charset="0"/>
              </a:rPr>
              <a:t>, but you can label it according to your taste. Let's use it.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Our code contains the function definition now: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message():</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print("Enter a value: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print("We start here.")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print("We end here.")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we don't use the function at all - there's no </a:t>
            </a:r>
            <a:r>
              <a:rPr lang="en-US" b="1" dirty="0">
                <a:solidFill>
                  <a:schemeClr val="bg1"/>
                </a:solidFill>
                <a:effectLst/>
                <a:latin typeface="Calibri" panose="020F0502020204030204" pitchFamily="34" charset="0"/>
                <a:cs typeface="Calibri" panose="020F0502020204030204" pitchFamily="34" charset="0"/>
              </a:rPr>
              <a:t>invocation</a:t>
            </a:r>
            <a:r>
              <a:rPr lang="en-US" dirty="0">
                <a:solidFill>
                  <a:schemeClr val="bg1"/>
                </a:solidFill>
                <a:effectLst/>
                <a:latin typeface="Calibri" panose="020F0502020204030204" pitchFamily="34" charset="0"/>
                <a:cs typeface="Calibri" panose="020F0502020204030204" pitchFamily="34" charset="0"/>
              </a:rPr>
              <a:t> of it inside the code.</a:t>
            </a:r>
          </a:p>
        </p:txBody>
      </p:sp>
    </p:spTree>
    <p:extLst>
      <p:ext uri="{BB962C8B-B14F-4D97-AF65-F5344CB8AC3E}">
        <p14:creationId xmlns:p14="http://schemas.microsoft.com/office/powerpoint/2010/main" val="356951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357855"/>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When you run it, you see the following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We start here.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We end here.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means that Python reads the function's definitions and remembers them, but won't launch any of them without your permission.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We've modified the code now - we've inserted the </a:t>
            </a:r>
            <a:r>
              <a:rPr lang="en-US" b="1" dirty="0">
                <a:solidFill>
                  <a:schemeClr val="bg1"/>
                </a:solidFill>
                <a:effectLst/>
                <a:latin typeface="Calibri" panose="020F0502020204030204" pitchFamily="34" charset="0"/>
                <a:cs typeface="Calibri" panose="020F0502020204030204" pitchFamily="34" charset="0"/>
              </a:rPr>
              <a:t>function's invocation </a:t>
            </a:r>
            <a:r>
              <a:rPr lang="en-US" dirty="0">
                <a:solidFill>
                  <a:schemeClr val="bg1"/>
                </a:solidFill>
                <a:effectLst/>
                <a:latin typeface="Calibri" panose="020F0502020204030204" pitchFamily="34" charset="0"/>
                <a:cs typeface="Calibri" panose="020F0502020204030204" pitchFamily="34" charset="0"/>
              </a:rPr>
              <a:t>between the start and end messages: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message():</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print("Enter a value: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print("We start here.")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message()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print("We end here.")</a:t>
            </a:r>
          </a:p>
        </p:txBody>
      </p:sp>
    </p:spTree>
    <p:extLst>
      <p:ext uri="{BB962C8B-B14F-4D97-AF65-F5344CB8AC3E}">
        <p14:creationId xmlns:p14="http://schemas.microsoft.com/office/powerpoint/2010/main" val="50079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357855"/>
            <a:ext cx="9291917" cy="3416320"/>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The output looks different now: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We start here.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Enter a value: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We end here.</a:t>
            </a:r>
            <a:endParaRPr lang="en-US"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Test the code, modify it, experiment with it.</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a:t>
            </a:r>
            <a:r>
              <a:rPr lang="en-US" dirty="0" err="1">
                <a:solidFill>
                  <a:schemeClr val="bg1"/>
                </a:solidFill>
                <a:effectLst/>
                <a:highlight>
                  <a:srgbClr val="C0C0C0"/>
                </a:highlight>
                <a:latin typeface="Calibri" panose="020F0502020204030204" pitchFamily="34" charset="0"/>
                <a:cs typeface="Calibri" panose="020F0502020204030204" pitchFamily="34" charset="0"/>
              </a:rPr>
              <a:t>say_my_name</a:t>
            </a:r>
            <a:r>
              <a:rPr lang="en-US" dirty="0">
                <a:solidFill>
                  <a:schemeClr val="bg1"/>
                </a:solidFill>
                <a:effectLst/>
                <a:highlight>
                  <a:srgbClr val="C0C0C0"/>
                </a:highlight>
                <a:latin typeface="Calibri" panose="020F0502020204030204" pitchFamily="34" charset="0"/>
                <a:cs typeface="Calibri" panose="020F0502020204030204" pitchFamily="34" charset="0"/>
              </a:rPr>
              <a:t>(name):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f'Hi</a:t>
            </a:r>
            <a:r>
              <a:rPr lang="en-US" dirty="0">
                <a:solidFill>
                  <a:schemeClr val="bg1"/>
                </a:solidFill>
                <a:effectLst/>
                <a:highlight>
                  <a:srgbClr val="C0C0C0"/>
                </a:highlight>
                <a:latin typeface="Calibri" panose="020F0502020204030204" pitchFamily="34" charset="0"/>
                <a:cs typeface="Calibri" panose="020F0502020204030204" pitchFamily="34" charset="0"/>
              </a:rPr>
              <a:t> {name}! How are you?')</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say_my_name</a:t>
            </a:r>
            <a:r>
              <a:rPr lang="en-US" dirty="0">
                <a:solidFill>
                  <a:schemeClr val="bg1"/>
                </a:solidFill>
                <a:effectLst/>
                <a:highlight>
                  <a:srgbClr val="C0C0C0"/>
                </a:highlight>
                <a:latin typeface="Calibri" panose="020F0502020204030204" pitchFamily="34" charset="0"/>
                <a:cs typeface="Calibri" panose="020F0502020204030204" pitchFamily="34" charset="0"/>
              </a:rPr>
              <a:t>('Wellington')</a:t>
            </a:r>
          </a:p>
        </p:txBody>
      </p:sp>
    </p:spTree>
    <p:extLst>
      <p:ext uri="{BB962C8B-B14F-4D97-AF65-F5344CB8AC3E}">
        <p14:creationId xmlns:p14="http://schemas.microsoft.com/office/powerpoint/2010/main" val="51655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357855"/>
            <a:ext cx="9291917" cy="1015663"/>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How functions work</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Look at the picture below:</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pic>
        <p:nvPicPr>
          <p:cNvPr id="5122" name="Picture 2" descr="Explaining how functions work">
            <a:extLst>
              <a:ext uri="{FF2B5EF4-FFF2-40B4-BE49-F238E27FC236}">
                <a16:creationId xmlns:a16="http://schemas.microsoft.com/office/drawing/2014/main" id="{EDB17BC6-C69E-4B09-B433-651C035C2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9" y="1373518"/>
            <a:ext cx="5100844" cy="26606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935E374-11F0-4A81-983D-728C25417A18}"/>
              </a:ext>
            </a:extLst>
          </p:cNvPr>
          <p:cNvSpPr txBox="1"/>
          <p:nvPr/>
        </p:nvSpPr>
        <p:spPr>
          <a:xfrm>
            <a:off x="1358153" y="4266467"/>
            <a:ext cx="9291917" cy="2031325"/>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It tries to show you the whole process:</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when you </a:t>
            </a:r>
            <a:r>
              <a:rPr lang="en-US" b="1" dirty="0">
                <a:solidFill>
                  <a:schemeClr val="bg1"/>
                </a:solidFill>
                <a:effectLst/>
                <a:latin typeface="Calibri" panose="020F0502020204030204" pitchFamily="34" charset="0"/>
                <a:cs typeface="Calibri" panose="020F0502020204030204" pitchFamily="34" charset="0"/>
              </a:rPr>
              <a:t>invoke</a:t>
            </a:r>
            <a:r>
              <a:rPr lang="en-US" dirty="0">
                <a:solidFill>
                  <a:schemeClr val="bg1"/>
                </a:solidFill>
                <a:effectLst/>
                <a:latin typeface="Calibri" panose="020F0502020204030204" pitchFamily="34" charset="0"/>
                <a:cs typeface="Calibri" panose="020F0502020204030204" pitchFamily="34" charset="0"/>
              </a:rPr>
              <a:t> a function, Python remembers the place where it happened and jumps into the invoked function;</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body of the function is then </a:t>
            </a:r>
            <a:r>
              <a:rPr lang="en-US" b="1" dirty="0">
                <a:solidFill>
                  <a:schemeClr val="bg1"/>
                </a:solidFill>
                <a:effectLst/>
                <a:latin typeface="Calibri" panose="020F0502020204030204" pitchFamily="34" charset="0"/>
                <a:cs typeface="Calibri" panose="020F0502020204030204" pitchFamily="34" charset="0"/>
              </a:rPr>
              <a:t>executed</a:t>
            </a:r>
            <a:r>
              <a:rPr lang="en-US"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reaching the end of the function forces Python to </a:t>
            </a:r>
            <a:r>
              <a:rPr lang="en-US" b="1" dirty="0">
                <a:solidFill>
                  <a:schemeClr val="bg1"/>
                </a:solidFill>
                <a:effectLst/>
                <a:latin typeface="Calibri" panose="020F0502020204030204" pitchFamily="34" charset="0"/>
                <a:cs typeface="Calibri" panose="020F0502020204030204" pitchFamily="34" charset="0"/>
              </a:rPr>
              <a:t>return</a:t>
            </a:r>
            <a:r>
              <a:rPr lang="en-US" dirty="0">
                <a:solidFill>
                  <a:schemeClr val="bg1"/>
                </a:solidFill>
                <a:effectLst/>
                <a:latin typeface="Calibri" panose="020F0502020204030204" pitchFamily="34" charset="0"/>
                <a:cs typeface="Calibri" panose="020F0502020204030204" pitchFamily="34" charset="0"/>
              </a:rPr>
              <a:t> to the place directly after the point of invocation.</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058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9894" y="465432"/>
            <a:ext cx="9291917" cy="5909310"/>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You mustn't invoke a function which is not known at the moment of invocation.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Remember - Python reads your code from top to bottom. It's not going to look ahead in order to find a function you forgot to put in the right place ("right" means "before invocation".)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We've inserted an error into this code - can you see the difference?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print("We start here.")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message()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print("We end here.")</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message():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print("Enter a value: ")</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We've moved the function to the end of the code. Is Python able to find it when the execution reaches the invocation?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 it isn't. The error message will read: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NameError</a:t>
            </a:r>
            <a:r>
              <a:rPr lang="en-US" dirty="0">
                <a:solidFill>
                  <a:schemeClr val="bg1"/>
                </a:solidFill>
                <a:effectLst/>
                <a:highlight>
                  <a:srgbClr val="C0C0C0"/>
                </a:highlight>
                <a:latin typeface="Calibri" panose="020F0502020204030204" pitchFamily="34" charset="0"/>
                <a:cs typeface="Calibri" panose="020F0502020204030204" pitchFamily="34" charset="0"/>
              </a:rPr>
              <a:t>: name 'message' is not defined</a:t>
            </a:r>
          </a:p>
        </p:txBody>
      </p:sp>
    </p:spTree>
    <p:extLst>
      <p:ext uri="{BB962C8B-B14F-4D97-AF65-F5344CB8AC3E}">
        <p14:creationId xmlns:p14="http://schemas.microsoft.com/office/powerpoint/2010/main" val="1108810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9894" y="465432"/>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Don't try to force Python to look for functions you didn't deliver at the right time.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second catch sounds a little simpler: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You mustn't have a function and a variable of the same name.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following snippet is erroneous: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message():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print("Enter a value: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message = 1</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Assigning a value to the name message causes Python to forget its previous role. The function named </a:t>
            </a:r>
            <a:r>
              <a:rPr lang="en-US" dirty="0">
                <a:solidFill>
                  <a:schemeClr val="bg1"/>
                </a:solidFill>
                <a:effectLst/>
                <a:highlight>
                  <a:srgbClr val="C0C0C0"/>
                </a:highlight>
                <a:latin typeface="Calibri" panose="020F0502020204030204" pitchFamily="34" charset="0"/>
                <a:cs typeface="Calibri" panose="020F0502020204030204" pitchFamily="34" charset="0"/>
              </a:rPr>
              <a:t>message</a:t>
            </a:r>
            <a:r>
              <a:rPr lang="en-US" dirty="0">
                <a:solidFill>
                  <a:schemeClr val="bg1"/>
                </a:solidFill>
                <a:effectLst/>
                <a:latin typeface="Calibri" panose="020F0502020204030204" pitchFamily="34" charset="0"/>
                <a:cs typeface="Calibri" panose="020F0502020204030204" pitchFamily="34" charset="0"/>
              </a:rPr>
              <a:t> becomes unavailable.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Fortunately, you're free to </a:t>
            </a:r>
            <a:r>
              <a:rPr lang="en-US" b="1" dirty="0">
                <a:solidFill>
                  <a:schemeClr val="bg1"/>
                </a:solidFill>
                <a:effectLst/>
                <a:latin typeface="Calibri" panose="020F0502020204030204" pitchFamily="34" charset="0"/>
                <a:cs typeface="Calibri" panose="020F0502020204030204" pitchFamily="34" charset="0"/>
              </a:rPr>
              <a:t>mix your code with functions </a:t>
            </a:r>
            <a:r>
              <a:rPr lang="en-US" dirty="0">
                <a:solidFill>
                  <a:schemeClr val="bg1"/>
                </a:solidFill>
                <a:effectLst/>
                <a:latin typeface="Calibri" panose="020F0502020204030204" pitchFamily="34" charset="0"/>
                <a:cs typeface="Calibri" panose="020F0502020204030204" pitchFamily="34" charset="0"/>
              </a:rPr>
              <a:t>- you're not obliged to put all your functions at the top of your source file.</a:t>
            </a:r>
          </a:p>
        </p:txBody>
      </p:sp>
    </p:spTree>
    <p:extLst>
      <p:ext uri="{BB962C8B-B14F-4D97-AF65-F5344CB8AC3E}">
        <p14:creationId xmlns:p14="http://schemas.microsoft.com/office/powerpoint/2010/main" val="348337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9894" y="465432"/>
            <a:ext cx="9291917" cy="3970318"/>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Look at the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print("We start here.")</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rgbClr val="00B050"/>
                </a:solidFill>
                <a:effectLst/>
                <a:highlight>
                  <a:srgbClr val="C0C0C0"/>
                </a:highlight>
                <a:latin typeface="Calibri" panose="020F0502020204030204" pitchFamily="34" charset="0"/>
                <a:cs typeface="Calibri" panose="020F0502020204030204" pitchFamily="34" charset="0"/>
              </a:rPr>
              <a:t>def message():</a:t>
            </a:r>
          </a:p>
          <a:p>
            <a:pPr algn="l"/>
            <a:r>
              <a:rPr lang="en-US" dirty="0">
                <a:solidFill>
                  <a:srgbClr val="00B050"/>
                </a:solidFill>
                <a:effectLst/>
                <a:highlight>
                  <a:srgbClr val="C0C0C0"/>
                </a:highlight>
                <a:latin typeface="Calibri" panose="020F0502020204030204" pitchFamily="34" charset="0"/>
                <a:cs typeface="Calibri" panose="020F0502020204030204" pitchFamily="34" charset="0"/>
              </a:rPr>
              <a:t>    print("Enter a value: ")</a:t>
            </a:r>
          </a:p>
          <a:p>
            <a:pPr algn="l"/>
            <a:endParaRPr lang="en-US" dirty="0">
              <a:solidFill>
                <a:srgbClr val="00B050"/>
              </a:solidFill>
              <a:effectLst/>
              <a:highlight>
                <a:srgbClr val="C0C0C0"/>
              </a:highlight>
              <a:latin typeface="Calibri" panose="020F0502020204030204" pitchFamily="34" charset="0"/>
              <a:cs typeface="Calibri" panose="020F0502020204030204" pitchFamily="34" charset="0"/>
            </a:endParaRPr>
          </a:p>
          <a:p>
            <a:pPr algn="l"/>
            <a:r>
              <a:rPr lang="en-US" dirty="0">
                <a:solidFill>
                  <a:srgbClr val="00B050"/>
                </a:solidFill>
                <a:effectLst/>
                <a:highlight>
                  <a:srgbClr val="C0C0C0"/>
                </a:highlight>
                <a:latin typeface="Calibri" panose="020F0502020204030204" pitchFamily="34" charset="0"/>
                <a:cs typeface="Calibri" panose="020F0502020204030204" pitchFamily="34" charset="0"/>
              </a:rPr>
              <a:t>message()</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print("We end here.")</a:t>
            </a:r>
          </a:p>
          <a:p>
            <a:pPr algn="l"/>
            <a:endParaRPr lang="en-US"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It may look strange, but it's completely correct, and works as intended.</a:t>
            </a:r>
          </a:p>
        </p:txBody>
      </p:sp>
    </p:spTree>
    <p:extLst>
      <p:ext uri="{BB962C8B-B14F-4D97-AF65-F5344CB8AC3E}">
        <p14:creationId xmlns:p14="http://schemas.microsoft.com/office/powerpoint/2010/main" val="25749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9894" y="465432"/>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Let's return to our primary example, and employ the function for the right job, like here: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message(v):</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print("Enter a value: ")</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print(v)</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message(a)</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 = int(input())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message(b)</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b = int(input())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message(c)</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c = int(input())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Modifying the prompting message is now easy and clear - you can do it by changing the code in just one place - inside the function's body.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Open the sandbox, and try to do it yourself.</a:t>
            </a:r>
          </a:p>
          <a:p>
            <a:pPr algn="l"/>
            <a:endParaRPr lang="en-US" dirty="0">
              <a:solidFill>
                <a:schemeClr val="bg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058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4616648"/>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Key takeaways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1. A </a:t>
            </a:r>
            <a:r>
              <a:rPr lang="en-US" b="1" dirty="0">
                <a:solidFill>
                  <a:schemeClr val="bg1"/>
                </a:solidFill>
                <a:effectLst/>
                <a:latin typeface="Calibri" panose="020F0502020204030204" pitchFamily="34" charset="0"/>
                <a:cs typeface="Calibri" panose="020F0502020204030204" pitchFamily="34" charset="0"/>
              </a:rPr>
              <a:t>function</a:t>
            </a:r>
            <a:r>
              <a:rPr lang="en-US" dirty="0">
                <a:solidFill>
                  <a:schemeClr val="bg1"/>
                </a:solidFill>
                <a:effectLst/>
                <a:latin typeface="Calibri" panose="020F0502020204030204" pitchFamily="34" charset="0"/>
                <a:cs typeface="Calibri" panose="020F0502020204030204" pitchFamily="34" charset="0"/>
              </a:rPr>
              <a:t> is a block of code that performs a specific task when the function is called (invoked). You can use functions to make your code reusable, better organized, and more readable. Functions can have parameters and return values.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2. There are at least </a:t>
            </a:r>
            <a:r>
              <a:rPr lang="en-US" b="1" dirty="0">
                <a:solidFill>
                  <a:schemeClr val="bg1"/>
                </a:solidFill>
                <a:effectLst/>
                <a:latin typeface="Calibri" panose="020F0502020204030204" pitchFamily="34" charset="0"/>
                <a:cs typeface="Calibri" panose="020F0502020204030204" pitchFamily="34" charset="0"/>
              </a:rPr>
              <a:t>four basic </a:t>
            </a:r>
            <a:r>
              <a:rPr lang="en-US" dirty="0">
                <a:solidFill>
                  <a:schemeClr val="bg1"/>
                </a:solidFill>
                <a:effectLst/>
                <a:latin typeface="Calibri" panose="020F0502020204030204" pitchFamily="34" charset="0"/>
                <a:cs typeface="Calibri" panose="020F0502020204030204" pitchFamily="34" charset="0"/>
              </a:rPr>
              <a:t>types of functions in Python:</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built-in functions which are an integral part of Python (such as the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a:solidFill>
                  <a:schemeClr val="bg1"/>
                </a:solidFill>
                <a:effectLst/>
                <a:latin typeface="Calibri" panose="020F0502020204030204" pitchFamily="34" charset="0"/>
                <a:cs typeface="Calibri" panose="020F0502020204030204" pitchFamily="34" charset="0"/>
              </a:rPr>
              <a:t> function). You can see a complete list of Python built-in functions at </a:t>
            </a:r>
            <a:r>
              <a:rPr lang="en-US" b="1" i="1" dirty="0">
                <a:solidFill>
                  <a:schemeClr val="bg1"/>
                </a:solidFill>
                <a:effectLst/>
                <a:latin typeface="Calibri" panose="020F0502020204030204" pitchFamily="34" charset="0"/>
                <a:cs typeface="Calibri" panose="020F0502020204030204" pitchFamily="34" charset="0"/>
              </a:rPr>
              <a:t>https://docs.python.org/3/library/functions.html.</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ones that come from </a:t>
            </a:r>
            <a:r>
              <a:rPr lang="en-US" b="1" dirty="0">
                <a:solidFill>
                  <a:schemeClr val="bg1"/>
                </a:solidFill>
                <a:effectLst/>
                <a:latin typeface="Calibri" panose="020F0502020204030204" pitchFamily="34" charset="0"/>
                <a:cs typeface="Calibri" panose="020F0502020204030204" pitchFamily="34" charset="0"/>
              </a:rPr>
              <a:t>pre-installed modules </a:t>
            </a:r>
            <a:r>
              <a:rPr lang="en-US" dirty="0">
                <a:solidFill>
                  <a:schemeClr val="bg1"/>
                </a:solidFill>
                <a:effectLst/>
                <a:latin typeface="Calibri" panose="020F0502020204030204" pitchFamily="34" charset="0"/>
                <a:cs typeface="Calibri" panose="020F0502020204030204" pitchFamily="34" charset="0"/>
              </a:rPr>
              <a:t>(you'll learn about them in the Python Essentials 2 course)</a:t>
            </a:r>
          </a:p>
          <a:p>
            <a:pPr marL="285750" indent="-285750">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user-defined functions </a:t>
            </a:r>
            <a:r>
              <a:rPr lang="en-US" dirty="0">
                <a:solidFill>
                  <a:schemeClr val="bg1"/>
                </a:solidFill>
                <a:effectLst/>
                <a:latin typeface="Calibri" panose="020F0502020204030204" pitchFamily="34" charset="0"/>
                <a:cs typeface="Calibri" panose="020F0502020204030204" pitchFamily="34" charset="0"/>
              </a:rPr>
              <a:t>which are written by users for users - you can write your own functions and use them freely in your code,</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b="1" dirty="0">
                <a:solidFill>
                  <a:schemeClr val="bg1"/>
                </a:solidFill>
                <a:effectLst/>
                <a:latin typeface="Calibri" panose="020F0502020204030204" pitchFamily="34" charset="0"/>
                <a:cs typeface="Calibri" panose="020F0502020204030204" pitchFamily="34" charset="0"/>
              </a:rPr>
              <a:t>lambda functions </a:t>
            </a:r>
            <a:r>
              <a:rPr lang="en-US" dirty="0">
                <a:solidFill>
                  <a:schemeClr val="bg1"/>
                </a:solidFill>
                <a:effectLst/>
                <a:latin typeface="Calibri" panose="020F0502020204030204" pitchFamily="34" charset="0"/>
                <a:cs typeface="Calibri" panose="020F0502020204030204" pitchFamily="34" charset="0"/>
              </a:rPr>
              <a:t>(you'll learn about them in the Python Essentials 2 course.)</a:t>
            </a:r>
          </a:p>
        </p:txBody>
      </p:sp>
    </p:spTree>
    <p:extLst>
      <p:ext uri="{BB962C8B-B14F-4D97-AF65-F5344CB8AC3E}">
        <p14:creationId xmlns:p14="http://schemas.microsoft.com/office/powerpoint/2010/main" val="61569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539978"/>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3. You can define your own function using the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def</a:t>
            </a:r>
            <a:r>
              <a:rPr lang="en-US" sz="1600" dirty="0">
                <a:solidFill>
                  <a:schemeClr val="bg1"/>
                </a:solidFill>
                <a:effectLst/>
                <a:latin typeface="Calibri" panose="020F0502020204030204" pitchFamily="34" charset="0"/>
                <a:cs typeface="Calibri" panose="020F0502020204030204" pitchFamily="34" charset="0"/>
              </a:rPr>
              <a:t> keyword and the following syntax:</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def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your_function</a:t>
            </a:r>
            <a:r>
              <a:rPr lang="en-US" sz="1600" dirty="0">
                <a:solidFill>
                  <a:schemeClr val="bg1"/>
                </a:solidFill>
                <a:effectLst/>
                <a:highlight>
                  <a:srgbClr val="C0C0C0"/>
                </a:highlight>
                <a:latin typeface="Calibri" panose="020F0502020204030204" pitchFamily="34" charset="0"/>
                <a:cs typeface="Calibri" panose="020F0502020204030204" pitchFamily="34" charset="0"/>
              </a:rPr>
              <a:t>(optional parameters):</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 the body of the function</a:t>
            </a:r>
            <a:endParaRPr lang="en-US" sz="1600" dirty="0">
              <a:solidFill>
                <a:schemeClr val="bg1"/>
              </a:solidFill>
              <a:effectLst/>
              <a:latin typeface="Calibri" panose="020F0502020204030204" pitchFamily="34" charset="0"/>
              <a:cs typeface="Calibri" panose="020F0502020204030204" pitchFamily="34" charset="0"/>
            </a:endParaRP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You can define a function which </a:t>
            </a:r>
            <a:r>
              <a:rPr lang="en-US" sz="1600" b="1" dirty="0">
                <a:solidFill>
                  <a:schemeClr val="bg1"/>
                </a:solidFill>
                <a:effectLst/>
                <a:latin typeface="Calibri" panose="020F0502020204030204" pitchFamily="34" charset="0"/>
                <a:cs typeface="Calibri" panose="020F0502020204030204" pitchFamily="34" charset="0"/>
              </a:rPr>
              <a:t>doesn't take any arguments</a:t>
            </a:r>
            <a:r>
              <a:rPr lang="en-US" sz="1600" dirty="0">
                <a:solidFill>
                  <a:schemeClr val="bg1"/>
                </a:solidFill>
                <a:effectLst/>
                <a:latin typeface="Calibri" panose="020F0502020204030204" pitchFamily="34" charset="0"/>
                <a:cs typeface="Calibri" panose="020F0502020204030204" pitchFamily="34" charset="0"/>
              </a:rPr>
              <a:t>, e.g.:</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def message():    # defining a function</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print("Hello")    # body of the function</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message()    # calling the function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You can define a function which </a:t>
            </a:r>
            <a:r>
              <a:rPr lang="en-US" sz="1600" b="1" dirty="0">
                <a:solidFill>
                  <a:schemeClr val="bg1"/>
                </a:solidFill>
                <a:effectLst/>
                <a:latin typeface="Calibri" panose="020F0502020204030204" pitchFamily="34" charset="0"/>
                <a:cs typeface="Calibri" panose="020F0502020204030204" pitchFamily="34" charset="0"/>
              </a:rPr>
              <a:t>takes arguments</a:t>
            </a:r>
            <a:r>
              <a:rPr lang="en-US" sz="1600" dirty="0">
                <a:solidFill>
                  <a:schemeClr val="bg1"/>
                </a:solidFill>
                <a:effectLst/>
                <a:latin typeface="Calibri" panose="020F0502020204030204" pitchFamily="34" charset="0"/>
                <a:cs typeface="Calibri" panose="020F0502020204030204" pitchFamily="34" charset="0"/>
              </a:rPr>
              <a:t>, too, just like the one-parameter function below:</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def hello(name):    # defining a function</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print("Hello,", name)    # body of the function</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name = input("Enter your name: ")</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hello(name)    # calling the function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We'll tell you more about parametrized functions in the next section. Don't worry.</a:t>
            </a:r>
          </a:p>
        </p:txBody>
      </p:sp>
    </p:spTree>
    <p:extLst>
      <p:ext uri="{BB962C8B-B14F-4D97-AF65-F5344CB8AC3E}">
        <p14:creationId xmlns:p14="http://schemas.microsoft.com/office/powerpoint/2010/main" val="198269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154984"/>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Python Essentials 1:</a:t>
            </a:r>
          </a:p>
          <a:p>
            <a:pPr algn="l"/>
            <a:r>
              <a:rPr lang="en-US" sz="2400" b="1" dirty="0">
                <a:solidFill>
                  <a:schemeClr val="bg1"/>
                </a:solidFill>
                <a:effectLst/>
                <a:latin typeface="Calibri" panose="020F0502020204030204" pitchFamily="34" charset="0"/>
                <a:cs typeface="Calibri" panose="020F0502020204030204" pitchFamily="34" charset="0"/>
              </a:rPr>
              <a:t>Module 4</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Functions, Tuples, Dictionaries, Exceptions, and Data Processing</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In this module, you will cover the following topics:</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code structuring and the concept of function;</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function invocation and returning a result from a function;</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name scopes and variable shadowing;</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tuples and their purpose, constructing and using tuples;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dictionaries and their purpose, constructing and using dictionaries;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exceptions – the try statement and the except clause, Python built-in exceptions, code testing and debugging.</a:t>
            </a:r>
          </a:p>
        </p:txBody>
      </p:sp>
    </p:spTree>
    <p:extLst>
      <p:ext uri="{BB962C8B-B14F-4D97-AF65-F5344CB8AC3E}">
        <p14:creationId xmlns:p14="http://schemas.microsoft.com/office/powerpoint/2010/main" val="1632516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6247864"/>
          </a:xfrm>
          <a:prstGeom prst="rect">
            <a:avLst/>
          </a:prstGeom>
          <a:noFill/>
        </p:spPr>
        <p:txBody>
          <a:bodyPr wrap="square">
            <a:spAutoFit/>
          </a:bodyPr>
          <a:lstStyle/>
          <a:p>
            <a:pPr algn="l"/>
            <a:r>
              <a:rPr lang="en-US" sz="1600" b="1" dirty="0">
                <a:solidFill>
                  <a:schemeClr val="bg1"/>
                </a:solidFill>
                <a:effectLst/>
                <a:latin typeface="Calibri" panose="020F0502020204030204" pitchFamily="34" charset="0"/>
                <a:cs typeface="Calibri" panose="020F0502020204030204" pitchFamily="34" charset="0"/>
              </a:rPr>
              <a:t>Exercise 1</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a:t>
            </a:r>
            <a:r>
              <a:rPr lang="en-US" sz="1600" b="1" dirty="0">
                <a:solidFill>
                  <a:schemeClr val="bg1"/>
                </a:solidFill>
                <a:effectLst/>
                <a:latin typeface="Calibri" panose="020F0502020204030204" pitchFamily="34" charset="0"/>
                <a:cs typeface="Calibri" panose="020F0502020204030204" pitchFamily="34" charset="0"/>
              </a:rPr>
              <a:t>input() </a:t>
            </a:r>
            <a:r>
              <a:rPr lang="en-US" sz="1600" dirty="0">
                <a:solidFill>
                  <a:schemeClr val="bg1"/>
                </a:solidFill>
                <a:effectLst/>
                <a:latin typeface="Calibri" panose="020F0502020204030204" pitchFamily="34" charset="0"/>
                <a:cs typeface="Calibri" panose="020F0502020204030204" pitchFamily="34" charset="0"/>
              </a:rPr>
              <a:t>function is an example of a:</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a) user-defined function</a:t>
            </a:r>
          </a:p>
          <a:p>
            <a:pPr algn="l"/>
            <a:r>
              <a:rPr lang="en-US" sz="1600" b="1" dirty="0">
                <a:solidFill>
                  <a:srgbClr val="FF0000"/>
                </a:solidFill>
                <a:effectLst/>
                <a:latin typeface="Calibri" panose="020F0502020204030204" pitchFamily="34" charset="0"/>
                <a:cs typeface="Calibri" panose="020F0502020204030204" pitchFamily="34" charset="0"/>
              </a:rPr>
              <a:t>b) built-in function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Exercise 2</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What happens when you try to invoke a function before you define it? Example: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hi()</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def hi():</a:t>
            </a:r>
          </a:p>
          <a:p>
            <a:pPr algn="l"/>
            <a:r>
              <a:rPr lang="en-US" sz="1600" dirty="0">
                <a:solidFill>
                  <a:schemeClr val="bg1"/>
                </a:solidFill>
                <a:effectLst/>
                <a:latin typeface="Calibri" panose="020F0502020204030204" pitchFamily="34" charset="0"/>
                <a:cs typeface="Calibri" panose="020F0502020204030204" pitchFamily="34" charset="0"/>
              </a:rPr>
              <a:t>    print("hi!")  # </a:t>
            </a:r>
            <a:r>
              <a:rPr lang="en-US" sz="1600" b="1" dirty="0">
                <a:solidFill>
                  <a:srgbClr val="FF0000"/>
                </a:solidFill>
                <a:effectLst/>
                <a:latin typeface="Calibri" panose="020F0502020204030204" pitchFamily="34" charset="0"/>
                <a:cs typeface="Calibri" panose="020F0502020204030204" pitchFamily="34" charset="0"/>
              </a:rPr>
              <a:t>An exception is thrown (the </a:t>
            </a:r>
            <a:r>
              <a:rPr lang="en-US" sz="1600" b="1" dirty="0" err="1">
                <a:solidFill>
                  <a:srgbClr val="FF0000"/>
                </a:solidFill>
                <a:effectLst/>
                <a:latin typeface="Calibri" panose="020F0502020204030204" pitchFamily="34" charset="0"/>
                <a:cs typeface="Calibri" panose="020F0502020204030204" pitchFamily="34" charset="0"/>
              </a:rPr>
              <a:t>NameError</a:t>
            </a:r>
            <a:r>
              <a:rPr lang="en-US" sz="1600" b="1" dirty="0">
                <a:solidFill>
                  <a:srgbClr val="FF0000"/>
                </a:solidFill>
                <a:effectLst/>
                <a:latin typeface="Calibri" panose="020F0502020204030204" pitchFamily="34" charset="0"/>
                <a:cs typeface="Calibri" panose="020F0502020204030204" pitchFamily="34" charset="0"/>
              </a:rPr>
              <a:t> exception to be more precise)</a:t>
            </a:r>
          </a:p>
          <a:p>
            <a:pPr algn="l"/>
            <a:endParaRPr lang="en-US" sz="1600" b="1" dirty="0">
              <a:solidFill>
                <a:srgbClr val="FF0000"/>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Exercise 3</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What will happen when you run the code below?</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def hi():</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print("hi")</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hi(5)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An exception will be thrown (the </a:t>
            </a:r>
            <a:r>
              <a:rPr lang="en-US" sz="1600" b="1" dirty="0" err="1">
                <a:solidFill>
                  <a:schemeClr val="bg1"/>
                </a:solidFill>
                <a:effectLst/>
                <a:highlight>
                  <a:srgbClr val="C0C0C0"/>
                </a:highlight>
                <a:latin typeface="Calibri" panose="020F0502020204030204" pitchFamily="34" charset="0"/>
                <a:cs typeface="Calibri" panose="020F0502020204030204" pitchFamily="34" charset="0"/>
              </a:rPr>
              <a:t>TypeError</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 exception to be more precise) - the hi() function doesn't take any arguments</a:t>
            </a:r>
          </a:p>
        </p:txBody>
      </p:sp>
    </p:spTree>
    <p:extLst>
      <p:ext uri="{BB962C8B-B14F-4D97-AF65-F5344CB8AC3E}">
        <p14:creationId xmlns:p14="http://schemas.microsoft.com/office/powerpoint/2010/main" val="286812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4893647"/>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Parameterized functions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function's full power reveals itself when it can be equipped with an interface that is able to accept data provided by the invoker. Such data can modify the function's behavior, making it more flexible and adaptable to changing conditions.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parameter is actually a variable, but there are two important factors that make parameters different and special:</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parameters exist only inside functions in which they have been defined</a:t>
            </a:r>
            <a:r>
              <a:rPr lang="en-US" dirty="0">
                <a:solidFill>
                  <a:schemeClr val="bg1"/>
                </a:solidFill>
                <a:effectLst/>
                <a:latin typeface="Calibri" panose="020F0502020204030204" pitchFamily="34" charset="0"/>
                <a:cs typeface="Calibri" panose="020F0502020204030204" pitchFamily="34" charset="0"/>
              </a:rPr>
              <a:t>, and the only place where the parameter can be defined is a space between a pair of parentheses in the </a:t>
            </a:r>
            <a:r>
              <a:rPr lang="en-US" dirty="0">
                <a:solidFill>
                  <a:schemeClr val="bg1"/>
                </a:solidFill>
                <a:effectLst/>
                <a:highlight>
                  <a:srgbClr val="C0C0C0"/>
                </a:highlight>
                <a:latin typeface="Calibri" panose="020F0502020204030204" pitchFamily="34" charset="0"/>
                <a:cs typeface="Calibri" panose="020F0502020204030204" pitchFamily="34" charset="0"/>
              </a:rPr>
              <a:t>def</a:t>
            </a:r>
            <a:r>
              <a:rPr lang="en-US" dirty="0">
                <a:solidFill>
                  <a:schemeClr val="bg1"/>
                </a:solidFill>
                <a:effectLst/>
                <a:latin typeface="Calibri" panose="020F0502020204030204" pitchFamily="34" charset="0"/>
                <a:cs typeface="Calibri" panose="020F0502020204030204" pitchFamily="34" charset="0"/>
              </a:rPr>
              <a:t> statement;</a:t>
            </a:r>
          </a:p>
          <a:p>
            <a:pPr marL="285750" indent="-285750" algn="l">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assigning a value to the parameter is done at the time of the function's invocation</a:t>
            </a:r>
            <a:r>
              <a:rPr lang="en-US" dirty="0">
                <a:solidFill>
                  <a:schemeClr val="bg1"/>
                </a:solidFill>
                <a:effectLst/>
                <a:latin typeface="Calibri" panose="020F0502020204030204" pitchFamily="34" charset="0"/>
                <a:cs typeface="Calibri" panose="020F0502020204030204" pitchFamily="34" charset="0"/>
              </a:rPr>
              <a:t>, by specifying the corresponding argument.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function(parameter):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20971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Don't forget:</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1" dirty="0">
                <a:solidFill>
                  <a:srgbClr val="7030A0"/>
                </a:solidFill>
                <a:effectLst/>
                <a:latin typeface="Calibri" panose="020F0502020204030204" pitchFamily="34" charset="0"/>
                <a:cs typeface="Calibri" panose="020F0502020204030204" pitchFamily="34" charset="0"/>
              </a:rPr>
              <a:t>parameters</a:t>
            </a:r>
            <a:r>
              <a:rPr lang="en-US" b="1" dirty="0">
                <a:solidFill>
                  <a:schemeClr val="bg1"/>
                </a:solidFill>
                <a:effectLst/>
                <a:latin typeface="Calibri" panose="020F0502020204030204" pitchFamily="34" charset="0"/>
                <a:cs typeface="Calibri" panose="020F0502020204030204" pitchFamily="34" charset="0"/>
              </a:rPr>
              <a:t> live </a:t>
            </a:r>
            <a:r>
              <a:rPr lang="en-US" b="1" dirty="0">
                <a:solidFill>
                  <a:srgbClr val="FF0000"/>
                </a:solidFill>
                <a:effectLst/>
                <a:latin typeface="Calibri" panose="020F0502020204030204" pitchFamily="34" charset="0"/>
                <a:cs typeface="Calibri" panose="020F0502020204030204" pitchFamily="34" charset="0"/>
              </a:rPr>
              <a:t>inside</a:t>
            </a:r>
            <a:r>
              <a:rPr lang="en-US" b="1" dirty="0">
                <a:solidFill>
                  <a:schemeClr val="bg1"/>
                </a:solidFill>
                <a:effectLst/>
                <a:latin typeface="Calibri" panose="020F0502020204030204" pitchFamily="34" charset="0"/>
                <a:cs typeface="Calibri" panose="020F0502020204030204" pitchFamily="34" charset="0"/>
              </a:rPr>
              <a:t> functions </a:t>
            </a:r>
            <a:r>
              <a:rPr lang="en-US" dirty="0">
                <a:solidFill>
                  <a:schemeClr val="bg1"/>
                </a:solidFill>
                <a:effectLst/>
                <a:latin typeface="Calibri" panose="020F0502020204030204" pitchFamily="34" charset="0"/>
                <a:cs typeface="Calibri" panose="020F0502020204030204" pitchFamily="34" charset="0"/>
              </a:rPr>
              <a:t>(this is their natural environment)</a:t>
            </a:r>
          </a:p>
          <a:p>
            <a:pPr marL="285750" indent="-285750" algn="l">
              <a:buFont typeface="Arial" panose="020B0604020202020204" pitchFamily="34" charset="0"/>
              <a:buChar char="•"/>
            </a:pPr>
            <a:r>
              <a:rPr lang="en-US" b="1" dirty="0">
                <a:solidFill>
                  <a:srgbClr val="7030A0"/>
                </a:solidFill>
                <a:effectLst/>
                <a:latin typeface="Calibri" panose="020F0502020204030204" pitchFamily="34" charset="0"/>
                <a:cs typeface="Calibri" panose="020F0502020204030204" pitchFamily="34" charset="0"/>
              </a:rPr>
              <a:t>arguments</a:t>
            </a:r>
            <a:r>
              <a:rPr lang="en-US" b="1" dirty="0">
                <a:solidFill>
                  <a:schemeClr val="bg1"/>
                </a:solidFill>
                <a:effectLst/>
                <a:latin typeface="Calibri" panose="020F0502020204030204" pitchFamily="34" charset="0"/>
                <a:cs typeface="Calibri" panose="020F0502020204030204" pitchFamily="34" charset="0"/>
              </a:rPr>
              <a:t> exist </a:t>
            </a:r>
            <a:r>
              <a:rPr lang="en-US" b="1" dirty="0">
                <a:solidFill>
                  <a:srgbClr val="FF0000"/>
                </a:solidFill>
                <a:effectLst/>
                <a:latin typeface="Calibri" panose="020F0502020204030204" pitchFamily="34" charset="0"/>
                <a:cs typeface="Calibri" panose="020F0502020204030204" pitchFamily="34" charset="0"/>
              </a:rPr>
              <a:t>outside</a:t>
            </a:r>
            <a:r>
              <a:rPr lang="en-US" b="1" dirty="0">
                <a:solidFill>
                  <a:schemeClr val="bg1"/>
                </a:solidFill>
                <a:effectLst/>
                <a:latin typeface="Calibri" panose="020F0502020204030204" pitchFamily="34" charset="0"/>
                <a:cs typeface="Calibri" panose="020F0502020204030204" pitchFamily="34" charset="0"/>
              </a:rPr>
              <a:t> functions</a:t>
            </a:r>
            <a:r>
              <a:rPr lang="en-US" dirty="0">
                <a:solidFill>
                  <a:schemeClr val="bg1"/>
                </a:solidFill>
                <a:effectLst/>
                <a:latin typeface="Calibri" panose="020F0502020204030204" pitchFamily="34" charset="0"/>
                <a:cs typeface="Calibri" panose="020F0502020204030204" pitchFamily="34" charset="0"/>
              </a:rPr>
              <a:t>, and are carriers of values passed to corresponding parameters.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There is a clear and unambiguous frontier between these two worlds.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Let's enrich the function above with just </a:t>
            </a:r>
            <a:r>
              <a:rPr lang="en-US" b="1" dirty="0">
                <a:solidFill>
                  <a:srgbClr val="FF0000"/>
                </a:solidFill>
                <a:effectLst/>
                <a:latin typeface="Calibri" panose="020F0502020204030204" pitchFamily="34" charset="0"/>
                <a:cs typeface="Calibri" panose="020F0502020204030204" pitchFamily="34" charset="0"/>
              </a:rPr>
              <a:t>one parameter </a:t>
            </a:r>
            <a:r>
              <a:rPr lang="en-US" dirty="0">
                <a:solidFill>
                  <a:schemeClr val="bg1"/>
                </a:solidFill>
                <a:effectLst/>
                <a:latin typeface="Calibri" panose="020F0502020204030204" pitchFamily="34" charset="0"/>
                <a:cs typeface="Calibri" panose="020F0502020204030204" pitchFamily="34" charset="0"/>
              </a:rPr>
              <a:t>- we're going to use it to show the user the number of a value the function asks for.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 have to rebuild the </a:t>
            </a:r>
            <a:r>
              <a:rPr lang="en-US" dirty="0">
                <a:solidFill>
                  <a:schemeClr val="bg1"/>
                </a:solidFill>
                <a:effectLst/>
                <a:highlight>
                  <a:srgbClr val="C0C0C0"/>
                </a:highlight>
                <a:latin typeface="Calibri" panose="020F0502020204030204" pitchFamily="34" charset="0"/>
                <a:cs typeface="Calibri" panose="020F0502020204030204" pitchFamily="34" charset="0"/>
              </a:rPr>
              <a:t>def</a:t>
            </a:r>
            <a:r>
              <a:rPr lang="en-US" dirty="0">
                <a:solidFill>
                  <a:schemeClr val="bg1"/>
                </a:solidFill>
                <a:effectLst/>
                <a:latin typeface="Calibri" panose="020F0502020204030204" pitchFamily="34" charset="0"/>
                <a:cs typeface="Calibri" panose="020F0502020204030204" pitchFamily="34" charset="0"/>
              </a:rPr>
              <a:t> statement - this is how it looks now: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message(</a:t>
            </a:r>
            <a:r>
              <a:rPr lang="en-US" dirty="0">
                <a:solidFill>
                  <a:srgbClr val="FF000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definition specifies that our function operates on just one parameter named </a:t>
            </a:r>
            <a:r>
              <a:rPr lang="en-US" b="1" dirty="0">
                <a:solidFill>
                  <a:schemeClr val="bg1"/>
                </a:solidFill>
                <a:effectLst/>
                <a:latin typeface="Calibri" panose="020F0502020204030204" pitchFamily="34" charset="0"/>
                <a:cs typeface="Calibri" panose="020F0502020204030204" pitchFamily="34" charset="0"/>
              </a:rPr>
              <a:t>number</a:t>
            </a:r>
            <a:r>
              <a:rPr lang="en-US" dirty="0">
                <a:solidFill>
                  <a:schemeClr val="bg1"/>
                </a:solidFill>
                <a:effectLst/>
                <a:latin typeface="Calibri" panose="020F0502020204030204" pitchFamily="34" charset="0"/>
                <a:cs typeface="Calibri" panose="020F0502020204030204" pitchFamily="34" charset="0"/>
              </a:rPr>
              <a:t>. You can use it as an ordinary variable, but </a:t>
            </a:r>
            <a:r>
              <a:rPr lang="en-US" b="1" dirty="0">
                <a:solidFill>
                  <a:srgbClr val="FF0000"/>
                </a:solidFill>
                <a:effectLst/>
                <a:latin typeface="Calibri" panose="020F0502020204030204" pitchFamily="34" charset="0"/>
                <a:cs typeface="Calibri" panose="020F0502020204030204" pitchFamily="34" charset="0"/>
              </a:rPr>
              <a:t>only inside the function </a:t>
            </a:r>
            <a:r>
              <a:rPr lang="en-US" dirty="0">
                <a:solidFill>
                  <a:schemeClr val="bg1"/>
                </a:solidFill>
                <a:effectLst/>
                <a:latin typeface="Calibri" panose="020F0502020204030204" pitchFamily="34" charset="0"/>
                <a:cs typeface="Calibri" panose="020F0502020204030204" pitchFamily="34" charset="0"/>
              </a:rPr>
              <a:t>- it isn't visible anywhere else.</a:t>
            </a:r>
          </a:p>
        </p:txBody>
      </p:sp>
    </p:spTree>
    <p:extLst>
      <p:ext uri="{BB962C8B-B14F-4D97-AF65-F5344CB8AC3E}">
        <p14:creationId xmlns:p14="http://schemas.microsoft.com/office/powerpoint/2010/main" val="2397245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Let's now improve the function's body: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message(</a:t>
            </a:r>
            <a:r>
              <a:rPr lang="en-US" b="1" dirty="0">
                <a:solidFill>
                  <a:srgbClr val="FF000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print("Enter a number:", </a:t>
            </a:r>
            <a:r>
              <a:rPr lang="en-US" b="1" dirty="0">
                <a:solidFill>
                  <a:srgbClr val="FF000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We've made use of the parameter. Note: we haven't assigned the parameter with any value. Is it correct?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Yes, it 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value for the parameter will arrive from the function's environment.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Remember: </a:t>
            </a:r>
            <a:r>
              <a:rPr lang="en-US" b="1" dirty="0">
                <a:solidFill>
                  <a:schemeClr val="bg1"/>
                </a:solidFill>
                <a:effectLst/>
                <a:latin typeface="Calibri" panose="020F0502020204030204" pitchFamily="34" charset="0"/>
                <a:cs typeface="Calibri" panose="020F0502020204030204" pitchFamily="34" charset="0"/>
              </a:rPr>
              <a:t>specifying one or more </a:t>
            </a:r>
            <a:r>
              <a:rPr lang="en-US" b="1" dirty="0">
                <a:solidFill>
                  <a:srgbClr val="FF0000"/>
                </a:solidFill>
                <a:effectLst/>
                <a:latin typeface="Calibri" panose="020F0502020204030204" pitchFamily="34" charset="0"/>
                <a:cs typeface="Calibri" panose="020F0502020204030204" pitchFamily="34" charset="0"/>
              </a:rPr>
              <a:t>parameters</a:t>
            </a:r>
            <a:r>
              <a:rPr lang="en-US" b="1" dirty="0">
                <a:solidFill>
                  <a:schemeClr val="bg1"/>
                </a:solidFill>
                <a:effectLst/>
                <a:latin typeface="Calibri" panose="020F0502020204030204" pitchFamily="34" charset="0"/>
                <a:cs typeface="Calibri" panose="020F0502020204030204" pitchFamily="34" charset="0"/>
              </a:rPr>
              <a:t> in a function's definition </a:t>
            </a:r>
            <a:r>
              <a:rPr lang="en-US" dirty="0">
                <a:solidFill>
                  <a:schemeClr val="bg1"/>
                </a:solidFill>
                <a:effectLst/>
                <a:latin typeface="Calibri" panose="020F0502020204030204" pitchFamily="34" charset="0"/>
                <a:cs typeface="Calibri" panose="020F0502020204030204" pitchFamily="34" charset="0"/>
              </a:rPr>
              <a:t>is also a requirement, and you have to fulfil it during invocation. You must </a:t>
            </a:r>
            <a:r>
              <a:rPr lang="en-US" b="1" dirty="0">
                <a:solidFill>
                  <a:schemeClr val="bg1"/>
                </a:solidFill>
                <a:effectLst/>
                <a:latin typeface="Calibri" panose="020F0502020204030204" pitchFamily="34" charset="0"/>
                <a:cs typeface="Calibri" panose="020F0502020204030204" pitchFamily="34" charset="0"/>
              </a:rPr>
              <a:t>provide as many </a:t>
            </a:r>
            <a:r>
              <a:rPr lang="en-US" b="1" dirty="0">
                <a:solidFill>
                  <a:srgbClr val="FF0000"/>
                </a:solidFill>
                <a:effectLst/>
                <a:latin typeface="Calibri" panose="020F0502020204030204" pitchFamily="34" charset="0"/>
                <a:cs typeface="Calibri" panose="020F0502020204030204" pitchFamily="34" charset="0"/>
              </a:rPr>
              <a:t>arguments</a:t>
            </a:r>
            <a:r>
              <a:rPr lang="en-US" b="1" dirty="0">
                <a:solidFill>
                  <a:schemeClr val="bg1"/>
                </a:solidFill>
                <a:effectLst/>
                <a:latin typeface="Calibri" panose="020F0502020204030204" pitchFamily="34" charset="0"/>
                <a:cs typeface="Calibri" panose="020F0502020204030204" pitchFamily="34" charset="0"/>
              </a:rPr>
              <a:t> as there are defined parameters</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Failure to do so will cause an error.</a:t>
            </a:r>
          </a:p>
        </p:txBody>
      </p:sp>
    </p:spTree>
    <p:extLst>
      <p:ext uri="{BB962C8B-B14F-4D97-AF65-F5344CB8AC3E}">
        <p14:creationId xmlns:p14="http://schemas.microsoft.com/office/powerpoint/2010/main" val="3626389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447645"/>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Parametrized functions: continued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Try to run the code in the editor.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is what you'll see in the console: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message(</a:t>
            </a:r>
            <a:r>
              <a:rPr lang="en-US" b="1" dirty="0">
                <a:solidFill>
                  <a:srgbClr val="FF000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print("Enter a number:", </a:t>
            </a:r>
            <a:r>
              <a:rPr lang="en-US" b="1" dirty="0">
                <a:solidFill>
                  <a:srgbClr val="FF000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message()  # </a:t>
            </a:r>
            <a:r>
              <a:rPr lang="en-US" b="1" dirty="0">
                <a:solidFill>
                  <a:srgbClr val="FF0000"/>
                </a:solidFill>
                <a:effectLst/>
                <a:highlight>
                  <a:srgbClr val="C0C0C0"/>
                </a:highlight>
                <a:latin typeface="Calibri" panose="020F0502020204030204" pitchFamily="34" charset="0"/>
                <a:cs typeface="Calibri" panose="020F0502020204030204" pitchFamily="34" charset="0"/>
              </a:rPr>
              <a:t>missing argument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TypeError</a:t>
            </a:r>
            <a:r>
              <a:rPr lang="en-US" dirty="0">
                <a:solidFill>
                  <a:schemeClr val="bg1"/>
                </a:solidFill>
                <a:effectLst/>
                <a:highlight>
                  <a:srgbClr val="C0C0C0"/>
                </a:highlight>
                <a:latin typeface="Calibri" panose="020F0502020204030204" pitchFamily="34" charset="0"/>
                <a:cs typeface="Calibri" panose="020F0502020204030204" pitchFamily="34" charset="0"/>
              </a:rPr>
              <a:t>: message() </a:t>
            </a:r>
            <a:r>
              <a:rPr lang="en-US" b="1" dirty="0">
                <a:solidFill>
                  <a:srgbClr val="FF0000"/>
                </a:solidFill>
                <a:effectLst/>
                <a:highlight>
                  <a:srgbClr val="C0C0C0"/>
                </a:highlight>
                <a:latin typeface="Calibri" panose="020F0502020204030204" pitchFamily="34" charset="0"/>
                <a:cs typeface="Calibri" panose="020F0502020204030204" pitchFamily="34" charset="0"/>
              </a:rPr>
              <a:t>missing 1 required positional argument: 'number'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looks better, for sure: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message(</a:t>
            </a:r>
            <a:r>
              <a:rPr lang="en-US" b="1" dirty="0">
                <a:solidFill>
                  <a:srgbClr val="FF000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print("Enter a number:", </a:t>
            </a:r>
            <a:r>
              <a:rPr lang="en-US" b="1" dirty="0">
                <a:solidFill>
                  <a:srgbClr val="FF000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message(</a:t>
            </a:r>
            <a:r>
              <a:rPr lang="en-US" b="1" dirty="0">
                <a:solidFill>
                  <a:srgbClr val="FF0000"/>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4982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355312"/>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Moreover, it behaves better. The code will produce the following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Enter a number: 1</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Can you see how it works? The value of the </a:t>
            </a:r>
            <a:r>
              <a:rPr lang="en-US" b="1" dirty="0">
                <a:solidFill>
                  <a:srgbClr val="FF0000"/>
                </a:solidFill>
                <a:effectLst/>
                <a:latin typeface="Calibri" panose="020F0502020204030204" pitchFamily="34" charset="0"/>
                <a:cs typeface="Calibri" panose="020F0502020204030204" pitchFamily="34" charset="0"/>
              </a:rPr>
              <a:t>argument</a:t>
            </a:r>
            <a:r>
              <a:rPr lang="en-US" dirty="0">
                <a:solidFill>
                  <a:schemeClr val="bg1"/>
                </a:solidFill>
                <a:effectLst/>
                <a:latin typeface="Calibri" panose="020F0502020204030204" pitchFamily="34" charset="0"/>
                <a:cs typeface="Calibri" panose="020F0502020204030204" pitchFamily="34" charset="0"/>
              </a:rPr>
              <a:t> used during invocation (</a:t>
            </a:r>
            <a:r>
              <a:rPr lang="en-US" b="1" dirty="0">
                <a:solidFill>
                  <a:srgbClr val="FF0000"/>
                </a:solidFill>
                <a:effectLs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has been passed into the function, setting the initial value of the parameter named </a:t>
            </a:r>
            <a:r>
              <a:rPr lang="en-US" dirty="0">
                <a:solidFill>
                  <a:schemeClr val="bg1"/>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 have to make you sensitive to one important circumstance.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It's legal, and possible, to have a </a:t>
            </a:r>
            <a:r>
              <a:rPr lang="en-US" b="1" dirty="0">
                <a:solidFill>
                  <a:schemeClr val="bg1"/>
                </a:solidFill>
                <a:effectLst/>
                <a:latin typeface="Calibri" panose="020F0502020204030204" pitchFamily="34" charset="0"/>
                <a:cs typeface="Calibri" panose="020F0502020204030204" pitchFamily="34" charset="0"/>
              </a:rPr>
              <a:t>variable named the same as a function's parameter</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snippet illustrates the phenomenon: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message(</a:t>
            </a:r>
            <a:r>
              <a:rPr lang="en-US" b="1" dirty="0">
                <a:solidFill>
                  <a:srgbClr val="FF000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print("Enter a number:", </a:t>
            </a:r>
            <a:r>
              <a:rPr lang="en-US" b="1" dirty="0">
                <a:solidFill>
                  <a:srgbClr val="FF000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b="1" dirty="0">
                <a:solidFill>
                  <a:srgbClr val="7030A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highlight>
                  <a:srgbClr val="C0C0C0"/>
                </a:highlight>
                <a:latin typeface="Calibri" panose="020F0502020204030204" pitchFamily="34" charset="0"/>
                <a:cs typeface="Calibri" panose="020F0502020204030204" pitchFamily="34" charset="0"/>
              </a:rPr>
              <a:t> = 1234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message(</a:t>
            </a:r>
            <a:r>
              <a:rPr lang="en-US" b="1" dirty="0">
                <a:solidFill>
                  <a:srgbClr val="FF0000"/>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b="1" dirty="0">
                <a:solidFill>
                  <a:srgbClr val="7030A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63614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3139321"/>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A situation like this activates a mechanism called </a:t>
            </a:r>
            <a:r>
              <a:rPr lang="en-US" b="1" dirty="0">
                <a:solidFill>
                  <a:schemeClr val="bg1"/>
                </a:solidFill>
                <a:effectLst/>
                <a:latin typeface="Calibri" panose="020F0502020204030204" pitchFamily="34" charset="0"/>
                <a:cs typeface="Calibri" panose="020F0502020204030204" pitchFamily="34" charset="0"/>
              </a:rPr>
              <a:t>shadowing</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parameter </a:t>
            </a:r>
            <a:r>
              <a:rPr lang="en-US" dirty="0">
                <a:solidFill>
                  <a:schemeClr val="bg1"/>
                </a:solidFill>
                <a:effectLst/>
                <a:highlight>
                  <a:srgbClr val="C0C0C0"/>
                </a:highlight>
                <a:latin typeface="Calibri" panose="020F0502020204030204" pitchFamily="34" charset="0"/>
                <a:cs typeface="Calibri" panose="020F0502020204030204" pitchFamily="34" charset="0"/>
              </a:rPr>
              <a:t>x</a:t>
            </a:r>
            <a:r>
              <a:rPr lang="en-US" dirty="0">
                <a:solidFill>
                  <a:schemeClr val="bg1"/>
                </a:solidFill>
                <a:effectLst/>
                <a:latin typeface="Calibri" panose="020F0502020204030204" pitchFamily="34" charset="0"/>
                <a:cs typeface="Calibri" panose="020F0502020204030204" pitchFamily="34" charset="0"/>
              </a:rPr>
              <a:t> shadows any variable of the same name, but...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 only inside the function defining the parameter.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parameter named </a:t>
            </a:r>
            <a:r>
              <a:rPr lang="en-US" b="1" dirty="0">
                <a:solidFill>
                  <a:srgbClr val="FF000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latin typeface="Calibri" panose="020F0502020204030204" pitchFamily="34" charset="0"/>
                <a:cs typeface="Calibri" panose="020F0502020204030204" pitchFamily="34" charset="0"/>
              </a:rPr>
              <a:t> is a completely different entity from the variable named </a:t>
            </a:r>
            <a:r>
              <a:rPr lang="en-US" b="1" dirty="0">
                <a:solidFill>
                  <a:srgbClr val="7030A0"/>
                </a:solidFill>
                <a:effectLst/>
                <a:highlight>
                  <a:srgbClr val="C0C0C0"/>
                </a:highlight>
                <a:latin typeface="Calibri" panose="020F0502020204030204" pitchFamily="34" charset="0"/>
                <a:cs typeface="Calibri" panose="020F0502020204030204" pitchFamily="34" charset="0"/>
              </a:rPr>
              <a:t>number</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means that the snippet above will produce the following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rgbClr val="FF0000"/>
                </a:solidFill>
                <a:effectLst/>
                <a:highlight>
                  <a:srgbClr val="C0C0C0"/>
                </a:highlight>
                <a:latin typeface="Calibri" panose="020F0502020204030204" pitchFamily="34" charset="0"/>
                <a:cs typeface="Calibri" panose="020F0502020204030204" pitchFamily="34" charset="0"/>
              </a:rPr>
              <a:t>Enter a number: 1  # from the function</a:t>
            </a:r>
          </a:p>
          <a:p>
            <a:pPr algn="l"/>
            <a:r>
              <a:rPr lang="en-US" dirty="0">
                <a:solidFill>
                  <a:srgbClr val="7030A0"/>
                </a:solidFill>
                <a:effectLst/>
                <a:highlight>
                  <a:srgbClr val="C0C0C0"/>
                </a:highlight>
                <a:latin typeface="Calibri" panose="020F0502020204030204" pitchFamily="34" charset="0"/>
                <a:cs typeface="Calibri" panose="020F0502020204030204" pitchFamily="34" charset="0"/>
              </a:rPr>
              <a:t>1234  # from the variable</a:t>
            </a:r>
          </a:p>
        </p:txBody>
      </p:sp>
    </p:spTree>
    <p:extLst>
      <p:ext uri="{BB962C8B-B14F-4D97-AF65-F5344CB8AC3E}">
        <p14:creationId xmlns:p14="http://schemas.microsoft.com/office/powerpoint/2010/main" val="1121767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1292662"/>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Parametrized functions: continued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function can have </a:t>
            </a:r>
            <a:r>
              <a:rPr lang="en-US" b="1" dirty="0">
                <a:solidFill>
                  <a:schemeClr val="bg1"/>
                </a:solidFill>
                <a:effectLst/>
                <a:latin typeface="Calibri" panose="020F0502020204030204" pitchFamily="34" charset="0"/>
                <a:cs typeface="Calibri" panose="020F0502020204030204" pitchFamily="34" charset="0"/>
              </a:rPr>
              <a:t>as many parameters as you want</a:t>
            </a:r>
            <a:r>
              <a:rPr lang="en-US" dirty="0">
                <a:solidFill>
                  <a:schemeClr val="bg1"/>
                </a:solidFill>
                <a:effectLst/>
                <a:latin typeface="Calibri" panose="020F0502020204030204" pitchFamily="34" charset="0"/>
                <a:cs typeface="Calibri" panose="020F0502020204030204" pitchFamily="34" charset="0"/>
              </a:rPr>
              <a:t>, but the more parameters you have, the harder it is to memorize their roles and purposes.</a:t>
            </a:r>
            <a:endParaRPr lang="en-US" dirty="0">
              <a:solidFill>
                <a:srgbClr val="7030A0"/>
              </a:solidFill>
              <a:effectLst/>
              <a:highlight>
                <a:srgbClr val="C0C0C0"/>
              </a:highlight>
              <a:latin typeface="Calibri" panose="020F0502020204030204" pitchFamily="34" charset="0"/>
              <a:cs typeface="Calibri" panose="020F0502020204030204" pitchFamily="34" charset="0"/>
            </a:endParaRPr>
          </a:p>
        </p:txBody>
      </p:sp>
      <p:pic>
        <p:nvPicPr>
          <p:cNvPr id="6146" name="Picture 2" descr="Functions as a black box concept">
            <a:extLst>
              <a:ext uri="{FF2B5EF4-FFF2-40B4-BE49-F238E27FC236}">
                <a16:creationId xmlns:a16="http://schemas.microsoft.com/office/drawing/2014/main" id="{0B6AA25F-5CDB-4003-AE6B-B7D252B32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971" y="1646004"/>
            <a:ext cx="3460100" cy="2618604"/>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454BCBE1-A6B8-4921-A2BA-45BD9F76F7B9}"/>
              </a:ext>
            </a:extLst>
          </p:cNvPr>
          <p:cNvSpPr txBox="1"/>
          <p:nvPr/>
        </p:nvSpPr>
        <p:spPr>
          <a:xfrm>
            <a:off x="1160928" y="1865671"/>
            <a:ext cx="10287001" cy="4770537"/>
          </a:xfrm>
          <a:prstGeom prst="rect">
            <a:avLst/>
          </a:prstGeom>
          <a:noFill/>
        </p:spPr>
        <p:txBody>
          <a:bodyPr wrap="square">
            <a:spAutoFit/>
          </a:bodyPr>
          <a:lstStyle/>
          <a:p>
            <a:r>
              <a:rPr lang="en-US" sz="1600" dirty="0">
                <a:solidFill>
                  <a:schemeClr val="bg1"/>
                </a:solidFill>
                <a:latin typeface="Calibri" panose="020F0502020204030204" pitchFamily="34" charset="0"/>
                <a:cs typeface="Calibri" panose="020F0502020204030204" pitchFamily="34" charset="0"/>
              </a:rPr>
              <a:t>Let's modify the function - it has two parameters now:</a:t>
            </a:r>
          </a:p>
          <a:p>
            <a:endParaRPr lang="en-US" sz="1600" dirty="0">
              <a:solidFill>
                <a:schemeClr val="bg1"/>
              </a:solidFill>
              <a:latin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cs typeface="Calibri" panose="020F0502020204030204" pitchFamily="34" charset="0"/>
              </a:rPr>
              <a:t>def message(</a:t>
            </a:r>
            <a:r>
              <a:rPr lang="en-US" sz="1600" b="1" dirty="0">
                <a:solidFill>
                  <a:srgbClr val="FF0000"/>
                </a:solidFill>
                <a:latin typeface="Calibri" panose="020F0502020204030204" pitchFamily="34" charset="0"/>
                <a:cs typeface="Calibri" panose="020F0502020204030204" pitchFamily="34" charset="0"/>
              </a:rPr>
              <a:t>what</a:t>
            </a:r>
            <a:r>
              <a:rPr lang="en-US" sz="1600" dirty="0">
                <a:solidFill>
                  <a:schemeClr val="bg1"/>
                </a:solidFill>
                <a:latin typeface="Calibri" panose="020F0502020204030204" pitchFamily="34" charset="0"/>
                <a:cs typeface="Calibri" panose="020F0502020204030204" pitchFamily="34" charset="0"/>
              </a:rPr>
              <a:t>, </a:t>
            </a:r>
            <a:r>
              <a:rPr lang="en-US" sz="1600" dirty="0">
                <a:solidFill>
                  <a:srgbClr val="FFFF00"/>
                </a:solidFill>
                <a:latin typeface="Calibri" panose="020F0502020204030204" pitchFamily="34" charset="0"/>
                <a:cs typeface="Calibri" panose="020F0502020204030204" pitchFamily="34" charset="0"/>
              </a:rPr>
              <a:t>number</a:t>
            </a:r>
            <a:r>
              <a:rPr lang="en-US" sz="1600" dirty="0">
                <a:solidFill>
                  <a:schemeClr val="bg1"/>
                </a:solidFill>
                <a:latin typeface="Calibri" panose="020F0502020204030204" pitchFamily="34" charset="0"/>
                <a:cs typeface="Calibri" panose="020F0502020204030204" pitchFamily="34" charset="0"/>
              </a:rPr>
              <a:t>):</a:t>
            </a:r>
          </a:p>
          <a:p>
            <a:r>
              <a:rPr lang="en-US" sz="1600" dirty="0">
                <a:solidFill>
                  <a:schemeClr val="bg1"/>
                </a:solidFill>
                <a:latin typeface="Calibri" panose="020F0502020204030204" pitchFamily="34" charset="0"/>
                <a:cs typeface="Calibri" panose="020F0502020204030204" pitchFamily="34" charset="0"/>
              </a:rPr>
              <a:t>    print("Enter", </a:t>
            </a:r>
            <a:r>
              <a:rPr lang="en-US" sz="1600" b="1" dirty="0">
                <a:solidFill>
                  <a:srgbClr val="FF0000"/>
                </a:solidFill>
                <a:latin typeface="Calibri" panose="020F0502020204030204" pitchFamily="34" charset="0"/>
                <a:cs typeface="Calibri" panose="020F0502020204030204" pitchFamily="34" charset="0"/>
              </a:rPr>
              <a:t>what</a:t>
            </a:r>
            <a:r>
              <a:rPr lang="en-US" sz="1600" dirty="0">
                <a:solidFill>
                  <a:schemeClr val="bg1"/>
                </a:solidFill>
                <a:latin typeface="Calibri" panose="020F0502020204030204" pitchFamily="34" charset="0"/>
                <a:cs typeface="Calibri" panose="020F0502020204030204" pitchFamily="34" charset="0"/>
              </a:rPr>
              <a:t>, "number", </a:t>
            </a:r>
            <a:r>
              <a:rPr lang="en-US" sz="1600" b="1" dirty="0">
                <a:solidFill>
                  <a:srgbClr val="FFFF00"/>
                </a:solidFill>
                <a:latin typeface="Calibri" panose="020F0502020204030204" pitchFamily="34" charset="0"/>
                <a:cs typeface="Calibri" panose="020F0502020204030204" pitchFamily="34" charset="0"/>
              </a:rPr>
              <a:t>number</a:t>
            </a:r>
            <a:r>
              <a:rPr lang="en-US" sz="1600" dirty="0">
                <a:solidFill>
                  <a:schemeClr val="bg1"/>
                </a:solidFill>
                <a:latin typeface="Calibri" panose="020F0502020204030204" pitchFamily="34" charset="0"/>
                <a:cs typeface="Calibri" panose="020F0502020204030204" pitchFamily="34" charset="0"/>
              </a:rPr>
              <a:t>)</a:t>
            </a:r>
          </a:p>
          <a:p>
            <a:endParaRPr lang="en-US" sz="1600" dirty="0">
              <a:solidFill>
                <a:schemeClr val="bg1"/>
              </a:solidFill>
              <a:latin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cs typeface="Calibri" panose="020F0502020204030204" pitchFamily="34" charset="0"/>
              </a:rPr>
              <a:t>This also means that invoking the function will require </a:t>
            </a:r>
            <a:r>
              <a:rPr lang="en-US" sz="1600" b="1" dirty="0">
                <a:solidFill>
                  <a:schemeClr val="bg1"/>
                </a:solidFill>
                <a:latin typeface="Calibri" panose="020F0502020204030204" pitchFamily="34" charset="0"/>
                <a:cs typeface="Calibri" panose="020F0502020204030204" pitchFamily="34" charset="0"/>
              </a:rPr>
              <a:t>two arguments</a:t>
            </a:r>
            <a:r>
              <a:rPr lang="en-US" sz="1600" dirty="0">
                <a:solidFill>
                  <a:schemeClr val="bg1"/>
                </a:solidFill>
                <a:latin typeface="Calibri" panose="020F0502020204030204" pitchFamily="34" charset="0"/>
                <a:cs typeface="Calibri" panose="020F0502020204030204" pitchFamily="34" charset="0"/>
              </a:rPr>
              <a:t>.</a:t>
            </a:r>
          </a:p>
          <a:p>
            <a:endParaRPr lang="en-US" sz="1600" dirty="0">
              <a:solidFill>
                <a:schemeClr val="bg1"/>
              </a:solidFill>
              <a:latin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cs typeface="Calibri" panose="020F0502020204030204" pitchFamily="34" charset="0"/>
              </a:rPr>
              <a:t>The first new parameter is intended to carry the name of the desired value.</a:t>
            </a:r>
          </a:p>
          <a:p>
            <a:endParaRPr lang="en-US" sz="1600" dirty="0">
              <a:solidFill>
                <a:schemeClr val="bg1"/>
              </a:solidFill>
              <a:latin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cs typeface="Calibri" panose="020F0502020204030204" pitchFamily="34" charset="0"/>
              </a:rPr>
              <a:t>Here it is:</a:t>
            </a:r>
          </a:p>
          <a:p>
            <a:endParaRPr lang="en-US" sz="1600" dirty="0">
              <a:solidFill>
                <a:schemeClr val="bg1"/>
              </a:solidFill>
              <a:latin typeface="Calibri" panose="020F0502020204030204" pitchFamily="34" charset="0"/>
              <a:cs typeface="Calibri" panose="020F0502020204030204" pitchFamily="34" charset="0"/>
            </a:endParaRPr>
          </a:p>
          <a:p>
            <a:r>
              <a:rPr lang="en-US" sz="1600" dirty="0">
                <a:solidFill>
                  <a:schemeClr val="bg1"/>
                </a:solidFill>
                <a:highlight>
                  <a:srgbClr val="C0C0C0"/>
                </a:highlight>
                <a:latin typeface="Calibri" panose="020F0502020204030204" pitchFamily="34" charset="0"/>
                <a:cs typeface="Calibri" panose="020F0502020204030204" pitchFamily="34" charset="0"/>
              </a:rPr>
              <a:t>def message(</a:t>
            </a:r>
            <a:r>
              <a:rPr lang="en-US" sz="1600" b="1" dirty="0">
                <a:solidFill>
                  <a:srgbClr val="FF0000"/>
                </a:solidFill>
                <a:highlight>
                  <a:srgbClr val="C0C0C0"/>
                </a:highlight>
                <a:latin typeface="Calibri" panose="020F0502020204030204" pitchFamily="34" charset="0"/>
                <a:cs typeface="Calibri" panose="020F0502020204030204" pitchFamily="34" charset="0"/>
              </a:rPr>
              <a:t>what</a:t>
            </a:r>
            <a:r>
              <a:rPr lang="en-US" sz="1600" dirty="0">
                <a:solidFill>
                  <a:schemeClr val="bg1"/>
                </a:solidFill>
                <a:highlight>
                  <a:srgbClr val="C0C0C0"/>
                </a:highlight>
                <a:latin typeface="Calibri" panose="020F0502020204030204" pitchFamily="34" charset="0"/>
                <a:cs typeface="Calibri" panose="020F0502020204030204" pitchFamily="34" charset="0"/>
              </a:rPr>
              <a:t>, </a:t>
            </a:r>
            <a:r>
              <a:rPr lang="en-US" sz="1600" b="1" dirty="0">
                <a:solidFill>
                  <a:srgbClr val="FFFF00"/>
                </a:solidFill>
                <a:highlight>
                  <a:srgbClr val="C0C0C0"/>
                </a:highlight>
                <a:latin typeface="Calibri" panose="020F0502020204030204" pitchFamily="34" charset="0"/>
                <a:cs typeface="Calibri" panose="020F0502020204030204" pitchFamily="34" charset="0"/>
              </a:rPr>
              <a:t>number</a:t>
            </a:r>
            <a:r>
              <a:rPr lang="en-US" sz="1600" dirty="0">
                <a:solidFill>
                  <a:schemeClr val="bg1"/>
                </a:solidFill>
                <a:highlight>
                  <a:srgbClr val="C0C0C0"/>
                </a:highlight>
                <a:latin typeface="Calibri" panose="020F0502020204030204" pitchFamily="34" charset="0"/>
                <a:cs typeface="Calibri" panose="020F0502020204030204" pitchFamily="34" charset="0"/>
              </a:rPr>
              <a:t>):</a:t>
            </a:r>
          </a:p>
          <a:p>
            <a:r>
              <a:rPr lang="en-US" sz="1600" dirty="0">
                <a:solidFill>
                  <a:schemeClr val="bg1"/>
                </a:solidFill>
                <a:highlight>
                  <a:srgbClr val="C0C0C0"/>
                </a:highlight>
                <a:latin typeface="Calibri" panose="020F0502020204030204" pitchFamily="34" charset="0"/>
                <a:cs typeface="Calibri" panose="020F0502020204030204" pitchFamily="34" charset="0"/>
              </a:rPr>
              <a:t>    print("Enter", </a:t>
            </a:r>
            <a:r>
              <a:rPr lang="en-US" sz="1600" b="1" dirty="0">
                <a:solidFill>
                  <a:srgbClr val="FF0000"/>
                </a:solidFill>
                <a:highlight>
                  <a:srgbClr val="C0C0C0"/>
                </a:highlight>
                <a:latin typeface="Calibri" panose="020F0502020204030204" pitchFamily="34" charset="0"/>
                <a:cs typeface="Calibri" panose="020F0502020204030204" pitchFamily="34" charset="0"/>
              </a:rPr>
              <a:t>what</a:t>
            </a:r>
            <a:r>
              <a:rPr lang="en-US" sz="1600" dirty="0">
                <a:solidFill>
                  <a:schemeClr val="bg1"/>
                </a:solidFill>
                <a:highlight>
                  <a:srgbClr val="C0C0C0"/>
                </a:highlight>
                <a:latin typeface="Calibri" panose="020F0502020204030204" pitchFamily="34" charset="0"/>
                <a:cs typeface="Calibri" panose="020F0502020204030204" pitchFamily="34" charset="0"/>
              </a:rPr>
              <a:t>, "number", </a:t>
            </a:r>
            <a:r>
              <a:rPr lang="en-US" sz="1600" b="1" dirty="0">
                <a:solidFill>
                  <a:srgbClr val="FFFF00"/>
                </a:solidFill>
                <a:highlight>
                  <a:srgbClr val="C0C0C0"/>
                </a:highlight>
                <a:latin typeface="Calibri" panose="020F0502020204030204" pitchFamily="34" charset="0"/>
                <a:cs typeface="Calibri" panose="020F0502020204030204" pitchFamily="34" charset="0"/>
              </a:rPr>
              <a:t>number</a:t>
            </a:r>
            <a:r>
              <a:rPr lang="en-US" sz="1600" dirty="0">
                <a:solidFill>
                  <a:schemeClr val="bg1"/>
                </a:solidFill>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highlight>
                <a:srgbClr val="C0C0C0"/>
              </a:highlight>
              <a:latin typeface="Calibri" panose="020F0502020204030204" pitchFamily="34" charset="0"/>
              <a:cs typeface="Calibri" panose="020F0502020204030204" pitchFamily="34" charset="0"/>
            </a:endParaRPr>
          </a:p>
          <a:p>
            <a:r>
              <a:rPr lang="en-US" sz="1600" dirty="0">
                <a:solidFill>
                  <a:schemeClr val="bg1"/>
                </a:solidFill>
                <a:highlight>
                  <a:srgbClr val="C0C0C0"/>
                </a:highlight>
                <a:latin typeface="Calibri" panose="020F0502020204030204" pitchFamily="34" charset="0"/>
                <a:cs typeface="Calibri" panose="020F0502020204030204" pitchFamily="34" charset="0"/>
              </a:rPr>
              <a:t>message(</a:t>
            </a:r>
            <a:r>
              <a:rPr lang="en-US" sz="1600" b="1" dirty="0">
                <a:solidFill>
                  <a:srgbClr val="FF0000"/>
                </a:solidFill>
                <a:highlight>
                  <a:srgbClr val="C0C0C0"/>
                </a:highlight>
                <a:latin typeface="Calibri" panose="020F0502020204030204" pitchFamily="34" charset="0"/>
                <a:cs typeface="Calibri" panose="020F0502020204030204" pitchFamily="34" charset="0"/>
              </a:rPr>
              <a:t>"telephone"</a:t>
            </a:r>
            <a:r>
              <a:rPr lang="en-US" sz="1600" dirty="0">
                <a:solidFill>
                  <a:schemeClr val="bg1"/>
                </a:solidFill>
                <a:highlight>
                  <a:srgbClr val="C0C0C0"/>
                </a:highlight>
                <a:latin typeface="Calibri" panose="020F0502020204030204" pitchFamily="34" charset="0"/>
                <a:cs typeface="Calibri" panose="020F0502020204030204" pitchFamily="34" charset="0"/>
              </a:rPr>
              <a:t>, </a:t>
            </a:r>
            <a:r>
              <a:rPr lang="en-US" sz="1600" b="1" dirty="0">
                <a:solidFill>
                  <a:srgbClr val="FFFF00"/>
                </a:solidFill>
                <a:highlight>
                  <a:srgbClr val="C0C0C0"/>
                </a:highlight>
                <a:latin typeface="Calibri" panose="020F0502020204030204" pitchFamily="34" charset="0"/>
                <a:cs typeface="Calibri" panose="020F0502020204030204" pitchFamily="34" charset="0"/>
              </a:rPr>
              <a:t>11</a:t>
            </a:r>
            <a:r>
              <a:rPr lang="en-US" sz="1600" dirty="0">
                <a:solidFill>
                  <a:schemeClr val="bg1"/>
                </a:solidFill>
                <a:highlight>
                  <a:srgbClr val="C0C0C0"/>
                </a:highlight>
                <a:latin typeface="Calibri" panose="020F0502020204030204" pitchFamily="34" charset="0"/>
                <a:cs typeface="Calibri" panose="020F0502020204030204" pitchFamily="34" charset="0"/>
              </a:rPr>
              <a:t>)</a:t>
            </a:r>
          </a:p>
          <a:p>
            <a:r>
              <a:rPr lang="en-US" sz="1600" dirty="0">
                <a:solidFill>
                  <a:schemeClr val="bg1"/>
                </a:solidFill>
                <a:highlight>
                  <a:srgbClr val="C0C0C0"/>
                </a:highlight>
                <a:latin typeface="Calibri" panose="020F0502020204030204" pitchFamily="34" charset="0"/>
                <a:cs typeface="Calibri" panose="020F0502020204030204" pitchFamily="34" charset="0"/>
              </a:rPr>
              <a:t>message(</a:t>
            </a:r>
            <a:r>
              <a:rPr lang="en-US" sz="1600" b="1" dirty="0">
                <a:solidFill>
                  <a:srgbClr val="FF0000"/>
                </a:solidFill>
                <a:highlight>
                  <a:srgbClr val="C0C0C0"/>
                </a:highlight>
                <a:latin typeface="Calibri" panose="020F0502020204030204" pitchFamily="34" charset="0"/>
                <a:cs typeface="Calibri" panose="020F0502020204030204" pitchFamily="34" charset="0"/>
              </a:rPr>
              <a:t>"price"</a:t>
            </a:r>
            <a:r>
              <a:rPr lang="en-US" sz="1600" dirty="0">
                <a:solidFill>
                  <a:schemeClr val="bg1"/>
                </a:solidFill>
                <a:highlight>
                  <a:srgbClr val="C0C0C0"/>
                </a:highlight>
                <a:latin typeface="Calibri" panose="020F0502020204030204" pitchFamily="34" charset="0"/>
                <a:cs typeface="Calibri" panose="020F0502020204030204" pitchFamily="34" charset="0"/>
              </a:rPr>
              <a:t>, </a:t>
            </a:r>
            <a:r>
              <a:rPr lang="en-US" sz="1600" b="1" dirty="0">
                <a:solidFill>
                  <a:srgbClr val="FFFF00"/>
                </a:solidFill>
                <a:highlight>
                  <a:srgbClr val="C0C0C0"/>
                </a:highlight>
                <a:latin typeface="Calibri" panose="020F0502020204030204" pitchFamily="34" charset="0"/>
                <a:cs typeface="Calibri" panose="020F0502020204030204" pitchFamily="34" charset="0"/>
              </a:rPr>
              <a:t>5</a:t>
            </a:r>
            <a:r>
              <a:rPr lang="en-US" sz="1600" dirty="0">
                <a:solidFill>
                  <a:schemeClr val="bg1"/>
                </a:solidFill>
                <a:highlight>
                  <a:srgbClr val="C0C0C0"/>
                </a:highlight>
                <a:latin typeface="Calibri" panose="020F0502020204030204" pitchFamily="34" charset="0"/>
                <a:cs typeface="Calibri" panose="020F0502020204030204" pitchFamily="34" charset="0"/>
              </a:rPr>
              <a:t>)</a:t>
            </a:r>
          </a:p>
          <a:p>
            <a:r>
              <a:rPr lang="en-US" sz="1600" dirty="0">
                <a:solidFill>
                  <a:schemeClr val="bg1"/>
                </a:solidFill>
                <a:highlight>
                  <a:srgbClr val="C0C0C0"/>
                </a:highlight>
                <a:latin typeface="Calibri" panose="020F0502020204030204" pitchFamily="34" charset="0"/>
                <a:cs typeface="Calibri" panose="020F0502020204030204" pitchFamily="34" charset="0"/>
              </a:rPr>
              <a:t>message(</a:t>
            </a:r>
            <a:r>
              <a:rPr lang="en-US" sz="1600" b="1" dirty="0">
                <a:solidFill>
                  <a:srgbClr val="FF0000"/>
                </a:solidFill>
                <a:highlight>
                  <a:srgbClr val="C0C0C0"/>
                </a:highlight>
                <a:latin typeface="Calibri" panose="020F0502020204030204" pitchFamily="34" charset="0"/>
                <a:cs typeface="Calibri" panose="020F0502020204030204" pitchFamily="34" charset="0"/>
              </a:rPr>
              <a:t>“your name”</a:t>
            </a:r>
            <a:r>
              <a:rPr lang="en-US" sz="1600" dirty="0">
                <a:solidFill>
                  <a:schemeClr val="bg1"/>
                </a:solidFill>
                <a:highlight>
                  <a:srgbClr val="C0C0C0"/>
                </a:highlight>
                <a:latin typeface="Calibri" panose="020F0502020204030204" pitchFamily="34" charset="0"/>
                <a:cs typeface="Calibri" panose="020F0502020204030204" pitchFamily="34" charset="0"/>
              </a:rPr>
              <a:t>, </a:t>
            </a:r>
            <a:r>
              <a:rPr lang="en-US" sz="1600" b="1" dirty="0">
                <a:solidFill>
                  <a:srgbClr val="FF0000"/>
                </a:solidFill>
                <a:highlight>
                  <a:srgbClr val="C0C0C0"/>
                </a:highlight>
                <a:latin typeface="Calibri" panose="020F0502020204030204" pitchFamily="34" charset="0"/>
                <a:cs typeface="Calibri" panose="020F0502020204030204" pitchFamily="34" charset="0"/>
              </a:rPr>
              <a:t>“and see your lock number!”</a:t>
            </a:r>
            <a:r>
              <a:rPr lang="en-US" sz="1600" dirty="0">
                <a:solidFill>
                  <a:schemeClr val="bg1"/>
                </a:solidFill>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latin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cs typeface="Calibri" panose="020F0502020204030204" pitchFamily="34" charset="0"/>
              </a:rPr>
              <a:t>Run the code, modify it, add more parameters, and see how this affects the output.</a:t>
            </a:r>
          </a:p>
        </p:txBody>
      </p:sp>
      <p:sp>
        <p:nvSpPr>
          <p:cNvPr id="7" name="CaixaDeTexto 6">
            <a:extLst>
              <a:ext uri="{FF2B5EF4-FFF2-40B4-BE49-F238E27FC236}">
                <a16:creationId xmlns:a16="http://schemas.microsoft.com/office/drawing/2014/main" id="{2EAF1858-66B0-4F8E-9CF2-444530387453}"/>
              </a:ext>
            </a:extLst>
          </p:cNvPr>
          <p:cNvSpPr txBox="1"/>
          <p:nvPr/>
        </p:nvSpPr>
        <p:spPr>
          <a:xfrm>
            <a:off x="6333564" y="4618067"/>
            <a:ext cx="6104964" cy="1477328"/>
          </a:xfrm>
          <a:prstGeom prst="rect">
            <a:avLst/>
          </a:prstGeom>
          <a:noFill/>
        </p:spPr>
        <p:txBody>
          <a:bodyPr wrap="square">
            <a:spAutoFit/>
          </a:bodyPr>
          <a:lstStyle/>
          <a:p>
            <a:r>
              <a:rPr lang="en-US" sz="1800" dirty="0">
                <a:solidFill>
                  <a:schemeClr val="bg1"/>
                </a:solidFill>
                <a:latin typeface="Calibri" panose="020F0502020204030204" pitchFamily="34" charset="0"/>
                <a:cs typeface="Calibri" panose="020F0502020204030204" pitchFamily="34" charset="0"/>
              </a:rPr>
              <a:t>This is the output you're about to see:</a:t>
            </a:r>
          </a:p>
          <a:p>
            <a:endParaRPr lang="en-US" sz="1800" dirty="0">
              <a:solidFill>
                <a:schemeClr val="bg1"/>
              </a:solidFill>
              <a:latin typeface="Calibri" panose="020F0502020204030204" pitchFamily="34" charset="0"/>
              <a:cs typeface="Calibri" panose="020F0502020204030204" pitchFamily="34" charset="0"/>
            </a:endParaRPr>
          </a:p>
          <a:p>
            <a:r>
              <a:rPr lang="en-US" sz="1800" dirty="0">
                <a:solidFill>
                  <a:schemeClr val="bg1"/>
                </a:solidFill>
                <a:highlight>
                  <a:srgbClr val="C0C0C0"/>
                </a:highlight>
                <a:latin typeface="Calibri" panose="020F0502020204030204" pitchFamily="34" charset="0"/>
                <a:cs typeface="Calibri" panose="020F0502020204030204" pitchFamily="34" charset="0"/>
              </a:rPr>
              <a:t>Enter </a:t>
            </a:r>
            <a:r>
              <a:rPr lang="en-US" sz="1800" b="1" dirty="0">
                <a:solidFill>
                  <a:srgbClr val="FF0000"/>
                </a:solidFill>
                <a:highlight>
                  <a:srgbClr val="C0C0C0"/>
                </a:highlight>
                <a:latin typeface="Calibri" panose="020F0502020204030204" pitchFamily="34" charset="0"/>
                <a:cs typeface="Calibri" panose="020F0502020204030204" pitchFamily="34" charset="0"/>
              </a:rPr>
              <a:t>telephone</a:t>
            </a:r>
            <a:r>
              <a:rPr lang="en-US" sz="1800" dirty="0">
                <a:solidFill>
                  <a:schemeClr val="bg1"/>
                </a:solidFill>
                <a:highlight>
                  <a:srgbClr val="C0C0C0"/>
                </a:highlight>
                <a:latin typeface="Calibri" panose="020F0502020204030204" pitchFamily="34" charset="0"/>
                <a:cs typeface="Calibri" panose="020F0502020204030204" pitchFamily="34" charset="0"/>
              </a:rPr>
              <a:t> number </a:t>
            </a:r>
            <a:r>
              <a:rPr lang="en-US" sz="1800" b="1" dirty="0">
                <a:solidFill>
                  <a:srgbClr val="FFFF00"/>
                </a:solidFill>
                <a:highlight>
                  <a:srgbClr val="C0C0C0"/>
                </a:highlight>
                <a:latin typeface="Calibri" panose="020F0502020204030204" pitchFamily="34" charset="0"/>
                <a:cs typeface="Calibri" panose="020F0502020204030204" pitchFamily="34" charset="0"/>
              </a:rPr>
              <a:t>11</a:t>
            </a:r>
          </a:p>
          <a:p>
            <a:r>
              <a:rPr lang="en-US" sz="1800" dirty="0">
                <a:solidFill>
                  <a:schemeClr val="bg1"/>
                </a:solidFill>
                <a:highlight>
                  <a:srgbClr val="C0C0C0"/>
                </a:highlight>
                <a:latin typeface="Calibri" panose="020F0502020204030204" pitchFamily="34" charset="0"/>
                <a:cs typeface="Calibri" panose="020F0502020204030204" pitchFamily="34" charset="0"/>
              </a:rPr>
              <a:t>Enter </a:t>
            </a:r>
            <a:r>
              <a:rPr lang="en-US" sz="1800" b="1" dirty="0">
                <a:solidFill>
                  <a:srgbClr val="FF0000"/>
                </a:solidFill>
                <a:highlight>
                  <a:srgbClr val="C0C0C0"/>
                </a:highlight>
                <a:latin typeface="Calibri" panose="020F0502020204030204" pitchFamily="34" charset="0"/>
                <a:cs typeface="Calibri" panose="020F0502020204030204" pitchFamily="34" charset="0"/>
              </a:rPr>
              <a:t>price</a:t>
            </a:r>
            <a:r>
              <a:rPr lang="en-US" sz="1800" dirty="0">
                <a:solidFill>
                  <a:schemeClr val="bg1"/>
                </a:solidFill>
                <a:highlight>
                  <a:srgbClr val="C0C0C0"/>
                </a:highlight>
                <a:latin typeface="Calibri" panose="020F0502020204030204" pitchFamily="34" charset="0"/>
                <a:cs typeface="Calibri" panose="020F0502020204030204" pitchFamily="34" charset="0"/>
              </a:rPr>
              <a:t> number </a:t>
            </a:r>
            <a:r>
              <a:rPr lang="en-US" sz="1800" b="1" dirty="0">
                <a:solidFill>
                  <a:srgbClr val="FFFF00"/>
                </a:solidFill>
                <a:highlight>
                  <a:srgbClr val="C0C0C0"/>
                </a:highlight>
                <a:latin typeface="Calibri" panose="020F0502020204030204" pitchFamily="34" charset="0"/>
                <a:cs typeface="Calibri" panose="020F0502020204030204" pitchFamily="34" charset="0"/>
              </a:rPr>
              <a:t>5</a:t>
            </a:r>
          </a:p>
          <a:p>
            <a:r>
              <a:rPr lang="en-US" sz="1800" dirty="0">
                <a:solidFill>
                  <a:schemeClr val="bg1"/>
                </a:solidFill>
                <a:highlight>
                  <a:srgbClr val="C0C0C0"/>
                </a:highlight>
                <a:latin typeface="Calibri" panose="020F0502020204030204" pitchFamily="34" charset="0"/>
                <a:cs typeface="Calibri" panose="020F0502020204030204" pitchFamily="34" charset="0"/>
              </a:rPr>
              <a:t>Enter </a:t>
            </a:r>
            <a:r>
              <a:rPr lang="en-US" sz="1800" b="1" dirty="0">
                <a:solidFill>
                  <a:srgbClr val="FF0000"/>
                </a:solidFill>
                <a:highlight>
                  <a:srgbClr val="C0C0C0"/>
                </a:highlight>
                <a:latin typeface="Calibri" panose="020F0502020204030204" pitchFamily="34" charset="0"/>
                <a:cs typeface="Calibri" panose="020F0502020204030204" pitchFamily="34" charset="0"/>
              </a:rPr>
              <a:t>number</a:t>
            </a:r>
            <a:r>
              <a:rPr lang="en-US" sz="1800" dirty="0">
                <a:solidFill>
                  <a:schemeClr val="bg1"/>
                </a:solidFill>
                <a:highlight>
                  <a:srgbClr val="C0C0C0"/>
                </a:highlight>
                <a:latin typeface="Calibri" panose="020F0502020204030204" pitchFamily="34" charset="0"/>
                <a:cs typeface="Calibri" panose="020F0502020204030204" pitchFamily="34" charset="0"/>
              </a:rPr>
              <a:t> </a:t>
            </a:r>
            <a:r>
              <a:rPr lang="en-US" sz="1800" dirty="0" err="1">
                <a:solidFill>
                  <a:schemeClr val="bg1"/>
                </a:solidFill>
                <a:highlight>
                  <a:srgbClr val="C0C0C0"/>
                </a:highlight>
                <a:latin typeface="Calibri" panose="020F0502020204030204" pitchFamily="34" charset="0"/>
                <a:cs typeface="Calibri" panose="020F0502020204030204" pitchFamily="34" charset="0"/>
              </a:rPr>
              <a:t>number</a:t>
            </a:r>
            <a:r>
              <a:rPr lang="en-US" sz="1800" dirty="0">
                <a:solidFill>
                  <a:schemeClr val="bg1"/>
                </a:solidFill>
                <a:highlight>
                  <a:srgbClr val="C0C0C0"/>
                </a:highlight>
                <a:latin typeface="Calibri" panose="020F0502020204030204" pitchFamily="34" charset="0"/>
                <a:cs typeface="Calibri" panose="020F0502020204030204" pitchFamily="34" charset="0"/>
              </a:rPr>
              <a:t> </a:t>
            </a:r>
            <a:r>
              <a:rPr lang="en-US" sz="1800" b="1" dirty="0" err="1">
                <a:solidFill>
                  <a:srgbClr val="FFFF00"/>
                </a:solidFill>
                <a:highlight>
                  <a:srgbClr val="C0C0C0"/>
                </a:highlight>
                <a:latin typeface="Calibri" panose="020F0502020204030204" pitchFamily="34" charset="0"/>
                <a:cs typeface="Calibri" panose="020F0502020204030204" pitchFamily="34" charset="0"/>
              </a:rPr>
              <a:t>number</a:t>
            </a:r>
            <a:endParaRPr lang="pt-BR" sz="1800" b="1" dirty="0">
              <a:solidFill>
                <a:srgbClr val="FFFF00"/>
              </a:solidFill>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063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170646"/>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Positional parameter passing</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technique which assigns the </a:t>
            </a:r>
            <a:r>
              <a:rPr lang="en-US" dirty="0" err="1">
                <a:solidFill>
                  <a:schemeClr val="bg1"/>
                </a:solidFill>
                <a:effectLst/>
                <a:latin typeface="Calibri" panose="020F0502020204030204" pitchFamily="34" charset="0"/>
                <a:cs typeface="Calibri" panose="020F0502020204030204" pitchFamily="34" charset="0"/>
              </a:rPr>
              <a:t>i</a:t>
            </a:r>
            <a:r>
              <a:rPr lang="en-US" baseline="30000" dirty="0" err="1">
                <a:solidFill>
                  <a:schemeClr val="bg1"/>
                </a:solidFill>
                <a:effectLst/>
                <a:latin typeface="Calibri" panose="020F0502020204030204" pitchFamily="34" charset="0"/>
                <a:cs typeface="Calibri" panose="020F0502020204030204" pitchFamily="34" charset="0"/>
              </a:rPr>
              <a:t>th</a:t>
            </a:r>
            <a:r>
              <a:rPr lang="en-US" dirty="0">
                <a:solidFill>
                  <a:schemeClr val="bg1"/>
                </a:solidFill>
                <a:effectLst/>
                <a:latin typeface="Calibri" panose="020F0502020204030204" pitchFamily="34" charset="0"/>
                <a:cs typeface="Calibri" panose="020F0502020204030204" pitchFamily="34" charset="0"/>
              </a:rPr>
              <a:t> (first, second, and so on) argument to the </a:t>
            </a:r>
            <a:r>
              <a:rPr lang="en-US" dirty="0" err="1">
                <a:solidFill>
                  <a:schemeClr val="bg1"/>
                </a:solidFill>
                <a:effectLst/>
                <a:latin typeface="Calibri" panose="020F0502020204030204" pitchFamily="34" charset="0"/>
                <a:cs typeface="Calibri" panose="020F0502020204030204" pitchFamily="34" charset="0"/>
              </a:rPr>
              <a:t>i</a:t>
            </a:r>
            <a:r>
              <a:rPr lang="en-US" baseline="30000" dirty="0" err="1">
                <a:solidFill>
                  <a:schemeClr val="bg1"/>
                </a:solidFill>
                <a:effectLst/>
                <a:latin typeface="Calibri" panose="020F0502020204030204" pitchFamily="34" charset="0"/>
                <a:cs typeface="Calibri" panose="020F0502020204030204" pitchFamily="34" charset="0"/>
              </a:rPr>
              <a:t>th</a:t>
            </a:r>
            <a:r>
              <a:rPr lang="en-US" dirty="0">
                <a:solidFill>
                  <a:schemeClr val="bg1"/>
                </a:solidFill>
                <a:effectLst/>
                <a:latin typeface="Calibri" panose="020F0502020204030204" pitchFamily="34" charset="0"/>
                <a:cs typeface="Calibri" panose="020F0502020204030204" pitchFamily="34" charset="0"/>
              </a:rPr>
              <a:t> (first, second, and so on) function parameter is called </a:t>
            </a:r>
            <a:r>
              <a:rPr lang="en-US" b="1" dirty="0">
                <a:solidFill>
                  <a:schemeClr val="bg1"/>
                </a:solidFill>
                <a:effectLst/>
                <a:latin typeface="Calibri" panose="020F0502020204030204" pitchFamily="34" charset="0"/>
                <a:cs typeface="Calibri" panose="020F0502020204030204" pitchFamily="34" charset="0"/>
              </a:rPr>
              <a:t>positional parameter </a:t>
            </a:r>
            <a:r>
              <a:rPr lang="en-US" dirty="0">
                <a:solidFill>
                  <a:schemeClr val="bg1"/>
                </a:solidFill>
                <a:effectLst/>
                <a:latin typeface="Calibri" panose="020F0502020204030204" pitchFamily="34" charset="0"/>
                <a:cs typeface="Calibri" panose="020F0502020204030204" pitchFamily="34" charset="0"/>
              </a:rPr>
              <a:t>passing, while arguments passed in this way are named </a:t>
            </a:r>
            <a:r>
              <a:rPr lang="en-US" b="1" dirty="0">
                <a:solidFill>
                  <a:schemeClr val="bg1"/>
                </a:solidFill>
                <a:effectLst/>
                <a:latin typeface="Calibri" panose="020F0502020204030204" pitchFamily="34" charset="0"/>
                <a:cs typeface="Calibri" panose="020F0502020204030204" pitchFamily="34" charset="0"/>
              </a:rPr>
              <a:t>positional arguments</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You've used it already, but Python can offer a lot more. We're going to tell you about it now.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my_function</a:t>
            </a:r>
            <a:r>
              <a:rPr lang="en-US" dirty="0">
                <a:solidFill>
                  <a:schemeClr val="bg1"/>
                </a:solidFill>
                <a:effectLst/>
                <a:highlight>
                  <a:srgbClr val="C0C0C0"/>
                </a:highlight>
                <a:latin typeface="Calibri" panose="020F0502020204030204" pitchFamily="34" charset="0"/>
                <a:cs typeface="Calibri" panose="020F0502020204030204" pitchFamily="34" charset="0"/>
              </a:rPr>
              <a:t>(a, b, c):</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 b, c)</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my_function</a:t>
            </a:r>
            <a:r>
              <a:rPr lang="en-US" dirty="0">
                <a:solidFill>
                  <a:schemeClr val="bg1"/>
                </a:solidFill>
                <a:effectLst/>
                <a:highlight>
                  <a:srgbClr val="C0C0C0"/>
                </a:highlight>
                <a:latin typeface="Calibri" panose="020F0502020204030204" pitchFamily="34" charset="0"/>
                <a:cs typeface="Calibri" panose="020F0502020204030204" pitchFamily="34" charset="0"/>
              </a:rPr>
              <a:t>(1, 2, 3)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positional parameter passing is intuitively used by people in many social occasions. For example, it may be generally accepted that when we introduce ourselves we mention our first name(s) before our last name, e.g., "My name's John Doe."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Incidentally, Hungarians do it in reverse order.</a:t>
            </a:r>
          </a:p>
        </p:txBody>
      </p:sp>
    </p:spTree>
    <p:extLst>
      <p:ext uri="{BB962C8B-B14F-4D97-AF65-F5344CB8AC3E}">
        <p14:creationId xmlns:p14="http://schemas.microsoft.com/office/powerpoint/2010/main" val="1183097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909310"/>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Let's implement that social custom in Python. The following function will be responsible for introducing somebody: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introduction(</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print("Hello, my name is", </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introduction("Luke", "Skywalker")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introduction("Jesse", "Quick")</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introduction("Clark", "Kent")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Can you guess the output? Run the code and find out if you were right.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Now imagine that the same function is being used in Hungary. In this case, the code would look like this: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introduction(</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print("Hello, my name is", </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introduction("Skywalker", "Luke")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introduction("Quick", "Jesse")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introduction("Kent", "Clark")</a:t>
            </a:r>
          </a:p>
        </p:txBody>
      </p:sp>
    </p:spTree>
    <p:extLst>
      <p:ext uri="{BB962C8B-B14F-4D97-AF65-F5344CB8AC3E}">
        <p14:creationId xmlns:p14="http://schemas.microsoft.com/office/powerpoint/2010/main" val="418552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724644"/>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Why do we need functions?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You've come across functions many times so far, but the view on their merits that we have given you has been rather one-sided. You've only invoked the functions by using them as tools to make life easier, and to simplify time-consuming and tedious tasks.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When you want some data to be printed on the console, you use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a:solidFill>
                  <a:schemeClr val="bg1"/>
                </a:solidFill>
                <a:effectLst/>
                <a:latin typeface="Calibri" panose="020F0502020204030204" pitchFamily="34" charset="0"/>
                <a:cs typeface="Calibri" panose="020F0502020204030204" pitchFamily="34" charset="0"/>
              </a:rPr>
              <a:t>. When you want to read the value of a variable, you use </a:t>
            </a:r>
            <a:r>
              <a:rPr lang="en-US" dirty="0">
                <a:solidFill>
                  <a:schemeClr val="bg1"/>
                </a:solidFill>
                <a:effectLst/>
                <a:highlight>
                  <a:srgbClr val="C0C0C0"/>
                </a:highlight>
                <a:latin typeface="Calibri" panose="020F0502020204030204" pitchFamily="34" charset="0"/>
                <a:cs typeface="Calibri" panose="020F0502020204030204" pitchFamily="34" charset="0"/>
              </a:rPr>
              <a:t>input()</a:t>
            </a:r>
            <a:r>
              <a:rPr lang="en-US" dirty="0">
                <a:solidFill>
                  <a:schemeClr val="bg1"/>
                </a:solidFill>
                <a:effectLst/>
                <a:latin typeface="Calibri" panose="020F0502020204030204" pitchFamily="34" charset="0"/>
                <a:cs typeface="Calibri" panose="020F0502020204030204" pitchFamily="34" charset="0"/>
              </a:rPr>
              <a:t>, coupled with either </a:t>
            </a:r>
            <a:r>
              <a:rPr lang="en-US" dirty="0">
                <a:solidFill>
                  <a:schemeClr val="bg1"/>
                </a:solidFill>
                <a:effectLst/>
                <a:highlight>
                  <a:srgbClr val="C0C0C0"/>
                </a:highlight>
                <a:latin typeface="Calibri" panose="020F0502020204030204" pitchFamily="34" charset="0"/>
                <a:cs typeface="Calibri" panose="020F0502020204030204" pitchFamily="34" charset="0"/>
              </a:rPr>
              <a:t>int()</a:t>
            </a:r>
            <a:r>
              <a:rPr lang="en-US" dirty="0">
                <a:solidFill>
                  <a:schemeClr val="bg1"/>
                </a:solidFill>
                <a:effectLst/>
                <a:latin typeface="Calibri" panose="020F0502020204030204" pitchFamily="34" charset="0"/>
                <a:cs typeface="Calibri" panose="020F0502020204030204" pitchFamily="34" charset="0"/>
              </a:rPr>
              <a:t> or </a:t>
            </a:r>
            <a:r>
              <a:rPr lang="en-US" dirty="0">
                <a:solidFill>
                  <a:schemeClr val="bg1"/>
                </a:solidFill>
                <a:effectLst/>
                <a:highlight>
                  <a:srgbClr val="C0C0C0"/>
                </a:highlight>
                <a:latin typeface="Calibri" panose="020F0502020204030204" pitchFamily="34" charset="0"/>
                <a:cs typeface="Calibri" panose="020F0502020204030204" pitchFamily="34" charset="0"/>
              </a:rPr>
              <a:t>float()</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You've also made use of some </a:t>
            </a:r>
            <a:r>
              <a:rPr lang="en-US" b="1" dirty="0">
                <a:solidFill>
                  <a:schemeClr val="bg1"/>
                </a:solidFill>
                <a:effectLst/>
                <a:latin typeface="Calibri" panose="020F0502020204030204" pitchFamily="34" charset="0"/>
                <a:cs typeface="Calibri" panose="020F0502020204030204" pitchFamily="34" charset="0"/>
              </a:rPr>
              <a:t>methods</a:t>
            </a:r>
            <a:r>
              <a:rPr lang="en-US" dirty="0">
                <a:solidFill>
                  <a:schemeClr val="bg1"/>
                </a:solidFill>
                <a:effectLst/>
                <a:latin typeface="Calibri" panose="020F0502020204030204" pitchFamily="34" charset="0"/>
                <a:cs typeface="Calibri" panose="020F0502020204030204" pitchFamily="34" charset="0"/>
              </a:rPr>
              <a:t>, which are in fact functions, but declared in a very specific way.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Now you'll learn how to write your own functions, and how to use them. We'll write several functions together, from the very simple to the rather complex, which will require your focus and attention.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 often happens that a particular piece of code is repeated many times in your program. It's repeated either literally, or with only a few minor modifications, consisting of the use of other variables in the same algorithm. It also happens that a programmer cannot resist simplifying the work, and begins to clone such pieces of code using the clipboard and copy-paste operations.</a:t>
            </a:r>
          </a:p>
        </p:txBody>
      </p:sp>
    </p:spTree>
    <p:extLst>
      <p:ext uri="{BB962C8B-B14F-4D97-AF65-F5344CB8AC3E}">
        <p14:creationId xmlns:p14="http://schemas.microsoft.com/office/powerpoint/2010/main" val="28069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1477328"/>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The output will look different. Can you guess it?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Run the code to see if you were right here, too. Are you surprised?</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Can you make the function more culture-independent?</a:t>
            </a:r>
            <a:endParaRPr lang="en-US" dirty="0">
              <a:solidFill>
                <a:srgbClr val="7030A0"/>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654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724644"/>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Keyword argument passing</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Python offers another convention for passing arguments, where </a:t>
            </a:r>
            <a:r>
              <a:rPr lang="en-US" b="1" dirty="0">
                <a:solidFill>
                  <a:schemeClr val="bg1"/>
                </a:solidFill>
                <a:effectLst/>
                <a:latin typeface="Calibri" panose="020F0502020204030204" pitchFamily="34" charset="0"/>
                <a:cs typeface="Calibri" panose="020F0502020204030204" pitchFamily="34" charset="0"/>
              </a:rPr>
              <a:t>the meaning of the argument is dictated by its name</a:t>
            </a:r>
            <a:r>
              <a:rPr lang="en-US" dirty="0">
                <a:solidFill>
                  <a:schemeClr val="bg1"/>
                </a:solidFill>
                <a:effectLst/>
                <a:latin typeface="Calibri" panose="020F0502020204030204" pitchFamily="34" charset="0"/>
                <a:cs typeface="Calibri" panose="020F0502020204030204" pitchFamily="34" charset="0"/>
              </a:rPr>
              <a:t>, not by its position - it's called </a:t>
            </a:r>
            <a:r>
              <a:rPr lang="en-US" b="1" dirty="0">
                <a:solidFill>
                  <a:schemeClr val="bg1"/>
                </a:solidFill>
                <a:effectLst/>
                <a:latin typeface="Calibri" panose="020F0502020204030204" pitchFamily="34" charset="0"/>
                <a:cs typeface="Calibri" panose="020F0502020204030204" pitchFamily="34" charset="0"/>
              </a:rPr>
              <a:t>keyword argument passing</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Take a look at the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introduction(</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print("Hello, my name is", </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 "James",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 "Bond")</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 "Skywalker", </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 "Luke")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concept is clear - the values passed to the parameters are preceded by the target parameters' names, followed by the </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sign.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position doesn't matter here - each argument's value knows its destination on the basis of the name used.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should be able to predict the output. Run the code to check if you were right.</a:t>
            </a:r>
          </a:p>
        </p:txBody>
      </p:sp>
    </p:spTree>
    <p:extLst>
      <p:ext uri="{BB962C8B-B14F-4D97-AF65-F5344CB8AC3E}">
        <p14:creationId xmlns:p14="http://schemas.microsoft.com/office/powerpoint/2010/main" val="1660946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3970318"/>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Of course, you mustn't use a non-existent parameter name.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following snippet will cause a runtime error: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introduction(</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print("Hello, my name is", </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a:t>
            </a:r>
            <a:r>
              <a:rPr lang="en-US" b="1" dirty="0">
                <a:solidFill>
                  <a:srgbClr val="FF0000"/>
                </a:solidFill>
                <a:effectLst/>
                <a:highlight>
                  <a:srgbClr val="C0C0C0"/>
                </a:highlight>
                <a:latin typeface="Calibri" panose="020F0502020204030204" pitchFamily="34" charset="0"/>
                <a:cs typeface="Calibri" panose="020F0502020204030204" pitchFamily="34" charset="0"/>
              </a:rPr>
              <a:t>surname</a:t>
            </a:r>
            <a:r>
              <a:rPr lang="en-US" dirty="0">
                <a:solidFill>
                  <a:schemeClr val="bg1"/>
                </a:solidFill>
                <a:effectLst/>
                <a:highlight>
                  <a:srgbClr val="C0C0C0"/>
                </a:highlight>
                <a:latin typeface="Calibri" panose="020F0502020204030204" pitchFamily="34" charset="0"/>
                <a:cs typeface="Calibri" panose="020F0502020204030204" pitchFamily="34" charset="0"/>
              </a:rPr>
              <a:t>="Skywalker", </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="Luke")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is what Python will tell you:</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TypeError</a:t>
            </a:r>
            <a:r>
              <a:rPr lang="en-US" dirty="0">
                <a:solidFill>
                  <a:schemeClr val="bg1"/>
                </a:solidFill>
                <a:effectLst/>
                <a:highlight>
                  <a:srgbClr val="C0C0C0"/>
                </a:highlight>
                <a:latin typeface="Calibri" panose="020F0502020204030204" pitchFamily="34" charset="0"/>
                <a:cs typeface="Calibri" panose="020F0502020204030204" pitchFamily="34" charset="0"/>
              </a:rPr>
              <a:t>: introduction() got an unexpected keyword argument 'surname'</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Try it out yourself.</a:t>
            </a:r>
            <a:endParaRPr lang="en-US" dirty="0">
              <a:solidFill>
                <a:srgbClr val="7030A0"/>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6030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6001643"/>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Mixing positional and keyword arguments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can mix both fashions if you want - there is only one unbreakable rule: you have to put </a:t>
            </a:r>
            <a:r>
              <a:rPr lang="en-US" b="1" dirty="0">
                <a:solidFill>
                  <a:schemeClr val="bg1"/>
                </a:solidFill>
                <a:effectLst/>
                <a:latin typeface="Calibri" panose="020F0502020204030204" pitchFamily="34" charset="0"/>
                <a:cs typeface="Calibri" panose="020F0502020204030204" pitchFamily="34" charset="0"/>
              </a:rPr>
              <a:t>positional arguments before keyword arguments</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you think for a moment, you'll certainly guess why.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To show you how it works, we'll use the following simple three-parameter function: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adding(a, b, c):</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 "+", b, "+", c, "=", a + b + c)</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Its purpose is to evaluate and present the sum of all its arguments.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function, when invoked in the following way: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adding(1, 2, 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will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 + 2 + 3 = 6</a:t>
            </a:r>
          </a:p>
        </p:txBody>
      </p:sp>
    </p:spTree>
    <p:extLst>
      <p:ext uri="{BB962C8B-B14F-4D97-AF65-F5344CB8AC3E}">
        <p14:creationId xmlns:p14="http://schemas.microsoft.com/office/powerpoint/2010/main" val="2790601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It was - as you may suspect - a pure example of </a:t>
            </a:r>
            <a:r>
              <a:rPr lang="en-US" b="1" dirty="0">
                <a:solidFill>
                  <a:schemeClr val="bg1"/>
                </a:solidFill>
                <a:effectLst/>
                <a:latin typeface="Calibri" panose="020F0502020204030204" pitchFamily="34" charset="0"/>
                <a:cs typeface="Calibri" panose="020F0502020204030204" pitchFamily="34" charset="0"/>
              </a:rPr>
              <a:t>positional argument passing</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Of course, you can replace such an invocation with a purely keyword variant, like this: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adding(c = 1, a = 2, b = 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Our program will output a line like this: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 + 3 + 1 = 6</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the order of the values.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Let's try to mix both styles now.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Look at the function invocation below: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adding(3, c = 1, b = 2)</a:t>
            </a:r>
          </a:p>
        </p:txBody>
      </p:sp>
    </p:spTree>
    <p:extLst>
      <p:ext uri="{BB962C8B-B14F-4D97-AF65-F5344CB8AC3E}">
        <p14:creationId xmlns:p14="http://schemas.microsoft.com/office/powerpoint/2010/main" val="2197161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355312"/>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Let's analyze it:</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argument (</a:t>
            </a:r>
            <a:r>
              <a:rPr lang="en-US" dirty="0">
                <a:solidFill>
                  <a:schemeClr val="bg1"/>
                </a:solidFill>
                <a:effectLst/>
                <a:highlight>
                  <a:srgbClr val="C0C0C0"/>
                </a:highlight>
                <a:latin typeface="Calibri" panose="020F0502020204030204" pitchFamily="34" charset="0"/>
                <a:cs typeface="Calibri" panose="020F0502020204030204" pitchFamily="34" charset="0"/>
              </a:rPr>
              <a:t>3</a:t>
            </a:r>
            <a:r>
              <a:rPr lang="en-US" dirty="0">
                <a:solidFill>
                  <a:schemeClr val="bg1"/>
                </a:solidFill>
                <a:effectLst/>
                <a:latin typeface="Calibri" panose="020F0502020204030204" pitchFamily="34" charset="0"/>
                <a:cs typeface="Calibri" panose="020F0502020204030204" pitchFamily="34" charset="0"/>
              </a:rPr>
              <a:t>) for the </a:t>
            </a:r>
            <a:r>
              <a:rPr lang="en-US" dirty="0">
                <a:solidFill>
                  <a:schemeClr val="bg1"/>
                </a:solidFill>
                <a:effectLst/>
                <a:highlight>
                  <a:srgbClr val="C0C0C0"/>
                </a:highlight>
                <a:latin typeface="Calibri" panose="020F0502020204030204" pitchFamily="34" charset="0"/>
                <a:cs typeface="Calibri" panose="020F0502020204030204" pitchFamily="34" charset="0"/>
              </a:rPr>
              <a:t>a</a:t>
            </a:r>
            <a:r>
              <a:rPr lang="en-US" dirty="0">
                <a:solidFill>
                  <a:schemeClr val="bg1"/>
                </a:solidFill>
                <a:effectLst/>
                <a:latin typeface="Calibri" panose="020F0502020204030204" pitchFamily="34" charset="0"/>
                <a:cs typeface="Calibri" panose="020F0502020204030204" pitchFamily="34" charset="0"/>
              </a:rPr>
              <a:t> parameter is passed using the positional way;</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arguments for </a:t>
            </a:r>
            <a:r>
              <a:rPr lang="en-US" dirty="0">
                <a:solidFill>
                  <a:schemeClr val="bg1"/>
                </a:solidFill>
                <a:effectLst/>
                <a:highlight>
                  <a:srgbClr val="C0C0C0"/>
                </a:highlight>
                <a:latin typeface="Calibri" panose="020F0502020204030204" pitchFamily="34" charset="0"/>
                <a:cs typeface="Calibri" panose="020F0502020204030204" pitchFamily="34" charset="0"/>
              </a:rPr>
              <a:t>c</a:t>
            </a:r>
            <a:r>
              <a:rPr lang="en-US" dirty="0">
                <a:solidFill>
                  <a:schemeClr val="bg1"/>
                </a:solidFill>
                <a:effectLst/>
                <a:latin typeface="Calibri" panose="020F0502020204030204" pitchFamily="34" charset="0"/>
                <a:cs typeface="Calibri" panose="020F0502020204030204" pitchFamily="34" charset="0"/>
              </a:rPr>
              <a:t> and </a:t>
            </a:r>
            <a:r>
              <a:rPr lang="en-US" dirty="0">
                <a:solidFill>
                  <a:schemeClr val="bg1"/>
                </a:solidFill>
                <a:effectLst/>
                <a:highlight>
                  <a:srgbClr val="C0C0C0"/>
                </a:highlight>
                <a:latin typeface="Calibri" panose="020F0502020204030204" pitchFamily="34" charset="0"/>
                <a:cs typeface="Calibri" panose="020F0502020204030204" pitchFamily="34" charset="0"/>
              </a:rPr>
              <a:t>b</a:t>
            </a:r>
            <a:r>
              <a:rPr lang="en-US" dirty="0">
                <a:solidFill>
                  <a:schemeClr val="bg1"/>
                </a:solidFill>
                <a:effectLst/>
                <a:latin typeface="Calibri" panose="020F0502020204030204" pitchFamily="34" charset="0"/>
                <a:cs typeface="Calibri" panose="020F0502020204030204" pitchFamily="34" charset="0"/>
              </a:rPr>
              <a:t> are specified as keyword ones.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is what you'll see in the console: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 + 2 + 1 = 6</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Be careful, and beware of mistakes. If you try to pass more than one value to one argument, all you'll get is a runtime error.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Look at the invocation below - it seems that we've tried to set a twice: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adding(</a:t>
            </a:r>
            <a:r>
              <a:rPr lang="en-US" b="1" dirty="0">
                <a:solidFill>
                  <a:srgbClr val="FF0000"/>
                </a:solidFill>
                <a:effectLst/>
                <a:highlight>
                  <a:srgbClr val="C0C0C0"/>
                </a:highlight>
                <a:latin typeface="Calibri" panose="020F0502020204030204" pitchFamily="34" charset="0"/>
                <a:cs typeface="Calibri" panose="020F0502020204030204" pitchFamily="34" charset="0"/>
              </a:rPr>
              <a:t>3, a = 1</a:t>
            </a:r>
            <a:r>
              <a:rPr lang="en-US" dirty="0">
                <a:solidFill>
                  <a:schemeClr val="bg1"/>
                </a:solidFill>
                <a:effectLst/>
                <a:highlight>
                  <a:srgbClr val="C0C0C0"/>
                </a:highlight>
                <a:latin typeface="Calibri" panose="020F0502020204030204" pitchFamily="34" charset="0"/>
                <a:cs typeface="Calibri" panose="020F0502020204030204" pitchFamily="34" charset="0"/>
              </a:rPr>
              <a:t>, b =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Python's response: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TypeError</a:t>
            </a:r>
            <a:r>
              <a:rPr lang="en-US" dirty="0">
                <a:solidFill>
                  <a:schemeClr val="bg1"/>
                </a:solidFill>
                <a:effectLst/>
                <a:highlight>
                  <a:srgbClr val="C0C0C0"/>
                </a:highlight>
                <a:latin typeface="Calibri" panose="020F0502020204030204" pitchFamily="34" charset="0"/>
                <a:cs typeface="Calibri" panose="020F0502020204030204" pitchFamily="34" charset="0"/>
              </a:rPr>
              <a:t>: adding() got multiple values for argument 'a'</a:t>
            </a:r>
            <a:endParaRPr lang="en-US" dirty="0">
              <a:solidFill>
                <a:schemeClr val="bg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0579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1754326"/>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Look at the </a:t>
            </a:r>
            <a:r>
              <a:rPr lang="en-US" dirty="0" err="1">
                <a:solidFill>
                  <a:schemeClr val="bg1"/>
                </a:solidFill>
                <a:effectLst/>
                <a:latin typeface="Calibri" panose="020F0502020204030204" pitchFamily="34" charset="0"/>
                <a:cs typeface="Calibri" panose="020F0502020204030204" pitchFamily="34" charset="0"/>
              </a:rPr>
              <a:t>snipet</a:t>
            </a:r>
            <a:r>
              <a:rPr lang="en-US" dirty="0">
                <a:solidFill>
                  <a:schemeClr val="bg1"/>
                </a:solidFill>
                <a:effectLst/>
                <a:latin typeface="Calibri" panose="020F0502020204030204" pitchFamily="34" charset="0"/>
                <a:cs typeface="Calibri" panose="020F0502020204030204" pitchFamily="34" charset="0"/>
              </a:rPr>
              <a:t> below. A code like this is fully correct, but it doesn't make much sense: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adding(4, 3, c =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Everything is right, but leaving in just one keyword argument looks a bit weird - what do you think?</a:t>
            </a:r>
            <a:endParaRPr lang="en-US" dirty="0">
              <a:solidFill>
                <a:srgbClr val="7030A0"/>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638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170646"/>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Parametrized functions - more details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 happens at times that a particular parameter's values are in use more often than others. Such arguments may have their default (predefined) values taken into consideration when their corresponding arguments have been omitted.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They say that the most popular English last name is Smith. Let's try to take this into account.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default parameter's value is set using clear and pictorial syntax:</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introduction(</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="Smith"):</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print("Hello, my name is", </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only have to extend the parameter's name with the </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sign, followed by the default value.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Let's invoke the function as usual:</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introduction("James", "Doe")</a:t>
            </a:r>
          </a:p>
        </p:txBody>
      </p:sp>
    </p:spTree>
    <p:extLst>
      <p:ext uri="{BB962C8B-B14F-4D97-AF65-F5344CB8AC3E}">
        <p14:creationId xmlns:p14="http://schemas.microsoft.com/office/powerpoint/2010/main" val="3098678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Can you guess the output of the program? Run it and check if you were right.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And? Everything looks the same, but when you invoke the function in a way that looks a bit suspicious at first sight, like this: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introduction("Henry")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or this: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introduction(</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="William")</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there will be no error, and both invocations will succeed, while the console will show the following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Hello, my name is Henry Smith</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Hello, my name is William Smith</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Test it.</a:t>
            </a:r>
          </a:p>
        </p:txBody>
      </p:sp>
    </p:spTree>
    <p:extLst>
      <p:ext uri="{BB962C8B-B14F-4D97-AF65-F5344CB8AC3E}">
        <p14:creationId xmlns:p14="http://schemas.microsoft.com/office/powerpoint/2010/main" val="3834855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6155531"/>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You can go further if it's useful. Both parameters have their default values now, look at the code below:</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def introduction(</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sz="1600" dirty="0">
                <a:solidFill>
                  <a:schemeClr val="bg1"/>
                </a:solidFill>
                <a:effectLst/>
                <a:highlight>
                  <a:srgbClr val="C0C0C0"/>
                </a:highlight>
                <a:latin typeface="Calibri" panose="020F0502020204030204" pitchFamily="34" charset="0"/>
                <a:cs typeface="Calibri" panose="020F0502020204030204" pitchFamily="34" charset="0"/>
              </a:rPr>
              <a:t>="John",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sz="1600" dirty="0">
                <a:solidFill>
                  <a:schemeClr val="bg1"/>
                </a:solidFill>
                <a:effectLst/>
                <a:highlight>
                  <a:srgbClr val="C0C0C0"/>
                </a:highlight>
                <a:latin typeface="Calibri" panose="020F0502020204030204" pitchFamily="34" charset="0"/>
                <a:cs typeface="Calibri" panose="020F0502020204030204" pitchFamily="34" charset="0"/>
              </a:rPr>
              <a:t>="Smith"):</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print("Hello, my name is",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This makes the following invocation absolutely valid:</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introduction()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No arguments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And this is the expected output: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Hello, my name is John Smith</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If you use one keyword argument, the remaining one will take the default value: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introduction(</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sz="1600" dirty="0">
                <a:solidFill>
                  <a:schemeClr val="bg1"/>
                </a:solidFill>
                <a:effectLst/>
                <a:highlight>
                  <a:srgbClr val="C0C0C0"/>
                </a:highlight>
                <a:latin typeface="Calibri" panose="020F0502020204030204" pitchFamily="34" charset="0"/>
                <a:cs typeface="Calibri" panose="020F0502020204030204" pitchFamily="34" charset="0"/>
              </a:rPr>
              <a:t>="Hopkins")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output is: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Hello, my name is John Hopkins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Test it.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Congratulations - you have just learned the basic ways of communicating with functions.</a:t>
            </a:r>
            <a:endParaRPr lang="en-US" sz="1600" dirty="0">
              <a:solidFill>
                <a:srgbClr val="7030A0"/>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470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355312"/>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It could end up as greatly frustrating when suddenly it turns out that there was an error in the cloned code. The programmer will have a lot of drudgery to find all the places that need corrections. There's also a high risk of the corrections causing errors.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 can now define the first condition which can help you decide when to start writing your own functions: </a:t>
            </a:r>
            <a:r>
              <a:rPr lang="en-US" b="1" dirty="0">
                <a:solidFill>
                  <a:schemeClr val="bg1"/>
                </a:solidFill>
                <a:effectLst/>
                <a:latin typeface="Calibri" panose="020F0502020204030204" pitchFamily="34" charset="0"/>
                <a:cs typeface="Calibri" panose="020F0502020204030204" pitchFamily="34" charset="0"/>
              </a:rPr>
              <a:t>if a particular fragment of the code begins to appear in more than one place, consider the possibility of isolating it in the form of a function invoked from the points where the original code was placed before</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 may happen that the algorithm you're going to implement is so complex that your code begins to grow in an uncontrolled manner, and suddenly you notice that you're not able to navigate through it so easily anymore.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can try to cope with the issue by commenting the code extensively, but soon you find that this dramatically worsens your situation - too many comments make the code larger and harder to read. Some say that a well-written function should be viewed entirely in one glance.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good and attentive developer divides the code (or more accurately: the problem) into well-isolated pieces, and encodes each of them in the form of a function.</a:t>
            </a:r>
          </a:p>
        </p:txBody>
      </p:sp>
    </p:spTree>
    <p:extLst>
      <p:ext uri="{BB962C8B-B14F-4D97-AF65-F5344CB8AC3E}">
        <p14:creationId xmlns:p14="http://schemas.microsoft.com/office/powerpoint/2010/main" val="3629230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447645"/>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Key takeaways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1. You can pass information to functions by using parameters. Your functions can have as many parameters as you need.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An example of a </a:t>
            </a:r>
            <a:r>
              <a:rPr lang="en-US" b="1" dirty="0">
                <a:solidFill>
                  <a:srgbClr val="FF0000"/>
                </a:solidFill>
                <a:effectLst/>
                <a:latin typeface="Calibri" panose="020F0502020204030204" pitchFamily="34" charset="0"/>
                <a:cs typeface="Calibri" panose="020F0502020204030204" pitchFamily="34" charset="0"/>
              </a:rPr>
              <a:t>one-parameter</a:t>
            </a:r>
            <a:r>
              <a:rPr lang="en-US" dirty="0">
                <a:solidFill>
                  <a:schemeClr val="bg1"/>
                </a:solidFill>
                <a:effectLst/>
                <a:latin typeface="Calibri" panose="020F0502020204030204" pitchFamily="34" charset="0"/>
                <a:cs typeface="Calibri" panose="020F0502020204030204" pitchFamily="34" charset="0"/>
              </a:rPr>
              <a:t> function: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hi(</a:t>
            </a:r>
            <a:r>
              <a:rPr lang="en-US" b="1" dirty="0">
                <a:solidFill>
                  <a:srgbClr val="FF0000"/>
                </a:solidFill>
                <a:effectLst/>
                <a:highlight>
                  <a:srgbClr val="C0C0C0"/>
                </a:highlight>
                <a:latin typeface="Calibri" panose="020F0502020204030204" pitchFamily="34" charset="0"/>
                <a:cs typeface="Calibri" panose="020F0502020204030204" pitchFamily="34" charset="0"/>
              </a:rPr>
              <a:t>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print("Hi,", name)</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hi(</a:t>
            </a:r>
            <a:r>
              <a:rPr lang="en-US" b="1" dirty="0">
                <a:solidFill>
                  <a:srgbClr val="FF0000"/>
                </a:solidFill>
                <a:effectLst/>
                <a:highlight>
                  <a:srgbClr val="C0C0C0"/>
                </a:highlight>
                <a:latin typeface="Calibri" panose="020F0502020204030204" pitchFamily="34" charset="0"/>
                <a:cs typeface="Calibri" panose="020F0502020204030204" pitchFamily="34" charset="0"/>
              </a:rPr>
              <a:t>"Greg"</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An example of a </a:t>
            </a:r>
            <a:r>
              <a:rPr lang="en-US" b="1" dirty="0">
                <a:solidFill>
                  <a:srgbClr val="FF0000"/>
                </a:solidFill>
                <a:effectLst/>
                <a:latin typeface="Calibri" panose="020F0502020204030204" pitchFamily="34" charset="0"/>
                <a:cs typeface="Calibri" panose="020F0502020204030204" pitchFamily="34" charset="0"/>
              </a:rPr>
              <a:t>two-parameter</a:t>
            </a:r>
            <a:r>
              <a:rPr lang="en-US" dirty="0">
                <a:solidFill>
                  <a:schemeClr val="bg1"/>
                </a:solidFill>
                <a:effectLst/>
                <a:latin typeface="Calibri" panose="020F0502020204030204" pitchFamily="34" charset="0"/>
                <a:cs typeface="Calibri" panose="020F0502020204030204" pitchFamily="34" charset="0"/>
              </a:rPr>
              <a:t> function: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def </a:t>
            </a:r>
            <a:r>
              <a:rPr lang="en-US" dirty="0" err="1">
                <a:solidFill>
                  <a:schemeClr val="bg1"/>
                </a:solidFill>
                <a:effectLst/>
                <a:latin typeface="Calibri" panose="020F0502020204030204" pitchFamily="34" charset="0"/>
                <a:cs typeface="Calibri" panose="020F0502020204030204" pitchFamily="34" charset="0"/>
              </a:rPr>
              <a:t>hi_all</a:t>
            </a:r>
            <a:r>
              <a:rPr lang="en-US" dirty="0">
                <a:solidFill>
                  <a:schemeClr val="bg1"/>
                </a:solidFill>
                <a:effectLst/>
                <a:latin typeface="Calibri" panose="020F0502020204030204" pitchFamily="34" charset="0"/>
                <a:cs typeface="Calibri" panose="020F0502020204030204" pitchFamily="34" charset="0"/>
              </a:rPr>
              <a:t>(</a:t>
            </a:r>
            <a:r>
              <a:rPr lang="en-US" b="1" dirty="0">
                <a:solidFill>
                  <a:srgbClr val="FF0000"/>
                </a:solidFill>
                <a:effectLst/>
                <a:latin typeface="Calibri" panose="020F0502020204030204" pitchFamily="34" charset="0"/>
                <a:cs typeface="Calibri" panose="020F0502020204030204" pitchFamily="34" charset="0"/>
              </a:rPr>
              <a:t>name_1</a:t>
            </a:r>
            <a:r>
              <a:rPr lang="en-US" dirty="0">
                <a:solidFill>
                  <a:schemeClr val="bg1"/>
                </a:solidFill>
                <a:effectLst/>
                <a:latin typeface="Calibri" panose="020F0502020204030204" pitchFamily="34" charset="0"/>
                <a:cs typeface="Calibri" panose="020F0502020204030204" pitchFamily="34" charset="0"/>
              </a:rPr>
              <a:t>, </a:t>
            </a:r>
            <a:r>
              <a:rPr lang="en-US" b="1" dirty="0">
                <a:solidFill>
                  <a:srgbClr val="FF0000"/>
                </a:solidFill>
                <a:effectLst/>
                <a:latin typeface="Calibri" panose="020F0502020204030204" pitchFamily="34" charset="0"/>
                <a:cs typeface="Calibri" panose="020F0502020204030204" pitchFamily="34" charset="0"/>
              </a:rPr>
              <a:t>name_2</a:t>
            </a:r>
            <a:r>
              <a:rPr lang="en-US" dirty="0">
                <a:solidFill>
                  <a:schemeClr val="bg1"/>
                </a:solidFill>
                <a:effectLst/>
                <a:latin typeface="Calibri" panose="020F0502020204030204" pitchFamily="34" charset="0"/>
                <a:cs typeface="Calibri" panose="020F0502020204030204" pitchFamily="34" charset="0"/>
              </a:rPr>
              <a:t>):</a:t>
            </a:r>
          </a:p>
          <a:p>
            <a:pPr algn="l"/>
            <a:r>
              <a:rPr lang="en-US" dirty="0">
                <a:solidFill>
                  <a:schemeClr val="bg1"/>
                </a:solidFill>
                <a:effectLst/>
                <a:latin typeface="Calibri" panose="020F0502020204030204" pitchFamily="34" charset="0"/>
                <a:cs typeface="Calibri" panose="020F0502020204030204" pitchFamily="34" charset="0"/>
              </a:rPr>
              <a:t>    print("Hi,", name_2)</a:t>
            </a:r>
          </a:p>
          <a:p>
            <a:pPr algn="l"/>
            <a:r>
              <a:rPr lang="en-US" dirty="0">
                <a:solidFill>
                  <a:schemeClr val="bg1"/>
                </a:solidFill>
                <a:effectLst/>
                <a:latin typeface="Calibri" panose="020F0502020204030204" pitchFamily="34" charset="0"/>
                <a:cs typeface="Calibri" panose="020F0502020204030204" pitchFamily="34" charset="0"/>
              </a:rPr>
              <a:t>    print("Hi,", name_1)</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latin typeface="Calibri" panose="020F0502020204030204" pitchFamily="34" charset="0"/>
                <a:cs typeface="Calibri" panose="020F0502020204030204" pitchFamily="34" charset="0"/>
              </a:rPr>
              <a:t>hi_all</a:t>
            </a:r>
            <a:r>
              <a:rPr lang="en-US" dirty="0">
                <a:solidFill>
                  <a:schemeClr val="bg1"/>
                </a:solidFill>
                <a:effectLst/>
                <a:latin typeface="Calibri" panose="020F0502020204030204" pitchFamily="34" charset="0"/>
                <a:cs typeface="Calibri" panose="020F0502020204030204" pitchFamily="34" charset="0"/>
              </a:rPr>
              <a:t>(</a:t>
            </a:r>
            <a:r>
              <a:rPr lang="en-US" b="1" dirty="0">
                <a:solidFill>
                  <a:srgbClr val="FF0000"/>
                </a:solidFill>
                <a:effectLst/>
                <a:latin typeface="Calibri" panose="020F0502020204030204" pitchFamily="34" charset="0"/>
                <a:cs typeface="Calibri" panose="020F0502020204030204" pitchFamily="34" charset="0"/>
              </a:rPr>
              <a:t>"Sebastian"</a:t>
            </a:r>
            <a:r>
              <a:rPr lang="en-US" dirty="0">
                <a:solidFill>
                  <a:schemeClr val="bg1"/>
                </a:solidFill>
                <a:effectLst/>
                <a:latin typeface="Calibri" panose="020F0502020204030204" pitchFamily="34" charset="0"/>
                <a:cs typeface="Calibri" panose="020F0502020204030204" pitchFamily="34" charset="0"/>
              </a:rPr>
              <a:t>, </a:t>
            </a:r>
            <a:r>
              <a:rPr lang="en-US" b="1" dirty="0">
                <a:solidFill>
                  <a:srgbClr val="FF0000"/>
                </a:solidFill>
                <a:effectLst/>
                <a:latin typeface="Calibri" panose="020F0502020204030204" pitchFamily="34" charset="0"/>
                <a:cs typeface="Calibri" panose="020F0502020204030204" pitchFamily="34" charset="0"/>
              </a:rPr>
              <a:t>"Konrad"</a:t>
            </a:r>
            <a:r>
              <a:rPr lang="en-US"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42303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An example of a </a:t>
            </a:r>
            <a:r>
              <a:rPr lang="en-US" b="1" dirty="0">
                <a:solidFill>
                  <a:srgbClr val="FF0000"/>
                </a:solidFill>
                <a:effectLst/>
                <a:latin typeface="Calibri" panose="020F0502020204030204" pitchFamily="34" charset="0"/>
                <a:cs typeface="Calibri" panose="020F0502020204030204" pitchFamily="34" charset="0"/>
              </a:rPr>
              <a:t>three-parameter</a:t>
            </a:r>
            <a:r>
              <a:rPr lang="en-US" dirty="0">
                <a:solidFill>
                  <a:schemeClr val="bg1"/>
                </a:solidFill>
                <a:effectLst/>
                <a:latin typeface="Calibri" panose="020F0502020204030204" pitchFamily="34" charset="0"/>
                <a:cs typeface="Calibri" panose="020F0502020204030204" pitchFamily="34" charset="0"/>
              </a:rPr>
              <a:t> function: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address(</a:t>
            </a:r>
            <a:r>
              <a:rPr lang="en-US" b="1" dirty="0">
                <a:solidFill>
                  <a:srgbClr val="FF0000"/>
                </a:solidFill>
                <a:effectLst/>
                <a:highlight>
                  <a:srgbClr val="C0C0C0"/>
                </a:highlight>
                <a:latin typeface="Calibri" panose="020F0502020204030204" pitchFamily="34" charset="0"/>
                <a:cs typeface="Calibri" panose="020F0502020204030204" pitchFamily="34" charset="0"/>
              </a:rPr>
              <a:t>street</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b="1" dirty="0">
                <a:solidFill>
                  <a:srgbClr val="FF0000"/>
                </a:solidFill>
                <a:effectLst/>
                <a:highlight>
                  <a:srgbClr val="C0C0C0"/>
                </a:highlight>
                <a:latin typeface="Calibri" panose="020F0502020204030204" pitchFamily="34" charset="0"/>
                <a:cs typeface="Calibri" panose="020F0502020204030204" pitchFamily="34" charset="0"/>
              </a:rPr>
              <a:t>city</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b="1" dirty="0" err="1">
                <a:solidFill>
                  <a:srgbClr val="FF0000"/>
                </a:solidFill>
                <a:effectLst/>
                <a:highlight>
                  <a:srgbClr val="C0C0C0"/>
                </a:highlight>
                <a:latin typeface="Calibri" panose="020F0502020204030204" pitchFamily="34" charset="0"/>
                <a:cs typeface="Calibri" panose="020F0502020204030204" pitchFamily="34" charset="0"/>
              </a:rPr>
              <a:t>postal_code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print("Your address is:", street, "St.,", city, </a:t>
            </a:r>
            <a:r>
              <a:rPr lang="en-US" dirty="0" err="1">
                <a:solidFill>
                  <a:schemeClr val="bg1"/>
                </a:solidFill>
                <a:effectLst/>
                <a:highlight>
                  <a:srgbClr val="C0C0C0"/>
                </a:highlight>
                <a:latin typeface="Calibri" panose="020F0502020204030204" pitchFamily="34" charset="0"/>
                <a:cs typeface="Calibri" panose="020F0502020204030204" pitchFamily="34" charset="0"/>
              </a:rPr>
              <a:t>postal_code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s = input("Street: ")</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p_c</a:t>
            </a:r>
            <a:r>
              <a:rPr lang="en-US" dirty="0">
                <a:solidFill>
                  <a:schemeClr val="bg1"/>
                </a:solidFill>
                <a:effectLst/>
                <a:highlight>
                  <a:srgbClr val="C0C0C0"/>
                </a:highlight>
                <a:latin typeface="Calibri" panose="020F0502020204030204" pitchFamily="34" charset="0"/>
                <a:cs typeface="Calibri" panose="020F0502020204030204" pitchFamily="34" charset="0"/>
              </a:rPr>
              <a:t> = input("Postal Code: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c = input("City: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address(s, c, </a:t>
            </a:r>
            <a:r>
              <a:rPr lang="en-US" dirty="0" err="1">
                <a:solidFill>
                  <a:schemeClr val="bg1"/>
                </a:solidFill>
                <a:effectLst/>
                <a:highlight>
                  <a:srgbClr val="C0C0C0"/>
                </a:highlight>
                <a:latin typeface="Calibri" panose="020F0502020204030204" pitchFamily="34" charset="0"/>
                <a:cs typeface="Calibri" panose="020F0502020204030204" pitchFamily="34" charset="0"/>
              </a:rPr>
              <a:t>p_c</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2. You can pass arguments to a function using the following techniques:</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positional argument passing </a:t>
            </a:r>
            <a:r>
              <a:rPr lang="en-US" dirty="0">
                <a:solidFill>
                  <a:schemeClr val="bg1"/>
                </a:solidFill>
                <a:effectLst/>
                <a:latin typeface="Calibri" panose="020F0502020204030204" pitchFamily="34" charset="0"/>
                <a:cs typeface="Calibri" panose="020F0502020204030204" pitchFamily="34" charset="0"/>
              </a:rPr>
              <a:t>in which the order of arguments passed matters (Ex. 1),</a:t>
            </a:r>
          </a:p>
          <a:p>
            <a:pPr marL="285750" indent="-285750" algn="l">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keyword (named) argument passing </a:t>
            </a:r>
            <a:r>
              <a:rPr lang="en-US" dirty="0">
                <a:solidFill>
                  <a:schemeClr val="bg1"/>
                </a:solidFill>
                <a:effectLst/>
                <a:latin typeface="Calibri" panose="020F0502020204030204" pitchFamily="34" charset="0"/>
                <a:cs typeface="Calibri" panose="020F0502020204030204" pitchFamily="34" charset="0"/>
              </a:rPr>
              <a:t>in which the order of arguments passed doesn't matter (Ex. 2),</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 mix of positional and keyword argument passing (Ex. 3).</a:t>
            </a:r>
          </a:p>
        </p:txBody>
      </p:sp>
    </p:spTree>
    <p:extLst>
      <p:ext uri="{BB962C8B-B14F-4D97-AF65-F5344CB8AC3E}">
        <p14:creationId xmlns:p14="http://schemas.microsoft.com/office/powerpoint/2010/main" val="2703564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632311"/>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Ex.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a:t>
            </a:r>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(a, b):</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 - b)</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(5, 2)    # </a:t>
            </a:r>
            <a:r>
              <a:rPr lang="en-US" b="1" dirty="0">
                <a:solidFill>
                  <a:srgbClr val="FF0000"/>
                </a:solidFill>
                <a:effectLst/>
                <a:highlight>
                  <a:srgbClr val="C0C0C0"/>
                </a:highlight>
                <a:latin typeface="Calibri" panose="020F0502020204030204" pitchFamily="34" charset="0"/>
                <a:cs typeface="Calibri" panose="020F0502020204030204" pitchFamily="34" charset="0"/>
              </a:rPr>
              <a:t>outputs: 3</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(2, 5)    # </a:t>
            </a:r>
            <a:r>
              <a:rPr lang="en-US" b="1" dirty="0">
                <a:solidFill>
                  <a:srgbClr val="FF0000"/>
                </a:solidFill>
                <a:effectLst/>
                <a:highlight>
                  <a:srgbClr val="C0C0C0"/>
                </a:highlight>
                <a:latin typeface="Calibri" panose="020F0502020204030204" pitchFamily="34" charset="0"/>
                <a:cs typeface="Calibri" panose="020F0502020204030204" pitchFamily="34" charset="0"/>
              </a:rPr>
              <a:t>outputs: -3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Ex. 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a:t>
            </a:r>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(a, b):</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 - b)</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(a=5, b=2)    # </a:t>
            </a:r>
            <a:r>
              <a:rPr lang="en-US" b="1" dirty="0">
                <a:solidFill>
                  <a:srgbClr val="FF0000"/>
                </a:solidFill>
                <a:effectLst/>
                <a:highlight>
                  <a:srgbClr val="C0C0C0"/>
                </a:highlight>
                <a:latin typeface="Calibri" panose="020F0502020204030204" pitchFamily="34" charset="0"/>
                <a:cs typeface="Calibri" panose="020F0502020204030204" pitchFamily="34" charset="0"/>
              </a:rPr>
              <a:t>outputs: 3</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(b=2, a=5)    # </a:t>
            </a:r>
            <a:r>
              <a:rPr lang="en-US" b="1" dirty="0">
                <a:solidFill>
                  <a:srgbClr val="FF0000"/>
                </a:solidFill>
                <a:effectLst/>
                <a:highlight>
                  <a:srgbClr val="C0C0C0"/>
                </a:highlight>
                <a:latin typeface="Calibri" panose="020F0502020204030204" pitchFamily="34" charset="0"/>
                <a:cs typeface="Calibri" panose="020F0502020204030204" pitchFamily="34" charset="0"/>
              </a:rPr>
              <a:t>outputs: 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 3</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a:t>
            </a:r>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(a, b):</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 - b)</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(5, b=2)    # </a:t>
            </a:r>
            <a:r>
              <a:rPr lang="en-US" b="1" dirty="0">
                <a:solidFill>
                  <a:srgbClr val="FF0000"/>
                </a:solidFill>
                <a:effectLst/>
                <a:highlight>
                  <a:srgbClr val="C0C0C0"/>
                </a:highlight>
                <a:latin typeface="Calibri" panose="020F0502020204030204" pitchFamily="34" charset="0"/>
                <a:cs typeface="Calibri" panose="020F0502020204030204" pitchFamily="34" charset="0"/>
              </a:rPr>
              <a:t>outputs: 3</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(5, 2)    # </a:t>
            </a:r>
            <a:r>
              <a:rPr lang="en-US" b="1" dirty="0">
                <a:solidFill>
                  <a:srgbClr val="FF0000"/>
                </a:solidFill>
                <a:effectLst/>
                <a:highlight>
                  <a:srgbClr val="C0C0C0"/>
                </a:highlight>
                <a:latin typeface="Calibri" panose="020F0502020204030204" pitchFamily="34" charset="0"/>
                <a:cs typeface="Calibri" panose="020F0502020204030204" pitchFamily="34" charset="0"/>
              </a:rPr>
              <a:t>outputs: 3</a:t>
            </a:r>
          </a:p>
        </p:txBody>
      </p:sp>
    </p:spTree>
    <p:extLst>
      <p:ext uri="{BB962C8B-B14F-4D97-AF65-F5344CB8AC3E}">
        <p14:creationId xmlns:p14="http://schemas.microsoft.com/office/powerpoint/2010/main" val="2964717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632311"/>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It's important to remember that positional arguments mustn't follow keyword arguments. That's why if you try to run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a:t>
            </a:r>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(a, b):</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 - b)</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(5, b=2)    # </a:t>
            </a:r>
            <a:r>
              <a:rPr lang="en-US" b="1" dirty="0">
                <a:solidFill>
                  <a:srgbClr val="FF0000"/>
                </a:solidFill>
                <a:effectLst/>
                <a:highlight>
                  <a:srgbClr val="C0C0C0"/>
                </a:highlight>
                <a:latin typeface="Calibri" panose="020F0502020204030204" pitchFamily="34" charset="0"/>
                <a:cs typeface="Calibri" panose="020F0502020204030204" pitchFamily="34" charset="0"/>
              </a:rPr>
              <a:t>outputs: 3</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subtra</a:t>
            </a:r>
            <a:r>
              <a:rPr lang="en-US" dirty="0">
                <a:solidFill>
                  <a:schemeClr val="bg1"/>
                </a:solidFill>
                <a:effectLst/>
                <a:highlight>
                  <a:srgbClr val="C0C0C0"/>
                </a:highlight>
                <a:latin typeface="Calibri" panose="020F0502020204030204" pitchFamily="34" charset="0"/>
                <a:cs typeface="Calibri" panose="020F0502020204030204" pitchFamily="34" charset="0"/>
              </a:rPr>
              <a:t>(a=5, 2)    # </a:t>
            </a:r>
            <a:r>
              <a:rPr lang="en-US" b="1" dirty="0">
                <a:solidFill>
                  <a:srgbClr val="FF0000"/>
                </a:solidFill>
                <a:effectLst/>
                <a:highlight>
                  <a:srgbClr val="C0C0C0"/>
                </a:highlight>
                <a:latin typeface="Calibri" panose="020F0502020204030204" pitchFamily="34" charset="0"/>
                <a:cs typeface="Calibri" panose="020F0502020204030204" pitchFamily="34" charset="0"/>
              </a:rPr>
              <a:t>Syntax Error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Python will not let you do it by </a:t>
            </a:r>
            <a:r>
              <a:rPr lang="en-US" dirty="0" err="1">
                <a:solidFill>
                  <a:schemeClr val="bg1"/>
                </a:solidFill>
                <a:effectLst/>
                <a:latin typeface="Calibri" panose="020F0502020204030204" pitchFamily="34" charset="0"/>
                <a:cs typeface="Calibri" panose="020F0502020204030204" pitchFamily="34" charset="0"/>
              </a:rPr>
              <a:t>signalling</a:t>
            </a:r>
            <a:r>
              <a:rPr lang="en-US" dirty="0">
                <a:solidFill>
                  <a:schemeClr val="bg1"/>
                </a:solidFill>
                <a:effectLst/>
                <a:latin typeface="Calibri" panose="020F0502020204030204" pitchFamily="34" charset="0"/>
                <a:cs typeface="Calibri" panose="020F0502020204030204" pitchFamily="34" charset="0"/>
              </a:rPr>
              <a:t> a </a:t>
            </a:r>
            <a:r>
              <a:rPr lang="en-US" dirty="0" err="1">
                <a:solidFill>
                  <a:schemeClr val="bg1"/>
                </a:solidFill>
                <a:effectLst/>
                <a:highlight>
                  <a:srgbClr val="C0C0C0"/>
                </a:highlight>
                <a:latin typeface="Calibri" panose="020F0502020204030204" pitchFamily="34" charset="0"/>
                <a:cs typeface="Calibri" panose="020F0502020204030204" pitchFamily="34" charset="0"/>
              </a:rPr>
              <a:t>SyntaxError</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3. You can use the keyword argument passing technique to pre-define a value for a given argument: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name(</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="Smith"):</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first_name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last_name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name("Andy")    # </a:t>
            </a:r>
            <a:r>
              <a:rPr lang="en-US" b="1" dirty="0">
                <a:solidFill>
                  <a:srgbClr val="FF0000"/>
                </a:solidFill>
                <a:effectLst/>
                <a:highlight>
                  <a:srgbClr val="C0C0C0"/>
                </a:highlight>
                <a:latin typeface="Calibri" panose="020F0502020204030204" pitchFamily="34" charset="0"/>
                <a:cs typeface="Calibri" panose="020F0502020204030204" pitchFamily="34" charset="0"/>
              </a:rPr>
              <a:t>outputs: Andy Smith</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name("Betty", "Johnson")    # </a:t>
            </a:r>
            <a:r>
              <a:rPr lang="en-US" b="1" dirty="0">
                <a:solidFill>
                  <a:srgbClr val="FF0000"/>
                </a:solidFill>
                <a:effectLst/>
                <a:highlight>
                  <a:srgbClr val="C0C0C0"/>
                </a:highlight>
                <a:latin typeface="Calibri" panose="020F0502020204030204" pitchFamily="34" charset="0"/>
                <a:cs typeface="Calibri" panose="020F0502020204030204" pitchFamily="34" charset="0"/>
              </a:rPr>
              <a:t>outputs: Betty Johnson (the keyword argument replaced by "Johnson")</a:t>
            </a:r>
          </a:p>
        </p:txBody>
      </p:sp>
    </p:spTree>
    <p:extLst>
      <p:ext uri="{BB962C8B-B14F-4D97-AF65-F5344CB8AC3E}">
        <p14:creationId xmlns:p14="http://schemas.microsoft.com/office/powerpoint/2010/main" val="515802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4801314"/>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Exercise 1</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intro(a="James Bond", b="Bond"):</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print("My name is", b + ".", a +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  # </a:t>
            </a:r>
            <a:r>
              <a:rPr lang="en-US" b="1" dirty="0">
                <a:solidFill>
                  <a:srgbClr val="FF0000"/>
                </a:solidFill>
                <a:effectLst/>
                <a:highlight>
                  <a:srgbClr val="C0C0C0"/>
                </a:highlight>
                <a:latin typeface="Calibri" panose="020F0502020204030204" pitchFamily="34" charset="0"/>
                <a:cs typeface="Calibri" panose="020F0502020204030204" pitchFamily="34" charset="0"/>
              </a:rPr>
              <a:t>My name is Bond. James Bond. </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Exercise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intro(a="James Bond", b="Bond"):</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print("My name is", b + ".", a +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intro(b="Sean Connery")  # </a:t>
            </a:r>
            <a:r>
              <a:rPr lang="en-US" b="1" dirty="0">
                <a:solidFill>
                  <a:srgbClr val="FF0000"/>
                </a:solidFill>
                <a:effectLst/>
                <a:highlight>
                  <a:srgbClr val="C0C0C0"/>
                </a:highlight>
                <a:latin typeface="Calibri" panose="020F0502020204030204" pitchFamily="34" charset="0"/>
                <a:cs typeface="Calibri" panose="020F0502020204030204" pitchFamily="34" charset="0"/>
              </a:rPr>
              <a:t>My name is Sean Connery. James Bond.</a:t>
            </a:r>
          </a:p>
        </p:txBody>
      </p:sp>
    </p:spTree>
    <p:extLst>
      <p:ext uri="{BB962C8B-B14F-4D97-AF65-F5344CB8AC3E}">
        <p14:creationId xmlns:p14="http://schemas.microsoft.com/office/powerpoint/2010/main" val="2485627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35E374-11F0-4A81-983D-728C25417A18}"/>
              </a:ext>
            </a:extLst>
          </p:cNvPr>
          <p:cNvSpPr txBox="1"/>
          <p:nvPr/>
        </p:nvSpPr>
        <p:spPr>
          <a:xfrm>
            <a:off x="1160929" y="474397"/>
            <a:ext cx="9291917" cy="5078313"/>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Exercise 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intro(a, b="Bond"):</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print("My name is", b + ".", a +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intro("Susan")  # </a:t>
            </a:r>
            <a:r>
              <a:rPr lang="en-US" b="1" dirty="0">
                <a:solidFill>
                  <a:srgbClr val="FF0000"/>
                </a:solidFill>
                <a:effectLst/>
                <a:highlight>
                  <a:srgbClr val="C0C0C0"/>
                </a:highlight>
                <a:latin typeface="Calibri" panose="020F0502020204030204" pitchFamily="34" charset="0"/>
                <a:cs typeface="Calibri" panose="020F0502020204030204" pitchFamily="34" charset="0"/>
              </a:rPr>
              <a:t>My name is Bond. Susan.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Exercise 4</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a:t>
            </a:r>
            <a:r>
              <a:rPr lang="en-US" dirty="0" err="1">
                <a:solidFill>
                  <a:schemeClr val="bg1"/>
                </a:solidFill>
                <a:effectLst/>
                <a:highlight>
                  <a:srgbClr val="C0C0C0"/>
                </a:highlight>
                <a:latin typeface="Calibri" panose="020F0502020204030204" pitchFamily="34" charset="0"/>
                <a:cs typeface="Calibri" panose="020F0502020204030204" pitchFamily="34" charset="0"/>
              </a:rPr>
              <a:t>add_numbers</a:t>
            </a:r>
            <a:r>
              <a:rPr lang="en-US" dirty="0">
                <a:solidFill>
                  <a:schemeClr val="bg1"/>
                </a:solidFill>
                <a:effectLst/>
                <a:highlight>
                  <a:srgbClr val="C0C0C0"/>
                </a:highlight>
                <a:latin typeface="Calibri" panose="020F0502020204030204" pitchFamily="34" charset="0"/>
                <a:cs typeface="Calibri" panose="020F0502020204030204" pitchFamily="34" charset="0"/>
              </a:rPr>
              <a:t>(a, b=2, c):</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 + b + c)</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add_numbers</a:t>
            </a:r>
            <a:r>
              <a:rPr lang="en-US" dirty="0">
                <a:solidFill>
                  <a:schemeClr val="bg1"/>
                </a:solidFill>
                <a:effectLst/>
                <a:highlight>
                  <a:srgbClr val="C0C0C0"/>
                </a:highlight>
                <a:latin typeface="Calibri" panose="020F0502020204030204" pitchFamily="34" charset="0"/>
                <a:cs typeface="Calibri" panose="020F0502020204030204" pitchFamily="34" charset="0"/>
              </a:rPr>
              <a:t>(a=1, c=3) # </a:t>
            </a:r>
            <a:r>
              <a:rPr lang="en-US" b="1" dirty="0" err="1">
                <a:solidFill>
                  <a:srgbClr val="FF0000"/>
                </a:solidFill>
                <a:effectLst/>
                <a:highlight>
                  <a:srgbClr val="C0C0C0"/>
                </a:highlight>
                <a:latin typeface="Calibri" panose="020F0502020204030204" pitchFamily="34" charset="0"/>
                <a:cs typeface="Calibri" panose="020F0502020204030204" pitchFamily="34" charset="0"/>
              </a:rPr>
              <a:t>SyntaxError</a:t>
            </a:r>
            <a:r>
              <a:rPr lang="en-US" b="1" dirty="0">
                <a:solidFill>
                  <a:srgbClr val="FF0000"/>
                </a:solidFill>
                <a:effectLst/>
                <a:highlight>
                  <a:srgbClr val="C0C0C0"/>
                </a:highlight>
                <a:latin typeface="Calibri" panose="020F0502020204030204" pitchFamily="34" charset="0"/>
                <a:cs typeface="Calibri" panose="020F0502020204030204" pitchFamily="34" charset="0"/>
              </a:rPr>
              <a:t> - a non-default argument (c) follows a default argument (b=2) </a:t>
            </a:r>
          </a:p>
        </p:txBody>
      </p:sp>
    </p:spTree>
    <p:extLst>
      <p:ext uri="{BB962C8B-B14F-4D97-AF65-F5344CB8AC3E}">
        <p14:creationId xmlns:p14="http://schemas.microsoft.com/office/powerpoint/2010/main" val="151570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46331"/>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This considerably simplifies the work of the program, because each piece of code can be encoded separately, and tested separately. The process described here is often called decomposition.</a:t>
            </a:r>
          </a:p>
        </p:txBody>
      </p:sp>
      <p:pic>
        <p:nvPicPr>
          <p:cNvPr id="2050" name="Picture 2" descr="The concept of decomposition">
            <a:extLst>
              <a:ext uri="{FF2B5EF4-FFF2-40B4-BE49-F238E27FC236}">
                <a16:creationId xmlns:a16="http://schemas.microsoft.com/office/drawing/2014/main" id="{04C28108-8D62-4592-BDAF-EE1C94CF9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531" y="1074509"/>
            <a:ext cx="4930937" cy="3652838"/>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4B633AA-0577-4C20-AD09-BD8250B68CB4}"/>
              </a:ext>
            </a:extLst>
          </p:cNvPr>
          <p:cNvSpPr txBox="1"/>
          <p:nvPr/>
        </p:nvSpPr>
        <p:spPr>
          <a:xfrm>
            <a:off x="1295400" y="4826988"/>
            <a:ext cx="9291917" cy="1477328"/>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We can now state the second condition: if a piece of code becomes so large that reading and understating it may cause a problem, consider dividing it into separate, smaller problems, and implement each of them in the form of a separate function.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decomposition continues until you get a set of short functions, easy to understand and test.</a:t>
            </a:r>
          </a:p>
        </p:txBody>
      </p:sp>
    </p:spTree>
    <p:extLst>
      <p:ext uri="{BB962C8B-B14F-4D97-AF65-F5344CB8AC3E}">
        <p14:creationId xmlns:p14="http://schemas.microsoft.com/office/powerpoint/2010/main" val="28266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357855"/>
            <a:ext cx="9291917" cy="1538883"/>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Decomposition</a:t>
            </a:r>
          </a:p>
          <a:p>
            <a:pPr algn="just"/>
            <a:endParaRPr lang="en-US" sz="1600" dirty="0">
              <a:solidFill>
                <a:schemeClr val="bg1"/>
              </a:solidFill>
              <a:effectLst/>
              <a:latin typeface="Calibri" panose="020F0502020204030204" pitchFamily="34" charset="0"/>
              <a:cs typeface="Calibri" panose="020F0502020204030204" pitchFamily="34" charset="0"/>
            </a:endParaRPr>
          </a:p>
          <a:p>
            <a:pPr algn="just"/>
            <a:r>
              <a:rPr lang="en-US" dirty="0">
                <a:solidFill>
                  <a:schemeClr val="bg1"/>
                </a:solidFill>
                <a:effectLst/>
                <a:latin typeface="Calibri" panose="020F0502020204030204" pitchFamily="34" charset="0"/>
                <a:cs typeface="Calibri" panose="020F0502020204030204" pitchFamily="34" charset="0"/>
              </a:rPr>
              <a:t>It often happens that the problem is so large and complex that it cannot be assigned to a single developer, and a </a:t>
            </a:r>
            <a:r>
              <a:rPr lang="en-US" b="1" dirty="0">
                <a:solidFill>
                  <a:schemeClr val="bg1"/>
                </a:solidFill>
                <a:effectLst/>
                <a:latin typeface="Calibri" panose="020F0502020204030204" pitchFamily="34" charset="0"/>
                <a:cs typeface="Calibri" panose="020F0502020204030204" pitchFamily="34" charset="0"/>
              </a:rPr>
              <a:t>team of developers </a:t>
            </a:r>
            <a:r>
              <a:rPr lang="en-US" dirty="0">
                <a:solidFill>
                  <a:schemeClr val="bg1"/>
                </a:solidFill>
                <a:effectLst/>
                <a:latin typeface="Calibri" panose="020F0502020204030204" pitchFamily="34" charset="0"/>
                <a:cs typeface="Calibri" panose="020F0502020204030204" pitchFamily="34" charset="0"/>
              </a:rPr>
              <a:t>have to work on it. The problem must be split between several developers in a way that ensures their efficient and seamless cooperation.</a:t>
            </a:r>
          </a:p>
        </p:txBody>
      </p:sp>
      <p:sp>
        <p:nvSpPr>
          <p:cNvPr id="4" name="CaixaDeTexto 3">
            <a:extLst>
              <a:ext uri="{FF2B5EF4-FFF2-40B4-BE49-F238E27FC236}">
                <a16:creationId xmlns:a16="http://schemas.microsoft.com/office/drawing/2014/main" id="{E4B633AA-0577-4C20-AD09-BD8250B68CB4}"/>
              </a:ext>
            </a:extLst>
          </p:cNvPr>
          <p:cNvSpPr txBox="1"/>
          <p:nvPr/>
        </p:nvSpPr>
        <p:spPr>
          <a:xfrm>
            <a:off x="4303058" y="1975830"/>
            <a:ext cx="6530788" cy="4524315"/>
          </a:xfrm>
          <a:prstGeom prst="rect">
            <a:avLst/>
          </a:prstGeom>
          <a:noFill/>
        </p:spPr>
        <p:txBody>
          <a:bodyPr wrap="square">
            <a:spAutoFit/>
          </a:bodyPr>
          <a:lstStyle/>
          <a:p>
            <a:pPr algn="just"/>
            <a:r>
              <a:rPr lang="en-US" dirty="0">
                <a:solidFill>
                  <a:schemeClr val="bg1"/>
                </a:solidFill>
                <a:effectLst/>
                <a:latin typeface="Calibri" panose="020F0502020204030204" pitchFamily="34" charset="0"/>
                <a:cs typeface="Calibri" panose="020F0502020204030204" pitchFamily="34" charset="0"/>
              </a:rPr>
              <a:t>It seems inconceivable that more than one programmer should write the same piece of code at the same time, so the job has to be dispersed among all the team members.</a:t>
            </a:r>
          </a:p>
          <a:p>
            <a:pPr algn="just"/>
            <a:endParaRPr lang="en-US" dirty="0">
              <a:solidFill>
                <a:schemeClr val="bg1"/>
              </a:solidFill>
              <a:effectLst/>
              <a:latin typeface="Calibri" panose="020F0502020204030204" pitchFamily="34" charset="0"/>
              <a:cs typeface="Calibri" panose="020F0502020204030204" pitchFamily="34" charset="0"/>
            </a:endParaRPr>
          </a:p>
          <a:p>
            <a:pPr algn="just"/>
            <a:r>
              <a:rPr lang="en-US" dirty="0">
                <a:solidFill>
                  <a:schemeClr val="bg1"/>
                </a:solidFill>
                <a:effectLst/>
                <a:latin typeface="Calibri" panose="020F0502020204030204" pitchFamily="34" charset="0"/>
                <a:cs typeface="Calibri" panose="020F0502020204030204" pitchFamily="34" charset="0"/>
              </a:rPr>
              <a:t>This kind of decomposition has a different purpose to the one described previously - it's not only about </a:t>
            </a:r>
            <a:r>
              <a:rPr lang="en-US" b="1" dirty="0">
                <a:solidFill>
                  <a:schemeClr val="bg1"/>
                </a:solidFill>
                <a:effectLst/>
                <a:latin typeface="Calibri" panose="020F0502020204030204" pitchFamily="34" charset="0"/>
                <a:cs typeface="Calibri" panose="020F0502020204030204" pitchFamily="34" charset="0"/>
              </a:rPr>
              <a:t>sharing the work</a:t>
            </a:r>
            <a:r>
              <a:rPr lang="en-US" dirty="0">
                <a:solidFill>
                  <a:schemeClr val="bg1"/>
                </a:solidFill>
                <a:effectLst/>
                <a:latin typeface="Calibri" panose="020F0502020204030204" pitchFamily="34" charset="0"/>
                <a:cs typeface="Calibri" panose="020F0502020204030204" pitchFamily="34" charset="0"/>
              </a:rPr>
              <a:t>, but also about </a:t>
            </a:r>
            <a:r>
              <a:rPr lang="en-US" b="1" dirty="0">
                <a:solidFill>
                  <a:schemeClr val="bg1"/>
                </a:solidFill>
                <a:effectLst/>
                <a:latin typeface="Calibri" panose="020F0502020204030204" pitchFamily="34" charset="0"/>
                <a:cs typeface="Calibri" panose="020F0502020204030204" pitchFamily="34" charset="0"/>
              </a:rPr>
              <a:t>sharing the responsibility </a:t>
            </a:r>
            <a:r>
              <a:rPr lang="en-US" dirty="0">
                <a:solidFill>
                  <a:schemeClr val="bg1"/>
                </a:solidFill>
                <a:effectLst/>
                <a:latin typeface="Calibri" panose="020F0502020204030204" pitchFamily="34" charset="0"/>
                <a:cs typeface="Calibri" panose="020F0502020204030204" pitchFamily="34" charset="0"/>
              </a:rPr>
              <a:t>among many developers.</a:t>
            </a:r>
          </a:p>
          <a:p>
            <a:pPr algn="just"/>
            <a:endParaRPr lang="en-US" dirty="0">
              <a:solidFill>
                <a:schemeClr val="bg1"/>
              </a:solidFill>
              <a:effectLst/>
              <a:latin typeface="Calibri" panose="020F0502020204030204" pitchFamily="34" charset="0"/>
              <a:cs typeface="Calibri" panose="020F0502020204030204" pitchFamily="34" charset="0"/>
            </a:endParaRPr>
          </a:p>
          <a:p>
            <a:pPr algn="just"/>
            <a:r>
              <a:rPr lang="en-US" dirty="0">
                <a:solidFill>
                  <a:schemeClr val="bg1"/>
                </a:solidFill>
                <a:effectLst/>
                <a:latin typeface="Calibri" panose="020F0502020204030204" pitchFamily="34" charset="0"/>
                <a:cs typeface="Calibri" panose="020F0502020204030204" pitchFamily="34" charset="0"/>
              </a:rPr>
              <a:t>Each of them writes a clearly defined and described set of functions, which when </a:t>
            </a:r>
            <a:r>
              <a:rPr lang="en-US" b="1" dirty="0">
                <a:solidFill>
                  <a:schemeClr val="bg1"/>
                </a:solidFill>
                <a:effectLst/>
                <a:latin typeface="Calibri" panose="020F0502020204030204" pitchFamily="34" charset="0"/>
                <a:cs typeface="Calibri" panose="020F0502020204030204" pitchFamily="34" charset="0"/>
              </a:rPr>
              <a:t>combined into the module </a:t>
            </a:r>
            <a:r>
              <a:rPr lang="en-US" dirty="0">
                <a:solidFill>
                  <a:schemeClr val="bg1"/>
                </a:solidFill>
                <a:effectLst/>
                <a:latin typeface="Calibri" panose="020F0502020204030204" pitchFamily="34" charset="0"/>
                <a:cs typeface="Calibri" panose="020F0502020204030204" pitchFamily="34" charset="0"/>
              </a:rPr>
              <a:t>(we'll tell you about this a bit later) will give the final product.</a:t>
            </a:r>
          </a:p>
          <a:p>
            <a:pPr algn="just"/>
            <a:endParaRPr lang="en-US" dirty="0">
              <a:solidFill>
                <a:schemeClr val="bg1"/>
              </a:solidFill>
              <a:effectLst/>
              <a:latin typeface="Calibri" panose="020F0502020204030204" pitchFamily="34" charset="0"/>
              <a:cs typeface="Calibri" panose="020F0502020204030204" pitchFamily="34" charset="0"/>
            </a:endParaRPr>
          </a:p>
          <a:p>
            <a:pPr algn="just"/>
            <a:r>
              <a:rPr lang="en-US" dirty="0">
                <a:solidFill>
                  <a:schemeClr val="bg1"/>
                </a:solidFill>
                <a:effectLst/>
                <a:latin typeface="Calibri" panose="020F0502020204030204" pitchFamily="34" charset="0"/>
                <a:cs typeface="Calibri" panose="020F0502020204030204" pitchFamily="34" charset="0"/>
              </a:rPr>
              <a:t>This leads us directly to the third condition: if you're going to divide the work among multiple programmers, </a:t>
            </a:r>
            <a:r>
              <a:rPr lang="en-US" b="1" dirty="0">
                <a:solidFill>
                  <a:schemeClr val="bg1"/>
                </a:solidFill>
                <a:effectLst/>
                <a:latin typeface="Calibri" panose="020F0502020204030204" pitchFamily="34" charset="0"/>
                <a:cs typeface="Calibri" panose="020F0502020204030204" pitchFamily="34" charset="0"/>
              </a:rPr>
              <a:t>decompose the problem to allow the product to be implemented as a set of separately written functions packed together in different modules</a:t>
            </a:r>
            <a:r>
              <a:rPr lang="en-US" dirty="0">
                <a:solidFill>
                  <a:schemeClr val="bg1"/>
                </a:solidFill>
                <a:effectLst/>
                <a:latin typeface="Calibri" panose="020F0502020204030204" pitchFamily="34" charset="0"/>
                <a:cs typeface="Calibri" panose="020F0502020204030204" pitchFamily="34" charset="0"/>
              </a:rPr>
              <a:t>.</a:t>
            </a:r>
          </a:p>
        </p:txBody>
      </p:sp>
      <p:pic>
        <p:nvPicPr>
          <p:cNvPr id="3074" name="Picture 2" descr="The concept of sharing the work/working together">
            <a:extLst>
              <a:ext uri="{FF2B5EF4-FFF2-40B4-BE49-F238E27FC236}">
                <a16:creationId xmlns:a16="http://schemas.microsoft.com/office/drawing/2014/main" id="{CFB6F789-D58B-40B5-92FA-EE5761365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154" y="1975830"/>
            <a:ext cx="2788302" cy="246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7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357855"/>
            <a:ext cx="9291917" cy="4339650"/>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Where do the functions come from?</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In general, functions come from at least three places:</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from Python itself - numerous functions (like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a:solidFill>
                  <a:schemeClr val="bg1"/>
                </a:solidFill>
                <a:effectLst/>
                <a:latin typeface="Calibri" panose="020F0502020204030204" pitchFamily="34" charset="0"/>
                <a:cs typeface="Calibri" panose="020F0502020204030204" pitchFamily="34" charset="0"/>
              </a:rPr>
              <a:t>) are an </a:t>
            </a:r>
            <a:r>
              <a:rPr lang="en-US" b="1" dirty="0">
                <a:solidFill>
                  <a:schemeClr val="bg1"/>
                </a:solidFill>
                <a:effectLst/>
                <a:latin typeface="Calibri" panose="020F0502020204030204" pitchFamily="34" charset="0"/>
                <a:cs typeface="Calibri" panose="020F0502020204030204" pitchFamily="34" charset="0"/>
              </a:rPr>
              <a:t>integral part of Python</a:t>
            </a:r>
            <a:r>
              <a:rPr lang="en-US" dirty="0">
                <a:solidFill>
                  <a:schemeClr val="bg1"/>
                </a:solidFill>
                <a:effectLst/>
                <a:latin typeface="Calibri" panose="020F0502020204030204" pitchFamily="34" charset="0"/>
                <a:cs typeface="Calibri" panose="020F0502020204030204" pitchFamily="34" charset="0"/>
              </a:rPr>
              <a:t>, and are always available without any additional effort on behalf of the programmer; we call these functions </a:t>
            </a:r>
            <a:r>
              <a:rPr lang="en-US" b="1" dirty="0">
                <a:solidFill>
                  <a:schemeClr val="bg1"/>
                </a:solidFill>
                <a:effectLst/>
                <a:latin typeface="Calibri" panose="020F0502020204030204" pitchFamily="34" charset="0"/>
                <a:cs typeface="Calibri" panose="020F0502020204030204" pitchFamily="34" charset="0"/>
              </a:rPr>
              <a:t>built-in functions</a:t>
            </a:r>
            <a:r>
              <a:rPr lang="en-US"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from Python's </a:t>
            </a:r>
            <a:r>
              <a:rPr lang="en-US" b="1" dirty="0">
                <a:solidFill>
                  <a:schemeClr val="bg1"/>
                </a:solidFill>
                <a:effectLst/>
                <a:latin typeface="Calibri" panose="020F0502020204030204" pitchFamily="34" charset="0"/>
                <a:cs typeface="Calibri" panose="020F0502020204030204" pitchFamily="34" charset="0"/>
              </a:rPr>
              <a:t>preinstalled modules </a:t>
            </a:r>
            <a:r>
              <a:rPr lang="en-US" dirty="0">
                <a:solidFill>
                  <a:schemeClr val="bg1"/>
                </a:solidFill>
                <a:effectLst/>
                <a:latin typeface="Calibri" panose="020F0502020204030204" pitchFamily="34" charset="0"/>
                <a:cs typeface="Calibri" panose="020F0502020204030204" pitchFamily="34" charset="0"/>
              </a:rPr>
              <a:t>- a lot of functions, very useful ones, but used significantly less often than built-in ones, are available in a number of modules installed together with Python; the use of these functions requires some additional steps from the programmer in order to make them fully accessible (we'll tell you about this in a while);</a:t>
            </a:r>
          </a:p>
          <a:p>
            <a:pPr marL="285750" indent="-285750" algn="l">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directly from your code </a:t>
            </a:r>
            <a:r>
              <a:rPr lang="en-US" dirty="0">
                <a:solidFill>
                  <a:schemeClr val="bg1"/>
                </a:solidFill>
                <a:effectLst/>
                <a:latin typeface="Calibri" panose="020F0502020204030204" pitchFamily="34" charset="0"/>
                <a:cs typeface="Calibri" panose="020F0502020204030204" pitchFamily="34" charset="0"/>
              </a:rPr>
              <a:t>- you can write your own functions, place them inside your code, and use them freely;</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there is one other possibility, but it's connected</a:t>
            </a:r>
          </a:p>
          <a:p>
            <a:pPr algn="l"/>
            <a:r>
              <a:rPr lang="en-US" dirty="0">
                <a:solidFill>
                  <a:schemeClr val="bg1"/>
                </a:solidFill>
                <a:effectLst/>
                <a:latin typeface="Calibri" panose="020F0502020204030204" pitchFamily="34" charset="0"/>
                <a:cs typeface="Calibri" panose="020F0502020204030204" pitchFamily="34" charset="0"/>
              </a:rPr>
              <a:t> with classes, so we'll omit it for now.</a:t>
            </a:r>
          </a:p>
        </p:txBody>
      </p:sp>
      <p:pic>
        <p:nvPicPr>
          <p:cNvPr id="4098" name="Picture 2" descr="Functions come from Python, modules, code">
            <a:extLst>
              <a:ext uri="{FF2B5EF4-FFF2-40B4-BE49-F238E27FC236}">
                <a16:creationId xmlns:a16="http://schemas.microsoft.com/office/drawing/2014/main" id="{C38A4EC9-F333-4217-937B-BEB8F4101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980" y="3978263"/>
            <a:ext cx="4749746" cy="2629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95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357855"/>
            <a:ext cx="9291917" cy="5539978"/>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Your first function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Take a look at the snippet in the editor.</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It's rather simple, but we only want it to be an example of </a:t>
            </a:r>
            <a:r>
              <a:rPr lang="en-US" sz="1600" b="1" dirty="0">
                <a:solidFill>
                  <a:schemeClr val="bg1"/>
                </a:solidFill>
                <a:effectLst/>
                <a:latin typeface="Calibri" panose="020F0502020204030204" pitchFamily="34" charset="0"/>
                <a:cs typeface="Calibri" panose="020F0502020204030204" pitchFamily="34" charset="0"/>
              </a:rPr>
              <a:t>transforming a repeating part of a code into a function</a:t>
            </a:r>
            <a:r>
              <a:rPr lang="en-US" sz="1600" dirty="0">
                <a:solidFill>
                  <a:schemeClr val="bg1"/>
                </a:solidFill>
                <a:effectLs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messages sent to the console by the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print()</a:t>
            </a:r>
            <a:r>
              <a:rPr lang="en-US" sz="1600" dirty="0">
                <a:solidFill>
                  <a:schemeClr val="bg1"/>
                </a:solidFill>
                <a:effectLst/>
                <a:latin typeface="Calibri" panose="020F0502020204030204" pitchFamily="34" charset="0"/>
                <a:cs typeface="Calibri" panose="020F0502020204030204" pitchFamily="34" charset="0"/>
              </a:rPr>
              <a:t> function are always the same. Of course, there's nothing really bad in such a code, but try to imagine what you would have to do if your boss asked you to change the message to make it more polite, e.g., to start it with the phrase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"Please,".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It seems that you'd have to spend some time changing all the occurrences of the message (you'd use a clipboard, of course, but it wouldn't make your life much easier). It's obvious that you'd probably make some mistakes during the amendment process, and you (and your boss) would get a bit frustrated.</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Is it possible to separate such a repeatable part of the code, name it and make it reusable? It would mean that a </a:t>
            </a:r>
            <a:r>
              <a:rPr lang="en-US" sz="1600" b="1" dirty="0">
                <a:solidFill>
                  <a:schemeClr val="bg1"/>
                </a:solidFill>
                <a:effectLst/>
                <a:latin typeface="Calibri" panose="020F0502020204030204" pitchFamily="34" charset="0"/>
                <a:cs typeface="Calibri" panose="020F0502020204030204" pitchFamily="34" charset="0"/>
              </a:rPr>
              <a:t>change made once in one place would be propagated to all the places where it's used</a:t>
            </a:r>
            <a:r>
              <a:rPr lang="en-US" sz="1600" dirty="0">
                <a:solidFill>
                  <a:schemeClr val="bg1"/>
                </a:solidFill>
                <a:effectLs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Of course, such a code should work only when it's explicitly launched.</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Yes, it's possible. This is exactly what functions are for.</a:t>
            </a:r>
          </a:p>
        </p:txBody>
      </p:sp>
    </p:spTree>
    <p:extLst>
      <p:ext uri="{BB962C8B-B14F-4D97-AF65-F5344CB8AC3E}">
        <p14:creationId xmlns:p14="http://schemas.microsoft.com/office/powerpoint/2010/main" val="244246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357855"/>
            <a:ext cx="9265022" cy="6001643"/>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Your first function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How do you make such a function?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need to </a:t>
            </a:r>
            <a:r>
              <a:rPr lang="en-US" b="1" dirty="0">
                <a:solidFill>
                  <a:schemeClr val="bg1"/>
                </a:solidFill>
                <a:effectLst/>
                <a:latin typeface="Calibri" panose="020F0502020204030204" pitchFamily="34" charset="0"/>
                <a:cs typeface="Calibri" panose="020F0502020204030204" pitchFamily="34" charset="0"/>
              </a:rPr>
              <a:t>define</a:t>
            </a:r>
            <a:r>
              <a:rPr lang="en-US" dirty="0">
                <a:solidFill>
                  <a:schemeClr val="bg1"/>
                </a:solidFill>
                <a:effectLst/>
                <a:latin typeface="Calibri" panose="020F0502020204030204" pitchFamily="34" charset="0"/>
                <a:cs typeface="Calibri" panose="020F0502020204030204" pitchFamily="34" charset="0"/>
              </a:rPr>
              <a:t> it. The word define is significant here.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is what the simplest function definition looks like: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def </a:t>
            </a:r>
            <a:r>
              <a:rPr lang="en-US" dirty="0" err="1">
                <a:solidFill>
                  <a:schemeClr val="bg1"/>
                </a:solidFill>
                <a:effectLst/>
                <a:highlight>
                  <a:srgbClr val="C0C0C0"/>
                </a:highlight>
                <a:latin typeface="Calibri" panose="020F0502020204030204" pitchFamily="34" charset="0"/>
                <a:cs typeface="Calibri" panose="020F0502020204030204" pitchFamily="34" charset="0"/>
              </a:rPr>
              <a:t>function_name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function_body</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It always starts with the </a:t>
            </a:r>
            <a:r>
              <a:rPr lang="en-US" b="1" dirty="0">
                <a:solidFill>
                  <a:schemeClr val="bg1"/>
                </a:solidFill>
                <a:effectLst/>
                <a:latin typeface="Calibri" panose="020F0502020204030204" pitchFamily="34" charset="0"/>
                <a:cs typeface="Calibri" panose="020F0502020204030204" pitchFamily="34" charset="0"/>
              </a:rPr>
              <a:t>keyword</a:t>
            </a:r>
            <a:r>
              <a:rPr lang="en-US"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def</a:t>
            </a:r>
            <a:r>
              <a:rPr lang="en-US" dirty="0">
                <a:solidFill>
                  <a:schemeClr val="bg1"/>
                </a:solidFill>
                <a:effectLst/>
                <a:latin typeface="Calibri" panose="020F0502020204030204" pitchFamily="34" charset="0"/>
                <a:cs typeface="Calibri" panose="020F0502020204030204" pitchFamily="34" charset="0"/>
              </a:rPr>
              <a:t> (for </a:t>
            </a:r>
            <a:r>
              <a:rPr lang="en-US" b="1" dirty="0">
                <a:solidFill>
                  <a:schemeClr val="bg1"/>
                </a:solidFill>
                <a:effectLst/>
                <a:latin typeface="Calibri" panose="020F0502020204030204" pitchFamily="34" charset="0"/>
                <a:cs typeface="Calibri" panose="020F0502020204030204" pitchFamily="34" charset="0"/>
              </a:rPr>
              <a:t>define</a:t>
            </a:r>
            <a:r>
              <a:rPr lang="en-US"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next after </a:t>
            </a:r>
            <a:r>
              <a:rPr lang="en-US" dirty="0">
                <a:solidFill>
                  <a:schemeClr val="bg1"/>
                </a:solidFill>
                <a:effectLst/>
                <a:highlight>
                  <a:srgbClr val="C0C0C0"/>
                </a:highlight>
                <a:latin typeface="Calibri" panose="020F0502020204030204" pitchFamily="34" charset="0"/>
                <a:cs typeface="Calibri" panose="020F0502020204030204" pitchFamily="34" charset="0"/>
              </a:rPr>
              <a:t>def</a:t>
            </a:r>
            <a:r>
              <a:rPr lang="en-US" dirty="0">
                <a:solidFill>
                  <a:schemeClr val="bg1"/>
                </a:solidFill>
                <a:effectLst/>
                <a:latin typeface="Calibri" panose="020F0502020204030204" pitchFamily="34" charset="0"/>
                <a:cs typeface="Calibri" panose="020F0502020204030204" pitchFamily="34" charset="0"/>
              </a:rPr>
              <a:t> goes the </a:t>
            </a:r>
            <a:r>
              <a:rPr lang="en-US" b="1" dirty="0">
                <a:solidFill>
                  <a:schemeClr val="bg1"/>
                </a:solidFill>
                <a:effectLst/>
                <a:latin typeface="Calibri" panose="020F0502020204030204" pitchFamily="34" charset="0"/>
                <a:cs typeface="Calibri" panose="020F0502020204030204" pitchFamily="34" charset="0"/>
              </a:rPr>
              <a:t>name of the function </a:t>
            </a:r>
            <a:r>
              <a:rPr lang="en-US" dirty="0">
                <a:solidFill>
                  <a:schemeClr val="bg1"/>
                </a:solidFill>
                <a:effectLst/>
                <a:latin typeface="Calibri" panose="020F0502020204030204" pitchFamily="34" charset="0"/>
                <a:cs typeface="Calibri" panose="020F0502020204030204" pitchFamily="34" charset="0"/>
              </a:rPr>
              <a:t>(the rules for naming functions are exactly the same as for naming variables)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after the function name, there's a place for a pair of </a:t>
            </a:r>
            <a:r>
              <a:rPr lang="en-US" b="1" dirty="0">
                <a:solidFill>
                  <a:schemeClr val="bg1"/>
                </a:solidFill>
                <a:effectLst/>
                <a:latin typeface="Calibri" panose="020F0502020204030204" pitchFamily="34" charset="0"/>
                <a:cs typeface="Calibri" panose="020F0502020204030204" pitchFamily="34" charset="0"/>
              </a:rPr>
              <a:t>parentheses</a:t>
            </a:r>
            <a:r>
              <a:rPr lang="en-US" dirty="0">
                <a:solidFill>
                  <a:schemeClr val="bg1"/>
                </a:solidFill>
                <a:effectLst/>
                <a:latin typeface="Calibri" panose="020F0502020204030204" pitchFamily="34" charset="0"/>
                <a:cs typeface="Calibri" panose="020F0502020204030204" pitchFamily="34" charset="0"/>
              </a:rPr>
              <a:t> (they contain nothing here, but that will change soon)</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line has to be ended with a </a:t>
            </a:r>
            <a:r>
              <a:rPr lang="en-US" b="1" dirty="0">
                <a:solidFill>
                  <a:schemeClr val="bg1"/>
                </a:solidFill>
                <a:effectLst/>
                <a:latin typeface="Calibri" panose="020F0502020204030204" pitchFamily="34" charset="0"/>
                <a:cs typeface="Calibri" panose="020F0502020204030204" pitchFamily="34" charset="0"/>
              </a:rPr>
              <a:t>colon</a:t>
            </a:r>
            <a:r>
              <a:rPr lang="en-US"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line directly after </a:t>
            </a:r>
            <a:r>
              <a:rPr lang="en-US" dirty="0">
                <a:solidFill>
                  <a:schemeClr val="bg1"/>
                </a:solidFill>
                <a:effectLst/>
                <a:highlight>
                  <a:srgbClr val="C0C0C0"/>
                </a:highlight>
                <a:latin typeface="Calibri" panose="020F0502020204030204" pitchFamily="34" charset="0"/>
                <a:cs typeface="Calibri" panose="020F0502020204030204" pitchFamily="34" charset="0"/>
              </a:rPr>
              <a:t>def</a:t>
            </a:r>
            <a:r>
              <a:rPr lang="en-US" dirty="0">
                <a:solidFill>
                  <a:schemeClr val="bg1"/>
                </a:solidFill>
                <a:effectLst/>
                <a:latin typeface="Calibri" panose="020F0502020204030204" pitchFamily="34" charset="0"/>
                <a:cs typeface="Calibri" panose="020F0502020204030204" pitchFamily="34" charset="0"/>
              </a:rPr>
              <a:t> begins the </a:t>
            </a:r>
            <a:r>
              <a:rPr lang="en-US" b="1" dirty="0">
                <a:solidFill>
                  <a:schemeClr val="bg1"/>
                </a:solidFill>
                <a:effectLst/>
                <a:latin typeface="Calibri" panose="020F0502020204030204" pitchFamily="34" charset="0"/>
                <a:cs typeface="Calibri" panose="020F0502020204030204" pitchFamily="34" charset="0"/>
              </a:rPr>
              <a:t>function body </a:t>
            </a:r>
            <a:r>
              <a:rPr lang="en-US" dirty="0">
                <a:solidFill>
                  <a:schemeClr val="bg1"/>
                </a:solidFill>
                <a:effectLst/>
                <a:latin typeface="Calibri" panose="020F0502020204030204" pitchFamily="34" charset="0"/>
                <a:cs typeface="Calibri" panose="020F0502020204030204" pitchFamily="34" charset="0"/>
              </a:rPr>
              <a:t>- a couple (at least one) of necessarily </a:t>
            </a:r>
            <a:r>
              <a:rPr lang="en-US" b="1" dirty="0">
                <a:solidFill>
                  <a:schemeClr val="bg1"/>
                </a:solidFill>
                <a:effectLst/>
                <a:latin typeface="Calibri" panose="020F0502020204030204" pitchFamily="34" charset="0"/>
                <a:cs typeface="Calibri" panose="020F0502020204030204" pitchFamily="34" charset="0"/>
              </a:rPr>
              <a:t>nested instructions</a:t>
            </a:r>
            <a:r>
              <a:rPr lang="en-US" dirty="0">
                <a:solidFill>
                  <a:schemeClr val="bg1"/>
                </a:solidFill>
                <a:effectLst/>
                <a:latin typeface="Calibri" panose="020F0502020204030204" pitchFamily="34" charset="0"/>
                <a:cs typeface="Calibri" panose="020F0502020204030204" pitchFamily="34" charset="0"/>
              </a:rPr>
              <a:t>, which will be executed every time the function is invoked; note: the </a:t>
            </a:r>
            <a:r>
              <a:rPr lang="en-US" b="1" dirty="0">
                <a:solidFill>
                  <a:schemeClr val="bg1"/>
                </a:solidFill>
                <a:effectLst/>
                <a:latin typeface="Calibri" panose="020F0502020204030204" pitchFamily="34" charset="0"/>
                <a:cs typeface="Calibri" panose="020F0502020204030204" pitchFamily="34" charset="0"/>
              </a:rPr>
              <a:t>function ends where the nesting ends</a:t>
            </a:r>
            <a:r>
              <a:rPr lang="en-US" dirty="0">
                <a:solidFill>
                  <a:schemeClr val="bg1"/>
                </a:solidFill>
                <a:effectLst/>
                <a:latin typeface="Calibri" panose="020F0502020204030204" pitchFamily="34" charset="0"/>
                <a:cs typeface="Calibri" panose="020F0502020204030204" pitchFamily="34" charset="0"/>
              </a:rPr>
              <a:t>, so you have to be careful.</a:t>
            </a:r>
          </a:p>
        </p:txBody>
      </p:sp>
    </p:spTree>
    <p:extLst>
      <p:ext uri="{BB962C8B-B14F-4D97-AF65-F5344CB8AC3E}">
        <p14:creationId xmlns:p14="http://schemas.microsoft.com/office/powerpoint/2010/main" val="177922625"/>
      </p:ext>
    </p:extLst>
  </p:cSld>
  <p:clrMapOvr>
    <a:masterClrMapping/>
  </p:clrMapOvr>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14372</TotalTime>
  <Words>5400</Words>
  <Application>Microsoft Office PowerPoint</Application>
  <PresentationFormat>Widescreen</PresentationFormat>
  <Paragraphs>665</Paragraphs>
  <Slides>45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45</vt:i4>
      </vt:variant>
    </vt:vector>
  </HeadingPairs>
  <TitlesOfParts>
    <vt:vector size="50" baseType="lpstr">
      <vt:lpstr>Arial</vt:lpstr>
      <vt:lpstr>Calibri</vt:lpstr>
      <vt:lpstr>Century Gothic</vt:lpstr>
      <vt:lpstr>Wingdings 3</vt:lpstr>
      <vt:lpstr>Fatia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Wellington Marenga</dc:creator>
  <cp:lastModifiedBy>Wellington Marenga</cp:lastModifiedBy>
  <cp:revision>913</cp:revision>
  <dcterms:created xsi:type="dcterms:W3CDTF">2022-05-18T10:30:28Z</dcterms:created>
  <dcterms:modified xsi:type="dcterms:W3CDTF">2022-06-03T21:20:29Z</dcterms:modified>
</cp:coreProperties>
</file>