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5283C1A-9BAD-42FC-80B1-1C58E8487E4F}">
  <a:tblStyle styleId="{C5283C1A-9BAD-42FC-80B1-1C58E8487E4F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5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Bernoulli_distribution" TargetMode="External"/><Relationship Id="rId3" Type="http://schemas.openxmlformats.org/officeDocument/2006/relationships/hyperlink" Target="https://www.optimizely.com/resources/sample-size-calculator/?conversion=6&amp;effect=16&amp;significance=95" TargetMode="External"/><Relationship Id="rId4" Type="http://schemas.openxmlformats.org/officeDocument/2006/relationships/hyperlink" Target="http://www.evanmiller.org/ab-testing/sample-size.html" TargetMode="External"/><Relationship Id="rId5" Type="http://schemas.openxmlformats.org/officeDocument/2006/relationships/hyperlink" Target="https://signalvnoise.com/posts/3004-ab-testing-tech-note-determining-sample-size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9lyCnLznAfs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iep.utm.edu/apriori/" TargetMode="External"/><Relationship Id="rId3" Type="http://schemas.openxmlformats.org/officeDocument/2006/relationships/hyperlink" Target="https://www.youtube.com/watch?v=i567qvWejJA&amp;index=15&amp;list=PLFDbGp5YzjqXQ4oE4w9GVWdiokWB9gEpm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slide just goes over some terminology that you may come accross.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specificity is the true negative rate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effect size is the amount of difference we’re trying to detect. E.g. Say we run an A/B test.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Draw on the board, see that increasing alpha increases power.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Draw on the board, see that increasing effect size increases power.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Draw on the board, see that increasing std. DECREASES the power.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Draw on the board, see that increasing sample size causes the std. to decrease, which increases power.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 &gt; \left( (Z_{(1-\beta)} -Z_\alpha) \frac{s}{ \mu_b-\mu_a } \right)^2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ppf = “Percent point function” (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Inverse of CDF</a:t>
            </a:r>
            <a:r>
              <a:rPr lang="en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http://docs.scipy.org/doc/scipy/reference/tutorial/stats.html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s, u_b, and u_a can come from: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research literature, or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 pilot experiment, or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from one’s … head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have a website with ads and a product. Here’s our distribution of revenue per user. Most users (90%) do nothing that generates revenue. Some click ads (7% do, causes a little revenue) and some (3%) buy our app!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Comments: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alpha of 1% is probably overly cautious. Typically we set it to 5%.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power of 95% is also very aggressive. Typically it’s 80% or 90%.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Q:Why not collect more than the minimum required visitors? What’s the harm in collecting more visitors than we need?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A: In the case that the new page underperforms, we’ll take a revenue hit. So we only want to run the page for the minimum amount of time needed to draw a conclusion.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To get the answer, run my program: power.py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What’s the standard deviation for this test: Well, we’re dealing with a Bernoulli random variable. The std dev is sqrt(p(1-p)). See: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https://en.wikipedia.org/wiki/Bernoulli_distribution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Also see: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https://www.optimizely.com/resources/sample-size-calculator/?conversion=6&amp;effect=16&amp;significance=95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http://www.evanmiller.org/ab-testing/sample-size.html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https://signalvnoise.com/posts/3004-ab-testing-tech-note-determining-sample-size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Intuitively, why do we need more?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Intuitively, why do we need less?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Great review of power calculations: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https://www.youtube.com/watch?v=9lyCnLznAfs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Probability is our measure of certainty.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We evaluate probability as a function of our prior knowledge and of our observations.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“a priori” is latin for “</a:t>
            </a:r>
            <a:r>
              <a:rPr lang="en">
                <a:solidFill>
                  <a:srgbClr val="545454"/>
                </a:solidFill>
                <a:highlight>
                  <a:srgbClr val="FFFFFF"/>
                </a:highlight>
              </a:rPr>
              <a:t>from the earlier”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“a posteriori” is latin for “</a:t>
            </a:r>
            <a:r>
              <a:rPr lang="en">
                <a:solidFill>
                  <a:srgbClr val="545454"/>
                </a:solidFill>
                <a:highlight>
                  <a:srgbClr val="FFFFFF"/>
                </a:highlight>
              </a:rPr>
              <a:t>from the latter</a:t>
            </a:r>
            <a:r>
              <a:rPr lang="en"/>
              <a:t>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Frequentists criticize Bayesians due to their use of the prior probability distribution, which they claim is non object, but is very subjective.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http://www.iep.utm.edu/apriori/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https://www.youtube.com/watch?v=i567qvWejJA&amp;index=15&amp;list=PLFDbGp5YzjqXQ4oE4w9GVWdiokWB9gEpm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Previously we were plotting the histogram of single samples. What if we plot a histogram of sample means? Here’s what you get! Here’s the histogram of sample means where each mean is the average of 160 website users.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This is called the “sampling distribution”.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https://xkcd.com/1132/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https://xkcd.com/1132/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https://en.wikipedia.org/wiki/Monty_Hall_problem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What is the Central Limit Theorem?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It states: The distribution of sample means (aka, the “sampling distribution”) is normally distributed, no matter what the underlying distribution is!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'''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Play with the central limit theorem.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'''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import matplotlib.pyplot as plt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import numpy as np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def sample_from_unknown_distribution(num_samples):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uniform = np.random.uniform(0., 1., num_samples)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vals = []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for val in uniform: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if val &lt; 0.9: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val = 0.00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elif val &lt; 0.97: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val = 0.10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else: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val = 0.99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vals.append(val)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return np.array(vals)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def plot_histogram(data, bins=30):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plt.xticks(np.linspace(np.min(data), np.max(data), 2))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plt.hist(data, bins)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def plot_histogram_alt(data, bins=30):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hist, bins = np.histogram(x, bins=bins)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width = 0.7 * (bins[1] - bins[0])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center = (bins[:-1] + bins[1:]) / 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plt.bar(center, hist, align='center', width=width)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plt.xticks(np.linspace(0., 0.3, 2))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if __name__ == '__main__':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 num_datapoints = 10000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 # 1-sample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x = sample_from_unknown_distribution(num_datapoints)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plt.subplot(3, 3, 1)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plt.title("underlying dist.")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#plt.xlabel("revenue per user")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#plt.ylabel("frequency")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plot_histogram(x)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 # n-samples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for index, n in enumerate([10, 20, 40, 80, 160, 320, 640, 1280]):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x = [np.mean(sample_from_unknown_distribution(n))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    for i in range(num_datapoints)]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plt.subplot(3, 3, index+2)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plt.title("samp. dist., n="+str(n))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#plot_histogram_alt(x)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plot_histogram(x)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 plt.tight_layout()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plt.show()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What happens to the sampling distribution when the sample size increases?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1. The distribution becomes more normal.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2. The variance &amp; standard deviation decreases.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What happens to the mean of the sampling distribution when the sample size increases?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It stays the same. (But recall, the variance decreases.)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can see the exact relationship between std dev and the sample size here.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We’ll see this “divide by the root of the sample size” later in this presentation.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pictures show a unit normal distribution (mean 0, std 1).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Explain the two-sided test. When do we reject H0? What ranges of x-bar will cause us to reject H0? If H0 is true, what’s the probability that we’ll reject H0 anyway?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lang="en"/>
              <a:t>Two-sided example: Imagine an email marketing campaign. Your boss asks “do these two emails give the same response?”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Explain the one-sided test. When do we reject H0? What ranges of x-bar will cause us to reject H0? If H0 is true, what’s the probability that we’ll reject H0 anyway?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One-sided example: Imagine an email marketing campaign. Your boss asks “does this second email sell more product than the first?”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It just matters what question you want to answer.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“Say you sample and you get some value, let’s say you get 4. You suspect that the underlying distribution is one of the two shown in this picture--either it’s the red or the blue distribution shown in this picture… but you’re not sure which it is. All you actually know is that you sampled and got a 4.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Can we guess at the underlying distribution? Did the 4 come from the red distribution or did it come from the blue distribution?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This is basically what we’re doing when we do hypothesis tests. We come up with a theory (our hypothesis), then we sample and see if it’s consistent with our hypothesis. The funny thing is, we can never be SURE of anything--we can only speak in terms of probability. So, we set an alpha value and let that be our cutoff for making decisions about the underlying distribution.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Not all experiments are created equal. Some are good experiments, and some are bad experiments.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What’s a bad experiment? It’s one where you can’t be very confident about the result… your confidence will be very low. For example, in this picture, if we sample and get a 4, can we be very confident about which distribution is the true distribution? Nope.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This leads us to the idea of an experiment’s POWER. We want to design experiments with high POWER.”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import matplotlib.pyplot as plt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import numpy as np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import matplotlib.mlab as mlab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import math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mean = 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variance = 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sigma = math.sqrt(variance)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x = np.linspace(-3, 3, 100)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plt.plot(x+3, mlab.normpdf(x, mean, sigma), 'r-', linewidth=3.0)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plt.plot(x+6, mlab.normpdf(x, mean, sigma), 'b-', linewidth=3.0)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plt.ylabel("density")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plt.xlabel("page views per user")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plt.show()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Here are the four possible outcomes of a statistical experiment. ...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6.png"/><Relationship Id="rId6" Type="http://schemas.openxmlformats.org/officeDocument/2006/relationships/image" Target="../media/image23.png"/><Relationship Id="rId7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Relationship Id="rId4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png"/><Relationship Id="rId4" Type="http://schemas.openxmlformats.org/officeDocument/2006/relationships/image" Target="../media/image02.png"/><Relationship Id="rId5" Type="http://schemas.openxmlformats.org/officeDocument/2006/relationships/image" Target="../media/image0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9.png"/><Relationship Id="rId4" Type="http://schemas.openxmlformats.org/officeDocument/2006/relationships/image" Target="../media/image35.png"/><Relationship Id="rId5" Type="http://schemas.openxmlformats.org/officeDocument/2006/relationships/image" Target="../media/image37.png"/><Relationship Id="rId6" Type="http://schemas.openxmlformats.org/officeDocument/2006/relationships/image" Target="../media/image4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0.png"/><Relationship Id="rId4" Type="http://schemas.openxmlformats.org/officeDocument/2006/relationships/image" Target="../media/image4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Relationship Id="rId4" Type="http://schemas.openxmlformats.org/officeDocument/2006/relationships/image" Target="../media/image07.png"/><Relationship Id="rId5" Type="http://schemas.openxmlformats.org/officeDocument/2006/relationships/image" Target="../media/image05.png"/><Relationship Id="rId6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09.gif"/><Relationship Id="rId7" Type="http://schemas.openxmlformats.org/officeDocument/2006/relationships/image" Target="../media/image14.png"/><Relationship Id="rId8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Power Calculation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265500" y="3428995"/>
            <a:ext cx="4045199" cy="585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Ryan Henning</a:t>
            </a:r>
          </a:p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Review: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400"/>
              <a:t>Central Limit Theorem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400"/>
              <a:t>Hypothesis Testing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Type I vs Type II errors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What is “Power”?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Calculating Power / Sample Size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A/B Testing w/ Power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Hypothesis Testing: Possible Outcomes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200" y="991900"/>
            <a:ext cx="5600700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3207525" y="1947416"/>
            <a:ext cx="1809899" cy="1546500"/>
          </a:xfrm>
          <a:prstGeom prst="rect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5272975" y="1924505"/>
            <a:ext cx="1898100" cy="1546500"/>
          </a:xfrm>
          <a:prstGeom prst="rect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3287625" y="1409046"/>
            <a:ext cx="1649699" cy="50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true -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5397175" y="1409035"/>
            <a:ext cx="1649699" cy="50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true +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1637925" y="2290585"/>
            <a:ext cx="1649699" cy="50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predict -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1637925" y="3132127"/>
            <a:ext cx="1649699" cy="50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predict +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2739700" y="4086400"/>
            <a:ext cx="2184600" cy="839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false positive rate (aka, 1 - specificity)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5549775" y="4086400"/>
            <a:ext cx="2184600" cy="839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true positive rate (aka, sensitivity)</a:t>
            </a:r>
          </a:p>
        </p:txBody>
      </p:sp>
      <p:cxnSp>
        <p:nvCxnSpPr>
          <p:cNvPr id="168" name="Shape 168"/>
          <p:cNvCxnSpPr>
            <a:stCxn id="166" idx="0"/>
            <a:endCxn id="160" idx="2"/>
          </p:cNvCxnSpPr>
          <p:nvPr/>
        </p:nvCxnSpPr>
        <p:spPr>
          <a:xfrm flipH="1" rot="10800000">
            <a:off x="3832000" y="3493900"/>
            <a:ext cx="280500" cy="59250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9" name="Shape 169"/>
          <p:cNvCxnSpPr>
            <a:stCxn id="167" idx="0"/>
            <a:endCxn id="161" idx="2"/>
          </p:cNvCxnSpPr>
          <p:nvPr/>
        </p:nvCxnSpPr>
        <p:spPr>
          <a:xfrm rot="10800000">
            <a:off x="6222075" y="3471100"/>
            <a:ext cx="420000" cy="61530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1844866" y="3860500"/>
            <a:ext cx="55716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The </a:t>
            </a:r>
            <a:r>
              <a:rPr i="1" lang="en" sz="1800"/>
              <a:t>power</a:t>
            </a:r>
            <a:r>
              <a:rPr lang="en" sz="1800"/>
              <a:t> measurement is in relationship to a </a:t>
            </a:r>
            <a:r>
              <a:rPr lang="en" sz="1800" u="sng"/>
              <a:t>specific</a:t>
            </a:r>
            <a:r>
              <a:rPr lang="en" sz="1800"/>
              <a:t> alternative hypothesis. Think of it as the </a:t>
            </a:r>
            <a:r>
              <a:rPr i="1" lang="en" sz="1800"/>
              <a:t>power</a:t>
            </a:r>
            <a:r>
              <a:rPr lang="en" sz="1800"/>
              <a:t> to detect a particular “effect size”.</a:t>
            </a:r>
          </a:p>
        </p:txBody>
      </p:sp>
      <p:sp>
        <p:nvSpPr>
          <p:cNvPr id="175" name="Shape 175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Hypothesis testing: the </a:t>
            </a:r>
            <a:r>
              <a:rPr i="1" lang="en"/>
              <a:t>power</a:t>
            </a:r>
            <a:r>
              <a:rPr lang="en"/>
              <a:t> region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25" y="734150"/>
            <a:ext cx="4046549" cy="268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275" y="1096575"/>
            <a:ext cx="3988950" cy="19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Hypothesis testing: the </a:t>
            </a:r>
            <a:r>
              <a:rPr i="1" lang="en"/>
              <a:t>power</a:t>
            </a:r>
            <a:r>
              <a:rPr lang="en"/>
              <a:t> region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25" y="734150"/>
            <a:ext cx="4046549" cy="268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275" y="1096575"/>
            <a:ext cx="3988950" cy="196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2415150" y="3951625"/>
            <a:ext cx="41928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What happens to </a:t>
            </a:r>
            <a:r>
              <a:rPr b="1" i="1" lang="en" sz="1800"/>
              <a:t>power</a:t>
            </a:r>
            <a:r>
              <a:rPr b="1" lang="en" sz="1800"/>
              <a:t> when we increase alpha?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Hypothesis testing: the </a:t>
            </a:r>
            <a:r>
              <a:rPr i="1" lang="en"/>
              <a:t>power</a:t>
            </a:r>
            <a:r>
              <a:rPr lang="en"/>
              <a:t> region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25" y="734150"/>
            <a:ext cx="4046549" cy="268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275" y="1096575"/>
            <a:ext cx="3988950" cy="196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2415150" y="3951625"/>
            <a:ext cx="41928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What happens to </a:t>
            </a:r>
            <a:r>
              <a:rPr b="1" i="1" lang="en" sz="1800"/>
              <a:t>power</a:t>
            </a:r>
            <a:r>
              <a:rPr b="1" lang="en" sz="1800"/>
              <a:t> when we increase the effect size?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Hypothesis testing: the </a:t>
            </a:r>
            <a:r>
              <a:rPr i="1" lang="en"/>
              <a:t>power</a:t>
            </a:r>
            <a:r>
              <a:rPr lang="en"/>
              <a:t> region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25" y="734150"/>
            <a:ext cx="4046549" cy="268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275" y="1096575"/>
            <a:ext cx="3988950" cy="196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2415150" y="3951625"/>
            <a:ext cx="41928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What happens to </a:t>
            </a:r>
            <a:r>
              <a:rPr b="1" i="1" lang="en" sz="1800"/>
              <a:t>power</a:t>
            </a:r>
            <a:r>
              <a:rPr b="1" lang="en" sz="1800"/>
              <a:t> when we increase the sample std. deviation?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Hypothesis testing: the </a:t>
            </a:r>
            <a:r>
              <a:rPr i="1" lang="en"/>
              <a:t>power</a:t>
            </a:r>
            <a:r>
              <a:rPr lang="en"/>
              <a:t> region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25" y="734150"/>
            <a:ext cx="4046549" cy="268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275" y="1096575"/>
            <a:ext cx="3988950" cy="196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2415150" y="3951625"/>
            <a:ext cx="41928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/>
              <a:t>What happens to </a:t>
            </a:r>
            <a:r>
              <a:rPr b="1" i="1" lang="en" sz="1800"/>
              <a:t>power</a:t>
            </a:r>
            <a:r>
              <a:rPr b="1" lang="en" sz="1800"/>
              <a:t> when we increase the sample size?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Hypothesis testing: the </a:t>
            </a:r>
            <a:r>
              <a:rPr i="1" lang="en"/>
              <a:t>power</a:t>
            </a:r>
            <a:r>
              <a:rPr lang="en"/>
              <a:t> region</a:t>
            </a:r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25" y="734150"/>
            <a:ext cx="4046549" cy="268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275" y="1096575"/>
            <a:ext cx="3988950" cy="196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/>
        </p:nvSpPr>
        <p:spPr>
          <a:xfrm>
            <a:off x="522025" y="3853400"/>
            <a:ext cx="5679900" cy="115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38761D"/>
                </a:solidFill>
              </a:rPr>
              <a:t>Often, we know:</a:t>
            </a:r>
          </a:p>
          <a:p>
            <a:pPr indent="-342900" lvl="0" marL="457200" rtl="0">
              <a:spcBef>
                <a:spcPts val="0"/>
              </a:spcBef>
              <a:buClr>
                <a:srgbClr val="38761D"/>
              </a:buClr>
              <a:buSzPct val="100000"/>
              <a:buAutoNum type="arabicPeriod"/>
            </a:pPr>
            <a:r>
              <a:rPr b="1" lang="en" sz="1800">
                <a:solidFill>
                  <a:srgbClr val="38761D"/>
                </a:solidFill>
              </a:rPr>
              <a:t>The “effect size” that we want to detect, and</a:t>
            </a:r>
          </a:p>
          <a:p>
            <a:pPr indent="-342900" lvl="0" marL="457200" rtl="0">
              <a:spcBef>
                <a:spcPts val="0"/>
              </a:spcBef>
              <a:buClr>
                <a:srgbClr val="38761D"/>
              </a:buClr>
              <a:buSzPct val="100000"/>
              <a:buAutoNum type="arabicPeriod"/>
            </a:pPr>
            <a:r>
              <a:rPr b="1" lang="en" sz="1800">
                <a:solidFill>
                  <a:srgbClr val="38761D"/>
                </a:solidFill>
              </a:rPr>
              <a:t>The </a:t>
            </a:r>
            <a:r>
              <a:rPr b="1" i="1" lang="en" sz="1800">
                <a:solidFill>
                  <a:srgbClr val="38761D"/>
                </a:solidFill>
              </a:rPr>
              <a:t>power</a:t>
            </a:r>
            <a:r>
              <a:rPr b="1" lang="en" sz="1800">
                <a:solidFill>
                  <a:srgbClr val="38761D"/>
                </a:solidFill>
              </a:rPr>
              <a:t> that we want to achieve.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6658950" y="3671575"/>
            <a:ext cx="2265899" cy="13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351C75"/>
                </a:solidFill>
              </a:rPr>
              <a:t>We then calculate the </a:t>
            </a:r>
            <a:r>
              <a:rPr i="1" lang="en" sz="1800">
                <a:solidFill>
                  <a:srgbClr val="351C75"/>
                </a:solidFill>
              </a:rPr>
              <a:t>sample size </a:t>
            </a:r>
            <a:r>
              <a:rPr lang="en" sz="1800">
                <a:solidFill>
                  <a:srgbClr val="351C75"/>
                </a:solidFill>
              </a:rPr>
              <a:t>needed to get what we want!</a:t>
            </a:r>
          </a:p>
        </p:txBody>
      </p:sp>
      <p:cxnSp>
        <p:nvCxnSpPr>
          <p:cNvPr id="219" name="Shape 219"/>
          <p:cNvCxnSpPr/>
          <p:nvPr/>
        </p:nvCxnSpPr>
        <p:spPr>
          <a:xfrm rot="10800000">
            <a:off x="5937300" y="4445900"/>
            <a:ext cx="744299" cy="2675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0" name="Shape 220"/>
          <p:cNvCxnSpPr/>
          <p:nvPr/>
        </p:nvCxnSpPr>
        <p:spPr>
          <a:xfrm rot="10800000">
            <a:off x="5110450" y="4647200"/>
            <a:ext cx="1554599" cy="662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Hypothesis testing (revised with power calculation)</a:t>
            </a:r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25" y="734150"/>
            <a:ext cx="4046549" cy="268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275" y="1096575"/>
            <a:ext cx="3988950" cy="196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1844875" y="3860500"/>
            <a:ext cx="5571600" cy="12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Decide to run an experiment, choose 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Calculate required sample size 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Take sample, obtain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Accept or reject H</a:t>
            </a:r>
            <a:r>
              <a:rPr baseline="-25000" lang="en" sz="1800"/>
              <a:t>0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3944" y="4488469"/>
            <a:ext cx="1044614" cy="2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16322" y="3922300"/>
            <a:ext cx="1787049" cy="30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94351" y="4272875"/>
            <a:ext cx="219424" cy="1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/>
          <p:nvPr/>
        </p:nvSpPr>
        <p:spPr>
          <a:xfrm>
            <a:off x="6449414" y="3883410"/>
            <a:ext cx="1638300" cy="364500"/>
          </a:xfrm>
          <a:prstGeom prst="rect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2374750" y="4259350"/>
            <a:ext cx="3524700" cy="229199"/>
          </a:xfrm>
          <a:prstGeom prst="rect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 txBox="1"/>
          <p:nvPr/>
        </p:nvSpPr>
        <p:spPr>
          <a:xfrm>
            <a:off x="8003375" y="4652975"/>
            <a:ext cx="1307099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C4125"/>
                </a:solidFill>
              </a:rPr>
              <a:t>(new steps)</a:t>
            </a:r>
          </a:p>
        </p:txBody>
      </p:sp>
      <p:cxnSp>
        <p:nvCxnSpPr>
          <p:cNvPr id="235" name="Shape 235"/>
          <p:cNvCxnSpPr>
            <a:stCxn id="234" idx="1"/>
            <a:endCxn id="232" idx="2"/>
          </p:cNvCxnSpPr>
          <p:nvPr/>
        </p:nvCxnSpPr>
        <p:spPr>
          <a:xfrm rot="10800000">
            <a:off x="7268675" y="4247825"/>
            <a:ext cx="734700" cy="58740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6" name="Shape 236"/>
          <p:cNvCxnSpPr>
            <a:stCxn id="234" idx="1"/>
            <a:endCxn id="233" idx="3"/>
          </p:cNvCxnSpPr>
          <p:nvPr/>
        </p:nvCxnSpPr>
        <p:spPr>
          <a:xfrm rot="10800000">
            <a:off x="5899475" y="4373825"/>
            <a:ext cx="2103900" cy="46140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471900" y="1885400"/>
            <a:ext cx="8222100" cy="50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the white board...</a:t>
            </a:r>
          </a:p>
        </p:txBody>
      </p:sp>
      <p:sp>
        <p:nvSpPr>
          <p:cNvPr id="242" name="Shape 24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Calculating the required sample size</a:t>
            </a:r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437" y="2072200"/>
            <a:ext cx="6415125" cy="12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/>
        </p:nvSpPr>
        <p:spPr>
          <a:xfrm>
            <a:off x="5495850" y="3740675"/>
            <a:ext cx="3506099" cy="140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800">
                <a:solidFill>
                  <a:srgbClr val="00008B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800"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scipy.stats </a:t>
            </a:r>
            <a:r>
              <a:rPr lang="en" sz="1800">
                <a:solidFill>
                  <a:srgbClr val="00008B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800"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st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800"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st.norm.ppf(alpha)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800"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st.norm.ppf(1 - beta)</a:t>
            </a:r>
          </a:p>
        </p:txBody>
      </p:sp>
      <p:cxnSp>
        <p:nvCxnSpPr>
          <p:cNvPr id="245" name="Shape 245"/>
          <p:cNvCxnSpPr/>
          <p:nvPr/>
        </p:nvCxnSpPr>
        <p:spPr>
          <a:xfrm rot="10800000">
            <a:off x="3125675" y="3109375"/>
            <a:ext cx="2398199" cy="18521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6" name="Shape 246"/>
          <p:cNvCxnSpPr>
            <a:stCxn id="244" idx="1"/>
          </p:cNvCxnSpPr>
          <p:nvPr/>
        </p:nvCxnSpPr>
        <p:spPr>
          <a:xfrm rot="10800000">
            <a:off x="5011350" y="3092674"/>
            <a:ext cx="484500" cy="134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A/B Testing</a:t>
            </a:r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237" y="712900"/>
            <a:ext cx="7831524" cy="391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/>
        </p:nvSpPr>
        <p:spPr>
          <a:xfrm>
            <a:off x="198475" y="4722500"/>
            <a:ext cx="7756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Image from: http://techcrunch.com/2014/06/29/ethics-in-a-data-driven-world/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Distribution of website revenue per visitor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98250" y="912900"/>
            <a:ext cx="47997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Underlying Distribution: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5100" y="750750"/>
            <a:ext cx="5711849" cy="42838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7" name="Shape 77"/>
          <p:cNvGraphicFramePr/>
          <p:nvPr/>
        </p:nvGraphicFramePr>
        <p:xfrm>
          <a:off x="198700" y="169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{C5283C1A-9BAD-42FC-80B1-1C58E8487E4F}</a:tableStyleId>
              </a:tblPr>
              <a:tblGrid>
                <a:gridCol w="2162350"/>
                <a:gridCol w="768250"/>
              </a:tblGrid>
              <a:tr h="762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Random variable: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i="1" lang="en"/>
                        <a:t>X = revenue per visitor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P(</a:t>
                      </a:r>
                      <a:r>
                        <a:rPr b="1" i="1" lang="en"/>
                        <a:t>X</a:t>
                      </a:r>
                      <a:r>
                        <a:rPr b="1" lang="en"/>
                        <a:t>):</a:t>
                      </a:r>
                    </a:p>
                  </a:txBody>
                  <a:tcPr marT="91425" marB="91425" marR="91425" marL="91425"/>
                </a:tc>
              </a:tr>
              <a:tr h="734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 = $0.00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(no revenue)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90%</a:t>
                      </a:r>
                    </a:p>
                  </a:txBody>
                  <a:tcPr marT="91425" marB="91425" marR="91425" marL="91425"/>
                </a:tc>
              </a:tr>
              <a:tr h="720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 = $0.10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(ad-click)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7%</a:t>
                      </a:r>
                    </a:p>
                  </a:txBody>
                  <a:tcPr marT="91425" marB="91425" marR="91425" marL="91425"/>
                </a:tc>
              </a:tr>
              <a:tr h="850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 = $0.99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(app purchase)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3%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A/B Testing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366575" y="809850"/>
            <a:ext cx="8328000" cy="358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Setup:</a:t>
            </a:r>
            <a:r>
              <a:rPr lang="en" sz="1800"/>
              <a:t> A/B Test our website’s homepage.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Our current homepage has a signup conversion rate of 6%. (The standard deviation would be 0.24.)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We want to test a new homepage design to see if we can get a </a:t>
            </a:r>
            <a:r>
              <a:rPr lang="en" sz="1800" u="sng"/>
              <a:t>7% signup rate</a:t>
            </a:r>
            <a:r>
              <a:rPr lang="en" sz="1800"/>
              <a:t>.  We’ll want an experiment where </a:t>
            </a:r>
            <a:r>
              <a:rPr lang="en" sz="1800" u="sng"/>
              <a:t>alpha is 1%</a:t>
            </a:r>
            <a:r>
              <a:rPr lang="en" sz="1800"/>
              <a:t> and </a:t>
            </a:r>
            <a:r>
              <a:rPr lang="en" sz="1800" u="sng"/>
              <a:t>power is 95%</a:t>
            </a:r>
            <a:r>
              <a:rPr lang="en" sz="18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How many visitors must visit the new homepage in order to fulfill the requirements of this experiment?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737" y="4151200"/>
            <a:ext cx="343852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A/B Testing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366575" y="809850"/>
            <a:ext cx="8328000" cy="358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Setup:</a:t>
            </a:r>
            <a:r>
              <a:rPr lang="en" sz="1800"/>
              <a:t> A/B Test our website’s homepage.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Our current homepage has a signup conversion rate of 1%. (The standard deviation would be 0.099.)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We want to test a new homepage design to see if we can get a </a:t>
            </a:r>
            <a:r>
              <a:rPr lang="en" sz="1800" u="sng"/>
              <a:t>1.2% signup rate</a:t>
            </a:r>
            <a:r>
              <a:rPr lang="en" sz="1800"/>
              <a:t>.  We’ll want an experiment where </a:t>
            </a:r>
            <a:r>
              <a:rPr lang="en" sz="1800" u="sng"/>
              <a:t>alpha is 1%</a:t>
            </a:r>
            <a:r>
              <a:rPr lang="en" sz="1800"/>
              <a:t> and </a:t>
            </a:r>
            <a:r>
              <a:rPr lang="en" sz="1800" u="sng"/>
              <a:t>power is 95%</a:t>
            </a:r>
            <a:r>
              <a:rPr lang="en" sz="18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How many visitors must visit the new homepage in order to fulfill the requirements of this experiment?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262" y="4018875"/>
            <a:ext cx="383857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A/B Testing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366575" y="809850"/>
            <a:ext cx="8328000" cy="358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Setup:</a:t>
            </a:r>
            <a:r>
              <a:rPr lang="en" sz="1800"/>
              <a:t> A/B Test our website’s homepage.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Our current homepage has a signup conversion rate of 20%. (The standard deviation would be 0.4.)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We want to test a new homepage design to see if we can get a </a:t>
            </a:r>
            <a:r>
              <a:rPr lang="en" sz="1800" u="sng"/>
              <a:t>30% signup rate</a:t>
            </a:r>
            <a:r>
              <a:rPr lang="en" sz="1800"/>
              <a:t>.  We’ll want an experiment where </a:t>
            </a:r>
            <a:r>
              <a:rPr lang="en" sz="1800" u="sng"/>
              <a:t>alpha is 1%</a:t>
            </a:r>
            <a:r>
              <a:rPr lang="en" sz="1800"/>
              <a:t> and </a:t>
            </a:r>
            <a:r>
              <a:rPr lang="en" sz="1800" u="sng"/>
              <a:t>power is 95%</a:t>
            </a:r>
            <a:r>
              <a:rPr lang="en" sz="18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How many visitors must visit the new homepage in order to fulfill the requirements of this experiment?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274" name="Shape 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0" y="4051950"/>
            <a:ext cx="266700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Bayesian Inference</a:t>
            </a:r>
          </a:p>
        </p:txBody>
      </p:sp>
      <p:sp>
        <p:nvSpPr>
          <p:cNvPr id="280" name="Shape 280"/>
          <p:cNvSpPr txBox="1"/>
          <p:nvPr>
            <p:ph idx="1" type="subTitle"/>
          </p:nvPr>
        </p:nvSpPr>
        <p:spPr>
          <a:xfrm>
            <a:off x="265500" y="3355821"/>
            <a:ext cx="4045199" cy="65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Ryan Henning</a:t>
            </a:r>
          </a:p>
        </p:txBody>
      </p:sp>
      <p:sp>
        <p:nvSpPr>
          <p:cNvPr id="281" name="Shape 281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Frequentists vs. Bayesian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Bayes’ Rule</a:t>
            </a:r>
          </a:p>
          <a:p>
            <a:pPr indent="-381000" lvl="0" marL="45720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Prior, likelihood, posterior distributions</a:t>
            </a:r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Intuition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236000" y="838900"/>
            <a:ext cx="6671999" cy="1348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What is the probability that it rained in my city last night?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</a:rPr>
              <a:t>(No info is given about which city I’m currently in.)</a:t>
            </a:r>
          </a:p>
        </p:txBody>
      </p: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250" y="2111200"/>
            <a:ext cx="2770599" cy="47907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 txBox="1"/>
          <p:nvPr/>
        </p:nvSpPr>
        <p:spPr>
          <a:xfrm>
            <a:off x="1236000" y="3220400"/>
            <a:ext cx="6671999" cy="100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What is the probability that it rained in my city last night </a:t>
            </a:r>
            <a:r>
              <a:rPr lang="en" sz="2400" u="sng"/>
              <a:t>given</a:t>
            </a:r>
            <a:r>
              <a:rPr lang="en" sz="2400"/>
              <a:t> that I live in San Francisco?</a:t>
            </a:r>
          </a:p>
        </p:txBody>
      </p:sp>
      <p:pic>
        <p:nvPicPr>
          <p:cNvPr id="290" name="Shape 2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8542" y="4223600"/>
            <a:ext cx="3746019" cy="47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Intuition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1236000" y="2915600"/>
            <a:ext cx="6671999" cy="149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What is the probability that it rained in my city last night </a:t>
            </a:r>
            <a:r>
              <a:rPr lang="en" sz="2400" u="sng"/>
              <a:t>given</a:t>
            </a:r>
            <a:r>
              <a:rPr lang="en" sz="2400"/>
              <a:t> that I live in San Francisco </a:t>
            </a:r>
            <a:r>
              <a:rPr lang="en" sz="2400" u="sng"/>
              <a:t>and</a:t>
            </a:r>
            <a:r>
              <a:rPr lang="en" sz="2400"/>
              <a:t> I see that the road is wet?</a:t>
            </a:r>
          </a:p>
        </p:txBody>
      </p:sp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550" y="4327325"/>
            <a:ext cx="5748900" cy="47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Shape 298"/>
          <p:cNvSpPr txBox="1"/>
          <p:nvPr/>
        </p:nvSpPr>
        <p:spPr>
          <a:xfrm>
            <a:off x="1236000" y="838900"/>
            <a:ext cx="6671999" cy="1348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What is the probability that it rained in my city last night?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</a:rPr>
              <a:t>(No info is given about which city I’m currently in.)</a:t>
            </a:r>
          </a:p>
        </p:txBody>
      </p:sp>
      <p:pic>
        <p:nvPicPr>
          <p:cNvPr id="299" name="Shape 2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6250" y="2111200"/>
            <a:ext cx="2770599" cy="47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Frequentist vs. Bayesian</a:t>
            </a:r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462" y="1846750"/>
            <a:ext cx="6315075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Frequentist vs. Bayesian</a:t>
            </a:r>
          </a:p>
        </p:txBody>
      </p:sp>
      <p:pic>
        <p:nvPicPr>
          <p:cNvPr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3437" y="955150"/>
            <a:ext cx="11811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 txBox="1"/>
          <p:nvPr/>
        </p:nvSpPr>
        <p:spPr>
          <a:xfrm>
            <a:off x="154500" y="4635225"/>
            <a:ext cx="8062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Adapted example from  Jim Berger’s book, </a:t>
            </a:r>
            <a:r>
              <a:rPr lang="en" sz="1200" u="sng"/>
              <a:t>The Likelihood Principle</a:t>
            </a:r>
            <a:r>
              <a:rPr lang="en" sz="1200"/>
              <a:t>. Also adapted from Tammy Lee’s slides.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379250" y="955150"/>
            <a:ext cx="6404999" cy="17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Experiment 1: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/>
              <a:t>A fine classical musician says he’s able to distinguish Haydn from Mozart. 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Small excerpts are selected at random and played for the musician.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Musician makes 10 correct guesses in exactly 10 trials.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379250" y="2682850"/>
            <a:ext cx="7500600" cy="153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Experiment 2: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/>
              <a:t>Drunken man says he can correctly guess what face of the coin will fall down, mid air.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Coins are tossed and the drunken man shouts out guesses while the coins are mid air.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Drunken man correctly guesses the outcomes of the 10 throws.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315" name="Shape 3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4862" y="2682837"/>
            <a:ext cx="103822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Frequentist vs. Bayesian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172850" y="2584200"/>
            <a:ext cx="6798299" cy="2330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u="sng"/>
              <a:t>Frequentist:</a:t>
            </a:r>
            <a:r>
              <a:rPr lang="en" sz="1800"/>
              <a:t>  “They’re both so skilled!  I have </a:t>
            </a:r>
            <a:r>
              <a:rPr b="1" lang="en" sz="1800"/>
              <a:t>as much confidence </a:t>
            </a:r>
            <a:r>
              <a:rPr lang="en" sz="1800"/>
              <a:t>in musician’s ability to distinguish Haydn and Mozart as I do the drunk’s to predict coin tosses”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 u="sng"/>
              <a:t>Bayesian:</a:t>
            </a:r>
            <a:r>
              <a:rPr lang="en" sz="1800"/>
              <a:t>  “I’m not convinced by the drunken man…”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The Bayesian approach is to incorporate prior knowledge into the experimental results.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275" y="706275"/>
            <a:ext cx="22479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4387" y="706275"/>
            <a:ext cx="143827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Bayes’ Rule</a:t>
            </a:r>
          </a:p>
        </p:txBody>
      </p:sp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125" y="2181850"/>
            <a:ext cx="6161750" cy="13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Shape 330"/>
          <p:cNvSpPr txBox="1"/>
          <p:nvPr/>
        </p:nvSpPr>
        <p:spPr>
          <a:xfrm>
            <a:off x="1001100" y="1278200"/>
            <a:ext cx="1643400" cy="78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posterior probability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392200" y="1083350"/>
            <a:ext cx="1643400" cy="78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likelihood 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6948600" y="1007150"/>
            <a:ext cx="1643400" cy="78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prior probability 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6300375" y="4179450"/>
            <a:ext cx="1643400" cy="78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normalizing constant</a:t>
            </a:r>
          </a:p>
        </p:txBody>
      </p:sp>
      <p:cxnSp>
        <p:nvCxnSpPr>
          <p:cNvPr id="334" name="Shape 334"/>
          <p:cNvCxnSpPr/>
          <p:nvPr/>
        </p:nvCxnSpPr>
        <p:spPr>
          <a:xfrm flipH="1">
            <a:off x="1868099" y="1966450"/>
            <a:ext cx="84300" cy="561899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5" name="Shape 335"/>
          <p:cNvCxnSpPr/>
          <p:nvPr/>
        </p:nvCxnSpPr>
        <p:spPr>
          <a:xfrm flipH="1">
            <a:off x="4669249" y="1502900"/>
            <a:ext cx="84300" cy="561899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6" name="Shape 336"/>
          <p:cNvCxnSpPr/>
          <p:nvPr/>
        </p:nvCxnSpPr>
        <p:spPr>
          <a:xfrm flipH="1">
            <a:off x="6667600" y="1699575"/>
            <a:ext cx="341399" cy="4260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7" name="Shape 337"/>
          <p:cNvCxnSpPr>
            <a:stCxn id="333" idx="1"/>
          </p:cNvCxnSpPr>
          <p:nvPr/>
        </p:nvCxnSpPr>
        <p:spPr>
          <a:xfrm rot="10800000">
            <a:off x="5562375" y="3539549"/>
            <a:ext cx="738000" cy="10332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428625" y="916375"/>
            <a:ext cx="2822999" cy="390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Collect </a:t>
            </a:r>
            <a:r>
              <a:rPr i="1" lang="en" sz="1800"/>
              <a:t>n</a:t>
            </a:r>
            <a:r>
              <a:rPr lang="en" sz="1800"/>
              <a:t> samples from the website revenue distribution, calculate the sample mean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Repeat 10,000 times, we get: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Plot all 10,000 sample means.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Distribution of sample means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223" y="1835057"/>
            <a:ext cx="186199" cy="22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850" y="3028708"/>
            <a:ext cx="2822999" cy="324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9800" y="862862"/>
            <a:ext cx="5345499" cy="4009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Bayes’ Rule: Example</a:t>
            </a:r>
          </a:p>
        </p:txBody>
      </p:sp>
      <p:pic>
        <p:nvPicPr>
          <p:cNvPr id="343" name="Shape 3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650" y="1072237"/>
            <a:ext cx="7528699" cy="79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2300" y="2978887"/>
            <a:ext cx="1438275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Shape 3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3875" y="2283850"/>
            <a:ext cx="2642974" cy="88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Shape 3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3885" y="3607600"/>
            <a:ext cx="1644914" cy="3710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7" name="Shape 347"/>
          <p:cNvCxnSpPr/>
          <p:nvPr/>
        </p:nvCxnSpPr>
        <p:spPr>
          <a:xfrm flipH="1">
            <a:off x="6348749" y="2247375"/>
            <a:ext cx="1039500" cy="1686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8" name="Shape 348"/>
          <p:cNvSpPr txBox="1"/>
          <p:nvPr/>
        </p:nvSpPr>
        <p:spPr>
          <a:xfrm>
            <a:off x="7418450" y="1960475"/>
            <a:ext cx="1438200" cy="50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arbitrary?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xkcd: Frequentists vs. Bayesians (#1132)</a:t>
            </a:r>
          </a:p>
        </p:txBody>
      </p:sp>
      <p:pic>
        <p:nvPicPr>
          <p:cNvPr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673" y="552075"/>
            <a:ext cx="4304649" cy="451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xkcd: Frequentists vs. Bayesians (#1132)</a:t>
            </a:r>
          </a:p>
        </p:txBody>
      </p:sp>
      <p:pic>
        <p:nvPicPr>
          <p:cNvPr id="360" name="Shape 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574" y="762800"/>
            <a:ext cx="6832848" cy="428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/>
        </p:nvSpPr>
        <p:spPr>
          <a:xfrm>
            <a:off x="2248600" y="16350"/>
            <a:ext cx="6070800" cy="23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Bayesian Updates</a:t>
            </a:r>
          </a:p>
        </p:txBody>
      </p:sp>
      <p:pic>
        <p:nvPicPr>
          <p:cNvPr id="367" name="Shape 3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025" y="107725"/>
            <a:ext cx="6070925" cy="503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Monty Hall Problem</a:t>
            </a:r>
          </a:p>
        </p:txBody>
      </p:sp>
      <p:pic>
        <p:nvPicPr>
          <p:cNvPr id="373" name="Shape 3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562" y="884950"/>
            <a:ext cx="5086875" cy="282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2000" y="4171700"/>
            <a:ext cx="1165800" cy="84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Central Limit Theorem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700" y="790725"/>
            <a:ext cx="5803692" cy="435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Central Limit Theorem: What happens when the sample size increases?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637" y="798125"/>
            <a:ext cx="5793823" cy="434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266050" y="812900"/>
            <a:ext cx="2527499" cy="4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Let the underlying distribution have mean and std. dev.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The sampling distribution's mean and std. dev. will equal:</a:t>
            </a:r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Central Limit Theorem: Std. Dev precise relationship to sample mean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925" y="709450"/>
            <a:ext cx="5912073" cy="4434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850" y="4389725"/>
            <a:ext cx="2155763" cy="48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850" y="3792744"/>
            <a:ext cx="1324425" cy="48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172" y="1801175"/>
            <a:ext cx="1457125" cy="3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Hypothesis Testing: Review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97" y="1324875"/>
            <a:ext cx="2216625" cy="43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697" y="1851800"/>
            <a:ext cx="2216625" cy="43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9048" y="1851200"/>
            <a:ext cx="2216625" cy="4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403050" y="760500"/>
            <a:ext cx="3675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Two-sided test: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825" y="1324875"/>
            <a:ext cx="2176850" cy="4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4858225" y="760500"/>
            <a:ext cx="41295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One-sided test:</a:t>
            </a:r>
          </a:p>
        </p:txBody>
      </p:sp>
      <p:cxnSp>
        <p:nvCxnSpPr>
          <p:cNvPr id="120" name="Shape 120"/>
          <p:cNvCxnSpPr/>
          <p:nvPr/>
        </p:nvCxnSpPr>
        <p:spPr>
          <a:xfrm>
            <a:off x="4516925" y="756050"/>
            <a:ext cx="0" cy="42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21" name="Shape 1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3125" y="2507950"/>
            <a:ext cx="4357566" cy="2162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Shape 122"/>
          <p:cNvCxnSpPr/>
          <p:nvPr/>
        </p:nvCxnSpPr>
        <p:spPr>
          <a:xfrm rot="10800000">
            <a:off x="7700489" y="3189524"/>
            <a:ext cx="0" cy="10749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3" name="Shape 123"/>
          <p:cNvSpPr txBox="1"/>
          <p:nvPr/>
        </p:nvSpPr>
        <p:spPr>
          <a:xfrm>
            <a:off x="7489032" y="2805359"/>
            <a:ext cx="1596000" cy="38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x = 1.645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82151" y="4764272"/>
            <a:ext cx="1595898" cy="287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Shape 125"/>
          <p:cNvCxnSpPr>
            <a:stCxn id="124" idx="0"/>
          </p:cNvCxnSpPr>
          <p:nvPr/>
        </p:nvCxnSpPr>
        <p:spPr>
          <a:xfrm flipH="1" rot="10800000">
            <a:off x="7580100" y="4167872"/>
            <a:ext cx="255600" cy="59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26" name="Shape 1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62" y="2507950"/>
            <a:ext cx="4357566" cy="2162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Shape 127"/>
          <p:cNvCxnSpPr/>
          <p:nvPr/>
        </p:nvCxnSpPr>
        <p:spPr>
          <a:xfrm rot="10800000">
            <a:off x="3321526" y="3189524"/>
            <a:ext cx="0" cy="10749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8" name="Shape 128"/>
          <p:cNvCxnSpPr>
            <a:stCxn id="129" idx="0"/>
          </p:cNvCxnSpPr>
          <p:nvPr/>
        </p:nvCxnSpPr>
        <p:spPr>
          <a:xfrm rot="10800000">
            <a:off x="3502999" y="4197499"/>
            <a:ext cx="5700" cy="57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29" name="Shape 1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10750" y="4776799"/>
            <a:ext cx="1595899" cy="2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0275" y="4776799"/>
            <a:ext cx="1595899" cy="2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2874273" y="2711759"/>
            <a:ext cx="1596000" cy="38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x = 1.96</a:t>
            </a:r>
          </a:p>
        </p:txBody>
      </p:sp>
      <p:cxnSp>
        <p:nvCxnSpPr>
          <p:cNvPr id="132" name="Shape 132"/>
          <p:cNvCxnSpPr/>
          <p:nvPr/>
        </p:nvCxnSpPr>
        <p:spPr>
          <a:xfrm rot="10800000">
            <a:off x="1041438" y="3189524"/>
            <a:ext cx="0" cy="10749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3" name="Shape 133"/>
          <p:cNvSpPr txBox="1"/>
          <p:nvPr/>
        </p:nvSpPr>
        <p:spPr>
          <a:xfrm>
            <a:off x="594185" y="2711759"/>
            <a:ext cx="1596000" cy="38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x = -1.96</a:t>
            </a:r>
          </a:p>
        </p:txBody>
      </p:sp>
      <p:cxnSp>
        <p:nvCxnSpPr>
          <p:cNvPr id="134" name="Shape 134"/>
          <p:cNvCxnSpPr>
            <a:stCxn id="130" idx="0"/>
          </p:cNvCxnSpPr>
          <p:nvPr/>
        </p:nvCxnSpPr>
        <p:spPr>
          <a:xfrm rot="10800000">
            <a:off x="920924" y="4176499"/>
            <a:ext cx="117300" cy="60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Guessing the unknown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225" y="819075"/>
            <a:ext cx="5765900" cy="432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4027100" y="798125"/>
            <a:ext cx="635399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H</a:t>
            </a:r>
            <a:r>
              <a:rPr baseline="-25000" lang="en" sz="1800"/>
              <a:t>0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5443700" y="798125"/>
            <a:ext cx="635399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H</a:t>
            </a:r>
            <a:r>
              <a:rPr baseline="-25000" lang="en" sz="1800"/>
              <a:t>A</a:t>
            </a:r>
          </a:p>
        </p:txBody>
      </p:sp>
      <p:cxnSp>
        <p:nvCxnSpPr>
          <p:cNvPr id="143" name="Shape 143"/>
          <p:cNvCxnSpPr/>
          <p:nvPr/>
        </p:nvCxnSpPr>
        <p:spPr>
          <a:xfrm rot="10800000">
            <a:off x="5093875" y="2216299"/>
            <a:ext cx="0" cy="24972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4" name="Shape 144"/>
          <p:cNvCxnSpPr/>
          <p:nvPr/>
        </p:nvCxnSpPr>
        <p:spPr>
          <a:xfrm flipH="1">
            <a:off x="5275799" y="3059650"/>
            <a:ext cx="1538100" cy="14819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8701" y="2577047"/>
            <a:ext cx="1595898" cy="287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Hypothesis Testing: Possible Outcomes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200" y="991900"/>
            <a:ext cx="5600700" cy="2609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Shape 152"/>
          <p:cNvCxnSpPr/>
          <p:nvPr/>
        </p:nvCxnSpPr>
        <p:spPr>
          <a:xfrm flipH="1" rot="10800000">
            <a:off x="5189825" y="3436650"/>
            <a:ext cx="492599" cy="744599"/>
          </a:xfrm>
          <a:prstGeom prst="straightConnector1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3" name="Shape 153"/>
          <p:cNvSpPr txBox="1"/>
          <p:nvPr/>
        </p:nvSpPr>
        <p:spPr>
          <a:xfrm>
            <a:off x="314225" y="4101050"/>
            <a:ext cx="8610599" cy="87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CC4125"/>
                </a:solidFill>
              </a:rPr>
              <a:t>We call this the experiment’s “Power”. It is the probability that we </a:t>
            </a:r>
            <a:r>
              <a:rPr b="1" lang="en" sz="2400">
                <a:solidFill>
                  <a:srgbClr val="CC4125"/>
                </a:solidFill>
              </a:rPr>
              <a:t>correctly reject H</a:t>
            </a:r>
            <a:r>
              <a:rPr b="1" baseline="-25000" lang="en" sz="2400">
                <a:solidFill>
                  <a:srgbClr val="CC4125"/>
                </a:solidFill>
              </a:rPr>
              <a:t>0</a:t>
            </a:r>
            <a:r>
              <a:rPr lang="en" sz="2400">
                <a:solidFill>
                  <a:srgbClr val="CC4125"/>
                </a:solidFill>
              </a:rPr>
              <a:t> when the null hypothesis is false.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