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igenfac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st.github.com/lemonlaug/976543b650e53db24ab2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%3AAutoencoder_structure.p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eigenface represents a direction of variance in the centered data. If we had a new image, we could project the new (centered) image onto an eigenface to see how much this new image deviated from the mean along the direction defined by the eigenface.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https://en.wikipedia.org/wiki/Eigenface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First dataset (the table of cars):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column in the table is a single “feature”, “predictor”, “dimension”. (You can choose which word you like best.) There are 9 dimensions in the first dataset.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Imagine if we just had two columns… we could plot each row as a point in a cartesian plane.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 go back to having all 9 columns… we can still think of each row as a point in a 9-dimensional space.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The second dataset (MNIST):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have an image… how many dimensions is it? (dimensionality = #pixels*#channels = 28*28*1 = 784) Can we consider it a single point in a high-dimensional space? (yes)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Here’s a degenerate dataset that shows how PCA can screw you over.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https://gist.github.com/lemonlaug/976543b650e53db24ab2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Questions: On kNN day, what’s the main reason why kNN fails? The Curse of Dimensionality.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latent features in an image: MNIST--in all those 784 dimensions, not a single one encodes the digit represented in the image.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have p predictors, you have p(p-1)/2 pairs of predictors. That’s a lot. You’ll surely find that many of those pair are highly correlated.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first, most trivial, and most straightforward way to reduce dimensionality. Just throw away some of the features. Use cross-validation to decide how many features to throw away.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http://stat.ethz.ch/~nicolai/relaxo.pdf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https://commons.wikimedia.org/wiki/File%3AAutoencoder_structure.png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Chervinskii (Own work) [CC BY-SA 4.0 (http://creativecommons.org/licenses/by-sa/4.0)], via Wikimedia Commons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949350"/>
            <a:ext cx="4045200" cy="19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(part 1 of 2)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389066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reduce dimensionality?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 for reducing dimensionality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common technique: </a:t>
            </a:r>
            <a:r>
              <a:rPr i="1" lang="en"/>
              <a:t>Principal Components Analysis</a:t>
            </a:r>
            <a:r>
              <a:rPr lang="en"/>
              <a:t> (PCA)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Crude facial recognition with PCA and kNN (i.e. </a:t>
            </a:r>
            <a:r>
              <a:rPr i="1" lang="en"/>
              <a:t>Eigenfaces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 Components Analysis (PCA)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PCA is common technique for dimensionality reduction. It doesn’t require labeled data!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first goal of PCA is to remove correlation between features.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side effect is that we can use the process to reduce the dimensionality of our data while preserving most of the variance in our data.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Let’s derive PCA on the board!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335550"/>
            <a:ext cx="8222100" cy="117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 Components Analysis (PCA)</a:t>
            </a:r>
            <a:br>
              <a:rPr lang="en"/>
            </a:br>
            <a:r>
              <a:rPr lang="en" sz="2400"/>
              <a:t>(summary from boardwork)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30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the </a:t>
            </a:r>
            <a:r>
              <a:rPr i="1" lang="en"/>
              <a:t>centred design matrix</a:t>
            </a:r>
            <a:r>
              <a:rPr lang="en"/>
              <a:t>.</a:t>
            </a:r>
            <a:br>
              <a:rPr lang="en"/>
            </a:br>
            <a:r>
              <a:rPr lang="en" sz="1400"/>
              <a:t>Center your data by subtracting the mean. Put your centered data in matrix form where each row is one example. Call this the </a:t>
            </a:r>
            <a:r>
              <a:rPr i="1" lang="en" sz="1400"/>
              <a:t>centered design matrix</a:t>
            </a:r>
            <a:r>
              <a:rPr lang="en" sz="1400"/>
              <a:t> </a:t>
            </a:r>
            <a:r>
              <a:rPr b="1" i="1" lang="en" sz="1400"/>
              <a:t>M</a:t>
            </a:r>
            <a:r>
              <a:rPr lang="en" sz="1400"/>
              <a:t>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Compute the covariance matrix.</a:t>
            </a:r>
            <a:br>
              <a:rPr lang="en"/>
            </a:br>
            <a:r>
              <a:rPr lang="en" sz="1400"/>
              <a:t>The covariance matrix is computed by </a:t>
            </a:r>
            <a:r>
              <a:rPr b="1" i="1" lang="en" sz="1400"/>
              <a:t>M</a:t>
            </a:r>
            <a:r>
              <a:rPr b="1" baseline="30000" i="1" lang="en" sz="1400"/>
              <a:t>T</a:t>
            </a:r>
            <a:r>
              <a:rPr b="1" i="1" lang="en" sz="1400"/>
              <a:t>M</a:t>
            </a:r>
            <a:r>
              <a:rPr lang="en" sz="1400"/>
              <a:t>.</a:t>
            </a:r>
            <a:br>
              <a:rPr lang="en" sz="1400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principal components are the eigenvectors of the covariance matrix.</a:t>
            </a:r>
            <a:br>
              <a:rPr lang="en"/>
            </a:br>
            <a:r>
              <a:rPr lang="en" sz="1400"/>
              <a:t>Ordering the eigenvectors by decreasing corresponding eigenvalues, you get an uncorrelated and orthogonal basis capturing the directions of most-to-least variance in your data.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dataset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125" y="150137"/>
            <a:ext cx="6026099" cy="4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39825" y="1881225"/>
            <a:ext cx="262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From the </a:t>
            </a:r>
            <a:r>
              <a:rPr i="1" lang="en" sz="1800">
                <a:solidFill>
                  <a:srgbClr val="666666"/>
                </a:solidFill>
              </a:rPr>
              <a:t>Yale Face Database</a:t>
            </a:r>
            <a:r>
              <a:rPr lang="en" sz="1800">
                <a:solidFill>
                  <a:srgbClr val="666666"/>
                </a:solidFill>
              </a:rPr>
              <a:t> (using subset of 105 images)</a:t>
            </a:r>
            <a:br>
              <a:rPr lang="en" sz="1800">
                <a:solidFill>
                  <a:srgbClr val="666666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320x243 pixels each, grayscale</a:t>
            </a:r>
            <a:br>
              <a:rPr lang="en" sz="1800">
                <a:solidFill>
                  <a:srgbClr val="666666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Centered and cropped identically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do PCA on this dataset of faces!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9650" y="782925"/>
            <a:ext cx="30060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Pause… let’s make sure we’re all on the same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What do you expect will happen?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This! We call these </a:t>
            </a:r>
            <a:r>
              <a:rPr b="1" lang="en" sz="1800">
                <a:solidFill>
                  <a:srgbClr val="CC4125"/>
                </a:solidFill>
              </a:rPr>
              <a:t>eigenfaces</a:t>
            </a:r>
            <a:r>
              <a:rPr lang="en" sz="1800">
                <a:solidFill>
                  <a:srgbClr val="CC4125"/>
                </a:solidFill>
              </a:rPr>
              <a:t>, because they are the eigenvectors of the face database covariance matrix.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950" y="907950"/>
            <a:ext cx="5334000" cy="400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 flipH="1" rot="10800000">
            <a:off x="880850" y="2223175"/>
            <a:ext cx="2502600" cy="307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279650" y="4038600"/>
            <a:ext cx="3006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What do you see here? What is each eigenface capturing?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Drawbacks of Eigenfaces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30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Faces must be aligned eyes-to-eyes, mouth-to-mouth -- differences in translation and scale are captured by PCA (which isn’t what we want)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Faces must be lit the same -- differences in lighting are captured by PCA (which isn’t what we want).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method: 1987, 1991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“Fisherfaces”: uses LDA and labels to help remove lighting effects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 PCA on shapes detected in the image (search for Active Shape Model)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Crude facial recognition</a:t>
            </a: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237700" y="776675"/>
            <a:ext cx="8687100" cy="37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PCA on cropped face images (i.e. eigenfaces), combined with kNN, we can do very crude facial recognition! To show this, let’s look at the embedding onto 2d.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8" y="1608475"/>
            <a:ext cx="3694175" cy="3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198" y="1608475"/>
            <a:ext cx="3817174" cy="3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293625" y="2404850"/>
            <a:ext cx="1090500" cy="9927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1412150" y="1621900"/>
            <a:ext cx="3020100" cy="810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1454100" y="3411525"/>
            <a:ext cx="2978100" cy="1705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/>
          <p:nvPr/>
        </p:nvSpPr>
        <p:spPr>
          <a:xfrm>
            <a:off x="4460275" y="1608475"/>
            <a:ext cx="3789000" cy="35349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497" y="804252"/>
            <a:ext cx="3950151" cy="42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Crude facial recognition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0" y="862099"/>
            <a:ext cx="4474150" cy="42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2502725" y="1747700"/>
            <a:ext cx="1328100" cy="14262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/>
          <p:nvPr/>
        </p:nvCxnSpPr>
        <p:spPr>
          <a:xfrm flipH="1" rot="10800000">
            <a:off x="3886900" y="936800"/>
            <a:ext cx="1118400" cy="810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3858925" y="3173825"/>
            <a:ext cx="1146600" cy="18177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/>
          <p:nvPr/>
        </p:nvSpPr>
        <p:spPr>
          <a:xfrm>
            <a:off x="5061375" y="804250"/>
            <a:ext cx="3950100" cy="42012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MNIST Dataset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919075"/>
            <a:ext cx="3219300" cy="30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Dataset of handwritten digits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classes (0-9)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28x28 pixels, grayscale</a:t>
            </a:r>
            <a:br>
              <a:rPr lang="en"/>
            </a:br>
            <a:r>
              <a:rPr lang="en"/>
              <a:t>   = 784 dimensions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training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10,000 test images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5" y="1919075"/>
            <a:ext cx="50482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87" y="1641499"/>
            <a:ext cx="5330324" cy="34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What are the sizes of the eigenvalues?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739800" y="810925"/>
            <a:ext cx="4292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Recall: The size of each eigenvector’s eigenvalue denotes the amount of variance captured by that eigenvector.</a:t>
            </a:r>
          </a:p>
        </p:txBody>
      </p:sp>
      <p:cxnSp>
        <p:nvCxnSpPr>
          <p:cNvPr id="213" name="Shape 213"/>
          <p:cNvCxnSpPr>
            <a:stCxn id="212" idx="1"/>
          </p:cNvCxnSpPr>
          <p:nvPr/>
        </p:nvCxnSpPr>
        <p:spPr>
          <a:xfrm rot="10800000">
            <a:off x="3663100" y="517375"/>
            <a:ext cx="1076700" cy="762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6249150" y="2683075"/>
            <a:ext cx="26757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Look how fast the size of the eigenvalues drop!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Look for this “elbow”.</a:t>
            </a:r>
          </a:p>
        </p:txBody>
      </p:sp>
      <p:cxnSp>
        <p:nvCxnSpPr>
          <p:cNvPr id="215" name="Shape 215"/>
          <p:cNvCxnSpPr>
            <a:stCxn id="214" idx="1"/>
          </p:cNvCxnSpPr>
          <p:nvPr/>
        </p:nvCxnSpPr>
        <p:spPr>
          <a:xfrm flipH="1">
            <a:off x="1048650" y="3372325"/>
            <a:ext cx="5200500" cy="1129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Reconstructing the input by a linear combination of eigenvectors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1803625"/>
            <a:ext cx="8288700" cy="17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Before we go 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</a:t>
            </a:r>
            <a:r>
              <a:rPr i="1" lang="en"/>
              <a:t>dimensionality</a:t>
            </a:r>
            <a:r>
              <a:rPr lang="en"/>
              <a:t> of our data?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179925" y="784825"/>
            <a:ext cx="8534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Here are some different words for the same thing…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“dimension” = “feature” = “predictor”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“dimensionality” = “number of features” = “number of predictors”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49" y="1937200"/>
            <a:ext cx="8019698" cy="19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37" y="4002230"/>
            <a:ext cx="3725525" cy="10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03225" y="4002225"/>
            <a:ext cx="134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How many dimensions is this dataset?</a:t>
            </a:r>
          </a:p>
        </p:txBody>
      </p:sp>
      <p:cxnSp>
        <p:nvCxnSpPr>
          <p:cNvPr id="79" name="Shape 79"/>
          <p:cNvCxnSpPr/>
          <p:nvPr/>
        </p:nvCxnSpPr>
        <p:spPr>
          <a:xfrm flipH="1" rot="10800000">
            <a:off x="1426250" y="3930700"/>
            <a:ext cx="449100" cy="291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7493200" y="4182000"/>
            <a:ext cx="134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How many dimensions is this dataset?</a:t>
            </a:r>
          </a:p>
        </p:txBody>
      </p:sp>
      <p:cxnSp>
        <p:nvCxnSpPr>
          <p:cNvPr id="81" name="Shape 81"/>
          <p:cNvCxnSpPr>
            <a:endCxn id="77" idx="3"/>
          </p:cNvCxnSpPr>
          <p:nvPr/>
        </p:nvCxnSpPr>
        <p:spPr>
          <a:xfrm rot="10800000">
            <a:off x="6434763" y="4525605"/>
            <a:ext cx="1058400" cy="10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MNIST: Embedding in 2d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7" y="465175"/>
            <a:ext cx="7829724" cy="47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65500" y="949350"/>
            <a:ext cx="4045200" cy="19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(part 2 of 2)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265500" y="3389066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Singular Value Decomposition</a:t>
            </a:r>
            <a:r>
              <a:rPr lang="en"/>
              <a:t> (SVD)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SVD vs PCA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SVD for capturing latent features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71900" y="290675"/>
            <a:ext cx="8222100" cy="121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to use PCA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(general advice only!)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71900" y="1919075"/>
            <a:ext cx="4039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Use when: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kNN on high dimensional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Clustering high dimensional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Visualization </a:t>
            </a:r>
            <a:br>
              <a:rPr lang="en"/>
            </a:br>
            <a:r>
              <a:rPr lang="en" sz="1400"/>
              <a:t>(e.g. embeddings)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images </a:t>
            </a:r>
            <a:br>
              <a:rPr lang="en"/>
            </a:br>
            <a:r>
              <a:rPr lang="en" sz="1400"/>
              <a:t>(e.g. would it work well to feed an image into a decision tree?)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933725" y="1919075"/>
            <a:ext cx="4039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Don’t use when: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need to retain interpretability of your feature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Your model doesn’t </a:t>
            </a:r>
            <a:r>
              <a:rPr i="1" lang="en"/>
              <a:t>need</a:t>
            </a:r>
            <a:r>
              <a:rPr lang="en"/>
              <a:t> reduced dimensional data</a:t>
            </a:r>
            <a:br>
              <a:rPr lang="en"/>
            </a:br>
            <a:r>
              <a:rPr lang="en" sz="1400"/>
              <a:t>(e.g. OLS on relatively small data)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Singular Value Decomposition </a:t>
            </a:r>
            <a:r>
              <a:rPr lang="en"/>
              <a:t>(SVD)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Boardwork...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SVD vs PCA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Boardwork...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SVD for capturing latent features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71900" y="1842875"/>
            <a:ext cx="8222100" cy="33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See IPython notebook…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The idea goes like this: Say our dataset maps from space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to space </a:t>
            </a:r>
            <a:r>
              <a:rPr i="1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. E.g.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might be “user space”, and </a:t>
            </a:r>
            <a:r>
              <a:rPr i="1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might be “movie space”.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After doing SVD on this dataset, we can interpret the SVD as mapping from </a:t>
            </a:r>
            <a:r>
              <a:rPr i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space to a “concept space”, then mapping from that “concept space” to Y space.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We then interpret this “concept space” as </a:t>
            </a:r>
            <a:r>
              <a:rPr b="1" i="1" lang="en">
                <a:solidFill>
                  <a:srgbClr val="666666"/>
                </a:solidFill>
              </a:rPr>
              <a:t>latent features</a:t>
            </a:r>
            <a:r>
              <a:rPr lang="en">
                <a:solidFill>
                  <a:srgbClr val="666666"/>
                </a:solidFill>
              </a:rPr>
              <a:t> of our dataset. We also sometimes call this space the “topic space”.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reduce dimensionality?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71900" y="908800"/>
            <a:ext cx="8222100" cy="41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dimensional data causes many problems. Here are a few: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The Curse of Dimensionality: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Points are “far away” in high dimensions, and it’s easy to overfit small datasets. (see kNN / Decision Tree slides for a review of </a:t>
            </a:r>
            <a:r>
              <a:rPr i="1" lang="en" sz="1400"/>
              <a:t>The Curse</a:t>
            </a:r>
            <a:r>
              <a:rPr lang="en" sz="1400"/>
              <a:t>)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Visualization: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It’s hard to visualize anything with more than 3 dimensions.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Latent Features: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Often (especially with image/video data) the most relevant features are not explicitly present in the high dimensional (raw) data.</a:t>
            </a:r>
            <a:br>
              <a:rPr lang="en" sz="1400"/>
            </a:b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Remove Correlation:</a:t>
            </a:r>
            <a:r>
              <a:rPr lang="en"/>
              <a:t> 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400"/>
              <a:t>With many many features (dimensions) you can bet on there being a ton of correlation (e.g. consider neighboring pixels in an image dataset).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for reducing dimensionality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30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a number of ways to reduce the dimensionality of your dataset: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selection of features; e.g. forward stepwise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LASSO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Relaxed LASSO: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(1) do LASSO regression, (2) throw away unused features, (3) do OLS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Neural networks: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For labeled data:</a:t>
            </a:r>
            <a:r>
              <a:rPr lang="en"/>
              <a:t> feature extraction via upper-layer outputs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For labeled or unlabeled data:</a:t>
            </a:r>
            <a:r>
              <a:rPr lang="en"/>
              <a:t> autoencoders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Principal Components Analysis (PCA)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470151" y="4249518"/>
            <a:ext cx="2292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This is the primary topic today, but first let’s review these other methods.</a:t>
            </a:r>
          </a:p>
        </p:txBody>
      </p:sp>
      <p:cxnSp>
        <p:nvCxnSpPr>
          <p:cNvPr id="95" name="Shape 95"/>
          <p:cNvCxnSpPr>
            <a:stCxn id="94" idx="1"/>
          </p:cNvCxnSpPr>
          <p:nvPr/>
        </p:nvCxnSpPr>
        <p:spPr>
          <a:xfrm rot="10800000">
            <a:off x="4924851" y="4668918"/>
            <a:ext cx="1545300" cy="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377500"/>
            <a:ext cx="8222100" cy="112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Review:</a:t>
            </a:r>
            <a:r>
              <a:rPr lang="en"/>
              <a:t> Forward stepwise subset selection of features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2010" l="0" r="0" t="0"/>
          <a:stretch/>
        </p:blipFill>
        <p:spPr>
          <a:xfrm>
            <a:off x="164300" y="2039037"/>
            <a:ext cx="7101900" cy="260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466200" y="2897700"/>
            <a:ext cx="15801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Use Mallow’s C</a:t>
            </a:r>
            <a:r>
              <a:rPr baseline="-25000" lang="en">
                <a:solidFill>
                  <a:srgbClr val="CC4125"/>
                </a:solidFill>
              </a:rPr>
              <a:t>p</a:t>
            </a:r>
            <a:r>
              <a:rPr lang="en">
                <a:solidFill>
                  <a:srgbClr val="CC4125"/>
                </a:solidFill>
              </a:rPr>
              <a:t>, or AIC, or BIC, or Adjusted R</a:t>
            </a:r>
            <a:r>
              <a:rPr baseline="30000" lang="en">
                <a:solidFill>
                  <a:srgbClr val="CC4125"/>
                </a:solidFill>
              </a:rPr>
              <a:t>2</a:t>
            </a:r>
            <a:r>
              <a:rPr lang="en">
                <a:solidFill>
                  <a:srgbClr val="CC4125"/>
                </a:solidFill>
              </a:rPr>
              <a:t>, or cross-validation to choose which of these </a:t>
            </a:r>
            <a:r>
              <a:rPr i="1" lang="en">
                <a:solidFill>
                  <a:srgbClr val="CC4125"/>
                </a:solidFill>
              </a:rPr>
              <a:t>p</a:t>
            </a:r>
            <a:r>
              <a:rPr lang="en">
                <a:solidFill>
                  <a:srgbClr val="CC4125"/>
                </a:solidFill>
              </a:rPr>
              <a:t> models to use in production.</a:t>
            </a:r>
          </a:p>
        </p:txBody>
      </p:sp>
      <p:cxnSp>
        <p:nvCxnSpPr>
          <p:cNvPr id="103" name="Shape 103"/>
          <p:cNvCxnSpPr/>
          <p:nvPr/>
        </p:nvCxnSpPr>
        <p:spPr>
          <a:xfrm flipH="1">
            <a:off x="5620550" y="4376250"/>
            <a:ext cx="1887600" cy="97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Review:</a:t>
            </a:r>
            <a:r>
              <a:rPr lang="en"/>
              <a:t> LASSO regression for creating sparse models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5" y="797000"/>
            <a:ext cx="7963252" cy="41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Relaxed LASSO (Meinshausen, 2006)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49824" r="0" t="15045"/>
          <a:stretch/>
        </p:blipFill>
        <p:spPr>
          <a:xfrm>
            <a:off x="461450" y="1144500"/>
            <a:ext cx="3995600" cy="35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673775" y="922800"/>
            <a:ext cx="334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1. Use cross-validation and LASSO regression; find the best value for lambda.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131875" y="1020650"/>
            <a:ext cx="0" cy="32298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/>
          <p:nvPr/>
        </p:nvSpPr>
        <p:spPr>
          <a:xfrm>
            <a:off x="3058540" y="3758283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>
            <a:stCxn id="116" idx="1"/>
            <a:endCxn id="118" idx="7"/>
          </p:cNvCxnSpPr>
          <p:nvPr/>
        </p:nvCxnSpPr>
        <p:spPr>
          <a:xfrm flipH="1">
            <a:off x="3189775" y="1503000"/>
            <a:ext cx="2484000" cy="22779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5673775" y="2083200"/>
            <a:ext cx="3341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2. Keep only the features with non-zero coefficients.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673775" y="3013825"/>
            <a:ext cx="3341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3. Re-fit using ordinary least squares (OLS) regression. (I.e. Re-fit using no regularization!)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558" y="1963738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058540" y="2657228"/>
            <a:ext cx="153900" cy="1539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" name="Shape 124"/>
          <p:cNvCxnSpPr>
            <a:stCxn id="120" idx="1"/>
            <a:endCxn id="122" idx="5"/>
          </p:cNvCxnSpPr>
          <p:nvPr/>
        </p:nvCxnSpPr>
        <p:spPr>
          <a:xfrm rot="10800000">
            <a:off x="3175975" y="2095200"/>
            <a:ext cx="2497800" cy="428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0" idx="1"/>
            <a:endCxn id="123" idx="6"/>
          </p:cNvCxnSpPr>
          <p:nvPr/>
        </p:nvCxnSpPr>
        <p:spPr>
          <a:xfrm flipH="1">
            <a:off x="3212575" y="2523600"/>
            <a:ext cx="2461200" cy="210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2" y="1792513"/>
            <a:ext cx="6414226" cy="32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471900" y="461400"/>
            <a:ext cx="8222100" cy="104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Upper-layer features in Neural Networks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(for </a:t>
            </a:r>
            <a:r>
              <a:rPr lang="en" sz="2400" u="sng"/>
              <a:t>labeled</a:t>
            </a:r>
            <a:r>
              <a:rPr lang="en" sz="2400"/>
              <a:t> training data)</a:t>
            </a:r>
          </a:p>
        </p:txBody>
      </p:sp>
      <p:cxnSp>
        <p:nvCxnSpPr>
          <p:cNvPr id="132" name="Shape 132"/>
          <p:cNvCxnSpPr/>
          <p:nvPr/>
        </p:nvCxnSpPr>
        <p:spPr>
          <a:xfrm flipH="1">
            <a:off x="5522825" y="2572625"/>
            <a:ext cx="1551900" cy="558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7032775" y="1819555"/>
            <a:ext cx="21111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CC4125"/>
                </a:solidFill>
              </a:rPr>
              <a:t>Train the network, then interpret the output of </a:t>
            </a:r>
            <a:r>
              <a:rPr lang="en" sz="1600" u="sng">
                <a:solidFill>
                  <a:srgbClr val="CC4125"/>
                </a:solidFill>
              </a:rPr>
              <a:t>these</a:t>
            </a:r>
            <a:r>
              <a:rPr lang="en" sz="1600">
                <a:solidFill>
                  <a:srgbClr val="CC4125"/>
                </a:solidFill>
              </a:rPr>
              <a:t> neurons as high-level features!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CC41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DD7E6B"/>
                </a:solidFill>
              </a:rPr>
              <a:t>(This is called </a:t>
            </a:r>
            <a:r>
              <a:rPr i="1" lang="en" sz="1600">
                <a:solidFill>
                  <a:srgbClr val="DD7E6B"/>
                </a:solidFill>
              </a:rPr>
              <a:t>feature extraction</a:t>
            </a:r>
            <a:r>
              <a:rPr lang="en" sz="1600">
                <a:solidFill>
                  <a:srgbClr val="DD7E6B"/>
                </a:solidFill>
              </a:rPr>
              <a:t>.)</a:t>
            </a:r>
          </a:p>
        </p:txBody>
      </p:sp>
      <p:sp>
        <p:nvSpPr>
          <p:cNvPr id="134" name="Shape 134"/>
          <p:cNvSpPr/>
          <p:nvPr/>
        </p:nvSpPr>
        <p:spPr>
          <a:xfrm>
            <a:off x="4927830" y="2530668"/>
            <a:ext cx="629100" cy="4056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2700"/>
            <a:ext cx="8222100" cy="112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Autoencoders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(for </a:t>
            </a:r>
            <a:r>
              <a:rPr lang="en" sz="2400" u="sng"/>
              <a:t>labeled or unlabeled</a:t>
            </a:r>
            <a:r>
              <a:rPr lang="en" sz="2400"/>
              <a:t> training data)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620625" y="1747705"/>
            <a:ext cx="3244200" cy="33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Autoencoders are neural networks. Instead of having the network learn a </a:t>
            </a:r>
            <a:r>
              <a:rPr i="1" lang="en"/>
              <a:t>target</a:t>
            </a:r>
            <a:r>
              <a:rPr lang="en"/>
              <a:t>, you have the network learn to reconstruct the </a:t>
            </a:r>
            <a:r>
              <a:rPr i="1" lang="en"/>
              <a:t>input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catch is that you force the information through a bottleneck hidden layer.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Converges on PCA...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6302" l="5636" r="5467" t="8987"/>
          <a:stretch/>
        </p:blipFill>
        <p:spPr>
          <a:xfrm>
            <a:off x="377500" y="1380563"/>
            <a:ext cx="5033400" cy="3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