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x="6858000" cy="9144000"/>
  <p:embeddedFontLst>
    <p:embeddedFont>
      <p:font typeface="Roboto"/>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Author clrIdx="0" id="0" initials="" lastIdx="1" name="Ryan Henning"/>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Roboto-regular.fntdata"/><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italic.fntdata"/><Relationship Id="rId47" Type="http://schemas.openxmlformats.org/officeDocument/2006/relationships/font" Target="fonts/Roboto-bold.fntdata"/><Relationship Id="rId49"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1">
    <p:pos x="6000" y="0"/>
    <p:text>I need to add a slide showing the right-angle-only decision boundary that trees produce.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Curse_of_dimensionality" TargetMode="External"/><Relationship Id="rId3" Type="http://schemas.openxmlformats.org/officeDocument/2006/relationships/hyperlink" Target="https://en.wikipedia.org/wiki/Volume_of_an_n-ball"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Entropy_(information_theory)" TargetMode="External"/><Relationship Id="rId3" Type="http://schemas.openxmlformats.org/officeDocument/2006/relationships/hyperlink" Target="https://en.wikipedia.org/wiki/Self-information"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Diversity_index" TargetMode="External"/><Relationship Id="rId3" Type="http://schemas.openxmlformats.org/officeDocument/2006/relationships/hyperlink" Target="http://www.shannonentropy.netmark.pl/"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Note: sklearn can do this for you if you want...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If student’s look like they are having fun, maybe have them help derive the weighted formula on the board...</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The curse of dimensionality, put most simply (but perhaps most vaguely), goes like this: points tend to be “far” away in high dimension which means most datasets are sparse in high dimensions.</a:t>
            </a:r>
          </a:p>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1" name="Shape 2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Technically… a cube in more than 3 dims is called a hypercube.</a:t>
            </a:r>
          </a:p>
          <a:p>
            <a:pPr lvl="0" rtl="0">
              <a:spcBef>
                <a:spcPts val="0"/>
              </a:spcBef>
              <a:buNone/>
            </a:pPr>
            <a:r>
              <a:t/>
            </a:r>
            <a:endParaRPr/>
          </a:p>
          <a:p>
            <a:pPr lvl="0" rtl="0">
              <a:spcBef>
                <a:spcPts val="0"/>
              </a:spcBef>
              <a:buNone/>
            </a:pPr>
            <a:r>
              <a:rPr lang="en"/>
              <a:t>e = f^{1/p}</a:t>
            </a:r>
          </a:p>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0" name="Shape 2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5" name="Shape 265"/>
        <p:cNvGrpSpPr/>
        <p:nvPr/>
      </p:nvGrpSpPr>
      <p:grpSpPr>
        <a:xfrm>
          <a:off x="0" y="0"/>
          <a:ext cx="0" cy="0"/>
          <a:chOff x="0" y="0"/>
          <a:chExt cx="0" cy="0"/>
        </a:xfrm>
      </p:grpSpPr>
      <p:sp>
        <p:nvSpPr>
          <p:cNvPr id="266" name="Shape 2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7" name="Shape 2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The ratio of the volume of a hypersphere to the volume of a hypercube goes to zero as the dimensionality goes to infinity. What!!??</a:t>
            </a:r>
          </a:p>
          <a:p>
            <a:pPr lvl="0" rtl="0">
              <a:spcBef>
                <a:spcPts val="0"/>
              </a:spcBef>
              <a:buNone/>
            </a:pPr>
            <a:r>
              <a:t/>
            </a:r>
            <a:endParaRPr/>
          </a:p>
          <a:p>
            <a:pPr lvl="0" rtl="0">
              <a:spcBef>
                <a:spcPts val="0"/>
              </a:spcBef>
              <a:buNone/>
            </a:pPr>
            <a:r>
              <a:rPr lang="en"/>
              <a:t>Well, one way to explain this intuitively is to consider the the regions of the cube that are outside the sphere. In 2d, there are four such regions. In 3d, there are eight such regions. As d increases, the number of these regions increases exponentially. In high dimension, a sphere is quite pointy. From Wikipedia: “</a:t>
            </a:r>
            <a:r>
              <a:rPr lang="en">
                <a:solidFill>
                  <a:srgbClr val="252525"/>
                </a:solidFill>
                <a:highlight>
                  <a:srgbClr val="FFFFFF"/>
                </a:highlight>
              </a:rPr>
              <a:t>To put it another way, the high-dimensional unit hypercube can be said to consist almost entirely of the "corners" of the hypercube, with almost no "middle".”</a:t>
            </a:r>
          </a:p>
          <a:p>
            <a:pPr lvl="0" rtl="0">
              <a:spcBef>
                <a:spcPts val="0"/>
              </a:spcBef>
              <a:buNone/>
            </a:pPr>
            <a:r>
              <a:t/>
            </a:r>
            <a:endParaRPr>
              <a:solidFill>
                <a:srgbClr val="252525"/>
              </a:solidFill>
              <a:highlight>
                <a:srgbClr val="FFFFFF"/>
              </a:highlight>
            </a:endParaRPr>
          </a:p>
          <a:p>
            <a:pPr lvl="0" rtl="0">
              <a:spcBef>
                <a:spcPts val="0"/>
              </a:spcBef>
              <a:buNone/>
            </a:pPr>
            <a:r>
              <a:rPr lang="en" u="sng">
                <a:solidFill>
                  <a:schemeClr val="hlink"/>
                </a:solidFill>
                <a:highlight>
                  <a:srgbClr val="FFFFFF"/>
                </a:highlight>
                <a:hlinkClick r:id="rId2"/>
              </a:rPr>
              <a:t>https://en.wikipedia.org/wiki/Curse_of_dimensionality</a:t>
            </a:r>
          </a:p>
          <a:p>
            <a:pPr lvl="0" rtl="0">
              <a:spcBef>
                <a:spcPts val="0"/>
              </a:spcBef>
              <a:buNone/>
            </a:pPr>
            <a:r>
              <a:rPr lang="en" u="sng">
                <a:solidFill>
                  <a:schemeClr val="hlink"/>
                </a:solidFill>
                <a:highlight>
                  <a:srgbClr val="FFFFFF"/>
                </a:highlight>
                <a:hlinkClick r:id="rId3"/>
              </a:rPr>
              <a:t>https://en.wikipedia.org/wiki/Volume_of_an_n-ball</a:t>
            </a:r>
          </a:p>
          <a:p>
            <a:pPr lvl="0" rtl="0">
              <a:spcBef>
                <a:spcPts val="0"/>
              </a:spcBef>
              <a:buNone/>
            </a:pPr>
            <a:r>
              <a:t/>
            </a:r>
            <a:endParaRPr/>
          </a:p>
          <a:p>
            <a:pPr lvl="0" rtl="0">
              <a:spcBef>
                <a:spcPts val="0"/>
              </a:spcBef>
              <a:buNone/>
            </a:pPr>
            <a:r>
              <a:rPr lang="en"/>
              <a:t>\lim_{d\to\infty} \frac{ V_{\text{sphere}} (R, d) }{ V_{\text{cube}} (R, d) } = \lim_{d\to\infty} \frac{ \frac{\pi^{d/2}R^d}{\Gamma(d/2 + 1)} }{ (2R)^d } =  \lim_{d\to\infty} \frac{ \pi^{d/2} }{ 2^d \Gamma(d/2 + 1) } = 0</a:t>
            </a:r>
          </a:p>
          <a:p>
            <a:pPr lvl="0" rtl="0">
              <a:spcBef>
                <a:spcPts val="0"/>
              </a:spcBef>
              <a:buNone/>
            </a:pPr>
            <a:r>
              <a:t/>
            </a:r>
            <a:endParaRPr/>
          </a:p>
          <a:p>
            <a:pPr lvl="0" rtl="0">
              <a:spcBef>
                <a:spcPts val="0"/>
              </a:spcBef>
              <a:buNone/>
            </a:pPr>
            <a:r>
              <a:rPr lang="en"/>
              <a:t>\lim_{x\to\infty} \frac{ c^x } { x! } = 0</a:t>
            </a:r>
          </a:p>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2" name="Shape 2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Btw, we’ll learn about dimensionality reduction methods in two weeks.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Call on students to classify each point as it animates in. Force them to say the algorithm that they used in their head to classify the point. If they don’t give a precise algorithm, chastise them (jk, don’t chastise them), and then ask another student to say a precise algorithm that they used in their head (for a new point, perhaps).</a:t>
            </a:r>
          </a:p>
          <a:p>
            <a:pPr lvl="0" rtl="0">
              <a:spcBef>
                <a:spcPts val="0"/>
              </a:spcBef>
              <a:buNone/>
            </a:pPr>
            <a:r>
              <a:t/>
            </a:r>
            <a:endParaRPr/>
          </a:p>
          <a:p>
            <a:pPr lvl="0" rtl="0">
              <a:spcBef>
                <a:spcPts val="0"/>
              </a:spcBef>
              <a:buNone/>
            </a:pPr>
            <a:r>
              <a:rPr lang="en"/>
              <a:t>import numpy as np</a:t>
            </a:r>
          </a:p>
          <a:p>
            <a:pPr lvl="0" rtl="0">
              <a:spcBef>
                <a:spcPts val="0"/>
              </a:spcBef>
              <a:buNone/>
            </a:pPr>
            <a:r>
              <a:rPr lang="en"/>
              <a:t>import numpy.random</a:t>
            </a:r>
          </a:p>
          <a:p>
            <a:pPr lvl="0" rtl="0">
              <a:spcBef>
                <a:spcPts val="0"/>
              </a:spcBef>
              <a:buNone/>
            </a:pPr>
            <a:r>
              <a:rPr lang="en"/>
              <a:t>import scipy as sp</a:t>
            </a:r>
          </a:p>
          <a:p>
            <a:pPr lvl="0" rtl="0">
              <a:spcBef>
                <a:spcPts val="0"/>
              </a:spcBef>
              <a:buNone/>
            </a:pPr>
            <a:r>
              <a:rPr lang="en"/>
              <a:t>import pandas as pd</a:t>
            </a:r>
          </a:p>
          <a:p>
            <a:pPr lvl="0" rtl="0">
              <a:spcBef>
                <a:spcPts val="0"/>
              </a:spcBef>
              <a:buNone/>
            </a:pPr>
            <a:r>
              <a:rPr lang="en"/>
              <a:t>import matplotlib as mpl</a:t>
            </a:r>
          </a:p>
          <a:p>
            <a:pPr lvl="0" rtl="0">
              <a:spcBef>
                <a:spcPts val="0"/>
              </a:spcBef>
              <a:buNone/>
            </a:pPr>
            <a:r>
              <a:rPr lang="en"/>
              <a:t>import matplotlib.pyplot as plt</a:t>
            </a:r>
          </a:p>
          <a:p>
            <a:pPr lvl="0" rtl="0">
              <a:spcBef>
                <a:spcPts val="0"/>
              </a:spcBef>
              <a:buNone/>
            </a:pPr>
            <a:r>
              <a:t/>
            </a:r>
            <a:endParaRPr/>
          </a:p>
          <a:p>
            <a:pPr lvl="0" rtl="0">
              <a:spcBef>
                <a:spcPts val="0"/>
              </a:spcBef>
              <a:buNone/>
            </a:pPr>
            <a:r>
              <a:rPr lang="en"/>
              <a:t>horse_weight = numpy.random.rand(100) * 1500.0 + 400.0      # lbs</a:t>
            </a:r>
          </a:p>
          <a:p>
            <a:pPr lvl="0" rtl="0">
              <a:spcBef>
                <a:spcPts val="0"/>
              </a:spcBef>
              <a:buNone/>
            </a:pPr>
            <a:r>
              <a:rPr lang="en"/>
              <a:t>horse_height = horse_weight/370 + numpy.random.normal(0, 0.5, horse_weight.shape) + 2  # ft</a:t>
            </a:r>
          </a:p>
          <a:p>
            <a:pPr lvl="0" rtl="0">
              <a:spcBef>
                <a:spcPts val="0"/>
              </a:spcBef>
              <a:buNone/>
            </a:pPr>
            <a:r>
              <a:t/>
            </a:r>
            <a:endParaRPr/>
          </a:p>
          <a:p>
            <a:pPr lvl="0" rtl="0">
              <a:spcBef>
                <a:spcPts val="0"/>
              </a:spcBef>
              <a:buNone/>
            </a:pPr>
            <a:r>
              <a:rPr lang="en"/>
              <a:t>dog_weight = numpy.random.rand(40) * 500.0 + 10.0      # lbs</a:t>
            </a:r>
          </a:p>
          <a:p>
            <a:pPr lvl="0" rtl="0">
              <a:spcBef>
                <a:spcPts val="0"/>
              </a:spcBef>
              <a:buNone/>
            </a:pPr>
            <a:r>
              <a:rPr lang="en"/>
              <a:t>dog_height = dog_weight/300 + numpy.random.normal(0, 0.3, dog_weight.shape) + 0.5  # ft</a:t>
            </a:r>
          </a:p>
          <a:p>
            <a:pPr lvl="0" rtl="0">
              <a:spcBef>
                <a:spcPts val="0"/>
              </a:spcBef>
              <a:buNone/>
            </a:pPr>
            <a:r>
              <a:t/>
            </a:r>
            <a:endParaRPr/>
          </a:p>
          <a:p>
            <a:pPr lvl="0" rtl="0">
              <a:spcBef>
                <a:spcPts val="0"/>
              </a:spcBef>
              <a:buNone/>
            </a:pPr>
            <a:r>
              <a:rPr lang="en"/>
              <a:t>plt.plot(horse_weight, horse_height, 'ro')</a:t>
            </a:r>
          </a:p>
          <a:p>
            <a:pPr lvl="0" rtl="0">
              <a:spcBef>
                <a:spcPts val="0"/>
              </a:spcBef>
              <a:buNone/>
            </a:pPr>
            <a:r>
              <a:rPr lang="en"/>
              <a:t>plt.plot(dog_weight, dog_height, 'bo')</a:t>
            </a:r>
          </a:p>
          <a:p>
            <a:pPr lvl="0" rtl="0">
              <a:spcBef>
                <a:spcPts val="0"/>
              </a:spcBef>
              <a:buNone/>
            </a:pPr>
            <a:r>
              <a:rPr lang="en"/>
              <a:t>plt.title("Horse vs Dog")</a:t>
            </a:r>
          </a:p>
          <a:p>
            <a:pPr lvl="0" rtl="0">
              <a:spcBef>
                <a:spcPts val="0"/>
              </a:spcBef>
              <a:buNone/>
            </a:pPr>
            <a:r>
              <a:rPr lang="en"/>
              <a:t>plt.xlabel("Weight (lbs)")</a:t>
            </a:r>
          </a:p>
          <a:p>
            <a:pPr lvl="0" rtl="0">
              <a:spcBef>
                <a:spcPts val="0"/>
              </a:spcBef>
              <a:buNone/>
            </a:pPr>
            <a:r>
              <a:rPr lang="en"/>
              <a:t>plt.ylabel("Height (ft)")</a:t>
            </a:r>
          </a:p>
          <a:p>
            <a:pPr lvl="0" rtl="0">
              <a:spcBef>
                <a:spcPts val="0"/>
              </a:spcBef>
              <a:buNone/>
            </a:pPr>
            <a:r>
              <a:rPr lang="en"/>
              <a:t>plt.show()</a:t>
            </a:r>
          </a:p>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8" name="Shape 2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Logistic regression: the beta coefficients, set ahead of time by the scientist</a:t>
            </a:r>
          </a:p>
          <a:p>
            <a:pPr lvl="0">
              <a:spcBef>
                <a:spcPts val="0"/>
              </a:spcBef>
              <a:buNone/>
            </a:pPr>
            <a:r>
              <a:rPr lang="en"/>
              <a:t>kNN: the decision complexity grows as the dataset grows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2" name="Shape 292"/>
        <p:cNvGrpSpPr/>
        <p:nvPr/>
      </p:nvGrpSpPr>
      <p:grpSpPr>
        <a:xfrm>
          <a:off x="0" y="0"/>
          <a:ext cx="0" cy="0"/>
          <a:chOff x="0" y="0"/>
          <a:chExt cx="0" cy="0"/>
        </a:xfrm>
      </p:grpSpPr>
      <p:sp>
        <p:nvSpPr>
          <p:cNvPr id="293" name="Shape 2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4" name="Shape 2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9" name="Shape 299"/>
        <p:cNvGrpSpPr/>
        <p:nvPr/>
      </p:nvGrpSpPr>
      <p:grpSpPr>
        <a:xfrm>
          <a:off x="0" y="0"/>
          <a:ext cx="0" cy="0"/>
          <a:chOff x="0" y="0"/>
          <a:chExt cx="0" cy="0"/>
        </a:xfrm>
      </p:grpSpPr>
      <p:sp>
        <p:nvSpPr>
          <p:cNvPr id="300" name="Shape 3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1" name="Shape 3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6" name="Shape 306"/>
        <p:cNvGrpSpPr/>
        <p:nvPr/>
      </p:nvGrpSpPr>
      <p:grpSpPr>
        <a:xfrm>
          <a:off x="0" y="0"/>
          <a:ext cx="0" cy="0"/>
          <a:chOff x="0" y="0"/>
          <a:chExt cx="0" cy="0"/>
        </a:xfrm>
      </p:grpSpPr>
      <p:sp>
        <p:nvSpPr>
          <p:cNvPr id="307" name="Shape 3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8" name="Shape 3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Before revealing the code, begin writing code on the board. Not this code. Write code like this on the board… wait for the students to think you’re serious before stopping. Maybe even say something like “you all sit tight, I think this will only take me like 20 minutes…”</a:t>
            </a:r>
          </a:p>
          <a:p>
            <a:pPr lvl="0" rtl="0">
              <a:spcBef>
                <a:spcPts val="0"/>
              </a:spcBef>
              <a:buNone/>
            </a:pPr>
            <a:r>
              <a:t/>
            </a:r>
            <a:endParaRPr/>
          </a:p>
          <a:p>
            <a:pPr lvl="0" rtl="0">
              <a:spcBef>
                <a:spcPts val="0"/>
              </a:spcBef>
              <a:buNone/>
            </a:pPr>
            <a:r>
              <a:rPr lang="en"/>
              <a:t>if temp==’hot’ and outlook==’sunny’ and humidity==’high’ and windy==False:</a:t>
            </a:r>
          </a:p>
          <a:p>
            <a:pPr lvl="0" rtl="0">
              <a:spcBef>
                <a:spcPts val="0"/>
              </a:spcBef>
              <a:buNone/>
            </a:pPr>
            <a:r>
              <a:rPr lang="en"/>
              <a:t>    return False</a:t>
            </a:r>
          </a:p>
          <a:p>
            <a:pPr lvl="0" rtl="0">
              <a:spcBef>
                <a:spcPts val="0"/>
              </a:spcBef>
              <a:buNone/>
            </a:pPr>
            <a:r>
              <a:t/>
            </a:r>
            <a:endParaRPr/>
          </a:p>
          <a:p>
            <a:pPr lvl="0" rtl="0">
              <a:spcBef>
                <a:spcPts val="0"/>
              </a:spcBef>
              <a:buNone/>
            </a:pPr>
            <a:r>
              <a:rPr lang="en"/>
              <a:t>elif temp==’hot’ and outlook==’sunny’ and humidity==’high’ and windy==True:</a:t>
            </a:r>
          </a:p>
          <a:p>
            <a:pPr lvl="0" rtl="0">
              <a:spcBef>
                <a:spcPts val="0"/>
              </a:spcBef>
              <a:buNone/>
            </a:pPr>
            <a:r>
              <a:rPr lang="en"/>
              <a:t>    return False</a:t>
            </a:r>
          </a:p>
          <a:p>
            <a:pPr lvl="0" rtl="0">
              <a:spcBef>
                <a:spcPts val="0"/>
              </a:spcBef>
              <a:buNone/>
            </a:pPr>
            <a:r>
              <a:t/>
            </a:r>
            <a:endParaRPr/>
          </a:p>
          <a:p>
            <a:pPr lvl="0" rtl="0">
              <a:spcBef>
                <a:spcPts val="0"/>
              </a:spcBef>
              <a:buNone/>
            </a:pPr>
            <a:r>
              <a:rPr lang="en"/>
              <a:t>elif temp==’hot’ and outlook==’overcast’ and humidity==’high’ and windy==False:</a:t>
            </a:r>
          </a:p>
          <a:p>
            <a:pPr lvl="0" rtl="0">
              <a:spcBef>
                <a:spcPts val="0"/>
              </a:spcBef>
              <a:buNone/>
            </a:pPr>
            <a:r>
              <a:rPr lang="en"/>
              <a:t>    return True</a:t>
            </a:r>
          </a:p>
          <a:p>
            <a:pPr lvl="0" rtl="0">
              <a:spcBef>
                <a:spcPts val="0"/>
              </a:spcBef>
              <a:buNone/>
            </a:pPr>
            <a:r>
              <a:t/>
            </a:r>
            <a:endParaRPr/>
          </a:p>
          <a:p>
            <a:pPr lvl="0">
              <a:spcBef>
                <a:spcPts val="0"/>
              </a:spcBef>
              <a:buNone/>
            </a:pPr>
            <a:r>
              <a:rPr lang="en"/>
              <a:t>...</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4" name="Shape 314"/>
        <p:cNvGrpSpPr/>
        <p:nvPr/>
      </p:nvGrpSpPr>
      <p:grpSpPr>
        <a:xfrm>
          <a:off x="0" y="0"/>
          <a:ext cx="0" cy="0"/>
          <a:chOff x="0" y="0"/>
          <a:chExt cx="0" cy="0"/>
        </a:xfrm>
      </p:grpSpPr>
      <p:sp>
        <p:nvSpPr>
          <p:cNvPr id="315" name="Shape 3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6" name="Shape 3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I would only write a slide title as obnoxious as this one in an extreme circumstance, mind you.</a:t>
            </a:r>
          </a:p>
          <a:p>
            <a:pPr lvl="0" rtl="0">
              <a:spcBef>
                <a:spcPts val="0"/>
              </a:spcBef>
              <a:buNone/>
            </a:pPr>
            <a:r>
              <a:t/>
            </a:r>
            <a:endParaRPr/>
          </a:p>
          <a:p>
            <a:pPr lvl="0" rtl="0">
              <a:spcBef>
                <a:spcPts val="0"/>
              </a:spcBef>
              <a:buNone/>
            </a:pPr>
            <a:r>
              <a:rPr lang="en"/>
              <a:t>Hopefully this will motivate decision trees.</a:t>
            </a:r>
          </a:p>
          <a:p>
            <a:pPr lvl="0" rtl="0">
              <a:spcBef>
                <a:spcPts val="0"/>
              </a:spcBef>
              <a:buNone/>
            </a:pPr>
            <a:r>
              <a:t/>
            </a:r>
            <a:endParaRPr/>
          </a:p>
          <a:p>
            <a:pPr lvl="0">
              <a:spcBef>
                <a:spcPts val="0"/>
              </a:spcBef>
              <a:buNone/>
            </a:pPr>
            <a:r>
              <a:rPr lang="en"/>
              <a:t>Mention, the tree is not hard coded, it is build dynamically from the training data. We just need an algorithm to know what to build, and then we need some data structures in code to represent the tree in memory!</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5" name="Shape 325"/>
        <p:cNvGrpSpPr/>
        <p:nvPr/>
      </p:nvGrpSpPr>
      <p:grpSpPr>
        <a:xfrm>
          <a:off x="0" y="0"/>
          <a:ext cx="0" cy="0"/>
          <a:chOff x="0" y="0"/>
          <a:chExt cx="0" cy="0"/>
        </a:xfrm>
      </p:grpSpPr>
      <p:sp>
        <p:nvSpPr>
          <p:cNvPr id="326" name="Shape 3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7" name="Shape 3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4" name="Shape 334"/>
        <p:cNvGrpSpPr/>
        <p:nvPr/>
      </p:nvGrpSpPr>
      <p:grpSpPr>
        <a:xfrm>
          <a:off x="0" y="0"/>
          <a:ext cx="0" cy="0"/>
          <a:chOff x="0" y="0"/>
          <a:chExt cx="0" cy="0"/>
        </a:xfrm>
      </p:grpSpPr>
      <p:sp>
        <p:nvSpPr>
          <p:cNvPr id="335" name="Shape 3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6" name="Shape 3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I know you want to know how to build a decision tree. I know, I know. But we need to talk about entropy, information gain, and recursion first.</a:t>
            </a:r>
          </a:p>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4" name="Shape 344"/>
        <p:cNvGrpSpPr/>
        <p:nvPr/>
      </p:nvGrpSpPr>
      <p:grpSpPr>
        <a:xfrm>
          <a:off x="0" y="0"/>
          <a:ext cx="0" cy="0"/>
          <a:chOff x="0" y="0"/>
          <a:chExt cx="0" cy="0"/>
        </a:xfrm>
      </p:grpSpPr>
      <p:sp>
        <p:nvSpPr>
          <p:cNvPr id="345" name="Shape 3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6" name="Shape 3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I don’t really know anything about thermodynamics version of entropy. THIS entropy is from Claude Shannon’s information theory work. Anyone know how this connects to thermodynamics? Something about energy, heat, and the log of the number of microstates… anyway…</a:t>
            </a:r>
          </a:p>
          <a:p>
            <a:pPr lvl="0" rtl="0">
              <a:spcBef>
                <a:spcPts val="0"/>
              </a:spcBef>
              <a:buNone/>
            </a:pPr>
            <a:r>
              <a:t/>
            </a:r>
            <a:endParaRPr/>
          </a:p>
          <a:p>
            <a:pPr lvl="0" rtl="0">
              <a:spcBef>
                <a:spcPts val="0"/>
              </a:spcBef>
              <a:buNone/>
            </a:pPr>
            <a:r>
              <a:rPr lang="en"/>
              <a:t>The information content is also sometimes called the “surprisal” of the event, as rare events are more surprising thus carry more information.</a:t>
            </a:r>
          </a:p>
          <a:p>
            <a:pPr lvl="0" rtl="0">
              <a:spcBef>
                <a:spcPts val="0"/>
              </a:spcBef>
              <a:buNone/>
            </a:pPr>
            <a:r>
              <a:t/>
            </a:r>
            <a:endParaRPr/>
          </a:p>
          <a:p>
            <a:pPr lvl="0" rtl="0">
              <a:spcBef>
                <a:spcPts val="0"/>
              </a:spcBef>
              <a:buNone/>
            </a:pPr>
            <a:r>
              <a:rPr lang="en"/>
              <a:t>Note, to represent the number n in binary, you need ceil(log_2(n)) bits. So, log_2(1/P(X)) can be seen as the number of bits you need to represent an event that occurs with probability P(X). This equation gives a lower bound of the number of bits needed per event to encode a string of events that happen.</a:t>
            </a:r>
          </a:p>
          <a:p>
            <a:pPr lvl="0" rtl="0">
              <a:spcBef>
                <a:spcPts val="0"/>
              </a:spcBef>
              <a:buNone/>
            </a:pPr>
            <a:r>
              <a:t/>
            </a:r>
            <a:endParaRPr/>
          </a:p>
          <a:p>
            <a:pPr lvl="0" rtl="0">
              <a:spcBef>
                <a:spcPts val="0"/>
              </a:spcBef>
              <a:buNone/>
            </a:pPr>
            <a:r>
              <a:rPr lang="en"/>
              <a:t>H(X) = E[I(X)] = E[log_2(\tfrac{1}{P(X)})]</a:t>
            </a:r>
          </a:p>
          <a:p>
            <a:pPr lvl="0" rtl="0">
              <a:spcBef>
                <a:spcPts val="0"/>
              </a:spcBef>
              <a:buNone/>
            </a:pPr>
            <a:r>
              <a:rPr lang="en"/>
              <a:t>= -E[log_2(P(X))]</a:t>
            </a:r>
          </a:p>
          <a:p>
            <a:pPr lvl="0" rtl="0">
              <a:spcBef>
                <a:spcPts val="0"/>
              </a:spcBef>
              <a:buNone/>
            </a:pPr>
            <a:r>
              <a:rPr lang="en"/>
              <a:t>H(X) = - \sum_i p_i log_2(p_i)</a:t>
            </a:r>
          </a:p>
          <a:p>
            <a:pPr lvl="0" rtl="0">
              <a:spcBef>
                <a:spcPts val="0"/>
              </a:spcBef>
              <a:buNone/>
            </a:pPr>
            <a:r>
              <a:t/>
            </a:r>
            <a:endParaRPr/>
          </a:p>
          <a:p>
            <a:pPr lvl="0" rtl="0">
              <a:spcBef>
                <a:spcPts val="0"/>
              </a:spcBef>
              <a:buNone/>
            </a:pPr>
            <a:r>
              <a:rPr lang="en" u="sng">
                <a:solidFill>
                  <a:schemeClr val="hlink"/>
                </a:solidFill>
                <a:hlinkClick r:id="rId2"/>
              </a:rPr>
              <a:t>https://en.wikipedia.org/wiki/Entropy_(information_theory)</a:t>
            </a:r>
          </a:p>
          <a:p>
            <a:pPr lvl="0" rtl="0">
              <a:spcBef>
                <a:spcPts val="0"/>
              </a:spcBef>
              <a:buNone/>
            </a:pPr>
            <a:r>
              <a:rPr lang="en" u="sng">
                <a:solidFill>
                  <a:schemeClr val="hlink"/>
                </a:solidFill>
                <a:hlinkClick r:id="rId3"/>
              </a:rPr>
              <a:t>https://en.wikipedia.org/wiki/Self-information</a:t>
            </a:r>
          </a:p>
          <a:p>
            <a:pPr lvl="0" rtl="0">
              <a:spcBef>
                <a:spcPts val="0"/>
              </a:spcBef>
              <a:buNone/>
            </a:pPr>
            <a:r>
              <a:t/>
            </a:r>
            <a:endParaRPr/>
          </a:p>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4" name="Shape 364"/>
        <p:cNvGrpSpPr/>
        <p:nvPr/>
      </p:nvGrpSpPr>
      <p:grpSpPr>
        <a:xfrm>
          <a:off x="0" y="0"/>
          <a:ext cx="0" cy="0"/>
          <a:chOff x="0" y="0"/>
          <a:chExt cx="0" cy="0"/>
        </a:xfrm>
      </p:grpSpPr>
      <p:sp>
        <p:nvSpPr>
          <p:cNvPr id="365" name="Shape 3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6" name="Shape 3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Graph:</a:t>
            </a:r>
          </a:p>
          <a:p>
            <a:pPr lvl="0">
              <a:spcBef>
                <a:spcPts val="0"/>
              </a:spcBef>
              <a:buNone/>
            </a:pPr>
            <a:r>
              <a:rPr lang="en"/>
              <a:t>By Brona and Alessio Damato Newer version by Rubber Duck (☮ • ✍) [GFDL (http://www.gnu.org/copyleft/fdl.html) or CC-BY-SA-3.0 (http://creativecommons.org/licenses/by-sa/3.0/)], via Wikimedia Commons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0" name="Shape 370"/>
        <p:cNvGrpSpPr/>
        <p:nvPr/>
      </p:nvGrpSpPr>
      <p:grpSpPr>
        <a:xfrm>
          <a:off x="0" y="0"/>
          <a:ext cx="0" cy="0"/>
          <a:chOff x="0" y="0"/>
          <a:chExt cx="0" cy="0"/>
        </a:xfrm>
      </p:grpSpPr>
      <p:sp>
        <p:nvSpPr>
          <p:cNvPr id="371" name="Shape 3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2" name="Shape 3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u="sng">
                <a:solidFill>
                  <a:schemeClr val="hlink"/>
                </a:solidFill>
                <a:hlinkClick r:id="rId2"/>
              </a:rPr>
              <a:t>https://en.wikipedia.org/wiki/Diversity_index</a:t>
            </a:r>
          </a:p>
          <a:p>
            <a:pPr lvl="0" rtl="0">
              <a:spcBef>
                <a:spcPts val="0"/>
              </a:spcBef>
              <a:buNone/>
            </a:pPr>
            <a:r>
              <a:t/>
            </a:r>
            <a:endParaRPr/>
          </a:p>
          <a:p>
            <a:pPr lvl="0" rtl="0">
              <a:spcBef>
                <a:spcPts val="0"/>
              </a:spcBef>
              <a:buNone/>
            </a:pPr>
            <a:r>
              <a:rPr lang="en" u="sng">
                <a:solidFill>
                  <a:schemeClr val="hlink"/>
                </a:solidFill>
                <a:hlinkClick r:id="rId3"/>
              </a:rPr>
              <a:t>http://www.shannonentropy.netmark.pl/</a:t>
            </a:r>
          </a:p>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Note, the prediction computation time can grow large as the dataset size grows large.</a:t>
            </a:r>
          </a:p>
          <a:p>
            <a:pPr lvl="0" rtl="0">
              <a:spcBef>
                <a:spcPts val="0"/>
              </a:spcBef>
              <a:buNone/>
            </a:pPr>
            <a:r>
              <a:t/>
            </a:r>
            <a:endParaRPr/>
          </a:p>
          <a:p>
            <a:pPr lvl="0" rtl="0">
              <a:spcBef>
                <a:spcPts val="0"/>
              </a:spcBef>
              <a:buNone/>
            </a:pPr>
            <a:r>
              <a:rPr lang="en"/>
              <a:t>import numpy as np</a:t>
            </a:r>
          </a:p>
          <a:p>
            <a:pPr lvl="0" rtl="0">
              <a:spcBef>
                <a:spcPts val="0"/>
              </a:spcBef>
              <a:buNone/>
            </a:pPr>
            <a:r>
              <a:rPr lang="en"/>
              <a:t>import numpy.random</a:t>
            </a:r>
          </a:p>
          <a:p>
            <a:pPr lvl="0" rtl="0">
              <a:spcBef>
                <a:spcPts val="0"/>
              </a:spcBef>
              <a:buNone/>
            </a:pPr>
            <a:r>
              <a:rPr lang="en"/>
              <a:t>import scipy as sp</a:t>
            </a:r>
          </a:p>
          <a:p>
            <a:pPr lvl="0" rtl="0">
              <a:spcBef>
                <a:spcPts val="0"/>
              </a:spcBef>
              <a:buNone/>
            </a:pPr>
            <a:r>
              <a:rPr lang="en"/>
              <a:t>import pandas as pd</a:t>
            </a:r>
          </a:p>
          <a:p>
            <a:pPr lvl="0" rtl="0">
              <a:spcBef>
                <a:spcPts val="0"/>
              </a:spcBef>
              <a:buNone/>
            </a:pPr>
            <a:r>
              <a:rPr lang="en"/>
              <a:t>import matplotlib as mpl</a:t>
            </a:r>
          </a:p>
          <a:p>
            <a:pPr lvl="0" rtl="0">
              <a:spcBef>
                <a:spcPts val="0"/>
              </a:spcBef>
              <a:buNone/>
            </a:pPr>
            <a:r>
              <a:rPr lang="en"/>
              <a:t>import matplotlib.pyplot as plt</a:t>
            </a:r>
          </a:p>
          <a:p>
            <a:pPr lvl="0" rtl="0">
              <a:spcBef>
                <a:spcPts val="0"/>
              </a:spcBef>
              <a:buNone/>
            </a:pPr>
            <a:r>
              <a:rPr lang="en"/>
              <a:t>from matplotlib.colors import ListedColormap</a:t>
            </a:r>
          </a:p>
          <a:p>
            <a:pPr lvl="0" rtl="0">
              <a:spcBef>
                <a:spcPts val="0"/>
              </a:spcBef>
              <a:buNone/>
            </a:pPr>
            <a:r>
              <a:rPr lang="en"/>
              <a:t>from sklearn import neighbors, datasets</a:t>
            </a:r>
          </a:p>
          <a:p>
            <a:pPr lvl="0" rtl="0">
              <a:spcBef>
                <a:spcPts val="0"/>
              </a:spcBef>
              <a:buNone/>
            </a:pPr>
            <a:r>
              <a:rPr lang="en"/>
              <a:t>from sklearn.preprocessing import StandardScaler</a:t>
            </a:r>
          </a:p>
          <a:p>
            <a:pPr lvl="0" rtl="0">
              <a:spcBef>
                <a:spcPts val="0"/>
              </a:spcBef>
              <a:buNone/>
            </a:pPr>
            <a:r>
              <a:rPr lang="en"/>
              <a:t>from sklearn.pipeline import make_pipeline</a:t>
            </a:r>
          </a:p>
          <a:p>
            <a:pPr lvl="0" rtl="0">
              <a:spcBef>
                <a:spcPts val="0"/>
              </a:spcBef>
              <a:buNone/>
            </a:pPr>
            <a:r>
              <a:t/>
            </a:r>
            <a:endParaRPr/>
          </a:p>
          <a:p>
            <a:pPr lvl="0" rtl="0">
              <a:spcBef>
                <a:spcPts val="0"/>
              </a:spcBef>
              <a:buNone/>
            </a:pPr>
            <a:r>
              <a:rPr lang="en"/>
              <a:t>k = 1</a:t>
            </a:r>
          </a:p>
          <a:p>
            <a:pPr lvl="0" rtl="0">
              <a:spcBef>
                <a:spcPts val="0"/>
              </a:spcBef>
              <a:buNone/>
            </a:pPr>
            <a:r>
              <a:rPr lang="en"/>
              <a:t>hx = 0.5  # step size in the mesh</a:t>
            </a:r>
          </a:p>
          <a:p>
            <a:pPr lvl="0" rtl="0">
              <a:spcBef>
                <a:spcPts val="0"/>
              </a:spcBef>
              <a:buNone/>
            </a:pPr>
            <a:r>
              <a:rPr lang="en"/>
              <a:t>hy = 0.05</a:t>
            </a:r>
          </a:p>
          <a:p>
            <a:pPr lvl="0" rtl="0">
              <a:spcBef>
                <a:spcPts val="0"/>
              </a:spcBef>
              <a:buNone/>
            </a:pPr>
            <a:r>
              <a:rPr lang="en"/>
              <a:t>cmap_light = ListedColormap(['#FFAAAA', '#AAFFAA', '#AAAAFF'])</a:t>
            </a:r>
          </a:p>
          <a:p>
            <a:pPr lvl="0" rtl="0">
              <a:spcBef>
                <a:spcPts val="0"/>
              </a:spcBef>
              <a:buNone/>
            </a:pPr>
            <a:r>
              <a:rPr lang="en"/>
              <a:t>cmap_bold = ListedColormap(['#FF0000', '#00FF00', '#0000FF'])</a:t>
            </a:r>
          </a:p>
          <a:p>
            <a:pPr lvl="0" rtl="0">
              <a:spcBef>
                <a:spcPts val="0"/>
              </a:spcBef>
              <a:buNone/>
            </a:pPr>
            <a:r>
              <a:t/>
            </a:r>
            <a:endParaRPr/>
          </a:p>
          <a:p>
            <a:pPr lvl="0" rtl="0">
              <a:spcBef>
                <a:spcPts val="0"/>
              </a:spcBef>
              <a:buNone/>
            </a:pPr>
            <a:r>
              <a:rPr lang="en"/>
              <a:t>numpy.random.seed(12345)</a:t>
            </a:r>
          </a:p>
          <a:p>
            <a:pPr lvl="0" rtl="0">
              <a:spcBef>
                <a:spcPts val="0"/>
              </a:spcBef>
              <a:buNone/>
            </a:pPr>
            <a:r>
              <a:t/>
            </a:r>
            <a:endParaRPr/>
          </a:p>
          <a:p>
            <a:pPr lvl="0" rtl="0">
              <a:spcBef>
                <a:spcPts val="0"/>
              </a:spcBef>
              <a:buNone/>
            </a:pPr>
            <a:r>
              <a:rPr lang="en"/>
              <a:t>horse_weight = numpy.random.rand(50) * 1500.0 + 400.0      # lbs</a:t>
            </a:r>
          </a:p>
          <a:p>
            <a:pPr lvl="0" rtl="0">
              <a:spcBef>
                <a:spcPts val="0"/>
              </a:spcBef>
              <a:buNone/>
            </a:pPr>
            <a:r>
              <a:rPr lang="en"/>
              <a:t>horse_height = horse_weight/370 + numpy.random.normal(0, 0.5, horse_weight.shape) + 2  # ft</a:t>
            </a:r>
          </a:p>
          <a:p>
            <a:pPr lvl="0" rtl="0">
              <a:spcBef>
                <a:spcPts val="0"/>
              </a:spcBef>
              <a:buNone/>
            </a:pPr>
            <a:r>
              <a:t/>
            </a:r>
            <a:endParaRPr/>
          </a:p>
          <a:p>
            <a:pPr lvl="0" rtl="0">
              <a:spcBef>
                <a:spcPts val="0"/>
              </a:spcBef>
              <a:buNone/>
            </a:pPr>
            <a:r>
              <a:rPr lang="en"/>
              <a:t>dog_weight = numpy.random.rand(30) * 800.0 + 10.0      # lbs</a:t>
            </a:r>
          </a:p>
          <a:p>
            <a:pPr lvl="0" rtl="0">
              <a:spcBef>
                <a:spcPts val="0"/>
              </a:spcBef>
              <a:buNone/>
            </a:pPr>
            <a:r>
              <a:rPr lang="en"/>
              <a:t>dog_height = dog_weight/300 + numpy.random.normal(0, 0.5, dog_weight.shape) + 1  # ft</a:t>
            </a:r>
          </a:p>
          <a:p>
            <a:pPr lvl="0" rtl="0">
              <a:spcBef>
                <a:spcPts val="0"/>
              </a:spcBef>
              <a:buNone/>
            </a:pPr>
            <a:r>
              <a:t/>
            </a:r>
            <a:endParaRPr/>
          </a:p>
          <a:p>
            <a:pPr lvl="0" rtl="0">
              <a:spcBef>
                <a:spcPts val="0"/>
              </a:spcBef>
              <a:buNone/>
            </a:pPr>
            <a:r>
              <a:rPr lang="en"/>
              <a:t>X = np.column_stack((np.concatenate((horse_weight, dog_weight)),</a:t>
            </a:r>
          </a:p>
          <a:p>
            <a:pPr lvl="0" rtl="0">
              <a:spcBef>
                <a:spcPts val="0"/>
              </a:spcBef>
              <a:buNone/>
            </a:pPr>
            <a:r>
              <a:rPr lang="en"/>
              <a:t>                     np.concatenate((horse_height, dog_height))))</a:t>
            </a:r>
          </a:p>
          <a:p>
            <a:pPr lvl="0" rtl="0">
              <a:spcBef>
                <a:spcPts val="0"/>
              </a:spcBef>
              <a:buNone/>
            </a:pPr>
            <a:r>
              <a:rPr lang="en"/>
              <a:t>y = np.concatenate((np.zeros(horse_weight.shape),</a:t>
            </a:r>
          </a:p>
          <a:p>
            <a:pPr lvl="0" rtl="0">
              <a:spcBef>
                <a:spcPts val="0"/>
              </a:spcBef>
              <a:buNone/>
            </a:pPr>
            <a:r>
              <a:rPr lang="en"/>
              <a:t>                    np.ones(dog_weight.shape)))</a:t>
            </a:r>
          </a:p>
          <a:p>
            <a:pPr lvl="0" rtl="0">
              <a:spcBef>
                <a:spcPts val="0"/>
              </a:spcBef>
              <a:buNone/>
            </a:pPr>
            <a:r>
              <a:t/>
            </a:r>
            <a:endParaRPr/>
          </a:p>
          <a:p>
            <a:pPr lvl="0" rtl="0">
              <a:spcBef>
                <a:spcPts val="0"/>
              </a:spcBef>
              <a:buNone/>
            </a:pPr>
            <a:r>
              <a:rPr lang="en"/>
              <a:t>clf = neighbors.KNeighborsClassifier(n_neighbors=k, weights='uniform')</a:t>
            </a:r>
          </a:p>
          <a:p>
            <a:pPr lvl="0" rtl="0">
              <a:spcBef>
                <a:spcPts val="0"/>
              </a:spcBef>
              <a:buNone/>
            </a:pPr>
            <a:r>
              <a:rPr lang="en"/>
              <a:t>clf = make_pipeline(StandardScaler(), clf)</a:t>
            </a:r>
          </a:p>
          <a:p>
            <a:pPr lvl="0" rtl="0">
              <a:spcBef>
                <a:spcPts val="0"/>
              </a:spcBef>
              <a:buNone/>
            </a:pPr>
            <a:r>
              <a:rPr lang="en"/>
              <a:t>clf.fit(X, y)</a:t>
            </a:r>
          </a:p>
          <a:p>
            <a:pPr lvl="0" rtl="0">
              <a:spcBef>
                <a:spcPts val="0"/>
              </a:spcBef>
              <a:buNone/>
            </a:pPr>
            <a:r>
              <a:t/>
            </a:r>
            <a:endParaRPr/>
          </a:p>
          <a:p>
            <a:pPr lvl="0" rtl="0">
              <a:spcBef>
                <a:spcPts val="0"/>
              </a:spcBef>
              <a:buNone/>
            </a:pPr>
            <a:r>
              <a:rPr lang="en"/>
              <a:t>x_min, x_max = X[:, 0].min() - 1, X[:, 0].max() + 1</a:t>
            </a:r>
          </a:p>
          <a:p>
            <a:pPr lvl="0" rtl="0">
              <a:spcBef>
                <a:spcPts val="0"/>
              </a:spcBef>
              <a:buNone/>
            </a:pPr>
            <a:r>
              <a:rPr lang="en"/>
              <a:t>y_min, y_max = X[:, 1].min() - 1, X[:, 1].max() + 1</a:t>
            </a:r>
          </a:p>
          <a:p>
            <a:pPr lvl="0" rtl="0">
              <a:spcBef>
                <a:spcPts val="0"/>
              </a:spcBef>
              <a:buNone/>
            </a:pPr>
            <a:r>
              <a:rPr lang="en"/>
              <a:t>xx, yy = np.meshgrid(np.arange(x_min, x_max, hx),</a:t>
            </a:r>
          </a:p>
          <a:p>
            <a:pPr lvl="0" rtl="0">
              <a:spcBef>
                <a:spcPts val="0"/>
              </a:spcBef>
              <a:buNone/>
            </a:pPr>
            <a:r>
              <a:rPr lang="en"/>
              <a:t>                     np.arange(y_min, y_max, hy))</a:t>
            </a:r>
          </a:p>
          <a:p>
            <a:pPr lvl="0" rtl="0">
              <a:spcBef>
                <a:spcPts val="0"/>
              </a:spcBef>
              <a:buNone/>
            </a:pPr>
            <a:r>
              <a:rPr lang="en"/>
              <a:t>Z = clf.predict(np.c_[xx.ravel(), yy.ravel()])</a:t>
            </a:r>
          </a:p>
          <a:p>
            <a:pPr lvl="0" rtl="0">
              <a:spcBef>
                <a:spcPts val="0"/>
              </a:spcBef>
              <a:buNone/>
            </a:pPr>
            <a:r>
              <a:rPr lang="en"/>
              <a:t>Z = Z.reshape(xx.shape)</a:t>
            </a:r>
          </a:p>
          <a:p>
            <a:pPr lvl="0" rtl="0">
              <a:spcBef>
                <a:spcPts val="0"/>
              </a:spcBef>
              <a:buNone/>
            </a:pPr>
            <a:r>
              <a:rPr lang="en"/>
              <a:t>plt.figure()</a:t>
            </a:r>
          </a:p>
          <a:p>
            <a:pPr lvl="0" rtl="0">
              <a:spcBef>
                <a:spcPts val="0"/>
              </a:spcBef>
              <a:buNone/>
            </a:pPr>
            <a:r>
              <a:rPr lang="en"/>
              <a:t>plt.pcolormesh(xx, yy, Z, cmap=cmap_light)</a:t>
            </a:r>
          </a:p>
          <a:p>
            <a:pPr lvl="0" rtl="0">
              <a:spcBef>
                <a:spcPts val="0"/>
              </a:spcBef>
              <a:buNone/>
            </a:pPr>
            <a:r>
              <a:rPr lang="en"/>
              <a:t>plt.scatter(X[:, 0], X[:, 1], c=y, cmap=cmap_bold)</a:t>
            </a:r>
          </a:p>
          <a:p>
            <a:pPr lvl="0" rtl="0">
              <a:spcBef>
                <a:spcPts val="0"/>
              </a:spcBef>
              <a:buNone/>
            </a:pPr>
            <a:r>
              <a:rPr lang="en"/>
              <a:t>plt.xlim(xx.min(), xx.max())</a:t>
            </a:r>
          </a:p>
          <a:p>
            <a:pPr lvl="0" rtl="0">
              <a:spcBef>
                <a:spcPts val="0"/>
              </a:spcBef>
              <a:buNone/>
            </a:pPr>
            <a:r>
              <a:rPr lang="en"/>
              <a:t>plt.ylim(yy.min(), yy.max())</a:t>
            </a:r>
          </a:p>
          <a:p>
            <a:pPr lvl="0" rtl="0">
              <a:spcBef>
                <a:spcPts val="0"/>
              </a:spcBef>
              <a:buNone/>
            </a:pPr>
            <a:r>
              <a:rPr lang="en"/>
              <a:t>plt.title("Horse vs Dog")</a:t>
            </a:r>
          </a:p>
          <a:p>
            <a:pPr lvl="0" rtl="0">
              <a:spcBef>
                <a:spcPts val="0"/>
              </a:spcBef>
              <a:buNone/>
            </a:pPr>
            <a:r>
              <a:rPr lang="en"/>
              <a:t>plt.xlabel("Weight (lbs)")</a:t>
            </a:r>
          </a:p>
          <a:p>
            <a:pPr lvl="0" rtl="0">
              <a:spcBef>
                <a:spcPts val="0"/>
              </a:spcBef>
              <a:buNone/>
            </a:pPr>
            <a:r>
              <a:rPr lang="en"/>
              <a:t>plt.ylabel("Height (ft)")</a:t>
            </a:r>
          </a:p>
          <a:p>
            <a:pPr lvl="0" rtl="0">
              <a:spcBef>
                <a:spcPts val="0"/>
              </a:spcBef>
              <a:buNone/>
            </a:pPr>
            <a:r>
              <a:rPr lang="en"/>
              <a:t>plt.show()</a:t>
            </a:r>
          </a:p>
          <a:p>
            <a:pPr lvl="0" rtl="0">
              <a:spcBef>
                <a:spcPts val="0"/>
              </a:spcBef>
              <a:buNone/>
            </a:pPr>
            <a:r>
              <a:t/>
            </a:r>
            <a:endParaRPr/>
          </a:p>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3" name="Shape 393"/>
        <p:cNvGrpSpPr/>
        <p:nvPr/>
      </p:nvGrpSpPr>
      <p:grpSpPr>
        <a:xfrm>
          <a:off x="0" y="0"/>
          <a:ext cx="0" cy="0"/>
          <a:chOff x="0" y="0"/>
          <a:chExt cx="0" cy="0"/>
        </a:xfrm>
      </p:grpSpPr>
      <p:sp>
        <p:nvSpPr>
          <p:cNvPr id="394" name="Shape 3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5" name="Shape 3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Circle, heart, and smile are TARGETS. Features are shown as adornments atop each example. The two types of features are has_yellow_diamond and has_pink_diamond.</a:t>
            </a:r>
          </a:p>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1" name="Shape 481"/>
        <p:cNvGrpSpPr/>
        <p:nvPr/>
      </p:nvGrpSpPr>
      <p:grpSpPr>
        <a:xfrm>
          <a:off x="0" y="0"/>
          <a:ext cx="0" cy="0"/>
          <a:chOff x="0" y="0"/>
          <a:chExt cx="0" cy="0"/>
        </a:xfrm>
      </p:grpSpPr>
      <p:sp>
        <p:nvSpPr>
          <p:cNvPr id="482" name="Shape 4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3" name="Shape 4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\text{IG}(S, C) = H(S) - \sum_{C_i \in C} \frac{|C_i|}{|S|} H(C_i)</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0" name="Shape 570"/>
        <p:cNvGrpSpPr/>
        <p:nvPr/>
      </p:nvGrpSpPr>
      <p:grpSpPr>
        <a:xfrm>
          <a:off x="0" y="0"/>
          <a:ext cx="0" cy="0"/>
          <a:chOff x="0" y="0"/>
          <a:chExt cx="0" cy="0"/>
        </a:xfrm>
      </p:grpSpPr>
      <p:sp>
        <p:nvSpPr>
          <p:cNvPr id="571" name="Shape 5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2" name="Shape 5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7" name="Shape 647"/>
        <p:cNvGrpSpPr/>
        <p:nvPr/>
      </p:nvGrpSpPr>
      <p:grpSpPr>
        <a:xfrm>
          <a:off x="0" y="0"/>
          <a:ext cx="0" cy="0"/>
          <a:chOff x="0" y="0"/>
          <a:chExt cx="0" cy="0"/>
        </a:xfrm>
      </p:grpSpPr>
      <p:sp>
        <p:nvSpPr>
          <p:cNvPr id="648" name="Shape 6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9" name="Shape 6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H(left child) = 0.65</a:t>
            </a:r>
          </a:p>
          <a:p>
            <a:pPr lvl="0" rtl="0">
              <a:spcBef>
                <a:spcPts val="0"/>
              </a:spcBef>
              <a:buNone/>
            </a:pPr>
            <a:r>
              <a:rPr lang="en"/>
              <a:t>H(right child) = 0.92</a:t>
            </a:r>
          </a:p>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6" name="Shape 726"/>
        <p:cNvGrpSpPr/>
        <p:nvPr/>
      </p:nvGrpSpPr>
      <p:grpSpPr>
        <a:xfrm>
          <a:off x="0" y="0"/>
          <a:ext cx="0" cy="0"/>
          <a:chOff x="0" y="0"/>
          <a:chExt cx="0" cy="0"/>
        </a:xfrm>
      </p:grpSpPr>
      <p:sp>
        <p:nvSpPr>
          <p:cNvPr id="727" name="Shape 7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8" name="Shape 7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3" name="Shape 733"/>
        <p:cNvGrpSpPr/>
        <p:nvPr/>
      </p:nvGrpSpPr>
      <p:grpSpPr>
        <a:xfrm>
          <a:off x="0" y="0"/>
          <a:ext cx="0" cy="0"/>
          <a:chOff x="0" y="0"/>
          <a:chExt cx="0" cy="0"/>
        </a:xfrm>
      </p:grpSpPr>
      <p:sp>
        <p:nvSpPr>
          <p:cNvPr id="734" name="Shape 7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5" name="Shape 7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Recursion is when a function calls itself. Tell them about the term (and reason) “base case”.</a:t>
            </a:r>
          </a:p>
          <a:p>
            <a:pPr lvl="0" rtl="0">
              <a:spcBef>
                <a:spcPts val="0"/>
              </a:spcBef>
              <a:buNone/>
            </a:pPr>
            <a:r>
              <a:t/>
            </a:r>
            <a:endParaRPr/>
          </a:p>
          <a:p>
            <a:pPr lvl="0">
              <a:spcBef>
                <a:spcPts val="0"/>
              </a:spcBef>
              <a:buNone/>
            </a:pPr>
            <a:r>
              <a:rPr lang="en"/>
              <a:t>Show them the easter egg on google (search “recursion”, you’ll see).</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5" name="Shape 745"/>
        <p:cNvGrpSpPr/>
        <p:nvPr/>
      </p:nvGrpSpPr>
      <p:grpSpPr>
        <a:xfrm>
          <a:off x="0" y="0"/>
          <a:ext cx="0" cy="0"/>
          <a:chOff x="0" y="0"/>
          <a:chExt cx="0" cy="0"/>
        </a:xfrm>
      </p:grpSpPr>
      <p:sp>
        <p:nvSpPr>
          <p:cNvPr id="746" name="Shape 7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7" name="Shape 7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Point out the base case. Point out the recursive call. Rather, ask the students for these.</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1" name="Shape 751"/>
        <p:cNvGrpSpPr/>
        <p:nvPr/>
      </p:nvGrpSpPr>
      <p:grpSpPr>
        <a:xfrm>
          <a:off x="0" y="0"/>
          <a:ext cx="0" cy="0"/>
          <a:chOff x="0" y="0"/>
          <a:chExt cx="0" cy="0"/>
        </a:xfrm>
      </p:grpSpPr>
      <p:sp>
        <p:nvSpPr>
          <p:cNvPr id="752" name="Shape 7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3" name="Shape 7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\text{Gini}(S) = 1 - \sum_{i \in S} p_i^2</a:t>
            </a:r>
          </a:p>
          <a:p>
            <a:pPr lvl="0" rtl="0">
              <a:spcBef>
                <a:spcPts val="0"/>
              </a:spcBef>
              <a:buNone/>
            </a:pPr>
            <a:r>
              <a:t/>
            </a:r>
            <a:endParaRPr/>
          </a:p>
          <a:p>
            <a:pPr lvl="0">
              <a:spcBef>
                <a:spcPts val="0"/>
              </a:spcBef>
              <a:buNone/>
            </a:pPr>
            <a:r>
              <a:rPr lang="en"/>
              <a:t>\text{IG}(S, C) = \text{Gini}(S) - \sum_{C_i \in C} \frac{|C_i|}{|S|} \text{Gini}(C_i)</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9" name="Shape 759"/>
        <p:cNvGrpSpPr/>
        <p:nvPr/>
      </p:nvGrpSpPr>
      <p:grpSpPr>
        <a:xfrm>
          <a:off x="0" y="0"/>
          <a:ext cx="0" cy="0"/>
          <a:chOff x="0" y="0"/>
          <a:chExt cx="0" cy="0"/>
        </a:xfrm>
      </p:grpSpPr>
      <p:sp>
        <p:nvSpPr>
          <p:cNvPr id="760" name="Shape 7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1" name="Shape 7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Using linear regression inside a leaf is called a “model tree”</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5" name="Shape 765"/>
        <p:cNvGrpSpPr/>
        <p:nvPr/>
      </p:nvGrpSpPr>
      <p:grpSpPr>
        <a:xfrm>
          <a:off x="0" y="0"/>
          <a:ext cx="0" cy="0"/>
          <a:chOff x="0" y="0"/>
          <a:chExt cx="0" cy="0"/>
        </a:xfrm>
      </p:grpSpPr>
      <p:sp>
        <p:nvSpPr>
          <p:cNvPr id="766" name="Shape 7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7" name="Shape 7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1" name="Shape 771"/>
        <p:cNvGrpSpPr/>
        <p:nvPr/>
      </p:nvGrpSpPr>
      <p:grpSpPr>
        <a:xfrm>
          <a:off x="0" y="0"/>
          <a:ext cx="0" cy="0"/>
          <a:chOff x="0" y="0"/>
          <a:chExt cx="0" cy="0"/>
        </a:xfrm>
      </p:grpSpPr>
      <p:sp>
        <p:nvSpPr>
          <p:cNvPr id="772" name="Shape 7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3" name="Shape 7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rIns="91425" tIns="91425"/>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rIns="91425"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47190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69425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rIns="91425"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226077" y="357800"/>
            <a:ext cx="2808000" cy="9534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rIns="91425" tIns="91425"/>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rIns="91425" tIns="91425"/>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p:txBody>
      </p:sp>
      <p:sp>
        <p:nvSpPr>
          <p:cNvPr id="49" name="Shape 49"/>
          <p:cNvSpPr txBox="1"/>
          <p:nvPr>
            <p:ph idx="1" type="subTitle"/>
          </p:nvPr>
        </p:nvSpPr>
        <p:spPr>
          <a:xfrm>
            <a:off x="265500" y="2779466"/>
            <a:ext cx="4045200" cy="1235099"/>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rIns="91425" tIns="91425"/>
          <a:lstStyle>
            <a:lvl1pPr lvl="0">
              <a:lnSpc>
                <a:spcPct val="100000"/>
              </a:lnSpc>
              <a:spcBef>
                <a:spcPts val="0"/>
              </a:spcBef>
              <a:spcAft>
                <a:spcPts val="0"/>
              </a:spcAft>
              <a:buClr>
                <a:schemeClr val="lt1"/>
              </a:buClr>
              <a:buSzPct val="1000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rIns="91425" tIns="91425"/>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06.png"/><Relationship Id="rId4" Type="http://schemas.openxmlformats.org/officeDocument/2006/relationships/image" Target="../media/image0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9.png"/><Relationship Id="rId4" Type="http://schemas.openxmlformats.org/officeDocument/2006/relationships/image" Target="../media/image12.png"/><Relationship Id="rId5"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11.png"/><Relationship Id="rId5"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11.png"/><Relationship Id="rId5"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3.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8.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0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comments" Target="../comments/commen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3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3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3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3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21.png"/><Relationship Id="rId4" Type="http://schemas.openxmlformats.org/officeDocument/2006/relationships/image" Target="../media/image20.png"/><Relationship Id="rId5"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3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28.png"/><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5.png"/><Relationship Id="rId4" Type="http://schemas.openxmlformats.org/officeDocument/2006/relationships/image" Target="../media/image2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6.png"/><Relationship Id="rId4" Type="http://schemas.openxmlformats.org/officeDocument/2006/relationships/image" Target="../media/image3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7.png"/><Relationship Id="rId4" Type="http://schemas.openxmlformats.org/officeDocument/2006/relationships/image" Target="../media/image0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02.png"/><Relationship Id="rId4" Type="http://schemas.openxmlformats.org/officeDocument/2006/relationships/image" Target="../media/image0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03.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2.png"/><Relationship Id="rId4" Type="http://schemas.openxmlformats.org/officeDocument/2006/relationships/image" Target="../media/image15.png"/><Relationship Id="rId5" Type="http://schemas.openxmlformats.org/officeDocument/2006/relationships/image" Target="../media/image0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2.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02.png"/><Relationship Id="rId4" Type="http://schemas.openxmlformats.org/officeDocument/2006/relationships/image" Target="../media/image0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265500" y="637700"/>
            <a:ext cx="4045200" cy="2380800"/>
          </a:xfrm>
          <a:prstGeom prst="rect">
            <a:avLst/>
          </a:prstGeom>
        </p:spPr>
        <p:txBody>
          <a:bodyPr anchorCtr="0" anchor="b" bIns="91425" lIns="91425" rIns="91425" tIns="91425">
            <a:noAutofit/>
          </a:bodyPr>
          <a:lstStyle/>
          <a:p>
            <a:pPr lvl="0" rtl="0">
              <a:spcBef>
                <a:spcPts val="0"/>
              </a:spcBef>
              <a:buNone/>
            </a:pPr>
            <a:r>
              <a:rPr lang="en"/>
              <a:t>k-Nearest</a:t>
            </a:r>
          </a:p>
          <a:p>
            <a:pPr lvl="0" rtl="0">
              <a:spcBef>
                <a:spcPts val="0"/>
              </a:spcBef>
              <a:buNone/>
            </a:pPr>
            <a:r>
              <a:rPr lang="en"/>
              <a:t>Neighbors</a:t>
            </a:r>
          </a:p>
          <a:p>
            <a:pPr lvl="0">
              <a:spcBef>
                <a:spcPts val="0"/>
              </a:spcBef>
              <a:buNone/>
            </a:pPr>
            <a:r>
              <a:rPr lang="en" sz="2400"/>
              <a:t>(kNN)</a:t>
            </a:r>
          </a:p>
        </p:txBody>
      </p:sp>
      <p:sp>
        <p:nvSpPr>
          <p:cNvPr id="68" name="Shape 68"/>
          <p:cNvSpPr txBox="1"/>
          <p:nvPr>
            <p:ph idx="1" type="subTitle"/>
          </p:nvPr>
        </p:nvSpPr>
        <p:spPr>
          <a:xfrm>
            <a:off x="265500" y="3184191"/>
            <a:ext cx="4045200" cy="1235099"/>
          </a:xfrm>
          <a:prstGeom prst="rect">
            <a:avLst/>
          </a:prstGeom>
        </p:spPr>
        <p:txBody>
          <a:bodyPr anchorCtr="0" anchor="t" bIns="91425" lIns="91425" rIns="91425" tIns="91425">
            <a:noAutofit/>
          </a:bodyPr>
          <a:lstStyle/>
          <a:p>
            <a:pPr lvl="0">
              <a:spcBef>
                <a:spcPts val="0"/>
              </a:spcBef>
              <a:buNone/>
            </a:pPr>
            <a:r>
              <a:rPr lang="en"/>
              <a:t>Ryan Henning</a:t>
            </a:r>
          </a:p>
        </p:txBody>
      </p:sp>
      <p:sp>
        <p:nvSpPr>
          <p:cNvPr id="69" name="Shape 69"/>
          <p:cNvSpPr txBox="1"/>
          <p:nvPr>
            <p:ph idx="2" type="body"/>
          </p:nvPr>
        </p:nvSpPr>
        <p:spPr>
          <a:xfrm>
            <a:off x="4939500" y="724200"/>
            <a:ext cx="3837000" cy="3695100"/>
          </a:xfrm>
          <a:prstGeom prst="rect">
            <a:avLst/>
          </a:prstGeom>
        </p:spPr>
        <p:txBody>
          <a:bodyPr anchorCtr="0" anchor="ctr" bIns="91425" lIns="91425" rIns="91425" tIns="91425">
            <a:noAutofit/>
          </a:bodyPr>
          <a:lstStyle/>
          <a:p>
            <a:pPr indent="-228600" lvl="0" marL="457200" rtl="0">
              <a:spcBef>
                <a:spcPts val="0"/>
              </a:spcBef>
            </a:pPr>
            <a:r>
              <a:rPr lang="en"/>
              <a:t>k-Nearest Neighbors</a:t>
            </a:r>
          </a:p>
          <a:p>
            <a:pPr indent="-228600" lvl="0" marL="457200" rtl="0">
              <a:spcBef>
                <a:spcPts val="0"/>
              </a:spcBef>
            </a:pPr>
            <a:r>
              <a:rPr lang="en"/>
              <a:t>The Curse of Dimensionality</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Be careful with the scale of your features!</a:t>
            </a:r>
          </a:p>
        </p:txBody>
      </p:sp>
      <p:pic>
        <p:nvPicPr>
          <p:cNvPr id="156" name="Shape 156"/>
          <p:cNvPicPr preferRelativeResize="0"/>
          <p:nvPr/>
        </p:nvPicPr>
        <p:blipFill>
          <a:blip r:embed="rId3">
            <a:alphaModFix/>
          </a:blip>
          <a:stretch>
            <a:fillRect/>
          </a:stretch>
        </p:blipFill>
        <p:spPr>
          <a:xfrm>
            <a:off x="208800" y="1330550"/>
            <a:ext cx="4127300" cy="3095475"/>
          </a:xfrm>
          <a:prstGeom prst="rect">
            <a:avLst/>
          </a:prstGeom>
          <a:noFill/>
          <a:ln>
            <a:noFill/>
          </a:ln>
        </p:spPr>
      </p:pic>
      <p:pic>
        <p:nvPicPr>
          <p:cNvPr id="157" name="Shape 157"/>
          <p:cNvPicPr preferRelativeResize="0"/>
          <p:nvPr/>
        </p:nvPicPr>
        <p:blipFill>
          <a:blip r:embed="rId4">
            <a:alphaModFix/>
          </a:blip>
          <a:stretch>
            <a:fillRect/>
          </a:stretch>
        </p:blipFill>
        <p:spPr>
          <a:xfrm>
            <a:off x="4797549" y="1330544"/>
            <a:ext cx="4127300" cy="3095480"/>
          </a:xfrm>
          <a:prstGeom prst="rect">
            <a:avLst/>
          </a:prstGeom>
          <a:noFill/>
          <a:ln>
            <a:noFill/>
          </a:ln>
        </p:spPr>
      </p:pic>
      <p:sp>
        <p:nvSpPr>
          <p:cNvPr id="158" name="Shape 158"/>
          <p:cNvSpPr txBox="1"/>
          <p:nvPr/>
        </p:nvSpPr>
        <p:spPr>
          <a:xfrm>
            <a:off x="859300" y="861050"/>
            <a:ext cx="2826300" cy="469500"/>
          </a:xfrm>
          <a:prstGeom prst="rect">
            <a:avLst/>
          </a:prstGeom>
          <a:noFill/>
          <a:ln>
            <a:noFill/>
          </a:ln>
        </p:spPr>
        <p:txBody>
          <a:bodyPr anchorCtr="0" anchor="t" bIns="91425" lIns="91425" rIns="91425" tIns="91425">
            <a:noAutofit/>
          </a:bodyPr>
          <a:lstStyle/>
          <a:p>
            <a:pPr lvl="0" rtl="0" algn="ctr">
              <a:spcBef>
                <a:spcPts val="0"/>
              </a:spcBef>
              <a:buNone/>
            </a:pPr>
            <a:r>
              <a:rPr b="1" lang="en" sz="1800">
                <a:solidFill>
                  <a:srgbClr val="666666"/>
                </a:solidFill>
              </a:rPr>
              <a:t>k=1, scaled features</a:t>
            </a:r>
          </a:p>
        </p:txBody>
      </p:sp>
      <p:sp>
        <p:nvSpPr>
          <p:cNvPr id="159" name="Shape 159"/>
          <p:cNvSpPr txBox="1"/>
          <p:nvPr/>
        </p:nvSpPr>
        <p:spPr>
          <a:xfrm>
            <a:off x="5172800" y="861050"/>
            <a:ext cx="3376800" cy="469500"/>
          </a:xfrm>
          <a:prstGeom prst="rect">
            <a:avLst/>
          </a:prstGeom>
          <a:noFill/>
          <a:ln>
            <a:noFill/>
          </a:ln>
        </p:spPr>
        <p:txBody>
          <a:bodyPr anchorCtr="0" anchor="t" bIns="91425" lIns="91425" rIns="91425" tIns="91425">
            <a:noAutofit/>
          </a:bodyPr>
          <a:lstStyle/>
          <a:p>
            <a:pPr lvl="0" rtl="0" algn="ctr">
              <a:spcBef>
                <a:spcPts val="0"/>
              </a:spcBef>
              <a:buNone/>
            </a:pPr>
            <a:r>
              <a:rPr b="1" lang="en" sz="1800">
                <a:solidFill>
                  <a:srgbClr val="666666"/>
                </a:solidFill>
              </a:rPr>
              <a:t>k=1, original-scale features</a:t>
            </a:r>
          </a:p>
        </p:txBody>
      </p:sp>
      <p:sp>
        <p:nvSpPr>
          <p:cNvPr id="160" name="Shape 160"/>
          <p:cNvSpPr txBox="1"/>
          <p:nvPr/>
        </p:nvSpPr>
        <p:spPr>
          <a:xfrm>
            <a:off x="2915850" y="4543701"/>
            <a:ext cx="3312300" cy="602700"/>
          </a:xfrm>
          <a:prstGeom prst="rect">
            <a:avLst/>
          </a:prstGeom>
          <a:noFill/>
          <a:ln>
            <a:noFill/>
          </a:ln>
        </p:spPr>
        <p:txBody>
          <a:bodyPr anchorCtr="0" anchor="t" bIns="91425" lIns="91425" rIns="91425" tIns="91425">
            <a:noAutofit/>
          </a:bodyPr>
          <a:lstStyle/>
          <a:p>
            <a:pPr lvl="0" algn="ctr">
              <a:spcBef>
                <a:spcPts val="0"/>
              </a:spcBef>
              <a:buNone/>
            </a:pPr>
            <a:r>
              <a:rPr lang="en">
                <a:solidFill>
                  <a:srgbClr val="CC4125"/>
                </a:solidFill>
              </a:rPr>
              <a:t>Speaking of distance… what distance metric are we using anyway?</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Distance Metrics</a:t>
            </a:r>
          </a:p>
        </p:txBody>
      </p:sp>
      <p:sp>
        <p:nvSpPr>
          <p:cNvPr id="166" name="Shape 166"/>
          <p:cNvSpPr txBox="1"/>
          <p:nvPr>
            <p:ph idx="1" type="body"/>
          </p:nvPr>
        </p:nvSpPr>
        <p:spPr>
          <a:xfrm>
            <a:off x="1767300" y="1816712"/>
            <a:ext cx="2875500" cy="671400"/>
          </a:xfrm>
          <a:prstGeom prst="rect">
            <a:avLst/>
          </a:prstGeom>
        </p:spPr>
        <p:txBody>
          <a:bodyPr anchorCtr="0" anchor="t" bIns="91425" lIns="91425" rIns="91425" tIns="91425">
            <a:noAutofit/>
          </a:bodyPr>
          <a:lstStyle/>
          <a:p>
            <a:pPr lvl="0" rtl="0" algn="r">
              <a:spcBef>
                <a:spcPts val="0"/>
              </a:spcBef>
              <a:buNone/>
            </a:pPr>
            <a:r>
              <a:rPr lang="en"/>
              <a:t>Euclidean Distance (L2):</a:t>
            </a:r>
          </a:p>
        </p:txBody>
      </p:sp>
      <p:pic>
        <p:nvPicPr>
          <p:cNvPr id="167" name="Shape 167"/>
          <p:cNvPicPr preferRelativeResize="0"/>
          <p:nvPr/>
        </p:nvPicPr>
        <p:blipFill>
          <a:blip r:embed="rId3">
            <a:alphaModFix/>
          </a:blip>
          <a:stretch>
            <a:fillRect/>
          </a:stretch>
        </p:blipFill>
        <p:spPr>
          <a:xfrm>
            <a:off x="4904850" y="3900443"/>
            <a:ext cx="2208174" cy="1031555"/>
          </a:xfrm>
          <a:prstGeom prst="rect">
            <a:avLst/>
          </a:prstGeom>
          <a:noFill/>
          <a:ln>
            <a:noFill/>
          </a:ln>
        </p:spPr>
      </p:pic>
      <p:pic>
        <p:nvPicPr>
          <p:cNvPr id="168" name="Shape 168"/>
          <p:cNvPicPr preferRelativeResize="0"/>
          <p:nvPr/>
        </p:nvPicPr>
        <p:blipFill>
          <a:blip r:embed="rId4">
            <a:alphaModFix/>
          </a:blip>
          <a:stretch>
            <a:fillRect/>
          </a:stretch>
        </p:blipFill>
        <p:spPr>
          <a:xfrm>
            <a:off x="4904848" y="2962249"/>
            <a:ext cx="1990827" cy="879324"/>
          </a:xfrm>
          <a:prstGeom prst="rect">
            <a:avLst/>
          </a:prstGeom>
          <a:noFill/>
          <a:ln>
            <a:noFill/>
          </a:ln>
        </p:spPr>
      </p:pic>
      <p:pic>
        <p:nvPicPr>
          <p:cNvPr id="169" name="Shape 169"/>
          <p:cNvPicPr preferRelativeResize="0"/>
          <p:nvPr/>
        </p:nvPicPr>
        <p:blipFill>
          <a:blip r:embed="rId5">
            <a:alphaModFix/>
          </a:blip>
          <a:stretch>
            <a:fillRect/>
          </a:stretch>
        </p:blipFill>
        <p:spPr>
          <a:xfrm>
            <a:off x="4904850" y="1919075"/>
            <a:ext cx="2208175" cy="879324"/>
          </a:xfrm>
          <a:prstGeom prst="rect">
            <a:avLst/>
          </a:prstGeom>
          <a:noFill/>
          <a:ln>
            <a:noFill/>
          </a:ln>
        </p:spPr>
      </p:pic>
      <p:sp>
        <p:nvSpPr>
          <p:cNvPr id="170" name="Shape 170"/>
          <p:cNvSpPr txBox="1"/>
          <p:nvPr>
            <p:ph idx="1" type="body"/>
          </p:nvPr>
        </p:nvSpPr>
        <p:spPr>
          <a:xfrm>
            <a:off x="1104300" y="2798400"/>
            <a:ext cx="3538500" cy="879300"/>
          </a:xfrm>
          <a:prstGeom prst="rect">
            <a:avLst/>
          </a:prstGeom>
        </p:spPr>
        <p:txBody>
          <a:bodyPr anchorCtr="0" anchor="t" bIns="91425" lIns="91425" rIns="91425" tIns="91425">
            <a:noAutofit/>
          </a:bodyPr>
          <a:lstStyle/>
          <a:p>
            <a:pPr lvl="0" rtl="0" algn="r">
              <a:spcBef>
                <a:spcPts val="0"/>
              </a:spcBef>
              <a:buNone/>
            </a:pPr>
            <a:r>
              <a:rPr lang="en"/>
              <a:t>Manhattan Distance (L1):</a:t>
            </a:r>
          </a:p>
        </p:txBody>
      </p:sp>
      <p:sp>
        <p:nvSpPr>
          <p:cNvPr id="171" name="Shape 171"/>
          <p:cNvSpPr txBox="1"/>
          <p:nvPr>
            <p:ph idx="1" type="body"/>
          </p:nvPr>
        </p:nvSpPr>
        <p:spPr>
          <a:xfrm>
            <a:off x="1627800" y="4006517"/>
            <a:ext cx="3015000" cy="479700"/>
          </a:xfrm>
          <a:prstGeom prst="rect">
            <a:avLst/>
          </a:prstGeom>
        </p:spPr>
        <p:txBody>
          <a:bodyPr anchorCtr="0" anchor="t" bIns="91425" lIns="91425" rIns="91425" tIns="91425">
            <a:noAutofit/>
          </a:bodyPr>
          <a:lstStyle/>
          <a:p>
            <a:pPr lvl="0" rtl="0" algn="r">
              <a:spcBef>
                <a:spcPts val="0"/>
              </a:spcBef>
              <a:buNone/>
            </a:pPr>
            <a:r>
              <a:rPr lang="en"/>
              <a:t>1 - Cosine Similarity:</a:t>
            </a:r>
          </a:p>
          <a:p>
            <a:pPr lvl="0" rtl="0" algn="r">
              <a:spcBef>
                <a:spcPts val="0"/>
              </a:spcBef>
              <a:buNone/>
            </a:pPr>
            <a:r>
              <a:t/>
            </a:r>
            <a:endParaRP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par>
                                <p:cTn fill="hold" nodeType="with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par>
                                <p:cTn fill="hold" nodeType="with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sp>
        <p:nvSpPr>
          <p:cNvPr id="176" name="Shape 176"/>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Point weighting (weighted voting)</a:t>
            </a:r>
          </a:p>
        </p:txBody>
      </p:sp>
      <p:pic>
        <p:nvPicPr>
          <p:cNvPr id="177" name="Shape 177"/>
          <p:cNvPicPr preferRelativeResize="0"/>
          <p:nvPr/>
        </p:nvPicPr>
        <p:blipFill>
          <a:blip r:embed="rId3">
            <a:alphaModFix/>
          </a:blip>
          <a:stretch>
            <a:fillRect/>
          </a:stretch>
        </p:blipFill>
        <p:spPr>
          <a:xfrm>
            <a:off x="380124" y="868674"/>
            <a:ext cx="5519648" cy="4044575"/>
          </a:xfrm>
          <a:prstGeom prst="rect">
            <a:avLst/>
          </a:prstGeom>
          <a:noFill/>
          <a:ln>
            <a:noFill/>
          </a:ln>
        </p:spPr>
      </p:pic>
      <p:cxnSp>
        <p:nvCxnSpPr>
          <p:cNvPr id="178" name="Shape 178"/>
          <p:cNvCxnSpPr/>
          <p:nvPr/>
        </p:nvCxnSpPr>
        <p:spPr>
          <a:xfrm rot="10800000">
            <a:off x="2873500" y="2066525"/>
            <a:ext cx="99000" cy="679500"/>
          </a:xfrm>
          <a:prstGeom prst="straightConnector1">
            <a:avLst/>
          </a:prstGeom>
          <a:noFill/>
          <a:ln cap="flat" cmpd="sng" w="19050">
            <a:solidFill>
              <a:srgbClr val="999999"/>
            </a:solidFill>
            <a:prstDash val="solid"/>
            <a:round/>
            <a:headEnd len="lg" w="lg" type="stealth"/>
            <a:tailEnd len="lg" w="lg" type="stealth"/>
          </a:ln>
        </p:spPr>
      </p:cxnSp>
      <p:cxnSp>
        <p:nvCxnSpPr>
          <p:cNvPr id="179" name="Shape 179"/>
          <p:cNvCxnSpPr/>
          <p:nvPr/>
        </p:nvCxnSpPr>
        <p:spPr>
          <a:xfrm rot="10800000">
            <a:off x="2236425" y="2109050"/>
            <a:ext cx="608700" cy="693600"/>
          </a:xfrm>
          <a:prstGeom prst="straightConnector1">
            <a:avLst/>
          </a:prstGeom>
          <a:noFill/>
          <a:ln cap="flat" cmpd="sng" w="19050">
            <a:solidFill>
              <a:srgbClr val="CCCCCC"/>
            </a:solidFill>
            <a:prstDash val="solid"/>
            <a:round/>
            <a:headEnd len="lg" w="lg" type="stealth"/>
            <a:tailEnd len="lg" w="lg" type="stealth"/>
          </a:ln>
        </p:spPr>
      </p:cxnSp>
      <p:cxnSp>
        <p:nvCxnSpPr>
          <p:cNvPr id="180" name="Shape 180"/>
          <p:cNvCxnSpPr/>
          <p:nvPr/>
        </p:nvCxnSpPr>
        <p:spPr>
          <a:xfrm flipH="1">
            <a:off x="1967550" y="2930050"/>
            <a:ext cx="863400" cy="84900"/>
          </a:xfrm>
          <a:prstGeom prst="straightConnector1">
            <a:avLst/>
          </a:prstGeom>
          <a:noFill/>
          <a:ln cap="flat" cmpd="sng" w="19050">
            <a:solidFill>
              <a:srgbClr val="D9D9D9"/>
            </a:solidFill>
            <a:prstDash val="solid"/>
            <a:round/>
            <a:headEnd len="lg" w="lg" type="stealth"/>
            <a:tailEnd len="lg" w="lg" type="stealth"/>
          </a:ln>
        </p:spPr>
      </p:cxnSp>
      <p:cxnSp>
        <p:nvCxnSpPr>
          <p:cNvPr id="181" name="Shape 181"/>
          <p:cNvCxnSpPr/>
          <p:nvPr/>
        </p:nvCxnSpPr>
        <p:spPr>
          <a:xfrm rot="10800000">
            <a:off x="2590300" y="2731775"/>
            <a:ext cx="226500" cy="127500"/>
          </a:xfrm>
          <a:prstGeom prst="straightConnector1">
            <a:avLst/>
          </a:prstGeom>
          <a:noFill/>
          <a:ln cap="flat" cmpd="sng" w="19050">
            <a:solidFill>
              <a:schemeClr val="dk2"/>
            </a:solidFill>
            <a:prstDash val="solid"/>
            <a:round/>
            <a:headEnd len="lg" w="lg" type="stealth"/>
            <a:tailEnd len="lg" w="lg" type="stealth"/>
          </a:ln>
        </p:spPr>
      </p:cxnSp>
      <p:cxnSp>
        <p:nvCxnSpPr>
          <p:cNvPr id="182" name="Shape 182"/>
          <p:cNvCxnSpPr/>
          <p:nvPr/>
        </p:nvCxnSpPr>
        <p:spPr>
          <a:xfrm flipH="1" rot="10800000">
            <a:off x="3170675" y="2703625"/>
            <a:ext cx="325500" cy="169800"/>
          </a:xfrm>
          <a:prstGeom prst="straightConnector1">
            <a:avLst/>
          </a:prstGeom>
          <a:noFill/>
          <a:ln cap="flat" cmpd="sng" w="19050">
            <a:solidFill>
              <a:srgbClr val="666666"/>
            </a:solidFill>
            <a:prstDash val="solid"/>
            <a:round/>
            <a:headEnd len="lg" w="lg" type="stealth"/>
            <a:tailEnd len="lg" w="lg" type="stealth"/>
          </a:ln>
        </p:spPr>
      </p:cxnSp>
      <p:sp>
        <p:nvSpPr>
          <p:cNvPr id="183" name="Shape 183"/>
          <p:cNvSpPr txBox="1"/>
          <p:nvPr/>
        </p:nvSpPr>
        <p:spPr>
          <a:xfrm>
            <a:off x="6341350" y="1047450"/>
            <a:ext cx="2463000" cy="834300"/>
          </a:xfrm>
          <a:prstGeom prst="rect">
            <a:avLst/>
          </a:prstGeom>
          <a:noFill/>
          <a:ln>
            <a:noFill/>
          </a:ln>
        </p:spPr>
        <p:txBody>
          <a:bodyPr anchorCtr="0" anchor="t" bIns="91425" lIns="91425" rIns="91425" tIns="91425">
            <a:noAutofit/>
          </a:bodyPr>
          <a:lstStyle/>
          <a:p>
            <a:pPr lvl="0">
              <a:spcBef>
                <a:spcPts val="0"/>
              </a:spcBef>
              <a:buNone/>
            </a:pPr>
            <a:r>
              <a:rPr lang="en" sz="1800">
                <a:solidFill>
                  <a:srgbClr val="666666"/>
                </a:solidFill>
              </a:rPr>
              <a:t>Let the </a:t>
            </a:r>
            <a:r>
              <a:rPr i="1" lang="en" sz="1800">
                <a:solidFill>
                  <a:srgbClr val="666666"/>
                </a:solidFill>
              </a:rPr>
              <a:t>k</a:t>
            </a:r>
            <a:r>
              <a:rPr lang="en" sz="1800">
                <a:solidFill>
                  <a:srgbClr val="666666"/>
                </a:solidFill>
              </a:rPr>
              <a:t> nearest points have distances:</a:t>
            </a:r>
          </a:p>
        </p:txBody>
      </p:sp>
      <p:cxnSp>
        <p:nvCxnSpPr>
          <p:cNvPr id="184" name="Shape 184"/>
          <p:cNvCxnSpPr/>
          <p:nvPr/>
        </p:nvCxnSpPr>
        <p:spPr>
          <a:xfrm>
            <a:off x="3000810" y="3029134"/>
            <a:ext cx="141600" cy="226500"/>
          </a:xfrm>
          <a:prstGeom prst="straightConnector1">
            <a:avLst/>
          </a:prstGeom>
          <a:noFill/>
          <a:ln cap="flat" cmpd="sng" w="19050">
            <a:solidFill>
              <a:schemeClr val="dk2"/>
            </a:solidFill>
            <a:prstDash val="solid"/>
            <a:round/>
            <a:headEnd len="lg" w="lg" type="stealth"/>
            <a:tailEnd len="lg" w="lg" type="stealth"/>
          </a:ln>
        </p:spPr>
      </p:cxnSp>
      <p:pic>
        <p:nvPicPr>
          <p:cNvPr id="185" name="Shape 185"/>
          <p:cNvPicPr preferRelativeResize="0"/>
          <p:nvPr/>
        </p:nvPicPr>
        <p:blipFill>
          <a:blip r:embed="rId4">
            <a:alphaModFix/>
          </a:blip>
          <a:stretch>
            <a:fillRect/>
          </a:stretch>
        </p:blipFill>
        <p:spPr>
          <a:xfrm>
            <a:off x="6709374" y="1764949"/>
            <a:ext cx="1925050" cy="344100"/>
          </a:xfrm>
          <a:prstGeom prst="rect">
            <a:avLst/>
          </a:prstGeom>
          <a:noFill/>
          <a:ln>
            <a:noFill/>
          </a:ln>
        </p:spPr>
      </p:pic>
      <p:cxnSp>
        <p:nvCxnSpPr>
          <p:cNvPr id="186" name="Shape 186"/>
          <p:cNvCxnSpPr/>
          <p:nvPr/>
        </p:nvCxnSpPr>
        <p:spPr>
          <a:xfrm flipH="1">
            <a:off x="6935825" y="3949200"/>
            <a:ext cx="226500" cy="552000"/>
          </a:xfrm>
          <a:prstGeom prst="straightConnector1">
            <a:avLst/>
          </a:prstGeom>
          <a:noFill/>
          <a:ln cap="flat" cmpd="sng" w="19050">
            <a:solidFill>
              <a:srgbClr val="CC4125"/>
            </a:solidFill>
            <a:prstDash val="solid"/>
            <a:round/>
            <a:headEnd len="lg" w="lg" type="stealth"/>
            <a:tailEnd len="lg" w="lg" type="none"/>
          </a:ln>
        </p:spPr>
      </p:cxnSp>
      <p:sp>
        <p:nvSpPr>
          <p:cNvPr id="187" name="Shape 187"/>
          <p:cNvSpPr txBox="1"/>
          <p:nvPr/>
        </p:nvSpPr>
        <p:spPr>
          <a:xfrm>
            <a:off x="6376800" y="4393275"/>
            <a:ext cx="2590200" cy="693600"/>
          </a:xfrm>
          <a:prstGeom prst="rect">
            <a:avLst/>
          </a:prstGeom>
          <a:noFill/>
          <a:ln>
            <a:noFill/>
          </a:ln>
        </p:spPr>
        <p:txBody>
          <a:bodyPr anchorCtr="0" anchor="t" bIns="91425" lIns="91425" rIns="91425" tIns="91425">
            <a:noAutofit/>
          </a:bodyPr>
          <a:lstStyle/>
          <a:p>
            <a:pPr lvl="0">
              <a:spcBef>
                <a:spcPts val="0"/>
              </a:spcBef>
              <a:buNone/>
            </a:pPr>
            <a:r>
              <a:rPr lang="en" sz="1800">
                <a:solidFill>
                  <a:srgbClr val="A61C00"/>
                </a:solidFill>
              </a:rPr>
              <a:t>small distances are weighted more!</a:t>
            </a:r>
          </a:p>
        </p:txBody>
      </p:sp>
      <p:pic>
        <p:nvPicPr>
          <p:cNvPr id="188" name="Shape 188"/>
          <p:cNvPicPr preferRelativeResize="0"/>
          <p:nvPr/>
        </p:nvPicPr>
        <p:blipFill>
          <a:blip r:embed="rId5">
            <a:alphaModFix/>
          </a:blip>
          <a:stretch>
            <a:fillRect/>
          </a:stretch>
        </p:blipFill>
        <p:spPr>
          <a:xfrm>
            <a:off x="7272475" y="3254944"/>
            <a:ext cx="325500" cy="834380"/>
          </a:xfrm>
          <a:prstGeom prst="rect">
            <a:avLst/>
          </a:prstGeom>
          <a:noFill/>
          <a:ln>
            <a:noFill/>
          </a:ln>
        </p:spPr>
      </p:pic>
      <p:sp>
        <p:nvSpPr>
          <p:cNvPr id="189" name="Shape 189"/>
          <p:cNvSpPr txBox="1"/>
          <p:nvPr/>
        </p:nvSpPr>
        <p:spPr>
          <a:xfrm>
            <a:off x="6341350" y="2493450"/>
            <a:ext cx="2463000" cy="8343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666666"/>
                </a:solidFill>
              </a:rPr>
              <a:t>The </a:t>
            </a:r>
            <a:r>
              <a:rPr i="1" lang="en" sz="1800">
                <a:solidFill>
                  <a:srgbClr val="666666"/>
                </a:solidFill>
              </a:rPr>
              <a:t>i</a:t>
            </a:r>
            <a:r>
              <a:rPr baseline="30000" i="1" lang="en" sz="1800">
                <a:solidFill>
                  <a:srgbClr val="666666"/>
                </a:solidFill>
              </a:rPr>
              <a:t>th</a:t>
            </a:r>
            <a:r>
              <a:rPr lang="en" sz="1800">
                <a:solidFill>
                  <a:srgbClr val="666666"/>
                </a:solidFill>
              </a:rPr>
              <a:t> point votes with a weight of:</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par>
                                <p:cTn fill="hold" nodeType="with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par>
                                <p:cTn fill="hold" nodeType="with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kNN for Regression</a:t>
            </a:r>
          </a:p>
        </p:txBody>
      </p:sp>
      <p:pic>
        <p:nvPicPr>
          <p:cNvPr id="195" name="Shape 195"/>
          <p:cNvPicPr preferRelativeResize="0"/>
          <p:nvPr/>
        </p:nvPicPr>
        <p:blipFill>
          <a:blip r:embed="rId3">
            <a:alphaModFix/>
          </a:blip>
          <a:stretch>
            <a:fillRect/>
          </a:stretch>
        </p:blipFill>
        <p:spPr>
          <a:xfrm>
            <a:off x="380124" y="868674"/>
            <a:ext cx="5519648" cy="4044575"/>
          </a:xfrm>
          <a:prstGeom prst="rect">
            <a:avLst/>
          </a:prstGeom>
          <a:noFill/>
          <a:ln>
            <a:noFill/>
          </a:ln>
        </p:spPr>
      </p:pic>
      <p:cxnSp>
        <p:nvCxnSpPr>
          <p:cNvPr id="196" name="Shape 196"/>
          <p:cNvCxnSpPr/>
          <p:nvPr/>
        </p:nvCxnSpPr>
        <p:spPr>
          <a:xfrm rot="10800000">
            <a:off x="2590300" y="2731775"/>
            <a:ext cx="226500" cy="127500"/>
          </a:xfrm>
          <a:prstGeom prst="straightConnector1">
            <a:avLst/>
          </a:prstGeom>
          <a:noFill/>
          <a:ln cap="flat" cmpd="sng" w="19050">
            <a:solidFill>
              <a:schemeClr val="dk2"/>
            </a:solidFill>
            <a:prstDash val="solid"/>
            <a:round/>
            <a:headEnd len="lg" w="lg" type="stealth"/>
            <a:tailEnd len="lg" w="lg" type="stealth"/>
          </a:ln>
        </p:spPr>
      </p:cxnSp>
      <p:sp>
        <p:nvSpPr>
          <p:cNvPr id="197" name="Shape 197"/>
          <p:cNvSpPr txBox="1"/>
          <p:nvPr/>
        </p:nvSpPr>
        <p:spPr>
          <a:xfrm>
            <a:off x="6341350" y="1047450"/>
            <a:ext cx="2463000" cy="8343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666666"/>
                </a:solidFill>
              </a:rPr>
              <a:t>Let the </a:t>
            </a:r>
            <a:r>
              <a:rPr i="1" lang="en" sz="1800">
                <a:solidFill>
                  <a:srgbClr val="666666"/>
                </a:solidFill>
              </a:rPr>
              <a:t>k</a:t>
            </a:r>
            <a:r>
              <a:rPr lang="en" sz="1800">
                <a:solidFill>
                  <a:srgbClr val="666666"/>
                </a:solidFill>
              </a:rPr>
              <a:t> nearest points have distances:</a:t>
            </a:r>
          </a:p>
        </p:txBody>
      </p:sp>
      <p:pic>
        <p:nvPicPr>
          <p:cNvPr id="198" name="Shape 198"/>
          <p:cNvPicPr preferRelativeResize="0"/>
          <p:nvPr/>
        </p:nvPicPr>
        <p:blipFill>
          <a:blip r:embed="rId4">
            <a:alphaModFix/>
          </a:blip>
          <a:stretch>
            <a:fillRect/>
          </a:stretch>
        </p:blipFill>
        <p:spPr>
          <a:xfrm>
            <a:off x="6709374" y="1764949"/>
            <a:ext cx="1925050" cy="344100"/>
          </a:xfrm>
          <a:prstGeom prst="rect">
            <a:avLst/>
          </a:prstGeom>
          <a:noFill/>
          <a:ln>
            <a:noFill/>
          </a:ln>
        </p:spPr>
      </p:pic>
      <p:sp>
        <p:nvSpPr>
          <p:cNvPr id="199" name="Shape 199"/>
          <p:cNvSpPr txBox="1"/>
          <p:nvPr/>
        </p:nvSpPr>
        <p:spPr>
          <a:xfrm>
            <a:off x="6341350" y="3839999"/>
            <a:ext cx="2463000" cy="11991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666666"/>
                </a:solidFill>
              </a:rPr>
              <a:t>Predict the mean value of the k neighbors, or predict a weighted average.</a:t>
            </a:r>
          </a:p>
        </p:txBody>
      </p:sp>
      <p:sp>
        <p:nvSpPr>
          <p:cNvPr id="200" name="Shape 200"/>
          <p:cNvSpPr/>
          <p:nvPr/>
        </p:nvSpPr>
        <p:spPr>
          <a:xfrm>
            <a:off x="4274750" y="1231475"/>
            <a:ext cx="1075800" cy="8343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1" name="Shape 201"/>
          <p:cNvSpPr/>
          <p:nvPr/>
        </p:nvSpPr>
        <p:spPr>
          <a:xfrm>
            <a:off x="1245650" y="1995825"/>
            <a:ext cx="226500" cy="226500"/>
          </a:xfrm>
          <a:prstGeom prst="ellipse">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2" name="Shape 202"/>
          <p:cNvSpPr/>
          <p:nvPr/>
        </p:nvSpPr>
        <p:spPr>
          <a:xfrm>
            <a:off x="1793204" y="2876489"/>
            <a:ext cx="226500" cy="226500"/>
          </a:xfrm>
          <a:prstGeom prst="ellipse">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3" name="Shape 203"/>
          <p:cNvSpPr/>
          <p:nvPr/>
        </p:nvSpPr>
        <p:spPr>
          <a:xfrm>
            <a:off x="2078424" y="1933779"/>
            <a:ext cx="226500" cy="226500"/>
          </a:xfrm>
          <a:prstGeom prst="ellipse">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4" name="Shape 204"/>
          <p:cNvSpPr/>
          <p:nvPr/>
        </p:nvSpPr>
        <p:spPr>
          <a:xfrm>
            <a:off x="2730488" y="1863005"/>
            <a:ext cx="226500" cy="226500"/>
          </a:xfrm>
          <a:prstGeom prst="ellipse">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5" name="Shape 205"/>
          <p:cNvSpPr/>
          <p:nvPr/>
        </p:nvSpPr>
        <p:spPr>
          <a:xfrm>
            <a:off x="3444598" y="2557534"/>
            <a:ext cx="226500" cy="226500"/>
          </a:xfrm>
          <a:prstGeom prst="ellipse">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6" name="Shape 206"/>
          <p:cNvSpPr/>
          <p:nvPr/>
        </p:nvSpPr>
        <p:spPr>
          <a:xfrm>
            <a:off x="3083317" y="3131319"/>
            <a:ext cx="226500" cy="226499"/>
          </a:xfrm>
          <a:prstGeom prst="ellipse">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7" name="Shape 207"/>
          <p:cNvSpPr/>
          <p:nvPr/>
        </p:nvSpPr>
        <p:spPr>
          <a:xfrm>
            <a:off x="4249200" y="3374074"/>
            <a:ext cx="226500" cy="226500"/>
          </a:xfrm>
          <a:prstGeom prst="ellipse">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8" name="Shape 208"/>
          <p:cNvSpPr/>
          <p:nvPr/>
        </p:nvSpPr>
        <p:spPr>
          <a:xfrm>
            <a:off x="5053665" y="3840002"/>
            <a:ext cx="226500" cy="226500"/>
          </a:xfrm>
          <a:prstGeom prst="ellipse">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9" name="Shape 209"/>
          <p:cNvSpPr/>
          <p:nvPr/>
        </p:nvSpPr>
        <p:spPr>
          <a:xfrm>
            <a:off x="5025355" y="2839640"/>
            <a:ext cx="226500" cy="226500"/>
          </a:xfrm>
          <a:prstGeom prst="ellipse">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0" name="Shape 210"/>
          <p:cNvSpPr/>
          <p:nvPr/>
        </p:nvSpPr>
        <p:spPr>
          <a:xfrm>
            <a:off x="2448815" y="2557527"/>
            <a:ext cx="226500" cy="226500"/>
          </a:xfrm>
          <a:prstGeom prst="ellipse">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11" name="Shape 211"/>
          <p:cNvCxnSpPr/>
          <p:nvPr/>
        </p:nvCxnSpPr>
        <p:spPr>
          <a:xfrm rot="10800000">
            <a:off x="2873500" y="2066525"/>
            <a:ext cx="99000" cy="679500"/>
          </a:xfrm>
          <a:prstGeom prst="straightConnector1">
            <a:avLst/>
          </a:prstGeom>
          <a:noFill/>
          <a:ln cap="flat" cmpd="sng" w="19050">
            <a:solidFill>
              <a:srgbClr val="999999"/>
            </a:solidFill>
            <a:prstDash val="solid"/>
            <a:round/>
            <a:headEnd len="lg" w="lg" type="stealth"/>
            <a:tailEnd len="lg" w="lg" type="stealth"/>
          </a:ln>
        </p:spPr>
      </p:cxnSp>
      <p:cxnSp>
        <p:nvCxnSpPr>
          <p:cNvPr id="212" name="Shape 212"/>
          <p:cNvCxnSpPr/>
          <p:nvPr/>
        </p:nvCxnSpPr>
        <p:spPr>
          <a:xfrm rot="10800000">
            <a:off x="2236425" y="2109050"/>
            <a:ext cx="608700" cy="693600"/>
          </a:xfrm>
          <a:prstGeom prst="straightConnector1">
            <a:avLst/>
          </a:prstGeom>
          <a:noFill/>
          <a:ln cap="flat" cmpd="sng" w="19050">
            <a:solidFill>
              <a:srgbClr val="CCCCCC"/>
            </a:solidFill>
            <a:prstDash val="solid"/>
            <a:round/>
            <a:headEnd len="lg" w="lg" type="stealth"/>
            <a:tailEnd len="lg" w="lg" type="stealth"/>
          </a:ln>
        </p:spPr>
      </p:cxnSp>
      <p:cxnSp>
        <p:nvCxnSpPr>
          <p:cNvPr id="213" name="Shape 213"/>
          <p:cNvCxnSpPr/>
          <p:nvPr/>
        </p:nvCxnSpPr>
        <p:spPr>
          <a:xfrm flipH="1">
            <a:off x="1967550" y="2930050"/>
            <a:ext cx="863400" cy="84900"/>
          </a:xfrm>
          <a:prstGeom prst="straightConnector1">
            <a:avLst/>
          </a:prstGeom>
          <a:noFill/>
          <a:ln cap="flat" cmpd="sng" w="19050">
            <a:solidFill>
              <a:srgbClr val="D9D9D9"/>
            </a:solidFill>
            <a:prstDash val="solid"/>
            <a:round/>
            <a:headEnd len="lg" w="lg" type="stealth"/>
            <a:tailEnd len="lg" w="lg" type="stealth"/>
          </a:ln>
        </p:spPr>
      </p:cxnSp>
      <p:cxnSp>
        <p:nvCxnSpPr>
          <p:cNvPr id="214" name="Shape 214"/>
          <p:cNvCxnSpPr/>
          <p:nvPr/>
        </p:nvCxnSpPr>
        <p:spPr>
          <a:xfrm flipH="1" rot="10800000">
            <a:off x="3170675" y="2703625"/>
            <a:ext cx="325500" cy="169800"/>
          </a:xfrm>
          <a:prstGeom prst="straightConnector1">
            <a:avLst/>
          </a:prstGeom>
          <a:noFill/>
          <a:ln cap="flat" cmpd="sng" w="19050">
            <a:solidFill>
              <a:srgbClr val="666666"/>
            </a:solidFill>
            <a:prstDash val="solid"/>
            <a:round/>
            <a:headEnd len="lg" w="lg" type="stealth"/>
            <a:tailEnd len="lg" w="lg" type="stealth"/>
          </a:ln>
        </p:spPr>
      </p:cxnSp>
      <p:cxnSp>
        <p:nvCxnSpPr>
          <p:cNvPr id="215" name="Shape 215"/>
          <p:cNvCxnSpPr/>
          <p:nvPr/>
        </p:nvCxnSpPr>
        <p:spPr>
          <a:xfrm>
            <a:off x="3000810" y="3029134"/>
            <a:ext cx="141600" cy="226500"/>
          </a:xfrm>
          <a:prstGeom prst="straightConnector1">
            <a:avLst/>
          </a:prstGeom>
          <a:noFill/>
          <a:ln cap="flat" cmpd="sng" w="19050">
            <a:solidFill>
              <a:schemeClr val="dk2"/>
            </a:solidFill>
            <a:prstDash val="solid"/>
            <a:round/>
            <a:headEnd len="lg" w="lg" type="stealth"/>
            <a:tailEnd len="lg" w="lg" type="stealth"/>
          </a:ln>
        </p:spPr>
      </p:cxnSp>
      <p:sp>
        <p:nvSpPr>
          <p:cNvPr id="216" name="Shape 216"/>
          <p:cNvSpPr txBox="1"/>
          <p:nvPr/>
        </p:nvSpPr>
        <p:spPr>
          <a:xfrm>
            <a:off x="6341350" y="2321412"/>
            <a:ext cx="2463000" cy="8343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666666"/>
                </a:solidFill>
              </a:rPr>
              <a:t>Let the </a:t>
            </a:r>
            <a:r>
              <a:rPr i="1" lang="en" sz="1800">
                <a:solidFill>
                  <a:srgbClr val="666666"/>
                </a:solidFill>
              </a:rPr>
              <a:t>k</a:t>
            </a:r>
            <a:r>
              <a:rPr lang="en" sz="1800">
                <a:solidFill>
                  <a:srgbClr val="666666"/>
                </a:solidFill>
              </a:rPr>
              <a:t> nearest points have targets:</a:t>
            </a:r>
          </a:p>
        </p:txBody>
      </p:sp>
      <p:pic>
        <p:nvPicPr>
          <p:cNvPr id="217" name="Shape 217"/>
          <p:cNvPicPr preferRelativeResize="0"/>
          <p:nvPr/>
        </p:nvPicPr>
        <p:blipFill>
          <a:blip r:embed="rId5">
            <a:alphaModFix/>
          </a:blip>
          <a:stretch>
            <a:fillRect/>
          </a:stretch>
        </p:blipFill>
        <p:spPr>
          <a:xfrm>
            <a:off x="6736841" y="3038789"/>
            <a:ext cx="1870109" cy="344100"/>
          </a:xfrm>
          <a:prstGeom prst="rect">
            <a:avLst/>
          </a:prstGeom>
          <a:noFill/>
          <a:ln>
            <a:noFill/>
          </a:ln>
        </p:spPr>
      </p:pic>
      <p:sp>
        <p:nvSpPr>
          <p:cNvPr id="218" name="Shape 218"/>
          <p:cNvSpPr txBox="1"/>
          <p:nvPr/>
        </p:nvSpPr>
        <p:spPr>
          <a:xfrm>
            <a:off x="3414908" y="2458429"/>
            <a:ext cx="413400" cy="453000"/>
          </a:xfrm>
          <a:prstGeom prst="rect">
            <a:avLst/>
          </a:prstGeom>
          <a:noFill/>
          <a:ln>
            <a:noFill/>
          </a:ln>
        </p:spPr>
        <p:txBody>
          <a:bodyPr anchorCtr="0" anchor="t" bIns="91425" lIns="91425" rIns="91425" tIns="91425">
            <a:noAutofit/>
          </a:bodyPr>
          <a:lstStyle/>
          <a:p>
            <a:pPr lvl="0">
              <a:spcBef>
                <a:spcPts val="0"/>
              </a:spcBef>
              <a:buNone/>
            </a:pPr>
            <a:r>
              <a:rPr lang="en"/>
              <a:t>t</a:t>
            </a:r>
            <a:r>
              <a:rPr baseline="-25000" lang="en"/>
              <a:t>1</a:t>
            </a:r>
          </a:p>
        </p:txBody>
      </p:sp>
      <p:sp>
        <p:nvSpPr>
          <p:cNvPr id="219" name="Shape 219"/>
          <p:cNvSpPr txBox="1"/>
          <p:nvPr/>
        </p:nvSpPr>
        <p:spPr>
          <a:xfrm>
            <a:off x="3055612" y="2991829"/>
            <a:ext cx="413400" cy="452999"/>
          </a:xfrm>
          <a:prstGeom prst="rect">
            <a:avLst/>
          </a:prstGeom>
          <a:noFill/>
          <a:ln>
            <a:noFill/>
          </a:ln>
        </p:spPr>
        <p:txBody>
          <a:bodyPr anchorCtr="0" anchor="t" bIns="91425" lIns="91425" rIns="91425" tIns="91425">
            <a:noAutofit/>
          </a:bodyPr>
          <a:lstStyle/>
          <a:p>
            <a:pPr lvl="0" rtl="0">
              <a:spcBef>
                <a:spcPts val="0"/>
              </a:spcBef>
              <a:buNone/>
            </a:pPr>
            <a:r>
              <a:rPr lang="en"/>
              <a:t>t</a:t>
            </a:r>
            <a:r>
              <a:rPr baseline="-25000" lang="en"/>
              <a:t>5</a:t>
            </a:r>
          </a:p>
        </p:txBody>
      </p:sp>
      <p:sp>
        <p:nvSpPr>
          <p:cNvPr id="220" name="Shape 220"/>
          <p:cNvSpPr txBox="1"/>
          <p:nvPr/>
        </p:nvSpPr>
        <p:spPr>
          <a:xfrm>
            <a:off x="2403548" y="2435546"/>
            <a:ext cx="413400" cy="453000"/>
          </a:xfrm>
          <a:prstGeom prst="rect">
            <a:avLst/>
          </a:prstGeom>
          <a:noFill/>
          <a:ln>
            <a:noFill/>
          </a:ln>
        </p:spPr>
        <p:txBody>
          <a:bodyPr anchorCtr="0" anchor="t" bIns="91425" lIns="91425" rIns="91425" tIns="91425">
            <a:noAutofit/>
          </a:bodyPr>
          <a:lstStyle/>
          <a:p>
            <a:pPr lvl="0" rtl="0">
              <a:spcBef>
                <a:spcPts val="0"/>
              </a:spcBef>
              <a:buNone/>
            </a:pPr>
            <a:r>
              <a:rPr lang="en"/>
              <a:t>t</a:t>
            </a:r>
            <a:r>
              <a:rPr baseline="-25000" lang="en"/>
              <a:t>3</a:t>
            </a:r>
          </a:p>
        </p:txBody>
      </p:sp>
      <p:sp>
        <p:nvSpPr>
          <p:cNvPr id="221" name="Shape 221"/>
          <p:cNvSpPr txBox="1"/>
          <p:nvPr/>
        </p:nvSpPr>
        <p:spPr>
          <a:xfrm>
            <a:off x="2702922" y="1730165"/>
            <a:ext cx="413400" cy="453000"/>
          </a:xfrm>
          <a:prstGeom prst="rect">
            <a:avLst/>
          </a:prstGeom>
          <a:noFill/>
          <a:ln>
            <a:noFill/>
          </a:ln>
        </p:spPr>
        <p:txBody>
          <a:bodyPr anchorCtr="0" anchor="t" bIns="91425" lIns="91425" rIns="91425" tIns="91425">
            <a:noAutofit/>
          </a:bodyPr>
          <a:lstStyle/>
          <a:p>
            <a:pPr lvl="0" rtl="0">
              <a:spcBef>
                <a:spcPts val="0"/>
              </a:spcBef>
              <a:buNone/>
            </a:pPr>
            <a:r>
              <a:rPr lang="en"/>
              <a:t>t</a:t>
            </a:r>
            <a:r>
              <a:rPr baseline="-25000" lang="en"/>
              <a:t>6</a:t>
            </a:r>
          </a:p>
        </p:txBody>
      </p:sp>
      <p:sp>
        <p:nvSpPr>
          <p:cNvPr id="222" name="Shape 222"/>
          <p:cNvSpPr txBox="1"/>
          <p:nvPr/>
        </p:nvSpPr>
        <p:spPr>
          <a:xfrm>
            <a:off x="1760212" y="2749075"/>
            <a:ext cx="413400" cy="453000"/>
          </a:xfrm>
          <a:prstGeom prst="rect">
            <a:avLst/>
          </a:prstGeom>
          <a:noFill/>
          <a:ln>
            <a:noFill/>
          </a:ln>
        </p:spPr>
        <p:txBody>
          <a:bodyPr anchorCtr="0" anchor="t" bIns="91425" lIns="91425" rIns="91425" tIns="91425">
            <a:noAutofit/>
          </a:bodyPr>
          <a:lstStyle/>
          <a:p>
            <a:pPr lvl="0" rtl="0">
              <a:spcBef>
                <a:spcPts val="0"/>
              </a:spcBef>
              <a:buNone/>
            </a:pPr>
            <a:r>
              <a:rPr lang="en"/>
              <a:t>t</a:t>
            </a:r>
            <a:r>
              <a:rPr baseline="-25000" lang="en"/>
              <a:t>4</a:t>
            </a:r>
          </a:p>
        </p:txBody>
      </p:sp>
      <p:sp>
        <p:nvSpPr>
          <p:cNvPr id="223" name="Shape 223"/>
          <p:cNvSpPr txBox="1"/>
          <p:nvPr/>
        </p:nvSpPr>
        <p:spPr>
          <a:xfrm>
            <a:off x="2050857" y="1792210"/>
            <a:ext cx="413400" cy="453000"/>
          </a:xfrm>
          <a:prstGeom prst="rect">
            <a:avLst/>
          </a:prstGeom>
          <a:noFill/>
          <a:ln>
            <a:noFill/>
          </a:ln>
        </p:spPr>
        <p:txBody>
          <a:bodyPr anchorCtr="0" anchor="t" bIns="91425" lIns="91425" rIns="91425" tIns="91425">
            <a:noAutofit/>
          </a:bodyPr>
          <a:lstStyle/>
          <a:p>
            <a:pPr lvl="0" rtl="0">
              <a:spcBef>
                <a:spcPts val="0"/>
              </a:spcBef>
              <a:buNone/>
            </a:pPr>
            <a:r>
              <a:rPr lang="en"/>
              <a:t>t</a:t>
            </a:r>
            <a:r>
              <a:rPr baseline="-25000" lang="en"/>
              <a:t>2</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par>
                                <p:cTn fill="hold" nodeType="with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par>
                                <p:cTn fill="hold" nodeType="with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 name="Shape 227"/>
        <p:cNvGrpSpPr/>
        <p:nvPr/>
      </p:nvGrpSpPr>
      <p:grpSpPr>
        <a:xfrm>
          <a:off x="0" y="0"/>
          <a:ext cx="0" cy="0"/>
          <a:chOff x="0" y="0"/>
          <a:chExt cx="0" cy="0"/>
        </a:xfrm>
      </p:grpSpPr>
      <p:sp>
        <p:nvSpPr>
          <p:cNvPr id="228" name="Shape 228"/>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kNN in high dimensions...</a:t>
            </a:r>
          </a:p>
        </p:txBody>
      </p:sp>
      <p:sp>
        <p:nvSpPr>
          <p:cNvPr id="229" name="Shape 229"/>
          <p:cNvSpPr txBox="1"/>
          <p:nvPr>
            <p:ph idx="1" type="body"/>
          </p:nvPr>
        </p:nvSpPr>
        <p:spPr>
          <a:xfrm>
            <a:off x="471900" y="1919075"/>
            <a:ext cx="8222100" cy="2710200"/>
          </a:xfrm>
          <a:prstGeom prst="rect">
            <a:avLst/>
          </a:prstGeom>
        </p:spPr>
        <p:txBody>
          <a:bodyPr anchorCtr="0" anchor="t" bIns="91425" lIns="91425" rIns="91425" tIns="91425">
            <a:noAutofit/>
          </a:bodyPr>
          <a:lstStyle/>
          <a:p>
            <a:pPr lvl="0" rtl="0">
              <a:spcBef>
                <a:spcPts val="0"/>
              </a:spcBef>
              <a:buNone/>
            </a:pPr>
            <a:r>
              <a:rPr lang="en"/>
              <a:t>kNN is problematic when used with high dimensional (d) spaces…</a:t>
            </a:r>
            <a:br>
              <a:rPr lang="en"/>
            </a:br>
            <a:r>
              <a:rPr lang="en"/>
              <a:t>... but it works pretty well (in </a:t>
            </a:r>
            <a:r>
              <a:rPr i="1" lang="en"/>
              <a:t>general</a:t>
            </a:r>
            <a:r>
              <a:rPr lang="en"/>
              <a:t>) for d&lt;5</a:t>
            </a:r>
          </a:p>
          <a:p>
            <a:pPr lvl="0" rtl="0">
              <a:spcBef>
                <a:spcPts val="0"/>
              </a:spcBef>
              <a:buNone/>
            </a:pPr>
            <a:r>
              <a:rPr lang="en"/>
              <a:t>The nearest neighbors can be very </a:t>
            </a:r>
            <a:r>
              <a:rPr b="1" lang="en"/>
              <a:t>“far” away in high dimensions</a:t>
            </a:r>
            <a:r>
              <a:rPr lang="en"/>
              <a:t>…</a:t>
            </a:r>
          </a:p>
          <a:p>
            <a:pPr lvl="0" rtl="0">
              <a:spcBef>
                <a:spcPts val="0"/>
              </a:spcBef>
              <a:buNone/>
            </a:pPr>
            <a:r>
              <a:rPr lang="en"/>
              <a:t>Say you want to use a neighborhood of 10% (i.e. k = 0.1*n)</a:t>
            </a:r>
          </a:p>
          <a:p>
            <a:pPr lvl="0">
              <a:spcBef>
                <a:spcPts val="0"/>
              </a:spcBef>
              <a:buNone/>
            </a:pPr>
            <a:r>
              <a:rPr lang="en">
                <a:solidFill>
                  <a:srgbClr val="CC4125"/>
                </a:solidFill>
              </a:rPr>
              <a:t>Let’s see how this looks as we increase the dimensionality… </a:t>
            </a:r>
            <a:r>
              <a:rPr lang="en" sz="1400">
                <a:solidFill>
                  <a:srgbClr val="CC4125"/>
                </a:solidFill>
              </a:rPr>
              <a:t>(next slide)</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0" st="0"/>
                                            </p:txEl>
                                          </p:spTgt>
                                        </p:tgtEl>
                                        <p:attrNameLst>
                                          <p:attrName>style.visibility</p:attrName>
                                        </p:attrNameLst>
                                      </p:cBhvr>
                                      <p:to>
                                        <p:strVal val="visible"/>
                                      </p:to>
                                    </p:set>
                                    <p:animEffect filter="fade" transition="in">
                                      <p:cBhvr>
                                        <p:cTn dur="1000"/>
                                        <p:tgtEl>
                                          <p:spTgt spid="2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1" st="1"/>
                                            </p:txEl>
                                          </p:spTgt>
                                        </p:tgtEl>
                                        <p:attrNameLst>
                                          <p:attrName>style.visibility</p:attrName>
                                        </p:attrNameLst>
                                      </p:cBhvr>
                                      <p:to>
                                        <p:strVal val="visible"/>
                                      </p:to>
                                    </p:set>
                                    <p:animEffect filter="fade" transition="in">
                                      <p:cBhvr>
                                        <p:cTn dur="1000"/>
                                        <p:tgtEl>
                                          <p:spTgt spid="22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2" st="2"/>
                                            </p:txEl>
                                          </p:spTgt>
                                        </p:tgtEl>
                                        <p:attrNameLst>
                                          <p:attrName>style.visibility</p:attrName>
                                        </p:attrNameLst>
                                      </p:cBhvr>
                                      <p:to>
                                        <p:strVal val="visible"/>
                                      </p:to>
                                    </p:set>
                                    <p:animEffect filter="fade" transition="in">
                                      <p:cBhvr>
                                        <p:cTn dur="1000"/>
                                        <p:tgtEl>
                                          <p:spTgt spid="22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3" st="3"/>
                                            </p:txEl>
                                          </p:spTgt>
                                        </p:tgtEl>
                                        <p:attrNameLst>
                                          <p:attrName>style.visibility</p:attrName>
                                        </p:attrNameLst>
                                      </p:cBhvr>
                                      <p:to>
                                        <p:strVal val="visible"/>
                                      </p:to>
                                    </p:set>
                                    <p:animEffect filter="fade" transition="in">
                                      <p:cBhvr>
                                        <p:cTn dur="1000"/>
                                        <p:tgtEl>
                                          <p:spTgt spid="229">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3" name="Shape 233"/>
        <p:cNvGrpSpPr/>
        <p:nvPr/>
      </p:nvGrpSpPr>
      <p:grpSpPr>
        <a:xfrm>
          <a:off x="0" y="0"/>
          <a:ext cx="0" cy="0"/>
          <a:chOff x="0" y="0"/>
          <a:chExt cx="0" cy="0"/>
        </a:xfrm>
      </p:grpSpPr>
      <p:sp>
        <p:nvSpPr>
          <p:cNvPr id="234" name="Shape 234"/>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The Curse of Dimensionality</a:t>
            </a:r>
          </a:p>
        </p:txBody>
      </p:sp>
      <p:sp>
        <p:nvSpPr>
          <p:cNvPr id="235" name="Shape 235"/>
          <p:cNvSpPr txBox="1"/>
          <p:nvPr/>
        </p:nvSpPr>
        <p:spPr>
          <a:xfrm>
            <a:off x="502350" y="3689825"/>
            <a:ext cx="8139300" cy="1453800"/>
          </a:xfrm>
          <a:prstGeom prst="rect">
            <a:avLst/>
          </a:prstGeom>
          <a:noFill/>
          <a:ln>
            <a:noFill/>
          </a:ln>
        </p:spPr>
        <p:txBody>
          <a:bodyPr anchorCtr="0" anchor="t" bIns="91425" lIns="91425" rIns="91425" tIns="91425">
            <a:noAutofit/>
          </a:bodyPr>
          <a:lstStyle/>
          <a:p>
            <a:pPr lvl="0" rtl="0">
              <a:spcBef>
                <a:spcPts val="0"/>
              </a:spcBef>
              <a:buNone/>
            </a:pPr>
            <a:r>
              <a:rPr lang="en" sz="1600">
                <a:solidFill>
                  <a:srgbClr val="666666"/>
                </a:solidFill>
              </a:rPr>
              <a:t>When p=1, we are only considering x1. When p=2, we are considering x1 and x2.</a:t>
            </a:r>
          </a:p>
          <a:p>
            <a:pPr lvl="0" rtl="0">
              <a:spcBef>
                <a:spcPts val="0"/>
              </a:spcBef>
              <a:buNone/>
            </a:pPr>
            <a:r>
              <a:t/>
            </a:r>
            <a:endParaRPr sz="1600">
              <a:solidFill>
                <a:srgbClr val="666666"/>
              </a:solidFill>
            </a:endParaRPr>
          </a:p>
          <a:p>
            <a:pPr lvl="0" rtl="0">
              <a:spcBef>
                <a:spcPts val="0"/>
              </a:spcBef>
              <a:buNone/>
            </a:pPr>
            <a:r>
              <a:rPr lang="en" sz="1600">
                <a:solidFill>
                  <a:srgbClr val="666666"/>
                </a:solidFill>
              </a:rPr>
              <a:t>Notice the required radius in 2D is much larger than the required radius in 1D.</a:t>
            </a:r>
          </a:p>
          <a:p>
            <a:pPr lvl="0" rtl="0">
              <a:spcBef>
                <a:spcPts val="0"/>
              </a:spcBef>
              <a:buNone/>
            </a:pPr>
            <a:r>
              <a:t/>
            </a:r>
            <a:endParaRPr sz="1600">
              <a:solidFill>
                <a:srgbClr val="666666"/>
              </a:solidFill>
            </a:endParaRPr>
          </a:p>
          <a:p>
            <a:pPr lvl="0">
              <a:spcBef>
                <a:spcPts val="0"/>
              </a:spcBef>
              <a:buNone/>
            </a:pPr>
            <a:r>
              <a:rPr lang="en" sz="1600">
                <a:solidFill>
                  <a:srgbClr val="CC4125"/>
                </a:solidFill>
              </a:rPr>
              <a:t>As we increase the dimensionality, we lose the concept of locality.</a:t>
            </a:r>
          </a:p>
        </p:txBody>
      </p:sp>
      <p:pic>
        <p:nvPicPr>
          <p:cNvPr id="236" name="Shape 236"/>
          <p:cNvPicPr preferRelativeResize="0"/>
          <p:nvPr/>
        </p:nvPicPr>
        <p:blipFill>
          <a:blip r:embed="rId3">
            <a:alphaModFix/>
          </a:blip>
          <a:stretch>
            <a:fillRect/>
          </a:stretch>
        </p:blipFill>
        <p:spPr>
          <a:xfrm>
            <a:off x="1467274" y="690815"/>
            <a:ext cx="6088548" cy="3023025"/>
          </a:xfrm>
          <a:prstGeom prst="rect">
            <a:avLst/>
          </a:prstGeom>
          <a:noFill/>
          <a:ln>
            <a:noFill/>
          </a:ln>
        </p:spPr>
      </p:pic>
      <p:sp>
        <p:nvSpPr>
          <p:cNvPr id="237" name="Shape 237"/>
          <p:cNvSpPr txBox="1"/>
          <p:nvPr/>
        </p:nvSpPr>
        <p:spPr>
          <a:xfrm>
            <a:off x="7332175" y="167025"/>
            <a:ext cx="1663200" cy="523800"/>
          </a:xfrm>
          <a:prstGeom prst="rect">
            <a:avLst/>
          </a:prstGeom>
          <a:noFill/>
          <a:ln>
            <a:noFill/>
          </a:ln>
        </p:spPr>
        <p:txBody>
          <a:bodyPr anchorCtr="0" anchor="t" bIns="91425" lIns="91425" rIns="91425" tIns="91425">
            <a:noAutofit/>
          </a:bodyPr>
          <a:lstStyle/>
          <a:p>
            <a:pPr lvl="0">
              <a:spcBef>
                <a:spcPts val="0"/>
              </a:spcBef>
              <a:buNone/>
            </a:pPr>
            <a:r>
              <a:rPr i="1" lang="en">
                <a:solidFill>
                  <a:srgbClr val="FFFFFF"/>
                </a:solidFill>
              </a:rPr>
              <a:t>p</a:t>
            </a:r>
            <a:r>
              <a:rPr lang="en">
                <a:solidFill>
                  <a:srgbClr val="FFFFFF"/>
                </a:solidFill>
              </a:rPr>
              <a:t> = dimensionality</a:t>
            </a:r>
          </a:p>
        </p:txBody>
      </p:sp>
      <p:cxnSp>
        <p:nvCxnSpPr>
          <p:cNvPr id="238" name="Shape 238"/>
          <p:cNvCxnSpPr>
            <a:stCxn id="237" idx="1"/>
          </p:cNvCxnSpPr>
          <p:nvPr/>
        </p:nvCxnSpPr>
        <p:spPr>
          <a:xfrm flipH="1">
            <a:off x="7048975" y="428925"/>
            <a:ext cx="283200" cy="6468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0" st="0"/>
                                            </p:txEl>
                                          </p:spTgt>
                                        </p:tgtEl>
                                        <p:attrNameLst>
                                          <p:attrName>style.visibility</p:attrName>
                                        </p:attrNameLst>
                                      </p:cBhvr>
                                      <p:to>
                                        <p:strVal val="visible"/>
                                      </p:to>
                                    </p:set>
                                    <p:animEffect filter="fade" transition="in">
                                      <p:cBhvr>
                                        <p:cTn dur="1000"/>
                                        <p:tgtEl>
                                          <p:spTgt spid="23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1" st="1"/>
                                            </p:txEl>
                                          </p:spTgt>
                                        </p:tgtEl>
                                        <p:attrNameLst>
                                          <p:attrName>style.visibility</p:attrName>
                                        </p:attrNameLst>
                                      </p:cBhvr>
                                      <p:to>
                                        <p:strVal val="visible"/>
                                      </p:to>
                                    </p:set>
                                    <p:animEffect filter="fade" transition="in">
                                      <p:cBhvr>
                                        <p:cTn dur="1000"/>
                                        <p:tgtEl>
                                          <p:spTgt spid="23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2" st="2"/>
                                            </p:txEl>
                                          </p:spTgt>
                                        </p:tgtEl>
                                        <p:attrNameLst>
                                          <p:attrName>style.visibility</p:attrName>
                                        </p:attrNameLst>
                                      </p:cBhvr>
                                      <p:to>
                                        <p:strVal val="visible"/>
                                      </p:to>
                                    </p:set>
                                    <p:animEffect filter="fade" transition="in">
                                      <p:cBhvr>
                                        <p:cTn dur="1000"/>
                                        <p:tgtEl>
                                          <p:spTgt spid="23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3" st="3"/>
                                            </p:txEl>
                                          </p:spTgt>
                                        </p:tgtEl>
                                        <p:attrNameLst>
                                          <p:attrName>style.visibility</p:attrName>
                                        </p:attrNameLst>
                                      </p:cBhvr>
                                      <p:to>
                                        <p:strVal val="visible"/>
                                      </p:to>
                                    </p:set>
                                    <p:animEffect filter="fade" transition="in">
                                      <p:cBhvr>
                                        <p:cTn dur="1000"/>
                                        <p:tgtEl>
                                          <p:spTgt spid="23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4" st="4"/>
                                            </p:txEl>
                                          </p:spTgt>
                                        </p:tgtEl>
                                        <p:attrNameLst>
                                          <p:attrName>style.visibility</p:attrName>
                                        </p:attrNameLst>
                                      </p:cBhvr>
                                      <p:to>
                                        <p:strVal val="visible"/>
                                      </p:to>
                                    </p:set>
                                    <p:animEffect filter="fade" transition="in">
                                      <p:cBhvr>
                                        <p:cTn dur="1000"/>
                                        <p:tgtEl>
                                          <p:spTgt spid="235">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2" name="Shape 242"/>
        <p:cNvGrpSpPr/>
        <p:nvPr/>
      </p:nvGrpSpPr>
      <p:grpSpPr>
        <a:xfrm>
          <a:off x="0" y="0"/>
          <a:ext cx="0" cy="0"/>
          <a:chOff x="0" y="0"/>
          <a:chExt cx="0" cy="0"/>
        </a:xfrm>
      </p:grpSpPr>
      <p:sp>
        <p:nvSpPr>
          <p:cNvPr id="243" name="Shape 243"/>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The Curse of Dimensionality </a:t>
            </a:r>
            <a:r>
              <a:rPr b="1" lang="en" u="sng"/>
              <a:t>(another perspective)</a:t>
            </a:r>
          </a:p>
        </p:txBody>
      </p:sp>
      <p:pic>
        <p:nvPicPr>
          <p:cNvPr id="244" name="Shape 244"/>
          <p:cNvPicPr preferRelativeResize="0"/>
          <p:nvPr/>
        </p:nvPicPr>
        <p:blipFill>
          <a:blip r:embed="rId3">
            <a:alphaModFix/>
          </a:blip>
          <a:stretch>
            <a:fillRect/>
          </a:stretch>
        </p:blipFill>
        <p:spPr>
          <a:xfrm>
            <a:off x="2278100" y="1000225"/>
            <a:ext cx="6738650" cy="3897324"/>
          </a:xfrm>
          <a:prstGeom prst="rect">
            <a:avLst/>
          </a:prstGeom>
          <a:noFill/>
          <a:ln>
            <a:noFill/>
          </a:ln>
        </p:spPr>
      </p:pic>
      <p:sp>
        <p:nvSpPr>
          <p:cNvPr id="245" name="Shape 245"/>
          <p:cNvSpPr txBox="1"/>
          <p:nvPr/>
        </p:nvSpPr>
        <p:spPr>
          <a:xfrm>
            <a:off x="56625" y="934225"/>
            <a:ext cx="2080800" cy="9201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666666"/>
                </a:solidFill>
              </a:rPr>
              <a:t>Say we have a unit (hyper)cube.</a:t>
            </a:r>
          </a:p>
          <a:p>
            <a:pPr lvl="0">
              <a:spcBef>
                <a:spcPts val="0"/>
              </a:spcBef>
              <a:buNone/>
            </a:pPr>
            <a:r>
              <a:t/>
            </a:r>
            <a:endParaRPr sz="1800">
              <a:solidFill>
                <a:srgbClr val="666666"/>
              </a:solidFill>
            </a:endParaRPr>
          </a:p>
        </p:txBody>
      </p:sp>
      <p:cxnSp>
        <p:nvCxnSpPr>
          <p:cNvPr id="246" name="Shape 246"/>
          <p:cNvCxnSpPr/>
          <p:nvPr/>
        </p:nvCxnSpPr>
        <p:spPr>
          <a:xfrm>
            <a:off x="1882600" y="1288075"/>
            <a:ext cx="1302300" cy="1019100"/>
          </a:xfrm>
          <a:prstGeom prst="straightConnector1">
            <a:avLst/>
          </a:prstGeom>
          <a:noFill/>
          <a:ln cap="flat" cmpd="sng" w="19050">
            <a:solidFill>
              <a:srgbClr val="999999"/>
            </a:solidFill>
            <a:prstDash val="solid"/>
            <a:round/>
            <a:headEnd len="lg" w="lg" type="none"/>
            <a:tailEnd len="lg" w="lg" type="triangle"/>
          </a:ln>
        </p:spPr>
      </p:cxnSp>
      <p:cxnSp>
        <p:nvCxnSpPr>
          <p:cNvPr id="247" name="Shape 247"/>
          <p:cNvCxnSpPr/>
          <p:nvPr/>
        </p:nvCxnSpPr>
        <p:spPr>
          <a:xfrm>
            <a:off x="2094900" y="2576175"/>
            <a:ext cx="821100" cy="806700"/>
          </a:xfrm>
          <a:prstGeom prst="straightConnector1">
            <a:avLst/>
          </a:prstGeom>
          <a:noFill/>
          <a:ln cap="flat" cmpd="sng" w="19050">
            <a:solidFill>
              <a:srgbClr val="E69138"/>
            </a:solidFill>
            <a:prstDash val="solid"/>
            <a:round/>
            <a:headEnd len="lg" w="lg" type="none"/>
            <a:tailEnd len="lg" w="lg" type="triangle"/>
          </a:ln>
        </p:spPr>
      </p:cxnSp>
      <p:cxnSp>
        <p:nvCxnSpPr>
          <p:cNvPr id="248" name="Shape 248"/>
          <p:cNvCxnSpPr/>
          <p:nvPr/>
        </p:nvCxnSpPr>
        <p:spPr>
          <a:xfrm>
            <a:off x="1231475" y="4529525"/>
            <a:ext cx="5463900" cy="42600"/>
          </a:xfrm>
          <a:prstGeom prst="straightConnector1">
            <a:avLst/>
          </a:prstGeom>
          <a:noFill/>
          <a:ln cap="flat" cmpd="sng" w="19050">
            <a:solidFill>
              <a:srgbClr val="6AA84F"/>
            </a:solidFill>
            <a:prstDash val="solid"/>
            <a:round/>
            <a:headEnd len="lg" w="lg" type="none"/>
            <a:tailEnd len="lg" w="lg" type="triangle"/>
          </a:ln>
        </p:spPr>
      </p:cxnSp>
      <p:cxnSp>
        <p:nvCxnSpPr>
          <p:cNvPr id="249" name="Shape 249"/>
          <p:cNvCxnSpPr/>
          <p:nvPr/>
        </p:nvCxnSpPr>
        <p:spPr>
          <a:xfrm flipH="1" rot="10800000">
            <a:off x="5124025" y="3029050"/>
            <a:ext cx="354000" cy="1528800"/>
          </a:xfrm>
          <a:prstGeom prst="straightConnector1">
            <a:avLst/>
          </a:prstGeom>
          <a:noFill/>
          <a:ln cap="flat" cmpd="sng" w="19050">
            <a:solidFill>
              <a:srgbClr val="6AA84F"/>
            </a:solidFill>
            <a:prstDash val="solid"/>
            <a:round/>
            <a:headEnd len="lg" w="lg" type="none"/>
            <a:tailEnd len="lg" w="lg" type="triangle"/>
          </a:ln>
        </p:spPr>
      </p:cxnSp>
      <p:sp>
        <p:nvSpPr>
          <p:cNvPr id="250" name="Shape 250"/>
          <p:cNvSpPr txBox="1"/>
          <p:nvPr/>
        </p:nvSpPr>
        <p:spPr>
          <a:xfrm>
            <a:off x="7332175" y="167025"/>
            <a:ext cx="1663200" cy="523800"/>
          </a:xfrm>
          <a:prstGeom prst="rect">
            <a:avLst/>
          </a:prstGeom>
          <a:noFill/>
          <a:ln>
            <a:noFill/>
          </a:ln>
        </p:spPr>
        <p:txBody>
          <a:bodyPr anchorCtr="0" anchor="t" bIns="91425" lIns="91425" rIns="91425" tIns="91425">
            <a:noAutofit/>
          </a:bodyPr>
          <a:lstStyle/>
          <a:p>
            <a:pPr lvl="0" rtl="0">
              <a:spcBef>
                <a:spcPts val="0"/>
              </a:spcBef>
              <a:buNone/>
            </a:pPr>
            <a:r>
              <a:rPr i="1" lang="en">
                <a:solidFill>
                  <a:srgbClr val="FFFFFF"/>
                </a:solidFill>
              </a:rPr>
              <a:t>p</a:t>
            </a:r>
            <a:r>
              <a:rPr lang="en">
                <a:solidFill>
                  <a:srgbClr val="FFFFFF"/>
                </a:solidFill>
              </a:rPr>
              <a:t> = dimensionality</a:t>
            </a:r>
          </a:p>
        </p:txBody>
      </p:sp>
      <p:cxnSp>
        <p:nvCxnSpPr>
          <p:cNvPr id="251" name="Shape 251"/>
          <p:cNvCxnSpPr/>
          <p:nvPr/>
        </p:nvCxnSpPr>
        <p:spPr>
          <a:xfrm>
            <a:off x="7629425" y="509575"/>
            <a:ext cx="750300" cy="920100"/>
          </a:xfrm>
          <a:prstGeom prst="straightConnector1">
            <a:avLst/>
          </a:prstGeom>
          <a:noFill/>
          <a:ln cap="flat" cmpd="sng" w="9525">
            <a:solidFill>
              <a:schemeClr val="dk2"/>
            </a:solidFill>
            <a:prstDash val="solid"/>
            <a:round/>
            <a:headEnd len="lg" w="lg" type="none"/>
            <a:tailEnd len="lg" w="lg" type="triangle"/>
          </a:ln>
        </p:spPr>
      </p:cxnSp>
      <p:sp>
        <p:nvSpPr>
          <p:cNvPr id="252" name="Shape 252"/>
          <p:cNvSpPr txBox="1"/>
          <p:nvPr/>
        </p:nvSpPr>
        <p:spPr>
          <a:xfrm>
            <a:off x="8011606" y="4373721"/>
            <a:ext cx="481200" cy="438900"/>
          </a:xfrm>
          <a:prstGeom prst="rect">
            <a:avLst/>
          </a:prstGeom>
          <a:noFill/>
          <a:ln>
            <a:noFill/>
          </a:ln>
        </p:spPr>
        <p:txBody>
          <a:bodyPr anchorCtr="0" anchor="t" bIns="91425" lIns="91425" rIns="91425" tIns="91425">
            <a:noAutofit/>
          </a:bodyPr>
          <a:lstStyle/>
          <a:p>
            <a:pPr lvl="0">
              <a:spcBef>
                <a:spcPts val="0"/>
              </a:spcBef>
              <a:buNone/>
            </a:pPr>
            <a:r>
              <a:rPr lang="en"/>
              <a:t>(f)</a:t>
            </a:r>
          </a:p>
        </p:txBody>
      </p:sp>
      <p:sp>
        <p:nvSpPr>
          <p:cNvPr id="253" name="Shape 253"/>
          <p:cNvSpPr txBox="1"/>
          <p:nvPr/>
        </p:nvSpPr>
        <p:spPr>
          <a:xfrm rot="-5400000">
            <a:off x="5254431" y="1953200"/>
            <a:ext cx="481200" cy="438900"/>
          </a:xfrm>
          <a:prstGeom prst="rect">
            <a:avLst/>
          </a:prstGeom>
          <a:noFill/>
          <a:ln>
            <a:noFill/>
          </a:ln>
        </p:spPr>
        <p:txBody>
          <a:bodyPr anchorCtr="0" anchor="t" bIns="91425" lIns="91425" rIns="91425" tIns="91425">
            <a:noAutofit/>
          </a:bodyPr>
          <a:lstStyle/>
          <a:p>
            <a:pPr lvl="0" rtl="0">
              <a:spcBef>
                <a:spcPts val="0"/>
              </a:spcBef>
              <a:buNone/>
            </a:pPr>
            <a:r>
              <a:rPr lang="en"/>
              <a:t>(e)</a:t>
            </a:r>
          </a:p>
        </p:txBody>
      </p:sp>
      <p:pic>
        <p:nvPicPr>
          <p:cNvPr id="254" name="Shape 254"/>
          <p:cNvPicPr preferRelativeResize="0"/>
          <p:nvPr/>
        </p:nvPicPr>
        <p:blipFill>
          <a:blip r:embed="rId4">
            <a:alphaModFix/>
          </a:blip>
          <a:stretch>
            <a:fillRect/>
          </a:stretch>
        </p:blipFill>
        <p:spPr>
          <a:xfrm>
            <a:off x="5916850" y="810229"/>
            <a:ext cx="993299" cy="318795"/>
          </a:xfrm>
          <a:prstGeom prst="rect">
            <a:avLst/>
          </a:prstGeom>
          <a:noFill/>
          <a:ln>
            <a:noFill/>
          </a:ln>
        </p:spPr>
      </p:pic>
      <p:cxnSp>
        <p:nvCxnSpPr>
          <p:cNvPr id="255" name="Shape 255"/>
          <p:cNvCxnSpPr/>
          <p:nvPr/>
        </p:nvCxnSpPr>
        <p:spPr>
          <a:xfrm>
            <a:off x="6100725" y="1141125"/>
            <a:ext cx="721800" cy="1222800"/>
          </a:xfrm>
          <a:prstGeom prst="straightConnector1">
            <a:avLst/>
          </a:prstGeom>
          <a:noFill/>
          <a:ln cap="flat" cmpd="sng" w="9525">
            <a:solidFill>
              <a:schemeClr val="dk2"/>
            </a:solidFill>
            <a:prstDash val="solid"/>
            <a:round/>
            <a:headEnd len="lg" w="lg" type="none"/>
            <a:tailEnd len="lg" w="lg" type="triangle"/>
          </a:ln>
        </p:spPr>
      </p:cxnSp>
      <p:sp>
        <p:nvSpPr>
          <p:cNvPr id="256" name="Shape 256"/>
          <p:cNvSpPr txBox="1"/>
          <p:nvPr/>
        </p:nvSpPr>
        <p:spPr>
          <a:xfrm>
            <a:off x="56625" y="1783550"/>
            <a:ext cx="2080800" cy="19425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666666"/>
                </a:solidFill>
              </a:rPr>
              <a:t>We want to create another </a:t>
            </a:r>
          </a:p>
          <a:p>
            <a:pPr lvl="0" rtl="0">
              <a:spcBef>
                <a:spcPts val="0"/>
              </a:spcBef>
              <a:buNone/>
            </a:pPr>
            <a:r>
              <a:rPr lang="en" sz="1800">
                <a:solidFill>
                  <a:srgbClr val="666666"/>
                </a:solidFill>
              </a:rPr>
              <a:t>(hyper)cube inside the outer cube so that we fill X% of the outer cube.</a:t>
            </a:r>
          </a:p>
        </p:txBody>
      </p:sp>
      <p:sp>
        <p:nvSpPr>
          <p:cNvPr id="257" name="Shape 257"/>
          <p:cNvSpPr txBox="1"/>
          <p:nvPr/>
        </p:nvSpPr>
        <p:spPr>
          <a:xfrm>
            <a:off x="56625" y="3726050"/>
            <a:ext cx="2080800" cy="10191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666666"/>
                </a:solidFill>
              </a:rPr>
              <a:t>How long must the edges of the inner cube be?</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par>
                                <p:cTn fill="hold" nodeType="with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1000"/>
                                        <p:tgtEl>
                                          <p:spTgt spid="256"/>
                                        </p:tgtEl>
                                      </p:cBhvr>
                                    </p:animEffect>
                                  </p:childTnLst>
                                </p:cTn>
                              </p:par>
                              <p:par>
                                <p:cTn fill="hold" nodeType="with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1000"/>
                                        <p:tgtEl>
                                          <p:spTgt spid="248"/>
                                        </p:tgtEl>
                                      </p:cBhvr>
                                    </p:animEffect>
                                  </p:childTnLst>
                                </p:cTn>
                              </p:par>
                              <p:par>
                                <p:cTn fill="hold" nodeType="with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par>
                                <p:cTn fill="hold" nodeType="with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000"/>
                                        <p:tgtEl>
                                          <p:spTgt spid="2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000"/>
                                        <p:tgtEl>
                                          <p:spTgt spid="255"/>
                                        </p:tgtEl>
                                      </p:cBhvr>
                                    </p:animEffect>
                                  </p:childTnLst>
                                </p:cTn>
                              </p:par>
                              <p:par>
                                <p:cTn fill="hold" nodeType="with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000"/>
                                        <p:tgtEl>
                                          <p:spTgt spid="2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1" name="Shape 261"/>
        <p:cNvGrpSpPr/>
        <p:nvPr/>
      </p:nvGrpSpPr>
      <p:grpSpPr>
        <a:xfrm>
          <a:off x="0" y="0"/>
          <a:ext cx="0" cy="0"/>
          <a:chOff x="0" y="0"/>
          <a:chExt cx="0" cy="0"/>
        </a:xfrm>
      </p:grpSpPr>
      <p:sp>
        <p:nvSpPr>
          <p:cNvPr id="262" name="Shape 262"/>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The Curse of Dimensionality </a:t>
            </a:r>
            <a:r>
              <a:rPr b="1" lang="en" u="sng"/>
              <a:t>(another perspective)</a:t>
            </a:r>
          </a:p>
        </p:txBody>
      </p:sp>
      <p:sp>
        <p:nvSpPr>
          <p:cNvPr id="263" name="Shape 263"/>
          <p:cNvSpPr txBox="1"/>
          <p:nvPr/>
        </p:nvSpPr>
        <p:spPr>
          <a:xfrm>
            <a:off x="523725" y="1089925"/>
            <a:ext cx="6978300" cy="27885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666666"/>
                </a:solidFill>
              </a:rPr>
              <a:t>Say you have a dataset with 100 samples, each with only one predictor.</a:t>
            </a:r>
          </a:p>
          <a:p>
            <a:pPr lvl="0" rtl="0">
              <a:spcBef>
                <a:spcPts val="0"/>
              </a:spcBef>
              <a:buNone/>
            </a:pPr>
            <a:r>
              <a:t/>
            </a:r>
            <a:endParaRPr sz="1800">
              <a:solidFill>
                <a:srgbClr val="666666"/>
              </a:solidFill>
            </a:endParaRPr>
          </a:p>
          <a:p>
            <a:pPr lvl="0" rtl="0">
              <a:spcBef>
                <a:spcPts val="0"/>
              </a:spcBef>
              <a:buNone/>
            </a:pPr>
            <a:r>
              <a:rPr lang="en" sz="1800">
                <a:solidFill>
                  <a:srgbClr val="666666"/>
                </a:solidFill>
              </a:rPr>
              <a:t>But, one predictor doesn’t tell you enough, so you collect a new dataset, and this time you measure 10 predictors for each sample.</a:t>
            </a:r>
          </a:p>
          <a:p>
            <a:pPr lvl="0" rtl="0">
              <a:spcBef>
                <a:spcPts val="0"/>
              </a:spcBef>
              <a:buNone/>
            </a:pPr>
            <a:r>
              <a:t/>
            </a:r>
            <a:endParaRPr sz="1800">
              <a:solidFill>
                <a:srgbClr val="666666"/>
              </a:solidFill>
            </a:endParaRPr>
          </a:p>
          <a:p>
            <a:pPr lvl="0">
              <a:spcBef>
                <a:spcPts val="0"/>
              </a:spcBef>
              <a:buNone/>
            </a:pPr>
            <a:r>
              <a:rPr lang="en" sz="1800">
                <a:solidFill>
                  <a:srgbClr val="666666"/>
                </a:solidFill>
              </a:rPr>
              <a:t>How many samples do you need in your new (10 predictor) dataset to achieve the same “sample density” as you originally had (in the one-predictor dataset)?</a:t>
            </a:r>
          </a:p>
        </p:txBody>
      </p:sp>
      <p:sp>
        <p:nvSpPr>
          <p:cNvPr id="264" name="Shape 264"/>
          <p:cNvSpPr txBox="1"/>
          <p:nvPr/>
        </p:nvSpPr>
        <p:spPr>
          <a:xfrm>
            <a:off x="636975" y="3878425"/>
            <a:ext cx="8025900" cy="10473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666666"/>
                </a:solidFill>
              </a:rPr>
              <a:t>Just 100^10, that not that many… </a:t>
            </a:r>
            <a:r>
              <a:rPr lang="en" sz="2400">
                <a:solidFill>
                  <a:srgbClr val="CC4125"/>
                </a:solidFill>
              </a:rPr>
              <a:t>just</a:t>
            </a:r>
            <a:r>
              <a:rPr lang="en">
                <a:solidFill>
                  <a:srgbClr val="666666"/>
                </a:solidFill>
              </a:rPr>
              <a:t> </a:t>
            </a:r>
          </a:p>
          <a:p>
            <a:pPr lvl="0" algn="ctr">
              <a:spcBef>
                <a:spcPts val="0"/>
              </a:spcBef>
              <a:buNone/>
            </a:pPr>
            <a:r>
              <a:rPr lang="en" sz="3600">
                <a:solidFill>
                  <a:srgbClr val="CC4125"/>
                </a:solidFill>
              </a:rPr>
              <a:t>100,000,000,000,000,000,000</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0" st="0"/>
                                            </p:txEl>
                                          </p:spTgt>
                                        </p:tgtEl>
                                        <p:attrNameLst>
                                          <p:attrName>style.visibility</p:attrName>
                                        </p:attrNameLst>
                                      </p:cBhvr>
                                      <p:to>
                                        <p:strVal val="visible"/>
                                      </p:to>
                                    </p:set>
                                    <p:animEffect filter="fade" transition="in">
                                      <p:cBhvr>
                                        <p:cTn dur="1000"/>
                                        <p:tgtEl>
                                          <p:spTgt spid="2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1" st="1"/>
                                            </p:txEl>
                                          </p:spTgt>
                                        </p:tgtEl>
                                        <p:attrNameLst>
                                          <p:attrName>style.visibility</p:attrName>
                                        </p:attrNameLst>
                                      </p:cBhvr>
                                      <p:to>
                                        <p:strVal val="visible"/>
                                      </p:to>
                                    </p:set>
                                    <p:animEffect filter="fade" transition="in">
                                      <p:cBhvr>
                                        <p:cTn dur="1000"/>
                                        <p:tgtEl>
                                          <p:spTgt spid="26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2" st="2"/>
                                            </p:txEl>
                                          </p:spTgt>
                                        </p:tgtEl>
                                        <p:attrNameLst>
                                          <p:attrName>style.visibility</p:attrName>
                                        </p:attrNameLst>
                                      </p:cBhvr>
                                      <p:to>
                                        <p:strVal val="visible"/>
                                      </p:to>
                                    </p:set>
                                    <p:animEffect filter="fade" transition="in">
                                      <p:cBhvr>
                                        <p:cTn dur="1000"/>
                                        <p:tgtEl>
                                          <p:spTgt spid="26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3" st="3"/>
                                            </p:txEl>
                                          </p:spTgt>
                                        </p:tgtEl>
                                        <p:attrNameLst>
                                          <p:attrName>style.visibility</p:attrName>
                                        </p:attrNameLst>
                                      </p:cBhvr>
                                      <p:to>
                                        <p:strVal val="visible"/>
                                      </p:to>
                                    </p:set>
                                    <p:animEffect filter="fade" transition="in">
                                      <p:cBhvr>
                                        <p:cTn dur="1000"/>
                                        <p:tgtEl>
                                          <p:spTgt spid="26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4" st="4"/>
                                            </p:txEl>
                                          </p:spTgt>
                                        </p:tgtEl>
                                        <p:attrNameLst>
                                          <p:attrName>style.visibility</p:attrName>
                                        </p:attrNameLst>
                                      </p:cBhvr>
                                      <p:to>
                                        <p:strVal val="visible"/>
                                      </p:to>
                                    </p:set>
                                    <p:animEffect filter="fade" transition="in">
                                      <p:cBhvr>
                                        <p:cTn dur="1000"/>
                                        <p:tgtEl>
                                          <p:spTgt spid="26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1000"/>
                                        <p:tgtEl>
                                          <p:spTgt spid="2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8" name="Shape 268"/>
        <p:cNvGrpSpPr/>
        <p:nvPr/>
      </p:nvGrpSpPr>
      <p:grpSpPr>
        <a:xfrm>
          <a:off x="0" y="0"/>
          <a:ext cx="0" cy="0"/>
          <a:chOff x="0" y="0"/>
          <a:chExt cx="0" cy="0"/>
        </a:xfrm>
      </p:grpSpPr>
      <p:sp>
        <p:nvSpPr>
          <p:cNvPr id="269" name="Shape 269"/>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The Curse of Dimensionality </a:t>
            </a:r>
            <a:r>
              <a:rPr b="1" lang="en" u="sng"/>
              <a:t>(another perspective)</a:t>
            </a:r>
          </a:p>
        </p:txBody>
      </p:sp>
      <p:pic>
        <p:nvPicPr>
          <p:cNvPr id="270" name="Shape 270"/>
          <p:cNvPicPr preferRelativeResize="0"/>
          <p:nvPr/>
        </p:nvPicPr>
        <p:blipFill>
          <a:blip r:embed="rId3">
            <a:alphaModFix/>
          </a:blip>
          <a:stretch>
            <a:fillRect/>
          </a:stretch>
        </p:blipFill>
        <p:spPr>
          <a:xfrm>
            <a:off x="5889099" y="4269450"/>
            <a:ext cx="1818875" cy="719100"/>
          </a:xfrm>
          <a:prstGeom prst="rect">
            <a:avLst/>
          </a:prstGeom>
          <a:noFill/>
          <a:ln>
            <a:noFill/>
          </a:ln>
        </p:spPr>
      </p:pic>
      <p:pic>
        <p:nvPicPr>
          <p:cNvPr id="271" name="Shape 271"/>
          <p:cNvPicPr preferRelativeResize="0"/>
          <p:nvPr/>
        </p:nvPicPr>
        <p:blipFill>
          <a:blip r:embed="rId4">
            <a:alphaModFix/>
          </a:blip>
          <a:stretch>
            <a:fillRect/>
          </a:stretch>
        </p:blipFill>
        <p:spPr>
          <a:xfrm>
            <a:off x="304325" y="1519000"/>
            <a:ext cx="8535350" cy="951324"/>
          </a:xfrm>
          <a:prstGeom prst="rect">
            <a:avLst/>
          </a:prstGeom>
          <a:noFill/>
          <a:ln>
            <a:noFill/>
          </a:ln>
        </p:spPr>
      </p:pic>
      <p:sp>
        <p:nvSpPr>
          <p:cNvPr id="272" name="Shape 272"/>
          <p:cNvSpPr txBox="1"/>
          <p:nvPr/>
        </p:nvSpPr>
        <p:spPr>
          <a:xfrm>
            <a:off x="353875" y="868875"/>
            <a:ext cx="2349600" cy="602700"/>
          </a:xfrm>
          <a:prstGeom prst="rect">
            <a:avLst/>
          </a:prstGeom>
          <a:noFill/>
          <a:ln>
            <a:noFill/>
          </a:ln>
        </p:spPr>
        <p:txBody>
          <a:bodyPr anchorCtr="0" anchor="t" bIns="91425" lIns="91425" rIns="91425" tIns="91425">
            <a:noAutofit/>
          </a:bodyPr>
          <a:lstStyle/>
          <a:p>
            <a:pPr lvl="0">
              <a:spcBef>
                <a:spcPts val="0"/>
              </a:spcBef>
              <a:buNone/>
            </a:pPr>
            <a:r>
              <a:rPr lang="en" sz="1800">
                <a:solidFill>
                  <a:srgbClr val="666666"/>
                </a:solidFill>
              </a:rPr>
              <a:t>Don’t freak out...</a:t>
            </a:r>
          </a:p>
        </p:txBody>
      </p:sp>
      <p:sp>
        <p:nvSpPr>
          <p:cNvPr id="273" name="Shape 273"/>
          <p:cNvSpPr txBox="1"/>
          <p:nvPr/>
        </p:nvSpPr>
        <p:spPr>
          <a:xfrm>
            <a:off x="1189000" y="3354675"/>
            <a:ext cx="1726800" cy="6027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274" name="Shape 274"/>
          <p:cNvSpPr txBox="1"/>
          <p:nvPr/>
        </p:nvSpPr>
        <p:spPr>
          <a:xfrm>
            <a:off x="438800" y="3467925"/>
            <a:ext cx="3892500" cy="1273800"/>
          </a:xfrm>
          <a:prstGeom prst="rect">
            <a:avLst/>
          </a:prstGeom>
          <a:noFill/>
          <a:ln>
            <a:noFill/>
          </a:ln>
        </p:spPr>
        <p:txBody>
          <a:bodyPr anchorCtr="0" anchor="t" bIns="91425" lIns="91425" rIns="91425" tIns="91425">
            <a:noAutofit/>
          </a:bodyPr>
          <a:lstStyle/>
          <a:p>
            <a:pPr lvl="0">
              <a:spcBef>
                <a:spcPts val="0"/>
              </a:spcBef>
              <a:buNone/>
            </a:pPr>
            <a:r>
              <a:rPr b="1" lang="en" sz="1800">
                <a:solidFill>
                  <a:srgbClr val="CC4125"/>
                </a:solidFill>
              </a:rPr>
              <a:t>Euler’s gamma function</a:t>
            </a:r>
            <a:r>
              <a:rPr lang="en" sz="1800">
                <a:solidFill>
                  <a:srgbClr val="CC4125"/>
                </a:solidFill>
              </a:rPr>
              <a:t>… basically, it’s the </a:t>
            </a:r>
            <a:r>
              <a:rPr i="1" lang="en" sz="1800">
                <a:solidFill>
                  <a:srgbClr val="CC4125"/>
                </a:solidFill>
              </a:rPr>
              <a:t>factorial</a:t>
            </a:r>
            <a:r>
              <a:rPr lang="en" sz="1800">
                <a:solidFill>
                  <a:srgbClr val="CC4125"/>
                </a:solidFill>
              </a:rPr>
              <a:t> function that can operate on fractional numbers</a:t>
            </a:r>
          </a:p>
        </p:txBody>
      </p:sp>
      <p:cxnSp>
        <p:nvCxnSpPr>
          <p:cNvPr id="275" name="Shape 275"/>
          <p:cNvCxnSpPr/>
          <p:nvPr/>
        </p:nvCxnSpPr>
        <p:spPr>
          <a:xfrm flipH="1" rot="10800000">
            <a:off x="3057425" y="1953500"/>
            <a:ext cx="962700" cy="1585200"/>
          </a:xfrm>
          <a:prstGeom prst="straightConnector1">
            <a:avLst/>
          </a:prstGeom>
          <a:noFill/>
          <a:ln cap="flat" cmpd="sng" w="19050">
            <a:solidFill>
              <a:srgbClr val="CC4125"/>
            </a:solidFill>
            <a:prstDash val="solid"/>
            <a:round/>
            <a:headEnd len="lg" w="lg" type="none"/>
            <a:tailEnd len="lg" w="lg" type="triangle"/>
          </a:ln>
        </p:spPr>
      </p:cxnSp>
      <p:cxnSp>
        <p:nvCxnSpPr>
          <p:cNvPr id="276" name="Shape 276"/>
          <p:cNvCxnSpPr/>
          <p:nvPr/>
        </p:nvCxnSpPr>
        <p:spPr>
          <a:xfrm flipH="1" rot="10800000">
            <a:off x="3099900" y="2406250"/>
            <a:ext cx="3595500" cy="1146600"/>
          </a:xfrm>
          <a:prstGeom prst="straightConnector1">
            <a:avLst/>
          </a:prstGeom>
          <a:noFill/>
          <a:ln cap="flat" cmpd="sng" w="19050">
            <a:solidFill>
              <a:srgbClr val="CC4125"/>
            </a:solidFill>
            <a:prstDash val="solid"/>
            <a:round/>
            <a:headEnd len="lg" w="lg" type="none"/>
            <a:tailEnd len="lg" w="lg" type="triangle"/>
          </a:ln>
        </p:spPr>
      </p:cxnSp>
      <p:sp>
        <p:nvSpPr>
          <p:cNvPr id="277" name="Shape 277"/>
          <p:cNvSpPr txBox="1"/>
          <p:nvPr/>
        </p:nvSpPr>
        <p:spPr>
          <a:xfrm>
            <a:off x="5761000" y="3145425"/>
            <a:ext cx="2774400" cy="12738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CC4125"/>
                </a:solidFill>
              </a:rPr>
              <a:t>Factorial overtakes exponentiation in the limit…</a:t>
            </a:r>
          </a:p>
          <a:p>
            <a:pPr lvl="0">
              <a:spcBef>
                <a:spcPts val="0"/>
              </a:spcBef>
              <a:buNone/>
            </a:pPr>
            <a:r>
              <a:rPr lang="en" sz="1800">
                <a:solidFill>
                  <a:srgbClr val="CC4125"/>
                </a:solidFill>
              </a:rPr>
              <a:t>e.g.</a:t>
            </a:r>
          </a:p>
        </p:txBody>
      </p:sp>
      <p:cxnSp>
        <p:nvCxnSpPr>
          <p:cNvPr id="278" name="Shape 278"/>
          <p:cNvCxnSpPr/>
          <p:nvPr/>
        </p:nvCxnSpPr>
        <p:spPr>
          <a:xfrm flipH="1" rot="10800000">
            <a:off x="7810150" y="2236425"/>
            <a:ext cx="668700" cy="2423400"/>
          </a:xfrm>
          <a:prstGeom prst="straightConnector1">
            <a:avLst/>
          </a:prstGeom>
          <a:noFill/>
          <a:ln cap="flat" cmpd="sng" w="19050">
            <a:solidFill>
              <a:srgbClr val="CC4125"/>
            </a:solidFill>
            <a:prstDash val="solid"/>
            <a:round/>
            <a:headEnd len="lg" w="lg" type="none"/>
            <a:tailEnd len="lg" w="lg" type="triangle"/>
          </a:ln>
        </p:spPr>
      </p:cxnSp>
      <p:sp>
        <p:nvSpPr>
          <p:cNvPr id="279" name="Shape 279"/>
          <p:cNvSpPr txBox="1"/>
          <p:nvPr/>
        </p:nvSpPr>
        <p:spPr>
          <a:xfrm>
            <a:off x="2802650" y="4741725"/>
            <a:ext cx="2533500" cy="387600"/>
          </a:xfrm>
          <a:prstGeom prst="rect">
            <a:avLst/>
          </a:prstGeom>
          <a:noFill/>
          <a:ln>
            <a:noFill/>
          </a:ln>
        </p:spPr>
        <p:txBody>
          <a:bodyPr anchorCtr="0" anchor="t" bIns="91425" lIns="91425" rIns="91425" tIns="91425">
            <a:noAutofit/>
          </a:bodyPr>
          <a:lstStyle/>
          <a:p>
            <a:pPr lvl="0">
              <a:spcBef>
                <a:spcPts val="0"/>
              </a:spcBef>
              <a:buNone/>
            </a:pPr>
            <a:r>
              <a:rPr lang="en">
                <a:solidFill>
                  <a:srgbClr val="CC4125"/>
                </a:solidFill>
              </a:rPr>
              <a:t>What does this mean?</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72"/>
                                        </p:tgtEl>
                                      </p:cBhvr>
                                    </p:animEffect>
                                    <p:set>
                                      <p:cBhvr>
                                        <p:cTn dur="1" fill="hold">
                                          <p:stCondLst>
                                            <p:cond delay="1000"/>
                                          </p:stCondLst>
                                        </p:cTn>
                                        <p:tgtEl>
                                          <p:spTgt spid="27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000"/>
                                        <p:tgtEl>
                                          <p:spTgt spid="2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1000"/>
                                        <p:tgtEl>
                                          <p:spTgt spid="274"/>
                                        </p:tgtEl>
                                      </p:cBhvr>
                                    </p:animEffect>
                                  </p:childTnLst>
                                </p:cTn>
                              </p:par>
                              <p:par>
                                <p:cTn fill="hold" nodeType="with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1000"/>
                                        <p:tgtEl>
                                          <p:spTgt spid="275"/>
                                        </p:tgtEl>
                                      </p:cBhvr>
                                    </p:animEffect>
                                  </p:childTnLst>
                                </p:cTn>
                              </p:par>
                              <p:par>
                                <p:cTn fill="hold" nodeType="with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000"/>
                                        <p:tgtEl>
                                          <p:spTgt spid="2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1000"/>
                                        <p:tgtEl>
                                          <p:spTgt spid="270"/>
                                        </p:tgtEl>
                                      </p:cBhvr>
                                    </p:animEffect>
                                  </p:childTnLst>
                                </p:cTn>
                              </p:par>
                              <p:par>
                                <p:cTn fill="hold" nodeType="with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000"/>
                                        <p:tgtEl>
                                          <p:spTgt spid="277"/>
                                        </p:tgtEl>
                                      </p:cBhvr>
                                    </p:animEffect>
                                  </p:childTnLst>
                                </p:cTn>
                              </p:par>
                              <p:par>
                                <p:cTn fill="hold" nodeType="with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1000"/>
                                        <p:tgtEl>
                                          <p:spTgt spid="2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1000"/>
                                        <p:tgtEl>
                                          <p:spTgt spid="2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3" name="Shape 283"/>
        <p:cNvGrpSpPr/>
        <p:nvPr/>
      </p:nvGrpSpPr>
      <p:grpSpPr>
        <a:xfrm>
          <a:off x="0" y="0"/>
          <a:ext cx="0" cy="0"/>
          <a:chOff x="0" y="0"/>
          <a:chExt cx="0" cy="0"/>
        </a:xfrm>
      </p:grpSpPr>
      <p:sp>
        <p:nvSpPr>
          <p:cNvPr id="284" name="Shape 284"/>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The Curse of Dimensionality… takeaways</a:t>
            </a:r>
          </a:p>
        </p:txBody>
      </p:sp>
      <p:sp>
        <p:nvSpPr>
          <p:cNvPr id="285" name="Shape 285"/>
          <p:cNvSpPr txBox="1"/>
          <p:nvPr>
            <p:ph idx="1" type="body"/>
          </p:nvPr>
        </p:nvSpPr>
        <p:spPr>
          <a:xfrm>
            <a:off x="471900" y="1919075"/>
            <a:ext cx="8222100" cy="3063300"/>
          </a:xfrm>
          <a:prstGeom prst="rect">
            <a:avLst/>
          </a:prstGeom>
        </p:spPr>
        <p:txBody>
          <a:bodyPr anchorCtr="0" anchor="t" bIns="91425" lIns="91425" rIns="91425" tIns="91425">
            <a:noAutofit/>
          </a:bodyPr>
          <a:lstStyle/>
          <a:p>
            <a:pPr indent="-228600" lvl="0" marL="457200" rtl="0">
              <a:spcBef>
                <a:spcPts val="0"/>
              </a:spcBef>
            </a:pPr>
            <a:r>
              <a:rPr lang="en"/>
              <a:t>kNN (or any method that relies on distance metrics) will suffer in high dimensions.</a:t>
            </a:r>
          </a:p>
          <a:p>
            <a:pPr indent="-228600" lvl="1" marL="914400" rtl="0">
              <a:spcBef>
                <a:spcPts val="0"/>
              </a:spcBef>
            </a:pPr>
            <a:r>
              <a:rPr lang="en"/>
              <a:t>Nearest neighbors are “far” away in high dimensions (even for d=10).</a:t>
            </a:r>
            <a:br>
              <a:rPr lang="en"/>
            </a:br>
          </a:p>
          <a:p>
            <a:pPr indent="-228600" lvl="0" marL="457200" rtl="0">
              <a:spcBef>
                <a:spcPts val="0"/>
              </a:spcBef>
            </a:pPr>
            <a:r>
              <a:rPr lang="en"/>
              <a:t>An 10% neighborhood in a high dimensional unit hypercube requires a hypersphere with large radius.</a:t>
            </a:r>
          </a:p>
          <a:p>
            <a:pPr indent="-228600" lvl="1" marL="914400" rtl="0">
              <a:spcBef>
                <a:spcPts val="0"/>
              </a:spcBef>
            </a:pPr>
            <a:r>
              <a:rPr lang="en"/>
              <a:t>Hyperspheres are weird in high dimensions… I think of them as super-pointy!</a:t>
            </a:r>
            <a:br>
              <a:rPr lang="en"/>
            </a:br>
          </a:p>
          <a:p>
            <a:pPr indent="-228600" lvl="0" marL="457200" rtl="0">
              <a:spcBef>
                <a:spcPts val="0"/>
              </a:spcBef>
            </a:pPr>
            <a:r>
              <a:rPr lang="en"/>
              <a:t>High dimensional data tends to be sparse; it’s easy to overfit sparse data.</a:t>
            </a:r>
          </a:p>
          <a:p>
            <a:pPr indent="-228600" lvl="1" marL="914400">
              <a:spcBef>
                <a:spcPts val="0"/>
              </a:spcBef>
            </a:pPr>
            <a:r>
              <a:rPr lang="en"/>
              <a:t>It takes A LOT OF DATA to make up for increased dimensionality.</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0" st="0"/>
                                            </p:txEl>
                                          </p:spTgt>
                                        </p:tgtEl>
                                        <p:attrNameLst>
                                          <p:attrName>style.visibility</p:attrName>
                                        </p:attrNameLst>
                                      </p:cBhvr>
                                      <p:to>
                                        <p:strVal val="visible"/>
                                      </p:to>
                                    </p:set>
                                    <p:animEffect filter="fade" transition="in">
                                      <p:cBhvr>
                                        <p:cTn dur="1000"/>
                                        <p:tgtEl>
                                          <p:spTgt spid="28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1" st="1"/>
                                            </p:txEl>
                                          </p:spTgt>
                                        </p:tgtEl>
                                        <p:attrNameLst>
                                          <p:attrName>style.visibility</p:attrName>
                                        </p:attrNameLst>
                                      </p:cBhvr>
                                      <p:to>
                                        <p:strVal val="visible"/>
                                      </p:to>
                                    </p:set>
                                    <p:animEffect filter="fade" transition="in">
                                      <p:cBhvr>
                                        <p:cTn dur="1000"/>
                                        <p:tgtEl>
                                          <p:spTgt spid="28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2" st="2"/>
                                            </p:txEl>
                                          </p:spTgt>
                                        </p:tgtEl>
                                        <p:attrNameLst>
                                          <p:attrName>style.visibility</p:attrName>
                                        </p:attrNameLst>
                                      </p:cBhvr>
                                      <p:to>
                                        <p:strVal val="visible"/>
                                      </p:to>
                                    </p:set>
                                    <p:animEffect filter="fade" transition="in">
                                      <p:cBhvr>
                                        <p:cTn dur="1000"/>
                                        <p:tgtEl>
                                          <p:spTgt spid="28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3" st="3"/>
                                            </p:txEl>
                                          </p:spTgt>
                                        </p:tgtEl>
                                        <p:attrNameLst>
                                          <p:attrName>style.visibility</p:attrName>
                                        </p:attrNameLst>
                                      </p:cBhvr>
                                      <p:to>
                                        <p:strVal val="visible"/>
                                      </p:to>
                                    </p:set>
                                    <p:animEffect filter="fade" transition="in">
                                      <p:cBhvr>
                                        <p:cTn dur="1000"/>
                                        <p:tgtEl>
                                          <p:spTgt spid="28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4" st="4"/>
                                            </p:txEl>
                                          </p:spTgt>
                                        </p:tgtEl>
                                        <p:attrNameLst>
                                          <p:attrName>style.visibility</p:attrName>
                                        </p:attrNameLst>
                                      </p:cBhvr>
                                      <p:to>
                                        <p:strVal val="visible"/>
                                      </p:to>
                                    </p:set>
                                    <p:animEffect filter="fade" transition="in">
                                      <p:cBhvr>
                                        <p:cTn dur="1000"/>
                                        <p:tgtEl>
                                          <p:spTgt spid="28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5" st="5"/>
                                            </p:txEl>
                                          </p:spTgt>
                                        </p:tgtEl>
                                        <p:attrNameLst>
                                          <p:attrName>style.visibility</p:attrName>
                                        </p:attrNameLst>
                                      </p:cBhvr>
                                      <p:to>
                                        <p:strVal val="visible"/>
                                      </p:to>
                                    </p:set>
                                    <p:animEffect filter="fade" transition="in">
                                      <p:cBhvr>
                                        <p:cTn dur="1000"/>
                                        <p:tgtEl>
                                          <p:spTgt spid="285">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Is it a big dog or a small horse?</a:t>
            </a:r>
          </a:p>
        </p:txBody>
      </p:sp>
      <p:pic>
        <p:nvPicPr>
          <p:cNvPr id="75" name="Shape 75"/>
          <p:cNvPicPr preferRelativeResize="0"/>
          <p:nvPr/>
        </p:nvPicPr>
        <p:blipFill>
          <a:blip r:embed="rId3">
            <a:alphaModFix/>
          </a:blip>
          <a:stretch>
            <a:fillRect/>
          </a:stretch>
        </p:blipFill>
        <p:spPr>
          <a:xfrm>
            <a:off x="452751" y="740625"/>
            <a:ext cx="5645000" cy="4233750"/>
          </a:xfrm>
          <a:prstGeom prst="rect">
            <a:avLst/>
          </a:prstGeom>
          <a:noFill/>
          <a:ln>
            <a:noFill/>
          </a:ln>
        </p:spPr>
      </p:pic>
      <p:sp>
        <p:nvSpPr>
          <p:cNvPr id="76" name="Shape 76"/>
          <p:cNvSpPr txBox="1"/>
          <p:nvPr/>
        </p:nvSpPr>
        <p:spPr>
          <a:xfrm>
            <a:off x="1364575" y="1247950"/>
            <a:ext cx="2545200" cy="10029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FF0000"/>
                </a:solidFill>
              </a:rPr>
              <a:t>Red</a:t>
            </a:r>
            <a:r>
              <a:rPr lang="en" sz="1800"/>
              <a:t>: Horse</a:t>
            </a:r>
          </a:p>
          <a:p>
            <a:pPr lvl="0">
              <a:spcBef>
                <a:spcPts val="0"/>
              </a:spcBef>
              <a:buNone/>
            </a:pPr>
            <a:r>
              <a:rPr lang="en" sz="1800">
                <a:solidFill>
                  <a:srgbClr val="0000FF"/>
                </a:solidFill>
              </a:rPr>
              <a:t>Blue</a:t>
            </a:r>
            <a:r>
              <a:rPr lang="en" sz="1800"/>
              <a:t>: Dog</a:t>
            </a:r>
          </a:p>
        </p:txBody>
      </p:sp>
      <p:sp>
        <p:nvSpPr>
          <p:cNvPr id="77" name="Shape 77"/>
          <p:cNvSpPr/>
          <p:nvPr/>
        </p:nvSpPr>
        <p:spPr>
          <a:xfrm>
            <a:off x="3907798" y="2062088"/>
            <a:ext cx="139800" cy="139800"/>
          </a:xfrm>
          <a:prstGeom prst="ellipse">
            <a:avLst/>
          </a:prstGeom>
          <a:solidFill>
            <a:srgbClr val="38761D"/>
          </a:solidFill>
          <a:ln cap="flat" cmpd="sng" w="9525">
            <a:solidFill>
              <a:srgbClr val="38761D"/>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solidFill>
                <a:srgbClr val="38761D"/>
              </a:solidFill>
            </a:endParaRPr>
          </a:p>
        </p:txBody>
      </p:sp>
      <p:sp>
        <p:nvSpPr>
          <p:cNvPr id="78" name="Shape 78"/>
          <p:cNvSpPr/>
          <p:nvPr/>
        </p:nvSpPr>
        <p:spPr>
          <a:xfrm>
            <a:off x="2144320" y="3453100"/>
            <a:ext cx="139800" cy="139800"/>
          </a:xfrm>
          <a:prstGeom prst="ellipse">
            <a:avLst/>
          </a:prstGeom>
          <a:solidFill>
            <a:srgbClr val="38761D"/>
          </a:solidFill>
          <a:ln cap="flat" cmpd="sng" w="9525">
            <a:solidFill>
              <a:srgbClr val="38761D"/>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rgbClr val="38761D"/>
              </a:solidFill>
            </a:endParaRPr>
          </a:p>
        </p:txBody>
      </p:sp>
      <p:sp>
        <p:nvSpPr>
          <p:cNvPr id="79" name="Shape 79"/>
          <p:cNvSpPr/>
          <p:nvPr/>
        </p:nvSpPr>
        <p:spPr>
          <a:xfrm>
            <a:off x="1692725" y="4083675"/>
            <a:ext cx="139800" cy="139800"/>
          </a:xfrm>
          <a:prstGeom prst="ellipse">
            <a:avLst/>
          </a:prstGeom>
          <a:solidFill>
            <a:srgbClr val="38761D"/>
          </a:solidFill>
          <a:ln cap="flat" cmpd="sng" w="9525">
            <a:solidFill>
              <a:srgbClr val="38761D"/>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rgbClr val="38761D"/>
              </a:solidFill>
            </a:endParaRPr>
          </a:p>
        </p:txBody>
      </p:sp>
      <p:sp>
        <p:nvSpPr>
          <p:cNvPr id="80" name="Shape 80"/>
          <p:cNvSpPr txBox="1"/>
          <p:nvPr/>
        </p:nvSpPr>
        <p:spPr>
          <a:xfrm>
            <a:off x="6368125" y="1185000"/>
            <a:ext cx="2545200" cy="8259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666666"/>
                </a:solidFill>
              </a:rPr>
              <a:t>New datapoint:</a:t>
            </a:r>
          </a:p>
          <a:p>
            <a:pPr lvl="0">
              <a:spcBef>
                <a:spcPts val="0"/>
              </a:spcBef>
              <a:buNone/>
            </a:pPr>
            <a:r>
              <a:rPr lang="en" sz="1800">
                <a:solidFill>
                  <a:srgbClr val="274E13"/>
                </a:solidFill>
              </a:rPr>
              <a:t>Is it a horse or a dog?</a:t>
            </a:r>
          </a:p>
        </p:txBody>
      </p:sp>
      <p:cxnSp>
        <p:nvCxnSpPr>
          <p:cNvPr id="81" name="Shape 81"/>
          <p:cNvCxnSpPr>
            <a:stCxn id="80" idx="1"/>
            <a:endCxn id="77" idx="7"/>
          </p:cNvCxnSpPr>
          <p:nvPr/>
        </p:nvCxnSpPr>
        <p:spPr>
          <a:xfrm flipH="1">
            <a:off x="4027225" y="1597950"/>
            <a:ext cx="2340900" cy="484500"/>
          </a:xfrm>
          <a:prstGeom prst="straightConnector1">
            <a:avLst/>
          </a:prstGeom>
          <a:noFill/>
          <a:ln cap="flat" cmpd="sng" w="28575">
            <a:solidFill>
              <a:schemeClr val="dk2"/>
            </a:solidFill>
            <a:prstDash val="solid"/>
            <a:round/>
            <a:headEnd len="lg" w="lg" type="none"/>
            <a:tailEnd len="lg" w="lg" type="triangle"/>
          </a:ln>
        </p:spPr>
      </p:cxnSp>
      <p:sp>
        <p:nvSpPr>
          <p:cNvPr id="82" name="Shape 82"/>
          <p:cNvSpPr txBox="1"/>
          <p:nvPr/>
        </p:nvSpPr>
        <p:spPr>
          <a:xfrm>
            <a:off x="6368125" y="3361950"/>
            <a:ext cx="2545200" cy="8259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666666"/>
                </a:solidFill>
              </a:rPr>
              <a:t>New datapoint:</a:t>
            </a:r>
          </a:p>
          <a:p>
            <a:pPr lvl="0" rtl="0">
              <a:spcBef>
                <a:spcPts val="0"/>
              </a:spcBef>
              <a:buNone/>
            </a:pPr>
            <a:r>
              <a:rPr lang="en" sz="1800">
                <a:solidFill>
                  <a:srgbClr val="274E13"/>
                </a:solidFill>
              </a:rPr>
              <a:t>Is it a horse or a dog?</a:t>
            </a:r>
          </a:p>
          <a:p>
            <a:pPr lvl="0" rtl="0">
              <a:spcBef>
                <a:spcPts val="0"/>
              </a:spcBef>
              <a:buNone/>
            </a:pPr>
            <a:r>
              <a:t/>
            </a:r>
            <a:endParaRPr sz="1800">
              <a:solidFill>
                <a:srgbClr val="274E13"/>
              </a:solidFill>
            </a:endParaRPr>
          </a:p>
        </p:txBody>
      </p:sp>
      <p:cxnSp>
        <p:nvCxnSpPr>
          <p:cNvPr id="83" name="Shape 83"/>
          <p:cNvCxnSpPr>
            <a:stCxn id="82" idx="1"/>
            <a:endCxn id="79" idx="6"/>
          </p:cNvCxnSpPr>
          <p:nvPr/>
        </p:nvCxnSpPr>
        <p:spPr>
          <a:xfrm flipH="1">
            <a:off x="1832425" y="3774900"/>
            <a:ext cx="4535700" cy="378600"/>
          </a:xfrm>
          <a:prstGeom prst="straightConnector1">
            <a:avLst/>
          </a:prstGeom>
          <a:noFill/>
          <a:ln cap="flat" cmpd="sng" w="28575">
            <a:solidFill>
              <a:schemeClr val="dk2"/>
            </a:solidFill>
            <a:prstDash val="solid"/>
            <a:round/>
            <a:headEnd len="lg" w="lg" type="none"/>
            <a:tailEnd len="lg" w="lg" type="triangle"/>
          </a:ln>
        </p:spPr>
      </p:cxnSp>
      <p:sp>
        <p:nvSpPr>
          <p:cNvPr id="84" name="Shape 84"/>
          <p:cNvSpPr txBox="1"/>
          <p:nvPr/>
        </p:nvSpPr>
        <p:spPr>
          <a:xfrm>
            <a:off x="6368125" y="2273475"/>
            <a:ext cx="2545200" cy="8259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666666"/>
                </a:solidFill>
              </a:rPr>
              <a:t>New datapoint:</a:t>
            </a:r>
          </a:p>
          <a:p>
            <a:pPr lvl="0" rtl="0">
              <a:spcBef>
                <a:spcPts val="0"/>
              </a:spcBef>
              <a:buNone/>
            </a:pPr>
            <a:r>
              <a:rPr lang="en" sz="1800">
                <a:solidFill>
                  <a:srgbClr val="274E13"/>
                </a:solidFill>
              </a:rPr>
              <a:t>Is it a horse or a dog?</a:t>
            </a:r>
          </a:p>
          <a:p>
            <a:pPr lvl="0" rtl="0">
              <a:spcBef>
                <a:spcPts val="0"/>
              </a:spcBef>
              <a:buNone/>
            </a:pPr>
            <a:r>
              <a:t/>
            </a:r>
            <a:endParaRPr sz="1800">
              <a:solidFill>
                <a:srgbClr val="274E13"/>
              </a:solidFill>
            </a:endParaRPr>
          </a:p>
        </p:txBody>
      </p:sp>
      <p:cxnSp>
        <p:nvCxnSpPr>
          <p:cNvPr id="85" name="Shape 85"/>
          <p:cNvCxnSpPr>
            <a:stCxn id="84" idx="1"/>
            <a:endCxn id="78" idx="6"/>
          </p:cNvCxnSpPr>
          <p:nvPr/>
        </p:nvCxnSpPr>
        <p:spPr>
          <a:xfrm flipH="1">
            <a:off x="2284225" y="2686425"/>
            <a:ext cx="4083900" cy="836700"/>
          </a:xfrm>
          <a:prstGeom prst="straightConnector1">
            <a:avLst/>
          </a:prstGeom>
          <a:noFill/>
          <a:ln cap="flat" cmpd="sng" w="28575">
            <a:solidFill>
              <a:schemeClr val="dk2"/>
            </a:solidFill>
            <a:prstDash val="solid"/>
            <a:round/>
            <a:headEnd len="lg" w="lg" type="none"/>
            <a:tailEnd len="lg" w="lg" type="triangle"/>
          </a:ln>
        </p:spPr>
      </p:cxn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000"/>
                                        <p:tgtEl>
                                          <p:spTgt spid="77"/>
                                        </p:tgtEl>
                                      </p:cBhvr>
                                    </p:animEffect>
                                  </p:childTnLst>
                                </p:cTn>
                              </p:par>
                              <p:par>
                                <p:cTn fill="hold" nodeType="with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par>
                                <p:cTn fill="hold" nodeType="with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000"/>
                                        <p:tgtEl>
                                          <p:spTgt spid="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000"/>
                                        <p:tgtEl>
                                          <p:spTgt spid="79"/>
                                        </p:tgtEl>
                                      </p:cBhvr>
                                    </p:animEffect>
                                  </p:childTnLst>
                                </p:cTn>
                              </p:par>
                              <p:par>
                                <p:cTn fill="hold" nodeType="with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000"/>
                                        <p:tgtEl>
                                          <p:spTgt spid="83"/>
                                        </p:tgtEl>
                                      </p:cBhvr>
                                    </p:animEffect>
                                  </p:childTnLst>
                                </p:cTn>
                              </p:par>
                              <p:par>
                                <p:cTn fill="hold" nodeType="with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000"/>
                                        <p:tgtEl>
                                          <p:spTgt spid="78"/>
                                        </p:tgtEl>
                                      </p:cBhvr>
                                    </p:animEffect>
                                  </p:childTnLst>
                                </p:cTn>
                              </p:par>
                              <p:par>
                                <p:cTn fill="hold" nodeType="with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par>
                                <p:cTn fill="hold" nodeType="with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9" name="Shape 289"/>
        <p:cNvGrpSpPr/>
        <p:nvPr/>
      </p:nvGrpSpPr>
      <p:grpSpPr>
        <a:xfrm>
          <a:off x="0" y="0"/>
          <a:ext cx="0" cy="0"/>
          <a:chOff x="0" y="0"/>
          <a:chExt cx="0" cy="0"/>
        </a:xfrm>
      </p:grpSpPr>
      <p:sp>
        <p:nvSpPr>
          <p:cNvPr id="290" name="Shape 290"/>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Parametric vs Non-parametric Models</a:t>
            </a:r>
          </a:p>
        </p:txBody>
      </p:sp>
      <p:sp>
        <p:nvSpPr>
          <p:cNvPr id="291" name="Shape 291"/>
          <p:cNvSpPr txBox="1"/>
          <p:nvPr>
            <p:ph idx="1" type="body"/>
          </p:nvPr>
        </p:nvSpPr>
        <p:spPr>
          <a:xfrm>
            <a:off x="471900" y="1919075"/>
            <a:ext cx="8222100" cy="2992500"/>
          </a:xfrm>
          <a:prstGeom prst="rect">
            <a:avLst/>
          </a:prstGeom>
        </p:spPr>
        <p:txBody>
          <a:bodyPr anchorCtr="0" anchor="t" bIns="91425" lIns="91425" rIns="91425" tIns="91425">
            <a:noAutofit/>
          </a:bodyPr>
          <a:lstStyle/>
          <a:p>
            <a:pPr lvl="0" rtl="0">
              <a:spcBef>
                <a:spcPts val="0"/>
              </a:spcBef>
              <a:buNone/>
            </a:pPr>
            <a:r>
              <a:rPr b="1" lang="en"/>
              <a:t>Parametric models have a </a:t>
            </a:r>
            <a:r>
              <a:rPr b="1" lang="en" u="sng"/>
              <a:t>fixed</a:t>
            </a:r>
            <a:r>
              <a:rPr b="1" lang="en"/>
              <a:t> number of parameters. </a:t>
            </a:r>
            <a:br>
              <a:rPr lang="en"/>
            </a:br>
            <a:r>
              <a:rPr lang="en"/>
              <a:t> - Logistic regression is parametric.</a:t>
            </a:r>
            <a:br>
              <a:rPr lang="en"/>
            </a:br>
            <a:r>
              <a:rPr lang="en"/>
              <a:t> - kNN is non-parametric.</a:t>
            </a:r>
          </a:p>
          <a:p>
            <a:pPr lvl="0" rtl="0">
              <a:spcBef>
                <a:spcPts val="0"/>
              </a:spcBef>
              <a:buNone/>
            </a:pPr>
            <a:r>
              <a:rPr lang="en"/>
              <a:t>Parametric models are more structured. The added structure often combats the curse of dimensionality... as long as the structure is derived from reasonable assumptions.</a:t>
            </a:r>
          </a:p>
          <a:p>
            <a:pPr lvl="0">
              <a:spcBef>
                <a:spcPts val="0"/>
              </a:spcBef>
              <a:buNone/>
            </a:pPr>
            <a:r>
              <a:rPr lang="en" sz="1400"/>
              <a:t>Alternate perspective: Parametric models are not distance based, so the curse doesn’t apply!</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xEl>
                                              <p:pRg end="0" st="0"/>
                                            </p:txEl>
                                          </p:spTgt>
                                        </p:tgtEl>
                                        <p:attrNameLst>
                                          <p:attrName>style.visibility</p:attrName>
                                        </p:attrNameLst>
                                      </p:cBhvr>
                                      <p:to>
                                        <p:strVal val="visible"/>
                                      </p:to>
                                    </p:set>
                                    <p:animEffect filter="fade" transition="in">
                                      <p:cBhvr>
                                        <p:cTn dur="1000"/>
                                        <p:tgtEl>
                                          <p:spTgt spid="29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xEl>
                                              <p:pRg end="1" st="1"/>
                                            </p:txEl>
                                          </p:spTgt>
                                        </p:tgtEl>
                                        <p:attrNameLst>
                                          <p:attrName>style.visibility</p:attrName>
                                        </p:attrNameLst>
                                      </p:cBhvr>
                                      <p:to>
                                        <p:strVal val="visible"/>
                                      </p:to>
                                    </p:set>
                                    <p:animEffect filter="fade" transition="in">
                                      <p:cBhvr>
                                        <p:cTn dur="1000"/>
                                        <p:tgtEl>
                                          <p:spTgt spid="29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xEl>
                                              <p:pRg end="2" st="2"/>
                                            </p:txEl>
                                          </p:spTgt>
                                        </p:tgtEl>
                                        <p:attrNameLst>
                                          <p:attrName>style.visibility</p:attrName>
                                        </p:attrNameLst>
                                      </p:cBhvr>
                                      <p:to>
                                        <p:strVal val="visible"/>
                                      </p:to>
                                    </p:set>
                                    <p:animEffect filter="fade" transition="in">
                                      <p:cBhvr>
                                        <p:cTn dur="1000"/>
                                        <p:tgtEl>
                                          <p:spTgt spid="29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5" name="Shape 295"/>
        <p:cNvGrpSpPr/>
        <p:nvPr/>
      </p:nvGrpSpPr>
      <p:grpSpPr>
        <a:xfrm>
          <a:off x="0" y="0"/>
          <a:ext cx="0" cy="0"/>
          <a:chOff x="0" y="0"/>
          <a:chExt cx="0" cy="0"/>
        </a:xfrm>
      </p:grpSpPr>
      <p:sp>
        <p:nvSpPr>
          <p:cNvPr id="296" name="Shape 296"/>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Summary: kNN</a:t>
            </a:r>
          </a:p>
        </p:txBody>
      </p:sp>
      <p:sp>
        <p:nvSpPr>
          <p:cNvPr id="297" name="Shape 297"/>
          <p:cNvSpPr txBox="1"/>
          <p:nvPr>
            <p:ph idx="1" type="body"/>
          </p:nvPr>
        </p:nvSpPr>
        <p:spPr>
          <a:xfrm>
            <a:off x="471900" y="1842875"/>
            <a:ext cx="3916200" cy="3134100"/>
          </a:xfrm>
          <a:prstGeom prst="rect">
            <a:avLst/>
          </a:prstGeom>
        </p:spPr>
        <p:txBody>
          <a:bodyPr anchorCtr="0" anchor="t" bIns="91425" lIns="91425" rIns="91425" tIns="91425">
            <a:noAutofit/>
          </a:bodyPr>
          <a:lstStyle/>
          <a:p>
            <a:pPr lvl="0" rtl="0">
              <a:spcBef>
                <a:spcPts val="0"/>
              </a:spcBef>
              <a:buNone/>
            </a:pPr>
            <a:r>
              <a:rPr lang="en"/>
              <a:t>Pros:</a:t>
            </a:r>
          </a:p>
          <a:p>
            <a:pPr indent="-228600" lvl="0" marL="457200" rtl="0">
              <a:spcBef>
                <a:spcPts val="0"/>
              </a:spcBef>
            </a:pPr>
            <a:r>
              <a:rPr lang="en"/>
              <a:t>super-simple</a:t>
            </a:r>
          </a:p>
          <a:p>
            <a:pPr indent="-228600" lvl="0" marL="457200" rtl="0">
              <a:spcBef>
                <a:spcPts val="0"/>
              </a:spcBef>
            </a:pPr>
            <a:r>
              <a:rPr lang="en"/>
              <a:t>training is trivial (store the data)</a:t>
            </a:r>
          </a:p>
          <a:p>
            <a:pPr indent="-228600" lvl="0" marL="457200" rtl="0">
              <a:spcBef>
                <a:spcPts val="0"/>
              </a:spcBef>
            </a:pPr>
            <a:r>
              <a:rPr lang="en"/>
              <a:t>works with any number of classes</a:t>
            </a:r>
          </a:p>
          <a:p>
            <a:pPr indent="-228600" lvl="0" marL="457200" rtl="0">
              <a:spcBef>
                <a:spcPts val="0"/>
              </a:spcBef>
            </a:pPr>
            <a:r>
              <a:rPr lang="en"/>
              <a:t>easy to add more data</a:t>
            </a:r>
          </a:p>
          <a:p>
            <a:pPr indent="-228600" lvl="0" marL="457200" rtl="0">
              <a:spcBef>
                <a:spcPts val="0"/>
              </a:spcBef>
            </a:pPr>
            <a:r>
              <a:rPr lang="en"/>
              <a:t>few hyperparameters:</a:t>
            </a:r>
          </a:p>
          <a:p>
            <a:pPr indent="-228600" lvl="1" marL="914400" rtl="0">
              <a:spcBef>
                <a:spcPts val="0"/>
              </a:spcBef>
            </a:pPr>
            <a:r>
              <a:rPr i="1" lang="en"/>
              <a:t>k</a:t>
            </a:r>
          </a:p>
          <a:p>
            <a:pPr indent="-228600" lvl="1" marL="914400" rtl="0">
              <a:spcBef>
                <a:spcPts val="0"/>
              </a:spcBef>
            </a:pPr>
            <a:r>
              <a:rPr i="1" lang="en"/>
              <a:t>distance metric</a:t>
            </a:r>
          </a:p>
        </p:txBody>
      </p:sp>
      <p:sp>
        <p:nvSpPr>
          <p:cNvPr id="298" name="Shape 298"/>
          <p:cNvSpPr txBox="1"/>
          <p:nvPr>
            <p:ph idx="1" type="body"/>
          </p:nvPr>
        </p:nvSpPr>
        <p:spPr>
          <a:xfrm>
            <a:off x="4777800" y="1919075"/>
            <a:ext cx="3916200" cy="2710200"/>
          </a:xfrm>
          <a:prstGeom prst="rect">
            <a:avLst/>
          </a:prstGeom>
        </p:spPr>
        <p:txBody>
          <a:bodyPr anchorCtr="0" anchor="t" bIns="91425" lIns="91425" rIns="91425" tIns="91425">
            <a:noAutofit/>
          </a:bodyPr>
          <a:lstStyle/>
          <a:p>
            <a:pPr lvl="0" rtl="0">
              <a:spcBef>
                <a:spcPts val="0"/>
              </a:spcBef>
              <a:buNone/>
            </a:pPr>
            <a:r>
              <a:rPr lang="en"/>
              <a:t>Cons:</a:t>
            </a:r>
          </a:p>
          <a:p>
            <a:pPr indent="-228600" lvl="0" marL="457200" rtl="0">
              <a:spcBef>
                <a:spcPts val="0"/>
              </a:spcBef>
            </a:pPr>
            <a:r>
              <a:rPr lang="en"/>
              <a:t>high prediction cost (especially for large datasets)</a:t>
            </a:r>
          </a:p>
          <a:p>
            <a:pPr indent="-228600" lvl="0" marL="457200" rtl="0">
              <a:spcBef>
                <a:spcPts val="0"/>
              </a:spcBef>
            </a:pPr>
            <a:r>
              <a:rPr lang="en"/>
              <a:t>high-dims = bad</a:t>
            </a:r>
          </a:p>
          <a:p>
            <a:pPr indent="-228600" lvl="1" marL="914400" rtl="0">
              <a:spcBef>
                <a:spcPts val="0"/>
              </a:spcBef>
            </a:pPr>
            <a:r>
              <a:rPr lang="en"/>
              <a:t>we’ll learn dimensionality reduction methods in two weeks!</a:t>
            </a:r>
          </a:p>
          <a:p>
            <a:pPr indent="-228600" lvl="0" marL="457200" rtl="0">
              <a:spcBef>
                <a:spcPts val="0"/>
              </a:spcBef>
            </a:pPr>
            <a:r>
              <a:rPr lang="en"/>
              <a:t>categorical features don’t work well…</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2" name="Shape 302"/>
        <p:cNvGrpSpPr/>
        <p:nvPr/>
      </p:nvGrpSpPr>
      <p:grpSpPr>
        <a:xfrm>
          <a:off x="0" y="0"/>
          <a:ext cx="0" cy="0"/>
          <a:chOff x="0" y="0"/>
          <a:chExt cx="0" cy="0"/>
        </a:xfrm>
      </p:grpSpPr>
      <p:sp>
        <p:nvSpPr>
          <p:cNvPr id="303" name="Shape 303"/>
          <p:cNvSpPr txBox="1"/>
          <p:nvPr>
            <p:ph type="title"/>
          </p:nvPr>
        </p:nvSpPr>
        <p:spPr>
          <a:xfrm>
            <a:off x="265500" y="1222725"/>
            <a:ext cx="4045200" cy="1482300"/>
          </a:xfrm>
          <a:prstGeom prst="rect">
            <a:avLst/>
          </a:prstGeom>
        </p:spPr>
        <p:txBody>
          <a:bodyPr anchorCtr="0" anchor="b" bIns="91425" lIns="91425" rIns="91425" tIns="91425">
            <a:noAutofit/>
          </a:bodyPr>
          <a:lstStyle/>
          <a:p>
            <a:pPr lvl="0">
              <a:spcBef>
                <a:spcPts val="0"/>
              </a:spcBef>
              <a:buNone/>
            </a:pPr>
            <a:r>
              <a:rPr lang="en"/>
              <a:t>Decision Trees</a:t>
            </a:r>
          </a:p>
        </p:txBody>
      </p:sp>
      <p:sp>
        <p:nvSpPr>
          <p:cNvPr id="304" name="Shape 304"/>
          <p:cNvSpPr txBox="1"/>
          <p:nvPr>
            <p:ph idx="1" type="subTitle"/>
          </p:nvPr>
        </p:nvSpPr>
        <p:spPr>
          <a:xfrm>
            <a:off x="265500" y="3072191"/>
            <a:ext cx="4045200" cy="1235099"/>
          </a:xfrm>
          <a:prstGeom prst="rect">
            <a:avLst/>
          </a:prstGeom>
        </p:spPr>
        <p:txBody>
          <a:bodyPr anchorCtr="0" anchor="t" bIns="91425" lIns="91425" rIns="91425" tIns="91425">
            <a:noAutofit/>
          </a:bodyPr>
          <a:lstStyle/>
          <a:p>
            <a:pPr lvl="0">
              <a:spcBef>
                <a:spcPts val="0"/>
              </a:spcBef>
              <a:buNone/>
            </a:pPr>
            <a:r>
              <a:rPr lang="en"/>
              <a:t>Ryan Henning</a:t>
            </a:r>
          </a:p>
        </p:txBody>
      </p:sp>
      <p:sp>
        <p:nvSpPr>
          <p:cNvPr id="305" name="Shape 305"/>
          <p:cNvSpPr txBox="1"/>
          <p:nvPr>
            <p:ph idx="2" type="body"/>
          </p:nvPr>
        </p:nvSpPr>
        <p:spPr>
          <a:xfrm>
            <a:off x="4939500" y="724200"/>
            <a:ext cx="3837000" cy="3695100"/>
          </a:xfrm>
          <a:prstGeom prst="rect">
            <a:avLst/>
          </a:prstGeom>
        </p:spPr>
        <p:txBody>
          <a:bodyPr anchorCtr="0" anchor="ctr" bIns="91425" lIns="91425" rIns="91425" tIns="91425">
            <a:noAutofit/>
          </a:bodyPr>
          <a:lstStyle/>
          <a:p>
            <a:pPr indent="-228600" lvl="0" marL="457200" rtl="0">
              <a:spcBef>
                <a:spcPts val="0"/>
              </a:spcBef>
            </a:pPr>
            <a:r>
              <a:rPr lang="en"/>
              <a:t>Decision Trees</a:t>
            </a:r>
          </a:p>
          <a:p>
            <a:pPr indent="-228600" lvl="0" marL="457200" rtl="0">
              <a:spcBef>
                <a:spcPts val="0"/>
              </a:spcBef>
            </a:pPr>
            <a:r>
              <a:rPr lang="en"/>
              <a:t>Entropy</a:t>
            </a:r>
          </a:p>
          <a:p>
            <a:pPr indent="-228600" lvl="0" marL="457200" rtl="0">
              <a:spcBef>
                <a:spcPts val="0"/>
              </a:spcBef>
            </a:pPr>
            <a:r>
              <a:rPr lang="en"/>
              <a:t>Information Gain</a:t>
            </a:r>
          </a:p>
          <a:p>
            <a:pPr indent="-228600" lvl="0" marL="457200" rtl="0">
              <a:spcBef>
                <a:spcPts val="0"/>
              </a:spcBef>
            </a:pPr>
            <a:r>
              <a:rPr lang="en"/>
              <a:t>Recursion</a:t>
            </a:r>
          </a:p>
          <a:p>
            <a:pPr indent="-228600" lvl="0" marL="457200">
              <a:spcBef>
                <a:spcPts val="0"/>
              </a:spcBef>
            </a:pPr>
            <a:r>
              <a:rPr lang="en"/>
              <a:t>How to build a tree</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9" name="Shape 309"/>
        <p:cNvGrpSpPr/>
        <p:nvPr/>
      </p:nvGrpSpPr>
      <p:grpSpPr>
        <a:xfrm>
          <a:off x="0" y="0"/>
          <a:ext cx="0" cy="0"/>
          <a:chOff x="0" y="0"/>
          <a:chExt cx="0" cy="0"/>
        </a:xfrm>
      </p:grpSpPr>
      <p:sp>
        <p:nvSpPr>
          <p:cNvPr id="310" name="Shape 310"/>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Historical log of times I played tennis:</a:t>
            </a:r>
          </a:p>
        </p:txBody>
      </p:sp>
      <p:pic>
        <p:nvPicPr>
          <p:cNvPr id="311" name="Shape 311"/>
          <p:cNvPicPr preferRelativeResize="0"/>
          <p:nvPr/>
        </p:nvPicPr>
        <p:blipFill>
          <a:blip r:embed="rId3">
            <a:alphaModFix/>
          </a:blip>
          <a:stretch>
            <a:fillRect/>
          </a:stretch>
        </p:blipFill>
        <p:spPr>
          <a:xfrm>
            <a:off x="199799" y="725224"/>
            <a:ext cx="4809398" cy="4418275"/>
          </a:xfrm>
          <a:prstGeom prst="rect">
            <a:avLst/>
          </a:prstGeom>
          <a:noFill/>
          <a:ln>
            <a:noFill/>
          </a:ln>
        </p:spPr>
      </p:pic>
      <p:sp>
        <p:nvSpPr>
          <p:cNvPr id="312" name="Shape 312"/>
          <p:cNvSpPr/>
          <p:nvPr/>
        </p:nvSpPr>
        <p:spPr>
          <a:xfrm>
            <a:off x="5081575" y="725200"/>
            <a:ext cx="3843300" cy="43137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13" name="Shape 313"/>
          <p:cNvSpPr txBox="1"/>
          <p:nvPr/>
        </p:nvSpPr>
        <p:spPr>
          <a:xfrm>
            <a:off x="5081575" y="725225"/>
            <a:ext cx="3921000" cy="4313700"/>
          </a:xfrm>
          <a:prstGeom prst="rect">
            <a:avLst/>
          </a:prstGeom>
          <a:noFill/>
          <a:ln>
            <a:noFill/>
          </a:ln>
        </p:spPr>
        <p:txBody>
          <a:bodyPr anchorCtr="0" anchor="t" bIns="91425" lIns="91425" rIns="91425" tIns="91425">
            <a:noAutofit/>
          </a:bodyPr>
          <a:lstStyle/>
          <a:p>
            <a:pPr lvl="0" rtl="0">
              <a:lnSpc>
                <a:spcPct val="150000"/>
              </a:lnSpc>
              <a:spcBef>
                <a:spcPts val="0"/>
              </a:spcBef>
              <a:buNone/>
            </a:pPr>
            <a:r>
              <a:rPr lang="en" sz="1100">
                <a:solidFill>
                  <a:srgbClr val="0000FF"/>
                </a:solidFill>
                <a:highlight>
                  <a:srgbClr val="FFFFFF"/>
                </a:highlight>
                <a:latin typeface="Courier New"/>
                <a:ea typeface="Courier New"/>
                <a:cs typeface="Courier New"/>
                <a:sym typeface="Courier New"/>
              </a:rPr>
              <a:t>def</a:t>
            </a:r>
            <a:r>
              <a:rPr lang="en" sz="1100">
                <a:highlight>
                  <a:srgbClr val="FFFFFF"/>
                </a:highlight>
                <a:latin typeface="Courier New"/>
                <a:ea typeface="Courier New"/>
                <a:cs typeface="Courier New"/>
                <a:sym typeface="Courier New"/>
              </a:rPr>
              <a:t> </a:t>
            </a:r>
            <a:r>
              <a:rPr lang="en" sz="1100">
                <a:solidFill>
                  <a:srgbClr val="0000A2"/>
                </a:solidFill>
                <a:highlight>
                  <a:srgbClr val="FFFFFF"/>
                </a:highlight>
                <a:latin typeface="Courier New"/>
                <a:ea typeface="Courier New"/>
                <a:cs typeface="Courier New"/>
                <a:sym typeface="Courier New"/>
              </a:rPr>
              <a:t>will_play</a:t>
            </a:r>
            <a:r>
              <a:rPr lang="en" sz="1100">
                <a:highlight>
                  <a:srgbClr val="FFFFFF"/>
                </a:highlight>
                <a:latin typeface="Courier New"/>
                <a:ea typeface="Courier New"/>
                <a:cs typeface="Courier New"/>
                <a:sym typeface="Courier New"/>
              </a:rPr>
              <a:t>(</a:t>
            </a:r>
            <a:r>
              <a:rPr i="1" lang="en" sz="1100">
                <a:highlight>
                  <a:srgbClr val="FFFFFF"/>
                </a:highlight>
                <a:latin typeface="Courier New"/>
                <a:ea typeface="Courier New"/>
                <a:cs typeface="Courier New"/>
                <a:sym typeface="Courier New"/>
              </a:rPr>
              <a:t>temp</a:t>
            </a:r>
            <a:r>
              <a:rPr lang="en" sz="1100">
                <a:highlight>
                  <a:srgbClr val="FFFFFF"/>
                </a:highlight>
                <a:latin typeface="Courier New"/>
                <a:ea typeface="Courier New"/>
                <a:cs typeface="Courier New"/>
                <a:sym typeface="Courier New"/>
              </a:rPr>
              <a:t>, </a:t>
            </a:r>
            <a:r>
              <a:rPr i="1" lang="en" sz="1100">
                <a:highlight>
                  <a:srgbClr val="FFFFFF"/>
                </a:highlight>
                <a:latin typeface="Courier New"/>
                <a:ea typeface="Courier New"/>
                <a:cs typeface="Courier New"/>
                <a:sym typeface="Courier New"/>
              </a:rPr>
              <a:t>outlook</a:t>
            </a:r>
            <a:r>
              <a:rPr lang="en" sz="1100">
                <a:highlight>
                  <a:srgbClr val="FFFFFF"/>
                </a:highlight>
                <a:latin typeface="Courier New"/>
                <a:ea typeface="Courier New"/>
                <a:cs typeface="Courier New"/>
                <a:sym typeface="Courier New"/>
              </a:rPr>
              <a:t>, </a:t>
            </a:r>
            <a:r>
              <a:rPr i="1" lang="en" sz="1100">
                <a:highlight>
                  <a:srgbClr val="FFFFFF"/>
                </a:highlight>
                <a:latin typeface="Courier New"/>
                <a:ea typeface="Courier New"/>
                <a:cs typeface="Courier New"/>
                <a:sym typeface="Courier New"/>
              </a:rPr>
              <a:t>humidity</a:t>
            </a:r>
            <a:r>
              <a:rPr lang="en" sz="1100">
                <a:highlight>
                  <a:srgbClr val="FFFFFF"/>
                </a:highlight>
                <a:latin typeface="Courier New"/>
                <a:ea typeface="Courier New"/>
                <a:cs typeface="Courier New"/>
                <a:sym typeface="Courier New"/>
              </a:rPr>
              <a:t>,\</a:t>
            </a:r>
          </a:p>
          <a:p>
            <a:pPr lvl="0" rtl="0">
              <a:lnSpc>
                <a:spcPct val="150000"/>
              </a:lnSpc>
              <a:spcBef>
                <a:spcPts val="0"/>
              </a:spcBef>
              <a:buNone/>
            </a:pPr>
            <a:r>
              <a:rPr lang="en" sz="1100">
                <a:highlight>
                  <a:srgbClr val="FFFFFF"/>
                </a:highlight>
                <a:latin typeface="Courier New"/>
                <a:ea typeface="Courier New"/>
                <a:cs typeface="Courier New"/>
                <a:sym typeface="Courier New"/>
              </a:rPr>
              <a:t>              </a:t>
            </a:r>
            <a:r>
              <a:rPr i="1" lang="en" sz="1100">
                <a:highlight>
                  <a:srgbClr val="FFFFFF"/>
                </a:highlight>
                <a:latin typeface="Courier New"/>
                <a:ea typeface="Courier New"/>
                <a:cs typeface="Courier New"/>
                <a:sym typeface="Courier New"/>
              </a:rPr>
              <a:t>windy</a:t>
            </a:r>
            <a:r>
              <a:rPr lang="en" sz="1100">
                <a:highlight>
                  <a:srgbClr val="FFFFFF"/>
                </a:highlight>
                <a:latin typeface="Courier New"/>
                <a:ea typeface="Courier New"/>
                <a:cs typeface="Courier New"/>
                <a:sym typeface="Courier New"/>
              </a:rPr>
              <a:t>):</a:t>
            </a:r>
            <a:br>
              <a:rPr lang="en" sz="1100">
                <a:highlight>
                  <a:srgbClr val="FFFFFF"/>
                </a:highlight>
                <a:latin typeface="Courier New"/>
                <a:ea typeface="Courier New"/>
                <a:cs typeface="Courier New"/>
                <a:sym typeface="Courier New"/>
              </a:rPr>
            </a:br>
            <a:br>
              <a:rPr lang="en" sz="1100">
                <a:highlight>
                  <a:srgbClr val="FFFFFF"/>
                </a:highlight>
                <a:latin typeface="Courier New"/>
                <a:ea typeface="Courier New"/>
                <a:cs typeface="Courier New"/>
                <a:sym typeface="Courier New"/>
              </a:rPr>
            </a:br>
            <a:r>
              <a:rPr lang="en" sz="1100">
                <a:highlight>
                  <a:srgbClr val="FFFFFF"/>
                </a:highlight>
                <a:latin typeface="Courier New"/>
                <a:ea typeface="Courier New"/>
                <a:cs typeface="Courier New"/>
                <a:sym typeface="Courier New"/>
              </a:rPr>
              <a:t>    </a:t>
            </a:r>
            <a:r>
              <a:rPr lang="en" sz="1100">
                <a:solidFill>
                  <a:srgbClr val="0000FF"/>
                </a:solidFill>
                <a:highlight>
                  <a:srgbClr val="FFFFFF"/>
                </a:highlight>
                <a:latin typeface="Courier New"/>
                <a:ea typeface="Courier New"/>
                <a:cs typeface="Courier New"/>
                <a:sym typeface="Courier New"/>
              </a:rPr>
              <a:t>if</a:t>
            </a:r>
            <a:r>
              <a:rPr lang="en" sz="1100">
                <a:highlight>
                  <a:srgbClr val="FFFFFF"/>
                </a:highlight>
                <a:latin typeface="Courier New"/>
                <a:ea typeface="Courier New"/>
                <a:cs typeface="Courier New"/>
                <a:sym typeface="Courier New"/>
              </a:rPr>
              <a:t> outlook </a:t>
            </a:r>
            <a:r>
              <a:rPr lang="en" sz="1100">
                <a:solidFill>
                  <a:srgbClr val="0000FF"/>
                </a:solidFill>
                <a:highlight>
                  <a:srgbClr val="FFFFFF"/>
                </a:highlight>
                <a:latin typeface="Courier New"/>
                <a:ea typeface="Courier New"/>
                <a:cs typeface="Courier New"/>
                <a:sym typeface="Courier New"/>
              </a:rPr>
              <a:t>==</a:t>
            </a:r>
            <a:r>
              <a:rPr lang="en" sz="1100">
                <a:highlight>
                  <a:srgbClr val="FFFFFF"/>
                </a:highlight>
                <a:latin typeface="Courier New"/>
                <a:ea typeface="Courier New"/>
                <a:cs typeface="Courier New"/>
                <a:sym typeface="Courier New"/>
              </a:rPr>
              <a:t> </a:t>
            </a:r>
            <a:r>
              <a:rPr lang="en" sz="1100">
                <a:solidFill>
                  <a:srgbClr val="036A07"/>
                </a:solidFill>
                <a:highlight>
                  <a:srgbClr val="FFFFFF"/>
                </a:highlight>
                <a:latin typeface="Courier New"/>
                <a:ea typeface="Courier New"/>
                <a:cs typeface="Courier New"/>
                <a:sym typeface="Courier New"/>
              </a:rPr>
              <a:t>'sunny'</a:t>
            </a:r>
            <a:r>
              <a:rPr lang="en" sz="1100">
                <a:highlight>
                  <a:srgbClr val="FFFFFF"/>
                </a:highlight>
                <a:latin typeface="Courier New"/>
                <a:ea typeface="Courier New"/>
                <a:cs typeface="Courier New"/>
                <a:sym typeface="Courier New"/>
              </a:rPr>
              <a:t>:</a:t>
            </a:r>
            <a:br>
              <a:rPr lang="en" sz="1100">
                <a:highlight>
                  <a:srgbClr val="FFFFFF"/>
                </a:highlight>
                <a:latin typeface="Courier New"/>
                <a:ea typeface="Courier New"/>
                <a:cs typeface="Courier New"/>
                <a:sym typeface="Courier New"/>
              </a:rPr>
            </a:br>
            <a:r>
              <a:rPr lang="en" sz="1100">
                <a:highlight>
                  <a:srgbClr val="FFFFFF"/>
                </a:highlight>
                <a:latin typeface="Courier New"/>
                <a:ea typeface="Courier New"/>
                <a:cs typeface="Courier New"/>
                <a:sym typeface="Courier New"/>
              </a:rPr>
              <a:t>        </a:t>
            </a:r>
            <a:r>
              <a:rPr lang="en" sz="1100">
                <a:solidFill>
                  <a:srgbClr val="0000FF"/>
                </a:solidFill>
                <a:highlight>
                  <a:srgbClr val="FFFFFF"/>
                </a:highlight>
                <a:latin typeface="Courier New"/>
                <a:ea typeface="Courier New"/>
                <a:cs typeface="Courier New"/>
                <a:sym typeface="Courier New"/>
              </a:rPr>
              <a:t>if</a:t>
            </a:r>
            <a:r>
              <a:rPr lang="en" sz="1100">
                <a:highlight>
                  <a:srgbClr val="FFFFFF"/>
                </a:highlight>
                <a:latin typeface="Courier New"/>
                <a:ea typeface="Courier New"/>
                <a:cs typeface="Courier New"/>
                <a:sym typeface="Courier New"/>
              </a:rPr>
              <a:t> humidity </a:t>
            </a:r>
            <a:r>
              <a:rPr lang="en" sz="1100">
                <a:solidFill>
                  <a:srgbClr val="0000FF"/>
                </a:solidFill>
                <a:highlight>
                  <a:srgbClr val="FFFFFF"/>
                </a:highlight>
                <a:latin typeface="Courier New"/>
                <a:ea typeface="Courier New"/>
                <a:cs typeface="Courier New"/>
                <a:sym typeface="Courier New"/>
              </a:rPr>
              <a:t>==</a:t>
            </a:r>
            <a:r>
              <a:rPr lang="en" sz="1100">
                <a:highlight>
                  <a:srgbClr val="FFFFFF"/>
                </a:highlight>
                <a:latin typeface="Courier New"/>
                <a:ea typeface="Courier New"/>
                <a:cs typeface="Courier New"/>
                <a:sym typeface="Courier New"/>
              </a:rPr>
              <a:t> </a:t>
            </a:r>
            <a:r>
              <a:rPr lang="en" sz="1100">
                <a:solidFill>
                  <a:srgbClr val="036A07"/>
                </a:solidFill>
                <a:highlight>
                  <a:srgbClr val="FFFFFF"/>
                </a:highlight>
                <a:latin typeface="Courier New"/>
                <a:ea typeface="Courier New"/>
                <a:cs typeface="Courier New"/>
                <a:sym typeface="Courier New"/>
              </a:rPr>
              <a:t>'normal'</a:t>
            </a:r>
            <a:r>
              <a:rPr lang="en" sz="1100">
                <a:highlight>
                  <a:srgbClr val="FFFFFF"/>
                </a:highlight>
                <a:latin typeface="Courier New"/>
                <a:ea typeface="Courier New"/>
                <a:cs typeface="Courier New"/>
                <a:sym typeface="Courier New"/>
              </a:rPr>
              <a:t>:</a:t>
            </a:r>
            <a:br>
              <a:rPr lang="en" sz="1100">
                <a:highlight>
                  <a:srgbClr val="FFFFFF"/>
                </a:highlight>
                <a:latin typeface="Courier New"/>
                <a:ea typeface="Courier New"/>
                <a:cs typeface="Courier New"/>
                <a:sym typeface="Courier New"/>
              </a:rPr>
            </a:br>
            <a:r>
              <a:rPr lang="en" sz="1100">
                <a:highlight>
                  <a:srgbClr val="FFFFFF"/>
                </a:highlight>
                <a:latin typeface="Courier New"/>
                <a:ea typeface="Courier New"/>
                <a:cs typeface="Courier New"/>
                <a:sym typeface="Courier New"/>
              </a:rPr>
              <a:t>            </a:t>
            </a:r>
            <a:r>
              <a:rPr lang="en" sz="1100">
                <a:solidFill>
                  <a:srgbClr val="0000FF"/>
                </a:solidFill>
                <a:highlight>
                  <a:srgbClr val="FFFFFF"/>
                </a:highlight>
                <a:latin typeface="Courier New"/>
                <a:ea typeface="Courier New"/>
                <a:cs typeface="Courier New"/>
                <a:sym typeface="Courier New"/>
              </a:rPr>
              <a:t>return</a:t>
            </a:r>
            <a:r>
              <a:rPr lang="en" sz="1100">
                <a:highlight>
                  <a:srgbClr val="FFFFFF"/>
                </a:highlight>
                <a:latin typeface="Courier New"/>
                <a:ea typeface="Courier New"/>
                <a:cs typeface="Courier New"/>
                <a:sym typeface="Courier New"/>
              </a:rPr>
              <a:t> </a:t>
            </a:r>
            <a:r>
              <a:rPr lang="en" sz="1100">
                <a:solidFill>
                  <a:srgbClr val="585CF6"/>
                </a:solidFill>
                <a:highlight>
                  <a:srgbClr val="FFFFFF"/>
                </a:highlight>
                <a:latin typeface="Courier New"/>
                <a:ea typeface="Courier New"/>
                <a:cs typeface="Courier New"/>
                <a:sym typeface="Courier New"/>
              </a:rPr>
              <a:t>True</a:t>
            </a:r>
            <a:br>
              <a:rPr lang="en" sz="1100">
                <a:highlight>
                  <a:srgbClr val="FFFFFF"/>
                </a:highlight>
                <a:latin typeface="Courier New"/>
                <a:ea typeface="Courier New"/>
                <a:cs typeface="Courier New"/>
                <a:sym typeface="Courier New"/>
              </a:rPr>
            </a:br>
            <a:r>
              <a:rPr lang="en" sz="1100">
                <a:highlight>
                  <a:srgbClr val="FFFFFF"/>
                </a:highlight>
                <a:latin typeface="Courier New"/>
                <a:ea typeface="Courier New"/>
                <a:cs typeface="Courier New"/>
                <a:sym typeface="Courier New"/>
              </a:rPr>
              <a:t>        </a:t>
            </a:r>
            <a:r>
              <a:rPr lang="en" sz="1100">
                <a:solidFill>
                  <a:srgbClr val="0000FF"/>
                </a:solidFill>
                <a:highlight>
                  <a:srgbClr val="FFFFFF"/>
                </a:highlight>
                <a:latin typeface="Courier New"/>
                <a:ea typeface="Courier New"/>
                <a:cs typeface="Courier New"/>
                <a:sym typeface="Courier New"/>
              </a:rPr>
              <a:t>else</a:t>
            </a:r>
            <a:r>
              <a:rPr lang="en" sz="1100">
                <a:highlight>
                  <a:srgbClr val="FFFFFF"/>
                </a:highlight>
                <a:latin typeface="Courier New"/>
                <a:ea typeface="Courier New"/>
                <a:cs typeface="Courier New"/>
                <a:sym typeface="Courier New"/>
              </a:rPr>
              <a:t>: </a:t>
            </a:r>
            <a:r>
              <a:rPr i="1" lang="en" sz="1100">
                <a:solidFill>
                  <a:srgbClr val="0066FF"/>
                </a:solidFill>
                <a:highlight>
                  <a:srgbClr val="FFFFFF"/>
                </a:highlight>
                <a:latin typeface="Courier New"/>
                <a:ea typeface="Courier New"/>
                <a:cs typeface="Courier New"/>
                <a:sym typeface="Courier New"/>
              </a:rPr>
              <a:t># humidity == 'high'</a:t>
            </a:r>
            <a:br>
              <a:rPr lang="en" sz="1100">
                <a:highlight>
                  <a:srgbClr val="FFFFFF"/>
                </a:highlight>
                <a:latin typeface="Courier New"/>
                <a:ea typeface="Courier New"/>
                <a:cs typeface="Courier New"/>
                <a:sym typeface="Courier New"/>
              </a:rPr>
            </a:br>
            <a:r>
              <a:rPr lang="en" sz="1100">
                <a:highlight>
                  <a:srgbClr val="FFFFFF"/>
                </a:highlight>
                <a:latin typeface="Courier New"/>
                <a:ea typeface="Courier New"/>
                <a:cs typeface="Courier New"/>
                <a:sym typeface="Courier New"/>
              </a:rPr>
              <a:t>            </a:t>
            </a:r>
            <a:r>
              <a:rPr lang="en" sz="1100">
                <a:solidFill>
                  <a:srgbClr val="0000FF"/>
                </a:solidFill>
                <a:highlight>
                  <a:srgbClr val="FFFFFF"/>
                </a:highlight>
                <a:latin typeface="Courier New"/>
                <a:ea typeface="Courier New"/>
                <a:cs typeface="Courier New"/>
                <a:sym typeface="Courier New"/>
              </a:rPr>
              <a:t>return</a:t>
            </a:r>
            <a:r>
              <a:rPr lang="en" sz="1100">
                <a:highlight>
                  <a:srgbClr val="FFFFFF"/>
                </a:highlight>
                <a:latin typeface="Courier New"/>
                <a:ea typeface="Courier New"/>
                <a:cs typeface="Courier New"/>
                <a:sym typeface="Courier New"/>
              </a:rPr>
              <a:t> </a:t>
            </a:r>
            <a:r>
              <a:rPr lang="en" sz="1100">
                <a:solidFill>
                  <a:srgbClr val="585CF6"/>
                </a:solidFill>
                <a:highlight>
                  <a:srgbClr val="FFFFFF"/>
                </a:highlight>
                <a:latin typeface="Courier New"/>
                <a:ea typeface="Courier New"/>
                <a:cs typeface="Courier New"/>
                <a:sym typeface="Courier New"/>
              </a:rPr>
              <a:t>False</a:t>
            </a:r>
            <a:br>
              <a:rPr lang="en" sz="1100">
                <a:highlight>
                  <a:srgbClr val="FFFFFF"/>
                </a:highlight>
                <a:latin typeface="Courier New"/>
                <a:ea typeface="Courier New"/>
                <a:cs typeface="Courier New"/>
                <a:sym typeface="Courier New"/>
              </a:rPr>
            </a:br>
            <a:br>
              <a:rPr lang="en" sz="1100">
                <a:highlight>
                  <a:srgbClr val="FFFFFF"/>
                </a:highlight>
                <a:latin typeface="Courier New"/>
                <a:ea typeface="Courier New"/>
                <a:cs typeface="Courier New"/>
                <a:sym typeface="Courier New"/>
              </a:rPr>
            </a:br>
            <a:r>
              <a:rPr lang="en" sz="1100">
                <a:highlight>
                  <a:srgbClr val="FFFFFF"/>
                </a:highlight>
                <a:latin typeface="Courier New"/>
                <a:ea typeface="Courier New"/>
                <a:cs typeface="Courier New"/>
                <a:sym typeface="Courier New"/>
              </a:rPr>
              <a:t>    </a:t>
            </a:r>
            <a:r>
              <a:rPr lang="en" sz="1100">
                <a:solidFill>
                  <a:srgbClr val="0000FF"/>
                </a:solidFill>
                <a:highlight>
                  <a:srgbClr val="FFFFFF"/>
                </a:highlight>
                <a:latin typeface="Courier New"/>
                <a:ea typeface="Courier New"/>
                <a:cs typeface="Courier New"/>
                <a:sym typeface="Courier New"/>
              </a:rPr>
              <a:t>elif</a:t>
            </a:r>
            <a:r>
              <a:rPr lang="en" sz="1100">
                <a:highlight>
                  <a:srgbClr val="FFFFFF"/>
                </a:highlight>
                <a:latin typeface="Courier New"/>
                <a:ea typeface="Courier New"/>
                <a:cs typeface="Courier New"/>
                <a:sym typeface="Courier New"/>
              </a:rPr>
              <a:t> outlook </a:t>
            </a:r>
            <a:r>
              <a:rPr lang="en" sz="1100">
                <a:solidFill>
                  <a:srgbClr val="0000FF"/>
                </a:solidFill>
                <a:highlight>
                  <a:srgbClr val="FFFFFF"/>
                </a:highlight>
                <a:latin typeface="Courier New"/>
                <a:ea typeface="Courier New"/>
                <a:cs typeface="Courier New"/>
                <a:sym typeface="Courier New"/>
              </a:rPr>
              <a:t>==</a:t>
            </a:r>
            <a:r>
              <a:rPr lang="en" sz="1100">
                <a:highlight>
                  <a:srgbClr val="FFFFFF"/>
                </a:highlight>
                <a:latin typeface="Courier New"/>
                <a:ea typeface="Courier New"/>
                <a:cs typeface="Courier New"/>
                <a:sym typeface="Courier New"/>
              </a:rPr>
              <a:t> </a:t>
            </a:r>
            <a:r>
              <a:rPr lang="en" sz="1100">
                <a:solidFill>
                  <a:srgbClr val="036A07"/>
                </a:solidFill>
                <a:highlight>
                  <a:srgbClr val="FFFFFF"/>
                </a:highlight>
                <a:latin typeface="Courier New"/>
                <a:ea typeface="Courier New"/>
                <a:cs typeface="Courier New"/>
                <a:sym typeface="Courier New"/>
              </a:rPr>
              <a:t>'overcast'</a:t>
            </a:r>
            <a:r>
              <a:rPr lang="en" sz="1100">
                <a:highlight>
                  <a:srgbClr val="FFFFFF"/>
                </a:highlight>
                <a:latin typeface="Courier New"/>
                <a:ea typeface="Courier New"/>
                <a:cs typeface="Courier New"/>
                <a:sym typeface="Courier New"/>
              </a:rPr>
              <a:t>:</a:t>
            </a:r>
            <a:br>
              <a:rPr lang="en" sz="1100">
                <a:highlight>
                  <a:srgbClr val="FFFFFF"/>
                </a:highlight>
                <a:latin typeface="Courier New"/>
                <a:ea typeface="Courier New"/>
                <a:cs typeface="Courier New"/>
                <a:sym typeface="Courier New"/>
              </a:rPr>
            </a:br>
            <a:r>
              <a:rPr lang="en" sz="1100">
                <a:highlight>
                  <a:srgbClr val="FFFFFF"/>
                </a:highlight>
                <a:latin typeface="Courier New"/>
                <a:ea typeface="Courier New"/>
                <a:cs typeface="Courier New"/>
                <a:sym typeface="Courier New"/>
              </a:rPr>
              <a:t>        </a:t>
            </a:r>
            <a:r>
              <a:rPr lang="en" sz="1100">
                <a:solidFill>
                  <a:srgbClr val="0000FF"/>
                </a:solidFill>
                <a:highlight>
                  <a:srgbClr val="FFFFFF"/>
                </a:highlight>
                <a:latin typeface="Courier New"/>
                <a:ea typeface="Courier New"/>
                <a:cs typeface="Courier New"/>
                <a:sym typeface="Courier New"/>
              </a:rPr>
              <a:t>return</a:t>
            </a:r>
            <a:r>
              <a:rPr lang="en" sz="1100">
                <a:highlight>
                  <a:srgbClr val="FFFFFF"/>
                </a:highlight>
                <a:latin typeface="Courier New"/>
                <a:ea typeface="Courier New"/>
                <a:cs typeface="Courier New"/>
                <a:sym typeface="Courier New"/>
              </a:rPr>
              <a:t> </a:t>
            </a:r>
            <a:r>
              <a:rPr lang="en" sz="1100">
                <a:solidFill>
                  <a:srgbClr val="585CF6"/>
                </a:solidFill>
                <a:highlight>
                  <a:srgbClr val="FFFFFF"/>
                </a:highlight>
                <a:latin typeface="Courier New"/>
                <a:ea typeface="Courier New"/>
                <a:cs typeface="Courier New"/>
                <a:sym typeface="Courier New"/>
              </a:rPr>
              <a:t>True</a:t>
            </a:r>
            <a:br>
              <a:rPr lang="en" sz="1100">
                <a:highlight>
                  <a:srgbClr val="FFFFFF"/>
                </a:highlight>
                <a:latin typeface="Courier New"/>
                <a:ea typeface="Courier New"/>
                <a:cs typeface="Courier New"/>
                <a:sym typeface="Courier New"/>
              </a:rPr>
            </a:br>
            <a:br>
              <a:rPr lang="en" sz="1100">
                <a:highlight>
                  <a:srgbClr val="FFFFFF"/>
                </a:highlight>
                <a:latin typeface="Courier New"/>
                <a:ea typeface="Courier New"/>
                <a:cs typeface="Courier New"/>
                <a:sym typeface="Courier New"/>
              </a:rPr>
            </a:br>
            <a:r>
              <a:rPr lang="en" sz="1100">
                <a:highlight>
                  <a:srgbClr val="FFFFFF"/>
                </a:highlight>
                <a:latin typeface="Courier New"/>
                <a:ea typeface="Courier New"/>
                <a:cs typeface="Courier New"/>
                <a:sym typeface="Courier New"/>
              </a:rPr>
              <a:t>    </a:t>
            </a:r>
            <a:r>
              <a:rPr lang="en" sz="1100">
                <a:solidFill>
                  <a:srgbClr val="0000FF"/>
                </a:solidFill>
                <a:highlight>
                  <a:srgbClr val="FFFFFF"/>
                </a:highlight>
                <a:latin typeface="Courier New"/>
                <a:ea typeface="Courier New"/>
                <a:cs typeface="Courier New"/>
                <a:sym typeface="Courier New"/>
              </a:rPr>
              <a:t>else</a:t>
            </a:r>
            <a:r>
              <a:rPr lang="en" sz="1100">
                <a:highlight>
                  <a:srgbClr val="FFFFFF"/>
                </a:highlight>
                <a:latin typeface="Courier New"/>
                <a:ea typeface="Courier New"/>
                <a:cs typeface="Courier New"/>
                <a:sym typeface="Courier New"/>
              </a:rPr>
              <a:t>: </a:t>
            </a:r>
            <a:r>
              <a:rPr i="1" lang="en" sz="1100">
                <a:solidFill>
                  <a:srgbClr val="0066FF"/>
                </a:solidFill>
                <a:highlight>
                  <a:srgbClr val="FFFFFF"/>
                </a:highlight>
                <a:latin typeface="Courier New"/>
                <a:ea typeface="Courier New"/>
                <a:cs typeface="Courier New"/>
                <a:sym typeface="Courier New"/>
              </a:rPr>
              <a:t># outlook == 'rain'</a:t>
            </a:r>
            <a:br>
              <a:rPr lang="en" sz="1100">
                <a:highlight>
                  <a:srgbClr val="FFFFFF"/>
                </a:highlight>
                <a:latin typeface="Courier New"/>
                <a:ea typeface="Courier New"/>
                <a:cs typeface="Courier New"/>
                <a:sym typeface="Courier New"/>
              </a:rPr>
            </a:br>
            <a:r>
              <a:rPr lang="en" sz="1100">
                <a:highlight>
                  <a:srgbClr val="FFFFFF"/>
                </a:highlight>
                <a:latin typeface="Courier New"/>
                <a:ea typeface="Courier New"/>
                <a:cs typeface="Courier New"/>
                <a:sym typeface="Courier New"/>
              </a:rPr>
              <a:t>        </a:t>
            </a:r>
            <a:r>
              <a:rPr lang="en" sz="1100">
                <a:solidFill>
                  <a:srgbClr val="0000FF"/>
                </a:solidFill>
                <a:highlight>
                  <a:srgbClr val="FFFFFF"/>
                </a:highlight>
                <a:latin typeface="Courier New"/>
                <a:ea typeface="Courier New"/>
                <a:cs typeface="Courier New"/>
                <a:sym typeface="Courier New"/>
              </a:rPr>
              <a:t>if</a:t>
            </a:r>
            <a:r>
              <a:rPr lang="en" sz="1100">
                <a:highlight>
                  <a:srgbClr val="FFFFFF"/>
                </a:highlight>
                <a:latin typeface="Courier New"/>
                <a:ea typeface="Courier New"/>
                <a:cs typeface="Courier New"/>
                <a:sym typeface="Courier New"/>
              </a:rPr>
              <a:t> windy </a:t>
            </a:r>
            <a:r>
              <a:rPr lang="en" sz="1100">
                <a:solidFill>
                  <a:srgbClr val="0000FF"/>
                </a:solidFill>
                <a:highlight>
                  <a:srgbClr val="FFFFFF"/>
                </a:highlight>
                <a:latin typeface="Courier New"/>
                <a:ea typeface="Courier New"/>
                <a:cs typeface="Courier New"/>
                <a:sym typeface="Courier New"/>
              </a:rPr>
              <a:t>==</a:t>
            </a:r>
            <a:r>
              <a:rPr lang="en" sz="1100">
                <a:highlight>
                  <a:srgbClr val="FFFFFF"/>
                </a:highlight>
                <a:latin typeface="Courier New"/>
                <a:ea typeface="Courier New"/>
                <a:cs typeface="Courier New"/>
                <a:sym typeface="Courier New"/>
              </a:rPr>
              <a:t> </a:t>
            </a:r>
            <a:r>
              <a:rPr lang="en" sz="1100">
                <a:solidFill>
                  <a:srgbClr val="585CF6"/>
                </a:solidFill>
                <a:highlight>
                  <a:srgbClr val="FFFFFF"/>
                </a:highlight>
                <a:latin typeface="Courier New"/>
                <a:ea typeface="Courier New"/>
                <a:cs typeface="Courier New"/>
                <a:sym typeface="Courier New"/>
              </a:rPr>
              <a:t>True</a:t>
            </a:r>
            <a:r>
              <a:rPr lang="en" sz="1100">
                <a:highlight>
                  <a:srgbClr val="FFFFFF"/>
                </a:highlight>
                <a:latin typeface="Courier New"/>
                <a:ea typeface="Courier New"/>
                <a:cs typeface="Courier New"/>
                <a:sym typeface="Courier New"/>
              </a:rPr>
              <a:t>:</a:t>
            </a:r>
            <a:br>
              <a:rPr lang="en" sz="1100">
                <a:highlight>
                  <a:srgbClr val="FFFFFF"/>
                </a:highlight>
                <a:latin typeface="Courier New"/>
                <a:ea typeface="Courier New"/>
                <a:cs typeface="Courier New"/>
                <a:sym typeface="Courier New"/>
              </a:rPr>
            </a:br>
            <a:r>
              <a:rPr lang="en" sz="1100">
                <a:highlight>
                  <a:srgbClr val="FFFFFF"/>
                </a:highlight>
                <a:latin typeface="Courier New"/>
                <a:ea typeface="Courier New"/>
                <a:cs typeface="Courier New"/>
                <a:sym typeface="Courier New"/>
              </a:rPr>
              <a:t>            </a:t>
            </a:r>
            <a:r>
              <a:rPr lang="en" sz="1100">
                <a:solidFill>
                  <a:srgbClr val="0000FF"/>
                </a:solidFill>
                <a:highlight>
                  <a:srgbClr val="FFFFFF"/>
                </a:highlight>
                <a:latin typeface="Courier New"/>
                <a:ea typeface="Courier New"/>
                <a:cs typeface="Courier New"/>
                <a:sym typeface="Courier New"/>
              </a:rPr>
              <a:t>return</a:t>
            </a:r>
            <a:r>
              <a:rPr lang="en" sz="1100">
                <a:highlight>
                  <a:srgbClr val="FFFFFF"/>
                </a:highlight>
                <a:latin typeface="Courier New"/>
                <a:ea typeface="Courier New"/>
                <a:cs typeface="Courier New"/>
                <a:sym typeface="Courier New"/>
              </a:rPr>
              <a:t> </a:t>
            </a:r>
            <a:r>
              <a:rPr lang="en" sz="1100">
                <a:solidFill>
                  <a:srgbClr val="585CF6"/>
                </a:solidFill>
                <a:highlight>
                  <a:srgbClr val="FFFFFF"/>
                </a:highlight>
                <a:latin typeface="Courier New"/>
                <a:ea typeface="Courier New"/>
                <a:cs typeface="Courier New"/>
                <a:sym typeface="Courier New"/>
              </a:rPr>
              <a:t>False</a:t>
            </a:r>
            <a:br>
              <a:rPr lang="en" sz="1100">
                <a:highlight>
                  <a:srgbClr val="FFFFFF"/>
                </a:highlight>
                <a:latin typeface="Courier New"/>
                <a:ea typeface="Courier New"/>
                <a:cs typeface="Courier New"/>
                <a:sym typeface="Courier New"/>
              </a:rPr>
            </a:br>
            <a:r>
              <a:rPr lang="en" sz="1100">
                <a:highlight>
                  <a:srgbClr val="FFFFFF"/>
                </a:highlight>
                <a:latin typeface="Courier New"/>
                <a:ea typeface="Courier New"/>
                <a:cs typeface="Courier New"/>
                <a:sym typeface="Courier New"/>
              </a:rPr>
              <a:t>        </a:t>
            </a:r>
            <a:r>
              <a:rPr lang="en" sz="1100">
                <a:solidFill>
                  <a:srgbClr val="0000FF"/>
                </a:solidFill>
                <a:highlight>
                  <a:srgbClr val="FFFFFF"/>
                </a:highlight>
                <a:latin typeface="Courier New"/>
                <a:ea typeface="Courier New"/>
                <a:cs typeface="Courier New"/>
                <a:sym typeface="Courier New"/>
              </a:rPr>
              <a:t>else</a:t>
            </a:r>
            <a:r>
              <a:rPr lang="en" sz="1100">
                <a:highlight>
                  <a:srgbClr val="FFFFFF"/>
                </a:highlight>
                <a:latin typeface="Courier New"/>
                <a:ea typeface="Courier New"/>
                <a:cs typeface="Courier New"/>
                <a:sym typeface="Courier New"/>
              </a:rPr>
              <a:t>: </a:t>
            </a:r>
            <a:r>
              <a:rPr i="1" lang="en" sz="1100">
                <a:solidFill>
                  <a:srgbClr val="0066FF"/>
                </a:solidFill>
                <a:highlight>
                  <a:srgbClr val="FFFFFF"/>
                </a:highlight>
                <a:latin typeface="Courier New"/>
                <a:ea typeface="Courier New"/>
                <a:cs typeface="Courier New"/>
                <a:sym typeface="Courier New"/>
              </a:rPr>
              <a:t># windy == False:</a:t>
            </a:r>
            <a:br>
              <a:rPr lang="en" sz="1100">
                <a:highlight>
                  <a:srgbClr val="FFFFFF"/>
                </a:highlight>
                <a:latin typeface="Courier New"/>
                <a:ea typeface="Courier New"/>
                <a:cs typeface="Courier New"/>
                <a:sym typeface="Courier New"/>
              </a:rPr>
            </a:br>
            <a:r>
              <a:rPr lang="en" sz="1100">
                <a:highlight>
                  <a:srgbClr val="FFFFFF"/>
                </a:highlight>
                <a:latin typeface="Courier New"/>
                <a:ea typeface="Courier New"/>
                <a:cs typeface="Courier New"/>
                <a:sym typeface="Courier New"/>
              </a:rPr>
              <a:t>            </a:t>
            </a:r>
            <a:r>
              <a:rPr lang="en" sz="1100">
                <a:solidFill>
                  <a:srgbClr val="0000FF"/>
                </a:solidFill>
                <a:highlight>
                  <a:srgbClr val="FFFFFF"/>
                </a:highlight>
                <a:latin typeface="Courier New"/>
                <a:ea typeface="Courier New"/>
                <a:cs typeface="Courier New"/>
                <a:sym typeface="Courier New"/>
              </a:rPr>
              <a:t>return</a:t>
            </a:r>
            <a:r>
              <a:rPr lang="en" sz="1100">
                <a:highlight>
                  <a:srgbClr val="FFFFFF"/>
                </a:highlight>
                <a:latin typeface="Courier New"/>
                <a:ea typeface="Courier New"/>
                <a:cs typeface="Courier New"/>
                <a:sym typeface="Courier New"/>
              </a:rPr>
              <a:t> </a:t>
            </a:r>
            <a:r>
              <a:rPr lang="en" sz="1100">
                <a:solidFill>
                  <a:srgbClr val="585CF6"/>
                </a:solidFill>
                <a:highlight>
                  <a:srgbClr val="FFFFFF"/>
                </a:highlight>
                <a:latin typeface="Courier New"/>
                <a:ea typeface="Courier New"/>
                <a:cs typeface="Courier New"/>
                <a:sym typeface="Courier New"/>
              </a:rPr>
              <a:t>True</a:t>
            </a:r>
          </a:p>
          <a:p>
            <a:pPr lvl="0">
              <a:spcBef>
                <a:spcPts val="0"/>
              </a:spcBef>
              <a:buNone/>
            </a:pPr>
            <a:r>
              <a:t/>
            </a:r>
            <a:endParaRPr sz="1100"/>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1000"/>
                                        <p:tgtEl>
                                          <p:spTgt spid="312"/>
                                        </p:tgtEl>
                                      </p:cBhvr>
                                    </p:animEffect>
                                  </p:childTnLst>
                                </p:cTn>
                              </p:par>
                              <p:par>
                                <p:cTn fill="hold" nodeType="with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000"/>
                                        <p:tgtEl>
                                          <p:spTgt spid="3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7" name="Shape 317"/>
        <p:cNvGrpSpPr/>
        <p:nvPr/>
      </p:nvGrpSpPr>
      <p:grpSpPr>
        <a:xfrm>
          <a:off x="0" y="0"/>
          <a:ext cx="0" cy="0"/>
          <a:chOff x="0" y="0"/>
          <a:chExt cx="0" cy="0"/>
        </a:xfrm>
      </p:grpSpPr>
      <p:sp>
        <p:nvSpPr>
          <p:cNvPr id="318" name="Shape 318"/>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DON’T WRITE CODE LIKE THIS!!!! AHHH!!! #%#%#%@#%!#$^^*%&amp;(%^&amp;*$%^&amp;#$%</a:t>
            </a:r>
          </a:p>
        </p:txBody>
      </p:sp>
      <p:pic>
        <p:nvPicPr>
          <p:cNvPr id="319" name="Shape 319"/>
          <p:cNvPicPr preferRelativeResize="0"/>
          <p:nvPr/>
        </p:nvPicPr>
        <p:blipFill>
          <a:blip r:embed="rId3">
            <a:alphaModFix/>
          </a:blip>
          <a:stretch>
            <a:fillRect/>
          </a:stretch>
        </p:blipFill>
        <p:spPr>
          <a:xfrm>
            <a:off x="4082429" y="1883166"/>
            <a:ext cx="4842426" cy="3118724"/>
          </a:xfrm>
          <a:prstGeom prst="rect">
            <a:avLst/>
          </a:prstGeom>
          <a:noFill/>
          <a:ln>
            <a:noFill/>
          </a:ln>
        </p:spPr>
      </p:pic>
      <p:sp>
        <p:nvSpPr>
          <p:cNvPr id="320" name="Shape 320"/>
          <p:cNvSpPr/>
          <p:nvPr/>
        </p:nvSpPr>
        <p:spPr>
          <a:xfrm>
            <a:off x="98250" y="711025"/>
            <a:ext cx="3843300" cy="43137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21" name="Shape 321"/>
          <p:cNvSpPr txBox="1"/>
          <p:nvPr/>
        </p:nvSpPr>
        <p:spPr>
          <a:xfrm>
            <a:off x="98250" y="711050"/>
            <a:ext cx="3921000" cy="4313700"/>
          </a:xfrm>
          <a:prstGeom prst="rect">
            <a:avLst/>
          </a:prstGeom>
          <a:noFill/>
          <a:ln>
            <a:noFill/>
          </a:ln>
        </p:spPr>
        <p:txBody>
          <a:bodyPr anchorCtr="0" anchor="t" bIns="91425" lIns="91425" rIns="91425" tIns="91425">
            <a:noAutofit/>
          </a:bodyPr>
          <a:lstStyle/>
          <a:p>
            <a:pPr lvl="0" rtl="0">
              <a:lnSpc>
                <a:spcPct val="150000"/>
              </a:lnSpc>
              <a:spcBef>
                <a:spcPts val="0"/>
              </a:spcBef>
              <a:buNone/>
            </a:pPr>
            <a:r>
              <a:rPr lang="en" sz="1100">
                <a:solidFill>
                  <a:srgbClr val="0000FF"/>
                </a:solidFill>
                <a:highlight>
                  <a:srgbClr val="FFFFFF"/>
                </a:highlight>
                <a:latin typeface="Courier New"/>
                <a:ea typeface="Courier New"/>
                <a:cs typeface="Courier New"/>
                <a:sym typeface="Courier New"/>
              </a:rPr>
              <a:t>def</a:t>
            </a:r>
            <a:r>
              <a:rPr lang="en" sz="1100">
                <a:highlight>
                  <a:srgbClr val="FFFFFF"/>
                </a:highlight>
                <a:latin typeface="Courier New"/>
                <a:ea typeface="Courier New"/>
                <a:cs typeface="Courier New"/>
                <a:sym typeface="Courier New"/>
              </a:rPr>
              <a:t> </a:t>
            </a:r>
            <a:r>
              <a:rPr lang="en" sz="1100">
                <a:solidFill>
                  <a:srgbClr val="0000A2"/>
                </a:solidFill>
                <a:highlight>
                  <a:srgbClr val="FFFFFF"/>
                </a:highlight>
                <a:latin typeface="Courier New"/>
                <a:ea typeface="Courier New"/>
                <a:cs typeface="Courier New"/>
                <a:sym typeface="Courier New"/>
              </a:rPr>
              <a:t>will_play</a:t>
            </a:r>
            <a:r>
              <a:rPr lang="en" sz="1100">
                <a:highlight>
                  <a:srgbClr val="FFFFFF"/>
                </a:highlight>
                <a:latin typeface="Courier New"/>
                <a:ea typeface="Courier New"/>
                <a:cs typeface="Courier New"/>
                <a:sym typeface="Courier New"/>
              </a:rPr>
              <a:t>(</a:t>
            </a:r>
            <a:r>
              <a:rPr i="1" lang="en" sz="1100">
                <a:highlight>
                  <a:srgbClr val="FFFFFF"/>
                </a:highlight>
                <a:latin typeface="Courier New"/>
                <a:ea typeface="Courier New"/>
                <a:cs typeface="Courier New"/>
                <a:sym typeface="Courier New"/>
              </a:rPr>
              <a:t>temp</a:t>
            </a:r>
            <a:r>
              <a:rPr lang="en" sz="1100">
                <a:highlight>
                  <a:srgbClr val="FFFFFF"/>
                </a:highlight>
                <a:latin typeface="Courier New"/>
                <a:ea typeface="Courier New"/>
                <a:cs typeface="Courier New"/>
                <a:sym typeface="Courier New"/>
              </a:rPr>
              <a:t>, </a:t>
            </a:r>
            <a:r>
              <a:rPr i="1" lang="en" sz="1100">
                <a:highlight>
                  <a:srgbClr val="FFFFFF"/>
                </a:highlight>
                <a:latin typeface="Courier New"/>
                <a:ea typeface="Courier New"/>
                <a:cs typeface="Courier New"/>
                <a:sym typeface="Courier New"/>
              </a:rPr>
              <a:t>outlook</a:t>
            </a:r>
            <a:r>
              <a:rPr lang="en" sz="1100">
                <a:highlight>
                  <a:srgbClr val="FFFFFF"/>
                </a:highlight>
                <a:latin typeface="Courier New"/>
                <a:ea typeface="Courier New"/>
                <a:cs typeface="Courier New"/>
                <a:sym typeface="Courier New"/>
              </a:rPr>
              <a:t>, </a:t>
            </a:r>
            <a:r>
              <a:rPr i="1" lang="en" sz="1100">
                <a:highlight>
                  <a:srgbClr val="FFFFFF"/>
                </a:highlight>
                <a:latin typeface="Courier New"/>
                <a:ea typeface="Courier New"/>
                <a:cs typeface="Courier New"/>
                <a:sym typeface="Courier New"/>
              </a:rPr>
              <a:t>humidity</a:t>
            </a:r>
            <a:r>
              <a:rPr lang="en" sz="1100">
                <a:highlight>
                  <a:srgbClr val="FFFFFF"/>
                </a:highlight>
                <a:latin typeface="Courier New"/>
                <a:ea typeface="Courier New"/>
                <a:cs typeface="Courier New"/>
                <a:sym typeface="Courier New"/>
              </a:rPr>
              <a:t>,\</a:t>
            </a:r>
          </a:p>
          <a:p>
            <a:pPr lvl="0" rtl="0">
              <a:lnSpc>
                <a:spcPct val="150000"/>
              </a:lnSpc>
              <a:spcBef>
                <a:spcPts val="0"/>
              </a:spcBef>
              <a:buNone/>
            </a:pPr>
            <a:r>
              <a:rPr lang="en" sz="1100">
                <a:highlight>
                  <a:srgbClr val="FFFFFF"/>
                </a:highlight>
                <a:latin typeface="Courier New"/>
                <a:ea typeface="Courier New"/>
                <a:cs typeface="Courier New"/>
                <a:sym typeface="Courier New"/>
              </a:rPr>
              <a:t>              </a:t>
            </a:r>
            <a:r>
              <a:rPr i="1" lang="en" sz="1100">
                <a:highlight>
                  <a:srgbClr val="FFFFFF"/>
                </a:highlight>
                <a:latin typeface="Courier New"/>
                <a:ea typeface="Courier New"/>
                <a:cs typeface="Courier New"/>
                <a:sym typeface="Courier New"/>
              </a:rPr>
              <a:t>windy</a:t>
            </a:r>
            <a:r>
              <a:rPr lang="en" sz="1100">
                <a:highlight>
                  <a:srgbClr val="FFFFFF"/>
                </a:highlight>
                <a:latin typeface="Courier New"/>
                <a:ea typeface="Courier New"/>
                <a:cs typeface="Courier New"/>
                <a:sym typeface="Courier New"/>
              </a:rPr>
              <a:t>):</a:t>
            </a:r>
            <a:br>
              <a:rPr lang="en" sz="1100">
                <a:highlight>
                  <a:srgbClr val="FFFFFF"/>
                </a:highlight>
                <a:latin typeface="Courier New"/>
                <a:ea typeface="Courier New"/>
                <a:cs typeface="Courier New"/>
                <a:sym typeface="Courier New"/>
              </a:rPr>
            </a:br>
            <a:br>
              <a:rPr lang="en" sz="1100">
                <a:highlight>
                  <a:srgbClr val="FFFFFF"/>
                </a:highlight>
                <a:latin typeface="Courier New"/>
                <a:ea typeface="Courier New"/>
                <a:cs typeface="Courier New"/>
                <a:sym typeface="Courier New"/>
              </a:rPr>
            </a:br>
            <a:r>
              <a:rPr lang="en" sz="1100">
                <a:highlight>
                  <a:srgbClr val="FFFFFF"/>
                </a:highlight>
                <a:latin typeface="Courier New"/>
                <a:ea typeface="Courier New"/>
                <a:cs typeface="Courier New"/>
                <a:sym typeface="Courier New"/>
              </a:rPr>
              <a:t>    </a:t>
            </a:r>
            <a:r>
              <a:rPr lang="en" sz="1100">
                <a:solidFill>
                  <a:srgbClr val="0000FF"/>
                </a:solidFill>
                <a:highlight>
                  <a:srgbClr val="FFFFFF"/>
                </a:highlight>
                <a:latin typeface="Courier New"/>
                <a:ea typeface="Courier New"/>
                <a:cs typeface="Courier New"/>
                <a:sym typeface="Courier New"/>
              </a:rPr>
              <a:t>if</a:t>
            </a:r>
            <a:r>
              <a:rPr lang="en" sz="1100">
                <a:highlight>
                  <a:srgbClr val="FFFFFF"/>
                </a:highlight>
                <a:latin typeface="Courier New"/>
                <a:ea typeface="Courier New"/>
                <a:cs typeface="Courier New"/>
                <a:sym typeface="Courier New"/>
              </a:rPr>
              <a:t> outlook </a:t>
            </a:r>
            <a:r>
              <a:rPr lang="en" sz="1100">
                <a:solidFill>
                  <a:srgbClr val="0000FF"/>
                </a:solidFill>
                <a:highlight>
                  <a:srgbClr val="FFFFFF"/>
                </a:highlight>
                <a:latin typeface="Courier New"/>
                <a:ea typeface="Courier New"/>
                <a:cs typeface="Courier New"/>
                <a:sym typeface="Courier New"/>
              </a:rPr>
              <a:t>==</a:t>
            </a:r>
            <a:r>
              <a:rPr lang="en" sz="1100">
                <a:highlight>
                  <a:srgbClr val="FFFFFF"/>
                </a:highlight>
                <a:latin typeface="Courier New"/>
                <a:ea typeface="Courier New"/>
                <a:cs typeface="Courier New"/>
                <a:sym typeface="Courier New"/>
              </a:rPr>
              <a:t> </a:t>
            </a:r>
            <a:r>
              <a:rPr lang="en" sz="1100">
                <a:solidFill>
                  <a:srgbClr val="036A07"/>
                </a:solidFill>
                <a:highlight>
                  <a:srgbClr val="FFFFFF"/>
                </a:highlight>
                <a:latin typeface="Courier New"/>
                <a:ea typeface="Courier New"/>
                <a:cs typeface="Courier New"/>
                <a:sym typeface="Courier New"/>
              </a:rPr>
              <a:t>'sunny'</a:t>
            </a:r>
            <a:r>
              <a:rPr lang="en" sz="1100">
                <a:highlight>
                  <a:srgbClr val="FFFFFF"/>
                </a:highlight>
                <a:latin typeface="Courier New"/>
                <a:ea typeface="Courier New"/>
                <a:cs typeface="Courier New"/>
                <a:sym typeface="Courier New"/>
              </a:rPr>
              <a:t>:</a:t>
            </a:r>
            <a:br>
              <a:rPr lang="en" sz="1100">
                <a:highlight>
                  <a:srgbClr val="FFFFFF"/>
                </a:highlight>
                <a:latin typeface="Courier New"/>
                <a:ea typeface="Courier New"/>
                <a:cs typeface="Courier New"/>
                <a:sym typeface="Courier New"/>
              </a:rPr>
            </a:br>
            <a:r>
              <a:rPr lang="en" sz="1100">
                <a:highlight>
                  <a:srgbClr val="FFFFFF"/>
                </a:highlight>
                <a:latin typeface="Courier New"/>
                <a:ea typeface="Courier New"/>
                <a:cs typeface="Courier New"/>
                <a:sym typeface="Courier New"/>
              </a:rPr>
              <a:t>        </a:t>
            </a:r>
            <a:r>
              <a:rPr lang="en" sz="1100">
                <a:solidFill>
                  <a:srgbClr val="0000FF"/>
                </a:solidFill>
                <a:highlight>
                  <a:srgbClr val="FFFFFF"/>
                </a:highlight>
                <a:latin typeface="Courier New"/>
                <a:ea typeface="Courier New"/>
                <a:cs typeface="Courier New"/>
                <a:sym typeface="Courier New"/>
              </a:rPr>
              <a:t>if</a:t>
            </a:r>
            <a:r>
              <a:rPr lang="en" sz="1100">
                <a:highlight>
                  <a:srgbClr val="FFFFFF"/>
                </a:highlight>
                <a:latin typeface="Courier New"/>
                <a:ea typeface="Courier New"/>
                <a:cs typeface="Courier New"/>
                <a:sym typeface="Courier New"/>
              </a:rPr>
              <a:t> humidity </a:t>
            </a:r>
            <a:r>
              <a:rPr lang="en" sz="1100">
                <a:solidFill>
                  <a:srgbClr val="0000FF"/>
                </a:solidFill>
                <a:highlight>
                  <a:srgbClr val="FFFFFF"/>
                </a:highlight>
                <a:latin typeface="Courier New"/>
                <a:ea typeface="Courier New"/>
                <a:cs typeface="Courier New"/>
                <a:sym typeface="Courier New"/>
              </a:rPr>
              <a:t>==</a:t>
            </a:r>
            <a:r>
              <a:rPr lang="en" sz="1100">
                <a:highlight>
                  <a:srgbClr val="FFFFFF"/>
                </a:highlight>
                <a:latin typeface="Courier New"/>
                <a:ea typeface="Courier New"/>
                <a:cs typeface="Courier New"/>
                <a:sym typeface="Courier New"/>
              </a:rPr>
              <a:t> </a:t>
            </a:r>
            <a:r>
              <a:rPr lang="en" sz="1100">
                <a:solidFill>
                  <a:srgbClr val="036A07"/>
                </a:solidFill>
                <a:highlight>
                  <a:srgbClr val="FFFFFF"/>
                </a:highlight>
                <a:latin typeface="Courier New"/>
                <a:ea typeface="Courier New"/>
                <a:cs typeface="Courier New"/>
                <a:sym typeface="Courier New"/>
              </a:rPr>
              <a:t>'normal'</a:t>
            </a:r>
            <a:r>
              <a:rPr lang="en" sz="1100">
                <a:highlight>
                  <a:srgbClr val="FFFFFF"/>
                </a:highlight>
                <a:latin typeface="Courier New"/>
                <a:ea typeface="Courier New"/>
                <a:cs typeface="Courier New"/>
                <a:sym typeface="Courier New"/>
              </a:rPr>
              <a:t>:</a:t>
            </a:r>
            <a:br>
              <a:rPr lang="en" sz="1100">
                <a:highlight>
                  <a:srgbClr val="FFFFFF"/>
                </a:highlight>
                <a:latin typeface="Courier New"/>
                <a:ea typeface="Courier New"/>
                <a:cs typeface="Courier New"/>
                <a:sym typeface="Courier New"/>
              </a:rPr>
            </a:br>
            <a:r>
              <a:rPr lang="en" sz="1100">
                <a:highlight>
                  <a:srgbClr val="FFFFFF"/>
                </a:highlight>
                <a:latin typeface="Courier New"/>
                <a:ea typeface="Courier New"/>
                <a:cs typeface="Courier New"/>
                <a:sym typeface="Courier New"/>
              </a:rPr>
              <a:t>            </a:t>
            </a:r>
            <a:r>
              <a:rPr lang="en" sz="1100">
                <a:solidFill>
                  <a:srgbClr val="0000FF"/>
                </a:solidFill>
                <a:highlight>
                  <a:srgbClr val="FFFFFF"/>
                </a:highlight>
                <a:latin typeface="Courier New"/>
                <a:ea typeface="Courier New"/>
                <a:cs typeface="Courier New"/>
                <a:sym typeface="Courier New"/>
              </a:rPr>
              <a:t>return</a:t>
            </a:r>
            <a:r>
              <a:rPr lang="en" sz="1100">
                <a:highlight>
                  <a:srgbClr val="FFFFFF"/>
                </a:highlight>
                <a:latin typeface="Courier New"/>
                <a:ea typeface="Courier New"/>
                <a:cs typeface="Courier New"/>
                <a:sym typeface="Courier New"/>
              </a:rPr>
              <a:t> </a:t>
            </a:r>
            <a:r>
              <a:rPr lang="en" sz="1100">
                <a:solidFill>
                  <a:srgbClr val="585CF6"/>
                </a:solidFill>
                <a:highlight>
                  <a:srgbClr val="FFFFFF"/>
                </a:highlight>
                <a:latin typeface="Courier New"/>
                <a:ea typeface="Courier New"/>
                <a:cs typeface="Courier New"/>
                <a:sym typeface="Courier New"/>
              </a:rPr>
              <a:t>True</a:t>
            </a:r>
            <a:br>
              <a:rPr lang="en" sz="1100">
                <a:highlight>
                  <a:srgbClr val="FFFFFF"/>
                </a:highlight>
                <a:latin typeface="Courier New"/>
                <a:ea typeface="Courier New"/>
                <a:cs typeface="Courier New"/>
                <a:sym typeface="Courier New"/>
              </a:rPr>
            </a:br>
            <a:r>
              <a:rPr lang="en" sz="1100">
                <a:highlight>
                  <a:srgbClr val="FFFFFF"/>
                </a:highlight>
                <a:latin typeface="Courier New"/>
                <a:ea typeface="Courier New"/>
                <a:cs typeface="Courier New"/>
                <a:sym typeface="Courier New"/>
              </a:rPr>
              <a:t>        </a:t>
            </a:r>
            <a:r>
              <a:rPr lang="en" sz="1100">
                <a:solidFill>
                  <a:srgbClr val="0000FF"/>
                </a:solidFill>
                <a:highlight>
                  <a:srgbClr val="FFFFFF"/>
                </a:highlight>
                <a:latin typeface="Courier New"/>
                <a:ea typeface="Courier New"/>
                <a:cs typeface="Courier New"/>
                <a:sym typeface="Courier New"/>
              </a:rPr>
              <a:t>else</a:t>
            </a:r>
            <a:r>
              <a:rPr lang="en" sz="1100">
                <a:highlight>
                  <a:srgbClr val="FFFFFF"/>
                </a:highlight>
                <a:latin typeface="Courier New"/>
                <a:ea typeface="Courier New"/>
                <a:cs typeface="Courier New"/>
                <a:sym typeface="Courier New"/>
              </a:rPr>
              <a:t>: </a:t>
            </a:r>
            <a:r>
              <a:rPr i="1" lang="en" sz="1100">
                <a:solidFill>
                  <a:srgbClr val="0066FF"/>
                </a:solidFill>
                <a:highlight>
                  <a:srgbClr val="FFFFFF"/>
                </a:highlight>
                <a:latin typeface="Courier New"/>
                <a:ea typeface="Courier New"/>
                <a:cs typeface="Courier New"/>
                <a:sym typeface="Courier New"/>
              </a:rPr>
              <a:t># humidity == 'high'</a:t>
            </a:r>
            <a:br>
              <a:rPr lang="en" sz="1100">
                <a:highlight>
                  <a:srgbClr val="FFFFFF"/>
                </a:highlight>
                <a:latin typeface="Courier New"/>
                <a:ea typeface="Courier New"/>
                <a:cs typeface="Courier New"/>
                <a:sym typeface="Courier New"/>
              </a:rPr>
            </a:br>
            <a:r>
              <a:rPr lang="en" sz="1100">
                <a:highlight>
                  <a:srgbClr val="FFFFFF"/>
                </a:highlight>
                <a:latin typeface="Courier New"/>
                <a:ea typeface="Courier New"/>
                <a:cs typeface="Courier New"/>
                <a:sym typeface="Courier New"/>
              </a:rPr>
              <a:t>            </a:t>
            </a:r>
            <a:r>
              <a:rPr lang="en" sz="1100">
                <a:solidFill>
                  <a:srgbClr val="0000FF"/>
                </a:solidFill>
                <a:highlight>
                  <a:srgbClr val="FFFFFF"/>
                </a:highlight>
                <a:latin typeface="Courier New"/>
                <a:ea typeface="Courier New"/>
                <a:cs typeface="Courier New"/>
                <a:sym typeface="Courier New"/>
              </a:rPr>
              <a:t>return</a:t>
            </a:r>
            <a:r>
              <a:rPr lang="en" sz="1100">
                <a:highlight>
                  <a:srgbClr val="FFFFFF"/>
                </a:highlight>
                <a:latin typeface="Courier New"/>
                <a:ea typeface="Courier New"/>
                <a:cs typeface="Courier New"/>
                <a:sym typeface="Courier New"/>
              </a:rPr>
              <a:t> </a:t>
            </a:r>
            <a:r>
              <a:rPr lang="en" sz="1100">
                <a:solidFill>
                  <a:srgbClr val="585CF6"/>
                </a:solidFill>
                <a:highlight>
                  <a:srgbClr val="FFFFFF"/>
                </a:highlight>
                <a:latin typeface="Courier New"/>
                <a:ea typeface="Courier New"/>
                <a:cs typeface="Courier New"/>
                <a:sym typeface="Courier New"/>
              </a:rPr>
              <a:t>False</a:t>
            </a:r>
            <a:br>
              <a:rPr lang="en" sz="1100">
                <a:highlight>
                  <a:srgbClr val="FFFFFF"/>
                </a:highlight>
                <a:latin typeface="Courier New"/>
                <a:ea typeface="Courier New"/>
                <a:cs typeface="Courier New"/>
                <a:sym typeface="Courier New"/>
              </a:rPr>
            </a:br>
            <a:br>
              <a:rPr lang="en" sz="1100">
                <a:highlight>
                  <a:srgbClr val="FFFFFF"/>
                </a:highlight>
                <a:latin typeface="Courier New"/>
                <a:ea typeface="Courier New"/>
                <a:cs typeface="Courier New"/>
                <a:sym typeface="Courier New"/>
              </a:rPr>
            </a:br>
            <a:r>
              <a:rPr lang="en" sz="1100">
                <a:highlight>
                  <a:srgbClr val="FFFFFF"/>
                </a:highlight>
                <a:latin typeface="Courier New"/>
                <a:ea typeface="Courier New"/>
                <a:cs typeface="Courier New"/>
                <a:sym typeface="Courier New"/>
              </a:rPr>
              <a:t>    </a:t>
            </a:r>
            <a:r>
              <a:rPr lang="en" sz="1100">
                <a:solidFill>
                  <a:srgbClr val="0000FF"/>
                </a:solidFill>
                <a:highlight>
                  <a:srgbClr val="FFFFFF"/>
                </a:highlight>
                <a:latin typeface="Courier New"/>
                <a:ea typeface="Courier New"/>
                <a:cs typeface="Courier New"/>
                <a:sym typeface="Courier New"/>
              </a:rPr>
              <a:t>elif</a:t>
            </a:r>
            <a:r>
              <a:rPr lang="en" sz="1100">
                <a:highlight>
                  <a:srgbClr val="FFFFFF"/>
                </a:highlight>
                <a:latin typeface="Courier New"/>
                <a:ea typeface="Courier New"/>
                <a:cs typeface="Courier New"/>
                <a:sym typeface="Courier New"/>
              </a:rPr>
              <a:t> outlook </a:t>
            </a:r>
            <a:r>
              <a:rPr lang="en" sz="1100">
                <a:solidFill>
                  <a:srgbClr val="0000FF"/>
                </a:solidFill>
                <a:highlight>
                  <a:srgbClr val="FFFFFF"/>
                </a:highlight>
                <a:latin typeface="Courier New"/>
                <a:ea typeface="Courier New"/>
                <a:cs typeface="Courier New"/>
                <a:sym typeface="Courier New"/>
              </a:rPr>
              <a:t>==</a:t>
            </a:r>
            <a:r>
              <a:rPr lang="en" sz="1100">
                <a:highlight>
                  <a:srgbClr val="FFFFFF"/>
                </a:highlight>
                <a:latin typeface="Courier New"/>
                <a:ea typeface="Courier New"/>
                <a:cs typeface="Courier New"/>
                <a:sym typeface="Courier New"/>
              </a:rPr>
              <a:t> </a:t>
            </a:r>
            <a:r>
              <a:rPr lang="en" sz="1100">
                <a:solidFill>
                  <a:srgbClr val="036A07"/>
                </a:solidFill>
                <a:highlight>
                  <a:srgbClr val="FFFFFF"/>
                </a:highlight>
                <a:latin typeface="Courier New"/>
                <a:ea typeface="Courier New"/>
                <a:cs typeface="Courier New"/>
                <a:sym typeface="Courier New"/>
              </a:rPr>
              <a:t>'overcast'</a:t>
            </a:r>
            <a:r>
              <a:rPr lang="en" sz="1100">
                <a:highlight>
                  <a:srgbClr val="FFFFFF"/>
                </a:highlight>
                <a:latin typeface="Courier New"/>
                <a:ea typeface="Courier New"/>
                <a:cs typeface="Courier New"/>
                <a:sym typeface="Courier New"/>
              </a:rPr>
              <a:t>:</a:t>
            </a:r>
            <a:br>
              <a:rPr lang="en" sz="1100">
                <a:highlight>
                  <a:srgbClr val="FFFFFF"/>
                </a:highlight>
                <a:latin typeface="Courier New"/>
                <a:ea typeface="Courier New"/>
                <a:cs typeface="Courier New"/>
                <a:sym typeface="Courier New"/>
              </a:rPr>
            </a:br>
            <a:r>
              <a:rPr lang="en" sz="1100">
                <a:highlight>
                  <a:srgbClr val="FFFFFF"/>
                </a:highlight>
                <a:latin typeface="Courier New"/>
                <a:ea typeface="Courier New"/>
                <a:cs typeface="Courier New"/>
                <a:sym typeface="Courier New"/>
              </a:rPr>
              <a:t>        </a:t>
            </a:r>
            <a:r>
              <a:rPr lang="en" sz="1100">
                <a:solidFill>
                  <a:srgbClr val="0000FF"/>
                </a:solidFill>
                <a:highlight>
                  <a:srgbClr val="FFFFFF"/>
                </a:highlight>
                <a:latin typeface="Courier New"/>
                <a:ea typeface="Courier New"/>
                <a:cs typeface="Courier New"/>
                <a:sym typeface="Courier New"/>
              </a:rPr>
              <a:t>return</a:t>
            </a:r>
            <a:r>
              <a:rPr lang="en" sz="1100">
                <a:highlight>
                  <a:srgbClr val="FFFFFF"/>
                </a:highlight>
                <a:latin typeface="Courier New"/>
                <a:ea typeface="Courier New"/>
                <a:cs typeface="Courier New"/>
                <a:sym typeface="Courier New"/>
              </a:rPr>
              <a:t> </a:t>
            </a:r>
            <a:r>
              <a:rPr lang="en" sz="1100">
                <a:solidFill>
                  <a:srgbClr val="585CF6"/>
                </a:solidFill>
                <a:highlight>
                  <a:srgbClr val="FFFFFF"/>
                </a:highlight>
                <a:latin typeface="Courier New"/>
                <a:ea typeface="Courier New"/>
                <a:cs typeface="Courier New"/>
                <a:sym typeface="Courier New"/>
              </a:rPr>
              <a:t>True</a:t>
            </a:r>
            <a:br>
              <a:rPr lang="en" sz="1100">
                <a:highlight>
                  <a:srgbClr val="FFFFFF"/>
                </a:highlight>
                <a:latin typeface="Courier New"/>
                <a:ea typeface="Courier New"/>
                <a:cs typeface="Courier New"/>
                <a:sym typeface="Courier New"/>
              </a:rPr>
            </a:br>
            <a:br>
              <a:rPr lang="en" sz="1100">
                <a:highlight>
                  <a:srgbClr val="FFFFFF"/>
                </a:highlight>
                <a:latin typeface="Courier New"/>
                <a:ea typeface="Courier New"/>
                <a:cs typeface="Courier New"/>
                <a:sym typeface="Courier New"/>
              </a:rPr>
            </a:br>
            <a:r>
              <a:rPr lang="en" sz="1100">
                <a:highlight>
                  <a:srgbClr val="FFFFFF"/>
                </a:highlight>
                <a:latin typeface="Courier New"/>
                <a:ea typeface="Courier New"/>
                <a:cs typeface="Courier New"/>
                <a:sym typeface="Courier New"/>
              </a:rPr>
              <a:t>    </a:t>
            </a:r>
            <a:r>
              <a:rPr lang="en" sz="1100">
                <a:solidFill>
                  <a:srgbClr val="0000FF"/>
                </a:solidFill>
                <a:highlight>
                  <a:srgbClr val="FFFFFF"/>
                </a:highlight>
                <a:latin typeface="Courier New"/>
                <a:ea typeface="Courier New"/>
                <a:cs typeface="Courier New"/>
                <a:sym typeface="Courier New"/>
              </a:rPr>
              <a:t>else</a:t>
            </a:r>
            <a:r>
              <a:rPr lang="en" sz="1100">
                <a:highlight>
                  <a:srgbClr val="FFFFFF"/>
                </a:highlight>
                <a:latin typeface="Courier New"/>
                <a:ea typeface="Courier New"/>
                <a:cs typeface="Courier New"/>
                <a:sym typeface="Courier New"/>
              </a:rPr>
              <a:t>: </a:t>
            </a:r>
            <a:r>
              <a:rPr i="1" lang="en" sz="1100">
                <a:solidFill>
                  <a:srgbClr val="0066FF"/>
                </a:solidFill>
                <a:highlight>
                  <a:srgbClr val="FFFFFF"/>
                </a:highlight>
                <a:latin typeface="Courier New"/>
                <a:ea typeface="Courier New"/>
                <a:cs typeface="Courier New"/>
                <a:sym typeface="Courier New"/>
              </a:rPr>
              <a:t># outlook == 'rain'</a:t>
            </a:r>
            <a:br>
              <a:rPr lang="en" sz="1100">
                <a:highlight>
                  <a:srgbClr val="FFFFFF"/>
                </a:highlight>
                <a:latin typeface="Courier New"/>
                <a:ea typeface="Courier New"/>
                <a:cs typeface="Courier New"/>
                <a:sym typeface="Courier New"/>
              </a:rPr>
            </a:br>
            <a:r>
              <a:rPr lang="en" sz="1100">
                <a:highlight>
                  <a:srgbClr val="FFFFFF"/>
                </a:highlight>
                <a:latin typeface="Courier New"/>
                <a:ea typeface="Courier New"/>
                <a:cs typeface="Courier New"/>
                <a:sym typeface="Courier New"/>
              </a:rPr>
              <a:t>        </a:t>
            </a:r>
            <a:r>
              <a:rPr lang="en" sz="1100">
                <a:solidFill>
                  <a:srgbClr val="0000FF"/>
                </a:solidFill>
                <a:highlight>
                  <a:srgbClr val="FFFFFF"/>
                </a:highlight>
                <a:latin typeface="Courier New"/>
                <a:ea typeface="Courier New"/>
                <a:cs typeface="Courier New"/>
                <a:sym typeface="Courier New"/>
              </a:rPr>
              <a:t>if</a:t>
            </a:r>
            <a:r>
              <a:rPr lang="en" sz="1100">
                <a:highlight>
                  <a:srgbClr val="FFFFFF"/>
                </a:highlight>
                <a:latin typeface="Courier New"/>
                <a:ea typeface="Courier New"/>
                <a:cs typeface="Courier New"/>
                <a:sym typeface="Courier New"/>
              </a:rPr>
              <a:t> windy </a:t>
            </a:r>
            <a:r>
              <a:rPr lang="en" sz="1100">
                <a:solidFill>
                  <a:srgbClr val="0000FF"/>
                </a:solidFill>
                <a:highlight>
                  <a:srgbClr val="FFFFFF"/>
                </a:highlight>
                <a:latin typeface="Courier New"/>
                <a:ea typeface="Courier New"/>
                <a:cs typeface="Courier New"/>
                <a:sym typeface="Courier New"/>
              </a:rPr>
              <a:t>==</a:t>
            </a:r>
            <a:r>
              <a:rPr lang="en" sz="1100">
                <a:highlight>
                  <a:srgbClr val="FFFFFF"/>
                </a:highlight>
                <a:latin typeface="Courier New"/>
                <a:ea typeface="Courier New"/>
                <a:cs typeface="Courier New"/>
                <a:sym typeface="Courier New"/>
              </a:rPr>
              <a:t> </a:t>
            </a:r>
            <a:r>
              <a:rPr lang="en" sz="1100">
                <a:solidFill>
                  <a:srgbClr val="585CF6"/>
                </a:solidFill>
                <a:highlight>
                  <a:srgbClr val="FFFFFF"/>
                </a:highlight>
                <a:latin typeface="Courier New"/>
                <a:ea typeface="Courier New"/>
                <a:cs typeface="Courier New"/>
                <a:sym typeface="Courier New"/>
              </a:rPr>
              <a:t>True</a:t>
            </a:r>
            <a:r>
              <a:rPr lang="en" sz="1100">
                <a:highlight>
                  <a:srgbClr val="FFFFFF"/>
                </a:highlight>
                <a:latin typeface="Courier New"/>
                <a:ea typeface="Courier New"/>
                <a:cs typeface="Courier New"/>
                <a:sym typeface="Courier New"/>
              </a:rPr>
              <a:t>:</a:t>
            </a:r>
            <a:br>
              <a:rPr lang="en" sz="1100">
                <a:highlight>
                  <a:srgbClr val="FFFFFF"/>
                </a:highlight>
                <a:latin typeface="Courier New"/>
                <a:ea typeface="Courier New"/>
                <a:cs typeface="Courier New"/>
                <a:sym typeface="Courier New"/>
              </a:rPr>
            </a:br>
            <a:r>
              <a:rPr lang="en" sz="1100">
                <a:highlight>
                  <a:srgbClr val="FFFFFF"/>
                </a:highlight>
                <a:latin typeface="Courier New"/>
                <a:ea typeface="Courier New"/>
                <a:cs typeface="Courier New"/>
                <a:sym typeface="Courier New"/>
              </a:rPr>
              <a:t>            </a:t>
            </a:r>
            <a:r>
              <a:rPr lang="en" sz="1100">
                <a:solidFill>
                  <a:srgbClr val="0000FF"/>
                </a:solidFill>
                <a:highlight>
                  <a:srgbClr val="FFFFFF"/>
                </a:highlight>
                <a:latin typeface="Courier New"/>
                <a:ea typeface="Courier New"/>
                <a:cs typeface="Courier New"/>
                <a:sym typeface="Courier New"/>
              </a:rPr>
              <a:t>return</a:t>
            </a:r>
            <a:r>
              <a:rPr lang="en" sz="1100">
                <a:highlight>
                  <a:srgbClr val="FFFFFF"/>
                </a:highlight>
                <a:latin typeface="Courier New"/>
                <a:ea typeface="Courier New"/>
                <a:cs typeface="Courier New"/>
                <a:sym typeface="Courier New"/>
              </a:rPr>
              <a:t> </a:t>
            </a:r>
            <a:r>
              <a:rPr lang="en" sz="1100">
                <a:solidFill>
                  <a:srgbClr val="585CF6"/>
                </a:solidFill>
                <a:highlight>
                  <a:srgbClr val="FFFFFF"/>
                </a:highlight>
                <a:latin typeface="Courier New"/>
                <a:ea typeface="Courier New"/>
                <a:cs typeface="Courier New"/>
                <a:sym typeface="Courier New"/>
              </a:rPr>
              <a:t>False</a:t>
            </a:r>
            <a:br>
              <a:rPr lang="en" sz="1100">
                <a:highlight>
                  <a:srgbClr val="FFFFFF"/>
                </a:highlight>
                <a:latin typeface="Courier New"/>
                <a:ea typeface="Courier New"/>
                <a:cs typeface="Courier New"/>
                <a:sym typeface="Courier New"/>
              </a:rPr>
            </a:br>
            <a:r>
              <a:rPr lang="en" sz="1100">
                <a:highlight>
                  <a:srgbClr val="FFFFFF"/>
                </a:highlight>
                <a:latin typeface="Courier New"/>
                <a:ea typeface="Courier New"/>
                <a:cs typeface="Courier New"/>
                <a:sym typeface="Courier New"/>
              </a:rPr>
              <a:t>        </a:t>
            </a:r>
            <a:r>
              <a:rPr lang="en" sz="1100">
                <a:solidFill>
                  <a:srgbClr val="0000FF"/>
                </a:solidFill>
                <a:highlight>
                  <a:srgbClr val="FFFFFF"/>
                </a:highlight>
                <a:latin typeface="Courier New"/>
                <a:ea typeface="Courier New"/>
                <a:cs typeface="Courier New"/>
                <a:sym typeface="Courier New"/>
              </a:rPr>
              <a:t>else</a:t>
            </a:r>
            <a:r>
              <a:rPr lang="en" sz="1100">
                <a:highlight>
                  <a:srgbClr val="FFFFFF"/>
                </a:highlight>
                <a:latin typeface="Courier New"/>
                <a:ea typeface="Courier New"/>
                <a:cs typeface="Courier New"/>
                <a:sym typeface="Courier New"/>
              </a:rPr>
              <a:t>: </a:t>
            </a:r>
            <a:r>
              <a:rPr i="1" lang="en" sz="1100">
                <a:solidFill>
                  <a:srgbClr val="0066FF"/>
                </a:solidFill>
                <a:highlight>
                  <a:srgbClr val="FFFFFF"/>
                </a:highlight>
                <a:latin typeface="Courier New"/>
                <a:ea typeface="Courier New"/>
                <a:cs typeface="Courier New"/>
                <a:sym typeface="Courier New"/>
              </a:rPr>
              <a:t># windy == False:</a:t>
            </a:r>
            <a:br>
              <a:rPr lang="en" sz="1100">
                <a:highlight>
                  <a:srgbClr val="FFFFFF"/>
                </a:highlight>
                <a:latin typeface="Courier New"/>
                <a:ea typeface="Courier New"/>
                <a:cs typeface="Courier New"/>
                <a:sym typeface="Courier New"/>
              </a:rPr>
            </a:br>
            <a:r>
              <a:rPr lang="en" sz="1100">
                <a:highlight>
                  <a:srgbClr val="FFFFFF"/>
                </a:highlight>
                <a:latin typeface="Courier New"/>
                <a:ea typeface="Courier New"/>
                <a:cs typeface="Courier New"/>
                <a:sym typeface="Courier New"/>
              </a:rPr>
              <a:t>            </a:t>
            </a:r>
            <a:r>
              <a:rPr lang="en" sz="1100">
                <a:solidFill>
                  <a:srgbClr val="0000FF"/>
                </a:solidFill>
                <a:highlight>
                  <a:srgbClr val="FFFFFF"/>
                </a:highlight>
                <a:latin typeface="Courier New"/>
                <a:ea typeface="Courier New"/>
                <a:cs typeface="Courier New"/>
                <a:sym typeface="Courier New"/>
              </a:rPr>
              <a:t>return</a:t>
            </a:r>
            <a:r>
              <a:rPr lang="en" sz="1100">
                <a:highlight>
                  <a:srgbClr val="FFFFFF"/>
                </a:highlight>
                <a:latin typeface="Courier New"/>
                <a:ea typeface="Courier New"/>
                <a:cs typeface="Courier New"/>
                <a:sym typeface="Courier New"/>
              </a:rPr>
              <a:t> </a:t>
            </a:r>
            <a:r>
              <a:rPr lang="en" sz="1100">
                <a:solidFill>
                  <a:srgbClr val="585CF6"/>
                </a:solidFill>
                <a:highlight>
                  <a:srgbClr val="FFFFFF"/>
                </a:highlight>
                <a:latin typeface="Courier New"/>
                <a:ea typeface="Courier New"/>
                <a:cs typeface="Courier New"/>
                <a:sym typeface="Courier New"/>
              </a:rPr>
              <a:t>True</a:t>
            </a:r>
          </a:p>
          <a:p>
            <a:pPr lvl="0" rtl="0">
              <a:spcBef>
                <a:spcPts val="0"/>
              </a:spcBef>
              <a:buNone/>
            </a:pPr>
            <a:r>
              <a:t/>
            </a:r>
            <a:endParaRPr sz="1100"/>
          </a:p>
        </p:txBody>
      </p:sp>
      <p:cxnSp>
        <p:nvCxnSpPr>
          <p:cNvPr id="322" name="Shape 322"/>
          <p:cNvCxnSpPr/>
          <p:nvPr/>
        </p:nvCxnSpPr>
        <p:spPr>
          <a:xfrm flipH="1">
            <a:off x="2760025" y="537875"/>
            <a:ext cx="424800" cy="990900"/>
          </a:xfrm>
          <a:prstGeom prst="straightConnector1">
            <a:avLst/>
          </a:prstGeom>
          <a:noFill/>
          <a:ln cap="flat" cmpd="sng" w="76200">
            <a:solidFill>
              <a:srgbClr val="CC4125"/>
            </a:solidFill>
            <a:prstDash val="solid"/>
            <a:round/>
            <a:headEnd len="lg" w="lg" type="none"/>
            <a:tailEnd len="lg" w="lg" type="triangle"/>
          </a:ln>
        </p:spPr>
      </p:cxnSp>
      <p:sp>
        <p:nvSpPr>
          <p:cNvPr id="323" name="Shape 323"/>
          <p:cNvSpPr txBox="1"/>
          <p:nvPr/>
        </p:nvSpPr>
        <p:spPr>
          <a:xfrm>
            <a:off x="4082350" y="791075"/>
            <a:ext cx="4842300" cy="921600"/>
          </a:xfrm>
          <a:prstGeom prst="rect">
            <a:avLst/>
          </a:prstGeom>
          <a:noFill/>
          <a:ln>
            <a:noFill/>
          </a:ln>
        </p:spPr>
        <p:txBody>
          <a:bodyPr anchorCtr="0" anchor="t" bIns="91425" lIns="91425" rIns="91425" tIns="91425">
            <a:noAutofit/>
          </a:bodyPr>
          <a:lstStyle/>
          <a:p>
            <a:pPr lvl="0">
              <a:spcBef>
                <a:spcPts val="0"/>
              </a:spcBef>
              <a:buNone/>
            </a:pPr>
            <a:r>
              <a:rPr lang="en" sz="1800">
                <a:solidFill>
                  <a:srgbClr val="0000FF"/>
                </a:solidFill>
              </a:rPr>
              <a:t>Instead, let’s write an algorithm to build a </a:t>
            </a:r>
            <a:r>
              <a:rPr b="1" lang="en" sz="1800">
                <a:solidFill>
                  <a:srgbClr val="0000FF"/>
                </a:solidFill>
              </a:rPr>
              <a:t>Decision Tree</a:t>
            </a:r>
            <a:r>
              <a:rPr lang="en" sz="1800">
                <a:solidFill>
                  <a:srgbClr val="0000FF"/>
                </a:solidFill>
              </a:rPr>
              <a:t> for us, based on the training data we have.</a:t>
            </a:r>
          </a:p>
        </p:txBody>
      </p:sp>
      <p:cxnSp>
        <p:nvCxnSpPr>
          <p:cNvPr id="324" name="Shape 324"/>
          <p:cNvCxnSpPr/>
          <p:nvPr/>
        </p:nvCxnSpPr>
        <p:spPr>
          <a:xfrm flipH="1">
            <a:off x="7445350" y="1542875"/>
            <a:ext cx="523800" cy="835200"/>
          </a:xfrm>
          <a:prstGeom prst="straightConnector1">
            <a:avLst/>
          </a:prstGeom>
          <a:noFill/>
          <a:ln cap="flat" cmpd="sng" w="76200">
            <a:solidFill>
              <a:srgbClr val="0000FF"/>
            </a:solidFill>
            <a:prstDash val="solid"/>
            <a:round/>
            <a:headEnd len="lg" w="lg" type="none"/>
            <a:tailEnd len="lg" w="lg" type="triangle"/>
          </a:ln>
        </p:spPr>
      </p:cxn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1000"/>
                                        <p:tgtEl>
                                          <p:spTgt spid="3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1000"/>
                                        <p:tgtEl>
                                          <p:spTgt spid="3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1000"/>
                                        <p:tgtEl>
                                          <p:spTgt spid="3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1000"/>
                                        <p:tgtEl>
                                          <p:spTgt spid="3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8" name="Shape 328"/>
        <p:cNvGrpSpPr/>
        <p:nvPr/>
      </p:nvGrpSpPr>
      <p:grpSpPr>
        <a:xfrm>
          <a:off x="0" y="0"/>
          <a:ext cx="0" cy="0"/>
          <a:chOff x="0" y="0"/>
          <a:chExt cx="0" cy="0"/>
        </a:xfrm>
      </p:grpSpPr>
      <p:sp>
        <p:nvSpPr>
          <p:cNvPr id="329" name="Shape 329"/>
          <p:cNvSpPr txBox="1"/>
          <p:nvPr/>
        </p:nvSpPr>
        <p:spPr>
          <a:xfrm>
            <a:off x="5138200" y="727150"/>
            <a:ext cx="3878400" cy="3536100"/>
          </a:xfrm>
          <a:prstGeom prst="rect">
            <a:avLst/>
          </a:prstGeom>
          <a:noFill/>
          <a:ln>
            <a:noFill/>
          </a:ln>
        </p:spPr>
        <p:txBody>
          <a:bodyPr anchorCtr="0" anchor="t" bIns="91425" lIns="91425" rIns="91425" tIns="91425">
            <a:noAutofit/>
          </a:bodyPr>
          <a:lstStyle/>
          <a:p>
            <a:pPr lvl="0" rtl="0">
              <a:spcBef>
                <a:spcPts val="0"/>
              </a:spcBef>
              <a:buNone/>
            </a:pPr>
            <a:r>
              <a:rPr lang="en" sz="2400">
                <a:solidFill>
                  <a:srgbClr val="666666"/>
                </a:solidFill>
              </a:rPr>
              <a:t>Benefits:</a:t>
            </a:r>
          </a:p>
          <a:p>
            <a:pPr lvl="0" rtl="0">
              <a:spcBef>
                <a:spcPts val="0"/>
              </a:spcBef>
              <a:buNone/>
            </a:pPr>
            <a:r>
              <a:t/>
            </a:r>
            <a:endParaRPr>
              <a:solidFill>
                <a:srgbClr val="666666"/>
              </a:solidFill>
            </a:endParaRPr>
          </a:p>
          <a:p>
            <a:pPr indent="-342900" lvl="0" marL="457200" rtl="0">
              <a:spcBef>
                <a:spcPts val="0"/>
              </a:spcBef>
              <a:buClr>
                <a:srgbClr val="666666"/>
              </a:buClr>
              <a:buSzPct val="100000"/>
              <a:buChar char="●"/>
            </a:pPr>
            <a:r>
              <a:rPr lang="en" sz="1800">
                <a:solidFill>
                  <a:srgbClr val="666666"/>
                </a:solidFill>
              </a:rPr>
              <a:t>non-parametric, non-linear</a:t>
            </a:r>
          </a:p>
          <a:p>
            <a:pPr indent="-342900" lvl="0" marL="457200" rtl="0">
              <a:spcBef>
                <a:spcPts val="0"/>
              </a:spcBef>
              <a:buClr>
                <a:srgbClr val="666666"/>
              </a:buClr>
              <a:buSzPct val="100000"/>
              <a:buChar char="●"/>
            </a:pPr>
            <a:r>
              <a:rPr lang="en" sz="1800">
                <a:solidFill>
                  <a:srgbClr val="666666"/>
                </a:solidFill>
              </a:rPr>
              <a:t>can be used for classification and for regression</a:t>
            </a:r>
          </a:p>
          <a:p>
            <a:pPr indent="-342900" lvl="0" marL="457200" rtl="0">
              <a:spcBef>
                <a:spcPts val="0"/>
              </a:spcBef>
              <a:buClr>
                <a:srgbClr val="666666"/>
              </a:buClr>
              <a:buSzPct val="100000"/>
              <a:buChar char="●"/>
            </a:pPr>
            <a:r>
              <a:rPr lang="en" sz="1800">
                <a:solidFill>
                  <a:srgbClr val="666666"/>
                </a:solidFill>
              </a:rPr>
              <a:t>real and/or categorical features</a:t>
            </a:r>
          </a:p>
          <a:p>
            <a:pPr indent="-342900" lvl="0" marL="457200" rtl="0">
              <a:spcBef>
                <a:spcPts val="0"/>
              </a:spcBef>
              <a:buClr>
                <a:srgbClr val="666666"/>
              </a:buClr>
              <a:buSzPct val="100000"/>
              <a:buChar char="●"/>
            </a:pPr>
            <a:r>
              <a:rPr lang="en" sz="1800">
                <a:solidFill>
                  <a:srgbClr val="666666"/>
                </a:solidFill>
              </a:rPr>
              <a:t>easy to interpret</a:t>
            </a:r>
          </a:p>
          <a:p>
            <a:pPr indent="-342900" lvl="0" marL="457200" rtl="0">
              <a:spcBef>
                <a:spcPts val="0"/>
              </a:spcBef>
              <a:buClr>
                <a:srgbClr val="666666"/>
              </a:buClr>
              <a:buSzPct val="100000"/>
              <a:buChar char="●"/>
            </a:pPr>
            <a:r>
              <a:rPr lang="en" sz="1800">
                <a:solidFill>
                  <a:srgbClr val="666666"/>
                </a:solidFill>
              </a:rPr>
              <a:t>computationally cheap prediction</a:t>
            </a:r>
          </a:p>
          <a:p>
            <a:pPr indent="-342900" lvl="0" marL="457200" rtl="0">
              <a:spcBef>
                <a:spcPts val="0"/>
              </a:spcBef>
              <a:buClr>
                <a:srgbClr val="666666"/>
              </a:buClr>
              <a:buSzPct val="100000"/>
              <a:buChar char="●"/>
            </a:pPr>
            <a:r>
              <a:rPr lang="en" sz="1800">
                <a:solidFill>
                  <a:srgbClr val="666666"/>
                </a:solidFill>
              </a:rPr>
              <a:t>handles missing values and outliers</a:t>
            </a:r>
          </a:p>
          <a:p>
            <a:pPr indent="-342900" lvl="0" marL="457200" rtl="0">
              <a:spcBef>
                <a:spcPts val="0"/>
              </a:spcBef>
              <a:buClr>
                <a:srgbClr val="666666"/>
              </a:buClr>
              <a:buSzPct val="100000"/>
              <a:buChar char="●"/>
            </a:pPr>
            <a:r>
              <a:rPr lang="en" sz="1800">
                <a:solidFill>
                  <a:srgbClr val="666666"/>
                </a:solidFill>
              </a:rPr>
              <a:t>can handle irrelevant features</a:t>
            </a:r>
          </a:p>
        </p:txBody>
      </p:sp>
      <p:sp>
        <p:nvSpPr>
          <p:cNvPr id="330" name="Shape 330"/>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Benefits of a decision tree:</a:t>
            </a:r>
          </a:p>
        </p:txBody>
      </p:sp>
      <p:pic>
        <p:nvPicPr>
          <p:cNvPr id="331" name="Shape 331"/>
          <p:cNvPicPr preferRelativeResize="0"/>
          <p:nvPr/>
        </p:nvPicPr>
        <p:blipFill>
          <a:blip r:embed="rId3">
            <a:alphaModFix/>
          </a:blip>
          <a:stretch>
            <a:fillRect/>
          </a:stretch>
        </p:blipFill>
        <p:spPr>
          <a:xfrm>
            <a:off x="98254" y="1715441"/>
            <a:ext cx="4842426" cy="3118724"/>
          </a:xfrm>
          <a:prstGeom prst="rect">
            <a:avLst/>
          </a:prstGeom>
          <a:noFill/>
          <a:ln>
            <a:noFill/>
          </a:ln>
        </p:spPr>
      </p:pic>
      <p:sp>
        <p:nvSpPr>
          <p:cNvPr id="332" name="Shape 332"/>
          <p:cNvSpPr txBox="1"/>
          <p:nvPr/>
        </p:nvSpPr>
        <p:spPr>
          <a:xfrm>
            <a:off x="311410" y="838425"/>
            <a:ext cx="4161600" cy="495900"/>
          </a:xfrm>
          <a:prstGeom prst="rect">
            <a:avLst/>
          </a:prstGeom>
          <a:noFill/>
          <a:ln>
            <a:noFill/>
          </a:ln>
        </p:spPr>
        <p:txBody>
          <a:bodyPr anchorCtr="0" anchor="t" bIns="91425" lIns="91425" rIns="91425" tIns="91425">
            <a:noAutofit/>
          </a:bodyPr>
          <a:lstStyle/>
          <a:p>
            <a:pPr lvl="0" algn="ctr">
              <a:spcBef>
                <a:spcPts val="0"/>
              </a:spcBef>
              <a:buNone/>
            </a:pPr>
            <a:r>
              <a:rPr lang="en" sz="2400">
                <a:solidFill>
                  <a:srgbClr val="BF9000"/>
                </a:solidFill>
              </a:rPr>
              <a:t>Will I play tennis?</a:t>
            </a:r>
          </a:p>
        </p:txBody>
      </p:sp>
      <p:cxnSp>
        <p:nvCxnSpPr>
          <p:cNvPr id="333" name="Shape 333"/>
          <p:cNvCxnSpPr/>
          <p:nvPr/>
        </p:nvCxnSpPr>
        <p:spPr>
          <a:xfrm>
            <a:off x="2392200" y="1334325"/>
            <a:ext cx="0" cy="454800"/>
          </a:xfrm>
          <a:prstGeom prst="straightConnector1">
            <a:avLst/>
          </a:prstGeom>
          <a:noFill/>
          <a:ln cap="flat" cmpd="sng" w="19050">
            <a:solidFill>
              <a:srgbClr val="BF9000"/>
            </a:solidFill>
            <a:prstDash val="solid"/>
            <a:round/>
            <a:headEnd len="lg" w="lg" type="none"/>
            <a:tailEnd len="lg" w="lg" type="triangle"/>
          </a:ln>
        </p:spPr>
      </p:cxn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0" st="0"/>
                                            </p:txEl>
                                          </p:spTgt>
                                        </p:tgtEl>
                                        <p:attrNameLst>
                                          <p:attrName>style.visibility</p:attrName>
                                        </p:attrNameLst>
                                      </p:cBhvr>
                                      <p:to>
                                        <p:strVal val="visible"/>
                                      </p:to>
                                    </p:set>
                                    <p:animEffect filter="fade" transition="in">
                                      <p:cBhvr>
                                        <p:cTn dur="1000"/>
                                        <p:tgtEl>
                                          <p:spTgt spid="3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1" st="1"/>
                                            </p:txEl>
                                          </p:spTgt>
                                        </p:tgtEl>
                                        <p:attrNameLst>
                                          <p:attrName>style.visibility</p:attrName>
                                        </p:attrNameLst>
                                      </p:cBhvr>
                                      <p:to>
                                        <p:strVal val="visible"/>
                                      </p:to>
                                    </p:set>
                                    <p:animEffect filter="fade" transition="in">
                                      <p:cBhvr>
                                        <p:cTn dur="1000"/>
                                        <p:tgtEl>
                                          <p:spTgt spid="32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2" st="2"/>
                                            </p:txEl>
                                          </p:spTgt>
                                        </p:tgtEl>
                                        <p:attrNameLst>
                                          <p:attrName>style.visibility</p:attrName>
                                        </p:attrNameLst>
                                      </p:cBhvr>
                                      <p:to>
                                        <p:strVal val="visible"/>
                                      </p:to>
                                    </p:set>
                                    <p:animEffect filter="fade" transition="in">
                                      <p:cBhvr>
                                        <p:cTn dur="1000"/>
                                        <p:tgtEl>
                                          <p:spTgt spid="32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3" st="3"/>
                                            </p:txEl>
                                          </p:spTgt>
                                        </p:tgtEl>
                                        <p:attrNameLst>
                                          <p:attrName>style.visibility</p:attrName>
                                        </p:attrNameLst>
                                      </p:cBhvr>
                                      <p:to>
                                        <p:strVal val="visible"/>
                                      </p:to>
                                    </p:set>
                                    <p:animEffect filter="fade" transition="in">
                                      <p:cBhvr>
                                        <p:cTn dur="1000"/>
                                        <p:tgtEl>
                                          <p:spTgt spid="32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4" st="4"/>
                                            </p:txEl>
                                          </p:spTgt>
                                        </p:tgtEl>
                                        <p:attrNameLst>
                                          <p:attrName>style.visibility</p:attrName>
                                        </p:attrNameLst>
                                      </p:cBhvr>
                                      <p:to>
                                        <p:strVal val="visible"/>
                                      </p:to>
                                    </p:set>
                                    <p:animEffect filter="fade" transition="in">
                                      <p:cBhvr>
                                        <p:cTn dur="1000"/>
                                        <p:tgtEl>
                                          <p:spTgt spid="32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5" st="5"/>
                                            </p:txEl>
                                          </p:spTgt>
                                        </p:tgtEl>
                                        <p:attrNameLst>
                                          <p:attrName>style.visibility</p:attrName>
                                        </p:attrNameLst>
                                      </p:cBhvr>
                                      <p:to>
                                        <p:strVal val="visible"/>
                                      </p:to>
                                    </p:set>
                                    <p:animEffect filter="fade" transition="in">
                                      <p:cBhvr>
                                        <p:cTn dur="1000"/>
                                        <p:tgtEl>
                                          <p:spTgt spid="32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6" st="6"/>
                                            </p:txEl>
                                          </p:spTgt>
                                        </p:tgtEl>
                                        <p:attrNameLst>
                                          <p:attrName>style.visibility</p:attrName>
                                        </p:attrNameLst>
                                      </p:cBhvr>
                                      <p:to>
                                        <p:strVal val="visible"/>
                                      </p:to>
                                    </p:set>
                                    <p:animEffect filter="fade" transition="in">
                                      <p:cBhvr>
                                        <p:cTn dur="1000"/>
                                        <p:tgtEl>
                                          <p:spTgt spid="32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7" st="7"/>
                                            </p:txEl>
                                          </p:spTgt>
                                        </p:tgtEl>
                                        <p:attrNameLst>
                                          <p:attrName>style.visibility</p:attrName>
                                        </p:attrNameLst>
                                      </p:cBhvr>
                                      <p:to>
                                        <p:strVal val="visible"/>
                                      </p:to>
                                    </p:set>
                                    <p:animEffect filter="fade" transition="in">
                                      <p:cBhvr>
                                        <p:cTn dur="1000"/>
                                        <p:tgtEl>
                                          <p:spTgt spid="32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8" st="8"/>
                                            </p:txEl>
                                          </p:spTgt>
                                        </p:tgtEl>
                                        <p:attrNameLst>
                                          <p:attrName>style.visibility</p:attrName>
                                        </p:attrNameLst>
                                      </p:cBhvr>
                                      <p:to>
                                        <p:strVal val="visible"/>
                                      </p:to>
                                    </p:set>
                                    <p:animEffect filter="fade" transition="in">
                                      <p:cBhvr>
                                        <p:cTn dur="1000"/>
                                        <p:tgtEl>
                                          <p:spTgt spid="329">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7" name="Shape 337"/>
        <p:cNvGrpSpPr/>
        <p:nvPr/>
      </p:nvGrpSpPr>
      <p:grpSpPr>
        <a:xfrm>
          <a:off x="0" y="0"/>
          <a:ext cx="0" cy="0"/>
          <a:chOff x="0" y="0"/>
          <a:chExt cx="0" cy="0"/>
        </a:xfrm>
      </p:grpSpPr>
      <p:sp>
        <p:nvSpPr>
          <p:cNvPr id="338" name="Shape 338"/>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Drawbacks of Decision Trees</a:t>
            </a:r>
          </a:p>
        </p:txBody>
      </p:sp>
      <p:sp>
        <p:nvSpPr>
          <p:cNvPr id="339" name="Shape 339"/>
          <p:cNvSpPr txBox="1"/>
          <p:nvPr/>
        </p:nvSpPr>
        <p:spPr>
          <a:xfrm>
            <a:off x="5138200" y="727150"/>
            <a:ext cx="3878400" cy="3536100"/>
          </a:xfrm>
          <a:prstGeom prst="rect">
            <a:avLst/>
          </a:prstGeom>
          <a:noFill/>
          <a:ln>
            <a:noFill/>
          </a:ln>
        </p:spPr>
        <p:txBody>
          <a:bodyPr anchorCtr="0" anchor="t" bIns="91425" lIns="91425" rIns="91425" tIns="91425">
            <a:noAutofit/>
          </a:bodyPr>
          <a:lstStyle/>
          <a:p>
            <a:pPr lvl="0" rtl="0">
              <a:spcBef>
                <a:spcPts val="0"/>
              </a:spcBef>
              <a:buNone/>
            </a:pPr>
            <a:r>
              <a:rPr lang="en" sz="2400">
                <a:solidFill>
                  <a:srgbClr val="666666"/>
                </a:solidFill>
              </a:rPr>
              <a:t>Drawbacks:</a:t>
            </a:r>
          </a:p>
          <a:p>
            <a:pPr lvl="0" rtl="0">
              <a:spcBef>
                <a:spcPts val="0"/>
              </a:spcBef>
              <a:buNone/>
            </a:pPr>
            <a:r>
              <a:t/>
            </a:r>
            <a:endParaRPr sz="2400">
              <a:solidFill>
                <a:srgbClr val="666666"/>
              </a:solidFill>
            </a:endParaRPr>
          </a:p>
          <a:p>
            <a:pPr indent="-342900" lvl="0" marL="457200" rtl="0">
              <a:spcBef>
                <a:spcPts val="0"/>
              </a:spcBef>
              <a:buClr>
                <a:srgbClr val="666666"/>
              </a:buClr>
              <a:buSzPct val="100000"/>
              <a:buChar char="●"/>
            </a:pPr>
            <a:r>
              <a:rPr lang="en" sz="1800">
                <a:solidFill>
                  <a:srgbClr val="666666"/>
                </a:solidFill>
              </a:rPr>
              <a:t>expensive to train</a:t>
            </a:r>
          </a:p>
          <a:p>
            <a:pPr indent="-342900" lvl="0" marL="457200" rtl="0">
              <a:spcBef>
                <a:spcPts val="0"/>
              </a:spcBef>
              <a:buClr>
                <a:srgbClr val="666666"/>
              </a:buClr>
              <a:buSzPct val="100000"/>
              <a:buChar char="●"/>
            </a:pPr>
            <a:r>
              <a:rPr lang="en" sz="1800">
                <a:solidFill>
                  <a:srgbClr val="666666"/>
                </a:solidFill>
              </a:rPr>
              <a:t>greedy algorithm (local maxima)</a:t>
            </a:r>
          </a:p>
          <a:p>
            <a:pPr indent="-342900" lvl="0" marL="457200" rtl="0">
              <a:spcBef>
                <a:spcPts val="0"/>
              </a:spcBef>
              <a:buClr>
                <a:srgbClr val="666666"/>
              </a:buClr>
              <a:buSzPct val="100000"/>
              <a:buChar char="●"/>
            </a:pPr>
            <a:r>
              <a:rPr lang="en" sz="1800">
                <a:solidFill>
                  <a:srgbClr val="666666"/>
                </a:solidFill>
              </a:rPr>
              <a:t>easily overfits</a:t>
            </a:r>
          </a:p>
          <a:p>
            <a:pPr indent="-342900" lvl="0" marL="457200" rtl="0">
              <a:spcBef>
                <a:spcPts val="0"/>
              </a:spcBef>
              <a:buClr>
                <a:srgbClr val="666666"/>
              </a:buClr>
              <a:buSzPct val="100000"/>
              <a:buChar char="●"/>
            </a:pPr>
            <a:r>
              <a:rPr lang="en" sz="1800">
                <a:solidFill>
                  <a:srgbClr val="666666"/>
                </a:solidFill>
              </a:rPr>
              <a:t>right-angle decision boundaries only</a:t>
            </a:r>
          </a:p>
        </p:txBody>
      </p:sp>
      <p:pic>
        <p:nvPicPr>
          <p:cNvPr id="340" name="Shape 340"/>
          <p:cNvPicPr preferRelativeResize="0"/>
          <p:nvPr/>
        </p:nvPicPr>
        <p:blipFill>
          <a:blip r:embed="rId3">
            <a:alphaModFix/>
          </a:blip>
          <a:stretch>
            <a:fillRect/>
          </a:stretch>
        </p:blipFill>
        <p:spPr>
          <a:xfrm>
            <a:off x="98254" y="1715441"/>
            <a:ext cx="4842426" cy="3118724"/>
          </a:xfrm>
          <a:prstGeom prst="rect">
            <a:avLst/>
          </a:prstGeom>
          <a:noFill/>
          <a:ln>
            <a:noFill/>
          </a:ln>
        </p:spPr>
      </p:pic>
      <p:sp>
        <p:nvSpPr>
          <p:cNvPr id="341" name="Shape 341"/>
          <p:cNvSpPr txBox="1"/>
          <p:nvPr/>
        </p:nvSpPr>
        <p:spPr>
          <a:xfrm>
            <a:off x="311410" y="838425"/>
            <a:ext cx="4161600" cy="495900"/>
          </a:xfrm>
          <a:prstGeom prst="rect">
            <a:avLst/>
          </a:prstGeom>
          <a:noFill/>
          <a:ln>
            <a:noFill/>
          </a:ln>
        </p:spPr>
        <p:txBody>
          <a:bodyPr anchorCtr="0" anchor="t" bIns="91425" lIns="91425" rIns="91425" tIns="91425">
            <a:noAutofit/>
          </a:bodyPr>
          <a:lstStyle/>
          <a:p>
            <a:pPr lvl="0" rtl="0" algn="ctr">
              <a:spcBef>
                <a:spcPts val="0"/>
              </a:spcBef>
              <a:buNone/>
            </a:pPr>
            <a:r>
              <a:rPr lang="en" sz="2400">
                <a:solidFill>
                  <a:srgbClr val="BF9000"/>
                </a:solidFill>
              </a:rPr>
              <a:t>Will I play tennis?</a:t>
            </a:r>
          </a:p>
        </p:txBody>
      </p:sp>
      <p:cxnSp>
        <p:nvCxnSpPr>
          <p:cNvPr id="342" name="Shape 342"/>
          <p:cNvCxnSpPr/>
          <p:nvPr/>
        </p:nvCxnSpPr>
        <p:spPr>
          <a:xfrm>
            <a:off x="2392200" y="1334325"/>
            <a:ext cx="0" cy="454800"/>
          </a:xfrm>
          <a:prstGeom prst="straightConnector1">
            <a:avLst/>
          </a:prstGeom>
          <a:noFill/>
          <a:ln cap="flat" cmpd="sng" w="19050">
            <a:solidFill>
              <a:srgbClr val="BF9000"/>
            </a:solidFill>
            <a:prstDash val="solid"/>
            <a:round/>
            <a:headEnd len="lg" w="lg" type="none"/>
            <a:tailEnd len="lg" w="lg" type="triangle"/>
          </a:ln>
        </p:spPr>
      </p:cxnSp>
      <p:sp>
        <p:nvSpPr>
          <p:cNvPr id="343" name="Shape 343"/>
          <p:cNvSpPr txBox="1"/>
          <p:nvPr/>
        </p:nvSpPr>
        <p:spPr>
          <a:xfrm>
            <a:off x="5463750" y="4345525"/>
            <a:ext cx="3071700" cy="686700"/>
          </a:xfrm>
          <a:prstGeom prst="rect">
            <a:avLst/>
          </a:prstGeom>
          <a:noFill/>
          <a:ln>
            <a:noFill/>
          </a:ln>
        </p:spPr>
        <p:txBody>
          <a:bodyPr anchorCtr="0" anchor="t" bIns="91425" lIns="91425" rIns="91425" tIns="91425">
            <a:noAutofit/>
          </a:bodyPr>
          <a:lstStyle/>
          <a:p>
            <a:pPr lvl="0" rtl="0" algn="ctr">
              <a:spcBef>
                <a:spcPts val="0"/>
              </a:spcBef>
              <a:buNone/>
            </a:pPr>
            <a:r>
              <a:rPr lang="en" sz="1800">
                <a:solidFill>
                  <a:srgbClr val="CC4125"/>
                </a:solidFill>
              </a:rPr>
              <a:t>But how can we build one of these from training data?</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xEl>
                                              <p:pRg end="0" st="0"/>
                                            </p:txEl>
                                          </p:spTgt>
                                        </p:tgtEl>
                                        <p:attrNameLst>
                                          <p:attrName>style.visibility</p:attrName>
                                        </p:attrNameLst>
                                      </p:cBhvr>
                                      <p:to>
                                        <p:strVal val="visible"/>
                                      </p:to>
                                    </p:set>
                                    <p:animEffect filter="fade" transition="in">
                                      <p:cBhvr>
                                        <p:cTn dur="1000"/>
                                        <p:tgtEl>
                                          <p:spTgt spid="33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xEl>
                                              <p:pRg end="1" st="1"/>
                                            </p:txEl>
                                          </p:spTgt>
                                        </p:tgtEl>
                                        <p:attrNameLst>
                                          <p:attrName>style.visibility</p:attrName>
                                        </p:attrNameLst>
                                      </p:cBhvr>
                                      <p:to>
                                        <p:strVal val="visible"/>
                                      </p:to>
                                    </p:set>
                                    <p:animEffect filter="fade" transition="in">
                                      <p:cBhvr>
                                        <p:cTn dur="1000"/>
                                        <p:tgtEl>
                                          <p:spTgt spid="33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xEl>
                                              <p:pRg end="2" st="2"/>
                                            </p:txEl>
                                          </p:spTgt>
                                        </p:tgtEl>
                                        <p:attrNameLst>
                                          <p:attrName>style.visibility</p:attrName>
                                        </p:attrNameLst>
                                      </p:cBhvr>
                                      <p:to>
                                        <p:strVal val="visible"/>
                                      </p:to>
                                    </p:set>
                                    <p:animEffect filter="fade" transition="in">
                                      <p:cBhvr>
                                        <p:cTn dur="1000"/>
                                        <p:tgtEl>
                                          <p:spTgt spid="33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xEl>
                                              <p:pRg end="3" st="3"/>
                                            </p:txEl>
                                          </p:spTgt>
                                        </p:tgtEl>
                                        <p:attrNameLst>
                                          <p:attrName>style.visibility</p:attrName>
                                        </p:attrNameLst>
                                      </p:cBhvr>
                                      <p:to>
                                        <p:strVal val="visible"/>
                                      </p:to>
                                    </p:set>
                                    <p:animEffect filter="fade" transition="in">
                                      <p:cBhvr>
                                        <p:cTn dur="1000"/>
                                        <p:tgtEl>
                                          <p:spTgt spid="33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xEl>
                                              <p:pRg end="4" st="4"/>
                                            </p:txEl>
                                          </p:spTgt>
                                        </p:tgtEl>
                                        <p:attrNameLst>
                                          <p:attrName>style.visibility</p:attrName>
                                        </p:attrNameLst>
                                      </p:cBhvr>
                                      <p:to>
                                        <p:strVal val="visible"/>
                                      </p:to>
                                    </p:set>
                                    <p:animEffect filter="fade" transition="in">
                                      <p:cBhvr>
                                        <p:cTn dur="1000"/>
                                        <p:tgtEl>
                                          <p:spTgt spid="33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xEl>
                                              <p:pRg end="5" st="5"/>
                                            </p:txEl>
                                          </p:spTgt>
                                        </p:tgtEl>
                                        <p:attrNameLst>
                                          <p:attrName>style.visibility</p:attrName>
                                        </p:attrNameLst>
                                      </p:cBhvr>
                                      <p:to>
                                        <p:strVal val="visible"/>
                                      </p:to>
                                    </p:set>
                                    <p:animEffect filter="fade" transition="in">
                                      <p:cBhvr>
                                        <p:cTn dur="1000"/>
                                        <p:tgtEl>
                                          <p:spTgt spid="33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1000"/>
                                        <p:tgtEl>
                                          <p:spTgt spid="3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7" name="Shape 347"/>
        <p:cNvGrpSpPr/>
        <p:nvPr/>
      </p:nvGrpSpPr>
      <p:grpSpPr>
        <a:xfrm>
          <a:off x="0" y="0"/>
          <a:ext cx="0" cy="0"/>
          <a:chOff x="0" y="0"/>
          <a:chExt cx="0" cy="0"/>
        </a:xfrm>
      </p:grpSpPr>
      <p:sp>
        <p:nvSpPr>
          <p:cNvPr id="348" name="Shape 348"/>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Entropy (a measure of information in an event stream)</a:t>
            </a:r>
          </a:p>
        </p:txBody>
      </p:sp>
      <p:pic>
        <p:nvPicPr>
          <p:cNvPr id="349" name="Shape 349"/>
          <p:cNvPicPr preferRelativeResize="0"/>
          <p:nvPr/>
        </p:nvPicPr>
        <p:blipFill>
          <a:blip r:embed="rId3">
            <a:alphaModFix/>
          </a:blip>
          <a:stretch>
            <a:fillRect/>
          </a:stretch>
        </p:blipFill>
        <p:spPr>
          <a:xfrm>
            <a:off x="410500" y="2094737"/>
            <a:ext cx="7275549" cy="682074"/>
          </a:xfrm>
          <a:prstGeom prst="rect">
            <a:avLst/>
          </a:prstGeom>
          <a:noFill/>
          <a:ln>
            <a:noFill/>
          </a:ln>
        </p:spPr>
      </p:pic>
      <p:pic>
        <p:nvPicPr>
          <p:cNvPr id="350" name="Shape 350"/>
          <p:cNvPicPr preferRelativeResize="0"/>
          <p:nvPr/>
        </p:nvPicPr>
        <p:blipFill>
          <a:blip r:embed="rId4">
            <a:alphaModFix/>
          </a:blip>
          <a:stretch>
            <a:fillRect/>
          </a:stretch>
        </p:blipFill>
        <p:spPr>
          <a:xfrm>
            <a:off x="410499" y="3973791"/>
            <a:ext cx="5208949" cy="1059650"/>
          </a:xfrm>
          <a:prstGeom prst="rect">
            <a:avLst/>
          </a:prstGeom>
          <a:noFill/>
          <a:ln>
            <a:noFill/>
          </a:ln>
        </p:spPr>
      </p:pic>
      <p:pic>
        <p:nvPicPr>
          <p:cNvPr id="351" name="Shape 351"/>
          <p:cNvPicPr preferRelativeResize="0"/>
          <p:nvPr/>
        </p:nvPicPr>
        <p:blipFill>
          <a:blip r:embed="rId5">
            <a:alphaModFix/>
          </a:blip>
          <a:stretch>
            <a:fillRect/>
          </a:stretch>
        </p:blipFill>
        <p:spPr>
          <a:xfrm>
            <a:off x="1841919" y="3084888"/>
            <a:ext cx="4062625" cy="508575"/>
          </a:xfrm>
          <a:prstGeom prst="rect">
            <a:avLst/>
          </a:prstGeom>
          <a:noFill/>
          <a:ln>
            <a:noFill/>
          </a:ln>
        </p:spPr>
      </p:pic>
      <p:sp>
        <p:nvSpPr>
          <p:cNvPr id="352" name="Shape 352"/>
          <p:cNvSpPr txBox="1"/>
          <p:nvPr/>
        </p:nvSpPr>
        <p:spPr>
          <a:xfrm>
            <a:off x="98250" y="755900"/>
            <a:ext cx="2774400" cy="508500"/>
          </a:xfrm>
          <a:prstGeom prst="rect">
            <a:avLst/>
          </a:prstGeom>
          <a:noFill/>
          <a:ln>
            <a:noFill/>
          </a:ln>
        </p:spPr>
        <p:txBody>
          <a:bodyPr anchorCtr="0" anchor="t" bIns="91425" lIns="91425" rIns="91425" tIns="91425">
            <a:noAutofit/>
          </a:bodyPr>
          <a:lstStyle/>
          <a:p>
            <a:pPr lvl="0">
              <a:spcBef>
                <a:spcPts val="0"/>
              </a:spcBef>
              <a:buNone/>
            </a:pPr>
            <a:r>
              <a:rPr lang="en" sz="1800">
                <a:solidFill>
                  <a:srgbClr val="CC4125"/>
                </a:solidFill>
              </a:rPr>
              <a:t>Shannon Entropy</a:t>
            </a:r>
          </a:p>
        </p:txBody>
      </p:sp>
      <p:sp>
        <p:nvSpPr>
          <p:cNvPr id="353" name="Shape 353"/>
          <p:cNvSpPr txBox="1"/>
          <p:nvPr/>
        </p:nvSpPr>
        <p:spPr>
          <a:xfrm>
            <a:off x="2872650" y="755904"/>
            <a:ext cx="2774400" cy="6819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CC4125"/>
                </a:solidFill>
              </a:rPr>
              <a:t>information content</a:t>
            </a:r>
          </a:p>
          <a:p>
            <a:pPr lvl="0" rtl="0">
              <a:spcBef>
                <a:spcPts val="0"/>
              </a:spcBef>
              <a:buNone/>
            </a:pPr>
            <a:r>
              <a:rPr lang="en" sz="1800">
                <a:solidFill>
                  <a:srgbClr val="CC4125"/>
                </a:solidFill>
              </a:rPr>
              <a:t>of X</a:t>
            </a:r>
          </a:p>
        </p:txBody>
      </p:sp>
      <p:sp>
        <p:nvSpPr>
          <p:cNvPr id="354" name="Shape 354"/>
          <p:cNvSpPr txBox="1"/>
          <p:nvPr/>
        </p:nvSpPr>
        <p:spPr>
          <a:xfrm>
            <a:off x="1061575" y="1264400"/>
            <a:ext cx="1967700" cy="7218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CC4125"/>
                </a:solidFill>
              </a:rPr>
              <a:t>discrete random</a:t>
            </a:r>
          </a:p>
          <a:p>
            <a:pPr lvl="0" rtl="0">
              <a:spcBef>
                <a:spcPts val="0"/>
              </a:spcBef>
              <a:buNone/>
            </a:pPr>
            <a:r>
              <a:rPr lang="en" sz="1800">
                <a:solidFill>
                  <a:srgbClr val="CC4125"/>
                </a:solidFill>
              </a:rPr>
              <a:t>variable</a:t>
            </a:r>
          </a:p>
        </p:txBody>
      </p:sp>
      <p:cxnSp>
        <p:nvCxnSpPr>
          <p:cNvPr id="355" name="Shape 355"/>
          <p:cNvCxnSpPr/>
          <p:nvPr/>
        </p:nvCxnSpPr>
        <p:spPr>
          <a:xfrm>
            <a:off x="552025" y="1118225"/>
            <a:ext cx="56700" cy="948300"/>
          </a:xfrm>
          <a:prstGeom prst="straightConnector1">
            <a:avLst/>
          </a:prstGeom>
          <a:noFill/>
          <a:ln cap="flat" cmpd="sng" w="28575">
            <a:solidFill>
              <a:srgbClr val="CC4125"/>
            </a:solidFill>
            <a:prstDash val="solid"/>
            <a:round/>
            <a:headEnd len="lg" w="lg" type="none"/>
            <a:tailEnd len="lg" w="lg" type="triangle"/>
          </a:ln>
        </p:spPr>
      </p:cxnSp>
      <p:cxnSp>
        <p:nvCxnSpPr>
          <p:cNvPr id="356" name="Shape 356"/>
          <p:cNvCxnSpPr/>
          <p:nvPr/>
        </p:nvCxnSpPr>
        <p:spPr>
          <a:xfrm flipH="1">
            <a:off x="1344525" y="1882600"/>
            <a:ext cx="339900" cy="226500"/>
          </a:xfrm>
          <a:prstGeom prst="straightConnector1">
            <a:avLst/>
          </a:prstGeom>
          <a:noFill/>
          <a:ln cap="flat" cmpd="sng" w="28575">
            <a:solidFill>
              <a:srgbClr val="CC4125"/>
            </a:solidFill>
            <a:prstDash val="solid"/>
            <a:round/>
            <a:headEnd len="lg" w="lg" type="none"/>
            <a:tailEnd len="lg" w="lg" type="triangle"/>
          </a:ln>
        </p:spPr>
      </p:cxnSp>
      <p:cxnSp>
        <p:nvCxnSpPr>
          <p:cNvPr id="357" name="Shape 357"/>
          <p:cNvCxnSpPr/>
          <p:nvPr/>
        </p:nvCxnSpPr>
        <p:spPr>
          <a:xfrm flipH="1">
            <a:off x="3029050" y="1429625"/>
            <a:ext cx="212400" cy="679500"/>
          </a:xfrm>
          <a:prstGeom prst="straightConnector1">
            <a:avLst/>
          </a:prstGeom>
          <a:noFill/>
          <a:ln cap="flat" cmpd="sng" w="28575">
            <a:solidFill>
              <a:srgbClr val="CC4125"/>
            </a:solidFill>
            <a:prstDash val="solid"/>
            <a:round/>
            <a:headEnd len="lg" w="lg" type="none"/>
            <a:tailEnd len="lg" w="lg" type="triangle"/>
          </a:ln>
        </p:spPr>
      </p:cxnSp>
      <p:sp>
        <p:nvSpPr>
          <p:cNvPr id="358" name="Shape 358"/>
          <p:cNvSpPr txBox="1"/>
          <p:nvPr/>
        </p:nvSpPr>
        <p:spPr>
          <a:xfrm>
            <a:off x="5661775" y="823379"/>
            <a:ext cx="2774400" cy="6819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CC4125"/>
                </a:solidFill>
              </a:rPr>
              <a:t>number of bits needed to encode each X event</a:t>
            </a:r>
          </a:p>
        </p:txBody>
      </p:sp>
      <p:cxnSp>
        <p:nvCxnSpPr>
          <p:cNvPr id="359" name="Shape 359"/>
          <p:cNvCxnSpPr/>
          <p:nvPr/>
        </p:nvCxnSpPr>
        <p:spPr>
          <a:xfrm flipH="1">
            <a:off x="5818175" y="1497100"/>
            <a:ext cx="212400" cy="679500"/>
          </a:xfrm>
          <a:prstGeom prst="straightConnector1">
            <a:avLst/>
          </a:prstGeom>
          <a:noFill/>
          <a:ln cap="flat" cmpd="sng" w="28575">
            <a:solidFill>
              <a:srgbClr val="CC4125"/>
            </a:solidFill>
            <a:prstDash val="solid"/>
            <a:round/>
            <a:headEnd len="lg" w="lg" type="none"/>
            <a:tailEnd len="lg" w="lg" type="triangle"/>
          </a:ln>
        </p:spPr>
      </p:cxnSp>
      <p:sp>
        <p:nvSpPr>
          <p:cNvPr id="360" name="Shape 360"/>
          <p:cNvSpPr txBox="1"/>
          <p:nvPr/>
        </p:nvSpPr>
        <p:spPr>
          <a:xfrm>
            <a:off x="7176300" y="4568719"/>
            <a:ext cx="1967700" cy="5085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CC4125"/>
                </a:solidFill>
              </a:rPr>
              <a:t>iterate over pmf</a:t>
            </a:r>
          </a:p>
        </p:txBody>
      </p:sp>
      <p:cxnSp>
        <p:nvCxnSpPr>
          <p:cNvPr id="361" name="Shape 361"/>
          <p:cNvCxnSpPr/>
          <p:nvPr/>
        </p:nvCxnSpPr>
        <p:spPr>
          <a:xfrm flipH="1">
            <a:off x="3368725" y="4806950"/>
            <a:ext cx="3850200" cy="104700"/>
          </a:xfrm>
          <a:prstGeom prst="straightConnector1">
            <a:avLst/>
          </a:prstGeom>
          <a:noFill/>
          <a:ln cap="flat" cmpd="sng" w="28575">
            <a:solidFill>
              <a:srgbClr val="CC4125"/>
            </a:solidFill>
            <a:prstDash val="solid"/>
            <a:round/>
            <a:headEnd len="lg" w="lg" type="none"/>
            <a:tailEnd len="lg" w="lg" type="triangle"/>
          </a:ln>
        </p:spPr>
      </p:cxnSp>
      <p:sp>
        <p:nvSpPr>
          <p:cNvPr id="362" name="Shape 362"/>
          <p:cNvSpPr txBox="1"/>
          <p:nvPr/>
        </p:nvSpPr>
        <p:spPr>
          <a:xfrm>
            <a:off x="7049025" y="3290500"/>
            <a:ext cx="1967700" cy="9483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CC4125"/>
                </a:solidFill>
              </a:rPr>
              <a:t>probability of each possible discrete outcome</a:t>
            </a:r>
          </a:p>
        </p:txBody>
      </p:sp>
      <p:cxnSp>
        <p:nvCxnSpPr>
          <p:cNvPr id="363" name="Shape 363"/>
          <p:cNvCxnSpPr>
            <a:stCxn id="362" idx="1"/>
          </p:cNvCxnSpPr>
          <p:nvPr/>
        </p:nvCxnSpPr>
        <p:spPr>
          <a:xfrm flipH="1">
            <a:off x="5435325" y="3764650"/>
            <a:ext cx="1613700" cy="425100"/>
          </a:xfrm>
          <a:prstGeom prst="straightConnector1">
            <a:avLst/>
          </a:prstGeom>
          <a:noFill/>
          <a:ln cap="flat" cmpd="sng" w="28575">
            <a:solidFill>
              <a:srgbClr val="CC4125"/>
            </a:solidFill>
            <a:prstDash val="solid"/>
            <a:round/>
            <a:headEnd len="lg" w="lg" type="none"/>
            <a:tailEnd len="lg" w="lg" type="triangle"/>
          </a:ln>
        </p:spPr>
      </p:cxn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1000"/>
                                        <p:tgtEl>
                                          <p:spTgt spid="3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1000"/>
                                        <p:tgtEl>
                                          <p:spTgt spid="352"/>
                                        </p:tgtEl>
                                      </p:cBhvr>
                                    </p:animEffect>
                                  </p:childTnLst>
                                </p:cTn>
                              </p:par>
                              <p:par>
                                <p:cTn fill="hold" nodeType="with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1000"/>
                                        <p:tgtEl>
                                          <p:spTgt spid="3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1000"/>
                                        <p:tgtEl>
                                          <p:spTgt spid="354"/>
                                        </p:tgtEl>
                                      </p:cBhvr>
                                    </p:animEffect>
                                  </p:childTnLst>
                                </p:cTn>
                              </p:par>
                              <p:par>
                                <p:cTn fill="hold" nodeType="with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1000"/>
                                        <p:tgtEl>
                                          <p:spTgt spid="3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1000"/>
                                        <p:tgtEl>
                                          <p:spTgt spid="353"/>
                                        </p:tgtEl>
                                      </p:cBhvr>
                                    </p:animEffect>
                                  </p:childTnLst>
                                </p:cTn>
                              </p:par>
                              <p:par>
                                <p:cTn fill="hold" nodeType="withEffect" presetClass="entr" presetID="10" presetSubtype="0">
                                  <p:stCondLst>
                                    <p:cond delay="0"/>
                                  </p:stCondLst>
                                  <p:childTnLst>
                                    <p:set>
                                      <p:cBhvr>
                                        <p:cTn dur="1" fill="hold">
                                          <p:stCondLst>
                                            <p:cond delay="0"/>
                                          </p:stCondLst>
                                        </p:cTn>
                                        <p:tgtEl>
                                          <p:spTgt spid="357"/>
                                        </p:tgtEl>
                                        <p:attrNameLst>
                                          <p:attrName>style.visibility</p:attrName>
                                        </p:attrNameLst>
                                      </p:cBhvr>
                                      <p:to>
                                        <p:strVal val="visible"/>
                                      </p:to>
                                    </p:set>
                                    <p:animEffect filter="fade" transition="in">
                                      <p:cBhvr>
                                        <p:cTn dur="1000"/>
                                        <p:tgtEl>
                                          <p:spTgt spid="3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1000"/>
                                        <p:tgtEl>
                                          <p:spTgt spid="358"/>
                                        </p:tgtEl>
                                      </p:cBhvr>
                                    </p:animEffect>
                                  </p:childTnLst>
                                </p:cTn>
                              </p:par>
                              <p:par>
                                <p:cTn fill="hold" nodeType="with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1000"/>
                                        <p:tgtEl>
                                          <p:spTgt spid="3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1000"/>
                                        <p:tgtEl>
                                          <p:spTgt spid="3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1000"/>
                                        <p:tgtEl>
                                          <p:spTgt spid="3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1000"/>
                                        <p:tgtEl>
                                          <p:spTgt spid="360"/>
                                        </p:tgtEl>
                                      </p:cBhvr>
                                    </p:animEffect>
                                  </p:childTnLst>
                                </p:cTn>
                              </p:par>
                              <p:par>
                                <p:cTn fill="hold" nodeType="withEffect" presetClass="entr" presetID="10" presetSubtype="0">
                                  <p:stCondLst>
                                    <p:cond delay="0"/>
                                  </p:stCondLst>
                                  <p:childTnLst>
                                    <p:set>
                                      <p:cBhvr>
                                        <p:cTn dur="1" fill="hold">
                                          <p:stCondLst>
                                            <p:cond delay="0"/>
                                          </p:stCondLst>
                                        </p:cTn>
                                        <p:tgtEl>
                                          <p:spTgt spid="361"/>
                                        </p:tgtEl>
                                        <p:attrNameLst>
                                          <p:attrName>style.visibility</p:attrName>
                                        </p:attrNameLst>
                                      </p:cBhvr>
                                      <p:to>
                                        <p:strVal val="visible"/>
                                      </p:to>
                                    </p:set>
                                    <p:animEffect filter="fade" transition="in">
                                      <p:cBhvr>
                                        <p:cTn dur="1000"/>
                                        <p:tgtEl>
                                          <p:spTgt spid="3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gtEl>
                                        <p:attrNameLst>
                                          <p:attrName>style.visibility</p:attrName>
                                        </p:attrNameLst>
                                      </p:cBhvr>
                                      <p:to>
                                        <p:strVal val="visible"/>
                                      </p:to>
                                    </p:set>
                                    <p:animEffect filter="fade" transition="in">
                                      <p:cBhvr>
                                        <p:cTn dur="1000"/>
                                        <p:tgtEl>
                                          <p:spTgt spid="362"/>
                                        </p:tgtEl>
                                      </p:cBhvr>
                                    </p:animEffect>
                                  </p:childTnLst>
                                </p:cTn>
                              </p:par>
                              <p:par>
                                <p:cTn fill="hold" nodeType="withEffect" presetClass="entr" presetID="10" presetSubtype="0">
                                  <p:stCondLst>
                                    <p:cond delay="0"/>
                                  </p:stCondLst>
                                  <p:childTnLst>
                                    <p:set>
                                      <p:cBhvr>
                                        <p:cTn dur="1" fill="hold">
                                          <p:stCondLst>
                                            <p:cond delay="0"/>
                                          </p:stCondLst>
                                        </p:cTn>
                                        <p:tgtEl>
                                          <p:spTgt spid="363"/>
                                        </p:tgtEl>
                                        <p:attrNameLst>
                                          <p:attrName>style.visibility</p:attrName>
                                        </p:attrNameLst>
                                      </p:cBhvr>
                                      <p:to>
                                        <p:strVal val="visible"/>
                                      </p:to>
                                    </p:set>
                                    <p:animEffect filter="fade" transition="in">
                                      <p:cBhvr>
                                        <p:cTn dur="1000"/>
                                        <p:tgtEl>
                                          <p:spTgt spid="3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7" name="Shape 367"/>
        <p:cNvGrpSpPr/>
        <p:nvPr/>
      </p:nvGrpSpPr>
      <p:grpSpPr>
        <a:xfrm>
          <a:off x="0" y="0"/>
          <a:ext cx="0" cy="0"/>
          <a:chOff x="0" y="0"/>
          <a:chExt cx="0" cy="0"/>
        </a:xfrm>
      </p:grpSpPr>
      <p:sp>
        <p:nvSpPr>
          <p:cNvPr id="368" name="Shape 368"/>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Entropy graph of a Bernoulli random variable X</a:t>
            </a:r>
          </a:p>
        </p:txBody>
      </p:sp>
      <p:pic>
        <p:nvPicPr>
          <p:cNvPr id="369" name="Shape 369"/>
          <p:cNvPicPr preferRelativeResize="0"/>
          <p:nvPr/>
        </p:nvPicPr>
        <p:blipFill>
          <a:blip r:embed="rId3">
            <a:alphaModFix/>
          </a:blip>
          <a:stretch>
            <a:fillRect/>
          </a:stretch>
        </p:blipFill>
        <p:spPr>
          <a:xfrm>
            <a:off x="2398387" y="764374"/>
            <a:ext cx="4347224" cy="4284451"/>
          </a:xfrm>
          <a:prstGeom prst="rect">
            <a:avLst/>
          </a:prstGeom>
          <a:noFill/>
          <a:ln>
            <a:noFill/>
          </a:ln>
        </p:spPr>
      </p:pic>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3" name="Shape 373"/>
        <p:cNvGrpSpPr/>
        <p:nvPr/>
      </p:nvGrpSpPr>
      <p:grpSpPr>
        <a:xfrm>
          <a:off x="0" y="0"/>
          <a:ext cx="0" cy="0"/>
          <a:chOff x="0" y="0"/>
          <a:chExt cx="0" cy="0"/>
        </a:xfrm>
      </p:grpSpPr>
      <p:sp>
        <p:nvSpPr>
          <p:cNvPr id="374" name="Shape 374"/>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Shannon Entropy Diversity Index (aka, the Shannon Index)</a:t>
            </a:r>
          </a:p>
        </p:txBody>
      </p:sp>
      <p:sp>
        <p:nvSpPr>
          <p:cNvPr id="375" name="Shape 375"/>
          <p:cNvSpPr txBox="1"/>
          <p:nvPr/>
        </p:nvSpPr>
        <p:spPr>
          <a:xfrm>
            <a:off x="283100" y="863450"/>
            <a:ext cx="8139000" cy="1061700"/>
          </a:xfrm>
          <a:prstGeom prst="rect">
            <a:avLst/>
          </a:prstGeom>
          <a:noFill/>
          <a:ln>
            <a:noFill/>
          </a:ln>
        </p:spPr>
        <p:txBody>
          <a:bodyPr anchorCtr="0" anchor="t" bIns="91425" lIns="91425" rIns="91425" tIns="91425">
            <a:noAutofit/>
          </a:bodyPr>
          <a:lstStyle/>
          <a:p>
            <a:pPr lvl="0">
              <a:spcBef>
                <a:spcPts val="0"/>
              </a:spcBef>
              <a:buNone/>
            </a:pPr>
            <a:r>
              <a:rPr lang="en" sz="1800">
                <a:solidFill>
                  <a:srgbClr val="434343"/>
                </a:solidFill>
              </a:rPr>
              <a:t>We can measure the diversity of a set using Shannon Entropy (H) if we interpret the frequency of elements in the set as probabilities.</a:t>
            </a:r>
          </a:p>
        </p:txBody>
      </p:sp>
      <p:sp>
        <p:nvSpPr>
          <p:cNvPr id="376" name="Shape 376"/>
          <p:cNvSpPr/>
          <p:nvPr/>
        </p:nvSpPr>
        <p:spPr>
          <a:xfrm>
            <a:off x="1075775" y="1939200"/>
            <a:ext cx="382200" cy="368100"/>
          </a:xfrm>
          <a:prstGeom prst="ellipse">
            <a:avLst/>
          </a:prstGeom>
          <a:solidFill>
            <a:srgbClr val="38761D"/>
          </a:solid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77" name="Shape 377"/>
          <p:cNvSpPr/>
          <p:nvPr/>
        </p:nvSpPr>
        <p:spPr>
          <a:xfrm>
            <a:off x="693575" y="2387700"/>
            <a:ext cx="382200" cy="368100"/>
          </a:xfrm>
          <a:prstGeom prst="ellipse">
            <a:avLst/>
          </a:prstGeom>
          <a:solidFill>
            <a:srgbClr val="38761D"/>
          </a:solid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78" name="Shape 378"/>
          <p:cNvSpPr/>
          <p:nvPr/>
        </p:nvSpPr>
        <p:spPr>
          <a:xfrm>
            <a:off x="1239025" y="3164075"/>
            <a:ext cx="382200" cy="368100"/>
          </a:xfrm>
          <a:prstGeom prst="ellipse">
            <a:avLst/>
          </a:prstGeom>
          <a:solidFill>
            <a:srgbClr val="38761D"/>
          </a:solid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79" name="Shape 379"/>
          <p:cNvSpPr/>
          <p:nvPr/>
        </p:nvSpPr>
        <p:spPr>
          <a:xfrm>
            <a:off x="509575" y="3156525"/>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80" name="Shape 380"/>
          <p:cNvSpPr/>
          <p:nvPr/>
        </p:nvSpPr>
        <p:spPr>
          <a:xfrm>
            <a:off x="693575" y="4229000"/>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81" name="Shape 381"/>
          <p:cNvSpPr/>
          <p:nvPr/>
        </p:nvSpPr>
        <p:spPr>
          <a:xfrm>
            <a:off x="1621225" y="4169075"/>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82" name="Shape 382"/>
          <p:cNvSpPr/>
          <p:nvPr/>
        </p:nvSpPr>
        <p:spPr>
          <a:xfrm>
            <a:off x="1759450" y="2755800"/>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83" name="Shape 383"/>
          <p:cNvSpPr/>
          <p:nvPr/>
        </p:nvSpPr>
        <p:spPr>
          <a:xfrm>
            <a:off x="2081700" y="3800975"/>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84" name="Shape 384"/>
          <p:cNvSpPr/>
          <p:nvPr/>
        </p:nvSpPr>
        <p:spPr>
          <a:xfrm>
            <a:off x="1854275" y="2154150"/>
            <a:ext cx="382200" cy="3681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85" name="Shape 385"/>
          <p:cNvSpPr/>
          <p:nvPr/>
        </p:nvSpPr>
        <p:spPr>
          <a:xfrm>
            <a:off x="1075775" y="3733575"/>
            <a:ext cx="382200" cy="3681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86" name="Shape 386"/>
          <p:cNvSpPr/>
          <p:nvPr/>
        </p:nvSpPr>
        <p:spPr>
          <a:xfrm>
            <a:off x="1226512" y="2549362"/>
            <a:ext cx="382200" cy="3681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87" name="Shape 387"/>
          <p:cNvSpPr/>
          <p:nvPr/>
        </p:nvSpPr>
        <p:spPr>
          <a:xfrm>
            <a:off x="1759450" y="3370025"/>
            <a:ext cx="382200" cy="3681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88" name="Shape 388"/>
          <p:cNvSpPr txBox="1"/>
          <p:nvPr/>
        </p:nvSpPr>
        <p:spPr>
          <a:xfrm>
            <a:off x="3496250" y="1723575"/>
            <a:ext cx="4104900" cy="2378100"/>
          </a:xfrm>
          <a:prstGeom prst="rect">
            <a:avLst/>
          </a:prstGeom>
          <a:noFill/>
          <a:ln>
            <a:noFill/>
          </a:ln>
        </p:spPr>
        <p:txBody>
          <a:bodyPr anchorCtr="0" anchor="t" bIns="91425" lIns="91425" rIns="91425" tIns="91425">
            <a:noAutofit/>
          </a:bodyPr>
          <a:lstStyle/>
          <a:p>
            <a:pPr lvl="0" rtl="0">
              <a:spcBef>
                <a:spcPts val="0"/>
              </a:spcBef>
              <a:buNone/>
            </a:pPr>
            <a:r>
              <a:rPr b="1" lang="en" sz="2400"/>
              <a:t>Estimate:</a:t>
            </a:r>
          </a:p>
          <a:p>
            <a:pPr lvl="0" rtl="0">
              <a:spcBef>
                <a:spcPts val="0"/>
              </a:spcBef>
              <a:buNone/>
            </a:pPr>
            <a:r>
              <a:t/>
            </a:r>
            <a:endParaRPr sz="2400"/>
          </a:p>
          <a:p>
            <a:pPr lvl="0" rtl="0">
              <a:spcBef>
                <a:spcPts val="0"/>
              </a:spcBef>
              <a:buNone/>
            </a:pPr>
            <a:r>
              <a:rPr lang="en" sz="2400"/>
              <a:t>P(     ) = 3/12 = 0.25</a:t>
            </a:r>
          </a:p>
          <a:p>
            <a:pPr lvl="0" rtl="0">
              <a:spcBef>
                <a:spcPts val="0"/>
              </a:spcBef>
              <a:buNone/>
            </a:pPr>
            <a:r>
              <a:rPr lang="en" sz="2400"/>
              <a:t>P(     ) = 4/12 = 0.33</a:t>
            </a:r>
          </a:p>
          <a:p>
            <a:pPr lvl="0">
              <a:spcBef>
                <a:spcPts val="0"/>
              </a:spcBef>
              <a:buNone/>
            </a:pPr>
            <a:r>
              <a:rPr lang="en" sz="2400"/>
              <a:t>P(     ) = 5/12 = 0.42</a:t>
            </a:r>
          </a:p>
        </p:txBody>
      </p:sp>
      <p:sp>
        <p:nvSpPr>
          <p:cNvPr id="389" name="Shape 389"/>
          <p:cNvSpPr/>
          <p:nvPr/>
        </p:nvSpPr>
        <p:spPr>
          <a:xfrm>
            <a:off x="3923010" y="2566907"/>
            <a:ext cx="382200" cy="368100"/>
          </a:xfrm>
          <a:prstGeom prst="ellipse">
            <a:avLst/>
          </a:prstGeom>
          <a:solidFill>
            <a:srgbClr val="38761D"/>
          </a:solid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90" name="Shape 390"/>
          <p:cNvSpPr/>
          <p:nvPr/>
        </p:nvSpPr>
        <p:spPr>
          <a:xfrm>
            <a:off x="3923000" y="2944594"/>
            <a:ext cx="382200" cy="3681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91" name="Shape 391"/>
          <p:cNvSpPr/>
          <p:nvPr/>
        </p:nvSpPr>
        <p:spPr>
          <a:xfrm>
            <a:off x="3923000" y="3278961"/>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92" name="Shape 392"/>
          <p:cNvSpPr txBox="1"/>
          <p:nvPr/>
        </p:nvSpPr>
        <p:spPr>
          <a:xfrm>
            <a:off x="3496250" y="3738125"/>
            <a:ext cx="2916000" cy="1216200"/>
          </a:xfrm>
          <a:prstGeom prst="rect">
            <a:avLst/>
          </a:prstGeom>
          <a:noFill/>
          <a:ln>
            <a:noFill/>
          </a:ln>
        </p:spPr>
        <p:txBody>
          <a:bodyPr anchorCtr="0" anchor="t" bIns="91425" lIns="91425" rIns="91425" tIns="91425">
            <a:noAutofit/>
          </a:bodyPr>
          <a:lstStyle/>
          <a:p>
            <a:pPr lvl="0" rtl="0">
              <a:spcBef>
                <a:spcPts val="0"/>
              </a:spcBef>
              <a:buNone/>
            </a:pPr>
            <a:r>
              <a:rPr lang="en" sz="2400"/>
              <a:t>__________</a:t>
            </a:r>
          </a:p>
          <a:p>
            <a:pPr lvl="0" rtl="0">
              <a:spcBef>
                <a:spcPts val="0"/>
              </a:spcBef>
              <a:buNone/>
            </a:pPr>
            <a:r>
              <a:t/>
            </a:r>
            <a:endParaRPr sz="2400"/>
          </a:p>
          <a:p>
            <a:pPr lvl="0">
              <a:spcBef>
                <a:spcPts val="0"/>
              </a:spcBef>
              <a:buNone/>
            </a:pPr>
            <a:r>
              <a:rPr lang="en" sz="2400"/>
              <a:t>H = 1.55</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1000"/>
                                        <p:tgtEl>
                                          <p:spTgt spid="376"/>
                                        </p:tgtEl>
                                      </p:cBhvr>
                                    </p:animEffect>
                                  </p:childTnLst>
                                </p:cTn>
                              </p:par>
                              <p:par>
                                <p:cTn fill="hold" nodeType="withEffect" presetClass="entr" presetID="10" presetSubtype="0">
                                  <p:stCondLst>
                                    <p:cond delay="0"/>
                                  </p:stCondLst>
                                  <p:childTnLst>
                                    <p:set>
                                      <p:cBhvr>
                                        <p:cTn dur="1" fill="hold">
                                          <p:stCondLst>
                                            <p:cond delay="0"/>
                                          </p:stCondLst>
                                        </p:cTn>
                                        <p:tgtEl>
                                          <p:spTgt spid="377"/>
                                        </p:tgtEl>
                                        <p:attrNameLst>
                                          <p:attrName>style.visibility</p:attrName>
                                        </p:attrNameLst>
                                      </p:cBhvr>
                                      <p:to>
                                        <p:strVal val="visible"/>
                                      </p:to>
                                    </p:set>
                                    <p:animEffect filter="fade" transition="in">
                                      <p:cBhvr>
                                        <p:cTn dur="1000"/>
                                        <p:tgtEl>
                                          <p:spTgt spid="377"/>
                                        </p:tgtEl>
                                      </p:cBhvr>
                                    </p:animEffect>
                                  </p:childTnLst>
                                </p:cTn>
                              </p:par>
                              <p:par>
                                <p:cTn fill="hold" nodeType="withEffect" presetClass="entr" presetID="10" presetSubtype="0">
                                  <p:stCondLst>
                                    <p:cond delay="0"/>
                                  </p:stCondLst>
                                  <p:childTnLst>
                                    <p:set>
                                      <p:cBhvr>
                                        <p:cTn dur="1" fill="hold">
                                          <p:stCondLst>
                                            <p:cond delay="0"/>
                                          </p:stCondLst>
                                        </p:cTn>
                                        <p:tgtEl>
                                          <p:spTgt spid="378"/>
                                        </p:tgtEl>
                                        <p:attrNameLst>
                                          <p:attrName>style.visibility</p:attrName>
                                        </p:attrNameLst>
                                      </p:cBhvr>
                                      <p:to>
                                        <p:strVal val="visible"/>
                                      </p:to>
                                    </p:set>
                                    <p:animEffect filter="fade" transition="in">
                                      <p:cBhvr>
                                        <p:cTn dur="1000"/>
                                        <p:tgtEl>
                                          <p:spTgt spid="378"/>
                                        </p:tgtEl>
                                      </p:cBhvr>
                                    </p:animEffect>
                                  </p:childTnLst>
                                </p:cTn>
                              </p:par>
                              <p:par>
                                <p:cTn fill="hold" nodeType="withEffect" presetClass="entr" presetID="10" presetSubtype="0">
                                  <p:stCondLst>
                                    <p:cond delay="0"/>
                                  </p:stCondLst>
                                  <p:childTnLst>
                                    <p:set>
                                      <p:cBhvr>
                                        <p:cTn dur="1" fill="hold">
                                          <p:stCondLst>
                                            <p:cond delay="0"/>
                                          </p:stCondLst>
                                        </p:cTn>
                                        <p:tgtEl>
                                          <p:spTgt spid="379"/>
                                        </p:tgtEl>
                                        <p:attrNameLst>
                                          <p:attrName>style.visibility</p:attrName>
                                        </p:attrNameLst>
                                      </p:cBhvr>
                                      <p:to>
                                        <p:strVal val="visible"/>
                                      </p:to>
                                    </p:set>
                                    <p:animEffect filter="fade" transition="in">
                                      <p:cBhvr>
                                        <p:cTn dur="1000"/>
                                        <p:tgtEl>
                                          <p:spTgt spid="379"/>
                                        </p:tgtEl>
                                      </p:cBhvr>
                                    </p:animEffect>
                                  </p:childTnLst>
                                </p:cTn>
                              </p:par>
                              <p:par>
                                <p:cTn fill="hold" nodeType="withEffect" presetClass="entr" presetID="10" presetSubtype="0">
                                  <p:stCondLst>
                                    <p:cond delay="0"/>
                                  </p:stCondLst>
                                  <p:childTnLst>
                                    <p:set>
                                      <p:cBhvr>
                                        <p:cTn dur="1" fill="hold">
                                          <p:stCondLst>
                                            <p:cond delay="0"/>
                                          </p:stCondLst>
                                        </p:cTn>
                                        <p:tgtEl>
                                          <p:spTgt spid="380"/>
                                        </p:tgtEl>
                                        <p:attrNameLst>
                                          <p:attrName>style.visibility</p:attrName>
                                        </p:attrNameLst>
                                      </p:cBhvr>
                                      <p:to>
                                        <p:strVal val="visible"/>
                                      </p:to>
                                    </p:set>
                                    <p:animEffect filter="fade" transition="in">
                                      <p:cBhvr>
                                        <p:cTn dur="1000"/>
                                        <p:tgtEl>
                                          <p:spTgt spid="380"/>
                                        </p:tgtEl>
                                      </p:cBhvr>
                                    </p:animEffect>
                                  </p:childTnLst>
                                </p:cTn>
                              </p:par>
                              <p:par>
                                <p:cTn fill="hold" nodeType="with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1000"/>
                                        <p:tgtEl>
                                          <p:spTgt spid="381"/>
                                        </p:tgtEl>
                                      </p:cBhvr>
                                    </p:animEffect>
                                  </p:childTnLst>
                                </p:cTn>
                              </p:par>
                              <p:par>
                                <p:cTn fill="hold" nodeType="with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1000"/>
                                        <p:tgtEl>
                                          <p:spTgt spid="382"/>
                                        </p:tgtEl>
                                      </p:cBhvr>
                                    </p:animEffect>
                                  </p:childTnLst>
                                </p:cTn>
                              </p:par>
                              <p:par>
                                <p:cTn fill="hold" nodeType="with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1000"/>
                                        <p:tgtEl>
                                          <p:spTgt spid="383"/>
                                        </p:tgtEl>
                                      </p:cBhvr>
                                    </p:animEffect>
                                  </p:childTnLst>
                                </p:cTn>
                              </p:par>
                              <p:par>
                                <p:cTn fill="hold" nodeType="with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1000"/>
                                        <p:tgtEl>
                                          <p:spTgt spid="384"/>
                                        </p:tgtEl>
                                      </p:cBhvr>
                                    </p:animEffect>
                                  </p:childTnLst>
                                </p:cTn>
                              </p:par>
                              <p:par>
                                <p:cTn fill="hold" nodeType="with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1000"/>
                                        <p:tgtEl>
                                          <p:spTgt spid="385"/>
                                        </p:tgtEl>
                                      </p:cBhvr>
                                    </p:animEffect>
                                  </p:childTnLst>
                                </p:cTn>
                              </p:par>
                              <p:par>
                                <p:cTn fill="hold" nodeType="withEffect" presetClass="entr" presetID="10" presetSubtype="0">
                                  <p:stCondLst>
                                    <p:cond delay="0"/>
                                  </p:stCondLst>
                                  <p:childTnLst>
                                    <p:set>
                                      <p:cBhvr>
                                        <p:cTn dur="1" fill="hold">
                                          <p:stCondLst>
                                            <p:cond delay="0"/>
                                          </p:stCondLst>
                                        </p:cTn>
                                        <p:tgtEl>
                                          <p:spTgt spid="386"/>
                                        </p:tgtEl>
                                        <p:attrNameLst>
                                          <p:attrName>style.visibility</p:attrName>
                                        </p:attrNameLst>
                                      </p:cBhvr>
                                      <p:to>
                                        <p:strVal val="visible"/>
                                      </p:to>
                                    </p:set>
                                    <p:animEffect filter="fade" transition="in">
                                      <p:cBhvr>
                                        <p:cTn dur="1000"/>
                                        <p:tgtEl>
                                          <p:spTgt spid="386"/>
                                        </p:tgtEl>
                                      </p:cBhvr>
                                    </p:animEffect>
                                  </p:childTnLst>
                                </p:cTn>
                              </p:par>
                              <p:par>
                                <p:cTn fill="hold" nodeType="withEffect" presetClass="entr" presetID="10" presetSubtype="0">
                                  <p:stCondLst>
                                    <p:cond delay="0"/>
                                  </p:stCondLst>
                                  <p:childTnLst>
                                    <p:set>
                                      <p:cBhvr>
                                        <p:cTn dur="1" fill="hold">
                                          <p:stCondLst>
                                            <p:cond delay="0"/>
                                          </p:stCondLst>
                                        </p:cTn>
                                        <p:tgtEl>
                                          <p:spTgt spid="387"/>
                                        </p:tgtEl>
                                        <p:attrNameLst>
                                          <p:attrName>style.visibility</p:attrName>
                                        </p:attrNameLst>
                                      </p:cBhvr>
                                      <p:to>
                                        <p:strVal val="visible"/>
                                      </p:to>
                                    </p:set>
                                    <p:animEffect filter="fade" transition="in">
                                      <p:cBhvr>
                                        <p:cTn dur="1000"/>
                                        <p:tgtEl>
                                          <p:spTgt spid="3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8"/>
                                        </p:tgtEl>
                                        <p:attrNameLst>
                                          <p:attrName>style.visibility</p:attrName>
                                        </p:attrNameLst>
                                      </p:cBhvr>
                                      <p:to>
                                        <p:strVal val="visible"/>
                                      </p:to>
                                    </p:set>
                                    <p:animEffect filter="fade" transition="in">
                                      <p:cBhvr>
                                        <p:cTn dur="1000"/>
                                        <p:tgtEl>
                                          <p:spTgt spid="388"/>
                                        </p:tgtEl>
                                      </p:cBhvr>
                                    </p:animEffect>
                                  </p:childTnLst>
                                </p:cTn>
                              </p:par>
                              <p:par>
                                <p:cTn fill="hold" nodeType="withEffect" presetClass="entr" presetID="10" presetSubtype="0">
                                  <p:stCondLst>
                                    <p:cond delay="0"/>
                                  </p:stCondLst>
                                  <p:childTnLst>
                                    <p:set>
                                      <p:cBhvr>
                                        <p:cTn dur="1" fill="hold">
                                          <p:stCondLst>
                                            <p:cond delay="0"/>
                                          </p:stCondLst>
                                        </p:cTn>
                                        <p:tgtEl>
                                          <p:spTgt spid="389"/>
                                        </p:tgtEl>
                                        <p:attrNameLst>
                                          <p:attrName>style.visibility</p:attrName>
                                        </p:attrNameLst>
                                      </p:cBhvr>
                                      <p:to>
                                        <p:strVal val="visible"/>
                                      </p:to>
                                    </p:set>
                                    <p:animEffect filter="fade" transition="in">
                                      <p:cBhvr>
                                        <p:cTn dur="3200"/>
                                        <p:tgtEl>
                                          <p:spTgt spid="389"/>
                                        </p:tgtEl>
                                      </p:cBhvr>
                                    </p:animEffect>
                                  </p:childTnLst>
                                </p:cTn>
                              </p:par>
                              <p:par>
                                <p:cTn fill="hold" nodeType="withEffect" presetClass="entr" presetID="10" presetSubtype="0">
                                  <p:stCondLst>
                                    <p:cond delay="0"/>
                                  </p:stCondLst>
                                  <p:childTnLst>
                                    <p:set>
                                      <p:cBhvr>
                                        <p:cTn dur="1" fill="hold">
                                          <p:stCondLst>
                                            <p:cond delay="0"/>
                                          </p:stCondLst>
                                        </p:cTn>
                                        <p:tgtEl>
                                          <p:spTgt spid="390"/>
                                        </p:tgtEl>
                                        <p:attrNameLst>
                                          <p:attrName>style.visibility</p:attrName>
                                        </p:attrNameLst>
                                      </p:cBhvr>
                                      <p:to>
                                        <p:strVal val="visible"/>
                                      </p:to>
                                    </p:set>
                                    <p:animEffect filter="fade" transition="in">
                                      <p:cBhvr>
                                        <p:cTn dur="1000"/>
                                        <p:tgtEl>
                                          <p:spTgt spid="390"/>
                                        </p:tgtEl>
                                      </p:cBhvr>
                                    </p:animEffect>
                                  </p:childTnLst>
                                </p:cTn>
                              </p:par>
                              <p:par>
                                <p:cTn fill="hold" nodeType="withEffect" presetClass="entr" presetID="10" presetSubtype="0">
                                  <p:stCondLst>
                                    <p:cond delay="0"/>
                                  </p:stCondLst>
                                  <p:childTnLst>
                                    <p:set>
                                      <p:cBhvr>
                                        <p:cTn dur="1" fill="hold">
                                          <p:stCondLst>
                                            <p:cond delay="0"/>
                                          </p:stCondLst>
                                        </p:cTn>
                                        <p:tgtEl>
                                          <p:spTgt spid="391"/>
                                        </p:tgtEl>
                                        <p:attrNameLst>
                                          <p:attrName>style.visibility</p:attrName>
                                        </p:attrNameLst>
                                      </p:cBhvr>
                                      <p:to>
                                        <p:strVal val="visible"/>
                                      </p:to>
                                    </p:set>
                                    <p:animEffect filter="fade" transition="in">
                                      <p:cBhvr>
                                        <p:cTn dur="1000"/>
                                        <p:tgtEl>
                                          <p:spTgt spid="3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2"/>
                                        </p:tgtEl>
                                        <p:attrNameLst>
                                          <p:attrName>style.visibility</p:attrName>
                                        </p:attrNameLst>
                                      </p:cBhvr>
                                      <p:to>
                                        <p:strVal val="visible"/>
                                      </p:to>
                                    </p:set>
                                    <p:animEffect filter="fade" transition="in">
                                      <p:cBhvr>
                                        <p:cTn dur="1000"/>
                                        <p:tgtEl>
                                          <p:spTgt spid="3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The k-Nearest Neighbors algorithm:</a:t>
            </a:r>
          </a:p>
        </p:txBody>
      </p:sp>
      <p:sp>
        <p:nvSpPr>
          <p:cNvPr id="91" name="Shape 91"/>
          <p:cNvSpPr txBox="1"/>
          <p:nvPr>
            <p:ph idx="1" type="body"/>
          </p:nvPr>
        </p:nvSpPr>
        <p:spPr>
          <a:xfrm>
            <a:off x="471900" y="1919075"/>
            <a:ext cx="8222100" cy="3014400"/>
          </a:xfrm>
          <a:prstGeom prst="rect">
            <a:avLst/>
          </a:prstGeom>
        </p:spPr>
        <p:txBody>
          <a:bodyPr anchorCtr="0" anchor="t" bIns="91425" lIns="91425" rIns="91425" tIns="91425">
            <a:noAutofit/>
          </a:bodyPr>
          <a:lstStyle/>
          <a:p>
            <a:pPr lvl="0" rtl="0">
              <a:spcBef>
                <a:spcPts val="0"/>
              </a:spcBef>
              <a:buNone/>
            </a:pPr>
            <a:r>
              <a:rPr b="1" lang="en"/>
              <a:t>Training algorithm:</a:t>
            </a:r>
          </a:p>
          <a:p>
            <a:pPr indent="-228600" lvl="0" marL="457200" rtl="0">
              <a:spcBef>
                <a:spcPts val="0"/>
              </a:spcBef>
              <a:buAutoNum type="arabicPeriod"/>
            </a:pPr>
            <a:r>
              <a:rPr lang="en"/>
              <a:t>Store all the data… that’s all.</a:t>
            </a:r>
          </a:p>
          <a:p>
            <a:pPr lvl="0" rtl="0">
              <a:spcBef>
                <a:spcPts val="0"/>
              </a:spcBef>
              <a:buNone/>
            </a:pPr>
            <a:r>
              <a:rPr b="1" lang="en"/>
              <a:t>Prediction algorithm (predict the class of a new point x’):</a:t>
            </a:r>
          </a:p>
          <a:p>
            <a:pPr indent="-228600" lvl="0" marL="457200" rtl="0">
              <a:spcBef>
                <a:spcPts val="0"/>
              </a:spcBef>
              <a:buAutoNum type="arabicPeriod"/>
            </a:pPr>
            <a:r>
              <a:rPr lang="en"/>
              <a:t>Calculate the distance from x’ to all points in your dataset.</a:t>
            </a:r>
          </a:p>
          <a:p>
            <a:pPr indent="-228600" lvl="0" marL="457200" rtl="0">
              <a:spcBef>
                <a:spcPts val="0"/>
              </a:spcBef>
              <a:buAutoNum type="arabicPeriod"/>
            </a:pPr>
            <a:r>
              <a:rPr lang="en"/>
              <a:t>Sort the points in your dataset by increasing distance from x’.</a:t>
            </a:r>
          </a:p>
          <a:p>
            <a:pPr indent="-228600" lvl="0" marL="457200">
              <a:spcBef>
                <a:spcPts val="0"/>
              </a:spcBef>
              <a:buAutoNum type="arabicPeriod"/>
            </a:pPr>
            <a:r>
              <a:rPr lang="en"/>
              <a:t>Predict the majority label of the </a:t>
            </a:r>
            <a:r>
              <a:rPr i="1" lang="en"/>
              <a:t>k</a:t>
            </a:r>
            <a:r>
              <a:rPr lang="en"/>
              <a:t> closest points.</a:t>
            </a:r>
          </a:p>
        </p:txBody>
      </p:sp>
      <p:sp>
        <p:nvSpPr>
          <p:cNvPr id="92" name="Shape 92"/>
          <p:cNvSpPr txBox="1"/>
          <p:nvPr/>
        </p:nvSpPr>
        <p:spPr>
          <a:xfrm>
            <a:off x="4898575" y="4676950"/>
            <a:ext cx="1889400" cy="408300"/>
          </a:xfrm>
          <a:prstGeom prst="rect">
            <a:avLst/>
          </a:prstGeom>
          <a:noFill/>
          <a:ln>
            <a:noFill/>
          </a:ln>
        </p:spPr>
        <p:txBody>
          <a:bodyPr anchorCtr="0" anchor="t" bIns="91425" lIns="91425" rIns="91425" tIns="91425">
            <a:noAutofit/>
          </a:bodyPr>
          <a:lstStyle/>
          <a:p>
            <a:pPr lvl="0">
              <a:spcBef>
                <a:spcPts val="0"/>
              </a:spcBef>
              <a:buNone/>
            </a:pPr>
            <a:r>
              <a:rPr lang="en" sz="1800">
                <a:solidFill>
                  <a:srgbClr val="A61C00"/>
                </a:solidFill>
              </a:rPr>
              <a:t>What is </a:t>
            </a:r>
            <a:r>
              <a:rPr i="1" lang="en" sz="1800">
                <a:solidFill>
                  <a:srgbClr val="A61C00"/>
                </a:solidFill>
              </a:rPr>
              <a:t>k</a:t>
            </a:r>
            <a:r>
              <a:rPr lang="en" sz="1800">
                <a:solidFill>
                  <a:srgbClr val="A61C00"/>
                </a:solidFill>
              </a:rPr>
              <a:t>?</a:t>
            </a:r>
          </a:p>
        </p:txBody>
      </p:sp>
      <p:cxnSp>
        <p:nvCxnSpPr>
          <p:cNvPr id="93" name="Shape 93"/>
          <p:cNvCxnSpPr>
            <a:stCxn id="92" idx="1"/>
          </p:cNvCxnSpPr>
          <p:nvPr/>
        </p:nvCxnSpPr>
        <p:spPr>
          <a:xfrm rot="10800000">
            <a:off x="4350475" y="4478800"/>
            <a:ext cx="548100" cy="402300"/>
          </a:xfrm>
          <a:prstGeom prst="straightConnector1">
            <a:avLst/>
          </a:prstGeom>
          <a:noFill/>
          <a:ln cap="flat" cmpd="sng" w="28575">
            <a:solidFill>
              <a:srgbClr val="A61C00"/>
            </a:solidFill>
            <a:prstDash val="solid"/>
            <a:round/>
            <a:headEnd len="lg" w="lg" type="none"/>
            <a:tailEnd len="lg" w="lg" type="triangle"/>
          </a:ln>
        </p:spPr>
      </p:cxn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par>
                                <p:cTn fill="hold" nodeType="with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6" name="Shape 396"/>
        <p:cNvGrpSpPr/>
        <p:nvPr/>
      </p:nvGrpSpPr>
      <p:grpSpPr>
        <a:xfrm>
          <a:off x="0" y="0"/>
          <a:ext cx="0" cy="0"/>
          <a:chOff x="0" y="0"/>
          <a:chExt cx="0" cy="0"/>
        </a:xfrm>
      </p:grpSpPr>
      <p:sp>
        <p:nvSpPr>
          <p:cNvPr id="397" name="Shape 397"/>
          <p:cNvSpPr/>
          <p:nvPr/>
        </p:nvSpPr>
        <p:spPr>
          <a:xfrm>
            <a:off x="2303675" y="3331990"/>
            <a:ext cx="1818900" cy="1511700"/>
          </a:xfrm>
          <a:prstGeom prst="ellipse">
            <a:avLst/>
          </a:prstGeom>
          <a:no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98" name="Shape 398"/>
          <p:cNvSpPr/>
          <p:nvPr/>
        </p:nvSpPr>
        <p:spPr>
          <a:xfrm>
            <a:off x="5315825" y="3116235"/>
            <a:ext cx="1818900" cy="1762500"/>
          </a:xfrm>
          <a:prstGeom prst="ellipse">
            <a:avLst/>
          </a:prstGeom>
          <a:no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99" name="Shape 399"/>
          <p:cNvSpPr/>
          <p:nvPr/>
        </p:nvSpPr>
        <p:spPr>
          <a:xfrm>
            <a:off x="3262650" y="744350"/>
            <a:ext cx="2618700" cy="2040300"/>
          </a:xfrm>
          <a:prstGeom prst="ellipse">
            <a:avLst/>
          </a:prstGeom>
          <a:no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00" name="Shape 400"/>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One level in a decision tree:</a:t>
            </a:r>
          </a:p>
        </p:txBody>
      </p:sp>
      <p:sp>
        <p:nvSpPr>
          <p:cNvPr id="401" name="Shape 401"/>
          <p:cNvSpPr/>
          <p:nvPr/>
        </p:nvSpPr>
        <p:spPr>
          <a:xfrm>
            <a:off x="6018212" y="3858098"/>
            <a:ext cx="382200" cy="3681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02" name="Shape 402"/>
          <p:cNvSpPr/>
          <p:nvPr/>
        </p:nvSpPr>
        <p:spPr>
          <a:xfrm>
            <a:off x="5572300" y="4119198"/>
            <a:ext cx="382200" cy="3681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03" name="Shape 403"/>
          <p:cNvSpPr/>
          <p:nvPr/>
        </p:nvSpPr>
        <p:spPr>
          <a:xfrm>
            <a:off x="5540387" y="3494535"/>
            <a:ext cx="382200" cy="3681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04" name="Shape 404"/>
          <p:cNvSpPr/>
          <p:nvPr/>
        </p:nvSpPr>
        <p:spPr>
          <a:xfrm>
            <a:off x="6494675" y="3424873"/>
            <a:ext cx="382200" cy="3681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05" name="Shape 405"/>
          <p:cNvCxnSpPr>
            <a:endCxn id="397" idx="0"/>
          </p:cNvCxnSpPr>
          <p:nvPr/>
        </p:nvCxnSpPr>
        <p:spPr>
          <a:xfrm flipH="1">
            <a:off x="3213125" y="2731690"/>
            <a:ext cx="906000" cy="600299"/>
          </a:xfrm>
          <a:prstGeom prst="straightConnector1">
            <a:avLst/>
          </a:prstGeom>
          <a:noFill/>
          <a:ln cap="flat" cmpd="sng" w="38100">
            <a:solidFill>
              <a:schemeClr val="dk2"/>
            </a:solidFill>
            <a:prstDash val="solid"/>
            <a:round/>
            <a:headEnd len="lg" w="lg" type="none"/>
            <a:tailEnd len="lg" w="lg" type="triangle"/>
          </a:ln>
        </p:spPr>
      </p:cxnSp>
      <p:cxnSp>
        <p:nvCxnSpPr>
          <p:cNvPr id="406" name="Shape 406"/>
          <p:cNvCxnSpPr>
            <a:endCxn id="398" idx="0"/>
          </p:cNvCxnSpPr>
          <p:nvPr/>
        </p:nvCxnSpPr>
        <p:spPr>
          <a:xfrm>
            <a:off x="5152175" y="2675235"/>
            <a:ext cx="1073100" cy="441000"/>
          </a:xfrm>
          <a:prstGeom prst="straightConnector1">
            <a:avLst/>
          </a:prstGeom>
          <a:noFill/>
          <a:ln cap="flat" cmpd="sng" w="38100">
            <a:solidFill>
              <a:schemeClr val="dk2"/>
            </a:solidFill>
            <a:prstDash val="solid"/>
            <a:round/>
            <a:headEnd len="lg" w="lg" type="none"/>
            <a:tailEnd len="lg" w="lg" type="triangle"/>
          </a:ln>
        </p:spPr>
      </p:cxnSp>
      <p:sp>
        <p:nvSpPr>
          <p:cNvPr id="407" name="Shape 407"/>
          <p:cNvSpPr txBox="1"/>
          <p:nvPr/>
        </p:nvSpPr>
        <p:spPr>
          <a:xfrm>
            <a:off x="835125" y="732775"/>
            <a:ext cx="2314200" cy="1194000"/>
          </a:xfrm>
          <a:prstGeom prst="rect">
            <a:avLst/>
          </a:prstGeom>
          <a:noFill/>
          <a:ln>
            <a:noFill/>
          </a:ln>
        </p:spPr>
        <p:txBody>
          <a:bodyPr anchorCtr="0" anchor="t" bIns="91425" lIns="91425" rIns="91425" tIns="91425">
            <a:noAutofit/>
          </a:bodyPr>
          <a:lstStyle/>
          <a:p>
            <a:pPr lvl="0">
              <a:spcBef>
                <a:spcPts val="0"/>
              </a:spcBef>
              <a:buNone/>
            </a:pPr>
            <a:r>
              <a:rPr lang="en">
                <a:solidFill>
                  <a:srgbClr val="A61C00"/>
                </a:solidFill>
              </a:rPr>
              <a:t>This is a node somewhere in our decision tree. It doesn’t matter where. We will call this node the “parent” node.</a:t>
            </a:r>
          </a:p>
        </p:txBody>
      </p:sp>
      <p:sp>
        <p:nvSpPr>
          <p:cNvPr id="408" name="Shape 408"/>
          <p:cNvSpPr txBox="1"/>
          <p:nvPr/>
        </p:nvSpPr>
        <p:spPr>
          <a:xfrm>
            <a:off x="140575" y="2063675"/>
            <a:ext cx="2163000" cy="1435500"/>
          </a:xfrm>
          <a:prstGeom prst="rect">
            <a:avLst/>
          </a:prstGeom>
          <a:noFill/>
          <a:ln>
            <a:noFill/>
          </a:ln>
        </p:spPr>
        <p:txBody>
          <a:bodyPr anchorCtr="0" anchor="t" bIns="91425" lIns="91425" rIns="91425" tIns="91425">
            <a:noAutofit/>
          </a:bodyPr>
          <a:lstStyle/>
          <a:p>
            <a:pPr lvl="0">
              <a:spcBef>
                <a:spcPts val="0"/>
              </a:spcBef>
              <a:buNone/>
            </a:pPr>
            <a:r>
              <a:rPr lang="en">
                <a:solidFill>
                  <a:srgbClr val="CC4125"/>
                </a:solidFill>
              </a:rPr>
              <a:t>Our goal is to split these examples into two new sets. We will use a single feature (we can choose which one) as the spitting condition.</a:t>
            </a:r>
          </a:p>
        </p:txBody>
      </p:sp>
      <p:cxnSp>
        <p:nvCxnSpPr>
          <p:cNvPr id="409" name="Shape 409"/>
          <p:cNvCxnSpPr/>
          <p:nvPr/>
        </p:nvCxnSpPr>
        <p:spPr>
          <a:xfrm flipH="1" rot="10800000">
            <a:off x="2250625" y="1698500"/>
            <a:ext cx="1005000" cy="56700"/>
          </a:xfrm>
          <a:prstGeom prst="straightConnector1">
            <a:avLst/>
          </a:prstGeom>
          <a:noFill/>
          <a:ln cap="flat" cmpd="sng" w="19050">
            <a:solidFill>
              <a:srgbClr val="CC4125"/>
            </a:solidFill>
            <a:prstDash val="solid"/>
            <a:round/>
            <a:headEnd len="lg" w="lg" type="none"/>
            <a:tailEnd len="lg" w="lg" type="triangle"/>
          </a:ln>
        </p:spPr>
      </p:cxnSp>
      <p:cxnSp>
        <p:nvCxnSpPr>
          <p:cNvPr id="410" name="Shape 410"/>
          <p:cNvCxnSpPr/>
          <p:nvPr/>
        </p:nvCxnSpPr>
        <p:spPr>
          <a:xfrm flipH="1" rot="10800000">
            <a:off x="2222300" y="1890650"/>
            <a:ext cx="1308600" cy="444900"/>
          </a:xfrm>
          <a:prstGeom prst="straightConnector1">
            <a:avLst/>
          </a:prstGeom>
          <a:noFill/>
          <a:ln cap="flat" cmpd="sng" w="19050">
            <a:solidFill>
              <a:srgbClr val="CC4125"/>
            </a:solidFill>
            <a:prstDash val="solid"/>
            <a:round/>
            <a:headEnd len="lg" w="lg" type="none"/>
            <a:tailEnd len="lg" w="lg" type="triangle"/>
          </a:ln>
        </p:spPr>
      </p:cxnSp>
      <p:sp>
        <p:nvSpPr>
          <p:cNvPr id="411" name="Shape 411"/>
          <p:cNvSpPr txBox="1"/>
          <p:nvPr/>
        </p:nvSpPr>
        <p:spPr>
          <a:xfrm>
            <a:off x="140575" y="3603950"/>
            <a:ext cx="1756200" cy="1239900"/>
          </a:xfrm>
          <a:prstGeom prst="rect">
            <a:avLst/>
          </a:prstGeom>
          <a:noFill/>
          <a:ln>
            <a:noFill/>
          </a:ln>
        </p:spPr>
        <p:txBody>
          <a:bodyPr anchorCtr="0" anchor="t" bIns="91425" lIns="91425" rIns="91425" tIns="91425">
            <a:noAutofit/>
          </a:bodyPr>
          <a:lstStyle/>
          <a:p>
            <a:pPr lvl="0" rtl="0">
              <a:spcBef>
                <a:spcPts val="0"/>
              </a:spcBef>
              <a:buNone/>
            </a:pPr>
            <a:r>
              <a:rPr lang="en">
                <a:solidFill>
                  <a:srgbClr val="CC4125"/>
                </a:solidFill>
              </a:rPr>
              <a:t>Here’s the </a:t>
            </a:r>
            <a:r>
              <a:rPr lang="en" u="sng">
                <a:solidFill>
                  <a:srgbClr val="CC4125"/>
                </a:solidFill>
              </a:rPr>
              <a:t>result</a:t>
            </a:r>
            <a:r>
              <a:rPr lang="en">
                <a:solidFill>
                  <a:srgbClr val="CC4125"/>
                </a:solidFill>
              </a:rPr>
              <a:t> of one possible way to split. We call these new nodes the “child” nodes.</a:t>
            </a:r>
          </a:p>
        </p:txBody>
      </p:sp>
      <p:cxnSp>
        <p:nvCxnSpPr>
          <p:cNvPr id="412" name="Shape 412"/>
          <p:cNvCxnSpPr>
            <a:endCxn id="397" idx="2"/>
          </p:cNvCxnSpPr>
          <p:nvPr/>
        </p:nvCxnSpPr>
        <p:spPr>
          <a:xfrm flipH="1" rot="10800000">
            <a:off x="1323575" y="4087840"/>
            <a:ext cx="980100" cy="587100"/>
          </a:xfrm>
          <a:prstGeom prst="straightConnector1">
            <a:avLst/>
          </a:prstGeom>
          <a:noFill/>
          <a:ln cap="flat" cmpd="sng" w="19050">
            <a:solidFill>
              <a:srgbClr val="CC4125"/>
            </a:solidFill>
            <a:prstDash val="solid"/>
            <a:round/>
            <a:headEnd len="lg" w="lg" type="none"/>
            <a:tailEnd len="lg" w="lg" type="triangle"/>
          </a:ln>
        </p:spPr>
      </p:cxnSp>
      <p:cxnSp>
        <p:nvCxnSpPr>
          <p:cNvPr id="413" name="Shape 413"/>
          <p:cNvCxnSpPr>
            <a:endCxn id="398" idx="2"/>
          </p:cNvCxnSpPr>
          <p:nvPr/>
        </p:nvCxnSpPr>
        <p:spPr>
          <a:xfrm flipH="1" rot="10800000">
            <a:off x="1330625" y="3997485"/>
            <a:ext cx="3985200" cy="687900"/>
          </a:xfrm>
          <a:prstGeom prst="straightConnector1">
            <a:avLst/>
          </a:prstGeom>
          <a:noFill/>
          <a:ln cap="flat" cmpd="sng" w="19050">
            <a:solidFill>
              <a:srgbClr val="CC4125"/>
            </a:solidFill>
            <a:prstDash val="solid"/>
            <a:round/>
            <a:headEnd len="lg" w="lg" type="none"/>
            <a:tailEnd len="lg" w="lg" type="triangle"/>
          </a:ln>
        </p:spPr>
      </p:cxnSp>
      <p:sp>
        <p:nvSpPr>
          <p:cNvPr id="414" name="Shape 414"/>
          <p:cNvSpPr txBox="1"/>
          <p:nvPr/>
        </p:nvSpPr>
        <p:spPr>
          <a:xfrm>
            <a:off x="4125804" y="2719160"/>
            <a:ext cx="1181700" cy="441000"/>
          </a:xfrm>
          <a:prstGeom prst="rect">
            <a:avLst/>
          </a:prstGeom>
          <a:noFill/>
          <a:ln>
            <a:noFill/>
          </a:ln>
        </p:spPr>
        <p:txBody>
          <a:bodyPr anchorCtr="0" anchor="t" bIns="91425" lIns="91425" rIns="91425" tIns="91425">
            <a:noAutofit/>
          </a:bodyPr>
          <a:lstStyle/>
          <a:p>
            <a:pPr lvl="0" algn="ctr">
              <a:spcBef>
                <a:spcPts val="0"/>
              </a:spcBef>
              <a:buNone/>
            </a:pPr>
            <a:r>
              <a:rPr b="1" lang="en"/>
              <a:t>has_   ?</a:t>
            </a:r>
          </a:p>
        </p:txBody>
      </p:sp>
      <p:sp>
        <p:nvSpPr>
          <p:cNvPr id="415" name="Shape 415"/>
          <p:cNvSpPr txBox="1"/>
          <p:nvPr/>
        </p:nvSpPr>
        <p:spPr>
          <a:xfrm>
            <a:off x="5310400" y="2548785"/>
            <a:ext cx="906000" cy="441000"/>
          </a:xfrm>
          <a:prstGeom prst="rect">
            <a:avLst/>
          </a:prstGeom>
          <a:noFill/>
          <a:ln>
            <a:noFill/>
          </a:ln>
        </p:spPr>
        <p:txBody>
          <a:bodyPr anchorCtr="0" anchor="t" bIns="91425" lIns="91425" rIns="91425" tIns="91425">
            <a:noAutofit/>
          </a:bodyPr>
          <a:lstStyle/>
          <a:p>
            <a:pPr lvl="0" rtl="0" algn="ctr">
              <a:spcBef>
                <a:spcPts val="0"/>
              </a:spcBef>
              <a:buNone/>
            </a:pPr>
            <a:r>
              <a:rPr lang="en"/>
              <a:t>False</a:t>
            </a:r>
          </a:p>
        </p:txBody>
      </p:sp>
      <p:sp>
        <p:nvSpPr>
          <p:cNvPr id="416" name="Shape 416"/>
          <p:cNvSpPr txBox="1"/>
          <p:nvPr/>
        </p:nvSpPr>
        <p:spPr>
          <a:xfrm>
            <a:off x="3036200" y="2693105"/>
            <a:ext cx="906000" cy="441000"/>
          </a:xfrm>
          <a:prstGeom prst="rect">
            <a:avLst/>
          </a:prstGeom>
          <a:noFill/>
          <a:ln>
            <a:noFill/>
          </a:ln>
        </p:spPr>
        <p:txBody>
          <a:bodyPr anchorCtr="0" anchor="t" bIns="91425" lIns="91425" rIns="91425" tIns="91425">
            <a:noAutofit/>
          </a:bodyPr>
          <a:lstStyle/>
          <a:p>
            <a:pPr lvl="0" rtl="0" algn="ctr">
              <a:spcBef>
                <a:spcPts val="0"/>
              </a:spcBef>
              <a:buNone/>
            </a:pPr>
            <a:r>
              <a:rPr lang="en"/>
              <a:t>True</a:t>
            </a:r>
          </a:p>
        </p:txBody>
      </p:sp>
      <p:sp>
        <p:nvSpPr>
          <p:cNvPr id="417" name="Shape 417"/>
          <p:cNvSpPr txBox="1"/>
          <p:nvPr/>
        </p:nvSpPr>
        <p:spPr>
          <a:xfrm>
            <a:off x="6493275" y="746200"/>
            <a:ext cx="2314200" cy="687900"/>
          </a:xfrm>
          <a:prstGeom prst="rect">
            <a:avLst/>
          </a:prstGeom>
          <a:noFill/>
          <a:ln>
            <a:noFill/>
          </a:ln>
        </p:spPr>
        <p:txBody>
          <a:bodyPr anchorCtr="0" anchor="t" bIns="91425" lIns="91425" rIns="91425" tIns="91425">
            <a:noAutofit/>
          </a:bodyPr>
          <a:lstStyle/>
          <a:p>
            <a:pPr lvl="0" rtl="0">
              <a:spcBef>
                <a:spcPts val="0"/>
              </a:spcBef>
              <a:buNone/>
            </a:pPr>
            <a:r>
              <a:rPr b="1" lang="en">
                <a:solidFill>
                  <a:srgbClr val="A61C00"/>
                </a:solidFill>
              </a:rPr>
              <a:t>Entropy of the parent?</a:t>
            </a:r>
          </a:p>
          <a:p>
            <a:pPr lvl="0" rtl="0">
              <a:spcBef>
                <a:spcPts val="0"/>
              </a:spcBef>
              <a:buNone/>
            </a:pPr>
            <a:r>
              <a:rPr lang="en">
                <a:solidFill>
                  <a:srgbClr val="A61C00"/>
                </a:solidFill>
              </a:rPr>
              <a:t>H(parent) = 1.55</a:t>
            </a:r>
          </a:p>
        </p:txBody>
      </p:sp>
      <p:cxnSp>
        <p:nvCxnSpPr>
          <p:cNvPr id="418" name="Shape 418"/>
          <p:cNvCxnSpPr>
            <a:stCxn id="417" idx="1"/>
          </p:cNvCxnSpPr>
          <p:nvPr/>
        </p:nvCxnSpPr>
        <p:spPr>
          <a:xfrm flipH="1">
            <a:off x="5670675" y="1090150"/>
            <a:ext cx="822600" cy="475500"/>
          </a:xfrm>
          <a:prstGeom prst="straightConnector1">
            <a:avLst/>
          </a:prstGeom>
          <a:noFill/>
          <a:ln cap="flat" cmpd="sng" w="19050">
            <a:solidFill>
              <a:srgbClr val="CC4125"/>
            </a:solidFill>
            <a:prstDash val="solid"/>
            <a:round/>
            <a:headEnd len="lg" w="lg" type="none"/>
            <a:tailEnd len="lg" w="lg" type="triangle"/>
          </a:ln>
        </p:spPr>
      </p:cxnSp>
      <p:sp>
        <p:nvSpPr>
          <p:cNvPr id="419" name="Shape 419"/>
          <p:cNvSpPr txBox="1"/>
          <p:nvPr/>
        </p:nvSpPr>
        <p:spPr>
          <a:xfrm>
            <a:off x="6702325" y="1818506"/>
            <a:ext cx="2314200" cy="1041900"/>
          </a:xfrm>
          <a:prstGeom prst="rect">
            <a:avLst/>
          </a:prstGeom>
          <a:noFill/>
          <a:ln>
            <a:noFill/>
          </a:ln>
        </p:spPr>
        <p:txBody>
          <a:bodyPr anchorCtr="0" anchor="t" bIns="91425" lIns="91425" rIns="91425" tIns="91425">
            <a:noAutofit/>
          </a:bodyPr>
          <a:lstStyle/>
          <a:p>
            <a:pPr lvl="0" rtl="0">
              <a:spcBef>
                <a:spcPts val="0"/>
              </a:spcBef>
              <a:buNone/>
            </a:pPr>
            <a:r>
              <a:rPr b="1" lang="en">
                <a:solidFill>
                  <a:srgbClr val="A61C00"/>
                </a:solidFill>
              </a:rPr>
              <a:t>Entropy of the children?</a:t>
            </a:r>
          </a:p>
          <a:p>
            <a:pPr lvl="0" rtl="0">
              <a:spcBef>
                <a:spcPts val="0"/>
              </a:spcBef>
              <a:buNone/>
            </a:pPr>
            <a:r>
              <a:rPr lang="en">
                <a:solidFill>
                  <a:srgbClr val="A61C00"/>
                </a:solidFill>
              </a:rPr>
              <a:t>H(child_1) = 0.97</a:t>
            </a:r>
          </a:p>
          <a:p>
            <a:pPr lvl="0" rtl="0">
              <a:spcBef>
                <a:spcPts val="0"/>
              </a:spcBef>
              <a:buNone/>
            </a:pPr>
            <a:r>
              <a:rPr lang="en">
                <a:solidFill>
                  <a:srgbClr val="A61C00"/>
                </a:solidFill>
              </a:rPr>
              <a:t>H(child_2) = 0.985</a:t>
            </a:r>
          </a:p>
        </p:txBody>
      </p:sp>
      <p:grpSp>
        <p:nvGrpSpPr>
          <p:cNvPr id="420" name="Shape 420"/>
          <p:cNvGrpSpPr/>
          <p:nvPr/>
        </p:nvGrpSpPr>
        <p:grpSpPr>
          <a:xfrm>
            <a:off x="3276775" y="3470565"/>
            <a:ext cx="425075" cy="434520"/>
            <a:chOff x="3276775" y="3470565"/>
            <a:chExt cx="425075" cy="434520"/>
          </a:xfrm>
        </p:grpSpPr>
        <p:sp>
          <p:nvSpPr>
            <p:cNvPr id="421" name="Shape 421"/>
            <p:cNvSpPr/>
            <p:nvPr/>
          </p:nvSpPr>
          <p:spPr>
            <a:xfrm>
              <a:off x="3276775" y="3470565"/>
              <a:ext cx="382200" cy="368100"/>
            </a:xfrm>
            <a:prstGeom prst="ellipse">
              <a:avLst/>
            </a:prstGeom>
            <a:solidFill>
              <a:srgbClr val="38761D"/>
            </a:solid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22" name="Shape 422"/>
            <p:cNvSpPr/>
            <p:nvPr/>
          </p:nvSpPr>
          <p:spPr>
            <a:xfrm>
              <a:off x="3510750" y="3713985"/>
              <a:ext cx="191100" cy="191100"/>
            </a:xfrm>
            <a:prstGeom prst="diamond">
              <a:avLst/>
            </a:prstGeom>
            <a:solidFill>
              <a:srgbClr val="F1C23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423" name="Shape 423"/>
          <p:cNvGrpSpPr/>
          <p:nvPr/>
        </p:nvGrpSpPr>
        <p:grpSpPr>
          <a:xfrm>
            <a:off x="2584369" y="3927323"/>
            <a:ext cx="390740" cy="440266"/>
            <a:chOff x="2584369" y="3927323"/>
            <a:chExt cx="390740" cy="440266"/>
          </a:xfrm>
        </p:grpSpPr>
        <p:sp>
          <p:nvSpPr>
            <p:cNvPr id="424" name="Shape 424"/>
            <p:cNvSpPr/>
            <p:nvPr/>
          </p:nvSpPr>
          <p:spPr>
            <a:xfrm>
              <a:off x="2584369" y="3927323"/>
              <a:ext cx="382200" cy="368100"/>
            </a:xfrm>
            <a:prstGeom prst="ellipse">
              <a:avLst/>
            </a:prstGeom>
            <a:solidFill>
              <a:srgbClr val="38761D"/>
            </a:solid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25" name="Shape 425"/>
            <p:cNvSpPr/>
            <p:nvPr/>
          </p:nvSpPr>
          <p:spPr>
            <a:xfrm>
              <a:off x="2784009" y="4176490"/>
              <a:ext cx="191100" cy="191100"/>
            </a:xfrm>
            <a:prstGeom prst="diamond">
              <a:avLst/>
            </a:prstGeom>
            <a:solidFill>
              <a:srgbClr val="F1C23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426" name="Shape 426"/>
          <p:cNvGrpSpPr/>
          <p:nvPr/>
        </p:nvGrpSpPr>
        <p:grpSpPr>
          <a:xfrm>
            <a:off x="2795300" y="3462715"/>
            <a:ext cx="417825" cy="429769"/>
            <a:chOff x="2795300" y="3462715"/>
            <a:chExt cx="417825" cy="429769"/>
          </a:xfrm>
        </p:grpSpPr>
        <p:sp>
          <p:nvSpPr>
            <p:cNvPr id="427" name="Shape 427"/>
            <p:cNvSpPr/>
            <p:nvPr/>
          </p:nvSpPr>
          <p:spPr>
            <a:xfrm>
              <a:off x="2809675" y="3462715"/>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28" name="Shape 428"/>
            <p:cNvSpPr/>
            <p:nvPr/>
          </p:nvSpPr>
          <p:spPr>
            <a:xfrm>
              <a:off x="3022025" y="3700084"/>
              <a:ext cx="191100" cy="191100"/>
            </a:xfrm>
            <a:prstGeom prst="diamond">
              <a:avLst/>
            </a:prstGeom>
            <a:solidFill>
              <a:srgbClr val="F1C23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29" name="Shape 429"/>
            <p:cNvSpPr/>
            <p:nvPr/>
          </p:nvSpPr>
          <p:spPr>
            <a:xfrm>
              <a:off x="2795300" y="3701384"/>
              <a:ext cx="191100" cy="191100"/>
            </a:xfrm>
            <a:prstGeom prst="diamond">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430" name="Shape 430"/>
          <p:cNvGrpSpPr/>
          <p:nvPr/>
        </p:nvGrpSpPr>
        <p:grpSpPr>
          <a:xfrm>
            <a:off x="3340309" y="3903790"/>
            <a:ext cx="417070" cy="429532"/>
            <a:chOff x="3340309" y="3903790"/>
            <a:chExt cx="417070" cy="429532"/>
          </a:xfrm>
        </p:grpSpPr>
        <p:sp>
          <p:nvSpPr>
            <p:cNvPr id="431" name="Shape 431"/>
            <p:cNvSpPr/>
            <p:nvPr/>
          </p:nvSpPr>
          <p:spPr>
            <a:xfrm>
              <a:off x="3361725" y="3903790"/>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32" name="Shape 432"/>
            <p:cNvSpPr/>
            <p:nvPr/>
          </p:nvSpPr>
          <p:spPr>
            <a:xfrm>
              <a:off x="3566280" y="4142223"/>
              <a:ext cx="191100" cy="191100"/>
            </a:xfrm>
            <a:prstGeom prst="diamond">
              <a:avLst/>
            </a:prstGeom>
            <a:solidFill>
              <a:srgbClr val="F1C23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33" name="Shape 433"/>
            <p:cNvSpPr/>
            <p:nvPr/>
          </p:nvSpPr>
          <p:spPr>
            <a:xfrm>
              <a:off x="3340309" y="4128359"/>
              <a:ext cx="191100" cy="191100"/>
            </a:xfrm>
            <a:prstGeom prst="diamond">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434" name="Shape 434"/>
          <p:cNvGrpSpPr/>
          <p:nvPr/>
        </p:nvGrpSpPr>
        <p:grpSpPr>
          <a:xfrm>
            <a:off x="6000313" y="4293598"/>
            <a:ext cx="416061" cy="412614"/>
            <a:chOff x="6000313" y="4293598"/>
            <a:chExt cx="416061" cy="412614"/>
          </a:xfrm>
        </p:grpSpPr>
        <p:sp>
          <p:nvSpPr>
            <p:cNvPr id="435" name="Shape 435"/>
            <p:cNvSpPr/>
            <p:nvPr/>
          </p:nvSpPr>
          <p:spPr>
            <a:xfrm>
              <a:off x="6034175" y="4293598"/>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36" name="Shape 436"/>
            <p:cNvSpPr/>
            <p:nvPr/>
          </p:nvSpPr>
          <p:spPr>
            <a:xfrm>
              <a:off x="6000313" y="4515112"/>
              <a:ext cx="191100" cy="191100"/>
            </a:xfrm>
            <a:prstGeom prst="diamond">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437" name="Shape 437"/>
          <p:cNvGrpSpPr/>
          <p:nvPr/>
        </p:nvGrpSpPr>
        <p:grpSpPr>
          <a:xfrm>
            <a:off x="6480736" y="3925498"/>
            <a:ext cx="396113" cy="433882"/>
            <a:chOff x="6480736" y="3925498"/>
            <a:chExt cx="396113" cy="433882"/>
          </a:xfrm>
        </p:grpSpPr>
        <p:sp>
          <p:nvSpPr>
            <p:cNvPr id="438" name="Shape 438"/>
            <p:cNvSpPr/>
            <p:nvPr/>
          </p:nvSpPr>
          <p:spPr>
            <a:xfrm>
              <a:off x="6494650" y="3925498"/>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39" name="Shape 439"/>
            <p:cNvSpPr/>
            <p:nvPr/>
          </p:nvSpPr>
          <p:spPr>
            <a:xfrm>
              <a:off x="6480736" y="4168280"/>
              <a:ext cx="191100" cy="191100"/>
            </a:xfrm>
            <a:prstGeom prst="diamond">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440" name="Shape 440"/>
          <p:cNvGrpSpPr/>
          <p:nvPr/>
        </p:nvGrpSpPr>
        <p:grpSpPr>
          <a:xfrm>
            <a:off x="5986412" y="3333273"/>
            <a:ext cx="413300" cy="403973"/>
            <a:chOff x="5986412" y="3333273"/>
            <a:chExt cx="413300" cy="403973"/>
          </a:xfrm>
        </p:grpSpPr>
        <p:sp>
          <p:nvSpPr>
            <p:cNvPr id="441" name="Shape 441"/>
            <p:cNvSpPr/>
            <p:nvPr/>
          </p:nvSpPr>
          <p:spPr>
            <a:xfrm>
              <a:off x="6017512" y="3333273"/>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42" name="Shape 442"/>
            <p:cNvSpPr/>
            <p:nvPr/>
          </p:nvSpPr>
          <p:spPr>
            <a:xfrm>
              <a:off x="5986412" y="3546146"/>
              <a:ext cx="191100" cy="191100"/>
            </a:xfrm>
            <a:prstGeom prst="diamond">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443" name="Shape 443"/>
          <p:cNvGrpSpPr/>
          <p:nvPr/>
        </p:nvGrpSpPr>
        <p:grpSpPr>
          <a:xfrm>
            <a:off x="3008123" y="4337015"/>
            <a:ext cx="424552" cy="439844"/>
            <a:chOff x="3008123" y="4337015"/>
            <a:chExt cx="424552" cy="439844"/>
          </a:xfrm>
        </p:grpSpPr>
        <p:sp>
          <p:nvSpPr>
            <p:cNvPr id="444" name="Shape 444"/>
            <p:cNvSpPr/>
            <p:nvPr/>
          </p:nvSpPr>
          <p:spPr>
            <a:xfrm>
              <a:off x="3022025" y="4337015"/>
              <a:ext cx="382200" cy="368100"/>
            </a:xfrm>
            <a:prstGeom prst="ellipse">
              <a:avLst/>
            </a:prstGeom>
            <a:solidFill>
              <a:srgbClr val="38761D"/>
            </a:solid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45" name="Shape 445"/>
            <p:cNvSpPr/>
            <p:nvPr/>
          </p:nvSpPr>
          <p:spPr>
            <a:xfrm>
              <a:off x="3241576" y="4585759"/>
              <a:ext cx="191100" cy="191100"/>
            </a:xfrm>
            <a:prstGeom prst="diamond">
              <a:avLst/>
            </a:prstGeom>
            <a:solidFill>
              <a:srgbClr val="F1C23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46" name="Shape 446"/>
            <p:cNvSpPr/>
            <p:nvPr/>
          </p:nvSpPr>
          <p:spPr>
            <a:xfrm>
              <a:off x="3008123" y="4585759"/>
              <a:ext cx="191100" cy="191100"/>
            </a:xfrm>
            <a:prstGeom prst="diamond">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447" name="Shape 447"/>
          <p:cNvGrpSpPr/>
          <p:nvPr/>
        </p:nvGrpSpPr>
        <p:grpSpPr>
          <a:xfrm>
            <a:off x="4329360" y="821034"/>
            <a:ext cx="425075" cy="434520"/>
            <a:chOff x="3276775" y="3470565"/>
            <a:chExt cx="425075" cy="434520"/>
          </a:xfrm>
        </p:grpSpPr>
        <p:sp>
          <p:nvSpPr>
            <p:cNvPr id="448" name="Shape 448"/>
            <p:cNvSpPr/>
            <p:nvPr/>
          </p:nvSpPr>
          <p:spPr>
            <a:xfrm>
              <a:off x="3276775" y="3470565"/>
              <a:ext cx="382200" cy="368100"/>
            </a:xfrm>
            <a:prstGeom prst="ellipse">
              <a:avLst/>
            </a:prstGeom>
            <a:solidFill>
              <a:srgbClr val="38761D"/>
            </a:solid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49" name="Shape 449"/>
            <p:cNvSpPr/>
            <p:nvPr/>
          </p:nvSpPr>
          <p:spPr>
            <a:xfrm>
              <a:off x="3510750" y="3713985"/>
              <a:ext cx="191100" cy="191100"/>
            </a:xfrm>
            <a:prstGeom prst="diamond">
              <a:avLst/>
            </a:prstGeom>
            <a:solidFill>
              <a:srgbClr val="F1C23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450" name="Shape 450"/>
          <p:cNvGrpSpPr/>
          <p:nvPr/>
        </p:nvGrpSpPr>
        <p:grpSpPr>
          <a:xfrm>
            <a:off x="3403544" y="1328115"/>
            <a:ext cx="390740" cy="440266"/>
            <a:chOff x="2584369" y="3927323"/>
            <a:chExt cx="390740" cy="440266"/>
          </a:xfrm>
        </p:grpSpPr>
        <p:sp>
          <p:nvSpPr>
            <p:cNvPr id="451" name="Shape 451"/>
            <p:cNvSpPr/>
            <p:nvPr/>
          </p:nvSpPr>
          <p:spPr>
            <a:xfrm>
              <a:off x="2584369" y="3927323"/>
              <a:ext cx="382200" cy="368100"/>
            </a:xfrm>
            <a:prstGeom prst="ellipse">
              <a:avLst/>
            </a:prstGeom>
            <a:solidFill>
              <a:srgbClr val="38761D"/>
            </a:solid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452" name="Shape 452"/>
            <p:cNvSpPr/>
            <p:nvPr/>
          </p:nvSpPr>
          <p:spPr>
            <a:xfrm>
              <a:off x="2784009" y="4176490"/>
              <a:ext cx="191100" cy="191100"/>
            </a:xfrm>
            <a:prstGeom prst="diamond">
              <a:avLst/>
            </a:prstGeom>
            <a:solidFill>
              <a:srgbClr val="F1C23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grpSp>
      <p:grpSp>
        <p:nvGrpSpPr>
          <p:cNvPr id="453" name="Shape 453"/>
          <p:cNvGrpSpPr/>
          <p:nvPr/>
        </p:nvGrpSpPr>
        <p:grpSpPr>
          <a:xfrm>
            <a:off x="3850377" y="1046031"/>
            <a:ext cx="417825" cy="429769"/>
            <a:chOff x="2795300" y="3462715"/>
            <a:chExt cx="417825" cy="429769"/>
          </a:xfrm>
        </p:grpSpPr>
        <p:sp>
          <p:nvSpPr>
            <p:cNvPr id="454" name="Shape 454"/>
            <p:cNvSpPr/>
            <p:nvPr/>
          </p:nvSpPr>
          <p:spPr>
            <a:xfrm>
              <a:off x="2809675" y="3462715"/>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55" name="Shape 455"/>
            <p:cNvSpPr/>
            <p:nvPr/>
          </p:nvSpPr>
          <p:spPr>
            <a:xfrm>
              <a:off x="3022025" y="3700084"/>
              <a:ext cx="191100" cy="191100"/>
            </a:xfrm>
            <a:prstGeom prst="diamond">
              <a:avLst/>
            </a:prstGeom>
            <a:solidFill>
              <a:srgbClr val="F1C23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56" name="Shape 456"/>
            <p:cNvSpPr/>
            <p:nvPr/>
          </p:nvSpPr>
          <p:spPr>
            <a:xfrm>
              <a:off x="2795300" y="3701384"/>
              <a:ext cx="191100" cy="191100"/>
            </a:xfrm>
            <a:prstGeom prst="diamond">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457" name="Shape 457"/>
          <p:cNvGrpSpPr/>
          <p:nvPr/>
        </p:nvGrpSpPr>
        <p:grpSpPr>
          <a:xfrm>
            <a:off x="4052329" y="1772582"/>
            <a:ext cx="417070" cy="429532"/>
            <a:chOff x="3340309" y="3903790"/>
            <a:chExt cx="417070" cy="429532"/>
          </a:xfrm>
        </p:grpSpPr>
        <p:sp>
          <p:nvSpPr>
            <p:cNvPr id="458" name="Shape 458"/>
            <p:cNvSpPr/>
            <p:nvPr/>
          </p:nvSpPr>
          <p:spPr>
            <a:xfrm>
              <a:off x="3361725" y="3903790"/>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59" name="Shape 459"/>
            <p:cNvSpPr/>
            <p:nvPr/>
          </p:nvSpPr>
          <p:spPr>
            <a:xfrm>
              <a:off x="3566280" y="4142223"/>
              <a:ext cx="191100" cy="191100"/>
            </a:xfrm>
            <a:prstGeom prst="diamond">
              <a:avLst/>
            </a:prstGeom>
            <a:solidFill>
              <a:srgbClr val="F1C23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60" name="Shape 460"/>
            <p:cNvSpPr/>
            <p:nvPr/>
          </p:nvSpPr>
          <p:spPr>
            <a:xfrm>
              <a:off x="3340309" y="4128359"/>
              <a:ext cx="191100" cy="191100"/>
            </a:xfrm>
            <a:prstGeom prst="diamond">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461" name="Shape 461"/>
          <p:cNvGrpSpPr/>
          <p:nvPr/>
        </p:nvGrpSpPr>
        <p:grpSpPr>
          <a:xfrm>
            <a:off x="4727450" y="1678023"/>
            <a:ext cx="424552" cy="439844"/>
            <a:chOff x="3008123" y="4337015"/>
            <a:chExt cx="424552" cy="439844"/>
          </a:xfrm>
        </p:grpSpPr>
        <p:sp>
          <p:nvSpPr>
            <p:cNvPr id="462" name="Shape 462"/>
            <p:cNvSpPr/>
            <p:nvPr/>
          </p:nvSpPr>
          <p:spPr>
            <a:xfrm>
              <a:off x="3022025" y="4337015"/>
              <a:ext cx="382200" cy="368100"/>
            </a:xfrm>
            <a:prstGeom prst="ellipse">
              <a:avLst/>
            </a:prstGeom>
            <a:solidFill>
              <a:srgbClr val="38761D"/>
            </a:solid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63" name="Shape 463"/>
            <p:cNvSpPr/>
            <p:nvPr/>
          </p:nvSpPr>
          <p:spPr>
            <a:xfrm>
              <a:off x="3241576" y="4585759"/>
              <a:ext cx="191100" cy="191100"/>
            </a:xfrm>
            <a:prstGeom prst="diamond">
              <a:avLst/>
            </a:prstGeom>
            <a:solidFill>
              <a:srgbClr val="F1C23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64" name="Shape 464"/>
            <p:cNvSpPr/>
            <p:nvPr/>
          </p:nvSpPr>
          <p:spPr>
            <a:xfrm>
              <a:off x="3008123" y="4585759"/>
              <a:ext cx="191100" cy="191100"/>
            </a:xfrm>
            <a:prstGeom prst="diamond">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465" name="Shape 465"/>
          <p:cNvSpPr/>
          <p:nvPr/>
        </p:nvSpPr>
        <p:spPr>
          <a:xfrm>
            <a:off x="4928938" y="983056"/>
            <a:ext cx="382200" cy="3681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66" name="Shape 466"/>
          <p:cNvSpPr/>
          <p:nvPr/>
        </p:nvSpPr>
        <p:spPr>
          <a:xfrm>
            <a:off x="4297491" y="2300095"/>
            <a:ext cx="382200" cy="3681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67" name="Shape 467"/>
          <p:cNvSpPr/>
          <p:nvPr/>
        </p:nvSpPr>
        <p:spPr>
          <a:xfrm>
            <a:off x="5276865" y="1882544"/>
            <a:ext cx="382200" cy="3681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68" name="Shape 468"/>
          <p:cNvSpPr/>
          <p:nvPr/>
        </p:nvSpPr>
        <p:spPr>
          <a:xfrm>
            <a:off x="3580491" y="2023559"/>
            <a:ext cx="382200" cy="3681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nvGrpSpPr>
          <p:cNvPr id="469" name="Shape 469"/>
          <p:cNvGrpSpPr/>
          <p:nvPr/>
        </p:nvGrpSpPr>
        <p:grpSpPr>
          <a:xfrm>
            <a:off x="4826787" y="2153391"/>
            <a:ext cx="416061" cy="412614"/>
            <a:chOff x="6000313" y="4293598"/>
            <a:chExt cx="416061" cy="412614"/>
          </a:xfrm>
        </p:grpSpPr>
        <p:sp>
          <p:nvSpPr>
            <p:cNvPr id="470" name="Shape 470"/>
            <p:cNvSpPr/>
            <p:nvPr/>
          </p:nvSpPr>
          <p:spPr>
            <a:xfrm>
              <a:off x="6034175" y="4293598"/>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71" name="Shape 471"/>
            <p:cNvSpPr/>
            <p:nvPr/>
          </p:nvSpPr>
          <p:spPr>
            <a:xfrm>
              <a:off x="6000313" y="4515112"/>
              <a:ext cx="191100" cy="191100"/>
            </a:xfrm>
            <a:prstGeom prst="diamond">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472" name="Shape 472"/>
          <p:cNvGrpSpPr/>
          <p:nvPr/>
        </p:nvGrpSpPr>
        <p:grpSpPr>
          <a:xfrm>
            <a:off x="5231223" y="1366970"/>
            <a:ext cx="396113" cy="433882"/>
            <a:chOff x="6480736" y="3925498"/>
            <a:chExt cx="396113" cy="433882"/>
          </a:xfrm>
        </p:grpSpPr>
        <p:sp>
          <p:nvSpPr>
            <p:cNvPr id="473" name="Shape 473"/>
            <p:cNvSpPr/>
            <p:nvPr/>
          </p:nvSpPr>
          <p:spPr>
            <a:xfrm>
              <a:off x="6494650" y="3925498"/>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74" name="Shape 474"/>
            <p:cNvSpPr/>
            <p:nvPr/>
          </p:nvSpPr>
          <p:spPr>
            <a:xfrm>
              <a:off x="6480736" y="4168280"/>
              <a:ext cx="191100" cy="191100"/>
            </a:xfrm>
            <a:prstGeom prst="diamond">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475" name="Shape 475"/>
          <p:cNvGrpSpPr/>
          <p:nvPr/>
        </p:nvGrpSpPr>
        <p:grpSpPr>
          <a:xfrm>
            <a:off x="4377325" y="1323389"/>
            <a:ext cx="413300" cy="403973"/>
            <a:chOff x="5986412" y="3333273"/>
            <a:chExt cx="413300" cy="403973"/>
          </a:xfrm>
        </p:grpSpPr>
        <p:sp>
          <p:nvSpPr>
            <p:cNvPr id="476" name="Shape 476"/>
            <p:cNvSpPr/>
            <p:nvPr/>
          </p:nvSpPr>
          <p:spPr>
            <a:xfrm>
              <a:off x="6017512" y="3333273"/>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77" name="Shape 477"/>
            <p:cNvSpPr/>
            <p:nvPr/>
          </p:nvSpPr>
          <p:spPr>
            <a:xfrm>
              <a:off x="5986412" y="3546146"/>
              <a:ext cx="191100" cy="191100"/>
            </a:xfrm>
            <a:prstGeom prst="diamond">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478" name="Shape 478"/>
          <p:cNvSpPr/>
          <p:nvPr/>
        </p:nvSpPr>
        <p:spPr>
          <a:xfrm>
            <a:off x="4755252" y="2818060"/>
            <a:ext cx="191100" cy="191100"/>
          </a:xfrm>
          <a:prstGeom prst="diamond">
            <a:avLst/>
          </a:prstGeom>
          <a:solidFill>
            <a:srgbClr val="F1C23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cxnSp>
        <p:nvCxnSpPr>
          <p:cNvPr id="479" name="Shape 479"/>
          <p:cNvCxnSpPr/>
          <p:nvPr/>
        </p:nvCxnSpPr>
        <p:spPr>
          <a:xfrm flipH="1">
            <a:off x="3848425" y="2263256"/>
            <a:ext cx="2853900" cy="1682100"/>
          </a:xfrm>
          <a:prstGeom prst="straightConnector1">
            <a:avLst/>
          </a:prstGeom>
          <a:noFill/>
          <a:ln cap="flat" cmpd="sng" w="19050">
            <a:solidFill>
              <a:srgbClr val="CC4125"/>
            </a:solidFill>
            <a:prstDash val="solid"/>
            <a:round/>
            <a:headEnd len="lg" w="lg" type="none"/>
            <a:tailEnd len="lg" w="lg" type="triangle"/>
          </a:ln>
        </p:spPr>
      </p:cxnSp>
      <p:cxnSp>
        <p:nvCxnSpPr>
          <p:cNvPr id="480" name="Shape 480"/>
          <p:cNvCxnSpPr/>
          <p:nvPr/>
        </p:nvCxnSpPr>
        <p:spPr>
          <a:xfrm flipH="1">
            <a:off x="6267625" y="2415656"/>
            <a:ext cx="434700" cy="895200"/>
          </a:xfrm>
          <a:prstGeom prst="straightConnector1">
            <a:avLst/>
          </a:prstGeom>
          <a:noFill/>
          <a:ln cap="flat" cmpd="sng" w="19050">
            <a:solidFill>
              <a:srgbClr val="CC4125"/>
            </a:solidFill>
            <a:prstDash val="solid"/>
            <a:round/>
            <a:headEnd len="lg" w="lg" type="none"/>
            <a:tailEnd len="lg" w="lg" type="triangle"/>
          </a:ln>
        </p:spPr>
      </p:cxn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9"/>
                                        </p:tgtEl>
                                        <p:attrNameLst>
                                          <p:attrName>style.visibility</p:attrName>
                                        </p:attrNameLst>
                                      </p:cBhvr>
                                      <p:to>
                                        <p:strVal val="visible"/>
                                      </p:to>
                                    </p:set>
                                    <p:animEffect filter="fade" transition="in">
                                      <p:cBhvr>
                                        <p:cTn dur="1000"/>
                                        <p:tgtEl>
                                          <p:spTgt spid="399"/>
                                        </p:tgtEl>
                                      </p:cBhvr>
                                    </p:animEffect>
                                  </p:childTnLst>
                                </p:cTn>
                              </p:par>
                              <p:par>
                                <p:cTn fill="hold" nodeType="withEffect" presetClass="entr" presetID="10" presetSubtype="0">
                                  <p:stCondLst>
                                    <p:cond delay="0"/>
                                  </p:stCondLst>
                                  <p:childTnLst>
                                    <p:set>
                                      <p:cBhvr>
                                        <p:cTn dur="1" fill="hold">
                                          <p:stCondLst>
                                            <p:cond delay="0"/>
                                          </p:stCondLst>
                                        </p:cTn>
                                        <p:tgtEl>
                                          <p:spTgt spid="447"/>
                                        </p:tgtEl>
                                        <p:attrNameLst>
                                          <p:attrName>style.visibility</p:attrName>
                                        </p:attrNameLst>
                                      </p:cBhvr>
                                      <p:to>
                                        <p:strVal val="visible"/>
                                      </p:to>
                                    </p:set>
                                    <p:animEffect filter="fade" transition="in">
                                      <p:cBhvr>
                                        <p:cTn dur="1000"/>
                                        <p:tgtEl>
                                          <p:spTgt spid="447"/>
                                        </p:tgtEl>
                                      </p:cBhvr>
                                    </p:animEffect>
                                  </p:childTnLst>
                                </p:cTn>
                              </p:par>
                              <p:par>
                                <p:cTn fill="hold" nodeType="withEffect" presetClass="entr" presetID="10" presetSubtype="0">
                                  <p:stCondLst>
                                    <p:cond delay="0"/>
                                  </p:stCondLst>
                                  <p:childTnLst>
                                    <p:set>
                                      <p:cBhvr>
                                        <p:cTn dur="1" fill="hold">
                                          <p:stCondLst>
                                            <p:cond delay="0"/>
                                          </p:stCondLst>
                                        </p:cTn>
                                        <p:tgtEl>
                                          <p:spTgt spid="453"/>
                                        </p:tgtEl>
                                        <p:attrNameLst>
                                          <p:attrName>style.visibility</p:attrName>
                                        </p:attrNameLst>
                                      </p:cBhvr>
                                      <p:to>
                                        <p:strVal val="visible"/>
                                      </p:to>
                                    </p:set>
                                    <p:animEffect filter="fade" transition="in">
                                      <p:cBhvr>
                                        <p:cTn dur="1000"/>
                                        <p:tgtEl>
                                          <p:spTgt spid="453"/>
                                        </p:tgtEl>
                                      </p:cBhvr>
                                    </p:animEffect>
                                  </p:childTnLst>
                                </p:cTn>
                              </p:par>
                              <p:par>
                                <p:cTn fill="hold" nodeType="withEffect" presetClass="entr" presetID="10" presetSubtype="0">
                                  <p:stCondLst>
                                    <p:cond delay="0"/>
                                  </p:stCondLst>
                                  <p:childTnLst>
                                    <p:set>
                                      <p:cBhvr>
                                        <p:cTn dur="1" fill="hold">
                                          <p:stCondLst>
                                            <p:cond delay="0"/>
                                          </p:stCondLst>
                                        </p:cTn>
                                        <p:tgtEl>
                                          <p:spTgt spid="457"/>
                                        </p:tgtEl>
                                        <p:attrNameLst>
                                          <p:attrName>style.visibility</p:attrName>
                                        </p:attrNameLst>
                                      </p:cBhvr>
                                      <p:to>
                                        <p:strVal val="visible"/>
                                      </p:to>
                                    </p:set>
                                    <p:animEffect filter="fade" transition="in">
                                      <p:cBhvr>
                                        <p:cTn dur="1000"/>
                                        <p:tgtEl>
                                          <p:spTgt spid="457"/>
                                        </p:tgtEl>
                                      </p:cBhvr>
                                    </p:animEffect>
                                  </p:childTnLst>
                                </p:cTn>
                              </p:par>
                              <p:par>
                                <p:cTn fill="hold" nodeType="withEffect" presetClass="entr" presetID="10" presetSubtype="0">
                                  <p:stCondLst>
                                    <p:cond delay="0"/>
                                  </p:stCondLst>
                                  <p:childTnLst>
                                    <p:set>
                                      <p:cBhvr>
                                        <p:cTn dur="1" fill="hold">
                                          <p:stCondLst>
                                            <p:cond delay="0"/>
                                          </p:stCondLst>
                                        </p:cTn>
                                        <p:tgtEl>
                                          <p:spTgt spid="461"/>
                                        </p:tgtEl>
                                        <p:attrNameLst>
                                          <p:attrName>style.visibility</p:attrName>
                                        </p:attrNameLst>
                                      </p:cBhvr>
                                      <p:to>
                                        <p:strVal val="visible"/>
                                      </p:to>
                                    </p:set>
                                    <p:animEffect filter="fade" transition="in">
                                      <p:cBhvr>
                                        <p:cTn dur="1000"/>
                                        <p:tgtEl>
                                          <p:spTgt spid="461"/>
                                        </p:tgtEl>
                                      </p:cBhvr>
                                    </p:animEffect>
                                  </p:childTnLst>
                                </p:cTn>
                              </p:par>
                              <p:par>
                                <p:cTn fill="hold" nodeType="withEffect" presetClass="entr" presetID="10" presetSubtype="0">
                                  <p:stCondLst>
                                    <p:cond delay="0"/>
                                  </p:stCondLst>
                                  <p:childTnLst>
                                    <p:set>
                                      <p:cBhvr>
                                        <p:cTn dur="1" fill="hold">
                                          <p:stCondLst>
                                            <p:cond delay="0"/>
                                          </p:stCondLst>
                                        </p:cTn>
                                        <p:tgtEl>
                                          <p:spTgt spid="465"/>
                                        </p:tgtEl>
                                        <p:attrNameLst>
                                          <p:attrName>style.visibility</p:attrName>
                                        </p:attrNameLst>
                                      </p:cBhvr>
                                      <p:to>
                                        <p:strVal val="visible"/>
                                      </p:to>
                                    </p:set>
                                    <p:animEffect filter="fade" transition="in">
                                      <p:cBhvr>
                                        <p:cTn dur="1000"/>
                                        <p:tgtEl>
                                          <p:spTgt spid="465"/>
                                        </p:tgtEl>
                                      </p:cBhvr>
                                    </p:animEffect>
                                  </p:childTnLst>
                                </p:cTn>
                              </p:par>
                              <p:par>
                                <p:cTn fill="hold" nodeType="withEffect" presetClass="entr" presetID="10" presetSubtype="0">
                                  <p:stCondLst>
                                    <p:cond delay="0"/>
                                  </p:stCondLst>
                                  <p:childTnLst>
                                    <p:set>
                                      <p:cBhvr>
                                        <p:cTn dur="1" fill="hold">
                                          <p:stCondLst>
                                            <p:cond delay="0"/>
                                          </p:stCondLst>
                                        </p:cTn>
                                        <p:tgtEl>
                                          <p:spTgt spid="466"/>
                                        </p:tgtEl>
                                        <p:attrNameLst>
                                          <p:attrName>style.visibility</p:attrName>
                                        </p:attrNameLst>
                                      </p:cBhvr>
                                      <p:to>
                                        <p:strVal val="visible"/>
                                      </p:to>
                                    </p:set>
                                    <p:animEffect filter="fade" transition="in">
                                      <p:cBhvr>
                                        <p:cTn dur="1000"/>
                                        <p:tgtEl>
                                          <p:spTgt spid="466"/>
                                        </p:tgtEl>
                                      </p:cBhvr>
                                    </p:animEffect>
                                  </p:childTnLst>
                                </p:cTn>
                              </p:par>
                              <p:par>
                                <p:cTn fill="hold" nodeType="withEffect" presetClass="entr" presetID="10" presetSubtype="0">
                                  <p:stCondLst>
                                    <p:cond delay="0"/>
                                  </p:stCondLst>
                                  <p:childTnLst>
                                    <p:set>
                                      <p:cBhvr>
                                        <p:cTn dur="1" fill="hold">
                                          <p:stCondLst>
                                            <p:cond delay="0"/>
                                          </p:stCondLst>
                                        </p:cTn>
                                        <p:tgtEl>
                                          <p:spTgt spid="467"/>
                                        </p:tgtEl>
                                        <p:attrNameLst>
                                          <p:attrName>style.visibility</p:attrName>
                                        </p:attrNameLst>
                                      </p:cBhvr>
                                      <p:to>
                                        <p:strVal val="visible"/>
                                      </p:to>
                                    </p:set>
                                    <p:animEffect filter="fade" transition="in">
                                      <p:cBhvr>
                                        <p:cTn dur="1000"/>
                                        <p:tgtEl>
                                          <p:spTgt spid="467"/>
                                        </p:tgtEl>
                                      </p:cBhvr>
                                    </p:animEffect>
                                  </p:childTnLst>
                                </p:cTn>
                              </p:par>
                              <p:par>
                                <p:cTn fill="hold" nodeType="withEffect" presetClass="entr" presetID="10" presetSubtype="0">
                                  <p:stCondLst>
                                    <p:cond delay="0"/>
                                  </p:stCondLst>
                                  <p:childTnLst>
                                    <p:set>
                                      <p:cBhvr>
                                        <p:cTn dur="1" fill="hold">
                                          <p:stCondLst>
                                            <p:cond delay="0"/>
                                          </p:stCondLst>
                                        </p:cTn>
                                        <p:tgtEl>
                                          <p:spTgt spid="468"/>
                                        </p:tgtEl>
                                        <p:attrNameLst>
                                          <p:attrName>style.visibility</p:attrName>
                                        </p:attrNameLst>
                                      </p:cBhvr>
                                      <p:to>
                                        <p:strVal val="visible"/>
                                      </p:to>
                                    </p:set>
                                    <p:animEffect filter="fade" transition="in">
                                      <p:cBhvr>
                                        <p:cTn dur="1000"/>
                                        <p:tgtEl>
                                          <p:spTgt spid="468"/>
                                        </p:tgtEl>
                                      </p:cBhvr>
                                    </p:animEffect>
                                  </p:childTnLst>
                                </p:cTn>
                              </p:par>
                              <p:par>
                                <p:cTn fill="hold" nodeType="withEffect" presetClass="entr" presetID="10" presetSubtype="0">
                                  <p:stCondLst>
                                    <p:cond delay="0"/>
                                  </p:stCondLst>
                                  <p:childTnLst>
                                    <p:set>
                                      <p:cBhvr>
                                        <p:cTn dur="1" fill="hold">
                                          <p:stCondLst>
                                            <p:cond delay="0"/>
                                          </p:stCondLst>
                                        </p:cTn>
                                        <p:tgtEl>
                                          <p:spTgt spid="469"/>
                                        </p:tgtEl>
                                        <p:attrNameLst>
                                          <p:attrName>style.visibility</p:attrName>
                                        </p:attrNameLst>
                                      </p:cBhvr>
                                      <p:to>
                                        <p:strVal val="visible"/>
                                      </p:to>
                                    </p:set>
                                    <p:animEffect filter="fade" transition="in">
                                      <p:cBhvr>
                                        <p:cTn dur="1000"/>
                                        <p:tgtEl>
                                          <p:spTgt spid="469"/>
                                        </p:tgtEl>
                                      </p:cBhvr>
                                    </p:animEffect>
                                  </p:childTnLst>
                                </p:cTn>
                              </p:par>
                              <p:par>
                                <p:cTn fill="hold" nodeType="withEffect" presetClass="entr" presetID="10" presetSubtype="0">
                                  <p:stCondLst>
                                    <p:cond delay="0"/>
                                  </p:stCondLst>
                                  <p:childTnLst>
                                    <p:set>
                                      <p:cBhvr>
                                        <p:cTn dur="1" fill="hold">
                                          <p:stCondLst>
                                            <p:cond delay="0"/>
                                          </p:stCondLst>
                                        </p:cTn>
                                        <p:tgtEl>
                                          <p:spTgt spid="472"/>
                                        </p:tgtEl>
                                        <p:attrNameLst>
                                          <p:attrName>style.visibility</p:attrName>
                                        </p:attrNameLst>
                                      </p:cBhvr>
                                      <p:to>
                                        <p:strVal val="visible"/>
                                      </p:to>
                                    </p:set>
                                    <p:animEffect filter="fade" transition="in">
                                      <p:cBhvr>
                                        <p:cTn dur="1000"/>
                                        <p:tgtEl>
                                          <p:spTgt spid="472"/>
                                        </p:tgtEl>
                                      </p:cBhvr>
                                    </p:animEffect>
                                  </p:childTnLst>
                                </p:cTn>
                              </p:par>
                              <p:par>
                                <p:cTn fill="hold" nodeType="withEffect" presetClass="entr" presetID="10" presetSubtype="0">
                                  <p:stCondLst>
                                    <p:cond delay="0"/>
                                  </p:stCondLst>
                                  <p:childTnLst>
                                    <p:set>
                                      <p:cBhvr>
                                        <p:cTn dur="1" fill="hold">
                                          <p:stCondLst>
                                            <p:cond delay="0"/>
                                          </p:stCondLst>
                                        </p:cTn>
                                        <p:tgtEl>
                                          <p:spTgt spid="475"/>
                                        </p:tgtEl>
                                        <p:attrNameLst>
                                          <p:attrName>style.visibility</p:attrName>
                                        </p:attrNameLst>
                                      </p:cBhvr>
                                      <p:to>
                                        <p:strVal val="visible"/>
                                      </p:to>
                                    </p:set>
                                    <p:animEffect filter="fade" transition="in">
                                      <p:cBhvr>
                                        <p:cTn dur="1000"/>
                                        <p:tgtEl>
                                          <p:spTgt spid="475"/>
                                        </p:tgtEl>
                                      </p:cBhvr>
                                    </p:animEffect>
                                  </p:childTnLst>
                                </p:cTn>
                              </p:par>
                              <p:par>
                                <p:cTn fill="hold" nodeType="withEffect" presetClass="entr" presetID="10" presetSubtype="0">
                                  <p:stCondLst>
                                    <p:cond delay="0"/>
                                  </p:stCondLst>
                                  <p:childTnLst>
                                    <p:set>
                                      <p:cBhvr>
                                        <p:cTn dur="1" fill="hold">
                                          <p:stCondLst>
                                            <p:cond delay="0"/>
                                          </p:stCondLst>
                                        </p:cTn>
                                        <p:tgtEl>
                                          <p:spTgt spid="450"/>
                                        </p:tgtEl>
                                        <p:attrNameLst>
                                          <p:attrName>style.visibility</p:attrName>
                                        </p:attrNameLst>
                                      </p:cBhvr>
                                      <p:to>
                                        <p:strVal val="visible"/>
                                      </p:to>
                                    </p:set>
                                    <p:animEffect filter="fade" transition="in">
                                      <p:cBhvr>
                                        <p:cTn dur="1000"/>
                                        <p:tgtEl>
                                          <p:spTgt spid="4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gtEl>
                                        <p:attrNameLst>
                                          <p:attrName>style.visibility</p:attrName>
                                        </p:attrNameLst>
                                      </p:cBhvr>
                                      <p:to>
                                        <p:strVal val="visible"/>
                                      </p:to>
                                    </p:set>
                                    <p:animEffect filter="fade" transition="in">
                                      <p:cBhvr>
                                        <p:cTn dur="1000"/>
                                        <p:tgtEl>
                                          <p:spTgt spid="407"/>
                                        </p:tgtEl>
                                      </p:cBhvr>
                                    </p:animEffect>
                                  </p:childTnLst>
                                </p:cTn>
                              </p:par>
                              <p:par>
                                <p:cTn fill="hold" nodeType="with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1000"/>
                                        <p:tgtEl>
                                          <p:spTgt spid="4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8"/>
                                        </p:tgtEl>
                                        <p:attrNameLst>
                                          <p:attrName>style.visibility</p:attrName>
                                        </p:attrNameLst>
                                      </p:cBhvr>
                                      <p:to>
                                        <p:strVal val="visible"/>
                                      </p:to>
                                    </p:set>
                                    <p:animEffect filter="fade" transition="in">
                                      <p:cBhvr>
                                        <p:cTn dur="1000"/>
                                        <p:tgtEl>
                                          <p:spTgt spid="408"/>
                                        </p:tgtEl>
                                      </p:cBhvr>
                                    </p:animEffect>
                                  </p:childTnLst>
                                </p:cTn>
                              </p:par>
                              <p:par>
                                <p:cTn fill="hold" nodeType="with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1000"/>
                                        <p:tgtEl>
                                          <p:spTgt spid="4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gtEl>
                                        <p:attrNameLst>
                                          <p:attrName>style.visibility</p:attrName>
                                        </p:attrNameLst>
                                      </p:cBhvr>
                                      <p:to>
                                        <p:strVal val="visible"/>
                                      </p:to>
                                    </p:set>
                                    <p:animEffect filter="fade" transition="in">
                                      <p:cBhvr>
                                        <p:cTn dur="1000"/>
                                        <p:tgtEl>
                                          <p:spTgt spid="405"/>
                                        </p:tgtEl>
                                      </p:cBhvr>
                                    </p:animEffect>
                                  </p:childTnLst>
                                </p:cTn>
                              </p:par>
                              <p:par>
                                <p:cTn fill="hold" nodeType="withEffect" presetClass="entr" presetID="10" presetSubtype="0">
                                  <p:stCondLst>
                                    <p:cond delay="0"/>
                                  </p:stCondLst>
                                  <p:childTnLst>
                                    <p:set>
                                      <p:cBhvr>
                                        <p:cTn dur="1" fill="hold">
                                          <p:stCondLst>
                                            <p:cond delay="0"/>
                                          </p:stCondLst>
                                        </p:cTn>
                                        <p:tgtEl>
                                          <p:spTgt spid="406"/>
                                        </p:tgtEl>
                                        <p:attrNameLst>
                                          <p:attrName>style.visibility</p:attrName>
                                        </p:attrNameLst>
                                      </p:cBhvr>
                                      <p:to>
                                        <p:strVal val="visible"/>
                                      </p:to>
                                    </p:set>
                                    <p:animEffect filter="fade" transition="in">
                                      <p:cBhvr>
                                        <p:cTn dur="1000"/>
                                        <p:tgtEl>
                                          <p:spTgt spid="406"/>
                                        </p:tgtEl>
                                      </p:cBhvr>
                                    </p:animEffect>
                                  </p:childTnLst>
                                </p:cTn>
                              </p:par>
                              <p:par>
                                <p:cTn fill="hold" nodeType="with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1000"/>
                                        <p:tgtEl>
                                          <p:spTgt spid="414"/>
                                        </p:tgtEl>
                                      </p:cBhvr>
                                    </p:animEffect>
                                  </p:childTnLst>
                                </p:cTn>
                              </p:par>
                              <p:par>
                                <p:cTn fill="hold" nodeType="withEffect" presetClass="entr" presetID="10" presetSubtype="0">
                                  <p:stCondLst>
                                    <p:cond delay="0"/>
                                  </p:stCondLst>
                                  <p:childTnLst>
                                    <p:set>
                                      <p:cBhvr>
                                        <p:cTn dur="1" fill="hold">
                                          <p:stCondLst>
                                            <p:cond delay="0"/>
                                          </p:stCondLst>
                                        </p:cTn>
                                        <p:tgtEl>
                                          <p:spTgt spid="416"/>
                                        </p:tgtEl>
                                        <p:attrNameLst>
                                          <p:attrName>style.visibility</p:attrName>
                                        </p:attrNameLst>
                                      </p:cBhvr>
                                      <p:to>
                                        <p:strVal val="visible"/>
                                      </p:to>
                                    </p:set>
                                    <p:animEffect filter="fade" transition="in">
                                      <p:cBhvr>
                                        <p:cTn dur="1000"/>
                                        <p:tgtEl>
                                          <p:spTgt spid="416"/>
                                        </p:tgtEl>
                                      </p:cBhvr>
                                    </p:animEffect>
                                  </p:childTnLst>
                                </p:cTn>
                              </p:par>
                              <p:par>
                                <p:cTn fill="hold" nodeType="withEffect" presetClass="entr" presetID="10" presetSubtype="0">
                                  <p:stCondLst>
                                    <p:cond delay="0"/>
                                  </p:stCondLst>
                                  <p:childTnLst>
                                    <p:set>
                                      <p:cBhvr>
                                        <p:cTn dur="1" fill="hold">
                                          <p:stCondLst>
                                            <p:cond delay="0"/>
                                          </p:stCondLst>
                                        </p:cTn>
                                        <p:tgtEl>
                                          <p:spTgt spid="478"/>
                                        </p:tgtEl>
                                        <p:attrNameLst>
                                          <p:attrName>style.visibility</p:attrName>
                                        </p:attrNameLst>
                                      </p:cBhvr>
                                      <p:to>
                                        <p:strVal val="visible"/>
                                      </p:to>
                                    </p:set>
                                    <p:animEffect filter="fade" transition="in">
                                      <p:cBhvr>
                                        <p:cTn dur="1000"/>
                                        <p:tgtEl>
                                          <p:spTgt spid="478"/>
                                        </p:tgtEl>
                                      </p:cBhvr>
                                    </p:animEffect>
                                  </p:childTnLst>
                                </p:cTn>
                              </p:par>
                              <p:par>
                                <p:cTn fill="hold" nodeType="withEffect" presetClass="entr" presetID="10" presetSubtype="0">
                                  <p:stCondLst>
                                    <p:cond delay="0"/>
                                  </p:stCondLst>
                                  <p:childTnLst>
                                    <p:set>
                                      <p:cBhvr>
                                        <p:cTn dur="1" fill="hold">
                                          <p:stCondLst>
                                            <p:cond delay="0"/>
                                          </p:stCondLst>
                                        </p:cTn>
                                        <p:tgtEl>
                                          <p:spTgt spid="415"/>
                                        </p:tgtEl>
                                        <p:attrNameLst>
                                          <p:attrName>style.visibility</p:attrName>
                                        </p:attrNameLst>
                                      </p:cBhvr>
                                      <p:to>
                                        <p:strVal val="visible"/>
                                      </p:to>
                                    </p:set>
                                    <p:animEffect filter="fade" transition="in">
                                      <p:cBhvr>
                                        <p:cTn dur="1000"/>
                                        <p:tgtEl>
                                          <p:spTgt spid="4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1000"/>
                                        <p:tgtEl>
                                          <p:spTgt spid="397"/>
                                        </p:tgtEl>
                                      </p:cBhvr>
                                    </p:animEffect>
                                  </p:childTnLst>
                                </p:cTn>
                              </p:par>
                              <p:par>
                                <p:cTn fill="hold" nodeType="withEffect" presetClass="entr" presetID="10" presetSubtype="0">
                                  <p:stCondLst>
                                    <p:cond delay="0"/>
                                  </p:stCondLst>
                                  <p:childTnLst>
                                    <p:set>
                                      <p:cBhvr>
                                        <p:cTn dur="1" fill="hold">
                                          <p:stCondLst>
                                            <p:cond delay="0"/>
                                          </p:stCondLst>
                                        </p:cTn>
                                        <p:tgtEl>
                                          <p:spTgt spid="398"/>
                                        </p:tgtEl>
                                        <p:attrNameLst>
                                          <p:attrName>style.visibility</p:attrName>
                                        </p:attrNameLst>
                                      </p:cBhvr>
                                      <p:to>
                                        <p:strVal val="visible"/>
                                      </p:to>
                                    </p:set>
                                    <p:animEffect filter="fade" transition="in">
                                      <p:cBhvr>
                                        <p:cTn dur="1000"/>
                                        <p:tgtEl>
                                          <p:spTgt spid="398"/>
                                        </p:tgtEl>
                                      </p:cBhvr>
                                    </p:animEffect>
                                  </p:childTnLst>
                                </p:cTn>
                              </p:par>
                              <p:par>
                                <p:cTn fill="hold" nodeType="withEffect" presetClass="entr" presetID="10" presetSubtype="0">
                                  <p:stCondLst>
                                    <p:cond delay="0"/>
                                  </p:stCondLst>
                                  <p:childTnLst>
                                    <p:set>
                                      <p:cBhvr>
                                        <p:cTn dur="1" fill="hold">
                                          <p:stCondLst>
                                            <p:cond delay="0"/>
                                          </p:stCondLst>
                                        </p:cTn>
                                        <p:tgtEl>
                                          <p:spTgt spid="401"/>
                                        </p:tgtEl>
                                        <p:attrNameLst>
                                          <p:attrName>style.visibility</p:attrName>
                                        </p:attrNameLst>
                                      </p:cBhvr>
                                      <p:to>
                                        <p:strVal val="visible"/>
                                      </p:to>
                                    </p:set>
                                    <p:animEffect filter="fade" transition="in">
                                      <p:cBhvr>
                                        <p:cTn dur="1000"/>
                                        <p:tgtEl>
                                          <p:spTgt spid="401"/>
                                        </p:tgtEl>
                                      </p:cBhvr>
                                    </p:animEffect>
                                  </p:childTnLst>
                                </p:cTn>
                              </p:par>
                              <p:par>
                                <p:cTn fill="hold" nodeType="withEffect" presetClass="entr" presetID="10" presetSubtype="0">
                                  <p:stCondLst>
                                    <p:cond delay="0"/>
                                  </p:stCondLst>
                                  <p:childTnLst>
                                    <p:set>
                                      <p:cBhvr>
                                        <p:cTn dur="1" fill="hold">
                                          <p:stCondLst>
                                            <p:cond delay="0"/>
                                          </p:stCondLst>
                                        </p:cTn>
                                        <p:tgtEl>
                                          <p:spTgt spid="403"/>
                                        </p:tgtEl>
                                        <p:attrNameLst>
                                          <p:attrName>style.visibility</p:attrName>
                                        </p:attrNameLst>
                                      </p:cBhvr>
                                      <p:to>
                                        <p:strVal val="visible"/>
                                      </p:to>
                                    </p:set>
                                    <p:animEffect filter="fade" transition="in">
                                      <p:cBhvr>
                                        <p:cTn dur="1000"/>
                                        <p:tgtEl>
                                          <p:spTgt spid="403"/>
                                        </p:tgtEl>
                                      </p:cBhvr>
                                    </p:animEffect>
                                  </p:childTnLst>
                                </p:cTn>
                              </p:par>
                              <p:par>
                                <p:cTn fill="hold" nodeType="withEffect" presetClass="entr" presetID="10" presetSubtype="0">
                                  <p:stCondLst>
                                    <p:cond delay="0"/>
                                  </p:stCondLst>
                                  <p:childTnLst>
                                    <p:set>
                                      <p:cBhvr>
                                        <p:cTn dur="1" fill="hold">
                                          <p:stCondLst>
                                            <p:cond delay="0"/>
                                          </p:stCondLst>
                                        </p:cTn>
                                        <p:tgtEl>
                                          <p:spTgt spid="404"/>
                                        </p:tgtEl>
                                        <p:attrNameLst>
                                          <p:attrName>style.visibility</p:attrName>
                                        </p:attrNameLst>
                                      </p:cBhvr>
                                      <p:to>
                                        <p:strVal val="visible"/>
                                      </p:to>
                                    </p:set>
                                    <p:animEffect filter="fade" transition="in">
                                      <p:cBhvr>
                                        <p:cTn dur="1000"/>
                                        <p:tgtEl>
                                          <p:spTgt spid="404"/>
                                        </p:tgtEl>
                                      </p:cBhvr>
                                    </p:animEffect>
                                  </p:childTnLst>
                                </p:cTn>
                              </p:par>
                              <p:par>
                                <p:cTn fill="hold" nodeType="withEffect" presetClass="entr" presetID="10" presetSubtype="0">
                                  <p:stCondLst>
                                    <p:cond delay="0"/>
                                  </p:stCondLst>
                                  <p:childTnLst>
                                    <p:set>
                                      <p:cBhvr>
                                        <p:cTn dur="1" fill="hold">
                                          <p:stCondLst>
                                            <p:cond delay="0"/>
                                          </p:stCondLst>
                                        </p:cTn>
                                        <p:tgtEl>
                                          <p:spTgt spid="420"/>
                                        </p:tgtEl>
                                        <p:attrNameLst>
                                          <p:attrName>style.visibility</p:attrName>
                                        </p:attrNameLst>
                                      </p:cBhvr>
                                      <p:to>
                                        <p:strVal val="visible"/>
                                      </p:to>
                                    </p:set>
                                    <p:animEffect filter="fade" transition="in">
                                      <p:cBhvr>
                                        <p:cTn dur="1000"/>
                                        <p:tgtEl>
                                          <p:spTgt spid="420"/>
                                        </p:tgtEl>
                                      </p:cBhvr>
                                    </p:animEffect>
                                  </p:childTnLst>
                                </p:cTn>
                              </p:par>
                              <p:par>
                                <p:cTn fill="hold" nodeType="withEffect" presetClass="entr" presetID="10" presetSubtype="0">
                                  <p:stCondLst>
                                    <p:cond delay="0"/>
                                  </p:stCondLst>
                                  <p:childTnLst>
                                    <p:set>
                                      <p:cBhvr>
                                        <p:cTn dur="1" fill="hold">
                                          <p:stCondLst>
                                            <p:cond delay="0"/>
                                          </p:stCondLst>
                                        </p:cTn>
                                        <p:tgtEl>
                                          <p:spTgt spid="423"/>
                                        </p:tgtEl>
                                        <p:attrNameLst>
                                          <p:attrName>style.visibility</p:attrName>
                                        </p:attrNameLst>
                                      </p:cBhvr>
                                      <p:to>
                                        <p:strVal val="visible"/>
                                      </p:to>
                                    </p:set>
                                    <p:animEffect filter="fade" transition="in">
                                      <p:cBhvr>
                                        <p:cTn dur="1000"/>
                                        <p:tgtEl>
                                          <p:spTgt spid="423"/>
                                        </p:tgtEl>
                                      </p:cBhvr>
                                    </p:animEffect>
                                  </p:childTnLst>
                                </p:cTn>
                              </p:par>
                              <p:par>
                                <p:cTn fill="hold" nodeType="withEffect" presetClass="entr" presetID="10" presetSubtype="0">
                                  <p:stCondLst>
                                    <p:cond delay="0"/>
                                  </p:stCondLst>
                                  <p:childTnLst>
                                    <p:set>
                                      <p:cBhvr>
                                        <p:cTn dur="1" fill="hold">
                                          <p:stCondLst>
                                            <p:cond delay="0"/>
                                          </p:stCondLst>
                                        </p:cTn>
                                        <p:tgtEl>
                                          <p:spTgt spid="426"/>
                                        </p:tgtEl>
                                        <p:attrNameLst>
                                          <p:attrName>style.visibility</p:attrName>
                                        </p:attrNameLst>
                                      </p:cBhvr>
                                      <p:to>
                                        <p:strVal val="visible"/>
                                      </p:to>
                                    </p:set>
                                    <p:animEffect filter="fade" transition="in">
                                      <p:cBhvr>
                                        <p:cTn dur="1000"/>
                                        <p:tgtEl>
                                          <p:spTgt spid="426"/>
                                        </p:tgtEl>
                                      </p:cBhvr>
                                    </p:animEffect>
                                  </p:childTnLst>
                                </p:cTn>
                              </p:par>
                              <p:par>
                                <p:cTn fill="hold" nodeType="withEffect" presetClass="entr" presetID="10" presetSubtype="0">
                                  <p:stCondLst>
                                    <p:cond delay="0"/>
                                  </p:stCondLst>
                                  <p:childTnLst>
                                    <p:set>
                                      <p:cBhvr>
                                        <p:cTn dur="1" fill="hold">
                                          <p:stCondLst>
                                            <p:cond delay="0"/>
                                          </p:stCondLst>
                                        </p:cTn>
                                        <p:tgtEl>
                                          <p:spTgt spid="430"/>
                                        </p:tgtEl>
                                        <p:attrNameLst>
                                          <p:attrName>style.visibility</p:attrName>
                                        </p:attrNameLst>
                                      </p:cBhvr>
                                      <p:to>
                                        <p:strVal val="visible"/>
                                      </p:to>
                                    </p:set>
                                    <p:animEffect filter="fade" transition="in">
                                      <p:cBhvr>
                                        <p:cTn dur="1000"/>
                                        <p:tgtEl>
                                          <p:spTgt spid="430"/>
                                        </p:tgtEl>
                                      </p:cBhvr>
                                    </p:animEffect>
                                  </p:childTnLst>
                                </p:cTn>
                              </p:par>
                              <p:par>
                                <p:cTn fill="hold" nodeType="withEffect" presetClass="entr" presetID="10" presetSubtype="0">
                                  <p:stCondLst>
                                    <p:cond delay="0"/>
                                  </p:stCondLst>
                                  <p:childTnLst>
                                    <p:set>
                                      <p:cBhvr>
                                        <p:cTn dur="1" fill="hold">
                                          <p:stCondLst>
                                            <p:cond delay="0"/>
                                          </p:stCondLst>
                                        </p:cTn>
                                        <p:tgtEl>
                                          <p:spTgt spid="434"/>
                                        </p:tgtEl>
                                        <p:attrNameLst>
                                          <p:attrName>style.visibility</p:attrName>
                                        </p:attrNameLst>
                                      </p:cBhvr>
                                      <p:to>
                                        <p:strVal val="visible"/>
                                      </p:to>
                                    </p:set>
                                    <p:animEffect filter="fade" transition="in">
                                      <p:cBhvr>
                                        <p:cTn dur="1000"/>
                                        <p:tgtEl>
                                          <p:spTgt spid="434"/>
                                        </p:tgtEl>
                                      </p:cBhvr>
                                    </p:animEffect>
                                  </p:childTnLst>
                                </p:cTn>
                              </p:par>
                              <p:par>
                                <p:cTn fill="hold" nodeType="withEffect" presetClass="entr" presetID="10" presetSubtype="0">
                                  <p:stCondLst>
                                    <p:cond delay="0"/>
                                  </p:stCondLst>
                                  <p:childTnLst>
                                    <p:set>
                                      <p:cBhvr>
                                        <p:cTn dur="1" fill="hold">
                                          <p:stCondLst>
                                            <p:cond delay="0"/>
                                          </p:stCondLst>
                                        </p:cTn>
                                        <p:tgtEl>
                                          <p:spTgt spid="437"/>
                                        </p:tgtEl>
                                        <p:attrNameLst>
                                          <p:attrName>style.visibility</p:attrName>
                                        </p:attrNameLst>
                                      </p:cBhvr>
                                      <p:to>
                                        <p:strVal val="visible"/>
                                      </p:to>
                                    </p:set>
                                    <p:animEffect filter="fade" transition="in">
                                      <p:cBhvr>
                                        <p:cTn dur="1000"/>
                                        <p:tgtEl>
                                          <p:spTgt spid="437"/>
                                        </p:tgtEl>
                                      </p:cBhvr>
                                    </p:animEffect>
                                  </p:childTnLst>
                                </p:cTn>
                              </p:par>
                              <p:par>
                                <p:cTn fill="hold" nodeType="withEffect" presetClass="entr" presetID="10" presetSubtype="0">
                                  <p:stCondLst>
                                    <p:cond delay="0"/>
                                  </p:stCondLst>
                                  <p:childTnLst>
                                    <p:set>
                                      <p:cBhvr>
                                        <p:cTn dur="1" fill="hold">
                                          <p:stCondLst>
                                            <p:cond delay="0"/>
                                          </p:stCondLst>
                                        </p:cTn>
                                        <p:tgtEl>
                                          <p:spTgt spid="440"/>
                                        </p:tgtEl>
                                        <p:attrNameLst>
                                          <p:attrName>style.visibility</p:attrName>
                                        </p:attrNameLst>
                                      </p:cBhvr>
                                      <p:to>
                                        <p:strVal val="visible"/>
                                      </p:to>
                                    </p:set>
                                    <p:animEffect filter="fade" transition="in">
                                      <p:cBhvr>
                                        <p:cTn dur="1000"/>
                                        <p:tgtEl>
                                          <p:spTgt spid="440"/>
                                        </p:tgtEl>
                                      </p:cBhvr>
                                    </p:animEffect>
                                  </p:childTnLst>
                                </p:cTn>
                              </p:par>
                              <p:par>
                                <p:cTn fill="hold" nodeType="withEffect" presetClass="entr" presetID="10" presetSubtype="0">
                                  <p:stCondLst>
                                    <p:cond delay="0"/>
                                  </p:stCondLst>
                                  <p:childTnLst>
                                    <p:set>
                                      <p:cBhvr>
                                        <p:cTn dur="1" fill="hold">
                                          <p:stCondLst>
                                            <p:cond delay="0"/>
                                          </p:stCondLst>
                                        </p:cTn>
                                        <p:tgtEl>
                                          <p:spTgt spid="443"/>
                                        </p:tgtEl>
                                        <p:attrNameLst>
                                          <p:attrName>style.visibility</p:attrName>
                                        </p:attrNameLst>
                                      </p:cBhvr>
                                      <p:to>
                                        <p:strVal val="visible"/>
                                      </p:to>
                                    </p:set>
                                    <p:animEffect filter="fade" transition="in">
                                      <p:cBhvr>
                                        <p:cTn dur="1000"/>
                                        <p:tgtEl>
                                          <p:spTgt spid="443"/>
                                        </p:tgtEl>
                                      </p:cBhvr>
                                    </p:animEffect>
                                  </p:childTnLst>
                                </p:cTn>
                              </p:par>
                              <p:par>
                                <p:cTn fill="hold" nodeType="withEffect" presetClass="entr" presetID="10" presetSubtype="0">
                                  <p:stCondLst>
                                    <p:cond delay="0"/>
                                  </p:stCondLst>
                                  <p:childTnLst>
                                    <p:set>
                                      <p:cBhvr>
                                        <p:cTn dur="1" fill="hold">
                                          <p:stCondLst>
                                            <p:cond delay="0"/>
                                          </p:stCondLst>
                                        </p:cTn>
                                        <p:tgtEl>
                                          <p:spTgt spid="402"/>
                                        </p:tgtEl>
                                        <p:attrNameLst>
                                          <p:attrName>style.visibility</p:attrName>
                                        </p:attrNameLst>
                                      </p:cBhvr>
                                      <p:to>
                                        <p:strVal val="visible"/>
                                      </p:to>
                                    </p:set>
                                    <p:animEffect filter="fade" transition="in">
                                      <p:cBhvr>
                                        <p:cTn dur="1000"/>
                                        <p:tgtEl>
                                          <p:spTgt spid="4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1000"/>
                                        <p:tgtEl>
                                          <p:spTgt spid="411"/>
                                        </p:tgtEl>
                                      </p:cBhvr>
                                    </p:animEffect>
                                  </p:childTnLst>
                                </p:cTn>
                              </p:par>
                              <p:par>
                                <p:cTn fill="hold" nodeType="withEffect" presetClass="entr" presetID="10" presetSubtype="0">
                                  <p:stCondLst>
                                    <p:cond delay="0"/>
                                  </p:stCondLst>
                                  <p:childTnLst>
                                    <p:set>
                                      <p:cBhvr>
                                        <p:cTn dur="1" fill="hold">
                                          <p:stCondLst>
                                            <p:cond delay="0"/>
                                          </p:stCondLst>
                                        </p:cTn>
                                        <p:tgtEl>
                                          <p:spTgt spid="412"/>
                                        </p:tgtEl>
                                        <p:attrNameLst>
                                          <p:attrName>style.visibility</p:attrName>
                                        </p:attrNameLst>
                                      </p:cBhvr>
                                      <p:to>
                                        <p:strVal val="visible"/>
                                      </p:to>
                                    </p:set>
                                    <p:animEffect filter="fade" transition="in">
                                      <p:cBhvr>
                                        <p:cTn dur="1000"/>
                                        <p:tgtEl>
                                          <p:spTgt spid="412"/>
                                        </p:tgtEl>
                                      </p:cBhvr>
                                    </p:animEffect>
                                  </p:childTnLst>
                                </p:cTn>
                              </p:par>
                              <p:par>
                                <p:cTn fill="hold" nodeType="with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1000"/>
                                        <p:tgtEl>
                                          <p:spTgt spid="4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7"/>
                                        </p:tgtEl>
                                        <p:attrNameLst>
                                          <p:attrName>style.visibility</p:attrName>
                                        </p:attrNameLst>
                                      </p:cBhvr>
                                      <p:to>
                                        <p:strVal val="visible"/>
                                      </p:to>
                                    </p:set>
                                    <p:animEffect filter="fade" transition="in">
                                      <p:cBhvr>
                                        <p:cTn dur="1000"/>
                                        <p:tgtEl>
                                          <p:spTgt spid="417"/>
                                        </p:tgtEl>
                                      </p:cBhvr>
                                    </p:animEffect>
                                  </p:childTnLst>
                                </p:cTn>
                              </p:par>
                              <p:par>
                                <p:cTn fill="hold" nodeType="withEffect" presetClass="entr" presetID="10" presetSubtype="0">
                                  <p:stCondLst>
                                    <p:cond delay="0"/>
                                  </p:stCondLst>
                                  <p:childTnLst>
                                    <p:set>
                                      <p:cBhvr>
                                        <p:cTn dur="1" fill="hold">
                                          <p:stCondLst>
                                            <p:cond delay="0"/>
                                          </p:stCondLst>
                                        </p:cTn>
                                        <p:tgtEl>
                                          <p:spTgt spid="418"/>
                                        </p:tgtEl>
                                        <p:attrNameLst>
                                          <p:attrName>style.visibility</p:attrName>
                                        </p:attrNameLst>
                                      </p:cBhvr>
                                      <p:to>
                                        <p:strVal val="visible"/>
                                      </p:to>
                                    </p:set>
                                    <p:animEffect filter="fade" transition="in">
                                      <p:cBhvr>
                                        <p:cTn dur="1000"/>
                                        <p:tgtEl>
                                          <p:spTgt spid="4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9"/>
                                        </p:tgtEl>
                                        <p:attrNameLst>
                                          <p:attrName>style.visibility</p:attrName>
                                        </p:attrNameLst>
                                      </p:cBhvr>
                                      <p:to>
                                        <p:strVal val="visible"/>
                                      </p:to>
                                    </p:set>
                                    <p:animEffect filter="fade" transition="in">
                                      <p:cBhvr>
                                        <p:cTn dur="1000"/>
                                        <p:tgtEl>
                                          <p:spTgt spid="419"/>
                                        </p:tgtEl>
                                      </p:cBhvr>
                                    </p:animEffect>
                                  </p:childTnLst>
                                </p:cTn>
                              </p:par>
                              <p:par>
                                <p:cTn fill="hold" nodeType="withEffect" presetClass="entr" presetID="10" presetSubtype="0">
                                  <p:stCondLst>
                                    <p:cond delay="0"/>
                                  </p:stCondLst>
                                  <p:childTnLst>
                                    <p:set>
                                      <p:cBhvr>
                                        <p:cTn dur="1" fill="hold">
                                          <p:stCondLst>
                                            <p:cond delay="0"/>
                                          </p:stCondLst>
                                        </p:cTn>
                                        <p:tgtEl>
                                          <p:spTgt spid="479"/>
                                        </p:tgtEl>
                                        <p:attrNameLst>
                                          <p:attrName>style.visibility</p:attrName>
                                        </p:attrNameLst>
                                      </p:cBhvr>
                                      <p:to>
                                        <p:strVal val="visible"/>
                                      </p:to>
                                    </p:set>
                                    <p:animEffect filter="fade" transition="in">
                                      <p:cBhvr>
                                        <p:cTn dur="2200"/>
                                        <p:tgtEl>
                                          <p:spTgt spid="479"/>
                                        </p:tgtEl>
                                      </p:cBhvr>
                                    </p:animEffect>
                                  </p:childTnLst>
                                </p:cTn>
                              </p:par>
                              <p:par>
                                <p:cTn fill="hold" nodeType="withEffect" presetClass="entr" presetID="10" presetSubtype="0">
                                  <p:stCondLst>
                                    <p:cond delay="0"/>
                                  </p:stCondLst>
                                  <p:childTnLst>
                                    <p:set>
                                      <p:cBhvr>
                                        <p:cTn dur="1" fill="hold">
                                          <p:stCondLst>
                                            <p:cond delay="0"/>
                                          </p:stCondLst>
                                        </p:cTn>
                                        <p:tgtEl>
                                          <p:spTgt spid="480"/>
                                        </p:tgtEl>
                                        <p:attrNameLst>
                                          <p:attrName>style.visibility</p:attrName>
                                        </p:attrNameLst>
                                      </p:cBhvr>
                                      <p:to>
                                        <p:strVal val="visible"/>
                                      </p:to>
                                    </p:set>
                                    <p:animEffect filter="fade" transition="in">
                                      <p:cBhvr>
                                        <p:cTn dur="1000"/>
                                        <p:tgtEl>
                                          <p:spTgt spid="4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4" name="Shape 484"/>
        <p:cNvGrpSpPr/>
        <p:nvPr/>
      </p:nvGrpSpPr>
      <p:grpSpPr>
        <a:xfrm>
          <a:off x="0" y="0"/>
          <a:ext cx="0" cy="0"/>
          <a:chOff x="0" y="0"/>
          <a:chExt cx="0" cy="0"/>
        </a:xfrm>
      </p:grpSpPr>
      <p:sp>
        <p:nvSpPr>
          <p:cNvPr id="485" name="Shape 485"/>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t>Information Gain (using Shannon Entropy Diversity Index) </a:t>
            </a:r>
          </a:p>
        </p:txBody>
      </p:sp>
      <p:pic>
        <p:nvPicPr>
          <p:cNvPr id="486" name="Shape 486"/>
          <p:cNvPicPr preferRelativeResize="0"/>
          <p:nvPr/>
        </p:nvPicPr>
        <p:blipFill>
          <a:blip r:embed="rId3">
            <a:alphaModFix/>
          </a:blip>
          <a:stretch>
            <a:fillRect/>
          </a:stretch>
        </p:blipFill>
        <p:spPr>
          <a:xfrm>
            <a:off x="4880187" y="1636432"/>
            <a:ext cx="3904900" cy="691500"/>
          </a:xfrm>
          <a:prstGeom prst="rect">
            <a:avLst/>
          </a:prstGeom>
          <a:noFill/>
          <a:ln>
            <a:noFill/>
          </a:ln>
        </p:spPr>
      </p:pic>
      <p:sp>
        <p:nvSpPr>
          <p:cNvPr id="487" name="Shape 487"/>
          <p:cNvSpPr txBox="1"/>
          <p:nvPr/>
        </p:nvSpPr>
        <p:spPr>
          <a:xfrm>
            <a:off x="4346312" y="726284"/>
            <a:ext cx="1818900" cy="602700"/>
          </a:xfrm>
          <a:prstGeom prst="rect">
            <a:avLst/>
          </a:prstGeom>
          <a:noFill/>
          <a:ln>
            <a:noFill/>
          </a:ln>
        </p:spPr>
        <p:txBody>
          <a:bodyPr anchorCtr="0" anchor="t" bIns="91425" lIns="91425" rIns="91425" tIns="91425">
            <a:noAutofit/>
          </a:bodyPr>
          <a:lstStyle/>
          <a:p>
            <a:pPr lvl="0" rtl="0">
              <a:spcBef>
                <a:spcPts val="0"/>
              </a:spcBef>
              <a:buNone/>
            </a:pPr>
            <a:r>
              <a:rPr lang="en">
                <a:solidFill>
                  <a:srgbClr val="A61C00"/>
                </a:solidFill>
              </a:rPr>
              <a:t>Information gain</a:t>
            </a:r>
          </a:p>
          <a:p>
            <a:pPr lvl="0" rtl="0">
              <a:spcBef>
                <a:spcPts val="0"/>
              </a:spcBef>
              <a:buNone/>
            </a:pPr>
            <a:r>
              <a:rPr lang="en">
                <a:solidFill>
                  <a:srgbClr val="A61C00"/>
                </a:solidFill>
              </a:rPr>
              <a:t>from this split</a:t>
            </a:r>
          </a:p>
        </p:txBody>
      </p:sp>
      <p:cxnSp>
        <p:nvCxnSpPr>
          <p:cNvPr id="488" name="Shape 488"/>
          <p:cNvCxnSpPr/>
          <p:nvPr/>
        </p:nvCxnSpPr>
        <p:spPr>
          <a:xfrm>
            <a:off x="5114612" y="1240682"/>
            <a:ext cx="14100" cy="523799"/>
          </a:xfrm>
          <a:prstGeom prst="straightConnector1">
            <a:avLst/>
          </a:prstGeom>
          <a:noFill/>
          <a:ln cap="flat" cmpd="sng" w="19050">
            <a:solidFill>
              <a:srgbClr val="CC4125"/>
            </a:solidFill>
            <a:prstDash val="solid"/>
            <a:round/>
            <a:headEnd len="lg" w="lg" type="none"/>
            <a:tailEnd len="lg" w="lg" type="triangle"/>
          </a:ln>
        </p:spPr>
      </p:cxnSp>
      <p:sp>
        <p:nvSpPr>
          <p:cNvPr id="489" name="Shape 489"/>
          <p:cNvSpPr txBox="1"/>
          <p:nvPr/>
        </p:nvSpPr>
        <p:spPr>
          <a:xfrm>
            <a:off x="5372012" y="2677207"/>
            <a:ext cx="1398600" cy="600299"/>
          </a:xfrm>
          <a:prstGeom prst="rect">
            <a:avLst/>
          </a:prstGeom>
          <a:noFill/>
          <a:ln>
            <a:noFill/>
          </a:ln>
        </p:spPr>
        <p:txBody>
          <a:bodyPr anchorCtr="0" anchor="t" bIns="91425" lIns="91425" rIns="91425" tIns="91425">
            <a:noAutofit/>
          </a:bodyPr>
          <a:lstStyle/>
          <a:p>
            <a:pPr lvl="0" rtl="0">
              <a:spcBef>
                <a:spcPts val="0"/>
              </a:spcBef>
              <a:buNone/>
            </a:pPr>
            <a:r>
              <a:rPr lang="en">
                <a:solidFill>
                  <a:srgbClr val="A61C00"/>
                </a:solidFill>
              </a:rPr>
              <a:t>the parent’s set of examples</a:t>
            </a:r>
          </a:p>
        </p:txBody>
      </p:sp>
      <p:cxnSp>
        <p:nvCxnSpPr>
          <p:cNvPr id="490" name="Shape 490"/>
          <p:cNvCxnSpPr/>
          <p:nvPr/>
        </p:nvCxnSpPr>
        <p:spPr>
          <a:xfrm rot="10800000">
            <a:off x="5411762" y="2104232"/>
            <a:ext cx="283200" cy="651000"/>
          </a:xfrm>
          <a:prstGeom prst="straightConnector1">
            <a:avLst/>
          </a:prstGeom>
          <a:noFill/>
          <a:ln cap="flat" cmpd="sng" w="19050">
            <a:solidFill>
              <a:srgbClr val="CC4125"/>
            </a:solidFill>
            <a:prstDash val="solid"/>
            <a:round/>
            <a:headEnd len="lg" w="lg" type="none"/>
            <a:tailEnd len="lg" w="lg" type="triangle"/>
          </a:ln>
        </p:spPr>
      </p:cxnSp>
      <p:sp>
        <p:nvSpPr>
          <p:cNvPr id="491" name="Shape 491"/>
          <p:cNvSpPr txBox="1"/>
          <p:nvPr/>
        </p:nvSpPr>
        <p:spPr>
          <a:xfrm>
            <a:off x="6095087" y="1014657"/>
            <a:ext cx="1073100" cy="600300"/>
          </a:xfrm>
          <a:prstGeom prst="rect">
            <a:avLst/>
          </a:prstGeom>
          <a:noFill/>
          <a:ln>
            <a:noFill/>
          </a:ln>
        </p:spPr>
        <p:txBody>
          <a:bodyPr anchorCtr="0" anchor="t" bIns="91425" lIns="91425" rIns="91425" tIns="91425">
            <a:noAutofit/>
          </a:bodyPr>
          <a:lstStyle/>
          <a:p>
            <a:pPr lvl="0" rtl="0">
              <a:spcBef>
                <a:spcPts val="0"/>
              </a:spcBef>
              <a:buNone/>
            </a:pPr>
            <a:r>
              <a:rPr lang="en">
                <a:solidFill>
                  <a:srgbClr val="A61C00"/>
                </a:solidFill>
              </a:rPr>
              <a:t>the set of children</a:t>
            </a:r>
          </a:p>
        </p:txBody>
      </p:sp>
      <p:cxnSp>
        <p:nvCxnSpPr>
          <p:cNvPr id="492" name="Shape 492"/>
          <p:cNvCxnSpPr/>
          <p:nvPr/>
        </p:nvCxnSpPr>
        <p:spPr>
          <a:xfrm flipH="1">
            <a:off x="5652312" y="1481307"/>
            <a:ext cx="495600" cy="269099"/>
          </a:xfrm>
          <a:prstGeom prst="straightConnector1">
            <a:avLst/>
          </a:prstGeom>
          <a:noFill/>
          <a:ln cap="flat" cmpd="sng" w="19050">
            <a:solidFill>
              <a:srgbClr val="CC4125"/>
            </a:solidFill>
            <a:prstDash val="solid"/>
            <a:round/>
            <a:headEnd len="lg" w="lg" type="none"/>
            <a:tailEnd len="lg" w="lg" type="triangle"/>
          </a:ln>
        </p:spPr>
      </p:cxnSp>
      <p:sp>
        <p:nvSpPr>
          <p:cNvPr id="493" name="Shape 493"/>
          <p:cNvSpPr txBox="1"/>
          <p:nvPr/>
        </p:nvSpPr>
        <p:spPr>
          <a:xfrm>
            <a:off x="7526237" y="3129032"/>
            <a:ext cx="1398600" cy="876599"/>
          </a:xfrm>
          <a:prstGeom prst="rect">
            <a:avLst/>
          </a:prstGeom>
          <a:noFill/>
          <a:ln>
            <a:noFill/>
          </a:ln>
        </p:spPr>
        <p:txBody>
          <a:bodyPr anchorCtr="0" anchor="t" bIns="91425" lIns="91425" rIns="91425" tIns="91425">
            <a:noAutofit/>
          </a:bodyPr>
          <a:lstStyle/>
          <a:p>
            <a:pPr lvl="0" rtl="0">
              <a:spcBef>
                <a:spcPts val="0"/>
              </a:spcBef>
              <a:buNone/>
            </a:pPr>
            <a:r>
              <a:rPr lang="en">
                <a:solidFill>
                  <a:srgbClr val="A61C00"/>
                </a:solidFill>
              </a:rPr>
              <a:t>the set of examples in each child</a:t>
            </a:r>
          </a:p>
        </p:txBody>
      </p:sp>
      <p:cxnSp>
        <p:nvCxnSpPr>
          <p:cNvPr id="494" name="Shape 494"/>
          <p:cNvCxnSpPr/>
          <p:nvPr/>
        </p:nvCxnSpPr>
        <p:spPr>
          <a:xfrm rot="10800000">
            <a:off x="7209362" y="2373282"/>
            <a:ext cx="424800" cy="834900"/>
          </a:xfrm>
          <a:prstGeom prst="straightConnector1">
            <a:avLst/>
          </a:prstGeom>
          <a:noFill/>
          <a:ln cap="flat" cmpd="sng" w="19050">
            <a:solidFill>
              <a:srgbClr val="CC4125"/>
            </a:solidFill>
            <a:prstDash val="solid"/>
            <a:round/>
            <a:headEnd len="lg" w="lg" type="none"/>
            <a:tailEnd len="lg" w="lg" type="triangle"/>
          </a:ln>
        </p:spPr>
      </p:cxnSp>
      <p:cxnSp>
        <p:nvCxnSpPr>
          <p:cNvPr id="495" name="Shape 495"/>
          <p:cNvCxnSpPr/>
          <p:nvPr/>
        </p:nvCxnSpPr>
        <p:spPr>
          <a:xfrm flipH="1" rot="10800000">
            <a:off x="1473625" y="2044200"/>
            <a:ext cx="361500" cy="2543400"/>
          </a:xfrm>
          <a:prstGeom prst="straightConnector1">
            <a:avLst/>
          </a:prstGeom>
          <a:noFill/>
          <a:ln cap="flat" cmpd="sng" w="19050">
            <a:solidFill>
              <a:srgbClr val="CC4125"/>
            </a:solidFill>
            <a:prstDash val="solid"/>
            <a:round/>
            <a:headEnd len="lg" w="lg" type="none"/>
            <a:tailEnd len="lg" w="lg" type="triangle"/>
          </a:ln>
        </p:spPr>
      </p:cxnSp>
      <p:cxnSp>
        <p:nvCxnSpPr>
          <p:cNvPr id="496" name="Shape 496"/>
          <p:cNvCxnSpPr/>
          <p:nvPr/>
        </p:nvCxnSpPr>
        <p:spPr>
          <a:xfrm rot="10800000">
            <a:off x="1364775" y="3720775"/>
            <a:ext cx="1055700" cy="893700"/>
          </a:xfrm>
          <a:prstGeom prst="straightConnector1">
            <a:avLst/>
          </a:prstGeom>
          <a:noFill/>
          <a:ln cap="flat" cmpd="sng" w="19050">
            <a:solidFill>
              <a:srgbClr val="CC4125"/>
            </a:solidFill>
            <a:prstDash val="solid"/>
            <a:round/>
            <a:headEnd len="lg" w="lg" type="none"/>
            <a:tailEnd len="lg" w="lg" type="triangle"/>
          </a:ln>
        </p:spPr>
      </p:cxnSp>
      <p:cxnSp>
        <p:nvCxnSpPr>
          <p:cNvPr id="497" name="Shape 497"/>
          <p:cNvCxnSpPr/>
          <p:nvPr/>
        </p:nvCxnSpPr>
        <p:spPr>
          <a:xfrm rot="10800000">
            <a:off x="3248500" y="3758200"/>
            <a:ext cx="129600" cy="843300"/>
          </a:xfrm>
          <a:prstGeom prst="straightConnector1">
            <a:avLst/>
          </a:prstGeom>
          <a:noFill/>
          <a:ln cap="flat" cmpd="sng" w="19050">
            <a:solidFill>
              <a:srgbClr val="CC4125"/>
            </a:solidFill>
            <a:prstDash val="solid"/>
            <a:round/>
            <a:headEnd len="lg" w="lg" type="none"/>
            <a:tailEnd len="lg" w="lg" type="triangle"/>
          </a:ln>
        </p:spPr>
      </p:cxnSp>
      <p:sp>
        <p:nvSpPr>
          <p:cNvPr id="498" name="Shape 498"/>
          <p:cNvSpPr/>
          <p:nvPr/>
        </p:nvSpPr>
        <p:spPr>
          <a:xfrm>
            <a:off x="405299" y="2798609"/>
            <a:ext cx="1434900" cy="1192499"/>
          </a:xfrm>
          <a:prstGeom prst="ellipse">
            <a:avLst/>
          </a:prstGeom>
          <a:no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99" name="Shape 499"/>
          <p:cNvSpPr/>
          <p:nvPr/>
        </p:nvSpPr>
        <p:spPr>
          <a:xfrm>
            <a:off x="2781341" y="2628417"/>
            <a:ext cx="1434900" cy="1390200"/>
          </a:xfrm>
          <a:prstGeom prst="ellipse">
            <a:avLst/>
          </a:prstGeom>
          <a:no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00" name="Shape 500"/>
          <p:cNvSpPr/>
          <p:nvPr/>
        </p:nvSpPr>
        <p:spPr>
          <a:xfrm>
            <a:off x="1161757" y="757433"/>
            <a:ext cx="2065800" cy="1609500"/>
          </a:xfrm>
          <a:prstGeom prst="ellipse">
            <a:avLst/>
          </a:prstGeom>
          <a:no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01" name="Shape 501"/>
          <p:cNvSpPr/>
          <p:nvPr/>
        </p:nvSpPr>
        <p:spPr>
          <a:xfrm>
            <a:off x="3335398" y="3213611"/>
            <a:ext cx="301500" cy="2904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02" name="Shape 502"/>
          <p:cNvSpPr/>
          <p:nvPr/>
        </p:nvSpPr>
        <p:spPr>
          <a:xfrm>
            <a:off x="2983653" y="3419572"/>
            <a:ext cx="301500" cy="2904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03" name="Shape 503"/>
          <p:cNvSpPr/>
          <p:nvPr/>
        </p:nvSpPr>
        <p:spPr>
          <a:xfrm>
            <a:off x="2958480" y="2926827"/>
            <a:ext cx="301500" cy="2904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04" name="Shape 504"/>
          <p:cNvSpPr/>
          <p:nvPr/>
        </p:nvSpPr>
        <p:spPr>
          <a:xfrm>
            <a:off x="3711241" y="2871876"/>
            <a:ext cx="301500" cy="2904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505" name="Shape 505"/>
          <p:cNvCxnSpPr>
            <a:endCxn id="498" idx="0"/>
          </p:cNvCxnSpPr>
          <p:nvPr/>
        </p:nvCxnSpPr>
        <p:spPr>
          <a:xfrm flipH="1">
            <a:off x="1122749" y="2325209"/>
            <a:ext cx="714600" cy="473400"/>
          </a:xfrm>
          <a:prstGeom prst="straightConnector1">
            <a:avLst/>
          </a:prstGeom>
          <a:noFill/>
          <a:ln cap="flat" cmpd="sng" w="38100">
            <a:solidFill>
              <a:schemeClr val="dk2"/>
            </a:solidFill>
            <a:prstDash val="solid"/>
            <a:round/>
            <a:headEnd len="lg" w="lg" type="none"/>
            <a:tailEnd len="lg" w="lg" type="triangle"/>
          </a:ln>
        </p:spPr>
      </p:cxnSp>
      <p:cxnSp>
        <p:nvCxnSpPr>
          <p:cNvPr id="506" name="Shape 506"/>
          <p:cNvCxnSpPr>
            <a:endCxn id="499" idx="0"/>
          </p:cNvCxnSpPr>
          <p:nvPr/>
        </p:nvCxnSpPr>
        <p:spPr>
          <a:xfrm>
            <a:off x="2652191" y="2280417"/>
            <a:ext cx="846600" cy="348000"/>
          </a:xfrm>
          <a:prstGeom prst="straightConnector1">
            <a:avLst/>
          </a:prstGeom>
          <a:noFill/>
          <a:ln cap="flat" cmpd="sng" w="38100">
            <a:solidFill>
              <a:schemeClr val="dk2"/>
            </a:solidFill>
            <a:prstDash val="solid"/>
            <a:round/>
            <a:headEnd len="lg" w="lg" type="none"/>
            <a:tailEnd len="lg" w="lg" type="triangle"/>
          </a:ln>
        </p:spPr>
      </p:cxnSp>
      <p:sp>
        <p:nvSpPr>
          <p:cNvPr id="507" name="Shape 507"/>
          <p:cNvSpPr txBox="1"/>
          <p:nvPr/>
        </p:nvSpPr>
        <p:spPr>
          <a:xfrm>
            <a:off x="1842630" y="2315198"/>
            <a:ext cx="932100" cy="348000"/>
          </a:xfrm>
          <a:prstGeom prst="rect">
            <a:avLst/>
          </a:prstGeom>
          <a:noFill/>
          <a:ln>
            <a:noFill/>
          </a:ln>
        </p:spPr>
        <p:txBody>
          <a:bodyPr anchorCtr="0" anchor="t" bIns="91425" lIns="91425" rIns="91425" tIns="91425">
            <a:noAutofit/>
          </a:bodyPr>
          <a:lstStyle/>
          <a:p>
            <a:pPr lvl="0" rtl="0" algn="ctr">
              <a:spcBef>
                <a:spcPts val="0"/>
              </a:spcBef>
              <a:buNone/>
            </a:pPr>
            <a:r>
              <a:rPr b="1" lang="en"/>
              <a:t>has_   ?</a:t>
            </a:r>
          </a:p>
        </p:txBody>
      </p:sp>
      <p:sp>
        <p:nvSpPr>
          <p:cNvPr id="508" name="Shape 508"/>
          <p:cNvSpPr txBox="1"/>
          <p:nvPr/>
        </p:nvSpPr>
        <p:spPr>
          <a:xfrm>
            <a:off x="2777062" y="2180803"/>
            <a:ext cx="714600" cy="348000"/>
          </a:xfrm>
          <a:prstGeom prst="rect">
            <a:avLst/>
          </a:prstGeom>
          <a:noFill/>
          <a:ln>
            <a:noFill/>
          </a:ln>
        </p:spPr>
        <p:txBody>
          <a:bodyPr anchorCtr="0" anchor="t" bIns="91425" lIns="91425" rIns="91425" tIns="91425">
            <a:noAutofit/>
          </a:bodyPr>
          <a:lstStyle/>
          <a:p>
            <a:pPr lvl="0" rtl="0" algn="ctr">
              <a:spcBef>
                <a:spcPts val="0"/>
              </a:spcBef>
              <a:buNone/>
            </a:pPr>
            <a:r>
              <a:rPr lang="en"/>
              <a:t>False</a:t>
            </a:r>
          </a:p>
        </p:txBody>
      </p:sp>
      <p:sp>
        <p:nvSpPr>
          <p:cNvPr id="509" name="Shape 509"/>
          <p:cNvSpPr txBox="1"/>
          <p:nvPr/>
        </p:nvSpPr>
        <p:spPr>
          <a:xfrm>
            <a:off x="983129" y="2294645"/>
            <a:ext cx="714600" cy="348000"/>
          </a:xfrm>
          <a:prstGeom prst="rect">
            <a:avLst/>
          </a:prstGeom>
          <a:noFill/>
          <a:ln>
            <a:noFill/>
          </a:ln>
        </p:spPr>
        <p:txBody>
          <a:bodyPr anchorCtr="0" anchor="t" bIns="91425" lIns="91425" rIns="91425" tIns="91425">
            <a:noAutofit/>
          </a:bodyPr>
          <a:lstStyle/>
          <a:p>
            <a:pPr lvl="0" rtl="0" algn="ctr">
              <a:spcBef>
                <a:spcPts val="0"/>
              </a:spcBef>
              <a:buNone/>
            </a:pPr>
            <a:r>
              <a:rPr lang="en"/>
              <a:t>True</a:t>
            </a:r>
          </a:p>
        </p:txBody>
      </p:sp>
      <p:grpSp>
        <p:nvGrpSpPr>
          <p:cNvPr id="510" name="Shape 510"/>
          <p:cNvGrpSpPr/>
          <p:nvPr/>
        </p:nvGrpSpPr>
        <p:grpSpPr>
          <a:xfrm>
            <a:off x="1172835" y="2907859"/>
            <a:ext cx="335299" cy="342749"/>
            <a:chOff x="3276775" y="3470565"/>
            <a:chExt cx="425075" cy="434520"/>
          </a:xfrm>
        </p:grpSpPr>
        <p:sp>
          <p:nvSpPr>
            <p:cNvPr id="511" name="Shape 511"/>
            <p:cNvSpPr/>
            <p:nvPr/>
          </p:nvSpPr>
          <p:spPr>
            <a:xfrm>
              <a:off x="3276775" y="3470565"/>
              <a:ext cx="382200" cy="368100"/>
            </a:xfrm>
            <a:prstGeom prst="ellipse">
              <a:avLst/>
            </a:prstGeom>
            <a:solidFill>
              <a:srgbClr val="38761D"/>
            </a:solid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12" name="Shape 512"/>
            <p:cNvSpPr/>
            <p:nvPr/>
          </p:nvSpPr>
          <p:spPr>
            <a:xfrm>
              <a:off x="3510750" y="3713985"/>
              <a:ext cx="191100" cy="191100"/>
            </a:xfrm>
            <a:prstGeom prst="diamond">
              <a:avLst/>
            </a:prstGeom>
            <a:solidFill>
              <a:srgbClr val="F1C23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grpSp>
      <p:grpSp>
        <p:nvGrpSpPr>
          <p:cNvPr id="513" name="Shape 513"/>
          <p:cNvGrpSpPr/>
          <p:nvPr/>
        </p:nvGrpSpPr>
        <p:grpSpPr>
          <a:xfrm>
            <a:off x="626666" y="3268150"/>
            <a:ext cx="308215" cy="347282"/>
            <a:chOff x="2584369" y="3927323"/>
            <a:chExt cx="390740" cy="440266"/>
          </a:xfrm>
        </p:grpSpPr>
        <p:sp>
          <p:nvSpPr>
            <p:cNvPr id="514" name="Shape 514"/>
            <p:cNvSpPr/>
            <p:nvPr/>
          </p:nvSpPr>
          <p:spPr>
            <a:xfrm>
              <a:off x="2584369" y="3927323"/>
              <a:ext cx="382200" cy="368100"/>
            </a:xfrm>
            <a:prstGeom prst="ellipse">
              <a:avLst/>
            </a:prstGeom>
            <a:solidFill>
              <a:srgbClr val="38761D"/>
            </a:solid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515" name="Shape 515"/>
            <p:cNvSpPr/>
            <p:nvPr/>
          </p:nvSpPr>
          <p:spPr>
            <a:xfrm>
              <a:off x="2784009" y="4176490"/>
              <a:ext cx="191100" cy="191100"/>
            </a:xfrm>
            <a:prstGeom prst="diamond">
              <a:avLst/>
            </a:prstGeom>
            <a:solidFill>
              <a:srgbClr val="F1C23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grpSp>
      <p:grpSp>
        <p:nvGrpSpPr>
          <p:cNvPr id="516" name="Shape 516"/>
          <p:cNvGrpSpPr/>
          <p:nvPr/>
        </p:nvGrpSpPr>
        <p:grpSpPr>
          <a:xfrm>
            <a:off x="793048" y="2901667"/>
            <a:ext cx="329580" cy="339001"/>
            <a:chOff x="2795300" y="3462715"/>
            <a:chExt cx="417825" cy="429769"/>
          </a:xfrm>
        </p:grpSpPr>
        <p:sp>
          <p:nvSpPr>
            <p:cNvPr id="517" name="Shape 517"/>
            <p:cNvSpPr/>
            <p:nvPr/>
          </p:nvSpPr>
          <p:spPr>
            <a:xfrm>
              <a:off x="2809675" y="3462715"/>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18" name="Shape 518"/>
            <p:cNvSpPr/>
            <p:nvPr/>
          </p:nvSpPr>
          <p:spPr>
            <a:xfrm>
              <a:off x="3022025" y="3700084"/>
              <a:ext cx="191100" cy="191100"/>
            </a:xfrm>
            <a:prstGeom prst="diamond">
              <a:avLst/>
            </a:prstGeom>
            <a:solidFill>
              <a:srgbClr val="F1C23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19" name="Shape 519"/>
            <p:cNvSpPr/>
            <p:nvPr/>
          </p:nvSpPr>
          <p:spPr>
            <a:xfrm>
              <a:off x="2795300" y="3701384"/>
              <a:ext cx="191100" cy="191100"/>
            </a:xfrm>
            <a:prstGeom prst="diamond">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520" name="Shape 520"/>
          <p:cNvGrpSpPr/>
          <p:nvPr/>
        </p:nvGrpSpPr>
        <p:grpSpPr>
          <a:xfrm>
            <a:off x="1222952" y="3249587"/>
            <a:ext cx="328985" cy="338815"/>
            <a:chOff x="3340309" y="3903790"/>
            <a:chExt cx="417070" cy="429532"/>
          </a:xfrm>
        </p:grpSpPr>
        <p:sp>
          <p:nvSpPr>
            <p:cNvPr id="521" name="Shape 521"/>
            <p:cNvSpPr/>
            <p:nvPr/>
          </p:nvSpPr>
          <p:spPr>
            <a:xfrm>
              <a:off x="3361725" y="3903790"/>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22" name="Shape 522"/>
            <p:cNvSpPr/>
            <p:nvPr/>
          </p:nvSpPr>
          <p:spPr>
            <a:xfrm>
              <a:off x="3566280" y="4142223"/>
              <a:ext cx="191100" cy="191100"/>
            </a:xfrm>
            <a:prstGeom prst="diamond">
              <a:avLst/>
            </a:prstGeom>
            <a:solidFill>
              <a:srgbClr val="F1C23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23" name="Shape 523"/>
            <p:cNvSpPr/>
            <p:nvPr/>
          </p:nvSpPr>
          <p:spPr>
            <a:xfrm>
              <a:off x="3340309" y="4128359"/>
              <a:ext cx="191100" cy="191100"/>
            </a:xfrm>
            <a:prstGeom prst="diamond">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524" name="Shape 524"/>
          <p:cNvGrpSpPr/>
          <p:nvPr/>
        </p:nvGrpSpPr>
        <p:grpSpPr>
          <a:xfrm>
            <a:off x="3321163" y="3557067"/>
            <a:ext cx="328189" cy="325469"/>
            <a:chOff x="6000313" y="4293598"/>
            <a:chExt cx="416061" cy="412614"/>
          </a:xfrm>
        </p:grpSpPr>
        <p:sp>
          <p:nvSpPr>
            <p:cNvPr id="525" name="Shape 525"/>
            <p:cNvSpPr/>
            <p:nvPr/>
          </p:nvSpPr>
          <p:spPr>
            <a:xfrm>
              <a:off x="6034175" y="4293598"/>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26" name="Shape 526"/>
            <p:cNvSpPr/>
            <p:nvPr/>
          </p:nvSpPr>
          <p:spPr>
            <a:xfrm>
              <a:off x="6000313" y="4515112"/>
              <a:ext cx="191100" cy="191100"/>
            </a:xfrm>
            <a:prstGeom prst="diamond">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527" name="Shape 527"/>
          <p:cNvGrpSpPr/>
          <p:nvPr/>
        </p:nvGrpSpPr>
        <p:grpSpPr>
          <a:xfrm>
            <a:off x="3700120" y="3266710"/>
            <a:ext cx="312454" cy="342246"/>
            <a:chOff x="6480736" y="3925498"/>
            <a:chExt cx="396113" cy="433882"/>
          </a:xfrm>
        </p:grpSpPr>
        <p:sp>
          <p:nvSpPr>
            <p:cNvPr id="528" name="Shape 528"/>
            <p:cNvSpPr/>
            <p:nvPr/>
          </p:nvSpPr>
          <p:spPr>
            <a:xfrm>
              <a:off x="6494650" y="3925498"/>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29" name="Shape 529"/>
            <p:cNvSpPr/>
            <p:nvPr/>
          </p:nvSpPr>
          <p:spPr>
            <a:xfrm>
              <a:off x="6480736" y="4168280"/>
              <a:ext cx="191100" cy="191100"/>
            </a:xfrm>
            <a:prstGeom prst="diamond">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530" name="Shape 530"/>
          <p:cNvGrpSpPr/>
          <p:nvPr/>
        </p:nvGrpSpPr>
        <p:grpSpPr>
          <a:xfrm>
            <a:off x="3310198" y="2799563"/>
            <a:ext cx="326011" cy="318654"/>
            <a:chOff x="5986412" y="3333273"/>
            <a:chExt cx="413300" cy="403973"/>
          </a:xfrm>
        </p:grpSpPr>
        <p:sp>
          <p:nvSpPr>
            <p:cNvPr id="531" name="Shape 531"/>
            <p:cNvSpPr/>
            <p:nvPr/>
          </p:nvSpPr>
          <p:spPr>
            <a:xfrm>
              <a:off x="6017512" y="3333273"/>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32" name="Shape 532"/>
            <p:cNvSpPr/>
            <p:nvPr/>
          </p:nvSpPr>
          <p:spPr>
            <a:xfrm>
              <a:off x="5986412" y="3546146"/>
              <a:ext cx="191100" cy="191100"/>
            </a:xfrm>
            <a:prstGeom prst="diamond">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533" name="Shape 533"/>
          <p:cNvGrpSpPr/>
          <p:nvPr/>
        </p:nvGrpSpPr>
        <p:grpSpPr>
          <a:xfrm>
            <a:off x="960923" y="3591315"/>
            <a:ext cx="334887" cy="346948"/>
            <a:chOff x="3008123" y="4337015"/>
            <a:chExt cx="424552" cy="439844"/>
          </a:xfrm>
        </p:grpSpPr>
        <p:sp>
          <p:nvSpPr>
            <p:cNvPr id="534" name="Shape 534"/>
            <p:cNvSpPr/>
            <p:nvPr/>
          </p:nvSpPr>
          <p:spPr>
            <a:xfrm>
              <a:off x="3022025" y="4337015"/>
              <a:ext cx="382200" cy="368100"/>
            </a:xfrm>
            <a:prstGeom prst="ellipse">
              <a:avLst/>
            </a:prstGeom>
            <a:solidFill>
              <a:srgbClr val="38761D"/>
            </a:solid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35" name="Shape 535"/>
            <p:cNvSpPr/>
            <p:nvPr/>
          </p:nvSpPr>
          <p:spPr>
            <a:xfrm>
              <a:off x="3241576" y="4585759"/>
              <a:ext cx="191100" cy="191100"/>
            </a:xfrm>
            <a:prstGeom prst="diamond">
              <a:avLst/>
            </a:prstGeom>
            <a:solidFill>
              <a:srgbClr val="F1C23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36" name="Shape 536"/>
            <p:cNvSpPr/>
            <p:nvPr/>
          </p:nvSpPr>
          <p:spPr>
            <a:xfrm>
              <a:off x="3008123" y="4585759"/>
              <a:ext cx="191100" cy="191100"/>
            </a:xfrm>
            <a:prstGeom prst="diamond">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537" name="Shape 537"/>
          <p:cNvGrpSpPr/>
          <p:nvPr/>
        </p:nvGrpSpPr>
        <p:grpSpPr>
          <a:xfrm>
            <a:off x="2003135" y="817863"/>
            <a:ext cx="335299" cy="342749"/>
            <a:chOff x="3276775" y="3470565"/>
            <a:chExt cx="425075" cy="434520"/>
          </a:xfrm>
        </p:grpSpPr>
        <p:sp>
          <p:nvSpPr>
            <p:cNvPr id="538" name="Shape 538"/>
            <p:cNvSpPr/>
            <p:nvPr/>
          </p:nvSpPr>
          <p:spPr>
            <a:xfrm>
              <a:off x="3276775" y="3470565"/>
              <a:ext cx="382200" cy="368100"/>
            </a:xfrm>
            <a:prstGeom prst="ellipse">
              <a:avLst/>
            </a:prstGeom>
            <a:solidFill>
              <a:srgbClr val="38761D"/>
            </a:solid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39" name="Shape 539"/>
            <p:cNvSpPr/>
            <p:nvPr/>
          </p:nvSpPr>
          <p:spPr>
            <a:xfrm>
              <a:off x="3510750" y="3713985"/>
              <a:ext cx="191100" cy="191100"/>
            </a:xfrm>
            <a:prstGeom prst="diamond">
              <a:avLst/>
            </a:prstGeom>
            <a:solidFill>
              <a:srgbClr val="F1C23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540" name="Shape 540"/>
          <p:cNvGrpSpPr/>
          <p:nvPr/>
        </p:nvGrpSpPr>
        <p:grpSpPr>
          <a:xfrm>
            <a:off x="1272847" y="1217849"/>
            <a:ext cx="308215" cy="347282"/>
            <a:chOff x="2584369" y="3927323"/>
            <a:chExt cx="390740" cy="440266"/>
          </a:xfrm>
        </p:grpSpPr>
        <p:sp>
          <p:nvSpPr>
            <p:cNvPr id="541" name="Shape 541"/>
            <p:cNvSpPr/>
            <p:nvPr/>
          </p:nvSpPr>
          <p:spPr>
            <a:xfrm>
              <a:off x="2584369" y="3927323"/>
              <a:ext cx="382200" cy="368100"/>
            </a:xfrm>
            <a:prstGeom prst="ellipse">
              <a:avLst/>
            </a:prstGeom>
            <a:solidFill>
              <a:srgbClr val="38761D"/>
            </a:solid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542" name="Shape 542"/>
            <p:cNvSpPr/>
            <p:nvPr/>
          </p:nvSpPr>
          <p:spPr>
            <a:xfrm>
              <a:off x="2784009" y="4176490"/>
              <a:ext cx="191100" cy="191100"/>
            </a:xfrm>
            <a:prstGeom prst="diamond">
              <a:avLst/>
            </a:prstGeom>
            <a:solidFill>
              <a:srgbClr val="F1C23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grpSp>
      <p:grpSp>
        <p:nvGrpSpPr>
          <p:cNvPr id="543" name="Shape 543"/>
          <p:cNvGrpSpPr/>
          <p:nvPr/>
        </p:nvGrpSpPr>
        <p:grpSpPr>
          <a:xfrm>
            <a:off x="1625314" y="995345"/>
            <a:ext cx="329580" cy="339001"/>
            <a:chOff x="2795300" y="3462715"/>
            <a:chExt cx="417825" cy="429769"/>
          </a:xfrm>
        </p:grpSpPr>
        <p:sp>
          <p:nvSpPr>
            <p:cNvPr id="544" name="Shape 544"/>
            <p:cNvSpPr/>
            <p:nvPr/>
          </p:nvSpPr>
          <p:spPr>
            <a:xfrm>
              <a:off x="2809675" y="3462715"/>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45" name="Shape 545"/>
            <p:cNvSpPr/>
            <p:nvPr/>
          </p:nvSpPr>
          <p:spPr>
            <a:xfrm>
              <a:off x="3022025" y="3700084"/>
              <a:ext cx="191100" cy="191100"/>
            </a:xfrm>
            <a:prstGeom prst="diamond">
              <a:avLst/>
            </a:prstGeom>
            <a:solidFill>
              <a:srgbClr val="F1C23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46" name="Shape 546"/>
            <p:cNvSpPr/>
            <p:nvPr/>
          </p:nvSpPr>
          <p:spPr>
            <a:xfrm>
              <a:off x="2795300" y="3701384"/>
              <a:ext cx="191100" cy="191100"/>
            </a:xfrm>
            <a:prstGeom prst="diamond">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547" name="Shape 547"/>
          <p:cNvGrpSpPr/>
          <p:nvPr/>
        </p:nvGrpSpPr>
        <p:grpSpPr>
          <a:xfrm>
            <a:off x="1784607" y="1568453"/>
            <a:ext cx="328985" cy="338815"/>
            <a:chOff x="3340309" y="3903790"/>
            <a:chExt cx="417070" cy="429532"/>
          </a:xfrm>
        </p:grpSpPr>
        <p:sp>
          <p:nvSpPr>
            <p:cNvPr id="548" name="Shape 548"/>
            <p:cNvSpPr/>
            <p:nvPr/>
          </p:nvSpPr>
          <p:spPr>
            <a:xfrm>
              <a:off x="3361725" y="3903790"/>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49" name="Shape 549"/>
            <p:cNvSpPr/>
            <p:nvPr/>
          </p:nvSpPr>
          <p:spPr>
            <a:xfrm>
              <a:off x="3566280" y="4142223"/>
              <a:ext cx="191100" cy="191100"/>
            </a:xfrm>
            <a:prstGeom prst="diamond">
              <a:avLst/>
            </a:prstGeom>
            <a:solidFill>
              <a:srgbClr val="F1C23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50" name="Shape 550"/>
            <p:cNvSpPr/>
            <p:nvPr/>
          </p:nvSpPr>
          <p:spPr>
            <a:xfrm>
              <a:off x="3340309" y="4128359"/>
              <a:ext cx="191100" cy="191100"/>
            </a:xfrm>
            <a:prstGeom prst="diamond">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551" name="Shape 551"/>
          <p:cNvGrpSpPr/>
          <p:nvPr/>
        </p:nvGrpSpPr>
        <p:grpSpPr>
          <a:xfrm>
            <a:off x="2317161" y="1493856"/>
            <a:ext cx="334887" cy="346948"/>
            <a:chOff x="3008123" y="4337015"/>
            <a:chExt cx="424552" cy="439844"/>
          </a:xfrm>
        </p:grpSpPr>
        <p:sp>
          <p:nvSpPr>
            <p:cNvPr id="552" name="Shape 552"/>
            <p:cNvSpPr/>
            <p:nvPr/>
          </p:nvSpPr>
          <p:spPr>
            <a:xfrm>
              <a:off x="3022025" y="4337015"/>
              <a:ext cx="382200" cy="368100"/>
            </a:xfrm>
            <a:prstGeom prst="ellipse">
              <a:avLst/>
            </a:prstGeom>
            <a:solidFill>
              <a:srgbClr val="38761D"/>
            </a:solid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53" name="Shape 553"/>
            <p:cNvSpPr/>
            <p:nvPr/>
          </p:nvSpPr>
          <p:spPr>
            <a:xfrm>
              <a:off x="3241576" y="4585759"/>
              <a:ext cx="191100" cy="191100"/>
            </a:xfrm>
            <a:prstGeom prst="diamond">
              <a:avLst/>
            </a:prstGeom>
            <a:solidFill>
              <a:srgbClr val="F1C23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54" name="Shape 554"/>
            <p:cNvSpPr/>
            <p:nvPr/>
          </p:nvSpPr>
          <p:spPr>
            <a:xfrm>
              <a:off x="3008123" y="4585759"/>
              <a:ext cx="191100" cy="191100"/>
            </a:xfrm>
            <a:prstGeom prst="diamond">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555" name="Shape 555"/>
          <p:cNvSpPr/>
          <p:nvPr/>
        </p:nvSpPr>
        <p:spPr>
          <a:xfrm>
            <a:off x="2476158" y="945729"/>
            <a:ext cx="301500" cy="2904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56" name="Shape 556"/>
          <p:cNvSpPr/>
          <p:nvPr/>
        </p:nvSpPr>
        <p:spPr>
          <a:xfrm>
            <a:off x="1978060" y="1984632"/>
            <a:ext cx="301500" cy="2904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57" name="Shape 557"/>
          <p:cNvSpPr/>
          <p:nvPr/>
        </p:nvSpPr>
        <p:spPr>
          <a:xfrm>
            <a:off x="2750609" y="1655260"/>
            <a:ext cx="301500" cy="2904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58" name="Shape 558"/>
          <p:cNvSpPr/>
          <p:nvPr/>
        </p:nvSpPr>
        <p:spPr>
          <a:xfrm>
            <a:off x="1412476" y="1766495"/>
            <a:ext cx="301500" cy="2904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nvGrpSpPr>
          <p:cNvPr id="559" name="Shape 559"/>
          <p:cNvGrpSpPr/>
          <p:nvPr/>
        </p:nvGrpSpPr>
        <p:grpSpPr>
          <a:xfrm>
            <a:off x="2395463" y="1868835"/>
            <a:ext cx="328189" cy="325469"/>
            <a:chOff x="6000313" y="4293598"/>
            <a:chExt cx="416061" cy="412614"/>
          </a:xfrm>
        </p:grpSpPr>
        <p:sp>
          <p:nvSpPr>
            <p:cNvPr id="560" name="Shape 560"/>
            <p:cNvSpPr/>
            <p:nvPr/>
          </p:nvSpPr>
          <p:spPr>
            <a:xfrm>
              <a:off x="6034175" y="4293598"/>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61" name="Shape 561"/>
            <p:cNvSpPr/>
            <p:nvPr/>
          </p:nvSpPr>
          <p:spPr>
            <a:xfrm>
              <a:off x="6000313" y="4515112"/>
              <a:ext cx="191100" cy="191100"/>
            </a:xfrm>
            <a:prstGeom prst="diamond">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562" name="Shape 562"/>
          <p:cNvGrpSpPr/>
          <p:nvPr/>
        </p:nvGrpSpPr>
        <p:grpSpPr>
          <a:xfrm>
            <a:off x="2714481" y="1248499"/>
            <a:ext cx="312454" cy="342246"/>
            <a:chOff x="6480736" y="3925498"/>
            <a:chExt cx="396113" cy="433882"/>
          </a:xfrm>
        </p:grpSpPr>
        <p:sp>
          <p:nvSpPr>
            <p:cNvPr id="563" name="Shape 563"/>
            <p:cNvSpPr/>
            <p:nvPr/>
          </p:nvSpPr>
          <p:spPr>
            <a:xfrm>
              <a:off x="6494650" y="3925498"/>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64" name="Shape 564"/>
            <p:cNvSpPr/>
            <p:nvPr/>
          </p:nvSpPr>
          <p:spPr>
            <a:xfrm>
              <a:off x="6480736" y="4168280"/>
              <a:ext cx="191100" cy="191100"/>
            </a:xfrm>
            <a:prstGeom prst="diamond">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565" name="Shape 565"/>
          <p:cNvGrpSpPr/>
          <p:nvPr/>
        </p:nvGrpSpPr>
        <p:grpSpPr>
          <a:xfrm>
            <a:off x="2040918" y="1214132"/>
            <a:ext cx="326011" cy="318654"/>
            <a:chOff x="5986412" y="3333273"/>
            <a:chExt cx="413300" cy="403973"/>
          </a:xfrm>
        </p:grpSpPr>
        <p:sp>
          <p:nvSpPr>
            <p:cNvPr id="566" name="Shape 566"/>
            <p:cNvSpPr/>
            <p:nvPr/>
          </p:nvSpPr>
          <p:spPr>
            <a:xfrm>
              <a:off x="6017512" y="3333273"/>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67" name="Shape 567"/>
            <p:cNvSpPr/>
            <p:nvPr/>
          </p:nvSpPr>
          <p:spPr>
            <a:xfrm>
              <a:off x="5986412" y="3546146"/>
              <a:ext cx="191100" cy="191100"/>
            </a:xfrm>
            <a:prstGeom prst="diamond">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568" name="Shape 568"/>
          <p:cNvSpPr/>
          <p:nvPr/>
        </p:nvSpPr>
        <p:spPr>
          <a:xfrm>
            <a:off x="2339151" y="2393212"/>
            <a:ext cx="150600" cy="150600"/>
          </a:xfrm>
          <a:prstGeom prst="diamond">
            <a:avLst/>
          </a:prstGeom>
          <a:solidFill>
            <a:srgbClr val="F1C23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pic>
        <p:nvPicPr>
          <p:cNvPr id="569" name="Shape 569"/>
          <p:cNvPicPr preferRelativeResize="0"/>
          <p:nvPr/>
        </p:nvPicPr>
        <p:blipFill>
          <a:blip r:embed="rId4">
            <a:alphaModFix/>
          </a:blip>
          <a:stretch>
            <a:fillRect/>
          </a:stretch>
        </p:blipFill>
        <p:spPr>
          <a:xfrm>
            <a:off x="405293" y="4601275"/>
            <a:ext cx="8333419" cy="269099"/>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6"/>
                                        </p:tgtEl>
                                        <p:attrNameLst>
                                          <p:attrName>style.visibility</p:attrName>
                                        </p:attrNameLst>
                                      </p:cBhvr>
                                      <p:to>
                                        <p:strVal val="visible"/>
                                      </p:to>
                                    </p:set>
                                    <p:animEffect filter="fade" transition="in">
                                      <p:cBhvr>
                                        <p:cTn dur="1000"/>
                                        <p:tgtEl>
                                          <p:spTgt spid="4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7"/>
                                        </p:tgtEl>
                                        <p:attrNameLst>
                                          <p:attrName>style.visibility</p:attrName>
                                        </p:attrNameLst>
                                      </p:cBhvr>
                                      <p:to>
                                        <p:strVal val="visible"/>
                                      </p:to>
                                    </p:set>
                                    <p:animEffect filter="fade" transition="in">
                                      <p:cBhvr>
                                        <p:cTn dur="1000"/>
                                        <p:tgtEl>
                                          <p:spTgt spid="487"/>
                                        </p:tgtEl>
                                      </p:cBhvr>
                                    </p:animEffect>
                                  </p:childTnLst>
                                </p:cTn>
                              </p:par>
                              <p:par>
                                <p:cTn fill="hold" nodeType="withEffect" presetClass="entr" presetID="10" presetSubtype="0">
                                  <p:stCondLst>
                                    <p:cond delay="0"/>
                                  </p:stCondLst>
                                  <p:childTnLst>
                                    <p:set>
                                      <p:cBhvr>
                                        <p:cTn dur="1" fill="hold">
                                          <p:stCondLst>
                                            <p:cond delay="0"/>
                                          </p:stCondLst>
                                        </p:cTn>
                                        <p:tgtEl>
                                          <p:spTgt spid="488"/>
                                        </p:tgtEl>
                                        <p:attrNameLst>
                                          <p:attrName>style.visibility</p:attrName>
                                        </p:attrNameLst>
                                      </p:cBhvr>
                                      <p:to>
                                        <p:strVal val="visible"/>
                                      </p:to>
                                    </p:set>
                                    <p:animEffect filter="fade" transition="in">
                                      <p:cBhvr>
                                        <p:cTn dur="1000"/>
                                        <p:tgtEl>
                                          <p:spTgt spid="4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0"/>
                                        </p:tgtEl>
                                        <p:attrNameLst>
                                          <p:attrName>style.visibility</p:attrName>
                                        </p:attrNameLst>
                                      </p:cBhvr>
                                      <p:to>
                                        <p:strVal val="visible"/>
                                      </p:to>
                                    </p:set>
                                    <p:animEffect filter="fade" transition="in">
                                      <p:cBhvr>
                                        <p:cTn dur="1000"/>
                                        <p:tgtEl>
                                          <p:spTgt spid="490"/>
                                        </p:tgtEl>
                                      </p:cBhvr>
                                    </p:animEffect>
                                  </p:childTnLst>
                                </p:cTn>
                              </p:par>
                              <p:par>
                                <p:cTn fill="hold" nodeType="withEffect" presetClass="entr" presetID="10" presetSubtype="0">
                                  <p:stCondLst>
                                    <p:cond delay="0"/>
                                  </p:stCondLst>
                                  <p:childTnLst>
                                    <p:set>
                                      <p:cBhvr>
                                        <p:cTn dur="1" fill="hold">
                                          <p:stCondLst>
                                            <p:cond delay="0"/>
                                          </p:stCondLst>
                                        </p:cTn>
                                        <p:tgtEl>
                                          <p:spTgt spid="489"/>
                                        </p:tgtEl>
                                        <p:attrNameLst>
                                          <p:attrName>style.visibility</p:attrName>
                                        </p:attrNameLst>
                                      </p:cBhvr>
                                      <p:to>
                                        <p:strVal val="visible"/>
                                      </p:to>
                                    </p:set>
                                    <p:animEffect filter="fade" transition="in">
                                      <p:cBhvr>
                                        <p:cTn dur="1000"/>
                                        <p:tgtEl>
                                          <p:spTgt spid="4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1"/>
                                        </p:tgtEl>
                                        <p:attrNameLst>
                                          <p:attrName>style.visibility</p:attrName>
                                        </p:attrNameLst>
                                      </p:cBhvr>
                                      <p:to>
                                        <p:strVal val="visible"/>
                                      </p:to>
                                    </p:set>
                                    <p:animEffect filter="fade" transition="in">
                                      <p:cBhvr>
                                        <p:cTn dur="1000"/>
                                        <p:tgtEl>
                                          <p:spTgt spid="491"/>
                                        </p:tgtEl>
                                      </p:cBhvr>
                                    </p:animEffect>
                                  </p:childTnLst>
                                </p:cTn>
                              </p:par>
                              <p:par>
                                <p:cTn fill="hold" nodeType="withEffect" presetClass="entr" presetID="10" presetSubtype="0">
                                  <p:stCondLst>
                                    <p:cond delay="0"/>
                                  </p:stCondLst>
                                  <p:childTnLst>
                                    <p:set>
                                      <p:cBhvr>
                                        <p:cTn dur="1" fill="hold">
                                          <p:stCondLst>
                                            <p:cond delay="0"/>
                                          </p:stCondLst>
                                        </p:cTn>
                                        <p:tgtEl>
                                          <p:spTgt spid="492"/>
                                        </p:tgtEl>
                                        <p:attrNameLst>
                                          <p:attrName>style.visibility</p:attrName>
                                        </p:attrNameLst>
                                      </p:cBhvr>
                                      <p:to>
                                        <p:strVal val="visible"/>
                                      </p:to>
                                    </p:set>
                                    <p:animEffect filter="fade" transition="in">
                                      <p:cBhvr>
                                        <p:cTn dur="1000"/>
                                        <p:tgtEl>
                                          <p:spTgt spid="4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gtEl>
                                        <p:attrNameLst>
                                          <p:attrName>style.visibility</p:attrName>
                                        </p:attrNameLst>
                                      </p:cBhvr>
                                      <p:to>
                                        <p:strVal val="visible"/>
                                      </p:to>
                                    </p:set>
                                    <p:animEffect filter="fade" transition="in">
                                      <p:cBhvr>
                                        <p:cTn dur="1000"/>
                                        <p:tgtEl>
                                          <p:spTgt spid="494"/>
                                        </p:tgtEl>
                                      </p:cBhvr>
                                    </p:animEffect>
                                  </p:childTnLst>
                                </p:cTn>
                              </p:par>
                              <p:par>
                                <p:cTn fill="hold" nodeType="withEffect" presetClass="entr" presetID="10" presetSubtype="0">
                                  <p:stCondLst>
                                    <p:cond delay="0"/>
                                  </p:stCondLst>
                                  <p:childTnLst>
                                    <p:set>
                                      <p:cBhvr>
                                        <p:cTn dur="1" fill="hold">
                                          <p:stCondLst>
                                            <p:cond delay="0"/>
                                          </p:stCondLst>
                                        </p:cTn>
                                        <p:tgtEl>
                                          <p:spTgt spid="493"/>
                                        </p:tgtEl>
                                        <p:attrNameLst>
                                          <p:attrName>style.visibility</p:attrName>
                                        </p:attrNameLst>
                                      </p:cBhvr>
                                      <p:to>
                                        <p:strVal val="visible"/>
                                      </p:to>
                                    </p:set>
                                    <p:animEffect filter="fade" transition="in">
                                      <p:cBhvr>
                                        <p:cTn dur="1000"/>
                                        <p:tgtEl>
                                          <p:spTgt spid="4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9"/>
                                        </p:tgtEl>
                                        <p:attrNameLst>
                                          <p:attrName>style.visibility</p:attrName>
                                        </p:attrNameLst>
                                      </p:cBhvr>
                                      <p:to>
                                        <p:strVal val="visible"/>
                                      </p:to>
                                    </p:set>
                                    <p:animEffect filter="fade" transition="in">
                                      <p:cBhvr>
                                        <p:cTn dur="1000"/>
                                        <p:tgtEl>
                                          <p:spTgt spid="5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5"/>
                                        </p:tgtEl>
                                        <p:attrNameLst>
                                          <p:attrName>style.visibility</p:attrName>
                                        </p:attrNameLst>
                                      </p:cBhvr>
                                      <p:to>
                                        <p:strVal val="visible"/>
                                      </p:to>
                                    </p:set>
                                    <p:animEffect filter="fade" transition="in">
                                      <p:cBhvr>
                                        <p:cTn dur="1000"/>
                                        <p:tgtEl>
                                          <p:spTgt spid="4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6"/>
                                        </p:tgtEl>
                                        <p:attrNameLst>
                                          <p:attrName>style.visibility</p:attrName>
                                        </p:attrNameLst>
                                      </p:cBhvr>
                                      <p:to>
                                        <p:strVal val="visible"/>
                                      </p:to>
                                    </p:set>
                                    <p:animEffect filter="fade" transition="in">
                                      <p:cBhvr>
                                        <p:cTn dur="1000"/>
                                        <p:tgtEl>
                                          <p:spTgt spid="4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7"/>
                                        </p:tgtEl>
                                        <p:attrNameLst>
                                          <p:attrName>style.visibility</p:attrName>
                                        </p:attrNameLst>
                                      </p:cBhvr>
                                      <p:to>
                                        <p:strVal val="visible"/>
                                      </p:to>
                                    </p:set>
                                    <p:animEffect filter="fade" transition="in">
                                      <p:cBhvr>
                                        <p:cTn dur="1000"/>
                                        <p:tgtEl>
                                          <p:spTgt spid="4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3" name="Shape 573"/>
        <p:cNvGrpSpPr/>
        <p:nvPr/>
      </p:nvGrpSpPr>
      <p:grpSpPr>
        <a:xfrm>
          <a:off x="0" y="0"/>
          <a:ext cx="0" cy="0"/>
          <a:chOff x="0" y="0"/>
          <a:chExt cx="0" cy="0"/>
        </a:xfrm>
      </p:grpSpPr>
      <p:sp>
        <p:nvSpPr>
          <p:cNvPr id="574" name="Shape 574"/>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Information Gain</a:t>
            </a:r>
          </a:p>
        </p:txBody>
      </p:sp>
      <p:sp>
        <p:nvSpPr>
          <p:cNvPr id="575" name="Shape 575"/>
          <p:cNvSpPr txBox="1"/>
          <p:nvPr/>
        </p:nvSpPr>
        <p:spPr>
          <a:xfrm>
            <a:off x="5039100" y="1429625"/>
            <a:ext cx="3567000" cy="862800"/>
          </a:xfrm>
          <a:prstGeom prst="rect">
            <a:avLst/>
          </a:prstGeom>
          <a:noFill/>
          <a:ln>
            <a:noFill/>
          </a:ln>
        </p:spPr>
        <p:txBody>
          <a:bodyPr anchorCtr="0" anchor="t" bIns="91425" lIns="91425" rIns="91425" tIns="91425">
            <a:noAutofit/>
          </a:bodyPr>
          <a:lstStyle/>
          <a:p>
            <a:pPr lvl="0">
              <a:spcBef>
                <a:spcPts val="0"/>
              </a:spcBef>
              <a:buNone/>
            </a:pPr>
            <a:r>
              <a:rPr lang="en" sz="2400"/>
              <a:t>Information Gain = 0.57</a:t>
            </a:r>
          </a:p>
        </p:txBody>
      </p:sp>
      <p:sp>
        <p:nvSpPr>
          <p:cNvPr id="576" name="Shape 576"/>
          <p:cNvSpPr/>
          <p:nvPr/>
        </p:nvSpPr>
        <p:spPr>
          <a:xfrm>
            <a:off x="155658" y="3331990"/>
            <a:ext cx="1818900" cy="1511700"/>
          </a:xfrm>
          <a:prstGeom prst="ellipse">
            <a:avLst/>
          </a:prstGeom>
          <a:no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77" name="Shape 577"/>
          <p:cNvSpPr/>
          <p:nvPr/>
        </p:nvSpPr>
        <p:spPr>
          <a:xfrm>
            <a:off x="3167808" y="3116235"/>
            <a:ext cx="1818900" cy="1762500"/>
          </a:xfrm>
          <a:prstGeom prst="ellipse">
            <a:avLst/>
          </a:prstGeom>
          <a:no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78" name="Shape 578"/>
          <p:cNvSpPr/>
          <p:nvPr/>
        </p:nvSpPr>
        <p:spPr>
          <a:xfrm>
            <a:off x="1114633" y="744350"/>
            <a:ext cx="2618700" cy="2040300"/>
          </a:xfrm>
          <a:prstGeom prst="ellipse">
            <a:avLst/>
          </a:prstGeom>
          <a:no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79" name="Shape 579"/>
          <p:cNvSpPr/>
          <p:nvPr/>
        </p:nvSpPr>
        <p:spPr>
          <a:xfrm>
            <a:off x="3870196" y="3858098"/>
            <a:ext cx="382200" cy="3681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80" name="Shape 580"/>
          <p:cNvSpPr/>
          <p:nvPr/>
        </p:nvSpPr>
        <p:spPr>
          <a:xfrm>
            <a:off x="3424283" y="4119198"/>
            <a:ext cx="382200" cy="3681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81" name="Shape 581"/>
          <p:cNvSpPr/>
          <p:nvPr/>
        </p:nvSpPr>
        <p:spPr>
          <a:xfrm>
            <a:off x="3392371" y="3494535"/>
            <a:ext cx="382200" cy="3681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82" name="Shape 582"/>
          <p:cNvSpPr/>
          <p:nvPr/>
        </p:nvSpPr>
        <p:spPr>
          <a:xfrm>
            <a:off x="4346658" y="3424873"/>
            <a:ext cx="382200" cy="3681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583" name="Shape 583"/>
          <p:cNvCxnSpPr>
            <a:endCxn id="576" idx="0"/>
          </p:cNvCxnSpPr>
          <p:nvPr/>
        </p:nvCxnSpPr>
        <p:spPr>
          <a:xfrm flipH="1">
            <a:off x="1065108" y="2731690"/>
            <a:ext cx="906000" cy="600299"/>
          </a:xfrm>
          <a:prstGeom prst="straightConnector1">
            <a:avLst/>
          </a:prstGeom>
          <a:noFill/>
          <a:ln cap="flat" cmpd="sng" w="38100">
            <a:solidFill>
              <a:schemeClr val="dk2"/>
            </a:solidFill>
            <a:prstDash val="solid"/>
            <a:round/>
            <a:headEnd len="lg" w="lg" type="none"/>
            <a:tailEnd len="lg" w="lg" type="triangle"/>
          </a:ln>
        </p:spPr>
      </p:cxnSp>
      <p:cxnSp>
        <p:nvCxnSpPr>
          <p:cNvPr id="584" name="Shape 584"/>
          <p:cNvCxnSpPr>
            <a:endCxn id="577" idx="0"/>
          </p:cNvCxnSpPr>
          <p:nvPr/>
        </p:nvCxnSpPr>
        <p:spPr>
          <a:xfrm>
            <a:off x="3004158" y="2675235"/>
            <a:ext cx="1073100" cy="441000"/>
          </a:xfrm>
          <a:prstGeom prst="straightConnector1">
            <a:avLst/>
          </a:prstGeom>
          <a:noFill/>
          <a:ln cap="flat" cmpd="sng" w="38100">
            <a:solidFill>
              <a:schemeClr val="dk2"/>
            </a:solidFill>
            <a:prstDash val="solid"/>
            <a:round/>
            <a:headEnd len="lg" w="lg" type="none"/>
            <a:tailEnd len="lg" w="lg" type="triangle"/>
          </a:ln>
        </p:spPr>
      </p:cxnSp>
      <p:sp>
        <p:nvSpPr>
          <p:cNvPr id="585" name="Shape 585"/>
          <p:cNvSpPr txBox="1"/>
          <p:nvPr/>
        </p:nvSpPr>
        <p:spPr>
          <a:xfrm>
            <a:off x="1977788" y="2719160"/>
            <a:ext cx="1181700" cy="441000"/>
          </a:xfrm>
          <a:prstGeom prst="rect">
            <a:avLst/>
          </a:prstGeom>
          <a:noFill/>
          <a:ln>
            <a:noFill/>
          </a:ln>
        </p:spPr>
        <p:txBody>
          <a:bodyPr anchorCtr="0" anchor="t" bIns="91425" lIns="91425" rIns="91425" tIns="91425">
            <a:noAutofit/>
          </a:bodyPr>
          <a:lstStyle/>
          <a:p>
            <a:pPr lvl="0" rtl="0" algn="ctr">
              <a:spcBef>
                <a:spcPts val="0"/>
              </a:spcBef>
              <a:buNone/>
            </a:pPr>
            <a:r>
              <a:rPr b="1" lang="en"/>
              <a:t>has_   ?</a:t>
            </a:r>
          </a:p>
        </p:txBody>
      </p:sp>
      <p:sp>
        <p:nvSpPr>
          <p:cNvPr id="586" name="Shape 586"/>
          <p:cNvSpPr txBox="1"/>
          <p:nvPr/>
        </p:nvSpPr>
        <p:spPr>
          <a:xfrm>
            <a:off x="3162383" y="2548785"/>
            <a:ext cx="906000" cy="441000"/>
          </a:xfrm>
          <a:prstGeom prst="rect">
            <a:avLst/>
          </a:prstGeom>
          <a:noFill/>
          <a:ln>
            <a:noFill/>
          </a:ln>
        </p:spPr>
        <p:txBody>
          <a:bodyPr anchorCtr="0" anchor="t" bIns="91425" lIns="91425" rIns="91425" tIns="91425">
            <a:noAutofit/>
          </a:bodyPr>
          <a:lstStyle/>
          <a:p>
            <a:pPr lvl="0" rtl="0" algn="ctr">
              <a:spcBef>
                <a:spcPts val="0"/>
              </a:spcBef>
              <a:buNone/>
            </a:pPr>
            <a:r>
              <a:rPr lang="en"/>
              <a:t>False</a:t>
            </a:r>
          </a:p>
        </p:txBody>
      </p:sp>
      <p:sp>
        <p:nvSpPr>
          <p:cNvPr id="587" name="Shape 587"/>
          <p:cNvSpPr txBox="1"/>
          <p:nvPr/>
        </p:nvSpPr>
        <p:spPr>
          <a:xfrm>
            <a:off x="888183" y="2693105"/>
            <a:ext cx="906000" cy="441000"/>
          </a:xfrm>
          <a:prstGeom prst="rect">
            <a:avLst/>
          </a:prstGeom>
          <a:noFill/>
          <a:ln>
            <a:noFill/>
          </a:ln>
        </p:spPr>
        <p:txBody>
          <a:bodyPr anchorCtr="0" anchor="t" bIns="91425" lIns="91425" rIns="91425" tIns="91425">
            <a:noAutofit/>
          </a:bodyPr>
          <a:lstStyle/>
          <a:p>
            <a:pPr lvl="0" rtl="0" algn="ctr">
              <a:spcBef>
                <a:spcPts val="0"/>
              </a:spcBef>
              <a:buNone/>
            </a:pPr>
            <a:r>
              <a:rPr lang="en"/>
              <a:t>True</a:t>
            </a:r>
          </a:p>
        </p:txBody>
      </p:sp>
      <p:grpSp>
        <p:nvGrpSpPr>
          <p:cNvPr id="588" name="Shape 588"/>
          <p:cNvGrpSpPr/>
          <p:nvPr/>
        </p:nvGrpSpPr>
        <p:grpSpPr>
          <a:xfrm>
            <a:off x="1128758" y="3470565"/>
            <a:ext cx="425075" cy="434520"/>
            <a:chOff x="3276775" y="3470565"/>
            <a:chExt cx="425075" cy="434520"/>
          </a:xfrm>
        </p:grpSpPr>
        <p:sp>
          <p:nvSpPr>
            <p:cNvPr id="589" name="Shape 589"/>
            <p:cNvSpPr/>
            <p:nvPr/>
          </p:nvSpPr>
          <p:spPr>
            <a:xfrm>
              <a:off x="3276775" y="3470565"/>
              <a:ext cx="382200" cy="368100"/>
            </a:xfrm>
            <a:prstGeom prst="ellipse">
              <a:avLst/>
            </a:prstGeom>
            <a:solidFill>
              <a:srgbClr val="38761D"/>
            </a:solid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90" name="Shape 590"/>
            <p:cNvSpPr/>
            <p:nvPr/>
          </p:nvSpPr>
          <p:spPr>
            <a:xfrm>
              <a:off x="3510750" y="3713985"/>
              <a:ext cx="191100" cy="191100"/>
            </a:xfrm>
            <a:prstGeom prst="diamond">
              <a:avLst/>
            </a:prstGeom>
            <a:solidFill>
              <a:srgbClr val="F1C23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grpSp>
      <p:grpSp>
        <p:nvGrpSpPr>
          <p:cNvPr id="591" name="Shape 591"/>
          <p:cNvGrpSpPr/>
          <p:nvPr/>
        </p:nvGrpSpPr>
        <p:grpSpPr>
          <a:xfrm>
            <a:off x="436353" y="3927323"/>
            <a:ext cx="390740" cy="440266"/>
            <a:chOff x="2584369" y="3927323"/>
            <a:chExt cx="390740" cy="440266"/>
          </a:xfrm>
        </p:grpSpPr>
        <p:sp>
          <p:nvSpPr>
            <p:cNvPr id="592" name="Shape 592"/>
            <p:cNvSpPr/>
            <p:nvPr/>
          </p:nvSpPr>
          <p:spPr>
            <a:xfrm>
              <a:off x="2584369" y="3927323"/>
              <a:ext cx="382200" cy="368100"/>
            </a:xfrm>
            <a:prstGeom prst="ellipse">
              <a:avLst/>
            </a:prstGeom>
            <a:solidFill>
              <a:srgbClr val="38761D"/>
            </a:solid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593" name="Shape 593"/>
            <p:cNvSpPr/>
            <p:nvPr/>
          </p:nvSpPr>
          <p:spPr>
            <a:xfrm>
              <a:off x="2784009" y="4176490"/>
              <a:ext cx="191100" cy="191100"/>
            </a:xfrm>
            <a:prstGeom prst="diamond">
              <a:avLst/>
            </a:prstGeom>
            <a:solidFill>
              <a:srgbClr val="F1C23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grpSp>
      <p:grpSp>
        <p:nvGrpSpPr>
          <p:cNvPr id="594" name="Shape 594"/>
          <p:cNvGrpSpPr/>
          <p:nvPr/>
        </p:nvGrpSpPr>
        <p:grpSpPr>
          <a:xfrm>
            <a:off x="647283" y="3462715"/>
            <a:ext cx="417825" cy="429769"/>
            <a:chOff x="2795300" y="3462715"/>
            <a:chExt cx="417825" cy="429769"/>
          </a:xfrm>
        </p:grpSpPr>
        <p:sp>
          <p:nvSpPr>
            <p:cNvPr id="595" name="Shape 595"/>
            <p:cNvSpPr/>
            <p:nvPr/>
          </p:nvSpPr>
          <p:spPr>
            <a:xfrm>
              <a:off x="2809675" y="3462715"/>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96" name="Shape 596"/>
            <p:cNvSpPr/>
            <p:nvPr/>
          </p:nvSpPr>
          <p:spPr>
            <a:xfrm>
              <a:off x="3022025" y="3700084"/>
              <a:ext cx="191100" cy="191100"/>
            </a:xfrm>
            <a:prstGeom prst="diamond">
              <a:avLst/>
            </a:prstGeom>
            <a:solidFill>
              <a:srgbClr val="F1C23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97" name="Shape 597"/>
            <p:cNvSpPr/>
            <p:nvPr/>
          </p:nvSpPr>
          <p:spPr>
            <a:xfrm>
              <a:off x="2795300" y="3701384"/>
              <a:ext cx="191100" cy="191100"/>
            </a:xfrm>
            <a:prstGeom prst="diamond">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598" name="Shape 598"/>
          <p:cNvGrpSpPr/>
          <p:nvPr/>
        </p:nvGrpSpPr>
        <p:grpSpPr>
          <a:xfrm>
            <a:off x="1192293" y="3903790"/>
            <a:ext cx="417070" cy="429532"/>
            <a:chOff x="3340309" y="3903790"/>
            <a:chExt cx="417070" cy="429532"/>
          </a:xfrm>
        </p:grpSpPr>
        <p:sp>
          <p:nvSpPr>
            <p:cNvPr id="599" name="Shape 599"/>
            <p:cNvSpPr/>
            <p:nvPr/>
          </p:nvSpPr>
          <p:spPr>
            <a:xfrm>
              <a:off x="3361725" y="3903790"/>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00" name="Shape 600"/>
            <p:cNvSpPr/>
            <p:nvPr/>
          </p:nvSpPr>
          <p:spPr>
            <a:xfrm>
              <a:off x="3566280" y="4142223"/>
              <a:ext cx="191100" cy="191100"/>
            </a:xfrm>
            <a:prstGeom prst="diamond">
              <a:avLst/>
            </a:prstGeom>
            <a:solidFill>
              <a:srgbClr val="F1C23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01" name="Shape 601"/>
            <p:cNvSpPr/>
            <p:nvPr/>
          </p:nvSpPr>
          <p:spPr>
            <a:xfrm>
              <a:off x="3340309" y="4128359"/>
              <a:ext cx="191100" cy="191100"/>
            </a:xfrm>
            <a:prstGeom prst="diamond">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602" name="Shape 602"/>
          <p:cNvGrpSpPr/>
          <p:nvPr/>
        </p:nvGrpSpPr>
        <p:grpSpPr>
          <a:xfrm>
            <a:off x="3852297" y="4293598"/>
            <a:ext cx="416061" cy="412614"/>
            <a:chOff x="6000313" y="4293598"/>
            <a:chExt cx="416061" cy="412614"/>
          </a:xfrm>
        </p:grpSpPr>
        <p:sp>
          <p:nvSpPr>
            <p:cNvPr id="603" name="Shape 603"/>
            <p:cNvSpPr/>
            <p:nvPr/>
          </p:nvSpPr>
          <p:spPr>
            <a:xfrm>
              <a:off x="6034175" y="4293598"/>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04" name="Shape 604"/>
            <p:cNvSpPr/>
            <p:nvPr/>
          </p:nvSpPr>
          <p:spPr>
            <a:xfrm>
              <a:off x="6000313" y="4515112"/>
              <a:ext cx="191100" cy="191100"/>
            </a:xfrm>
            <a:prstGeom prst="diamond">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605" name="Shape 605"/>
          <p:cNvGrpSpPr/>
          <p:nvPr/>
        </p:nvGrpSpPr>
        <p:grpSpPr>
          <a:xfrm>
            <a:off x="4332719" y="3925498"/>
            <a:ext cx="396113" cy="433882"/>
            <a:chOff x="6480736" y="3925498"/>
            <a:chExt cx="396113" cy="433882"/>
          </a:xfrm>
        </p:grpSpPr>
        <p:sp>
          <p:nvSpPr>
            <p:cNvPr id="606" name="Shape 606"/>
            <p:cNvSpPr/>
            <p:nvPr/>
          </p:nvSpPr>
          <p:spPr>
            <a:xfrm>
              <a:off x="6494650" y="3925498"/>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07" name="Shape 607"/>
            <p:cNvSpPr/>
            <p:nvPr/>
          </p:nvSpPr>
          <p:spPr>
            <a:xfrm>
              <a:off x="6480736" y="4168280"/>
              <a:ext cx="191100" cy="191100"/>
            </a:xfrm>
            <a:prstGeom prst="diamond">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608" name="Shape 608"/>
          <p:cNvGrpSpPr/>
          <p:nvPr/>
        </p:nvGrpSpPr>
        <p:grpSpPr>
          <a:xfrm>
            <a:off x="3838396" y="3333273"/>
            <a:ext cx="413300" cy="403973"/>
            <a:chOff x="5986412" y="3333273"/>
            <a:chExt cx="413300" cy="403973"/>
          </a:xfrm>
        </p:grpSpPr>
        <p:sp>
          <p:nvSpPr>
            <p:cNvPr id="609" name="Shape 609"/>
            <p:cNvSpPr/>
            <p:nvPr/>
          </p:nvSpPr>
          <p:spPr>
            <a:xfrm>
              <a:off x="6017512" y="3333273"/>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10" name="Shape 610"/>
            <p:cNvSpPr/>
            <p:nvPr/>
          </p:nvSpPr>
          <p:spPr>
            <a:xfrm>
              <a:off x="5986412" y="3546146"/>
              <a:ext cx="191100" cy="191100"/>
            </a:xfrm>
            <a:prstGeom prst="diamond">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611" name="Shape 611"/>
          <p:cNvGrpSpPr/>
          <p:nvPr/>
        </p:nvGrpSpPr>
        <p:grpSpPr>
          <a:xfrm>
            <a:off x="860107" y="4337015"/>
            <a:ext cx="424552" cy="439844"/>
            <a:chOff x="3008123" y="4337015"/>
            <a:chExt cx="424552" cy="439844"/>
          </a:xfrm>
        </p:grpSpPr>
        <p:sp>
          <p:nvSpPr>
            <p:cNvPr id="612" name="Shape 612"/>
            <p:cNvSpPr/>
            <p:nvPr/>
          </p:nvSpPr>
          <p:spPr>
            <a:xfrm>
              <a:off x="3022025" y="4337015"/>
              <a:ext cx="382200" cy="368100"/>
            </a:xfrm>
            <a:prstGeom prst="ellipse">
              <a:avLst/>
            </a:prstGeom>
            <a:solidFill>
              <a:srgbClr val="38761D"/>
            </a:solid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13" name="Shape 613"/>
            <p:cNvSpPr/>
            <p:nvPr/>
          </p:nvSpPr>
          <p:spPr>
            <a:xfrm>
              <a:off x="3241576" y="4585759"/>
              <a:ext cx="191100" cy="191100"/>
            </a:xfrm>
            <a:prstGeom prst="diamond">
              <a:avLst/>
            </a:prstGeom>
            <a:solidFill>
              <a:srgbClr val="F1C23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14" name="Shape 614"/>
            <p:cNvSpPr/>
            <p:nvPr/>
          </p:nvSpPr>
          <p:spPr>
            <a:xfrm>
              <a:off x="3008123" y="4585759"/>
              <a:ext cx="191100" cy="191100"/>
            </a:xfrm>
            <a:prstGeom prst="diamond">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615" name="Shape 615"/>
          <p:cNvGrpSpPr/>
          <p:nvPr/>
        </p:nvGrpSpPr>
        <p:grpSpPr>
          <a:xfrm>
            <a:off x="2181343" y="821034"/>
            <a:ext cx="425075" cy="434520"/>
            <a:chOff x="3276775" y="3470565"/>
            <a:chExt cx="425075" cy="434520"/>
          </a:xfrm>
        </p:grpSpPr>
        <p:sp>
          <p:nvSpPr>
            <p:cNvPr id="616" name="Shape 616"/>
            <p:cNvSpPr/>
            <p:nvPr/>
          </p:nvSpPr>
          <p:spPr>
            <a:xfrm>
              <a:off x="3276775" y="3470565"/>
              <a:ext cx="382200" cy="368100"/>
            </a:xfrm>
            <a:prstGeom prst="ellipse">
              <a:avLst/>
            </a:prstGeom>
            <a:solidFill>
              <a:srgbClr val="38761D"/>
            </a:solid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17" name="Shape 617"/>
            <p:cNvSpPr/>
            <p:nvPr/>
          </p:nvSpPr>
          <p:spPr>
            <a:xfrm>
              <a:off x="3510750" y="3713985"/>
              <a:ext cx="191100" cy="191100"/>
            </a:xfrm>
            <a:prstGeom prst="diamond">
              <a:avLst/>
            </a:prstGeom>
            <a:solidFill>
              <a:srgbClr val="F1C23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618" name="Shape 618"/>
          <p:cNvGrpSpPr/>
          <p:nvPr/>
        </p:nvGrpSpPr>
        <p:grpSpPr>
          <a:xfrm>
            <a:off x="1255528" y="1328115"/>
            <a:ext cx="390740" cy="440266"/>
            <a:chOff x="2584369" y="3927323"/>
            <a:chExt cx="390740" cy="440266"/>
          </a:xfrm>
        </p:grpSpPr>
        <p:sp>
          <p:nvSpPr>
            <p:cNvPr id="619" name="Shape 619"/>
            <p:cNvSpPr/>
            <p:nvPr/>
          </p:nvSpPr>
          <p:spPr>
            <a:xfrm>
              <a:off x="2584369" y="3927323"/>
              <a:ext cx="382200" cy="368100"/>
            </a:xfrm>
            <a:prstGeom prst="ellipse">
              <a:avLst/>
            </a:prstGeom>
            <a:solidFill>
              <a:srgbClr val="38761D"/>
            </a:solid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620" name="Shape 620"/>
            <p:cNvSpPr/>
            <p:nvPr/>
          </p:nvSpPr>
          <p:spPr>
            <a:xfrm>
              <a:off x="2784009" y="4176490"/>
              <a:ext cx="191100" cy="191100"/>
            </a:xfrm>
            <a:prstGeom prst="diamond">
              <a:avLst/>
            </a:prstGeom>
            <a:solidFill>
              <a:srgbClr val="F1C23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grpSp>
      <p:grpSp>
        <p:nvGrpSpPr>
          <p:cNvPr id="621" name="Shape 621"/>
          <p:cNvGrpSpPr/>
          <p:nvPr/>
        </p:nvGrpSpPr>
        <p:grpSpPr>
          <a:xfrm>
            <a:off x="1702361" y="1046031"/>
            <a:ext cx="417825" cy="429769"/>
            <a:chOff x="2795300" y="3462715"/>
            <a:chExt cx="417825" cy="429769"/>
          </a:xfrm>
        </p:grpSpPr>
        <p:sp>
          <p:nvSpPr>
            <p:cNvPr id="622" name="Shape 622"/>
            <p:cNvSpPr/>
            <p:nvPr/>
          </p:nvSpPr>
          <p:spPr>
            <a:xfrm>
              <a:off x="2809675" y="3462715"/>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23" name="Shape 623"/>
            <p:cNvSpPr/>
            <p:nvPr/>
          </p:nvSpPr>
          <p:spPr>
            <a:xfrm>
              <a:off x="3022025" y="3700084"/>
              <a:ext cx="191100" cy="191100"/>
            </a:xfrm>
            <a:prstGeom prst="diamond">
              <a:avLst/>
            </a:prstGeom>
            <a:solidFill>
              <a:srgbClr val="F1C23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24" name="Shape 624"/>
            <p:cNvSpPr/>
            <p:nvPr/>
          </p:nvSpPr>
          <p:spPr>
            <a:xfrm>
              <a:off x="2795300" y="3701384"/>
              <a:ext cx="191100" cy="191100"/>
            </a:xfrm>
            <a:prstGeom prst="diamond">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625" name="Shape 625"/>
          <p:cNvGrpSpPr/>
          <p:nvPr/>
        </p:nvGrpSpPr>
        <p:grpSpPr>
          <a:xfrm>
            <a:off x="1904313" y="1772582"/>
            <a:ext cx="417070" cy="429532"/>
            <a:chOff x="3340309" y="3903790"/>
            <a:chExt cx="417070" cy="429532"/>
          </a:xfrm>
        </p:grpSpPr>
        <p:sp>
          <p:nvSpPr>
            <p:cNvPr id="626" name="Shape 626"/>
            <p:cNvSpPr/>
            <p:nvPr/>
          </p:nvSpPr>
          <p:spPr>
            <a:xfrm>
              <a:off x="3361725" y="3903790"/>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27" name="Shape 627"/>
            <p:cNvSpPr/>
            <p:nvPr/>
          </p:nvSpPr>
          <p:spPr>
            <a:xfrm>
              <a:off x="3566280" y="4142223"/>
              <a:ext cx="191100" cy="191100"/>
            </a:xfrm>
            <a:prstGeom prst="diamond">
              <a:avLst/>
            </a:prstGeom>
            <a:solidFill>
              <a:srgbClr val="F1C23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28" name="Shape 628"/>
            <p:cNvSpPr/>
            <p:nvPr/>
          </p:nvSpPr>
          <p:spPr>
            <a:xfrm>
              <a:off x="3340309" y="4128359"/>
              <a:ext cx="191100" cy="191100"/>
            </a:xfrm>
            <a:prstGeom prst="diamond">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629" name="Shape 629"/>
          <p:cNvGrpSpPr/>
          <p:nvPr/>
        </p:nvGrpSpPr>
        <p:grpSpPr>
          <a:xfrm>
            <a:off x="2579433" y="1678023"/>
            <a:ext cx="424552" cy="439844"/>
            <a:chOff x="3008123" y="4337015"/>
            <a:chExt cx="424552" cy="439844"/>
          </a:xfrm>
        </p:grpSpPr>
        <p:sp>
          <p:nvSpPr>
            <p:cNvPr id="630" name="Shape 630"/>
            <p:cNvSpPr/>
            <p:nvPr/>
          </p:nvSpPr>
          <p:spPr>
            <a:xfrm>
              <a:off x="3022025" y="4337015"/>
              <a:ext cx="382200" cy="368100"/>
            </a:xfrm>
            <a:prstGeom prst="ellipse">
              <a:avLst/>
            </a:prstGeom>
            <a:solidFill>
              <a:srgbClr val="38761D"/>
            </a:solid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31" name="Shape 631"/>
            <p:cNvSpPr/>
            <p:nvPr/>
          </p:nvSpPr>
          <p:spPr>
            <a:xfrm>
              <a:off x="3241576" y="4585759"/>
              <a:ext cx="191100" cy="191100"/>
            </a:xfrm>
            <a:prstGeom prst="diamond">
              <a:avLst/>
            </a:prstGeom>
            <a:solidFill>
              <a:srgbClr val="F1C23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32" name="Shape 632"/>
            <p:cNvSpPr/>
            <p:nvPr/>
          </p:nvSpPr>
          <p:spPr>
            <a:xfrm>
              <a:off x="3008123" y="4585759"/>
              <a:ext cx="191100" cy="191100"/>
            </a:xfrm>
            <a:prstGeom prst="diamond">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633" name="Shape 633"/>
          <p:cNvSpPr/>
          <p:nvPr/>
        </p:nvSpPr>
        <p:spPr>
          <a:xfrm>
            <a:off x="2780922" y="983056"/>
            <a:ext cx="382200" cy="3681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34" name="Shape 634"/>
          <p:cNvSpPr/>
          <p:nvPr/>
        </p:nvSpPr>
        <p:spPr>
          <a:xfrm>
            <a:off x="2149475" y="2300095"/>
            <a:ext cx="382200" cy="3681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35" name="Shape 635"/>
          <p:cNvSpPr/>
          <p:nvPr/>
        </p:nvSpPr>
        <p:spPr>
          <a:xfrm>
            <a:off x="3128848" y="1882544"/>
            <a:ext cx="382200" cy="3681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36" name="Shape 636"/>
          <p:cNvSpPr/>
          <p:nvPr/>
        </p:nvSpPr>
        <p:spPr>
          <a:xfrm>
            <a:off x="1432475" y="2023559"/>
            <a:ext cx="382200" cy="3681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nvGrpSpPr>
          <p:cNvPr id="637" name="Shape 637"/>
          <p:cNvGrpSpPr/>
          <p:nvPr/>
        </p:nvGrpSpPr>
        <p:grpSpPr>
          <a:xfrm>
            <a:off x="2678771" y="2153391"/>
            <a:ext cx="416061" cy="412614"/>
            <a:chOff x="6000313" y="4293598"/>
            <a:chExt cx="416061" cy="412614"/>
          </a:xfrm>
        </p:grpSpPr>
        <p:sp>
          <p:nvSpPr>
            <p:cNvPr id="638" name="Shape 638"/>
            <p:cNvSpPr/>
            <p:nvPr/>
          </p:nvSpPr>
          <p:spPr>
            <a:xfrm>
              <a:off x="6034175" y="4293598"/>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39" name="Shape 639"/>
            <p:cNvSpPr/>
            <p:nvPr/>
          </p:nvSpPr>
          <p:spPr>
            <a:xfrm>
              <a:off x="6000313" y="4515112"/>
              <a:ext cx="191100" cy="191100"/>
            </a:xfrm>
            <a:prstGeom prst="diamond">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640" name="Shape 640"/>
          <p:cNvGrpSpPr/>
          <p:nvPr/>
        </p:nvGrpSpPr>
        <p:grpSpPr>
          <a:xfrm>
            <a:off x="3083207" y="1366970"/>
            <a:ext cx="396113" cy="433882"/>
            <a:chOff x="6480736" y="3925498"/>
            <a:chExt cx="396113" cy="433882"/>
          </a:xfrm>
        </p:grpSpPr>
        <p:sp>
          <p:nvSpPr>
            <p:cNvPr id="641" name="Shape 641"/>
            <p:cNvSpPr/>
            <p:nvPr/>
          </p:nvSpPr>
          <p:spPr>
            <a:xfrm>
              <a:off x="6494650" y="3925498"/>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42" name="Shape 642"/>
            <p:cNvSpPr/>
            <p:nvPr/>
          </p:nvSpPr>
          <p:spPr>
            <a:xfrm>
              <a:off x="6480736" y="4168280"/>
              <a:ext cx="191100" cy="191100"/>
            </a:xfrm>
            <a:prstGeom prst="diamond">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643" name="Shape 643"/>
          <p:cNvGrpSpPr/>
          <p:nvPr/>
        </p:nvGrpSpPr>
        <p:grpSpPr>
          <a:xfrm>
            <a:off x="2229308" y="1323389"/>
            <a:ext cx="413300" cy="403973"/>
            <a:chOff x="5986412" y="3333273"/>
            <a:chExt cx="413300" cy="403973"/>
          </a:xfrm>
        </p:grpSpPr>
        <p:sp>
          <p:nvSpPr>
            <p:cNvPr id="644" name="Shape 644"/>
            <p:cNvSpPr/>
            <p:nvPr/>
          </p:nvSpPr>
          <p:spPr>
            <a:xfrm>
              <a:off x="6017512" y="3333273"/>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45" name="Shape 645"/>
            <p:cNvSpPr/>
            <p:nvPr/>
          </p:nvSpPr>
          <p:spPr>
            <a:xfrm>
              <a:off x="5986412" y="3546146"/>
              <a:ext cx="191100" cy="191100"/>
            </a:xfrm>
            <a:prstGeom prst="diamond">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646" name="Shape 646"/>
          <p:cNvSpPr/>
          <p:nvPr/>
        </p:nvSpPr>
        <p:spPr>
          <a:xfrm>
            <a:off x="2607236" y="2818060"/>
            <a:ext cx="191100" cy="191100"/>
          </a:xfrm>
          <a:prstGeom prst="diamond">
            <a:avLst/>
          </a:prstGeom>
          <a:solidFill>
            <a:srgbClr val="F1C23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0" name="Shape 650"/>
        <p:cNvGrpSpPr/>
        <p:nvPr/>
      </p:nvGrpSpPr>
      <p:grpSpPr>
        <a:xfrm>
          <a:off x="0" y="0"/>
          <a:ext cx="0" cy="0"/>
          <a:chOff x="0" y="0"/>
          <a:chExt cx="0" cy="0"/>
        </a:xfrm>
      </p:grpSpPr>
      <p:sp>
        <p:nvSpPr>
          <p:cNvPr id="651" name="Shape 651"/>
          <p:cNvSpPr/>
          <p:nvPr/>
        </p:nvSpPr>
        <p:spPr>
          <a:xfrm>
            <a:off x="2607233" y="2817910"/>
            <a:ext cx="191100" cy="191100"/>
          </a:xfrm>
          <a:prstGeom prst="diamond">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52" name="Shape 652"/>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t>Information Gain</a:t>
            </a:r>
          </a:p>
        </p:txBody>
      </p:sp>
      <p:sp>
        <p:nvSpPr>
          <p:cNvPr id="653" name="Shape 653"/>
          <p:cNvSpPr txBox="1"/>
          <p:nvPr/>
        </p:nvSpPr>
        <p:spPr>
          <a:xfrm>
            <a:off x="5039100" y="1429625"/>
            <a:ext cx="3567000" cy="862800"/>
          </a:xfrm>
          <a:prstGeom prst="rect">
            <a:avLst/>
          </a:prstGeom>
          <a:noFill/>
          <a:ln>
            <a:noFill/>
          </a:ln>
        </p:spPr>
        <p:txBody>
          <a:bodyPr anchorCtr="0" anchor="t" bIns="91425" lIns="91425" rIns="91425" tIns="91425">
            <a:noAutofit/>
          </a:bodyPr>
          <a:lstStyle/>
          <a:p>
            <a:pPr lvl="0" rtl="0">
              <a:spcBef>
                <a:spcPts val="0"/>
              </a:spcBef>
              <a:buNone/>
            </a:pPr>
            <a:r>
              <a:rPr lang="en" sz="2400"/>
              <a:t>Information Gain = 0.765</a:t>
            </a:r>
          </a:p>
        </p:txBody>
      </p:sp>
      <p:sp>
        <p:nvSpPr>
          <p:cNvPr id="654" name="Shape 654"/>
          <p:cNvSpPr txBox="1"/>
          <p:nvPr/>
        </p:nvSpPr>
        <p:spPr>
          <a:xfrm>
            <a:off x="6369650" y="2562025"/>
            <a:ext cx="2555100" cy="1893600"/>
          </a:xfrm>
          <a:prstGeom prst="rect">
            <a:avLst/>
          </a:prstGeom>
          <a:noFill/>
          <a:ln>
            <a:noFill/>
          </a:ln>
        </p:spPr>
        <p:txBody>
          <a:bodyPr anchorCtr="0" anchor="t" bIns="91425" lIns="91425" rIns="91425" tIns="91425">
            <a:noAutofit/>
          </a:bodyPr>
          <a:lstStyle/>
          <a:p>
            <a:pPr lvl="0" algn="ctr">
              <a:spcBef>
                <a:spcPts val="0"/>
              </a:spcBef>
              <a:buNone/>
            </a:pPr>
            <a:r>
              <a:rPr lang="en" sz="2400">
                <a:solidFill>
                  <a:srgbClr val="CC4125"/>
                </a:solidFill>
              </a:rPr>
              <a:t>MORE THAN THE LAST SPLIT. THIS IS GOOD!</a:t>
            </a:r>
          </a:p>
        </p:txBody>
      </p:sp>
      <p:cxnSp>
        <p:nvCxnSpPr>
          <p:cNvPr id="655" name="Shape 655"/>
          <p:cNvCxnSpPr/>
          <p:nvPr/>
        </p:nvCxnSpPr>
        <p:spPr>
          <a:xfrm flipH="1" rot="10800000">
            <a:off x="7289725" y="1896700"/>
            <a:ext cx="552000" cy="764400"/>
          </a:xfrm>
          <a:prstGeom prst="straightConnector1">
            <a:avLst/>
          </a:prstGeom>
          <a:noFill/>
          <a:ln cap="flat" cmpd="sng" w="38100">
            <a:solidFill>
              <a:srgbClr val="CC4125"/>
            </a:solidFill>
            <a:prstDash val="solid"/>
            <a:round/>
            <a:headEnd len="lg" w="lg" type="none"/>
            <a:tailEnd len="lg" w="lg" type="triangle"/>
          </a:ln>
        </p:spPr>
      </p:cxnSp>
      <p:sp>
        <p:nvSpPr>
          <p:cNvPr id="656" name="Shape 656"/>
          <p:cNvSpPr/>
          <p:nvPr/>
        </p:nvSpPr>
        <p:spPr>
          <a:xfrm>
            <a:off x="155658" y="3331990"/>
            <a:ext cx="1818900" cy="1511700"/>
          </a:xfrm>
          <a:prstGeom prst="ellipse">
            <a:avLst/>
          </a:prstGeom>
          <a:no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57" name="Shape 657"/>
          <p:cNvSpPr/>
          <p:nvPr/>
        </p:nvSpPr>
        <p:spPr>
          <a:xfrm>
            <a:off x="3167808" y="3116235"/>
            <a:ext cx="1818900" cy="1762500"/>
          </a:xfrm>
          <a:prstGeom prst="ellipse">
            <a:avLst/>
          </a:prstGeom>
          <a:no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58" name="Shape 658"/>
          <p:cNvSpPr/>
          <p:nvPr/>
        </p:nvSpPr>
        <p:spPr>
          <a:xfrm>
            <a:off x="1114633" y="744350"/>
            <a:ext cx="2618700" cy="2040300"/>
          </a:xfrm>
          <a:prstGeom prst="ellipse">
            <a:avLst/>
          </a:prstGeom>
          <a:no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59" name="Shape 659"/>
          <p:cNvSpPr/>
          <p:nvPr/>
        </p:nvSpPr>
        <p:spPr>
          <a:xfrm>
            <a:off x="3870196" y="3858098"/>
            <a:ext cx="382200" cy="3681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60" name="Shape 660"/>
          <p:cNvSpPr/>
          <p:nvPr/>
        </p:nvSpPr>
        <p:spPr>
          <a:xfrm>
            <a:off x="3424283" y="4119198"/>
            <a:ext cx="382200" cy="3681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61" name="Shape 661"/>
          <p:cNvSpPr/>
          <p:nvPr/>
        </p:nvSpPr>
        <p:spPr>
          <a:xfrm>
            <a:off x="3392371" y="3494535"/>
            <a:ext cx="382200" cy="3681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62" name="Shape 662"/>
          <p:cNvSpPr/>
          <p:nvPr/>
        </p:nvSpPr>
        <p:spPr>
          <a:xfrm>
            <a:off x="4346658" y="3424873"/>
            <a:ext cx="382200" cy="3681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663" name="Shape 663"/>
          <p:cNvCxnSpPr>
            <a:endCxn id="656" idx="0"/>
          </p:cNvCxnSpPr>
          <p:nvPr/>
        </p:nvCxnSpPr>
        <p:spPr>
          <a:xfrm flipH="1">
            <a:off x="1065108" y="2731690"/>
            <a:ext cx="906000" cy="600299"/>
          </a:xfrm>
          <a:prstGeom prst="straightConnector1">
            <a:avLst/>
          </a:prstGeom>
          <a:noFill/>
          <a:ln cap="flat" cmpd="sng" w="38100">
            <a:solidFill>
              <a:schemeClr val="dk2"/>
            </a:solidFill>
            <a:prstDash val="solid"/>
            <a:round/>
            <a:headEnd len="lg" w="lg" type="none"/>
            <a:tailEnd len="lg" w="lg" type="triangle"/>
          </a:ln>
        </p:spPr>
      </p:cxnSp>
      <p:cxnSp>
        <p:nvCxnSpPr>
          <p:cNvPr id="664" name="Shape 664"/>
          <p:cNvCxnSpPr>
            <a:endCxn id="657" idx="0"/>
          </p:cNvCxnSpPr>
          <p:nvPr/>
        </p:nvCxnSpPr>
        <p:spPr>
          <a:xfrm>
            <a:off x="3004158" y="2675235"/>
            <a:ext cx="1073100" cy="441000"/>
          </a:xfrm>
          <a:prstGeom prst="straightConnector1">
            <a:avLst/>
          </a:prstGeom>
          <a:noFill/>
          <a:ln cap="flat" cmpd="sng" w="38100">
            <a:solidFill>
              <a:schemeClr val="dk2"/>
            </a:solidFill>
            <a:prstDash val="solid"/>
            <a:round/>
            <a:headEnd len="lg" w="lg" type="none"/>
            <a:tailEnd len="lg" w="lg" type="triangle"/>
          </a:ln>
        </p:spPr>
      </p:cxnSp>
      <p:sp>
        <p:nvSpPr>
          <p:cNvPr id="665" name="Shape 665"/>
          <p:cNvSpPr txBox="1"/>
          <p:nvPr/>
        </p:nvSpPr>
        <p:spPr>
          <a:xfrm>
            <a:off x="1977788" y="2719160"/>
            <a:ext cx="1181700" cy="441000"/>
          </a:xfrm>
          <a:prstGeom prst="rect">
            <a:avLst/>
          </a:prstGeom>
          <a:noFill/>
          <a:ln>
            <a:noFill/>
          </a:ln>
        </p:spPr>
        <p:txBody>
          <a:bodyPr anchorCtr="0" anchor="t" bIns="91425" lIns="91425" rIns="91425" tIns="91425">
            <a:noAutofit/>
          </a:bodyPr>
          <a:lstStyle/>
          <a:p>
            <a:pPr lvl="0" rtl="0" algn="ctr">
              <a:spcBef>
                <a:spcPts val="0"/>
              </a:spcBef>
              <a:buNone/>
            </a:pPr>
            <a:r>
              <a:rPr b="1" lang="en"/>
              <a:t>has_   ?</a:t>
            </a:r>
          </a:p>
        </p:txBody>
      </p:sp>
      <p:sp>
        <p:nvSpPr>
          <p:cNvPr id="666" name="Shape 666"/>
          <p:cNvSpPr txBox="1"/>
          <p:nvPr/>
        </p:nvSpPr>
        <p:spPr>
          <a:xfrm>
            <a:off x="3162383" y="2548785"/>
            <a:ext cx="906000" cy="441000"/>
          </a:xfrm>
          <a:prstGeom prst="rect">
            <a:avLst/>
          </a:prstGeom>
          <a:noFill/>
          <a:ln>
            <a:noFill/>
          </a:ln>
        </p:spPr>
        <p:txBody>
          <a:bodyPr anchorCtr="0" anchor="t" bIns="91425" lIns="91425" rIns="91425" tIns="91425">
            <a:noAutofit/>
          </a:bodyPr>
          <a:lstStyle/>
          <a:p>
            <a:pPr lvl="0" rtl="0" algn="ctr">
              <a:spcBef>
                <a:spcPts val="0"/>
              </a:spcBef>
              <a:buNone/>
            </a:pPr>
            <a:r>
              <a:rPr lang="en"/>
              <a:t>False</a:t>
            </a:r>
          </a:p>
        </p:txBody>
      </p:sp>
      <p:sp>
        <p:nvSpPr>
          <p:cNvPr id="667" name="Shape 667"/>
          <p:cNvSpPr txBox="1"/>
          <p:nvPr/>
        </p:nvSpPr>
        <p:spPr>
          <a:xfrm>
            <a:off x="888183" y="2693105"/>
            <a:ext cx="906000" cy="441000"/>
          </a:xfrm>
          <a:prstGeom prst="rect">
            <a:avLst/>
          </a:prstGeom>
          <a:noFill/>
          <a:ln>
            <a:noFill/>
          </a:ln>
        </p:spPr>
        <p:txBody>
          <a:bodyPr anchorCtr="0" anchor="t" bIns="91425" lIns="91425" rIns="91425" tIns="91425">
            <a:noAutofit/>
          </a:bodyPr>
          <a:lstStyle/>
          <a:p>
            <a:pPr lvl="0" rtl="0" algn="ctr">
              <a:spcBef>
                <a:spcPts val="0"/>
              </a:spcBef>
              <a:buNone/>
            </a:pPr>
            <a:r>
              <a:rPr lang="en"/>
              <a:t>True</a:t>
            </a:r>
          </a:p>
        </p:txBody>
      </p:sp>
      <p:grpSp>
        <p:nvGrpSpPr>
          <p:cNvPr id="668" name="Shape 668"/>
          <p:cNvGrpSpPr/>
          <p:nvPr/>
        </p:nvGrpSpPr>
        <p:grpSpPr>
          <a:xfrm>
            <a:off x="4425296" y="3928840"/>
            <a:ext cx="425075" cy="434520"/>
            <a:chOff x="3276775" y="3470565"/>
            <a:chExt cx="425075" cy="434520"/>
          </a:xfrm>
        </p:grpSpPr>
        <p:sp>
          <p:nvSpPr>
            <p:cNvPr id="669" name="Shape 669"/>
            <p:cNvSpPr/>
            <p:nvPr/>
          </p:nvSpPr>
          <p:spPr>
            <a:xfrm>
              <a:off x="3276775" y="3470565"/>
              <a:ext cx="382200" cy="368100"/>
            </a:xfrm>
            <a:prstGeom prst="ellipse">
              <a:avLst/>
            </a:prstGeom>
            <a:solidFill>
              <a:srgbClr val="38761D"/>
            </a:solid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70" name="Shape 670"/>
            <p:cNvSpPr/>
            <p:nvPr/>
          </p:nvSpPr>
          <p:spPr>
            <a:xfrm>
              <a:off x="3510750" y="3713985"/>
              <a:ext cx="191100" cy="191100"/>
            </a:xfrm>
            <a:prstGeom prst="diamond">
              <a:avLst/>
            </a:prstGeom>
            <a:solidFill>
              <a:srgbClr val="F1C23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grpSp>
      <p:grpSp>
        <p:nvGrpSpPr>
          <p:cNvPr id="671" name="Shape 671"/>
          <p:cNvGrpSpPr/>
          <p:nvPr/>
        </p:nvGrpSpPr>
        <p:grpSpPr>
          <a:xfrm>
            <a:off x="3976728" y="4336798"/>
            <a:ext cx="390740" cy="440266"/>
            <a:chOff x="2584369" y="3927323"/>
            <a:chExt cx="390740" cy="440266"/>
          </a:xfrm>
        </p:grpSpPr>
        <p:sp>
          <p:nvSpPr>
            <p:cNvPr id="672" name="Shape 672"/>
            <p:cNvSpPr/>
            <p:nvPr/>
          </p:nvSpPr>
          <p:spPr>
            <a:xfrm>
              <a:off x="2584369" y="3927323"/>
              <a:ext cx="382200" cy="368100"/>
            </a:xfrm>
            <a:prstGeom prst="ellipse">
              <a:avLst/>
            </a:prstGeom>
            <a:solidFill>
              <a:srgbClr val="38761D"/>
            </a:solid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673" name="Shape 673"/>
            <p:cNvSpPr/>
            <p:nvPr/>
          </p:nvSpPr>
          <p:spPr>
            <a:xfrm>
              <a:off x="2784009" y="4176490"/>
              <a:ext cx="191100" cy="191100"/>
            </a:xfrm>
            <a:prstGeom prst="diamond">
              <a:avLst/>
            </a:prstGeom>
            <a:solidFill>
              <a:srgbClr val="F1C23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grpSp>
      <p:grpSp>
        <p:nvGrpSpPr>
          <p:cNvPr id="674" name="Shape 674"/>
          <p:cNvGrpSpPr/>
          <p:nvPr/>
        </p:nvGrpSpPr>
        <p:grpSpPr>
          <a:xfrm>
            <a:off x="435089" y="3499090"/>
            <a:ext cx="417825" cy="429769"/>
            <a:chOff x="2795300" y="3462715"/>
            <a:chExt cx="417825" cy="429769"/>
          </a:xfrm>
        </p:grpSpPr>
        <p:sp>
          <p:nvSpPr>
            <p:cNvPr id="675" name="Shape 675"/>
            <p:cNvSpPr/>
            <p:nvPr/>
          </p:nvSpPr>
          <p:spPr>
            <a:xfrm>
              <a:off x="2809675" y="3462715"/>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76" name="Shape 676"/>
            <p:cNvSpPr/>
            <p:nvPr/>
          </p:nvSpPr>
          <p:spPr>
            <a:xfrm>
              <a:off x="3022025" y="3700084"/>
              <a:ext cx="191100" cy="191100"/>
            </a:xfrm>
            <a:prstGeom prst="diamond">
              <a:avLst/>
            </a:prstGeom>
            <a:solidFill>
              <a:srgbClr val="F1C23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77" name="Shape 677"/>
            <p:cNvSpPr/>
            <p:nvPr/>
          </p:nvSpPr>
          <p:spPr>
            <a:xfrm>
              <a:off x="2795300" y="3701384"/>
              <a:ext cx="191100" cy="191100"/>
            </a:xfrm>
            <a:prstGeom prst="diamond">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678" name="Shape 678"/>
          <p:cNvGrpSpPr/>
          <p:nvPr/>
        </p:nvGrpSpPr>
        <p:grpSpPr>
          <a:xfrm>
            <a:off x="1456735" y="3793094"/>
            <a:ext cx="417070" cy="429532"/>
            <a:chOff x="3340309" y="3903790"/>
            <a:chExt cx="417070" cy="429532"/>
          </a:xfrm>
        </p:grpSpPr>
        <p:sp>
          <p:nvSpPr>
            <p:cNvPr id="679" name="Shape 679"/>
            <p:cNvSpPr/>
            <p:nvPr/>
          </p:nvSpPr>
          <p:spPr>
            <a:xfrm>
              <a:off x="3361725" y="3903790"/>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80" name="Shape 680"/>
            <p:cNvSpPr/>
            <p:nvPr/>
          </p:nvSpPr>
          <p:spPr>
            <a:xfrm>
              <a:off x="3566280" y="4142223"/>
              <a:ext cx="191100" cy="191100"/>
            </a:xfrm>
            <a:prstGeom prst="diamond">
              <a:avLst/>
            </a:prstGeom>
            <a:solidFill>
              <a:srgbClr val="F1C23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81" name="Shape 681"/>
            <p:cNvSpPr/>
            <p:nvPr/>
          </p:nvSpPr>
          <p:spPr>
            <a:xfrm>
              <a:off x="3340309" y="4128359"/>
              <a:ext cx="191100" cy="191100"/>
            </a:xfrm>
            <a:prstGeom prst="diamond">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682" name="Shape 682"/>
          <p:cNvGrpSpPr/>
          <p:nvPr/>
        </p:nvGrpSpPr>
        <p:grpSpPr>
          <a:xfrm>
            <a:off x="912118" y="3879635"/>
            <a:ext cx="416061" cy="412614"/>
            <a:chOff x="6000313" y="4293598"/>
            <a:chExt cx="416061" cy="412614"/>
          </a:xfrm>
        </p:grpSpPr>
        <p:sp>
          <p:nvSpPr>
            <p:cNvPr id="683" name="Shape 683"/>
            <p:cNvSpPr/>
            <p:nvPr/>
          </p:nvSpPr>
          <p:spPr>
            <a:xfrm>
              <a:off x="6034175" y="4293598"/>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84" name="Shape 684"/>
            <p:cNvSpPr/>
            <p:nvPr/>
          </p:nvSpPr>
          <p:spPr>
            <a:xfrm>
              <a:off x="6000313" y="4515112"/>
              <a:ext cx="191100" cy="191100"/>
            </a:xfrm>
            <a:prstGeom prst="diamond">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685" name="Shape 685"/>
          <p:cNvGrpSpPr/>
          <p:nvPr/>
        </p:nvGrpSpPr>
        <p:grpSpPr>
          <a:xfrm>
            <a:off x="962917" y="3400960"/>
            <a:ext cx="396113" cy="433882"/>
            <a:chOff x="6480736" y="3925498"/>
            <a:chExt cx="396113" cy="433882"/>
          </a:xfrm>
        </p:grpSpPr>
        <p:sp>
          <p:nvSpPr>
            <p:cNvPr id="686" name="Shape 686"/>
            <p:cNvSpPr/>
            <p:nvPr/>
          </p:nvSpPr>
          <p:spPr>
            <a:xfrm>
              <a:off x="6494650" y="3925498"/>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87" name="Shape 687"/>
            <p:cNvSpPr/>
            <p:nvPr/>
          </p:nvSpPr>
          <p:spPr>
            <a:xfrm>
              <a:off x="6480736" y="4168280"/>
              <a:ext cx="191100" cy="191100"/>
            </a:xfrm>
            <a:prstGeom prst="diamond">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688" name="Shape 688"/>
          <p:cNvGrpSpPr/>
          <p:nvPr/>
        </p:nvGrpSpPr>
        <p:grpSpPr>
          <a:xfrm>
            <a:off x="321343" y="4051648"/>
            <a:ext cx="413300" cy="403973"/>
            <a:chOff x="5986412" y="3333273"/>
            <a:chExt cx="413300" cy="403973"/>
          </a:xfrm>
        </p:grpSpPr>
        <p:sp>
          <p:nvSpPr>
            <p:cNvPr id="689" name="Shape 689"/>
            <p:cNvSpPr/>
            <p:nvPr/>
          </p:nvSpPr>
          <p:spPr>
            <a:xfrm>
              <a:off x="6017512" y="3333273"/>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90" name="Shape 690"/>
            <p:cNvSpPr/>
            <p:nvPr/>
          </p:nvSpPr>
          <p:spPr>
            <a:xfrm>
              <a:off x="5986412" y="3546146"/>
              <a:ext cx="191100" cy="191100"/>
            </a:xfrm>
            <a:prstGeom prst="diamond">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691" name="Shape 691"/>
          <p:cNvGrpSpPr/>
          <p:nvPr/>
        </p:nvGrpSpPr>
        <p:grpSpPr>
          <a:xfrm>
            <a:off x="860107" y="4337015"/>
            <a:ext cx="424552" cy="439844"/>
            <a:chOff x="3008123" y="4337015"/>
            <a:chExt cx="424552" cy="439844"/>
          </a:xfrm>
        </p:grpSpPr>
        <p:sp>
          <p:nvSpPr>
            <p:cNvPr id="692" name="Shape 692"/>
            <p:cNvSpPr/>
            <p:nvPr/>
          </p:nvSpPr>
          <p:spPr>
            <a:xfrm>
              <a:off x="3022025" y="4337015"/>
              <a:ext cx="382200" cy="368100"/>
            </a:xfrm>
            <a:prstGeom prst="ellipse">
              <a:avLst/>
            </a:prstGeom>
            <a:solidFill>
              <a:srgbClr val="38761D"/>
            </a:solid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93" name="Shape 693"/>
            <p:cNvSpPr/>
            <p:nvPr/>
          </p:nvSpPr>
          <p:spPr>
            <a:xfrm>
              <a:off x="3241576" y="4585759"/>
              <a:ext cx="191100" cy="191100"/>
            </a:xfrm>
            <a:prstGeom prst="diamond">
              <a:avLst/>
            </a:prstGeom>
            <a:solidFill>
              <a:srgbClr val="F1C23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94" name="Shape 694"/>
            <p:cNvSpPr/>
            <p:nvPr/>
          </p:nvSpPr>
          <p:spPr>
            <a:xfrm>
              <a:off x="3008123" y="4585759"/>
              <a:ext cx="191100" cy="191100"/>
            </a:xfrm>
            <a:prstGeom prst="diamond">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695" name="Shape 695"/>
          <p:cNvGrpSpPr/>
          <p:nvPr/>
        </p:nvGrpSpPr>
        <p:grpSpPr>
          <a:xfrm>
            <a:off x="2181343" y="821034"/>
            <a:ext cx="425075" cy="434520"/>
            <a:chOff x="3276775" y="3470565"/>
            <a:chExt cx="425075" cy="434520"/>
          </a:xfrm>
        </p:grpSpPr>
        <p:sp>
          <p:nvSpPr>
            <p:cNvPr id="696" name="Shape 696"/>
            <p:cNvSpPr/>
            <p:nvPr/>
          </p:nvSpPr>
          <p:spPr>
            <a:xfrm>
              <a:off x="3276775" y="3470565"/>
              <a:ext cx="382200" cy="368100"/>
            </a:xfrm>
            <a:prstGeom prst="ellipse">
              <a:avLst/>
            </a:prstGeom>
            <a:solidFill>
              <a:srgbClr val="38761D"/>
            </a:solid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97" name="Shape 697"/>
            <p:cNvSpPr/>
            <p:nvPr/>
          </p:nvSpPr>
          <p:spPr>
            <a:xfrm>
              <a:off x="3510750" y="3713985"/>
              <a:ext cx="191100" cy="191100"/>
            </a:xfrm>
            <a:prstGeom prst="diamond">
              <a:avLst/>
            </a:prstGeom>
            <a:solidFill>
              <a:srgbClr val="F1C23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698" name="Shape 698"/>
          <p:cNvGrpSpPr/>
          <p:nvPr/>
        </p:nvGrpSpPr>
        <p:grpSpPr>
          <a:xfrm>
            <a:off x="1255528" y="1328115"/>
            <a:ext cx="390740" cy="440266"/>
            <a:chOff x="2584369" y="3927323"/>
            <a:chExt cx="390740" cy="440266"/>
          </a:xfrm>
        </p:grpSpPr>
        <p:sp>
          <p:nvSpPr>
            <p:cNvPr id="699" name="Shape 699"/>
            <p:cNvSpPr/>
            <p:nvPr/>
          </p:nvSpPr>
          <p:spPr>
            <a:xfrm>
              <a:off x="2584369" y="3927323"/>
              <a:ext cx="382200" cy="368100"/>
            </a:xfrm>
            <a:prstGeom prst="ellipse">
              <a:avLst/>
            </a:prstGeom>
            <a:solidFill>
              <a:srgbClr val="38761D"/>
            </a:solid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700" name="Shape 700"/>
            <p:cNvSpPr/>
            <p:nvPr/>
          </p:nvSpPr>
          <p:spPr>
            <a:xfrm>
              <a:off x="2784009" y="4176490"/>
              <a:ext cx="191100" cy="191100"/>
            </a:xfrm>
            <a:prstGeom prst="diamond">
              <a:avLst/>
            </a:prstGeom>
            <a:solidFill>
              <a:srgbClr val="F1C23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grpSp>
      <p:grpSp>
        <p:nvGrpSpPr>
          <p:cNvPr id="701" name="Shape 701"/>
          <p:cNvGrpSpPr/>
          <p:nvPr/>
        </p:nvGrpSpPr>
        <p:grpSpPr>
          <a:xfrm>
            <a:off x="1702361" y="1046031"/>
            <a:ext cx="417825" cy="429769"/>
            <a:chOff x="2795300" y="3462715"/>
            <a:chExt cx="417825" cy="429769"/>
          </a:xfrm>
        </p:grpSpPr>
        <p:sp>
          <p:nvSpPr>
            <p:cNvPr id="702" name="Shape 702"/>
            <p:cNvSpPr/>
            <p:nvPr/>
          </p:nvSpPr>
          <p:spPr>
            <a:xfrm>
              <a:off x="2809675" y="3462715"/>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03" name="Shape 703"/>
            <p:cNvSpPr/>
            <p:nvPr/>
          </p:nvSpPr>
          <p:spPr>
            <a:xfrm>
              <a:off x="3022025" y="3700084"/>
              <a:ext cx="191100" cy="191100"/>
            </a:xfrm>
            <a:prstGeom prst="diamond">
              <a:avLst/>
            </a:prstGeom>
            <a:solidFill>
              <a:srgbClr val="F1C23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04" name="Shape 704"/>
            <p:cNvSpPr/>
            <p:nvPr/>
          </p:nvSpPr>
          <p:spPr>
            <a:xfrm>
              <a:off x="2795300" y="3701384"/>
              <a:ext cx="191100" cy="191100"/>
            </a:xfrm>
            <a:prstGeom prst="diamond">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705" name="Shape 705"/>
          <p:cNvGrpSpPr/>
          <p:nvPr/>
        </p:nvGrpSpPr>
        <p:grpSpPr>
          <a:xfrm>
            <a:off x="1904313" y="1772582"/>
            <a:ext cx="417070" cy="429532"/>
            <a:chOff x="3340309" y="3903790"/>
            <a:chExt cx="417070" cy="429532"/>
          </a:xfrm>
        </p:grpSpPr>
        <p:sp>
          <p:nvSpPr>
            <p:cNvPr id="706" name="Shape 706"/>
            <p:cNvSpPr/>
            <p:nvPr/>
          </p:nvSpPr>
          <p:spPr>
            <a:xfrm>
              <a:off x="3361725" y="3903790"/>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07" name="Shape 707"/>
            <p:cNvSpPr/>
            <p:nvPr/>
          </p:nvSpPr>
          <p:spPr>
            <a:xfrm>
              <a:off x="3566280" y="4142223"/>
              <a:ext cx="191100" cy="191100"/>
            </a:xfrm>
            <a:prstGeom prst="diamond">
              <a:avLst/>
            </a:prstGeom>
            <a:solidFill>
              <a:srgbClr val="F1C23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08" name="Shape 708"/>
            <p:cNvSpPr/>
            <p:nvPr/>
          </p:nvSpPr>
          <p:spPr>
            <a:xfrm>
              <a:off x="3340309" y="4128359"/>
              <a:ext cx="191100" cy="191100"/>
            </a:xfrm>
            <a:prstGeom prst="diamond">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709" name="Shape 709"/>
          <p:cNvGrpSpPr/>
          <p:nvPr/>
        </p:nvGrpSpPr>
        <p:grpSpPr>
          <a:xfrm>
            <a:off x="2579433" y="1678023"/>
            <a:ext cx="424552" cy="439844"/>
            <a:chOff x="3008123" y="4337015"/>
            <a:chExt cx="424552" cy="439844"/>
          </a:xfrm>
        </p:grpSpPr>
        <p:sp>
          <p:nvSpPr>
            <p:cNvPr id="710" name="Shape 710"/>
            <p:cNvSpPr/>
            <p:nvPr/>
          </p:nvSpPr>
          <p:spPr>
            <a:xfrm>
              <a:off x="3022025" y="4337015"/>
              <a:ext cx="382200" cy="368100"/>
            </a:xfrm>
            <a:prstGeom prst="ellipse">
              <a:avLst/>
            </a:prstGeom>
            <a:solidFill>
              <a:srgbClr val="38761D"/>
            </a:solid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11" name="Shape 711"/>
            <p:cNvSpPr/>
            <p:nvPr/>
          </p:nvSpPr>
          <p:spPr>
            <a:xfrm>
              <a:off x="3241576" y="4585759"/>
              <a:ext cx="191100" cy="191100"/>
            </a:xfrm>
            <a:prstGeom prst="diamond">
              <a:avLst/>
            </a:prstGeom>
            <a:solidFill>
              <a:srgbClr val="F1C23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12" name="Shape 712"/>
            <p:cNvSpPr/>
            <p:nvPr/>
          </p:nvSpPr>
          <p:spPr>
            <a:xfrm>
              <a:off x="3008123" y="4585759"/>
              <a:ext cx="191100" cy="191100"/>
            </a:xfrm>
            <a:prstGeom prst="diamond">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713" name="Shape 713"/>
          <p:cNvSpPr/>
          <p:nvPr/>
        </p:nvSpPr>
        <p:spPr>
          <a:xfrm>
            <a:off x="2780922" y="983056"/>
            <a:ext cx="382200" cy="3681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14" name="Shape 714"/>
          <p:cNvSpPr/>
          <p:nvPr/>
        </p:nvSpPr>
        <p:spPr>
          <a:xfrm>
            <a:off x="2149475" y="2300095"/>
            <a:ext cx="382200" cy="3681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15" name="Shape 715"/>
          <p:cNvSpPr/>
          <p:nvPr/>
        </p:nvSpPr>
        <p:spPr>
          <a:xfrm>
            <a:off x="3128848" y="1882544"/>
            <a:ext cx="382200" cy="3681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16" name="Shape 716"/>
          <p:cNvSpPr/>
          <p:nvPr/>
        </p:nvSpPr>
        <p:spPr>
          <a:xfrm>
            <a:off x="1432475" y="2023559"/>
            <a:ext cx="382200" cy="3681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nvGrpSpPr>
          <p:cNvPr id="717" name="Shape 717"/>
          <p:cNvGrpSpPr/>
          <p:nvPr/>
        </p:nvGrpSpPr>
        <p:grpSpPr>
          <a:xfrm>
            <a:off x="2678771" y="2153391"/>
            <a:ext cx="416061" cy="412614"/>
            <a:chOff x="6000313" y="4293598"/>
            <a:chExt cx="416061" cy="412614"/>
          </a:xfrm>
        </p:grpSpPr>
        <p:sp>
          <p:nvSpPr>
            <p:cNvPr id="718" name="Shape 718"/>
            <p:cNvSpPr/>
            <p:nvPr/>
          </p:nvSpPr>
          <p:spPr>
            <a:xfrm>
              <a:off x="6034175" y="4293598"/>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19" name="Shape 719"/>
            <p:cNvSpPr/>
            <p:nvPr/>
          </p:nvSpPr>
          <p:spPr>
            <a:xfrm>
              <a:off x="6000313" y="4515112"/>
              <a:ext cx="191100" cy="191100"/>
            </a:xfrm>
            <a:prstGeom prst="diamond">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720" name="Shape 720"/>
          <p:cNvGrpSpPr/>
          <p:nvPr/>
        </p:nvGrpSpPr>
        <p:grpSpPr>
          <a:xfrm>
            <a:off x="3083207" y="1366970"/>
            <a:ext cx="396113" cy="433882"/>
            <a:chOff x="6480736" y="3925498"/>
            <a:chExt cx="396113" cy="433882"/>
          </a:xfrm>
        </p:grpSpPr>
        <p:sp>
          <p:nvSpPr>
            <p:cNvPr id="721" name="Shape 721"/>
            <p:cNvSpPr/>
            <p:nvPr/>
          </p:nvSpPr>
          <p:spPr>
            <a:xfrm>
              <a:off x="6494650" y="3925498"/>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22" name="Shape 722"/>
            <p:cNvSpPr/>
            <p:nvPr/>
          </p:nvSpPr>
          <p:spPr>
            <a:xfrm>
              <a:off x="6480736" y="4168280"/>
              <a:ext cx="191100" cy="191100"/>
            </a:xfrm>
            <a:prstGeom prst="diamond">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723" name="Shape 723"/>
          <p:cNvGrpSpPr/>
          <p:nvPr/>
        </p:nvGrpSpPr>
        <p:grpSpPr>
          <a:xfrm>
            <a:off x="2229308" y="1323389"/>
            <a:ext cx="413300" cy="403973"/>
            <a:chOff x="5986412" y="3333273"/>
            <a:chExt cx="413300" cy="403973"/>
          </a:xfrm>
        </p:grpSpPr>
        <p:sp>
          <p:nvSpPr>
            <p:cNvPr id="724" name="Shape 724"/>
            <p:cNvSpPr/>
            <p:nvPr/>
          </p:nvSpPr>
          <p:spPr>
            <a:xfrm>
              <a:off x="6017512" y="3333273"/>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25" name="Shape 725"/>
            <p:cNvSpPr/>
            <p:nvPr/>
          </p:nvSpPr>
          <p:spPr>
            <a:xfrm>
              <a:off x="5986412" y="3546146"/>
              <a:ext cx="191100" cy="191100"/>
            </a:xfrm>
            <a:prstGeom prst="diamond">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4"/>
                                        </p:tgtEl>
                                        <p:attrNameLst>
                                          <p:attrName>style.visibility</p:attrName>
                                        </p:attrNameLst>
                                      </p:cBhvr>
                                      <p:to>
                                        <p:strVal val="visible"/>
                                      </p:to>
                                    </p:set>
                                    <p:animEffect filter="fade" transition="in">
                                      <p:cBhvr>
                                        <p:cTn dur="1000"/>
                                        <p:tgtEl>
                                          <p:spTgt spid="654"/>
                                        </p:tgtEl>
                                      </p:cBhvr>
                                    </p:animEffect>
                                  </p:childTnLst>
                                </p:cTn>
                              </p:par>
                              <p:par>
                                <p:cTn fill="hold" nodeType="withEffect" presetClass="entr" presetID="10" presetSubtype="0">
                                  <p:stCondLst>
                                    <p:cond delay="0"/>
                                  </p:stCondLst>
                                  <p:childTnLst>
                                    <p:set>
                                      <p:cBhvr>
                                        <p:cTn dur="1" fill="hold">
                                          <p:stCondLst>
                                            <p:cond delay="0"/>
                                          </p:stCondLst>
                                        </p:cTn>
                                        <p:tgtEl>
                                          <p:spTgt spid="655"/>
                                        </p:tgtEl>
                                        <p:attrNameLst>
                                          <p:attrName>style.visibility</p:attrName>
                                        </p:attrNameLst>
                                      </p:cBhvr>
                                      <p:to>
                                        <p:strVal val="visible"/>
                                      </p:to>
                                    </p:set>
                                    <p:animEffect filter="fade" transition="in">
                                      <p:cBhvr>
                                        <p:cTn dur="1000"/>
                                        <p:tgtEl>
                                          <p:spTgt spid="6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9" name="Shape 729"/>
        <p:cNvGrpSpPr/>
        <p:nvPr/>
      </p:nvGrpSpPr>
      <p:grpSpPr>
        <a:xfrm>
          <a:off x="0" y="0"/>
          <a:ext cx="0" cy="0"/>
          <a:chOff x="0" y="0"/>
          <a:chExt cx="0" cy="0"/>
        </a:xfrm>
      </p:grpSpPr>
      <p:sp>
        <p:nvSpPr>
          <p:cNvPr id="730" name="Shape 730"/>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Splitting Algorithm:</a:t>
            </a:r>
          </a:p>
        </p:txBody>
      </p:sp>
      <p:sp>
        <p:nvSpPr>
          <p:cNvPr id="731" name="Shape 731"/>
          <p:cNvSpPr txBox="1"/>
          <p:nvPr>
            <p:ph idx="1" type="body"/>
          </p:nvPr>
        </p:nvSpPr>
        <p:spPr>
          <a:xfrm>
            <a:off x="4771650" y="1919075"/>
            <a:ext cx="3987000" cy="2710200"/>
          </a:xfrm>
          <a:prstGeom prst="rect">
            <a:avLst/>
          </a:prstGeom>
        </p:spPr>
        <p:txBody>
          <a:bodyPr anchorCtr="0" anchor="t" bIns="91425" lIns="91425" rIns="91425" tIns="91425">
            <a:noAutofit/>
          </a:bodyPr>
          <a:lstStyle/>
          <a:p>
            <a:pPr lvl="0" rtl="0">
              <a:spcBef>
                <a:spcPts val="0"/>
              </a:spcBef>
              <a:buNone/>
            </a:pPr>
            <a:r>
              <a:rPr b="1" lang="en"/>
              <a:t>Splitting Algorithm:</a:t>
            </a:r>
          </a:p>
          <a:p>
            <a:pPr lvl="0" rtl="0">
              <a:spcBef>
                <a:spcPts val="0"/>
              </a:spcBef>
              <a:buNone/>
            </a:pPr>
            <a:r>
              <a:rPr lang="en"/>
              <a:t>1. Calculate the information gain for all possible splits.</a:t>
            </a:r>
          </a:p>
          <a:p>
            <a:pPr lvl="0" rtl="0">
              <a:spcBef>
                <a:spcPts val="0"/>
              </a:spcBef>
              <a:buNone/>
            </a:pPr>
            <a:r>
              <a:rPr lang="en"/>
              <a:t>2. Commit to the split that has the highest information gain.</a:t>
            </a:r>
          </a:p>
        </p:txBody>
      </p:sp>
      <p:sp>
        <p:nvSpPr>
          <p:cNvPr id="732" name="Shape 732"/>
          <p:cNvSpPr txBox="1"/>
          <p:nvPr>
            <p:ph idx="1" type="body"/>
          </p:nvPr>
        </p:nvSpPr>
        <p:spPr>
          <a:xfrm>
            <a:off x="471900" y="1919075"/>
            <a:ext cx="3987000" cy="3105900"/>
          </a:xfrm>
          <a:prstGeom prst="rect">
            <a:avLst/>
          </a:prstGeom>
        </p:spPr>
        <p:txBody>
          <a:bodyPr anchorCtr="0" anchor="t" bIns="91425" lIns="91425" rIns="91425" tIns="91425">
            <a:noAutofit/>
          </a:bodyPr>
          <a:lstStyle/>
          <a:p>
            <a:pPr lvl="0" rtl="0">
              <a:spcBef>
                <a:spcPts val="0"/>
              </a:spcBef>
              <a:buNone/>
            </a:pPr>
            <a:r>
              <a:rPr b="1" lang="en"/>
              <a:t>Possible Splits:</a:t>
            </a:r>
          </a:p>
          <a:p>
            <a:pPr lvl="0" rtl="0">
              <a:spcBef>
                <a:spcPts val="0"/>
              </a:spcBef>
              <a:buNone/>
            </a:pPr>
            <a:r>
              <a:rPr lang="en"/>
              <a:t>Consider all binary splits based on a single feature:</a:t>
            </a:r>
          </a:p>
          <a:p>
            <a:pPr indent="-228600" lvl="0" marL="457200" rtl="0">
              <a:spcBef>
                <a:spcPts val="0"/>
              </a:spcBef>
            </a:pPr>
            <a:r>
              <a:rPr lang="en"/>
              <a:t>if the feature is categorical, split on </a:t>
            </a:r>
            <a:r>
              <a:rPr lang="en" u="sng"/>
              <a:t>value</a:t>
            </a:r>
            <a:r>
              <a:rPr lang="en"/>
              <a:t> or </a:t>
            </a:r>
            <a:r>
              <a:rPr lang="en" u="sng"/>
              <a:t>not value</a:t>
            </a:r>
            <a:r>
              <a:rPr lang="en"/>
              <a:t>.</a:t>
            </a:r>
          </a:p>
          <a:p>
            <a:pPr indent="-228600" lvl="0" marL="457200">
              <a:spcBef>
                <a:spcPts val="0"/>
              </a:spcBef>
            </a:pPr>
            <a:r>
              <a:rPr lang="en"/>
              <a:t>if the feature is numeric, split at a threshold: </a:t>
            </a:r>
            <a:r>
              <a:rPr lang="en" u="sng"/>
              <a:t>&gt;threshold</a:t>
            </a:r>
            <a:r>
              <a:rPr lang="en"/>
              <a:t> or </a:t>
            </a:r>
            <a:r>
              <a:rPr lang="en" u="sng"/>
              <a:t>&lt;=threshold</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2">
                                            <p:txEl>
                                              <p:pRg end="0" st="0"/>
                                            </p:txEl>
                                          </p:spTgt>
                                        </p:tgtEl>
                                        <p:attrNameLst>
                                          <p:attrName>style.visibility</p:attrName>
                                        </p:attrNameLst>
                                      </p:cBhvr>
                                      <p:to>
                                        <p:strVal val="visible"/>
                                      </p:to>
                                    </p:set>
                                    <p:animEffect filter="fade" transition="in">
                                      <p:cBhvr>
                                        <p:cTn dur="1000"/>
                                        <p:tgtEl>
                                          <p:spTgt spid="73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2">
                                            <p:txEl>
                                              <p:pRg end="1" st="1"/>
                                            </p:txEl>
                                          </p:spTgt>
                                        </p:tgtEl>
                                        <p:attrNameLst>
                                          <p:attrName>style.visibility</p:attrName>
                                        </p:attrNameLst>
                                      </p:cBhvr>
                                      <p:to>
                                        <p:strVal val="visible"/>
                                      </p:to>
                                    </p:set>
                                    <p:animEffect filter="fade" transition="in">
                                      <p:cBhvr>
                                        <p:cTn dur="1000"/>
                                        <p:tgtEl>
                                          <p:spTgt spid="73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2">
                                            <p:txEl>
                                              <p:pRg end="2" st="2"/>
                                            </p:txEl>
                                          </p:spTgt>
                                        </p:tgtEl>
                                        <p:attrNameLst>
                                          <p:attrName>style.visibility</p:attrName>
                                        </p:attrNameLst>
                                      </p:cBhvr>
                                      <p:to>
                                        <p:strVal val="visible"/>
                                      </p:to>
                                    </p:set>
                                    <p:animEffect filter="fade" transition="in">
                                      <p:cBhvr>
                                        <p:cTn dur="1000"/>
                                        <p:tgtEl>
                                          <p:spTgt spid="73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2">
                                            <p:txEl>
                                              <p:pRg end="3" st="3"/>
                                            </p:txEl>
                                          </p:spTgt>
                                        </p:tgtEl>
                                        <p:attrNameLst>
                                          <p:attrName>style.visibility</p:attrName>
                                        </p:attrNameLst>
                                      </p:cBhvr>
                                      <p:to>
                                        <p:strVal val="visible"/>
                                      </p:to>
                                    </p:set>
                                    <p:animEffect filter="fade" transition="in">
                                      <p:cBhvr>
                                        <p:cTn dur="1000"/>
                                        <p:tgtEl>
                                          <p:spTgt spid="73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1">
                                            <p:txEl>
                                              <p:pRg end="0" st="0"/>
                                            </p:txEl>
                                          </p:spTgt>
                                        </p:tgtEl>
                                        <p:attrNameLst>
                                          <p:attrName>style.visibility</p:attrName>
                                        </p:attrNameLst>
                                      </p:cBhvr>
                                      <p:to>
                                        <p:strVal val="visible"/>
                                      </p:to>
                                    </p:set>
                                    <p:animEffect filter="fade" transition="in">
                                      <p:cBhvr>
                                        <p:cTn dur="1000"/>
                                        <p:tgtEl>
                                          <p:spTgt spid="73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1">
                                            <p:txEl>
                                              <p:pRg end="1" st="1"/>
                                            </p:txEl>
                                          </p:spTgt>
                                        </p:tgtEl>
                                        <p:attrNameLst>
                                          <p:attrName>style.visibility</p:attrName>
                                        </p:attrNameLst>
                                      </p:cBhvr>
                                      <p:to>
                                        <p:strVal val="visible"/>
                                      </p:to>
                                    </p:set>
                                    <p:animEffect filter="fade" transition="in">
                                      <p:cBhvr>
                                        <p:cTn dur="1000"/>
                                        <p:tgtEl>
                                          <p:spTgt spid="73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1">
                                            <p:txEl>
                                              <p:pRg end="2" st="2"/>
                                            </p:txEl>
                                          </p:spTgt>
                                        </p:tgtEl>
                                        <p:attrNameLst>
                                          <p:attrName>style.visibility</p:attrName>
                                        </p:attrNameLst>
                                      </p:cBhvr>
                                      <p:to>
                                        <p:strVal val="visible"/>
                                      </p:to>
                                    </p:set>
                                    <p:animEffect filter="fade" transition="in">
                                      <p:cBhvr>
                                        <p:cTn dur="1000"/>
                                        <p:tgtEl>
                                          <p:spTgt spid="73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6" name="Shape 736"/>
        <p:cNvGrpSpPr/>
        <p:nvPr/>
      </p:nvGrpSpPr>
      <p:grpSpPr>
        <a:xfrm>
          <a:off x="0" y="0"/>
          <a:ext cx="0" cy="0"/>
          <a:chOff x="0" y="0"/>
          <a:chExt cx="0" cy="0"/>
        </a:xfrm>
      </p:grpSpPr>
      <p:sp>
        <p:nvSpPr>
          <p:cNvPr id="737" name="Shape 737"/>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Recursion</a:t>
            </a:r>
          </a:p>
        </p:txBody>
      </p:sp>
      <p:pic>
        <p:nvPicPr>
          <p:cNvPr id="738" name="Shape 738"/>
          <p:cNvPicPr preferRelativeResize="0"/>
          <p:nvPr/>
        </p:nvPicPr>
        <p:blipFill>
          <a:blip r:embed="rId3">
            <a:alphaModFix/>
          </a:blip>
          <a:stretch>
            <a:fillRect/>
          </a:stretch>
        </p:blipFill>
        <p:spPr>
          <a:xfrm>
            <a:off x="471900" y="2225625"/>
            <a:ext cx="1594699" cy="879974"/>
          </a:xfrm>
          <a:prstGeom prst="rect">
            <a:avLst/>
          </a:prstGeom>
          <a:noFill/>
          <a:ln>
            <a:noFill/>
          </a:ln>
        </p:spPr>
      </p:pic>
      <p:sp>
        <p:nvSpPr>
          <p:cNvPr id="739" name="Shape 739"/>
          <p:cNvSpPr txBox="1"/>
          <p:nvPr/>
        </p:nvSpPr>
        <p:spPr>
          <a:xfrm>
            <a:off x="325550" y="1792225"/>
            <a:ext cx="2901600" cy="580500"/>
          </a:xfrm>
          <a:prstGeom prst="rect">
            <a:avLst/>
          </a:prstGeom>
          <a:noFill/>
          <a:ln>
            <a:noFill/>
          </a:ln>
        </p:spPr>
        <p:txBody>
          <a:bodyPr anchorCtr="0" anchor="t" bIns="91425" lIns="91425" rIns="91425" tIns="91425">
            <a:noAutofit/>
          </a:bodyPr>
          <a:lstStyle/>
          <a:p>
            <a:pPr lvl="0">
              <a:spcBef>
                <a:spcPts val="0"/>
              </a:spcBef>
              <a:buNone/>
            </a:pPr>
            <a:r>
              <a:rPr lang="en" sz="1800">
                <a:solidFill>
                  <a:srgbClr val="CC4125"/>
                </a:solidFill>
              </a:rPr>
              <a:t>What is this function?</a:t>
            </a:r>
          </a:p>
        </p:txBody>
      </p:sp>
      <p:sp>
        <p:nvSpPr>
          <p:cNvPr id="740" name="Shape 740"/>
          <p:cNvSpPr txBox="1"/>
          <p:nvPr/>
        </p:nvSpPr>
        <p:spPr>
          <a:xfrm>
            <a:off x="325550" y="3392700"/>
            <a:ext cx="3534000" cy="5805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CC4125"/>
                </a:solidFill>
              </a:rPr>
              <a:t>Is this an equivalent function?</a:t>
            </a:r>
          </a:p>
        </p:txBody>
      </p:sp>
      <p:pic>
        <p:nvPicPr>
          <p:cNvPr id="741" name="Shape 741"/>
          <p:cNvPicPr preferRelativeResize="0"/>
          <p:nvPr/>
        </p:nvPicPr>
        <p:blipFill>
          <a:blip r:embed="rId4">
            <a:alphaModFix/>
          </a:blip>
          <a:stretch>
            <a:fillRect/>
          </a:stretch>
        </p:blipFill>
        <p:spPr>
          <a:xfrm>
            <a:off x="471907" y="3973200"/>
            <a:ext cx="4656792" cy="1028374"/>
          </a:xfrm>
          <a:prstGeom prst="rect">
            <a:avLst/>
          </a:prstGeom>
          <a:noFill/>
          <a:ln>
            <a:noFill/>
          </a:ln>
        </p:spPr>
      </p:pic>
      <p:sp>
        <p:nvSpPr>
          <p:cNvPr id="742" name="Shape 742"/>
          <p:cNvSpPr/>
          <p:nvPr/>
        </p:nvSpPr>
        <p:spPr>
          <a:xfrm>
            <a:off x="5605300" y="750100"/>
            <a:ext cx="3315300" cy="42513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43" name="Shape 743"/>
          <p:cNvSpPr txBox="1"/>
          <p:nvPr/>
        </p:nvSpPr>
        <p:spPr>
          <a:xfrm>
            <a:off x="5605300" y="738725"/>
            <a:ext cx="3315300" cy="4251300"/>
          </a:xfrm>
          <a:prstGeom prst="rect">
            <a:avLst/>
          </a:prstGeom>
          <a:noFill/>
          <a:ln>
            <a:noFill/>
          </a:ln>
        </p:spPr>
        <p:txBody>
          <a:bodyPr anchorCtr="0" anchor="t" bIns="91425" lIns="91425" rIns="91425" tIns="91425">
            <a:noAutofit/>
          </a:bodyPr>
          <a:lstStyle/>
          <a:p>
            <a:pPr lvl="0" rtl="0">
              <a:lnSpc>
                <a:spcPct val="150000"/>
              </a:lnSpc>
              <a:spcBef>
                <a:spcPts val="0"/>
              </a:spcBef>
              <a:buNone/>
            </a:pPr>
            <a:r>
              <a:rPr lang="en" sz="1300">
                <a:solidFill>
                  <a:srgbClr val="0000FF"/>
                </a:solidFill>
                <a:highlight>
                  <a:srgbClr val="FFFFFF"/>
                </a:highlight>
                <a:latin typeface="Courier New"/>
                <a:ea typeface="Courier New"/>
                <a:cs typeface="Courier New"/>
                <a:sym typeface="Courier New"/>
              </a:rPr>
              <a:t>def</a:t>
            </a:r>
            <a:r>
              <a:rPr lang="en" sz="1300">
                <a:highlight>
                  <a:srgbClr val="FFFFFF"/>
                </a:highlight>
                <a:latin typeface="Courier New"/>
                <a:ea typeface="Courier New"/>
                <a:cs typeface="Courier New"/>
                <a:sym typeface="Courier New"/>
              </a:rPr>
              <a:t> </a:t>
            </a:r>
            <a:r>
              <a:rPr lang="en" sz="1300">
                <a:solidFill>
                  <a:srgbClr val="0000A2"/>
                </a:solidFill>
                <a:highlight>
                  <a:srgbClr val="FFFFFF"/>
                </a:highlight>
                <a:latin typeface="Courier New"/>
                <a:ea typeface="Courier New"/>
                <a:cs typeface="Courier New"/>
                <a:sym typeface="Courier New"/>
              </a:rPr>
              <a:t>f</a:t>
            </a:r>
            <a:r>
              <a:rPr lang="en" sz="1300">
                <a:highlight>
                  <a:srgbClr val="FFFFFF"/>
                </a:highlight>
                <a:latin typeface="Courier New"/>
                <a:ea typeface="Courier New"/>
                <a:cs typeface="Courier New"/>
                <a:sym typeface="Courier New"/>
              </a:rPr>
              <a:t>(</a:t>
            </a:r>
            <a:r>
              <a:rPr i="1" lang="en" sz="1300">
                <a:highlight>
                  <a:srgbClr val="FFFFFF"/>
                </a:highlight>
                <a:latin typeface="Courier New"/>
                <a:ea typeface="Courier New"/>
                <a:cs typeface="Courier New"/>
                <a:sym typeface="Courier New"/>
              </a:rPr>
              <a:t>x</a:t>
            </a:r>
            <a:r>
              <a:rPr lang="en" sz="1300">
                <a:highlight>
                  <a:srgbClr val="FFFFFF"/>
                </a:highlight>
                <a:latin typeface="Courier New"/>
                <a:ea typeface="Courier New"/>
                <a:cs typeface="Courier New"/>
                <a:sym typeface="Courier New"/>
              </a:rPr>
              <a:t>):</a:t>
            </a:r>
            <a:br>
              <a:rPr lang="en" sz="1300">
                <a:highlight>
                  <a:srgbClr val="FFFFFF"/>
                </a:highlight>
                <a:latin typeface="Courier New"/>
                <a:ea typeface="Courier New"/>
                <a:cs typeface="Courier New"/>
                <a:sym typeface="Courier New"/>
              </a:rPr>
            </a:br>
            <a:r>
              <a:rPr lang="en" sz="1300">
                <a:highlight>
                  <a:srgbClr val="FFFFFF"/>
                </a:highlight>
                <a:latin typeface="Courier New"/>
                <a:ea typeface="Courier New"/>
                <a:cs typeface="Courier New"/>
                <a:sym typeface="Courier New"/>
              </a:rPr>
              <a:t>    </a:t>
            </a:r>
            <a:r>
              <a:rPr lang="en" sz="1300">
                <a:solidFill>
                  <a:srgbClr val="036A07"/>
                </a:solidFill>
                <a:highlight>
                  <a:srgbClr val="FFFFFF"/>
                </a:highlight>
                <a:latin typeface="Courier New"/>
                <a:ea typeface="Courier New"/>
                <a:cs typeface="Courier New"/>
                <a:sym typeface="Courier New"/>
              </a:rPr>
              <a:t>'''</a:t>
            </a:r>
            <a:br>
              <a:rPr lang="en" sz="1300">
                <a:solidFill>
                  <a:srgbClr val="036A07"/>
                </a:solidFill>
                <a:highlight>
                  <a:srgbClr val="FFFFFF"/>
                </a:highlight>
                <a:latin typeface="Courier New"/>
                <a:ea typeface="Courier New"/>
                <a:cs typeface="Courier New"/>
                <a:sym typeface="Courier New"/>
              </a:rPr>
            </a:br>
            <a:r>
              <a:rPr lang="en" sz="1300">
                <a:solidFill>
                  <a:srgbClr val="036A07"/>
                </a:solidFill>
                <a:highlight>
                  <a:srgbClr val="FFFFFF"/>
                </a:highlight>
                <a:latin typeface="Courier New"/>
                <a:ea typeface="Courier New"/>
                <a:cs typeface="Courier New"/>
                <a:sym typeface="Courier New"/>
              </a:rPr>
              <a:t>    This function returns x!.</a:t>
            </a:r>
            <a:br>
              <a:rPr lang="en" sz="1300">
                <a:solidFill>
                  <a:srgbClr val="036A07"/>
                </a:solidFill>
                <a:highlight>
                  <a:srgbClr val="FFFFFF"/>
                </a:highlight>
                <a:latin typeface="Courier New"/>
                <a:ea typeface="Courier New"/>
                <a:cs typeface="Courier New"/>
                <a:sym typeface="Courier New"/>
              </a:rPr>
            </a:br>
            <a:r>
              <a:rPr lang="en" sz="1300">
                <a:solidFill>
                  <a:srgbClr val="036A07"/>
                </a:solidFill>
                <a:highlight>
                  <a:srgbClr val="FFFFFF"/>
                </a:highlight>
                <a:latin typeface="Courier New"/>
                <a:ea typeface="Courier New"/>
                <a:cs typeface="Courier New"/>
                <a:sym typeface="Courier New"/>
              </a:rPr>
              <a:t>    &gt;&gt;&gt; f(5)</a:t>
            </a:r>
            <a:br>
              <a:rPr lang="en" sz="1300">
                <a:solidFill>
                  <a:srgbClr val="036A07"/>
                </a:solidFill>
                <a:highlight>
                  <a:srgbClr val="FFFFFF"/>
                </a:highlight>
                <a:latin typeface="Courier New"/>
                <a:ea typeface="Courier New"/>
                <a:cs typeface="Courier New"/>
                <a:sym typeface="Courier New"/>
              </a:rPr>
            </a:br>
            <a:r>
              <a:rPr lang="en" sz="1300">
                <a:solidFill>
                  <a:srgbClr val="036A07"/>
                </a:solidFill>
                <a:highlight>
                  <a:srgbClr val="FFFFFF"/>
                </a:highlight>
                <a:latin typeface="Courier New"/>
                <a:ea typeface="Courier New"/>
                <a:cs typeface="Courier New"/>
                <a:sym typeface="Courier New"/>
              </a:rPr>
              <a:t>    120</a:t>
            </a:r>
            <a:br>
              <a:rPr lang="en" sz="1300">
                <a:solidFill>
                  <a:srgbClr val="036A07"/>
                </a:solidFill>
                <a:highlight>
                  <a:srgbClr val="FFFFFF"/>
                </a:highlight>
                <a:latin typeface="Courier New"/>
                <a:ea typeface="Courier New"/>
                <a:cs typeface="Courier New"/>
                <a:sym typeface="Courier New"/>
              </a:rPr>
            </a:br>
            <a:r>
              <a:rPr lang="en" sz="1300">
                <a:solidFill>
                  <a:srgbClr val="036A07"/>
                </a:solidFill>
                <a:highlight>
                  <a:srgbClr val="FFFFFF"/>
                </a:highlight>
                <a:latin typeface="Courier New"/>
                <a:ea typeface="Courier New"/>
                <a:cs typeface="Courier New"/>
                <a:sym typeface="Courier New"/>
              </a:rPr>
              <a:t>    '''</a:t>
            </a:r>
            <a:br>
              <a:rPr lang="en" sz="1300">
                <a:highlight>
                  <a:srgbClr val="FFFFFF"/>
                </a:highlight>
                <a:latin typeface="Courier New"/>
                <a:ea typeface="Courier New"/>
                <a:cs typeface="Courier New"/>
                <a:sym typeface="Courier New"/>
              </a:rPr>
            </a:br>
            <a:r>
              <a:rPr lang="en" sz="1300">
                <a:highlight>
                  <a:srgbClr val="FFFFFF"/>
                </a:highlight>
                <a:latin typeface="Courier New"/>
                <a:ea typeface="Courier New"/>
                <a:cs typeface="Courier New"/>
                <a:sym typeface="Courier New"/>
              </a:rPr>
              <a:t>    </a:t>
            </a:r>
            <a:r>
              <a:rPr lang="en" sz="1300">
                <a:solidFill>
                  <a:srgbClr val="0000FF"/>
                </a:solidFill>
                <a:highlight>
                  <a:srgbClr val="FFFFFF"/>
                </a:highlight>
                <a:latin typeface="Courier New"/>
                <a:ea typeface="Courier New"/>
                <a:cs typeface="Courier New"/>
                <a:sym typeface="Courier New"/>
              </a:rPr>
              <a:t>if</a:t>
            </a:r>
            <a:r>
              <a:rPr lang="en" sz="1300">
                <a:highlight>
                  <a:srgbClr val="FFFFFF"/>
                </a:highlight>
                <a:latin typeface="Courier New"/>
                <a:ea typeface="Courier New"/>
                <a:cs typeface="Courier New"/>
                <a:sym typeface="Courier New"/>
              </a:rPr>
              <a:t> x </a:t>
            </a:r>
            <a:r>
              <a:rPr lang="en" sz="1300">
                <a:solidFill>
                  <a:srgbClr val="0000FF"/>
                </a:solidFill>
                <a:highlight>
                  <a:srgbClr val="FFFFFF"/>
                </a:highlight>
                <a:latin typeface="Courier New"/>
                <a:ea typeface="Courier New"/>
                <a:cs typeface="Courier New"/>
                <a:sym typeface="Courier New"/>
              </a:rPr>
              <a:t>&lt;=</a:t>
            </a:r>
            <a:r>
              <a:rPr lang="en" sz="1300">
                <a:highlight>
                  <a:srgbClr val="FFFFFF"/>
                </a:highlight>
                <a:latin typeface="Courier New"/>
                <a:ea typeface="Courier New"/>
                <a:cs typeface="Courier New"/>
                <a:sym typeface="Courier New"/>
              </a:rPr>
              <a:t> </a:t>
            </a:r>
            <a:r>
              <a:rPr lang="en" sz="1300">
                <a:solidFill>
                  <a:srgbClr val="0000CD"/>
                </a:solidFill>
                <a:highlight>
                  <a:srgbClr val="FFFFFF"/>
                </a:highlight>
                <a:latin typeface="Courier New"/>
                <a:ea typeface="Courier New"/>
                <a:cs typeface="Courier New"/>
                <a:sym typeface="Courier New"/>
              </a:rPr>
              <a:t>1</a:t>
            </a:r>
            <a:r>
              <a:rPr lang="en" sz="1300">
                <a:highlight>
                  <a:srgbClr val="FFFFFF"/>
                </a:highlight>
                <a:latin typeface="Courier New"/>
                <a:ea typeface="Courier New"/>
                <a:cs typeface="Courier New"/>
                <a:sym typeface="Courier New"/>
              </a:rPr>
              <a:t>:</a:t>
            </a:r>
            <a:br>
              <a:rPr lang="en" sz="1300">
                <a:highlight>
                  <a:srgbClr val="FFFFFF"/>
                </a:highlight>
                <a:latin typeface="Courier New"/>
                <a:ea typeface="Courier New"/>
                <a:cs typeface="Courier New"/>
                <a:sym typeface="Courier New"/>
              </a:rPr>
            </a:br>
            <a:r>
              <a:rPr lang="en" sz="1300">
                <a:highlight>
                  <a:srgbClr val="FFFFFF"/>
                </a:highlight>
                <a:latin typeface="Courier New"/>
                <a:ea typeface="Courier New"/>
                <a:cs typeface="Courier New"/>
                <a:sym typeface="Courier New"/>
              </a:rPr>
              <a:t>        </a:t>
            </a:r>
            <a:r>
              <a:rPr lang="en" sz="1300">
                <a:solidFill>
                  <a:srgbClr val="0000FF"/>
                </a:solidFill>
                <a:highlight>
                  <a:srgbClr val="FFFFFF"/>
                </a:highlight>
                <a:latin typeface="Courier New"/>
                <a:ea typeface="Courier New"/>
                <a:cs typeface="Courier New"/>
                <a:sym typeface="Courier New"/>
              </a:rPr>
              <a:t>return</a:t>
            </a:r>
            <a:r>
              <a:rPr lang="en" sz="1300">
                <a:highlight>
                  <a:srgbClr val="FFFFFF"/>
                </a:highlight>
                <a:latin typeface="Courier New"/>
                <a:ea typeface="Courier New"/>
                <a:cs typeface="Courier New"/>
                <a:sym typeface="Courier New"/>
              </a:rPr>
              <a:t> </a:t>
            </a:r>
            <a:r>
              <a:rPr lang="en" sz="1300">
                <a:solidFill>
                  <a:srgbClr val="0000CD"/>
                </a:solidFill>
                <a:highlight>
                  <a:srgbClr val="FFFFFF"/>
                </a:highlight>
                <a:latin typeface="Courier New"/>
                <a:ea typeface="Courier New"/>
                <a:cs typeface="Courier New"/>
                <a:sym typeface="Courier New"/>
              </a:rPr>
              <a:t>1</a:t>
            </a:r>
            <a:br>
              <a:rPr lang="en" sz="1300">
                <a:highlight>
                  <a:srgbClr val="FFFFFF"/>
                </a:highlight>
                <a:latin typeface="Courier New"/>
                <a:ea typeface="Courier New"/>
                <a:cs typeface="Courier New"/>
                <a:sym typeface="Courier New"/>
              </a:rPr>
            </a:br>
            <a:r>
              <a:rPr lang="en" sz="1300">
                <a:highlight>
                  <a:srgbClr val="FFFFFF"/>
                </a:highlight>
                <a:latin typeface="Courier New"/>
                <a:ea typeface="Courier New"/>
                <a:cs typeface="Courier New"/>
                <a:sym typeface="Courier New"/>
              </a:rPr>
              <a:t>    </a:t>
            </a:r>
            <a:r>
              <a:rPr lang="en" sz="1300">
                <a:solidFill>
                  <a:srgbClr val="0000FF"/>
                </a:solidFill>
                <a:highlight>
                  <a:srgbClr val="FFFFFF"/>
                </a:highlight>
                <a:latin typeface="Courier New"/>
                <a:ea typeface="Courier New"/>
                <a:cs typeface="Courier New"/>
                <a:sym typeface="Courier New"/>
              </a:rPr>
              <a:t>else</a:t>
            </a:r>
            <a:r>
              <a:rPr lang="en" sz="1300">
                <a:highlight>
                  <a:srgbClr val="FFFFFF"/>
                </a:highlight>
                <a:latin typeface="Courier New"/>
                <a:ea typeface="Courier New"/>
                <a:cs typeface="Courier New"/>
                <a:sym typeface="Courier New"/>
              </a:rPr>
              <a:t>:</a:t>
            </a:r>
            <a:br>
              <a:rPr lang="en" sz="1300">
                <a:highlight>
                  <a:srgbClr val="FFFFFF"/>
                </a:highlight>
                <a:latin typeface="Courier New"/>
                <a:ea typeface="Courier New"/>
                <a:cs typeface="Courier New"/>
                <a:sym typeface="Courier New"/>
              </a:rPr>
            </a:br>
            <a:r>
              <a:rPr lang="en" sz="1300">
                <a:highlight>
                  <a:srgbClr val="FFFFFF"/>
                </a:highlight>
                <a:latin typeface="Courier New"/>
                <a:ea typeface="Courier New"/>
                <a:cs typeface="Courier New"/>
                <a:sym typeface="Courier New"/>
              </a:rPr>
              <a:t>        </a:t>
            </a:r>
            <a:r>
              <a:rPr lang="en" sz="1300">
                <a:solidFill>
                  <a:srgbClr val="0000FF"/>
                </a:solidFill>
                <a:highlight>
                  <a:srgbClr val="FFFFFF"/>
                </a:highlight>
                <a:latin typeface="Courier New"/>
                <a:ea typeface="Courier New"/>
                <a:cs typeface="Courier New"/>
                <a:sym typeface="Courier New"/>
              </a:rPr>
              <a:t>return</a:t>
            </a:r>
            <a:r>
              <a:rPr lang="en" sz="1300">
                <a:highlight>
                  <a:srgbClr val="FFFFFF"/>
                </a:highlight>
                <a:latin typeface="Courier New"/>
                <a:ea typeface="Courier New"/>
                <a:cs typeface="Courier New"/>
                <a:sym typeface="Courier New"/>
              </a:rPr>
              <a:t> x </a:t>
            </a:r>
            <a:r>
              <a:rPr lang="en" sz="1300">
                <a:solidFill>
                  <a:srgbClr val="0000FF"/>
                </a:solidFill>
                <a:highlight>
                  <a:srgbClr val="FFFFFF"/>
                </a:highlight>
                <a:latin typeface="Courier New"/>
                <a:ea typeface="Courier New"/>
                <a:cs typeface="Courier New"/>
                <a:sym typeface="Courier New"/>
              </a:rPr>
              <a:t>*</a:t>
            </a:r>
            <a:r>
              <a:rPr lang="en" sz="1300">
                <a:highlight>
                  <a:srgbClr val="FFFFFF"/>
                </a:highlight>
                <a:latin typeface="Courier New"/>
                <a:ea typeface="Courier New"/>
                <a:cs typeface="Courier New"/>
                <a:sym typeface="Courier New"/>
              </a:rPr>
              <a:t> f(x</a:t>
            </a:r>
            <a:r>
              <a:rPr lang="en" sz="1300">
                <a:solidFill>
                  <a:srgbClr val="0000FF"/>
                </a:solidFill>
                <a:highlight>
                  <a:srgbClr val="FFFFFF"/>
                </a:highlight>
                <a:latin typeface="Courier New"/>
                <a:ea typeface="Courier New"/>
                <a:cs typeface="Courier New"/>
                <a:sym typeface="Courier New"/>
              </a:rPr>
              <a:t>-</a:t>
            </a:r>
            <a:r>
              <a:rPr lang="en" sz="1300">
                <a:solidFill>
                  <a:srgbClr val="0000CD"/>
                </a:solidFill>
                <a:highlight>
                  <a:srgbClr val="FFFFFF"/>
                </a:highlight>
                <a:latin typeface="Courier New"/>
                <a:ea typeface="Courier New"/>
                <a:cs typeface="Courier New"/>
                <a:sym typeface="Courier New"/>
              </a:rPr>
              <a:t>1</a:t>
            </a:r>
            <a:r>
              <a:rPr lang="en" sz="1300">
                <a:highlight>
                  <a:srgbClr val="FFFFFF"/>
                </a:highlight>
                <a:latin typeface="Courier New"/>
                <a:ea typeface="Courier New"/>
                <a:cs typeface="Courier New"/>
                <a:sym typeface="Courier New"/>
              </a:rPr>
              <a:t>)</a:t>
            </a:r>
            <a:br>
              <a:rPr lang="en" sz="1300">
                <a:highlight>
                  <a:srgbClr val="FFFFFF"/>
                </a:highlight>
                <a:latin typeface="Courier New"/>
                <a:ea typeface="Courier New"/>
                <a:cs typeface="Courier New"/>
                <a:sym typeface="Courier New"/>
              </a:rPr>
            </a:br>
            <a:br>
              <a:rPr lang="en" sz="1300">
                <a:highlight>
                  <a:srgbClr val="FFFFFF"/>
                </a:highlight>
                <a:latin typeface="Courier New"/>
                <a:ea typeface="Courier New"/>
                <a:cs typeface="Courier New"/>
                <a:sym typeface="Courier New"/>
              </a:rPr>
            </a:br>
            <a:r>
              <a:rPr lang="en" sz="1300">
                <a:solidFill>
                  <a:srgbClr val="0000FF"/>
                </a:solidFill>
                <a:highlight>
                  <a:srgbClr val="FFFFFF"/>
                </a:highlight>
                <a:latin typeface="Courier New"/>
                <a:ea typeface="Courier New"/>
                <a:cs typeface="Courier New"/>
                <a:sym typeface="Courier New"/>
              </a:rPr>
              <a:t>if</a:t>
            </a:r>
            <a:r>
              <a:rPr lang="en" sz="1300">
                <a:highlight>
                  <a:srgbClr val="FFFFFF"/>
                </a:highlight>
                <a:latin typeface="Courier New"/>
                <a:ea typeface="Courier New"/>
                <a:cs typeface="Courier New"/>
                <a:sym typeface="Courier New"/>
              </a:rPr>
              <a:t> </a:t>
            </a:r>
            <a:r>
              <a:rPr lang="en" sz="1300">
                <a:solidFill>
                  <a:srgbClr val="21439C"/>
                </a:solidFill>
                <a:highlight>
                  <a:srgbClr val="FFFFFF"/>
                </a:highlight>
                <a:latin typeface="Courier New"/>
                <a:ea typeface="Courier New"/>
                <a:cs typeface="Courier New"/>
                <a:sym typeface="Courier New"/>
              </a:rPr>
              <a:t>__name__</a:t>
            </a:r>
            <a:r>
              <a:rPr lang="en" sz="1300">
                <a:highlight>
                  <a:srgbClr val="FFFFFF"/>
                </a:highlight>
                <a:latin typeface="Courier New"/>
                <a:ea typeface="Courier New"/>
                <a:cs typeface="Courier New"/>
                <a:sym typeface="Courier New"/>
              </a:rPr>
              <a:t> </a:t>
            </a:r>
            <a:r>
              <a:rPr lang="en" sz="1300">
                <a:solidFill>
                  <a:srgbClr val="0000FF"/>
                </a:solidFill>
                <a:highlight>
                  <a:srgbClr val="FFFFFF"/>
                </a:highlight>
                <a:latin typeface="Courier New"/>
                <a:ea typeface="Courier New"/>
                <a:cs typeface="Courier New"/>
                <a:sym typeface="Courier New"/>
              </a:rPr>
              <a:t>==</a:t>
            </a:r>
            <a:r>
              <a:rPr lang="en" sz="1300">
                <a:highlight>
                  <a:srgbClr val="FFFFFF"/>
                </a:highlight>
                <a:latin typeface="Courier New"/>
                <a:ea typeface="Courier New"/>
                <a:cs typeface="Courier New"/>
                <a:sym typeface="Courier New"/>
              </a:rPr>
              <a:t> </a:t>
            </a:r>
            <a:r>
              <a:rPr lang="en" sz="1300">
                <a:solidFill>
                  <a:srgbClr val="036A07"/>
                </a:solidFill>
                <a:highlight>
                  <a:srgbClr val="FFFFFF"/>
                </a:highlight>
                <a:latin typeface="Courier New"/>
                <a:ea typeface="Courier New"/>
                <a:cs typeface="Courier New"/>
                <a:sym typeface="Courier New"/>
              </a:rPr>
              <a:t>'__main__'</a:t>
            </a:r>
            <a:r>
              <a:rPr lang="en" sz="1300">
                <a:highlight>
                  <a:srgbClr val="FFFFFF"/>
                </a:highlight>
                <a:latin typeface="Courier New"/>
                <a:ea typeface="Courier New"/>
                <a:cs typeface="Courier New"/>
                <a:sym typeface="Courier New"/>
              </a:rPr>
              <a:t>:</a:t>
            </a:r>
            <a:br>
              <a:rPr lang="en" sz="1300">
                <a:highlight>
                  <a:srgbClr val="FFFFFF"/>
                </a:highlight>
                <a:latin typeface="Courier New"/>
                <a:ea typeface="Courier New"/>
                <a:cs typeface="Courier New"/>
                <a:sym typeface="Courier New"/>
              </a:rPr>
            </a:br>
            <a:r>
              <a:rPr lang="en" sz="1300">
                <a:highlight>
                  <a:srgbClr val="FFFFFF"/>
                </a:highlight>
                <a:latin typeface="Courier New"/>
                <a:ea typeface="Courier New"/>
                <a:cs typeface="Courier New"/>
                <a:sym typeface="Courier New"/>
              </a:rPr>
              <a:t>    </a:t>
            </a:r>
            <a:r>
              <a:rPr lang="en" sz="1300">
                <a:solidFill>
                  <a:srgbClr val="0C450D"/>
                </a:solidFill>
                <a:highlight>
                  <a:srgbClr val="FFFFFF"/>
                </a:highlight>
                <a:latin typeface="Courier New"/>
                <a:ea typeface="Courier New"/>
                <a:cs typeface="Courier New"/>
                <a:sym typeface="Courier New"/>
              </a:rPr>
              <a:t>import</a:t>
            </a:r>
            <a:r>
              <a:rPr lang="en" sz="1300">
                <a:highlight>
                  <a:srgbClr val="FFFFFF"/>
                </a:highlight>
                <a:latin typeface="Courier New"/>
                <a:ea typeface="Courier New"/>
                <a:cs typeface="Courier New"/>
                <a:sym typeface="Courier New"/>
              </a:rPr>
              <a:t> doctest</a:t>
            </a:r>
            <a:br>
              <a:rPr lang="en" sz="1300">
                <a:highlight>
                  <a:srgbClr val="FFFFFF"/>
                </a:highlight>
                <a:latin typeface="Courier New"/>
                <a:ea typeface="Courier New"/>
                <a:cs typeface="Courier New"/>
                <a:sym typeface="Courier New"/>
              </a:rPr>
            </a:br>
            <a:r>
              <a:rPr lang="en" sz="1300">
                <a:highlight>
                  <a:srgbClr val="FFFFFF"/>
                </a:highlight>
                <a:latin typeface="Courier New"/>
                <a:ea typeface="Courier New"/>
                <a:cs typeface="Courier New"/>
                <a:sym typeface="Courier New"/>
              </a:rPr>
              <a:t>    doctest.testmod()</a:t>
            </a:r>
          </a:p>
          <a:p>
            <a:pPr lvl="0">
              <a:spcBef>
                <a:spcPts val="0"/>
              </a:spcBef>
              <a:buNone/>
            </a:pPr>
            <a:r>
              <a:t/>
            </a:r>
            <a:endParaRPr sz="1300"/>
          </a:p>
        </p:txBody>
      </p:sp>
      <p:cxnSp>
        <p:nvCxnSpPr>
          <p:cNvPr id="744" name="Shape 744"/>
          <p:cNvCxnSpPr/>
          <p:nvPr/>
        </p:nvCxnSpPr>
        <p:spPr>
          <a:xfrm flipH="1" rot="10800000">
            <a:off x="3581175" y="2505300"/>
            <a:ext cx="2236500" cy="1443900"/>
          </a:xfrm>
          <a:prstGeom prst="straightConnector1">
            <a:avLst/>
          </a:prstGeom>
          <a:noFill/>
          <a:ln cap="flat" cmpd="sng" w="28575">
            <a:solidFill>
              <a:srgbClr val="999999"/>
            </a:solidFill>
            <a:prstDash val="solid"/>
            <a:round/>
            <a:headEnd len="lg" w="lg" type="triangle"/>
            <a:tailEnd len="lg" w="lg" type="triangle"/>
          </a:ln>
        </p:spPr>
      </p:cxn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9"/>
                                        </p:tgtEl>
                                        <p:attrNameLst>
                                          <p:attrName>style.visibility</p:attrName>
                                        </p:attrNameLst>
                                      </p:cBhvr>
                                      <p:to>
                                        <p:strVal val="visible"/>
                                      </p:to>
                                    </p:set>
                                    <p:animEffect filter="fade" transition="in">
                                      <p:cBhvr>
                                        <p:cTn dur="1000"/>
                                        <p:tgtEl>
                                          <p:spTgt spid="739"/>
                                        </p:tgtEl>
                                      </p:cBhvr>
                                    </p:animEffect>
                                  </p:childTnLst>
                                </p:cTn>
                              </p:par>
                              <p:par>
                                <p:cTn fill="hold" nodeType="withEffect" presetClass="entr" presetID="10" presetSubtype="0">
                                  <p:stCondLst>
                                    <p:cond delay="0"/>
                                  </p:stCondLst>
                                  <p:childTnLst>
                                    <p:set>
                                      <p:cBhvr>
                                        <p:cTn dur="1" fill="hold">
                                          <p:stCondLst>
                                            <p:cond delay="0"/>
                                          </p:stCondLst>
                                        </p:cTn>
                                        <p:tgtEl>
                                          <p:spTgt spid="738"/>
                                        </p:tgtEl>
                                        <p:attrNameLst>
                                          <p:attrName>style.visibility</p:attrName>
                                        </p:attrNameLst>
                                      </p:cBhvr>
                                      <p:to>
                                        <p:strVal val="visible"/>
                                      </p:to>
                                    </p:set>
                                    <p:animEffect filter="fade" transition="in">
                                      <p:cBhvr>
                                        <p:cTn dur="1000"/>
                                        <p:tgtEl>
                                          <p:spTgt spid="7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0"/>
                                        </p:tgtEl>
                                        <p:attrNameLst>
                                          <p:attrName>style.visibility</p:attrName>
                                        </p:attrNameLst>
                                      </p:cBhvr>
                                      <p:to>
                                        <p:strVal val="visible"/>
                                      </p:to>
                                    </p:set>
                                    <p:animEffect filter="fade" transition="in">
                                      <p:cBhvr>
                                        <p:cTn dur="1000"/>
                                        <p:tgtEl>
                                          <p:spTgt spid="740"/>
                                        </p:tgtEl>
                                      </p:cBhvr>
                                    </p:animEffect>
                                  </p:childTnLst>
                                </p:cTn>
                              </p:par>
                              <p:par>
                                <p:cTn fill="hold" nodeType="withEffect" presetClass="entr" presetID="10" presetSubtype="0">
                                  <p:stCondLst>
                                    <p:cond delay="0"/>
                                  </p:stCondLst>
                                  <p:childTnLst>
                                    <p:set>
                                      <p:cBhvr>
                                        <p:cTn dur="1" fill="hold">
                                          <p:stCondLst>
                                            <p:cond delay="0"/>
                                          </p:stCondLst>
                                        </p:cTn>
                                        <p:tgtEl>
                                          <p:spTgt spid="741"/>
                                        </p:tgtEl>
                                        <p:attrNameLst>
                                          <p:attrName>style.visibility</p:attrName>
                                        </p:attrNameLst>
                                      </p:cBhvr>
                                      <p:to>
                                        <p:strVal val="visible"/>
                                      </p:to>
                                    </p:set>
                                    <p:animEffect filter="fade" transition="in">
                                      <p:cBhvr>
                                        <p:cTn dur="1000"/>
                                        <p:tgtEl>
                                          <p:spTgt spid="7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2"/>
                                        </p:tgtEl>
                                        <p:attrNameLst>
                                          <p:attrName>style.visibility</p:attrName>
                                        </p:attrNameLst>
                                      </p:cBhvr>
                                      <p:to>
                                        <p:strVal val="visible"/>
                                      </p:to>
                                    </p:set>
                                    <p:animEffect filter="fade" transition="in">
                                      <p:cBhvr>
                                        <p:cTn dur="1000"/>
                                        <p:tgtEl>
                                          <p:spTgt spid="742"/>
                                        </p:tgtEl>
                                      </p:cBhvr>
                                    </p:animEffect>
                                  </p:childTnLst>
                                </p:cTn>
                              </p:par>
                              <p:par>
                                <p:cTn fill="hold" nodeType="withEffect" presetClass="entr" presetID="10" presetSubtype="0">
                                  <p:stCondLst>
                                    <p:cond delay="0"/>
                                  </p:stCondLst>
                                  <p:childTnLst>
                                    <p:set>
                                      <p:cBhvr>
                                        <p:cTn dur="1" fill="hold">
                                          <p:stCondLst>
                                            <p:cond delay="0"/>
                                          </p:stCondLst>
                                        </p:cTn>
                                        <p:tgtEl>
                                          <p:spTgt spid="743"/>
                                        </p:tgtEl>
                                        <p:attrNameLst>
                                          <p:attrName>style.visibility</p:attrName>
                                        </p:attrNameLst>
                                      </p:cBhvr>
                                      <p:to>
                                        <p:strVal val="visible"/>
                                      </p:to>
                                    </p:set>
                                    <p:animEffect filter="fade" transition="in">
                                      <p:cBhvr>
                                        <p:cTn dur="1000"/>
                                        <p:tgtEl>
                                          <p:spTgt spid="7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4"/>
                                        </p:tgtEl>
                                        <p:attrNameLst>
                                          <p:attrName>style.visibility</p:attrName>
                                        </p:attrNameLst>
                                      </p:cBhvr>
                                      <p:to>
                                        <p:strVal val="visible"/>
                                      </p:to>
                                    </p:set>
                                    <p:animEffect filter="fade" transition="in">
                                      <p:cBhvr>
                                        <p:cTn dur="1000"/>
                                        <p:tgtEl>
                                          <p:spTgt spid="7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8" name="Shape 748"/>
        <p:cNvGrpSpPr/>
        <p:nvPr/>
      </p:nvGrpSpPr>
      <p:grpSpPr>
        <a:xfrm>
          <a:off x="0" y="0"/>
          <a:ext cx="0" cy="0"/>
          <a:chOff x="0" y="0"/>
          <a:chExt cx="0" cy="0"/>
        </a:xfrm>
      </p:grpSpPr>
      <p:sp>
        <p:nvSpPr>
          <p:cNvPr id="749" name="Shape 749"/>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How to build a decision tree (pseudocode):</a:t>
            </a:r>
          </a:p>
        </p:txBody>
      </p:sp>
      <p:sp>
        <p:nvSpPr>
          <p:cNvPr id="750" name="Shape 750"/>
          <p:cNvSpPr txBox="1"/>
          <p:nvPr/>
        </p:nvSpPr>
        <p:spPr>
          <a:xfrm>
            <a:off x="467100" y="1104075"/>
            <a:ext cx="7502100" cy="3807600"/>
          </a:xfrm>
          <a:prstGeom prst="rect">
            <a:avLst/>
          </a:prstGeom>
          <a:noFill/>
          <a:ln>
            <a:noFill/>
          </a:ln>
        </p:spPr>
        <p:txBody>
          <a:bodyPr anchorCtr="0" anchor="t" bIns="91425" lIns="91425" rIns="91425" tIns="91425">
            <a:noAutofit/>
          </a:bodyPr>
          <a:lstStyle/>
          <a:p>
            <a:pPr lvl="0" rtl="0">
              <a:lnSpc>
                <a:spcPct val="145000"/>
              </a:lnSpc>
              <a:spcBef>
                <a:spcPts val="0"/>
              </a:spcBef>
              <a:spcAft>
                <a:spcPts val="1200"/>
              </a:spcAft>
              <a:buNone/>
            </a:pPr>
            <a:r>
              <a:rPr b="1" lang="en">
                <a:solidFill>
                  <a:srgbClr val="333333"/>
                </a:solidFill>
                <a:highlight>
                  <a:srgbClr val="F7F7F7"/>
                </a:highlight>
                <a:latin typeface="Courier New"/>
                <a:ea typeface="Courier New"/>
                <a:cs typeface="Courier New"/>
                <a:sym typeface="Courier New"/>
              </a:rPr>
              <a:t>function</a:t>
            </a:r>
            <a:r>
              <a:rPr lang="en">
                <a:solidFill>
                  <a:srgbClr val="333333"/>
                </a:solidFill>
                <a:highlight>
                  <a:srgbClr val="F7F7F7"/>
                </a:highlight>
                <a:latin typeface="Courier New"/>
                <a:ea typeface="Courier New"/>
                <a:cs typeface="Courier New"/>
                <a:sym typeface="Courier New"/>
              </a:rPr>
              <a:t> BuildTree:</a:t>
            </a:r>
            <a:br>
              <a:rPr lang="en">
                <a:solidFill>
                  <a:srgbClr val="333333"/>
                </a:solidFill>
                <a:highlight>
                  <a:srgbClr val="F7F7F7"/>
                </a:highlight>
                <a:latin typeface="Courier New"/>
                <a:ea typeface="Courier New"/>
                <a:cs typeface="Courier New"/>
                <a:sym typeface="Courier New"/>
              </a:rPr>
            </a:br>
            <a:r>
              <a:rPr lang="en">
                <a:solidFill>
                  <a:srgbClr val="333333"/>
                </a:solidFill>
                <a:highlight>
                  <a:srgbClr val="F7F7F7"/>
                </a:highlight>
                <a:latin typeface="Courier New"/>
                <a:ea typeface="Courier New"/>
                <a:cs typeface="Courier New"/>
                <a:sym typeface="Courier New"/>
              </a:rPr>
              <a:t>    </a:t>
            </a:r>
            <a:r>
              <a:rPr b="1" lang="en">
                <a:solidFill>
                  <a:srgbClr val="333333"/>
                </a:solidFill>
                <a:highlight>
                  <a:srgbClr val="F7F7F7"/>
                </a:highlight>
                <a:latin typeface="Courier New"/>
                <a:ea typeface="Courier New"/>
                <a:cs typeface="Courier New"/>
                <a:sym typeface="Courier New"/>
              </a:rPr>
              <a:t>If</a:t>
            </a:r>
            <a:r>
              <a:rPr lang="en">
                <a:solidFill>
                  <a:srgbClr val="333333"/>
                </a:solidFill>
                <a:highlight>
                  <a:srgbClr val="F7F7F7"/>
                </a:highlight>
                <a:latin typeface="Courier New"/>
                <a:ea typeface="Courier New"/>
                <a:cs typeface="Courier New"/>
                <a:sym typeface="Courier New"/>
              </a:rPr>
              <a:t> every item in the dataset is in the same class</a:t>
            </a:r>
            <a:br>
              <a:rPr lang="en">
                <a:solidFill>
                  <a:srgbClr val="333333"/>
                </a:solidFill>
                <a:highlight>
                  <a:srgbClr val="F7F7F7"/>
                </a:highlight>
                <a:latin typeface="Courier New"/>
                <a:ea typeface="Courier New"/>
                <a:cs typeface="Courier New"/>
                <a:sym typeface="Courier New"/>
              </a:rPr>
            </a:br>
            <a:r>
              <a:rPr lang="en">
                <a:solidFill>
                  <a:srgbClr val="333333"/>
                </a:solidFill>
                <a:highlight>
                  <a:srgbClr val="F7F7F7"/>
                </a:highlight>
                <a:latin typeface="Courier New"/>
                <a:ea typeface="Courier New"/>
                <a:cs typeface="Courier New"/>
                <a:sym typeface="Courier New"/>
              </a:rPr>
              <a:t>    or there is no feature left to split the data:</a:t>
            </a:r>
            <a:br>
              <a:rPr lang="en">
                <a:solidFill>
                  <a:srgbClr val="333333"/>
                </a:solidFill>
                <a:highlight>
                  <a:srgbClr val="F7F7F7"/>
                </a:highlight>
                <a:latin typeface="Courier New"/>
                <a:ea typeface="Courier New"/>
                <a:cs typeface="Courier New"/>
                <a:sym typeface="Courier New"/>
              </a:rPr>
            </a:br>
            <a:r>
              <a:rPr lang="en">
                <a:solidFill>
                  <a:srgbClr val="333333"/>
                </a:solidFill>
                <a:highlight>
                  <a:srgbClr val="F7F7F7"/>
                </a:highlight>
                <a:latin typeface="Courier New"/>
                <a:ea typeface="Courier New"/>
                <a:cs typeface="Courier New"/>
                <a:sym typeface="Courier New"/>
              </a:rPr>
              <a:t>        </a:t>
            </a:r>
            <a:r>
              <a:rPr b="1" lang="en">
                <a:solidFill>
                  <a:srgbClr val="333333"/>
                </a:solidFill>
                <a:highlight>
                  <a:srgbClr val="F7F7F7"/>
                </a:highlight>
                <a:latin typeface="Courier New"/>
                <a:ea typeface="Courier New"/>
                <a:cs typeface="Courier New"/>
                <a:sym typeface="Courier New"/>
              </a:rPr>
              <a:t>return</a:t>
            </a:r>
            <a:r>
              <a:rPr lang="en">
                <a:solidFill>
                  <a:srgbClr val="333333"/>
                </a:solidFill>
                <a:highlight>
                  <a:srgbClr val="F7F7F7"/>
                </a:highlight>
                <a:latin typeface="Courier New"/>
                <a:ea typeface="Courier New"/>
                <a:cs typeface="Courier New"/>
                <a:sym typeface="Courier New"/>
              </a:rPr>
              <a:t> a leaf node with the class label</a:t>
            </a:r>
            <a:br>
              <a:rPr lang="en">
                <a:solidFill>
                  <a:srgbClr val="333333"/>
                </a:solidFill>
                <a:highlight>
                  <a:srgbClr val="F7F7F7"/>
                </a:highlight>
                <a:latin typeface="Courier New"/>
                <a:ea typeface="Courier New"/>
                <a:cs typeface="Courier New"/>
                <a:sym typeface="Courier New"/>
              </a:rPr>
            </a:br>
            <a:r>
              <a:rPr lang="en">
                <a:solidFill>
                  <a:srgbClr val="333333"/>
                </a:solidFill>
                <a:highlight>
                  <a:srgbClr val="F7F7F7"/>
                </a:highlight>
                <a:latin typeface="Courier New"/>
                <a:ea typeface="Courier New"/>
                <a:cs typeface="Courier New"/>
                <a:sym typeface="Courier New"/>
              </a:rPr>
              <a:t>    </a:t>
            </a:r>
            <a:r>
              <a:rPr b="1" lang="en">
                <a:solidFill>
                  <a:srgbClr val="333333"/>
                </a:solidFill>
                <a:highlight>
                  <a:srgbClr val="F7F7F7"/>
                </a:highlight>
                <a:latin typeface="Courier New"/>
                <a:ea typeface="Courier New"/>
                <a:cs typeface="Courier New"/>
                <a:sym typeface="Courier New"/>
              </a:rPr>
              <a:t>Else</a:t>
            </a:r>
            <a:r>
              <a:rPr lang="en">
                <a:solidFill>
                  <a:srgbClr val="333333"/>
                </a:solidFill>
                <a:highlight>
                  <a:srgbClr val="F7F7F7"/>
                </a:highlight>
                <a:latin typeface="Courier New"/>
                <a:ea typeface="Courier New"/>
                <a:cs typeface="Courier New"/>
                <a:sym typeface="Courier New"/>
              </a:rPr>
              <a:t>:</a:t>
            </a:r>
            <a:br>
              <a:rPr lang="en">
                <a:solidFill>
                  <a:srgbClr val="333333"/>
                </a:solidFill>
                <a:highlight>
                  <a:srgbClr val="F7F7F7"/>
                </a:highlight>
                <a:latin typeface="Courier New"/>
                <a:ea typeface="Courier New"/>
                <a:cs typeface="Courier New"/>
                <a:sym typeface="Courier New"/>
              </a:rPr>
            </a:br>
            <a:r>
              <a:rPr lang="en">
                <a:solidFill>
                  <a:srgbClr val="333333"/>
                </a:solidFill>
                <a:highlight>
                  <a:srgbClr val="F7F7F7"/>
                </a:highlight>
                <a:latin typeface="Courier New"/>
                <a:ea typeface="Courier New"/>
                <a:cs typeface="Courier New"/>
                <a:sym typeface="Courier New"/>
              </a:rPr>
              <a:t>        find the best feature and value to split the data </a:t>
            </a:r>
            <a:br>
              <a:rPr lang="en">
                <a:solidFill>
                  <a:srgbClr val="333333"/>
                </a:solidFill>
                <a:highlight>
                  <a:srgbClr val="F7F7F7"/>
                </a:highlight>
                <a:latin typeface="Courier New"/>
                <a:ea typeface="Courier New"/>
                <a:cs typeface="Courier New"/>
                <a:sym typeface="Courier New"/>
              </a:rPr>
            </a:br>
            <a:r>
              <a:rPr lang="en">
                <a:solidFill>
                  <a:srgbClr val="333333"/>
                </a:solidFill>
                <a:highlight>
                  <a:srgbClr val="F7F7F7"/>
                </a:highlight>
                <a:latin typeface="Courier New"/>
                <a:ea typeface="Courier New"/>
                <a:cs typeface="Courier New"/>
                <a:sym typeface="Courier New"/>
              </a:rPr>
              <a:t>        split the dataset</a:t>
            </a:r>
            <a:br>
              <a:rPr lang="en">
                <a:solidFill>
                  <a:srgbClr val="333333"/>
                </a:solidFill>
                <a:highlight>
                  <a:srgbClr val="F7F7F7"/>
                </a:highlight>
                <a:latin typeface="Courier New"/>
                <a:ea typeface="Courier New"/>
                <a:cs typeface="Courier New"/>
                <a:sym typeface="Courier New"/>
              </a:rPr>
            </a:br>
            <a:r>
              <a:rPr lang="en">
                <a:solidFill>
                  <a:srgbClr val="333333"/>
                </a:solidFill>
                <a:highlight>
                  <a:srgbClr val="F7F7F7"/>
                </a:highlight>
                <a:latin typeface="Courier New"/>
                <a:ea typeface="Courier New"/>
                <a:cs typeface="Courier New"/>
                <a:sym typeface="Courier New"/>
              </a:rPr>
              <a:t>        create a node</a:t>
            </a:r>
            <a:br>
              <a:rPr lang="en">
                <a:solidFill>
                  <a:srgbClr val="333333"/>
                </a:solidFill>
                <a:highlight>
                  <a:srgbClr val="F7F7F7"/>
                </a:highlight>
                <a:latin typeface="Courier New"/>
                <a:ea typeface="Courier New"/>
                <a:cs typeface="Courier New"/>
                <a:sym typeface="Courier New"/>
              </a:rPr>
            </a:br>
            <a:r>
              <a:rPr lang="en">
                <a:solidFill>
                  <a:srgbClr val="333333"/>
                </a:solidFill>
                <a:highlight>
                  <a:srgbClr val="F7F7F7"/>
                </a:highlight>
                <a:latin typeface="Courier New"/>
                <a:ea typeface="Courier New"/>
                <a:cs typeface="Courier New"/>
                <a:sym typeface="Courier New"/>
              </a:rPr>
              <a:t>        </a:t>
            </a:r>
            <a:r>
              <a:rPr b="1" lang="en">
                <a:solidFill>
                  <a:srgbClr val="333333"/>
                </a:solidFill>
                <a:highlight>
                  <a:srgbClr val="F7F7F7"/>
                </a:highlight>
                <a:latin typeface="Courier New"/>
                <a:ea typeface="Courier New"/>
                <a:cs typeface="Courier New"/>
                <a:sym typeface="Courier New"/>
              </a:rPr>
              <a:t>for</a:t>
            </a:r>
            <a:r>
              <a:rPr lang="en">
                <a:solidFill>
                  <a:srgbClr val="333333"/>
                </a:solidFill>
                <a:highlight>
                  <a:srgbClr val="F7F7F7"/>
                </a:highlight>
                <a:latin typeface="Courier New"/>
                <a:ea typeface="Courier New"/>
                <a:cs typeface="Courier New"/>
                <a:sym typeface="Courier New"/>
              </a:rPr>
              <a:t> each split</a:t>
            </a:r>
            <a:br>
              <a:rPr lang="en">
                <a:solidFill>
                  <a:srgbClr val="333333"/>
                </a:solidFill>
                <a:highlight>
                  <a:srgbClr val="F7F7F7"/>
                </a:highlight>
                <a:latin typeface="Courier New"/>
                <a:ea typeface="Courier New"/>
                <a:cs typeface="Courier New"/>
                <a:sym typeface="Courier New"/>
              </a:rPr>
            </a:br>
            <a:r>
              <a:rPr lang="en">
                <a:solidFill>
                  <a:srgbClr val="333333"/>
                </a:solidFill>
                <a:highlight>
                  <a:srgbClr val="F7F7F7"/>
                </a:highlight>
                <a:latin typeface="Courier New"/>
                <a:ea typeface="Courier New"/>
                <a:cs typeface="Courier New"/>
                <a:sym typeface="Courier New"/>
              </a:rPr>
              <a:t>            </a:t>
            </a:r>
            <a:r>
              <a:rPr b="1" lang="en">
                <a:solidFill>
                  <a:srgbClr val="333333"/>
                </a:solidFill>
                <a:highlight>
                  <a:srgbClr val="F7F7F7"/>
                </a:highlight>
                <a:latin typeface="Courier New"/>
                <a:ea typeface="Courier New"/>
                <a:cs typeface="Courier New"/>
                <a:sym typeface="Courier New"/>
              </a:rPr>
              <a:t>call</a:t>
            </a:r>
            <a:r>
              <a:rPr lang="en">
                <a:solidFill>
                  <a:srgbClr val="333333"/>
                </a:solidFill>
                <a:highlight>
                  <a:srgbClr val="F7F7F7"/>
                </a:highlight>
                <a:latin typeface="Courier New"/>
                <a:ea typeface="Courier New"/>
                <a:cs typeface="Courier New"/>
                <a:sym typeface="Courier New"/>
              </a:rPr>
              <a:t> BuildTree and add the result as a child of the node</a:t>
            </a:r>
            <a:br>
              <a:rPr lang="en">
                <a:solidFill>
                  <a:srgbClr val="333333"/>
                </a:solidFill>
                <a:highlight>
                  <a:srgbClr val="F7F7F7"/>
                </a:highlight>
                <a:latin typeface="Courier New"/>
                <a:ea typeface="Courier New"/>
                <a:cs typeface="Courier New"/>
                <a:sym typeface="Courier New"/>
              </a:rPr>
            </a:br>
            <a:r>
              <a:rPr lang="en">
                <a:solidFill>
                  <a:srgbClr val="333333"/>
                </a:solidFill>
                <a:highlight>
                  <a:srgbClr val="F7F7F7"/>
                </a:highlight>
                <a:latin typeface="Courier New"/>
                <a:ea typeface="Courier New"/>
                <a:cs typeface="Courier New"/>
                <a:sym typeface="Courier New"/>
              </a:rPr>
              <a:t>        </a:t>
            </a:r>
            <a:r>
              <a:rPr b="1" lang="en">
                <a:solidFill>
                  <a:srgbClr val="333333"/>
                </a:solidFill>
                <a:highlight>
                  <a:srgbClr val="F7F7F7"/>
                </a:highlight>
                <a:latin typeface="Courier New"/>
                <a:ea typeface="Courier New"/>
                <a:cs typeface="Courier New"/>
                <a:sym typeface="Courier New"/>
              </a:rPr>
              <a:t>return</a:t>
            </a:r>
            <a:r>
              <a:rPr lang="en">
                <a:solidFill>
                  <a:srgbClr val="333333"/>
                </a:solidFill>
                <a:highlight>
                  <a:srgbClr val="F7F7F7"/>
                </a:highlight>
                <a:latin typeface="Courier New"/>
                <a:ea typeface="Courier New"/>
                <a:cs typeface="Courier New"/>
                <a:sym typeface="Courier New"/>
              </a:rPr>
              <a:t> node</a:t>
            </a:r>
            <a:br>
              <a:rPr lang="en">
                <a:solidFill>
                  <a:srgbClr val="333333"/>
                </a:solidFill>
                <a:highlight>
                  <a:srgbClr val="F7F7F7"/>
                </a:highlight>
                <a:latin typeface="Courier New"/>
                <a:ea typeface="Courier New"/>
                <a:cs typeface="Courier New"/>
                <a:sym typeface="Courier New"/>
              </a:rPr>
            </a:b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4" name="Shape 754"/>
        <p:cNvGrpSpPr/>
        <p:nvPr/>
      </p:nvGrpSpPr>
      <p:grpSpPr>
        <a:xfrm>
          <a:off x="0" y="0"/>
          <a:ext cx="0" cy="0"/>
          <a:chOff x="0" y="0"/>
          <a:chExt cx="0" cy="0"/>
        </a:xfrm>
      </p:grpSpPr>
      <p:sp>
        <p:nvSpPr>
          <p:cNvPr id="755" name="Shape 755"/>
          <p:cNvSpPr txBox="1"/>
          <p:nvPr>
            <p:ph type="title"/>
          </p:nvPr>
        </p:nvSpPr>
        <p:spPr>
          <a:xfrm>
            <a:off x="471900" y="410500"/>
            <a:ext cx="8374800" cy="1095900"/>
          </a:xfrm>
          <a:prstGeom prst="rect">
            <a:avLst/>
          </a:prstGeom>
        </p:spPr>
        <p:txBody>
          <a:bodyPr anchorCtr="0" anchor="b" bIns="91425" lIns="91425" rIns="91425" tIns="91425">
            <a:noAutofit/>
          </a:bodyPr>
          <a:lstStyle/>
          <a:p>
            <a:pPr lvl="0" rtl="0">
              <a:spcBef>
                <a:spcPts val="0"/>
              </a:spcBef>
              <a:buNone/>
            </a:pPr>
            <a:r>
              <a:rPr lang="en"/>
              <a:t>The Gini Index</a:t>
            </a:r>
          </a:p>
          <a:p>
            <a:pPr lvl="0">
              <a:spcBef>
                <a:spcPts val="0"/>
              </a:spcBef>
              <a:buNone/>
            </a:pPr>
            <a:r>
              <a:rPr lang="en" sz="1800"/>
              <a:t>A measure of impurity: the probability of a misclassification if a random sample drawn from the set is classified according to the distribution of classes in the set</a:t>
            </a:r>
          </a:p>
        </p:txBody>
      </p:sp>
      <p:sp>
        <p:nvSpPr>
          <p:cNvPr id="756" name="Shape 756"/>
          <p:cNvSpPr txBox="1"/>
          <p:nvPr>
            <p:ph idx="1" type="body"/>
          </p:nvPr>
        </p:nvSpPr>
        <p:spPr>
          <a:xfrm>
            <a:off x="471900" y="1919075"/>
            <a:ext cx="8222100" cy="2710200"/>
          </a:xfrm>
          <a:prstGeom prst="rect">
            <a:avLst/>
          </a:prstGeom>
        </p:spPr>
        <p:txBody>
          <a:bodyPr anchorCtr="0" anchor="t" bIns="91425" lIns="91425" rIns="91425" tIns="91425">
            <a:noAutofit/>
          </a:bodyPr>
          <a:lstStyle/>
          <a:p>
            <a:pPr lvl="0" rtl="0">
              <a:spcBef>
                <a:spcPts val="0"/>
              </a:spcBef>
              <a:buNone/>
            </a:pPr>
            <a:r>
              <a:rPr lang="en"/>
              <a:t>Scikit-learn </a:t>
            </a:r>
            <a:r>
              <a:rPr lang="en" u="sng"/>
              <a:t>doesn’t</a:t>
            </a:r>
            <a:r>
              <a:rPr lang="en"/>
              <a:t> use </a:t>
            </a:r>
            <a:r>
              <a:rPr i="1" lang="en"/>
              <a:t>Shannon Entropy Diversity</a:t>
            </a:r>
            <a:r>
              <a:rPr lang="en"/>
              <a:t> by default. It uses the </a:t>
            </a:r>
            <a:br>
              <a:rPr lang="en"/>
            </a:br>
            <a:r>
              <a:rPr i="1" lang="en"/>
              <a:t>Gini Index</a:t>
            </a:r>
            <a:r>
              <a:rPr lang="en"/>
              <a:t>:</a:t>
            </a:r>
          </a:p>
          <a:p>
            <a:pPr lvl="0" rtl="0">
              <a:spcBef>
                <a:spcPts val="0"/>
              </a:spcBef>
              <a:buNone/>
            </a:pPr>
            <a:r>
              <a:t/>
            </a:r>
            <a:endParaRPr/>
          </a:p>
          <a:p>
            <a:pPr lvl="0">
              <a:spcBef>
                <a:spcPts val="0"/>
              </a:spcBef>
              <a:buNone/>
            </a:pPr>
            <a:r>
              <a:rPr lang="en"/>
              <a:t>Information gain using the </a:t>
            </a:r>
            <a:r>
              <a:rPr i="1" lang="en"/>
              <a:t>Gini Index</a:t>
            </a:r>
            <a:r>
              <a:rPr lang="en"/>
              <a:t>:</a:t>
            </a:r>
          </a:p>
        </p:txBody>
      </p:sp>
      <p:pic>
        <p:nvPicPr>
          <p:cNvPr id="757" name="Shape 757"/>
          <p:cNvPicPr preferRelativeResize="0"/>
          <p:nvPr/>
        </p:nvPicPr>
        <p:blipFill>
          <a:blip r:embed="rId3">
            <a:alphaModFix/>
          </a:blip>
          <a:stretch>
            <a:fillRect/>
          </a:stretch>
        </p:blipFill>
        <p:spPr>
          <a:xfrm>
            <a:off x="1803076" y="2438084"/>
            <a:ext cx="2753767" cy="687499"/>
          </a:xfrm>
          <a:prstGeom prst="rect">
            <a:avLst/>
          </a:prstGeom>
          <a:noFill/>
          <a:ln>
            <a:noFill/>
          </a:ln>
        </p:spPr>
      </p:pic>
      <p:pic>
        <p:nvPicPr>
          <p:cNvPr id="758" name="Shape 758"/>
          <p:cNvPicPr preferRelativeResize="0"/>
          <p:nvPr/>
        </p:nvPicPr>
        <p:blipFill>
          <a:blip r:embed="rId4">
            <a:alphaModFix/>
          </a:blip>
          <a:stretch>
            <a:fillRect/>
          </a:stretch>
        </p:blipFill>
        <p:spPr>
          <a:xfrm>
            <a:off x="1803075" y="3687743"/>
            <a:ext cx="6199850" cy="975199"/>
          </a:xfrm>
          <a:prstGeom prst="rect">
            <a:avLst/>
          </a:prstGeom>
          <a:noFill/>
          <a:ln>
            <a:noFill/>
          </a:ln>
        </p:spPr>
      </p:pic>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2" name="Shape 762"/>
        <p:cNvGrpSpPr/>
        <p:nvPr/>
      </p:nvGrpSpPr>
      <p:grpSpPr>
        <a:xfrm>
          <a:off x="0" y="0"/>
          <a:ext cx="0" cy="0"/>
          <a:chOff x="0" y="0"/>
          <a:chExt cx="0" cy="0"/>
        </a:xfrm>
      </p:grpSpPr>
      <p:sp>
        <p:nvSpPr>
          <p:cNvPr id="763" name="Shape 763"/>
          <p:cNvSpPr txBox="1"/>
          <p:nvPr>
            <p:ph idx="1" type="body"/>
          </p:nvPr>
        </p:nvSpPr>
        <p:spPr>
          <a:xfrm>
            <a:off x="471900" y="1919075"/>
            <a:ext cx="8222100" cy="2710200"/>
          </a:xfrm>
          <a:prstGeom prst="rect">
            <a:avLst/>
          </a:prstGeom>
        </p:spPr>
        <p:txBody>
          <a:bodyPr anchorCtr="0" anchor="t" bIns="91425" lIns="91425" rIns="91425" tIns="91425">
            <a:noAutofit/>
          </a:bodyPr>
          <a:lstStyle/>
          <a:p>
            <a:pPr lvl="0" rtl="0">
              <a:spcBef>
                <a:spcPts val="0"/>
              </a:spcBef>
              <a:buNone/>
            </a:pPr>
            <a:r>
              <a:rPr lang="en">
                <a:solidFill>
                  <a:srgbClr val="666666"/>
                </a:solidFill>
              </a:rPr>
              <a:t>Targets are real values… so… </a:t>
            </a:r>
            <a:br>
              <a:rPr lang="en">
                <a:solidFill>
                  <a:srgbClr val="666666"/>
                </a:solidFill>
              </a:rPr>
            </a:br>
            <a:r>
              <a:rPr lang="en">
                <a:solidFill>
                  <a:srgbClr val="666666"/>
                </a:solidFill>
              </a:rPr>
              <a:t>now we can’t use Information Gain or Gini Index for splitting! </a:t>
            </a:r>
            <a:r>
              <a:rPr lang="en" u="sng">
                <a:solidFill>
                  <a:srgbClr val="CC4125"/>
                </a:solidFill>
              </a:rPr>
              <a:t>What do we do?</a:t>
            </a:r>
          </a:p>
          <a:p>
            <a:pPr lvl="0" rtl="0">
              <a:spcBef>
                <a:spcPts val="0"/>
              </a:spcBef>
              <a:buNone/>
            </a:pPr>
            <a:r>
              <a:rPr lang="en">
                <a:solidFill>
                  <a:srgbClr val="666666"/>
                </a:solidFill>
              </a:rPr>
              <a:t>Use </a:t>
            </a:r>
            <a:r>
              <a:rPr i="1" lang="en">
                <a:solidFill>
                  <a:srgbClr val="666666"/>
                </a:solidFill>
              </a:rPr>
              <a:t>variance</a:t>
            </a:r>
            <a:r>
              <a:rPr lang="en">
                <a:solidFill>
                  <a:srgbClr val="666666"/>
                </a:solidFill>
              </a:rPr>
              <a:t>! Cool, now we can train.</a:t>
            </a:r>
          </a:p>
          <a:p>
            <a:pPr lvl="0" rtl="0">
              <a:spcBef>
                <a:spcPts val="0"/>
              </a:spcBef>
              <a:buNone/>
            </a:pPr>
            <a:r>
              <a:rPr lang="en" u="sng">
                <a:solidFill>
                  <a:srgbClr val="CC4125"/>
                </a:solidFill>
              </a:rPr>
              <a:t>How do we predict?</a:t>
            </a:r>
          </a:p>
          <a:p>
            <a:pPr lvl="0">
              <a:spcBef>
                <a:spcPts val="0"/>
              </a:spcBef>
              <a:buNone/>
            </a:pPr>
            <a:r>
              <a:rPr lang="en">
                <a:solidFill>
                  <a:srgbClr val="666666"/>
                </a:solidFill>
              </a:rPr>
              <a:t>Either predict the mean value of the leaf, or do linear regression within the leaf!</a:t>
            </a:r>
          </a:p>
        </p:txBody>
      </p:sp>
      <p:sp>
        <p:nvSpPr>
          <p:cNvPr id="764" name="Shape 764"/>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Regression Trees</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3">
                                            <p:txEl>
                                              <p:pRg end="0" st="0"/>
                                            </p:txEl>
                                          </p:spTgt>
                                        </p:tgtEl>
                                        <p:attrNameLst>
                                          <p:attrName>style.visibility</p:attrName>
                                        </p:attrNameLst>
                                      </p:cBhvr>
                                      <p:to>
                                        <p:strVal val="visible"/>
                                      </p:to>
                                    </p:set>
                                    <p:animEffect filter="fade" transition="in">
                                      <p:cBhvr>
                                        <p:cTn dur="1000"/>
                                        <p:tgtEl>
                                          <p:spTgt spid="7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3">
                                            <p:txEl>
                                              <p:pRg end="1" st="1"/>
                                            </p:txEl>
                                          </p:spTgt>
                                        </p:tgtEl>
                                        <p:attrNameLst>
                                          <p:attrName>style.visibility</p:attrName>
                                        </p:attrNameLst>
                                      </p:cBhvr>
                                      <p:to>
                                        <p:strVal val="visible"/>
                                      </p:to>
                                    </p:set>
                                    <p:animEffect filter="fade" transition="in">
                                      <p:cBhvr>
                                        <p:cTn dur="1000"/>
                                        <p:tgtEl>
                                          <p:spTgt spid="76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3">
                                            <p:txEl>
                                              <p:pRg end="2" st="2"/>
                                            </p:txEl>
                                          </p:spTgt>
                                        </p:tgtEl>
                                        <p:attrNameLst>
                                          <p:attrName>style.visibility</p:attrName>
                                        </p:attrNameLst>
                                      </p:cBhvr>
                                      <p:to>
                                        <p:strVal val="visible"/>
                                      </p:to>
                                    </p:set>
                                    <p:animEffect filter="fade" transition="in">
                                      <p:cBhvr>
                                        <p:cTn dur="1000"/>
                                        <p:tgtEl>
                                          <p:spTgt spid="76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3">
                                            <p:txEl>
                                              <p:pRg end="3" st="3"/>
                                            </p:txEl>
                                          </p:spTgt>
                                        </p:tgtEl>
                                        <p:attrNameLst>
                                          <p:attrName>style.visibility</p:attrName>
                                        </p:attrNameLst>
                                      </p:cBhvr>
                                      <p:to>
                                        <p:strVal val="visible"/>
                                      </p:to>
                                    </p:set>
                                    <p:animEffect filter="fade" transition="in">
                                      <p:cBhvr>
                                        <p:cTn dur="1000"/>
                                        <p:tgtEl>
                                          <p:spTgt spid="76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8" name="Shape 768"/>
        <p:cNvGrpSpPr/>
        <p:nvPr/>
      </p:nvGrpSpPr>
      <p:grpSpPr>
        <a:xfrm>
          <a:off x="0" y="0"/>
          <a:ext cx="0" cy="0"/>
          <a:chOff x="0" y="0"/>
          <a:chExt cx="0" cy="0"/>
        </a:xfrm>
      </p:grpSpPr>
      <p:sp>
        <p:nvSpPr>
          <p:cNvPr id="769" name="Shape 769"/>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Pruning</a:t>
            </a:r>
          </a:p>
        </p:txBody>
      </p:sp>
      <p:sp>
        <p:nvSpPr>
          <p:cNvPr id="770" name="Shape 770"/>
          <p:cNvSpPr txBox="1"/>
          <p:nvPr>
            <p:ph idx="4294967295" type="body"/>
          </p:nvPr>
        </p:nvSpPr>
        <p:spPr>
          <a:xfrm>
            <a:off x="410500" y="976675"/>
            <a:ext cx="8535300" cy="4166700"/>
          </a:xfrm>
          <a:prstGeom prst="rect">
            <a:avLst/>
          </a:prstGeom>
        </p:spPr>
        <p:txBody>
          <a:bodyPr anchorCtr="0" anchor="t" bIns="91425" lIns="91425" rIns="91425" tIns="91425">
            <a:noAutofit/>
          </a:bodyPr>
          <a:lstStyle/>
          <a:p>
            <a:pPr lvl="0" rtl="0">
              <a:spcBef>
                <a:spcPts val="0"/>
              </a:spcBef>
              <a:buNone/>
            </a:pPr>
            <a:r>
              <a:rPr lang="en"/>
              <a:t>Overfitting is likely if you build your tree all the way until every leaf is pure.</a:t>
            </a:r>
          </a:p>
          <a:p>
            <a:pPr lvl="0" rtl="0">
              <a:spcBef>
                <a:spcPts val="0"/>
              </a:spcBef>
              <a:buNone/>
            </a:pPr>
            <a:r>
              <a:rPr lang="en"/>
              <a:t>Prepruning ideas (prune while you build the tree):</a:t>
            </a:r>
          </a:p>
          <a:p>
            <a:pPr indent="-228600" lvl="0" marL="457200" rtl="0">
              <a:spcBef>
                <a:spcPts val="0"/>
              </a:spcBef>
            </a:pPr>
            <a:r>
              <a:rPr b="1" lang="en"/>
              <a:t>leaf size:</a:t>
            </a:r>
            <a:r>
              <a:rPr lang="en"/>
              <a:t> stop splitting when #examples gets small enough</a:t>
            </a:r>
          </a:p>
          <a:p>
            <a:pPr indent="-228600" lvl="0" marL="457200" rtl="0">
              <a:spcBef>
                <a:spcPts val="0"/>
              </a:spcBef>
            </a:pPr>
            <a:r>
              <a:rPr b="1" lang="en"/>
              <a:t>depth:</a:t>
            </a:r>
            <a:r>
              <a:rPr lang="en"/>
              <a:t> stop splitting at a certain depth</a:t>
            </a:r>
          </a:p>
          <a:p>
            <a:pPr indent="-228600" lvl="0" marL="457200" rtl="0">
              <a:spcBef>
                <a:spcPts val="0"/>
              </a:spcBef>
            </a:pPr>
            <a:r>
              <a:rPr b="1" lang="en"/>
              <a:t>purity:</a:t>
            </a:r>
            <a:r>
              <a:rPr lang="en"/>
              <a:t> stop splitting if enough of the examples are the same class</a:t>
            </a:r>
          </a:p>
          <a:p>
            <a:pPr indent="-228600" lvl="0" marL="457200" rtl="0">
              <a:spcBef>
                <a:spcPts val="0"/>
              </a:spcBef>
            </a:pPr>
            <a:r>
              <a:rPr b="1" lang="en"/>
              <a:t>gain threshold:</a:t>
            </a:r>
            <a:r>
              <a:rPr lang="en"/>
              <a:t> stop splitting when the information gain becomes too small</a:t>
            </a:r>
          </a:p>
          <a:p>
            <a:pPr lvl="0" rtl="0">
              <a:spcBef>
                <a:spcPts val="0"/>
              </a:spcBef>
              <a:buNone/>
            </a:pPr>
            <a:r>
              <a:rPr lang="en"/>
              <a:t>Postpruning ideas (prune after you’ve finished building the tree):</a:t>
            </a:r>
          </a:p>
          <a:p>
            <a:pPr indent="-228600" lvl="0" marL="457200" rtl="0">
              <a:spcBef>
                <a:spcPts val="0"/>
              </a:spcBef>
            </a:pPr>
            <a:r>
              <a:rPr lang="en"/>
              <a:t>merge leaves if doing so decreases test-set error</a:t>
            </a:r>
          </a:p>
          <a:p>
            <a:pPr indent="-228600" lvl="0" marL="457200">
              <a:spcBef>
                <a:spcPts val="0"/>
              </a:spcBef>
            </a:pPr>
            <a:r>
              <a:rPr lang="en"/>
              <a:t>(see pair.md for details)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kNN: you pick k</a:t>
            </a:r>
          </a:p>
        </p:txBody>
      </p:sp>
      <p:pic>
        <p:nvPicPr>
          <p:cNvPr id="99" name="Shape 99"/>
          <p:cNvPicPr preferRelativeResize="0"/>
          <p:nvPr/>
        </p:nvPicPr>
        <p:blipFill>
          <a:blip r:embed="rId3">
            <a:alphaModFix/>
          </a:blip>
          <a:stretch>
            <a:fillRect/>
          </a:stretch>
        </p:blipFill>
        <p:spPr>
          <a:xfrm>
            <a:off x="380124" y="868674"/>
            <a:ext cx="5519648" cy="4044575"/>
          </a:xfrm>
          <a:prstGeom prst="rect">
            <a:avLst/>
          </a:prstGeom>
          <a:noFill/>
          <a:ln>
            <a:noFill/>
          </a:ln>
        </p:spPr>
      </p:pic>
      <p:sp>
        <p:nvSpPr>
          <p:cNvPr id="100" name="Shape 100"/>
          <p:cNvSpPr txBox="1"/>
          <p:nvPr/>
        </p:nvSpPr>
        <p:spPr>
          <a:xfrm>
            <a:off x="6029950" y="1061600"/>
            <a:ext cx="2731800" cy="10899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A61C00"/>
                </a:solidFill>
              </a:rPr>
              <a:t>What is the prediction for </a:t>
            </a:r>
          </a:p>
          <a:p>
            <a:pPr lvl="0">
              <a:spcBef>
                <a:spcPts val="0"/>
              </a:spcBef>
              <a:buNone/>
            </a:pPr>
            <a:r>
              <a:rPr lang="en" sz="1800">
                <a:solidFill>
                  <a:srgbClr val="A61C00"/>
                </a:solidFill>
              </a:rPr>
              <a:t>when k=3?</a:t>
            </a:r>
          </a:p>
        </p:txBody>
      </p:sp>
      <p:pic>
        <p:nvPicPr>
          <p:cNvPr id="101" name="Shape 101"/>
          <p:cNvPicPr preferRelativeResize="0"/>
          <p:nvPr/>
        </p:nvPicPr>
        <p:blipFill>
          <a:blip r:embed="rId4">
            <a:alphaModFix/>
          </a:blip>
          <a:stretch>
            <a:fillRect/>
          </a:stretch>
        </p:blipFill>
        <p:spPr>
          <a:xfrm>
            <a:off x="8685550" y="1198673"/>
            <a:ext cx="239300" cy="215376"/>
          </a:xfrm>
          <a:prstGeom prst="rect">
            <a:avLst/>
          </a:prstGeom>
          <a:noFill/>
          <a:ln>
            <a:noFill/>
          </a:ln>
        </p:spPr>
      </p:pic>
      <p:sp>
        <p:nvSpPr>
          <p:cNvPr id="102" name="Shape 102"/>
          <p:cNvSpPr txBox="1"/>
          <p:nvPr/>
        </p:nvSpPr>
        <p:spPr>
          <a:xfrm>
            <a:off x="6029950" y="2997500"/>
            <a:ext cx="2731800" cy="10899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A61C00"/>
                </a:solidFill>
              </a:rPr>
              <a:t>What is the prediction for </a:t>
            </a:r>
          </a:p>
          <a:p>
            <a:pPr lvl="0" rtl="0">
              <a:spcBef>
                <a:spcPts val="0"/>
              </a:spcBef>
              <a:buNone/>
            </a:pPr>
            <a:r>
              <a:rPr lang="en" sz="1800">
                <a:solidFill>
                  <a:srgbClr val="A61C00"/>
                </a:solidFill>
              </a:rPr>
              <a:t>when k=6?</a:t>
            </a:r>
          </a:p>
        </p:txBody>
      </p:sp>
      <p:pic>
        <p:nvPicPr>
          <p:cNvPr id="103" name="Shape 103"/>
          <p:cNvPicPr preferRelativeResize="0"/>
          <p:nvPr/>
        </p:nvPicPr>
        <p:blipFill>
          <a:blip r:embed="rId4">
            <a:alphaModFix/>
          </a:blip>
          <a:stretch>
            <a:fillRect/>
          </a:stretch>
        </p:blipFill>
        <p:spPr>
          <a:xfrm>
            <a:off x="8685550" y="3134573"/>
            <a:ext cx="239300" cy="215376"/>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par>
                                <p:cTn fill="hold" nodeType="with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par>
                                <p:cTn fill="hold" nodeType="with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4" name="Shape 774"/>
        <p:cNvGrpSpPr/>
        <p:nvPr/>
      </p:nvGrpSpPr>
      <p:grpSpPr>
        <a:xfrm>
          <a:off x="0" y="0"/>
          <a:ext cx="0" cy="0"/>
          <a:chOff x="0" y="0"/>
          <a:chExt cx="0" cy="0"/>
        </a:xfrm>
      </p:grpSpPr>
      <p:sp>
        <p:nvSpPr>
          <p:cNvPr id="775" name="Shape 775"/>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Algorithm Names:</a:t>
            </a:r>
          </a:p>
        </p:txBody>
      </p:sp>
      <p:sp>
        <p:nvSpPr>
          <p:cNvPr id="776" name="Shape 776"/>
          <p:cNvSpPr txBox="1"/>
          <p:nvPr>
            <p:ph idx="1" type="body"/>
          </p:nvPr>
        </p:nvSpPr>
        <p:spPr>
          <a:xfrm>
            <a:off x="471900" y="1919075"/>
            <a:ext cx="8222100" cy="2964300"/>
          </a:xfrm>
          <a:prstGeom prst="rect">
            <a:avLst/>
          </a:prstGeom>
        </p:spPr>
        <p:txBody>
          <a:bodyPr anchorCtr="0" anchor="t" bIns="91425" lIns="91425" rIns="91425" tIns="91425">
            <a:noAutofit/>
          </a:bodyPr>
          <a:lstStyle/>
          <a:p>
            <a:pPr lvl="0" rtl="0">
              <a:spcBef>
                <a:spcPts val="0"/>
              </a:spcBef>
              <a:buNone/>
            </a:pPr>
            <a:r>
              <a:rPr lang="en"/>
              <a:t>The details of training a decision tree vary… each specific algorithm has a name. Here are a few you’ll often see:</a:t>
            </a:r>
          </a:p>
          <a:p>
            <a:pPr indent="-228600" lvl="0" marL="457200" rtl="0">
              <a:spcBef>
                <a:spcPts val="0"/>
              </a:spcBef>
            </a:pPr>
            <a:r>
              <a:rPr b="1" lang="en"/>
              <a:t>ID3: </a:t>
            </a:r>
            <a:r>
              <a:rPr lang="en"/>
              <a:t>category features only, information gain, multi-way splits, ...</a:t>
            </a:r>
          </a:p>
          <a:p>
            <a:pPr indent="-228600" lvl="0" marL="457200" rtl="0">
              <a:spcBef>
                <a:spcPts val="0"/>
              </a:spcBef>
            </a:pPr>
            <a:r>
              <a:rPr b="1" lang="en"/>
              <a:t>C4.5: </a:t>
            </a:r>
            <a:r>
              <a:rPr lang="en"/>
              <a:t>continuous and categorical features, information gain, missing data okay, pruning, ...</a:t>
            </a:r>
          </a:p>
          <a:p>
            <a:pPr indent="-228600" lvl="0" marL="457200" rtl="0">
              <a:spcBef>
                <a:spcPts val="0"/>
              </a:spcBef>
            </a:pPr>
            <a:r>
              <a:rPr b="1" lang="en"/>
              <a:t>CART:</a:t>
            </a:r>
            <a:r>
              <a:rPr lang="en"/>
              <a:t> continuous and categorical features and targets, gini index, binary splits only, …</a:t>
            </a:r>
          </a:p>
          <a:p>
            <a:pPr indent="-228600" lvl="0" marL="457200">
              <a:spcBef>
                <a:spcPts val="0"/>
              </a:spcBef>
            </a:pPr>
            <a:r>
              <a:rPr lang="en"/>
              <a:t>...</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The only hyperparameter… </a:t>
            </a:r>
            <a:r>
              <a:rPr i="1" lang="en"/>
              <a:t>k</a:t>
            </a:r>
            <a:r>
              <a:rPr lang="en"/>
              <a:t>… the number of nearest neighbors to consider</a:t>
            </a:r>
          </a:p>
        </p:txBody>
      </p:sp>
      <p:pic>
        <p:nvPicPr>
          <p:cNvPr id="109" name="Shape 109"/>
          <p:cNvPicPr preferRelativeResize="0"/>
          <p:nvPr/>
        </p:nvPicPr>
        <p:blipFill>
          <a:blip r:embed="rId3">
            <a:alphaModFix/>
          </a:blip>
          <a:stretch>
            <a:fillRect/>
          </a:stretch>
        </p:blipFill>
        <p:spPr>
          <a:xfrm>
            <a:off x="98250" y="1488675"/>
            <a:ext cx="4262102" cy="3196549"/>
          </a:xfrm>
          <a:prstGeom prst="rect">
            <a:avLst/>
          </a:prstGeom>
          <a:noFill/>
          <a:ln>
            <a:noFill/>
          </a:ln>
        </p:spPr>
      </p:pic>
      <p:pic>
        <p:nvPicPr>
          <p:cNvPr id="110" name="Shape 110"/>
          <p:cNvPicPr preferRelativeResize="0"/>
          <p:nvPr/>
        </p:nvPicPr>
        <p:blipFill>
          <a:blip r:embed="rId4">
            <a:alphaModFix/>
          </a:blip>
          <a:stretch>
            <a:fillRect/>
          </a:stretch>
        </p:blipFill>
        <p:spPr>
          <a:xfrm>
            <a:off x="4536024" y="1475750"/>
            <a:ext cx="4296576" cy="3222400"/>
          </a:xfrm>
          <a:prstGeom prst="rect">
            <a:avLst/>
          </a:prstGeom>
          <a:noFill/>
          <a:ln>
            <a:noFill/>
          </a:ln>
        </p:spPr>
      </p:pic>
      <p:sp>
        <p:nvSpPr>
          <p:cNvPr id="111" name="Shape 111"/>
          <p:cNvSpPr txBox="1"/>
          <p:nvPr/>
        </p:nvSpPr>
        <p:spPr>
          <a:xfrm>
            <a:off x="1401300" y="1006250"/>
            <a:ext cx="1656000" cy="469500"/>
          </a:xfrm>
          <a:prstGeom prst="rect">
            <a:avLst/>
          </a:prstGeom>
          <a:noFill/>
          <a:ln>
            <a:noFill/>
          </a:ln>
        </p:spPr>
        <p:txBody>
          <a:bodyPr anchorCtr="0" anchor="t" bIns="91425" lIns="91425" rIns="91425" tIns="91425">
            <a:noAutofit/>
          </a:bodyPr>
          <a:lstStyle/>
          <a:p>
            <a:pPr lvl="0" algn="ctr">
              <a:spcBef>
                <a:spcPts val="0"/>
              </a:spcBef>
              <a:buNone/>
            </a:pPr>
            <a:r>
              <a:rPr b="1" lang="en" sz="1800">
                <a:solidFill>
                  <a:srgbClr val="666666"/>
                </a:solidFill>
              </a:rPr>
              <a:t>k=1</a:t>
            </a:r>
          </a:p>
        </p:txBody>
      </p:sp>
      <p:sp>
        <p:nvSpPr>
          <p:cNvPr id="112" name="Shape 112"/>
          <p:cNvSpPr txBox="1"/>
          <p:nvPr/>
        </p:nvSpPr>
        <p:spPr>
          <a:xfrm>
            <a:off x="5856312" y="1006250"/>
            <a:ext cx="1656000" cy="469500"/>
          </a:xfrm>
          <a:prstGeom prst="rect">
            <a:avLst/>
          </a:prstGeom>
          <a:noFill/>
          <a:ln>
            <a:noFill/>
          </a:ln>
        </p:spPr>
        <p:txBody>
          <a:bodyPr anchorCtr="0" anchor="t" bIns="91425" lIns="91425" rIns="91425" tIns="91425">
            <a:noAutofit/>
          </a:bodyPr>
          <a:lstStyle/>
          <a:p>
            <a:pPr lvl="0" rtl="0" algn="ctr">
              <a:spcBef>
                <a:spcPts val="0"/>
              </a:spcBef>
              <a:buNone/>
            </a:pPr>
            <a:r>
              <a:rPr b="1" lang="en" sz="1800">
                <a:solidFill>
                  <a:srgbClr val="666666"/>
                </a:solidFill>
              </a:rPr>
              <a:t>k=5</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t>The only hyperparameter… </a:t>
            </a:r>
            <a:r>
              <a:rPr i="1" lang="en"/>
              <a:t>k</a:t>
            </a:r>
            <a:r>
              <a:rPr lang="en"/>
              <a:t>… the number of nearest neighbors to consider</a:t>
            </a:r>
          </a:p>
        </p:txBody>
      </p:sp>
      <p:sp>
        <p:nvSpPr>
          <p:cNvPr id="118" name="Shape 118"/>
          <p:cNvSpPr txBox="1"/>
          <p:nvPr/>
        </p:nvSpPr>
        <p:spPr>
          <a:xfrm>
            <a:off x="1401300" y="1006250"/>
            <a:ext cx="1656000" cy="469500"/>
          </a:xfrm>
          <a:prstGeom prst="rect">
            <a:avLst/>
          </a:prstGeom>
          <a:noFill/>
          <a:ln>
            <a:noFill/>
          </a:ln>
        </p:spPr>
        <p:txBody>
          <a:bodyPr anchorCtr="0" anchor="t" bIns="91425" lIns="91425" rIns="91425" tIns="91425">
            <a:noAutofit/>
          </a:bodyPr>
          <a:lstStyle/>
          <a:p>
            <a:pPr lvl="0" rtl="0" algn="ctr">
              <a:spcBef>
                <a:spcPts val="0"/>
              </a:spcBef>
              <a:buNone/>
            </a:pPr>
            <a:r>
              <a:rPr b="1" lang="en" sz="1800">
                <a:solidFill>
                  <a:srgbClr val="666666"/>
                </a:solidFill>
              </a:rPr>
              <a:t>k=10</a:t>
            </a:r>
          </a:p>
        </p:txBody>
      </p:sp>
      <p:sp>
        <p:nvSpPr>
          <p:cNvPr id="119" name="Shape 119"/>
          <p:cNvSpPr txBox="1"/>
          <p:nvPr/>
        </p:nvSpPr>
        <p:spPr>
          <a:xfrm>
            <a:off x="5856312" y="1006250"/>
            <a:ext cx="1656000" cy="469500"/>
          </a:xfrm>
          <a:prstGeom prst="rect">
            <a:avLst/>
          </a:prstGeom>
          <a:noFill/>
          <a:ln>
            <a:noFill/>
          </a:ln>
        </p:spPr>
        <p:txBody>
          <a:bodyPr anchorCtr="0" anchor="t" bIns="91425" lIns="91425" rIns="91425" tIns="91425">
            <a:noAutofit/>
          </a:bodyPr>
          <a:lstStyle/>
          <a:p>
            <a:pPr lvl="0" rtl="0" algn="ctr">
              <a:spcBef>
                <a:spcPts val="0"/>
              </a:spcBef>
              <a:buNone/>
            </a:pPr>
            <a:r>
              <a:rPr b="1" lang="en" sz="1800">
                <a:solidFill>
                  <a:srgbClr val="666666"/>
                </a:solidFill>
              </a:rPr>
              <a:t>k=50</a:t>
            </a:r>
          </a:p>
        </p:txBody>
      </p:sp>
      <p:pic>
        <p:nvPicPr>
          <p:cNvPr id="120" name="Shape 120"/>
          <p:cNvPicPr preferRelativeResize="0"/>
          <p:nvPr/>
        </p:nvPicPr>
        <p:blipFill>
          <a:blip r:embed="rId3">
            <a:alphaModFix/>
          </a:blip>
          <a:stretch>
            <a:fillRect/>
          </a:stretch>
        </p:blipFill>
        <p:spPr>
          <a:xfrm>
            <a:off x="81012" y="1475731"/>
            <a:ext cx="4296574" cy="3222430"/>
          </a:xfrm>
          <a:prstGeom prst="rect">
            <a:avLst/>
          </a:prstGeom>
          <a:noFill/>
          <a:ln>
            <a:noFill/>
          </a:ln>
        </p:spPr>
      </p:pic>
      <p:pic>
        <p:nvPicPr>
          <p:cNvPr id="121" name="Shape 121"/>
          <p:cNvPicPr preferRelativeResize="0"/>
          <p:nvPr/>
        </p:nvPicPr>
        <p:blipFill>
          <a:blip r:embed="rId4">
            <a:alphaModFix/>
          </a:blip>
          <a:stretch>
            <a:fillRect/>
          </a:stretch>
        </p:blipFill>
        <p:spPr>
          <a:xfrm>
            <a:off x="4536037" y="1475718"/>
            <a:ext cx="4296576" cy="3222430"/>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471900" y="325550"/>
            <a:ext cx="8222100" cy="1180800"/>
          </a:xfrm>
          <a:prstGeom prst="rect">
            <a:avLst/>
          </a:prstGeom>
        </p:spPr>
        <p:txBody>
          <a:bodyPr anchorCtr="0" anchor="b" bIns="91425" lIns="91425" rIns="91425" tIns="91425">
            <a:noAutofit/>
          </a:bodyPr>
          <a:lstStyle/>
          <a:p>
            <a:pPr lvl="0" rtl="0">
              <a:spcBef>
                <a:spcPts val="0"/>
              </a:spcBef>
              <a:buNone/>
            </a:pPr>
            <a:r>
              <a:rPr lang="en"/>
              <a:t>Which model seems overfit?</a:t>
            </a:r>
          </a:p>
        </p:txBody>
      </p:sp>
      <p:pic>
        <p:nvPicPr>
          <p:cNvPr id="127" name="Shape 127"/>
          <p:cNvPicPr preferRelativeResize="0"/>
          <p:nvPr/>
        </p:nvPicPr>
        <p:blipFill>
          <a:blip r:embed="rId3">
            <a:alphaModFix/>
          </a:blip>
          <a:stretch>
            <a:fillRect/>
          </a:stretch>
        </p:blipFill>
        <p:spPr>
          <a:xfrm>
            <a:off x="243300" y="2296724"/>
            <a:ext cx="3507200" cy="2630374"/>
          </a:xfrm>
          <a:prstGeom prst="rect">
            <a:avLst/>
          </a:prstGeom>
          <a:noFill/>
          <a:ln>
            <a:noFill/>
          </a:ln>
        </p:spPr>
      </p:pic>
      <p:sp>
        <p:nvSpPr>
          <p:cNvPr id="128" name="Shape 128"/>
          <p:cNvSpPr txBox="1"/>
          <p:nvPr/>
        </p:nvSpPr>
        <p:spPr>
          <a:xfrm>
            <a:off x="1168900" y="1827225"/>
            <a:ext cx="1656000" cy="469500"/>
          </a:xfrm>
          <a:prstGeom prst="rect">
            <a:avLst/>
          </a:prstGeom>
          <a:noFill/>
          <a:ln>
            <a:noFill/>
          </a:ln>
        </p:spPr>
        <p:txBody>
          <a:bodyPr anchorCtr="0" anchor="t" bIns="91425" lIns="91425" rIns="91425" tIns="91425">
            <a:noAutofit/>
          </a:bodyPr>
          <a:lstStyle/>
          <a:p>
            <a:pPr lvl="0" rtl="0" algn="ctr">
              <a:spcBef>
                <a:spcPts val="0"/>
              </a:spcBef>
              <a:buNone/>
            </a:pPr>
            <a:r>
              <a:rPr b="1" lang="en" sz="1800">
                <a:solidFill>
                  <a:srgbClr val="666666"/>
                </a:solidFill>
              </a:rPr>
              <a:t>k=1</a:t>
            </a:r>
          </a:p>
        </p:txBody>
      </p:sp>
      <p:sp>
        <p:nvSpPr>
          <p:cNvPr id="129" name="Shape 129"/>
          <p:cNvSpPr txBox="1"/>
          <p:nvPr/>
        </p:nvSpPr>
        <p:spPr>
          <a:xfrm>
            <a:off x="6265637" y="1827212"/>
            <a:ext cx="1656000" cy="469500"/>
          </a:xfrm>
          <a:prstGeom prst="rect">
            <a:avLst/>
          </a:prstGeom>
          <a:noFill/>
          <a:ln>
            <a:noFill/>
          </a:ln>
        </p:spPr>
        <p:txBody>
          <a:bodyPr anchorCtr="0" anchor="t" bIns="91425" lIns="91425" rIns="91425" tIns="91425">
            <a:noAutofit/>
          </a:bodyPr>
          <a:lstStyle/>
          <a:p>
            <a:pPr lvl="0" rtl="0" algn="ctr">
              <a:spcBef>
                <a:spcPts val="0"/>
              </a:spcBef>
              <a:buNone/>
            </a:pPr>
            <a:r>
              <a:rPr b="1" lang="en" sz="1800">
                <a:solidFill>
                  <a:srgbClr val="666666"/>
                </a:solidFill>
              </a:rPr>
              <a:t>k=50</a:t>
            </a:r>
          </a:p>
        </p:txBody>
      </p:sp>
      <p:pic>
        <p:nvPicPr>
          <p:cNvPr id="130" name="Shape 130"/>
          <p:cNvPicPr preferRelativeResize="0"/>
          <p:nvPr/>
        </p:nvPicPr>
        <p:blipFill>
          <a:blip r:embed="rId4">
            <a:alphaModFix/>
          </a:blip>
          <a:stretch>
            <a:fillRect/>
          </a:stretch>
        </p:blipFill>
        <p:spPr>
          <a:xfrm>
            <a:off x="5340047" y="2296711"/>
            <a:ext cx="3507199" cy="2630395"/>
          </a:xfrm>
          <a:prstGeom prst="rect">
            <a:avLst/>
          </a:prstGeom>
          <a:noFill/>
          <a:ln>
            <a:noFill/>
          </a:ln>
        </p:spPr>
      </p:pic>
      <p:sp>
        <p:nvSpPr>
          <p:cNvPr id="131" name="Shape 131"/>
          <p:cNvSpPr txBox="1"/>
          <p:nvPr/>
        </p:nvSpPr>
        <p:spPr>
          <a:xfrm>
            <a:off x="3850100" y="2406325"/>
            <a:ext cx="1339200" cy="1401300"/>
          </a:xfrm>
          <a:prstGeom prst="rect">
            <a:avLst/>
          </a:prstGeom>
          <a:noFill/>
          <a:ln>
            <a:noFill/>
          </a:ln>
        </p:spPr>
        <p:txBody>
          <a:bodyPr anchorCtr="0" anchor="t" bIns="91425" lIns="91425" rIns="91425" tIns="91425">
            <a:noAutofit/>
          </a:bodyPr>
          <a:lstStyle/>
          <a:p>
            <a:pPr lvl="0">
              <a:spcBef>
                <a:spcPts val="0"/>
              </a:spcBef>
              <a:buNone/>
            </a:pPr>
            <a:r>
              <a:rPr lang="en" sz="1800">
                <a:solidFill>
                  <a:srgbClr val="CC4125"/>
                </a:solidFill>
              </a:rPr>
              <a:t>As a </a:t>
            </a:r>
            <a:r>
              <a:rPr lang="en" sz="1800" u="sng">
                <a:solidFill>
                  <a:srgbClr val="CC4125"/>
                </a:solidFill>
              </a:rPr>
              <a:t>general</a:t>
            </a:r>
            <a:r>
              <a:rPr lang="en" sz="1800">
                <a:solidFill>
                  <a:srgbClr val="CC4125"/>
                </a:solidFill>
              </a:rPr>
              <a:t> rule, start with:</a:t>
            </a:r>
          </a:p>
        </p:txBody>
      </p:sp>
      <p:pic>
        <p:nvPicPr>
          <p:cNvPr id="132" name="Shape 132"/>
          <p:cNvPicPr preferRelativeResize="0"/>
          <p:nvPr/>
        </p:nvPicPr>
        <p:blipFill>
          <a:blip r:embed="rId5">
            <a:alphaModFix/>
          </a:blip>
          <a:stretch>
            <a:fillRect/>
          </a:stretch>
        </p:blipFill>
        <p:spPr>
          <a:xfrm>
            <a:off x="4093000" y="3625085"/>
            <a:ext cx="904550" cy="279349"/>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par>
                                <p:cTn fill="hold" nodeType="with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471900" y="325550"/>
            <a:ext cx="8222100" cy="1180800"/>
          </a:xfrm>
          <a:prstGeom prst="rect">
            <a:avLst/>
          </a:prstGeom>
        </p:spPr>
        <p:txBody>
          <a:bodyPr anchorCtr="0" anchor="b" bIns="91425" lIns="91425" rIns="91425" tIns="91425">
            <a:noAutofit/>
          </a:bodyPr>
          <a:lstStyle/>
          <a:p>
            <a:pPr lvl="0">
              <a:spcBef>
                <a:spcPts val="0"/>
              </a:spcBef>
              <a:buNone/>
            </a:pPr>
            <a:r>
              <a:rPr lang="en"/>
              <a:t>What happens to model </a:t>
            </a:r>
            <a:r>
              <a:rPr lang="en" u="sng"/>
              <a:t>variance</a:t>
            </a:r>
            <a:r>
              <a:rPr lang="en"/>
              <a:t> when </a:t>
            </a:r>
            <a:r>
              <a:rPr i="1" lang="en"/>
              <a:t>k</a:t>
            </a:r>
            <a:r>
              <a:rPr lang="en"/>
              <a:t> increases?</a:t>
            </a:r>
          </a:p>
        </p:txBody>
      </p:sp>
      <p:pic>
        <p:nvPicPr>
          <p:cNvPr id="138" name="Shape 138"/>
          <p:cNvPicPr preferRelativeResize="0"/>
          <p:nvPr/>
        </p:nvPicPr>
        <p:blipFill>
          <a:blip r:embed="rId3">
            <a:alphaModFix/>
          </a:blip>
          <a:stretch>
            <a:fillRect/>
          </a:stretch>
        </p:blipFill>
        <p:spPr>
          <a:xfrm>
            <a:off x="471900" y="2296724"/>
            <a:ext cx="3507200" cy="2630374"/>
          </a:xfrm>
          <a:prstGeom prst="rect">
            <a:avLst/>
          </a:prstGeom>
          <a:noFill/>
          <a:ln>
            <a:noFill/>
          </a:ln>
        </p:spPr>
      </p:pic>
      <p:sp>
        <p:nvSpPr>
          <p:cNvPr id="139" name="Shape 139"/>
          <p:cNvSpPr txBox="1"/>
          <p:nvPr/>
        </p:nvSpPr>
        <p:spPr>
          <a:xfrm>
            <a:off x="1397500" y="1827225"/>
            <a:ext cx="1656000" cy="469500"/>
          </a:xfrm>
          <a:prstGeom prst="rect">
            <a:avLst/>
          </a:prstGeom>
          <a:noFill/>
          <a:ln>
            <a:noFill/>
          </a:ln>
        </p:spPr>
        <p:txBody>
          <a:bodyPr anchorCtr="0" anchor="t" bIns="91425" lIns="91425" rIns="91425" tIns="91425">
            <a:noAutofit/>
          </a:bodyPr>
          <a:lstStyle/>
          <a:p>
            <a:pPr lvl="0" rtl="0" algn="ctr">
              <a:spcBef>
                <a:spcPts val="0"/>
              </a:spcBef>
              <a:buNone/>
            </a:pPr>
            <a:r>
              <a:rPr b="1" lang="en" sz="1800">
                <a:solidFill>
                  <a:srgbClr val="666666"/>
                </a:solidFill>
              </a:rPr>
              <a:t>k=1</a:t>
            </a:r>
          </a:p>
        </p:txBody>
      </p:sp>
      <p:sp>
        <p:nvSpPr>
          <p:cNvPr id="140" name="Shape 140"/>
          <p:cNvSpPr txBox="1"/>
          <p:nvPr/>
        </p:nvSpPr>
        <p:spPr>
          <a:xfrm>
            <a:off x="5884637" y="1827212"/>
            <a:ext cx="1656000" cy="469500"/>
          </a:xfrm>
          <a:prstGeom prst="rect">
            <a:avLst/>
          </a:prstGeom>
          <a:noFill/>
          <a:ln>
            <a:noFill/>
          </a:ln>
        </p:spPr>
        <p:txBody>
          <a:bodyPr anchorCtr="0" anchor="t" bIns="91425" lIns="91425" rIns="91425" tIns="91425">
            <a:noAutofit/>
          </a:bodyPr>
          <a:lstStyle/>
          <a:p>
            <a:pPr lvl="0" rtl="0" algn="ctr">
              <a:spcBef>
                <a:spcPts val="0"/>
              </a:spcBef>
              <a:buNone/>
            </a:pPr>
            <a:r>
              <a:rPr b="1" lang="en" sz="1800">
                <a:solidFill>
                  <a:srgbClr val="666666"/>
                </a:solidFill>
              </a:rPr>
              <a:t>k=50</a:t>
            </a:r>
          </a:p>
        </p:txBody>
      </p:sp>
      <p:pic>
        <p:nvPicPr>
          <p:cNvPr id="141" name="Shape 141"/>
          <p:cNvPicPr preferRelativeResize="0"/>
          <p:nvPr/>
        </p:nvPicPr>
        <p:blipFill>
          <a:blip r:embed="rId4">
            <a:alphaModFix/>
          </a:blip>
          <a:stretch>
            <a:fillRect/>
          </a:stretch>
        </p:blipFill>
        <p:spPr>
          <a:xfrm>
            <a:off x="4959047" y="2296711"/>
            <a:ext cx="3507199" cy="2630395"/>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t>See the high </a:t>
            </a:r>
            <a:r>
              <a:rPr lang="en" u="sng"/>
              <a:t>variance</a:t>
            </a:r>
            <a:r>
              <a:rPr lang="en"/>
              <a:t>?</a:t>
            </a:r>
          </a:p>
          <a:p>
            <a:pPr lvl="0">
              <a:spcBef>
                <a:spcPts val="0"/>
              </a:spcBef>
              <a:buNone/>
            </a:pPr>
            <a:r>
              <a:rPr lang="en" sz="1400"/>
              <a:t>Each dataset is randomly generated from the same population.</a:t>
            </a:r>
          </a:p>
        </p:txBody>
      </p:sp>
      <p:pic>
        <p:nvPicPr>
          <p:cNvPr id="147" name="Shape 147"/>
          <p:cNvPicPr preferRelativeResize="0"/>
          <p:nvPr/>
        </p:nvPicPr>
        <p:blipFill>
          <a:blip r:embed="rId3">
            <a:alphaModFix/>
          </a:blip>
          <a:stretch>
            <a:fillRect/>
          </a:stretch>
        </p:blipFill>
        <p:spPr>
          <a:xfrm>
            <a:off x="98250" y="1488675"/>
            <a:ext cx="4262102" cy="3196549"/>
          </a:xfrm>
          <a:prstGeom prst="rect">
            <a:avLst/>
          </a:prstGeom>
          <a:noFill/>
          <a:ln>
            <a:noFill/>
          </a:ln>
        </p:spPr>
      </p:pic>
      <p:sp>
        <p:nvSpPr>
          <p:cNvPr id="148" name="Shape 148"/>
          <p:cNvSpPr txBox="1"/>
          <p:nvPr/>
        </p:nvSpPr>
        <p:spPr>
          <a:xfrm>
            <a:off x="1401300" y="1006250"/>
            <a:ext cx="1656000" cy="469500"/>
          </a:xfrm>
          <a:prstGeom prst="rect">
            <a:avLst/>
          </a:prstGeom>
          <a:noFill/>
          <a:ln>
            <a:noFill/>
          </a:ln>
        </p:spPr>
        <p:txBody>
          <a:bodyPr anchorCtr="0" anchor="t" bIns="91425" lIns="91425" rIns="91425" tIns="91425">
            <a:noAutofit/>
          </a:bodyPr>
          <a:lstStyle/>
          <a:p>
            <a:pPr lvl="0" rtl="0" algn="ctr">
              <a:spcBef>
                <a:spcPts val="0"/>
              </a:spcBef>
              <a:buNone/>
            </a:pPr>
            <a:r>
              <a:rPr b="1" lang="en" sz="1800">
                <a:solidFill>
                  <a:srgbClr val="666666"/>
                </a:solidFill>
              </a:rPr>
              <a:t>k=1</a:t>
            </a:r>
          </a:p>
        </p:txBody>
      </p:sp>
      <p:pic>
        <p:nvPicPr>
          <p:cNvPr id="149" name="Shape 149"/>
          <p:cNvPicPr preferRelativeResize="0"/>
          <p:nvPr/>
        </p:nvPicPr>
        <p:blipFill>
          <a:blip r:embed="rId4">
            <a:alphaModFix/>
          </a:blip>
          <a:stretch>
            <a:fillRect/>
          </a:stretch>
        </p:blipFill>
        <p:spPr>
          <a:xfrm>
            <a:off x="4662750" y="1488662"/>
            <a:ext cx="4262100" cy="3196575"/>
          </a:xfrm>
          <a:prstGeom prst="rect">
            <a:avLst/>
          </a:prstGeom>
          <a:noFill/>
          <a:ln>
            <a:noFill/>
          </a:ln>
        </p:spPr>
      </p:pic>
      <p:sp>
        <p:nvSpPr>
          <p:cNvPr id="150" name="Shape 150"/>
          <p:cNvSpPr txBox="1"/>
          <p:nvPr/>
        </p:nvSpPr>
        <p:spPr>
          <a:xfrm>
            <a:off x="5965800" y="1006250"/>
            <a:ext cx="1656000" cy="469500"/>
          </a:xfrm>
          <a:prstGeom prst="rect">
            <a:avLst/>
          </a:prstGeom>
          <a:noFill/>
          <a:ln>
            <a:noFill/>
          </a:ln>
        </p:spPr>
        <p:txBody>
          <a:bodyPr anchorCtr="0" anchor="t" bIns="91425" lIns="91425" rIns="91425" tIns="91425">
            <a:noAutofit/>
          </a:bodyPr>
          <a:lstStyle/>
          <a:p>
            <a:pPr lvl="0" rtl="0" algn="ctr">
              <a:spcBef>
                <a:spcPts val="0"/>
              </a:spcBef>
              <a:buNone/>
            </a:pPr>
            <a:r>
              <a:rPr b="1" lang="en" sz="1800">
                <a:solidFill>
                  <a:srgbClr val="666666"/>
                </a:solidFill>
              </a:rPr>
              <a:t>k=1</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