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iteseer.ist.psu.edu/viewdoc/summary?doi=10.1.1.147.8295"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ank_factorization"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etflixprize.com/" TargetMode="External"/><Relationship Id="rId3" Type="http://schemas.openxmlformats.org/officeDocument/2006/relationships/hyperlink" Target="https://en.wikipedia.org/wiki/Netflix_Prize" TargetMode="External"/><Relationship Id="rId4" Type="http://schemas.openxmlformats.org/officeDocument/2006/relationships/hyperlink" Target="https://www.techdirt.com/blog/innovation/articles/20120409/03412518422/why-netflix-never-implemented-algorithm-that-won-netflix-1-million-challenge.shtml" TargetMode="External"/><Relationship Id="rId5" Type="http://schemas.openxmlformats.org/officeDocument/2006/relationships/hyperlink" Target="http://blog.echen.me/2011/10/24/winning-the-netflix-prize-a-summary/"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are-the-most-interesting-things-Facebook-is-doing-in-ML-research"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presentation is inspired by Dan Becker’s slides and by Gio’s markdown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Item-Item is better for two main reason: (1) it’s more efficient for most business where m&gt;n, and (2) the similarities will be more stable (user pairs will have less overlap than item pairs), also this is related to “cold start” a bit -- e.g. a user may not have made many rating, so comparing two of those users would give unpredictable results.</a:t>
            </a:r>
          </a:p>
          <a:p>
            <a:pPr lvl="0" rtl="0">
              <a:spcBef>
                <a:spcPts val="0"/>
              </a:spcBef>
              <a:buNone/>
            </a:pPr>
            <a:r>
              <a:t/>
            </a:r>
            <a:endParaRPr/>
          </a:p>
          <a:p>
            <a:pPr lvl="0">
              <a:spcBef>
                <a:spcPts val="0"/>
              </a:spcBef>
              <a:buNone/>
            </a:pPr>
            <a:r>
              <a:rPr lang="en"/>
              <a:t>We will do item-item for the rest of this presentation.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problem with dist(a, b) is that it grows unbounded and also we want 0 to mean “dissimilar”. When we switch to the similarity equation, the range is now (0, 1]</a:t>
            </a:r>
          </a:p>
          <a:p>
            <a:pPr lvl="0" rtl="0">
              <a:spcBef>
                <a:spcPts val="0"/>
              </a:spcBef>
              <a:buNone/>
            </a:pPr>
            <a:r>
              <a:t/>
            </a:r>
            <a:endParaRPr/>
          </a:p>
          <a:p>
            <a:pPr lvl="0" rtl="0">
              <a:spcBef>
                <a:spcPts val="0"/>
              </a:spcBef>
              <a:buNone/>
            </a:pPr>
            <a:r>
              <a:rPr lang="en"/>
              <a:t>Use this… probably never.</a:t>
            </a:r>
          </a:p>
          <a:p>
            <a:pPr lvl="0" rtl="0">
              <a:spcBef>
                <a:spcPts val="0"/>
              </a:spcBef>
              <a:buNone/>
            </a:pPr>
            <a:r>
              <a:t/>
            </a:r>
            <a:endParaRPr/>
          </a:p>
          <a:p>
            <a:pPr lvl="0" rtl="0">
              <a:spcBef>
                <a:spcPts val="0"/>
              </a:spcBef>
              <a:buNone/>
            </a:pPr>
            <a:r>
              <a:rPr lang="en"/>
              <a:t>\text{dist}(a, b) = || a-b || = \sqrt{\sum_i (a_i - b_i)^2}</a:t>
            </a:r>
          </a:p>
          <a:p>
            <a:pPr lvl="0" rtl="0">
              <a:spcBef>
                <a:spcPts val="0"/>
              </a:spcBef>
              <a:buNone/>
            </a:pPr>
            <a:r>
              <a:t/>
            </a:r>
            <a:endParaRPr/>
          </a:p>
          <a:p>
            <a:pPr lvl="0" rtl="0">
              <a:spcBef>
                <a:spcPts val="0"/>
              </a:spcBef>
              <a:buNone/>
            </a:pPr>
            <a:r>
              <a:rPr lang="en"/>
              <a:t>\text{similarity}(a, b) =  \frac{1} {1 +  \text{dist}(a, b)}</a:t>
            </a:r>
          </a:p>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the pearson correlation is [-1, 1].</a:t>
            </a:r>
          </a:p>
          <a:p>
            <a:pPr lvl="0" rtl="0">
              <a:spcBef>
                <a:spcPts val="0"/>
              </a:spcBef>
              <a:buNone/>
            </a:pPr>
            <a:r>
              <a:t/>
            </a:r>
            <a:endParaRPr/>
          </a:p>
          <a:p>
            <a:pPr lvl="0" rtl="0">
              <a:spcBef>
                <a:spcPts val="0"/>
              </a:spcBef>
              <a:buNone/>
            </a:pPr>
            <a:r>
              <a:rPr lang="en"/>
              <a:t>It measures how much the two vectors each deviate from their mean together. It isn't sensitive to a user who consistently rates low or high. E.g. the following two vector have pearson=1: (5, 5, 3), (2, 2, 1)</a:t>
            </a:r>
          </a:p>
          <a:p>
            <a:pPr lvl="0" rtl="0">
              <a:spcBef>
                <a:spcPts val="0"/>
              </a:spcBef>
              <a:buNone/>
            </a:pPr>
            <a:r>
              <a:rPr lang="en"/>
              <a:t>&gt;&gt;&gt; import numpy as np</a:t>
            </a:r>
          </a:p>
          <a:p>
            <a:pPr lvl="0" rtl="0">
              <a:spcBef>
                <a:spcPts val="0"/>
              </a:spcBef>
              <a:buNone/>
            </a:pPr>
            <a:r>
              <a:rPr lang="en"/>
              <a:t>&gt;&gt;&gt; print np.corrcoef([[5, 5, 3], [2, 2, 1]])[1, 0]</a:t>
            </a:r>
          </a:p>
          <a:p>
            <a:pPr lvl="0" rtl="0">
              <a:spcBef>
                <a:spcPts val="0"/>
              </a:spcBef>
              <a:buNone/>
            </a:pPr>
            <a:r>
              <a:rPr lang="en"/>
              <a:t>1.0</a:t>
            </a:r>
          </a:p>
          <a:p>
            <a:pPr lvl="0" rtl="0">
              <a:spcBef>
                <a:spcPts val="0"/>
              </a:spcBef>
              <a:buNone/>
            </a:pPr>
            <a:r>
              <a:t/>
            </a:r>
            <a:endParaRPr/>
          </a:p>
          <a:p>
            <a:pPr lvl="0" rtl="0">
              <a:spcBef>
                <a:spcPts val="0"/>
              </a:spcBef>
              <a:buNone/>
            </a:pPr>
            <a:r>
              <a:rPr lang="en"/>
              <a:t>\text{pearson}(a, b) = \frac{\text{cov}(a, b)} {\text{std}(a) * \text{std}(b)} = \frac{  \sum_i (a_i - \bar{a}) (b_i - \bar{b})  } { \sqrt{  \sum_i (a_i - \bar{a})^2 }  \sqrt{ \sum_i (b_i - \bar{b})^2  }  }</a:t>
            </a:r>
          </a:p>
          <a:p>
            <a:pPr lvl="0" rtl="0">
              <a:spcBef>
                <a:spcPts val="0"/>
              </a:spcBef>
              <a:buNone/>
            </a:pPr>
            <a:r>
              <a:t/>
            </a:r>
            <a:endParaRPr/>
          </a:p>
          <a:p>
            <a:pPr lvl="0" rtl="0">
              <a:spcBef>
                <a:spcPts val="0"/>
              </a:spcBef>
              <a:buNone/>
            </a:pPr>
            <a:r>
              <a:rPr lang="en"/>
              <a:t>\text{similarity}(a, b) = 0.5 + 0.5*\text{pearson}(a, b)</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range of cos is [-1, 1]</a:t>
            </a:r>
          </a:p>
          <a:p>
            <a:pPr lvl="0" rtl="0">
              <a:spcBef>
                <a:spcPts val="0"/>
              </a:spcBef>
              <a:buNone/>
            </a:pPr>
            <a:r>
              <a:t/>
            </a:r>
            <a:endParaRPr/>
          </a:p>
          <a:p>
            <a:pPr lvl="0" rtl="0">
              <a:spcBef>
                <a:spcPts val="0"/>
              </a:spcBef>
              <a:buNone/>
            </a:pPr>
            <a:r>
              <a:rPr lang="en"/>
              <a:t>Use this when you care about the angle… duh. You often care about the angle for this sort of thing though. E.g. These two vectors have cos=1: (6, 6, 3), (2, 2, 1)</a:t>
            </a:r>
          </a:p>
          <a:p>
            <a:pPr lvl="0" rtl="0">
              <a:spcBef>
                <a:spcPts val="0"/>
              </a:spcBef>
              <a:buNone/>
            </a:pPr>
            <a:r>
              <a:rPr lang="en"/>
              <a:t>&gt;&gt;&gt; import numpy as np</a:t>
            </a:r>
          </a:p>
          <a:p>
            <a:pPr lvl="0" rtl="0">
              <a:spcBef>
                <a:spcPts val="0"/>
              </a:spcBef>
              <a:buNone/>
            </a:pPr>
            <a:r>
              <a:rPr lang="en"/>
              <a:t>&gt;&gt;&gt; a = np.array([6, 6, 3])</a:t>
            </a:r>
          </a:p>
          <a:p>
            <a:pPr lvl="0" rtl="0">
              <a:spcBef>
                <a:spcPts val="0"/>
              </a:spcBef>
              <a:buNone/>
            </a:pPr>
            <a:r>
              <a:rPr lang="en"/>
              <a:t>&gt;&gt;&gt; b = np.array([2, 2, 1])</a:t>
            </a:r>
          </a:p>
          <a:p>
            <a:pPr lvl="0" rtl="0">
              <a:spcBef>
                <a:spcPts val="0"/>
              </a:spcBef>
              <a:buNone/>
            </a:pPr>
            <a:r>
              <a:rPr lang="en"/>
              <a:t>&gt;&gt;&gt; a.dot(b) / np.linalg.norm(a) / np.linalg.norm(b)</a:t>
            </a:r>
          </a:p>
          <a:p>
            <a:pPr lvl="0" rtl="0">
              <a:spcBef>
                <a:spcPts val="0"/>
              </a:spcBef>
              <a:buNone/>
            </a:pPr>
            <a:r>
              <a:rPr lang="en"/>
              <a:t>1.0</a:t>
            </a:r>
          </a:p>
          <a:p>
            <a:pPr lvl="0" rtl="0">
              <a:spcBef>
                <a:spcPts val="0"/>
              </a:spcBef>
              <a:buNone/>
            </a:pPr>
            <a:r>
              <a:t/>
            </a:r>
            <a:endParaRPr/>
          </a:p>
          <a:p>
            <a:pPr lvl="0" rtl="0">
              <a:spcBef>
                <a:spcPts val="0"/>
              </a:spcBef>
              <a:buNone/>
            </a:pPr>
            <a:r>
              <a:rPr lang="en"/>
              <a:t>\text{cos}(\theta_{a,b}) = \frac{ a \cdot b }  {||a|| ||b||} = \frac{ \sum_i a_i b_i }   { \sqrt{\sum_i a_i^2}  \sqrt{\sum_i b_i^2} }</a:t>
            </a:r>
          </a:p>
          <a:p>
            <a:pPr lvl="0" rtl="0">
              <a:spcBef>
                <a:spcPts val="0"/>
              </a:spcBef>
              <a:buNone/>
            </a:pPr>
            <a:r>
              <a:t/>
            </a:r>
            <a:endParaRPr/>
          </a:p>
          <a:p>
            <a:pPr lvl="0" rtl="0">
              <a:spcBef>
                <a:spcPts val="0"/>
              </a:spcBef>
              <a:buNone/>
            </a:pPr>
            <a:r>
              <a:rPr lang="en"/>
              <a:t>\text{similarity}(a, b) = 0.5 + 0.5 * \text{cos}(\theta_{a,b})</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Jaccard will be in [0, 1]. So that’s already good.</a:t>
            </a:r>
          </a:p>
          <a:p>
            <a:pPr lvl="0" rtl="0">
              <a:spcBef>
                <a:spcPts val="0"/>
              </a:spcBef>
              <a:buNone/>
            </a:pPr>
            <a:r>
              <a:t/>
            </a:r>
            <a:endParaRPr/>
          </a:p>
          <a:p>
            <a:pPr lvl="0" rtl="0">
              <a:spcBef>
                <a:spcPts val="0"/>
              </a:spcBef>
              <a:buNone/>
            </a:pPr>
            <a:r>
              <a:rPr lang="en"/>
              <a:t>Use this one when you have a binary (implicit) utility matrix! E.g. Amazon’s purchase history.</a:t>
            </a:r>
          </a:p>
          <a:p>
            <a:pPr lvl="0" rtl="0">
              <a:spcBef>
                <a:spcPts val="0"/>
              </a:spcBef>
              <a:buNone/>
            </a:pPr>
            <a:r>
              <a:t/>
            </a:r>
            <a:endParaRPr/>
          </a:p>
          <a:p>
            <a:pPr lvl="0" rtl="0">
              <a:spcBef>
                <a:spcPts val="0"/>
              </a:spcBef>
              <a:buNone/>
            </a:pPr>
            <a:r>
              <a:rPr lang="en"/>
              <a:t>\text{similarity}(a, b) = \frac{ | U_a \cap U_b | }  { | U_a \cup U_b | }</a:t>
            </a:r>
          </a:p>
          <a:p>
            <a:pPr lvl="0" rtl="0">
              <a:spcBef>
                <a:spcPts val="0"/>
              </a:spcBef>
              <a:buNone/>
            </a:pPr>
            <a:r>
              <a:t/>
            </a:r>
            <a:endParaRPr/>
          </a:p>
          <a:p>
            <a:pPr lvl="0" rtl="0">
              <a:spcBef>
                <a:spcPts val="0"/>
              </a:spcBef>
              <a:buNone/>
            </a:pPr>
            <a:r>
              <a:rPr lang="en"/>
              <a:t>U_k \text{ denotes the set of users who rated item } 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can think of this as a weighted average of the user's ratings of other items.</a:t>
            </a:r>
          </a:p>
          <a:p>
            <a:pPr lvl="0" rtl="0">
              <a:spcBef>
                <a:spcPts val="0"/>
              </a:spcBef>
              <a:buNone/>
            </a:pPr>
            <a:r>
              <a:t/>
            </a:r>
            <a:endParaRPr/>
          </a:p>
          <a:p>
            <a:pPr lvl="0" rtl="0">
              <a:spcBef>
                <a:spcPts val="0"/>
              </a:spcBef>
              <a:buNone/>
            </a:pPr>
            <a:r>
              <a:rPr lang="en"/>
              <a:t>This reminds me of how GPA is calculated.</a:t>
            </a:r>
          </a:p>
          <a:p>
            <a:pPr lvl="0" rtl="0">
              <a:spcBef>
                <a:spcPts val="0"/>
              </a:spcBef>
              <a:buNone/>
            </a:pPr>
            <a:r>
              <a:t/>
            </a:r>
            <a:endParaRPr/>
          </a:p>
          <a:p>
            <a:pPr lvl="0" rtl="0">
              <a:spcBef>
                <a:spcPts val="0"/>
              </a:spcBef>
              <a:buNone/>
            </a:pPr>
            <a:r>
              <a:rPr lang="en"/>
              <a:t>\text{rating}(u, i) = \frac{ \sum_{j \in I_u} \text{similarity}(i, j) * r_{u,j} }   { \sum_{j \in I_u}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\text{rating}(u, i) = \frac{ \sum_{j \in I_u \cap N_i} \text{similarity}(i, j) * r_{u,j} }   { \sum_{j \in I_u \cap N_i} \text{similarity}(i, j) }</a:t>
            </a:r>
          </a:p>
          <a:p>
            <a:pPr lvl="0" rtl="0">
              <a:spcBef>
                <a:spcPts val="0"/>
              </a:spcBef>
              <a:buNone/>
            </a:pPr>
            <a:r>
              <a:t/>
            </a:r>
            <a:endParaRPr/>
          </a:p>
          <a:p>
            <a:pPr lvl="0" rtl="0">
              <a:spcBef>
                <a:spcPts val="0"/>
              </a:spcBef>
              <a:buNone/>
            </a:pPr>
            <a:r>
              <a:rPr lang="en"/>
              <a:t>I_u = \text{ set of items rated by user } u</a:t>
            </a:r>
          </a:p>
          <a:p>
            <a:pPr lvl="0" rtl="0">
              <a:spcBef>
                <a:spcPts val="0"/>
              </a:spcBef>
              <a:buNone/>
            </a:pPr>
            <a:r>
              <a:t/>
            </a:r>
            <a:endParaRPr/>
          </a:p>
          <a:p>
            <a:pPr lvl="0" rtl="0">
              <a:spcBef>
                <a:spcPts val="0"/>
              </a:spcBef>
              <a:buNone/>
            </a:pPr>
            <a:r>
              <a:rPr lang="en"/>
              <a:t>r_{u,j} = \text{ user } u\text{'s rating of item } j</a:t>
            </a:r>
          </a:p>
          <a:p>
            <a:pPr lvl="0" rtl="0">
              <a:spcBef>
                <a:spcPts val="0"/>
              </a:spcBef>
              <a:buNone/>
            </a:pPr>
            <a:r>
              <a:t/>
            </a:r>
            <a:endParaRPr/>
          </a:p>
          <a:p>
            <a:pPr lvl="0" rtl="0">
              <a:spcBef>
                <a:spcPts val="0"/>
              </a:spcBef>
              <a:buNone/>
            </a:pPr>
            <a:r>
              <a:rPr lang="en"/>
              <a:t>N_i \text{ is the } n \text{ items which are most similar to item } i</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Anyone want to name others?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Cross-validation is all about trying to measure our models future performance in the field.</a:t>
            </a:r>
          </a:p>
          <a:p>
            <a:pPr lvl="0" rtl="0">
              <a:spcBef>
                <a:spcPts val="0"/>
              </a:spcBef>
              <a:buNone/>
            </a:pPr>
            <a:r>
              <a:t/>
            </a:r>
            <a:endParaRPr/>
          </a:p>
          <a:p>
            <a:pPr lvl="0" rtl="0">
              <a:spcBef>
                <a:spcPts val="0"/>
              </a:spcBef>
              <a:buNone/>
            </a:pPr>
            <a:r>
              <a:rPr lang="en"/>
              <a:t>In the field, we’re not really making rating predictions, but rather we’re trying to recommend the thing the user would want to see next. So, what we’re measuring here is different from what our model should be doing well in the field. Two ways to look at this:</a:t>
            </a:r>
          </a:p>
          <a:p>
            <a:pPr lvl="0" rtl="0">
              <a:spcBef>
                <a:spcPts val="0"/>
              </a:spcBef>
              <a:buNone/>
            </a:pPr>
            <a:r>
              <a:rPr lang="en"/>
              <a:t>1. We want to recommend the thing the user would want to see next, but we don’t actually have that information, so we can’t properly test our model, really. (E.g. Our predicted “top 10” probably will not have ratings by the user.)</a:t>
            </a:r>
          </a:p>
          <a:p>
            <a:pPr lvl="0" rtl="0">
              <a:spcBef>
                <a:spcPts val="0"/>
              </a:spcBef>
              <a:buNone/>
            </a:pPr>
            <a:r>
              <a:rPr lang="en"/>
              <a:t>2. We only care that our model recommends things in the right order, and we only care about the ordering of the top-rated items. So, in this cross-validation method, if the target is 2, and we predict 1, that’s not really so bad, but we’ll still get punished by MSE.</a:t>
            </a:r>
          </a:p>
          <a:p>
            <a:pPr lvl="0" rtl="0">
              <a:spcBef>
                <a:spcPts val="0"/>
              </a:spcBef>
              <a:buNone/>
            </a:pPr>
            <a:r>
              <a:t/>
            </a:r>
            <a:endParaRPr/>
          </a:p>
          <a:p>
            <a:pPr lvl="0">
              <a:spcBef>
                <a:spcPts val="0"/>
              </a:spcBef>
              <a:buNone/>
            </a:pPr>
            <a:r>
              <a:rPr lang="en"/>
              <a:t>So… ideally we would A/B test our recommenders. But we still need to chose which ones to user as A and B!</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This might capture more of how the recommender will perform in the wild, espeically if the items have temporal behavior (as “new releases” on nextflix probably do, but probably not items for sale on Amazon). The idea is that since we’re making future predictions, we’ll make the holdout set the future. This still has one of the same problems as the previous slide: in the wild, we only care that the top recommendations are good, but we still can’t actually measure that. E.g. Say our model recommends 10 movies… we look in the holdout set (from the future), and the user still hasn’t rated those movies. We CAN’T evaluate those recommendations as either good OR bad.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Quick note: The label “Movie” can be seen more generally as “Item”.</a:t>
            </a:r>
          </a:p>
          <a:p>
            <a:pPr lvl="0" rtl="0">
              <a:spcBef>
                <a:spcPts val="0"/>
              </a:spcBef>
              <a:buNone/>
            </a:pPr>
            <a:r>
              <a:t/>
            </a:r>
            <a:endParaRPr/>
          </a:p>
          <a:p>
            <a:pPr lvl="0">
              <a:spcBef>
                <a:spcPts val="0"/>
              </a:spcBef>
              <a:buNone/>
            </a:pPr>
            <a:r>
              <a:rPr lang="en"/>
              <a:t>Why is this bad? Remember, we’re taking similarities between items (movies, in this case). So if we train on only part of the items, how can we possible make predictions about items we have no data about? They’ll all be seen as equal (no info about any of them when we go to make predictions).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a new user (assuming item-item similarities), the new user will not have rated anything. How does that affect our equations? Well, if the user has rated nothing, we’ll be dividing by zero in our rating() formula; that’s bad. If the user rates 1 item, all predications for that user will be the same. If the user rates 2 items (assume a different rating is given for each), then we’ll pick the item that is most similar to the top rated item of the 2 rated--but what if they rated both poorly? So, to get a good feel for the user, we need several rating first, both positive (high) and negative (low).</a:t>
            </a:r>
          </a:p>
          <a:p>
            <a:pPr lvl="0" rtl="0">
              <a:spcBef>
                <a:spcPts val="0"/>
              </a:spcBef>
              <a:buNone/>
            </a:pPr>
            <a:r>
              <a:t/>
            </a:r>
            <a:endParaRPr/>
          </a:p>
          <a:p>
            <a:pPr lvl="0" rtl="0">
              <a:spcBef>
                <a:spcPts val="0"/>
              </a:spcBef>
              <a:buNone/>
            </a:pPr>
            <a:r>
              <a:rPr lang="en"/>
              <a:t>In the case of a new item (assuming item-item similarities), the new item will be rated by no user. How will that affect our equations? Well, this new item will be most similar to other items that have not been rated much (either these other items are also new, or they are just not popular). But that’s not necessarily true… not all new items are similar, and not all unpopular items are similar.</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the case of Youtube, an item would be a video.</a:t>
            </a:r>
          </a:p>
          <a:p>
            <a:pPr lvl="0" rtl="0">
              <a:spcBef>
                <a:spcPts val="0"/>
              </a:spcBef>
              <a:buNone/>
            </a:pPr>
            <a:r>
              <a:t/>
            </a:r>
            <a:endParaRPr/>
          </a:p>
          <a:p>
            <a:pPr lvl="0">
              <a:spcBef>
                <a:spcPts val="0"/>
              </a:spcBef>
              <a:buNone/>
            </a:pPr>
            <a:r>
              <a:rPr lang="en"/>
              <a:t>The “something else” that we should use (in the right senario) might be something like “view velocity”. Equals (something like) #view-in-last-hour / #total-views. This can be seen as a way of normalizing to the number of past views the video has. One issue with this is if we have like &lt;5 views. The velocity could be huge if just the poster’s family views the video within an hour. So, maybe we stick the video in “new releases” until it gets &gt;20 views, then switch to “view velocity”. Or use “channel popularity” until the video gets enough views, then switch to “view velocity”.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http://citeseer.ist.psu.edu/viewdoc/summary?doi=10.1.1.147.8295</a:t>
            </a:r>
          </a:p>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See: </a:t>
            </a:r>
            <a:r>
              <a:rPr lang="en" u="sng">
                <a:solidFill>
                  <a:schemeClr val="hlink"/>
                </a:solidFill>
                <a:hlinkClick r:id="rId2"/>
              </a:rPr>
              <a:t>https://en.wikipedia.org/wiki/Rank_factorization</a:t>
            </a:r>
          </a:p>
          <a:p>
            <a:pPr lvl="0" rtl="0">
              <a:spcBef>
                <a:spcPts val="0"/>
              </a:spcBef>
              <a:buNone/>
            </a:pPr>
            <a:r>
              <a:t/>
            </a:r>
            <a:endParaRPr/>
          </a:p>
          <a:p>
            <a:pPr lvl="0" rtl="0">
              <a:spcBef>
                <a:spcPts val="0"/>
              </a:spcBef>
              <a:buNone/>
            </a:pPr>
            <a:r>
              <a:rPr lang="en"/>
              <a:t>The reason you choose k &lt;&lt; min(n,m) is because we want a dimensionality reduction and to find latent features (aka, factors).</a:t>
            </a:r>
          </a:p>
          <a:p>
            <a:pPr lvl="0" rtl="0">
              <a:spcBef>
                <a:spcPts val="0"/>
              </a:spcBef>
              <a:buNone/>
            </a:pPr>
            <a:r>
              <a:t/>
            </a:r>
            <a:endParaRPr/>
          </a:p>
          <a:p>
            <a:pPr lvl="0" rtl="0">
              <a:spcBef>
                <a:spcPts val="0"/>
              </a:spcBef>
              <a:buNone/>
            </a:pPr>
            <a:r>
              <a:rPr lang="en"/>
              <a:t>R_{m \times n} \approx U_{m \times k} V_{k \times n}</a:t>
            </a:r>
          </a:p>
          <a:p>
            <a:pPr lvl="0" rtl="0">
              <a:spcBef>
                <a:spcPts val="0"/>
              </a:spcBef>
              <a:buNone/>
            </a:pPr>
            <a:r>
              <a:rPr lang="en"/>
              <a:t>r_{ij} \approx u_{i:} \cdot v_{:j}</a:t>
            </a:r>
          </a:p>
          <a:p>
            <a:pPr lvl="0" rtl="0">
              <a:spcBef>
                <a:spcPts val="0"/>
              </a:spcBef>
              <a:buNone/>
            </a:pPr>
            <a:r>
              <a:rPr lang="en"/>
              <a:t>\arg \min_{U,V} \sum_{i,j} (r_{ij} - u_{i:} \cdot v_{:j})^2</a:t>
            </a:r>
          </a:p>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Facebook: like. They want you to be sucked in to their website, never leave, loose touch with reality, and in the end click a lot of their ads.</a:t>
            </a:r>
          </a:p>
          <a:p>
            <a:pPr lvl="0" rtl="0">
              <a:spcBef>
                <a:spcPts val="0"/>
              </a:spcBef>
              <a:buNone/>
            </a:pPr>
            <a:r>
              <a:t/>
            </a:r>
            <a:endParaRPr/>
          </a:p>
          <a:p>
            <a:pPr lvl="0" rtl="0">
              <a:spcBef>
                <a:spcPts val="0"/>
              </a:spcBef>
              <a:buNone/>
            </a:pPr>
            <a:r>
              <a:rPr lang="en"/>
              <a:t>Amazon: buy. Obviously.</a:t>
            </a:r>
          </a:p>
          <a:p>
            <a:pPr lvl="0" rtl="0">
              <a:spcBef>
                <a:spcPts val="0"/>
              </a:spcBef>
              <a:buNone/>
            </a:pPr>
            <a:r>
              <a:t/>
            </a:r>
            <a:endParaRPr/>
          </a:p>
          <a:p>
            <a:pPr lvl="0">
              <a:spcBef>
                <a:spcPts val="0"/>
              </a:spcBef>
              <a:buNone/>
            </a:pPr>
            <a:r>
              <a:rPr lang="en"/>
              <a:t>Google: click. Their ads!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\arg \min_{U,V} \sum_{i,j \in \mathcal{K}} (r_{ij} - u_{i:} \cdot v_{:j})^2</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\arg \min_{U,V} \sum_{i,j \in \mathcal{K}} (r_{ij} - u_{i:} \cdot v_{:j})^2 + \lambda (||u_{i:}||^2 + ||v_{:j}||^2)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b_{ij} = \mu + b^*_i + b'_j</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r_{ij} \approx \mu + b^*_i + b'_j + u_{i:} \cdot v_{:j}</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http://www.netflixprize.com/</a:t>
            </a:r>
          </a:p>
          <a:p>
            <a:pPr lvl="0" rtl="0">
              <a:spcBef>
                <a:spcPts val="0"/>
              </a:spcBef>
              <a:buNone/>
            </a:pPr>
            <a:r>
              <a:rPr lang="en" u="sng">
                <a:solidFill>
                  <a:schemeClr val="hlink"/>
                </a:solidFill>
                <a:hlinkClick r:id="rId3"/>
              </a:rPr>
              <a:t>https://en.wikipedia.org/wiki/Netflix_Prize</a:t>
            </a:r>
          </a:p>
          <a:p>
            <a:pPr lvl="0" rtl="0">
              <a:spcBef>
                <a:spcPts val="0"/>
              </a:spcBef>
              <a:buNone/>
            </a:pPr>
            <a:r>
              <a:rPr lang="en" u="sng">
                <a:solidFill>
                  <a:schemeClr val="hlink"/>
                </a:solidFill>
                <a:hlinkClick r:id="rId4"/>
              </a:rPr>
              <a:t>https://www.techdirt.com/blog/innovation/articles/20120409/03412518422/why-netflix-never-implemented-algorithm-that-won-netflix-1-million-challenge.shtml</a:t>
            </a:r>
          </a:p>
          <a:p>
            <a:pPr lvl="0" rtl="0">
              <a:spcBef>
                <a:spcPts val="0"/>
              </a:spcBef>
              <a:buNone/>
            </a:pPr>
            <a:r>
              <a:rPr lang="en" u="sng">
                <a:solidFill>
                  <a:schemeClr val="hlink"/>
                </a:solidFill>
                <a:hlinkClick r:id="rId5"/>
              </a:rPr>
              <a:t>http://blog.echen.me/2011/10/24/winning-the-netflix-prize-a-summary/</a:t>
            </a:r>
          </a:p>
          <a:p>
            <a:pPr lvl="0" rtl="0">
              <a:spcBef>
                <a:spcPts val="0"/>
              </a:spcBef>
              <a:buNone/>
            </a:pPr>
            <a:r>
              <a:t/>
            </a:r>
            <a:endParaRPr/>
          </a:p>
          <a:p>
            <a:pPr lvl="0" rtl="0">
              <a:spcBef>
                <a:spcPts val="0"/>
              </a:spcBef>
              <a:buNone/>
            </a:pPr>
            <a:r>
              <a:rPr lang="en"/>
              <a:t>This really popularized recommender systems.</a:t>
            </a:r>
          </a:p>
          <a:p>
            <a:pPr lvl="0" rtl="0">
              <a:spcBef>
                <a:spcPts val="0"/>
              </a:spcBef>
              <a:buNone/>
            </a:pPr>
            <a:r>
              <a:t/>
            </a:r>
            <a:endParaRPr/>
          </a:p>
          <a:p>
            <a:pPr lvl="0" rtl="0">
              <a:spcBef>
                <a:spcPts val="0"/>
              </a:spcBef>
              <a:buNone/>
            </a:pPr>
            <a:r>
              <a:rPr lang="en"/>
              <a:t>Training Dataset: </a:t>
            </a:r>
            <a:r>
              <a:rPr lang="en">
                <a:solidFill>
                  <a:srgbClr val="252525"/>
                </a:solidFill>
                <a:highlight>
                  <a:srgbClr val="FFFFFF"/>
                </a:highlight>
              </a:rPr>
              <a:t>100,480,507 ratings that 480,189 users gave to 17,770 movies</a:t>
            </a:r>
          </a:p>
          <a:p>
            <a:pPr lvl="0" rtl="0">
              <a:spcBef>
                <a:spcPts val="0"/>
              </a:spcBef>
              <a:buNone/>
            </a:pPr>
            <a:r>
              <a:rPr lang="en"/>
              <a:t>Test Dataset: </a:t>
            </a:r>
            <a:r>
              <a:rPr lang="en">
                <a:solidFill>
                  <a:srgbClr val="252525"/>
                </a:solidFill>
                <a:highlight>
                  <a:srgbClr val="FFFFFF"/>
                </a:highlight>
              </a:rPr>
              <a:t>2,817,131 rating predictions (predict a rating 1-5 for each)</a:t>
            </a:r>
          </a:p>
          <a:p>
            <a:pPr lvl="0" rtl="0">
              <a:spcBef>
                <a:spcPts val="0"/>
              </a:spcBef>
              <a:buNone/>
            </a:pPr>
            <a:r>
              <a:rPr lang="en"/>
              <a:t>Evaluation Metric: RMSE</a:t>
            </a:r>
          </a:p>
          <a:p>
            <a:pPr lvl="0" rtl="0">
              <a:spcBef>
                <a:spcPts val="0"/>
              </a:spcBef>
              <a:buNone/>
            </a:pPr>
            <a:r>
              <a:t/>
            </a:r>
            <a:endParaRPr/>
          </a:p>
          <a:p>
            <a:pPr lvl="0" rtl="0">
              <a:spcBef>
                <a:spcPts val="0"/>
              </a:spcBef>
              <a:buNone/>
            </a:pPr>
            <a:r>
              <a:rPr lang="en">
                <a:solidFill>
                  <a:srgbClr val="252525"/>
                </a:solidFill>
                <a:highlight>
                  <a:srgbClr val="FFFFFF"/>
                </a:highlight>
              </a:rPr>
              <a:t>The training set is such that the average user rated over 200 movies, and the average movie was rated by over 5000 users.</a:t>
            </a:r>
          </a:p>
          <a:p>
            <a:pPr lvl="0" rtl="0">
              <a:spcBef>
                <a:spcPts val="0"/>
              </a:spcBef>
              <a:buNone/>
            </a:pPr>
            <a:r>
              <a:t/>
            </a:r>
            <a:endParaRPr/>
          </a:p>
          <a:p>
            <a:pPr lvl="0" rtl="0">
              <a:spcBef>
                <a:spcPts val="0"/>
              </a:spcBef>
              <a:buNone/>
            </a:pPr>
            <a:r>
              <a:rPr lang="en"/>
              <a:t>Netflix would award the $1M prize to the team whose model beat Netflix’s own model by 10% (i.e. had a RMSE reduced by 10% compared to Netflix’s model’s RMSE). Aka, go from RMSE of </a:t>
            </a:r>
          </a:p>
          <a:p>
            <a:pPr lvl="0" rtl="0">
              <a:spcBef>
                <a:spcPts val="0"/>
              </a:spcBef>
              <a:buNone/>
            </a:pPr>
            <a:r>
              <a:t/>
            </a:r>
            <a:endParaRPr/>
          </a:p>
          <a:p>
            <a:pPr lvl="0" rtl="0">
              <a:spcBef>
                <a:spcPts val="0"/>
              </a:spcBef>
              <a:buNone/>
            </a:pPr>
            <a:r>
              <a:rPr lang="en"/>
              <a:t>The task was so hard that Netflix had to reward “progress prizes” every year to teams who were doing best so far. After one year: </a:t>
            </a:r>
            <a:r>
              <a:rPr lang="en">
                <a:solidFill>
                  <a:srgbClr val="252525"/>
                </a:solidFill>
                <a:highlight>
                  <a:srgbClr val="FFFFFF"/>
                </a:highlight>
              </a:rPr>
              <a:t>8.43% improvement. </a:t>
            </a:r>
            <a:r>
              <a:rPr lang="en"/>
              <a:t>After (almost) three years: 10.06% improvement. The final winning team (and the second-place team, for that matter) was a merger of several top teams.</a:t>
            </a:r>
          </a:p>
          <a:p>
            <a:pPr lvl="0" rtl="0">
              <a:spcBef>
                <a:spcPts val="0"/>
              </a:spcBef>
              <a:buNone/>
            </a:pPr>
            <a:r>
              <a:t/>
            </a:r>
            <a:endParaRPr/>
          </a:p>
          <a:p>
            <a:pPr lvl="0" rtl="0">
              <a:spcBef>
                <a:spcPts val="0"/>
              </a:spcBef>
              <a:buNone/>
            </a:pPr>
            <a:r>
              <a:rPr lang="en"/>
              <a:t>Netflix never put the winning algorithm into production.</a:t>
            </a: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r_{ij} \approx \mu + b^*_i + b'_j + u_{i:} \cdot v_{:j}</a:t>
            </a:r>
          </a:p>
          <a:p>
            <a:pPr lvl="0" rtl="0">
              <a:spcBef>
                <a:spcPts val="0"/>
              </a:spcBef>
              <a:buNone/>
            </a:pPr>
            <a:r>
              <a:t/>
            </a:r>
            <a:endParaRPr/>
          </a:p>
          <a:p>
            <a:pPr lvl="0" rtl="0">
              <a:spcBef>
                <a:spcPts val="0"/>
              </a:spcBef>
              <a:buNone/>
            </a:pPr>
            <a:r>
              <a:rPr lang="en"/>
              <a:t>\arg \min_{U,V, b^*, b'} \sum_{i,j \in \mathcal{K}} (r_{ij} - \mu - b^*_i - b'_j - u_{i:} \cdot v_{:j})^2 + \lambda_1 (||u_{i:}||^2 + ||v_{:j}||^2) + \lambda_2 ( (b^*_i)^2 + (b'_j)^2)</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Popularity can be measured by most-viewed, most-liked, etc.</a:t>
            </a:r>
          </a:p>
          <a:p>
            <a:pPr lvl="0" rtl="0">
              <a:spcBef>
                <a:spcPts val="0"/>
              </a:spcBef>
              <a:buNone/>
            </a:pPr>
            <a:r>
              <a:t/>
            </a:r>
            <a:endParaRPr/>
          </a:p>
          <a:p>
            <a:pPr lvl="0" rtl="0">
              <a:spcBef>
                <a:spcPts val="0"/>
              </a:spcBef>
              <a:buNone/>
            </a:pPr>
            <a:r>
              <a:rPr lang="en"/>
              <a:t>Content-based uses things like category, price, genre, etc to find similar items. This is basically just supervised learning which we’ve been doing for weeks now! E.g. Pandora trains a new model for every radio station, using song properties as features and vote-up/-down as target.</a:t>
            </a:r>
          </a:p>
          <a:p>
            <a:pPr lvl="0" rtl="0">
              <a:spcBef>
                <a:spcPts val="0"/>
              </a:spcBef>
              <a:buNone/>
            </a:pPr>
            <a:r>
              <a:t/>
            </a:r>
            <a:endParaRPr/>
          </a:p>
          <a:p>
            <a:pPr lvl="0" rtl="0">
              <a:spcBef>
                <a:spcPts val="0"/>
              </a:spcBef>
              <a:buNone/>
            </a:pPr>
            <a:r>
              <a:rPr lang="en"/>
              <a:t>Collaborative filtering is “collaborative” in the sense that it users the decision made by other users to predict </a:t>
            </a:r>
            <a:r>
              <a:rPr i="1" lang="en"/>
              <a:t>your</a:t>
            </a:r>
            <a:r>
              <a:rPr lang="en"/>
              <a:t> future ratings. Decisions are made entirely by the behavior (“collaboration”) of users. In this case, similar items are found by comparing them in user-space.</a:t>
            </a:r>
          </a:p>
          <a:p>
            <a:pPr lvl="0" rtl="0">
              <a:spcBef>
                <a:spcPts val="0"/>
              </a:spcBef>
              <a:buNone/>
            </a:pPr>
            <a:r>
              <a:t/>
            </a:r>
            <a:endParaRPr/>
          </a:p>
          <a:p>
            <a:pPr lvl="0" rtl="0">
              <a:spcBef>
                <a:spcPts val="0"/>
              </a:spcBef>
              <a:buNone/>
            </a:pPr>
            <a:r>
              <a:rPr lang="en"/>
              <a:t>Often, you’ll use a hybrid approach (content-based + collaborative filtering).</a:t>
            </a:r>
          </a:p>
          <a:p>
            <a:pPr lvl="0" rtl="0">
              <a:spcBef>
                <a:spcPts val="0"/>
              </a:spcBef>
              <a:buNone/>
            </a:pPr>
            <a:r>
              <a:t/>
            </a:r>
            <a:endParaRPr/>
          </a:p>
          <a:p>
            <a:pPr lvl="0" rtl="0">
              <a:spcBef>
                <a:spcPts val="0"/>
              </a:spcBef>
              <a:buNone/>
            </a:pPr>
            <a:r>
              <a:rPr lang="en"/>
              <a:t>We’ll talk about matrix factorization methods this afternoon, but recall how we’ve already done some of this with SVD and NMF.</a:t>
            </a:r>
          </a:p>
          <a:p>
            <a:pPr lvl="0" rtl="0">
              <a:spcBef>
                <a:spcPts val="0"/>
              </a:spcBef>
              <a:buNone/>
            </a:pPr>
            <a:r>
              <a:t/>
            </a:r>
            <a:endParaRPr/>
          </a:p>
          <a:p>
            <a:pPr lvl="0" rtl="0">
              <a:spcBef>
                <a:spcPts val="0"/>
              </a:spcBef>
              <a:buNone/>
            </a:pPr>
            <a:r>
              <a:rPr lang="en"/>
              <a:t>In this rest of this lecture, we’ll be looking at collaborative filtering.</a:t>
            </a:r>
          </a:p>
          <a:p>
            <a:pPr lvl="0" rtl="0">
              <a:spcBef>
                <a:spcPts val="0"/>
              </a:spcBef>
              <a:buNone/>
            </a:pPr>
            <a:r>
              <a:t/>
            </a:r>
            <a:endParaRPr/>
          </a:p>
          <a:p>
            <a:pPr lvl="0" rtl="0">
              <a:spcBef>
                <a:spcPts val="0"/>
              </a:spcBef>
              <a:buNone/>
            </a:pPr>
            <a:r>
              <a:rPr lang="en"/>
              <a:t>Ref:</a:t>
            </a:r>
          </a:p>
          <a:p>
            <a:pPr lvl="0" rtl="0">
              <a:spcBef>
                <a:spcPts val="0"/>
              </a:spcBef>
              <a:buNone/>
            </a:pPr>
            <a:r>
              <a:rPr lang="en" u="sng">
                <a:solidFill>
                  <a:schemeClr val="hlink"/>
                </a:solidFill>
                <a:hlinkClick r:id="rId2"/>
              </a:rPr>
              <a:t>https://www.quora.com/What-are-the-most-interesting-things-Facebook-is-doing-in-ML-research</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Netfix, Amazon reviews,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Amazon purchases, Facebook likes, Twitter hashtags,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 Id="rId4"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4.png"/><Relationship Id="rId6" Type="http://schemas.openxmlformats.org/officeDocument/2006/relationships/image" Target="../media/image03.png"/><Relationship Id="rId7"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0.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65500" y="230000"/>
            <a:ext cx="4045200" cy="2560800"/>
          </a:xfrm>
          <a:prstGeom prst="rect">
            <a:avLst/>
          </a:prstGeom>
        </p:spPr>
        <p:txBody>
          <a:bodyPr anchorCtr="0" anchor="b" bIns="91425" lIns="91425" rIns="91425" tIns="91425">
            <a:noAutofit/>
          </a:bodyPr>
          <a:lstStyle/>
          <a:p>
            <a:pPr lvl="0" rtl="0">
              <a:spcBef>
                <a:spcPts val="0"/>
              </a:spcBef>
              <a:buNone/>
            </a:pPr>
            <a:r>
              <a:rPr lang="en"/>
              <a:t>Recommenders</a:t>
            </a:r>
          </a:p>
          <a:p>
            <a:pPr lvl="0">
              <a:spcBef>
                <a:spcPts val="0"/>
              </a:spcBef>
              <a:buNone/>
            </a:pPr>
            <a:r>
              <a:rPr lang="en" sz="2400">
                <a:solidFill>
                  <a:srgbClr val="CC4125"/>
                </a:solidFill>
              </a:rPr>
              <a:t>Warning: this will be a very interactive lecture!</a:t>
            </a:r>
          </a:p>
        </p:txBody>
      </p:sp>
      <p:sp>
        <p:nvSpPr>
          <p:cNvPr id="68" name="Shape 68"/>
          <p:cNvSpPr txBox="1"/>
          <p:nvPr>
            <p:ph idx="1" type="subTitle"/>
          </p:nvPr>
        </p:nvSpPr>
        <p:spPr>
          <a:xfrm>
            <a:off x="485850" y="3070250"/>
            <a:ext cx="3604500" cy="2006700"/>
          </a:xfrm>
          <a:prstGeom prst="rect">
            <a:avLst/>
          </a:prstGeom>
        </p:spPr>
        <p:txBody>
          <a:bodyPr anchorCtr="0" anchor="t" bIns="91425" lIns="91425" rIns="91425" tIns="91425">
            <a:noAutofit/>
          </a:bodyPr>
          <a:lstStyle/>
          <a:p>
            <a:pPr lvl="0" rtl="0">
              <a:spcBef>
                <a:spcPts val="0"/>
              </a:spcBef>
              <a:buNone/>
            </a:pPr>
            <a:r>
              <a:rPr lang="en"/>
              <a:t>Ryan Henning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sz="1400"/>
              <a:t>(heavily based on Dan Becker’s slides</a:t>
            </a:r>
          </a:p>
          <a:p>
            <a:pPr lvl="0">
              <a:spcBef>
                <a:spcPts val="0"/>
              </a:spcBef>
              <a:buNone/>
            </a:pPr>
            <a:r>
              <a:rPr lang="en" sz="1400"/>
              <a:t>and on Giovanna's notes)</a:t>
            </a:r>
          </a:p>
        </p:txBody>
      </p:sp>
      <p:sp>
        <p:nvSpPr>
          <p:cNvPr id="69" name="Shape 69"/>
          <p:cNvSpPr txBox="1"/>
          <p:nvPr>
            <p:ph idx="2" type="body"/>
          </p:nvPr>
        </p:nvSpPr>
        <p:spPr>
          <a:xfrm>
            <a:off x="4939500" y="230000"/>
            <a:ext cx="3837000" cy="4767300"/>
          </a:xfrm>
          <a:prstGeom prst="rect">
            <a:avLst/>
          </a:prstGeom>
        </p:spPr>
        <p:txBody>
          <a:bodyPr anchorCtr="0" anchor="ctr" bIns="91425" lIns="91425" rIns="91425" tIns="91425">
            <a:noAutofit/>
          </a:bodyPr>
          <a:lstStyle/>
          <a:p>
            <a:pPr indent="-317500" lvl="0" marL="457200" rtl="0">
              <a:spcBef>
                <a:spcPts val="0"/>
              </a:spcBef>
              <a:buSzPct val="100000"/>
            </a:pPr>
            <a:r>
              <a:rPr lang="en" sz="1400"/>
              <a:t>Where are recommenders used? </a:t>
            </a:r>
            <a:br>
              <a:rPr lang="en" sz="1400"/>
            </a:br>
            <a:r>
              <a:rPr lang="en" sz="1400"/>
              <a:t>(Hint: everywhere!)</a:t>
            </a:r>
            <a:br>
              <a:rPr lang="en" sz="1400"/>
            </a:br>
          </a:p>
          <a:p>
            <a:pPr indent="-317500" lvl="0" marL="457200" rtl="0">
              <a:spcBef>
                <a:spcPts val="0"/>
              </a:spcBef>
              <a:buSzPct val="100000"/>
            </a:pPr>
            <a:r>
              <a:rPr lang="en" sz="1400"/>
              <a:t>What does our dataset look like?</a:t>
            </a:r>
            <a:br>
              <a:rPr lang="en" sz="1400"/>
            </a:br>
          </a:p>
          <a:p>
            <a:pPr indent="-317500" lvl="0" marL="457200" rtl="0">
              <a:spcBef>
                <a:spcPts val="0"/>
              </a:spcBef>
              <a:buSzPct val="100000"/>
            </a:pPr>
            <a:r>
              <a:rPr lang="en" sz="1400"/>
              <a:t>What are the high-level approaches to building a recommender?</a:t>
            </a:r>
          </a:p>
          <a:p>
            <a:pPr indent="-228600" lvl="1" marL="914400" rtl="0">
              <a:spcBef>
                <a:spcPts val="0"/>
              </a:spcBef>
            </a:pPr>
            <a:r>
              <a:rPr lang="en"/>
              <a:t>Content-based</a:t>
            </a:r>
          </a:p>
          <a:p>
            <a:pPr indent="-228600" lvl="1" marL="914400" rtl="0">
              <a:spcBef>
                <a:spcPts val="0"/>
              </a:spcBef>
            </a:pPr>
            <a:r>
              <a:rPr lang="en"/>
              <a:t>Collaborative filtering</a:t>
            </a:r>
          </a:p>
          <a:p>
            <a:pPr indent="-228600" lvl="1" marL="914400" rtl="0">
              <a:spcBef>
                <a:spcPts val="0"/>
              </a:spcBef>
            </a:pPr>
            <a:r>
              <a:rPr lang="en"/>
              <a:t>Matrix factorization</a:t>
            </a:r>
            <a:br>
              <a:rPr lang="en"/>
            </a:br>
          </a:p>
          <a:p>
            <a:pPr indent="-317500" lvl="0" marL="457200" rtl="0">
              <a:spcBef>
                <a:spcPts val="0"/>
              </a:spcBef>
              <a:buSzPct val="100000"/>
            </a:pPr>
            <a:r>
              <a:rPr lang="en" sz="1400"/>
              <a:t>How do we evaluate our recommender system?</a:t>
            </a:r>
            <a:br>
              <a:rPr lang="en" sz="1400"/>
            </a:br>
          </a:p>
          <a:p>
            <a:pPr indent="-317500" lvl="0" marL="457200" rtl="0">
              <a:spcBef>
                <a:spcPts val="0"/>
              </a:spcBef>
              <a:buSzPct val="100000"/>
            </a:pPr>
            <a:r>
              <a:rPr lang="en" sz="1400"/>
              <a:t>How to deal with “cold start”?</a:t>
            </a:r>
            <a:br>
              <a:rPr lang="en" sz="1400"/>
            </a:br>
          </a:p>
          <a:p>
            <a:pPr indent="-317500" lvl="0" marL="457200">
              <a:spcBef>
                <a:spcPts val="0"/>
              </a:spcBef>
              <a:buSzPct val="100000"/>
            </a:pPr>
            <a:r>
              <a:rPr lang="en" sz="1400"/>
              <a:t>What are the computational performance concerns?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pic>
        <p:nvPicPr>
          <p:cNvPr id="140" name="Shape 140"/>
          <p:cNvPicPr preferRelativeResize="0"/>
          <p:nvPr/>
        </p:nvPicPr>
        <p:blipFill>
          <a:blip r:embed="rId3">
            <a:alphaModFix/>
          </a:blip>
          <a:stretch>
            <a:fillRect/>
          </a:stretch>
        </p:blipFill>
        <p:spPr>
          <a:xfrm>
            <a:off x="1538950" y="784775"/>
            <a:ext cx="4319600" cy="4246376"/>
          </a:xfrm>
          <a:prstGeom prst="rect">
            <a:avLst/>
          </a:prstGeom>
          <a:noFill/>
          <a:ln>
            <a:noFill/>
          </a:ln>
        </p:spPr>
      </p:pic>
      <p:sp>
        <p:nvSpPr>
          <p:cNvPr id="141" name="Shape 14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items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column vectors? (We’ll get there.)</a:t>
            </a:r>
          </a:p>
        </p:txBody>
      </p:sp>
      <p:sp>
        <p:nvSpPr>
          <p:cNvPr id="142" name="Shape 142"/>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Item-Item similarities</a:t>
            </a:r>
          </a:p>
        </p:txBody>
      </p:sp>
      <p:cxnSp>
        <p:nvCxnSpPr>
          <p:cNvPr id="143" name="Shape 143"/>
          <p:cNvCxnSpPr/>
          <p:nvPr/>
        </p:nvCxnSpPr>
        <p:spPr>
          <a:xfrm flipH="1">
            <a:off x="3253725" y="1564674"/>
            <a:ext cx="3450000" cy="426900"/>
          </a:xfrm>
          <a:prstGeom prst="straightConnector1">
            <a:avLst/>
          </a:prstGeom>
          <a:noFill/>
          <a:ln cap="flat" cmpd="sng" w="38100">
            <a:solidFill>
              <a:srgbClr val="CC4125"/>
            </a:solidFill>
            <a:prstDash val="solid"/>
            <a:round/>
            <a:headEnd len="lg" w="lg" type="none"/>
            <a:tailEnd len="lg" w="lg" type="triangle"/>
          </a:ln>
        </p:spPr>
      </p:cxnSp>
      <p:cxnSp>
        <p:nvCxnSpPr>
          <p:cNvPr id="144" name="Shape 144"/>
          <p:cNvCxnSpPr/>
          <p:nvPr/>
        </p:nvCxnSpPr>
        <p:spPr>
          <a:xfrm flipH="1">
            <a:off x="4726350" y="1570750"/>
            <a:ext cx="1991400" cy="9117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or Item-Item?</a:t>
            </a:r>
          </a:p>
        </p:txBody>
      </p:sp>
      <p:pic>
        <p:nvPicPr>
          <p:cNvPr id="150" name="Shape 150"/>
          <p:cNvPicPr preferRelativeResize="0"/>
          <p:nvPr/>
        </p:nvPicPr>
        <p:blipFill>
          <a:blip r:embed="rId3">
            <a:alphaModFix/>
          </a:blip>
          <a:stretch>
            <a:fillRect/>
          </a:stretch>
        </p:blipFill>
        <p:spPr>
          <a:xfrm>
            <a:off x="532949" y="1406526"/>
            <a:ext cx="4254476" cy="2080849"/>
          </a:xfrm>
          <a:prstGeom prst="rect">
            <a:avLst/>
          </a:prstGeom>
          <a:noFill/>
          <a:ln>
            <a:noFill/>
          </a:ln>
        </p:spPr>
      </p:pic>
      <p:pic>
        <p:nvPicPr>
          <p:cNvPr id="151" name="Shape 151"/>
          <p:cNvPicPr preferRelativeResize="0"/>
          <p:nvPr/>
        </p:nvPicPr>
        <p:blipFill>
          <a:blip r:embed="rId4">
            <a:alphaModFix/>
          </a:blip>
          <a:stretch>
            <a:fillRect/>
          </a:stretch>
        </p:blipFill>
        <p:spPr>
          <a:xfrm>
            <a:off x="5553425" y="1360013"/>
            <a:ext cx="2607024" cy="2562824"/>
          </a:xfrm>
          <a:prstGeom prst="rect">
            <a:avLst/>
          </a:prstGeom>
          <a:noFill/>
          <a:ln>
            <a:noFill/>
          </a:ln>
        </p:spPr>
      </p:pic>
      <p:sp>
        <p:nvSpPr>
          <p:cNvPr id="152" name="Shape 152"/>
          <p:cNvSpPr txBox="1"/>
          <p:nvPr/>
        </p:nvSpPr>
        <p:spPr>
          <a:xfrm>
            <a:off x="1145500" y="722726"/>
            <a:ext cx="3029400" cy="602700"/>
          </a:xfrm>
          <a:prstGeom prst="rect">
            <a:avLst/>
          </a:prstGeom>
          <a:noFill/>
          <a:ln>
            <a:noFill/>
          </a:ln>
        </p:spPr>
        <p:txBody>
          <a:bodyPr anchorCtr="0" anchor="t" bIns="91425" lIns="91425" rIns="91425" tIns="91425">
            <a:noAutofit/>
          </a:bodyPr>
          <a:lstStyle/>
          <a:p>
            <a:pPr lvl="0" algn="ctr">
              <a:spcBef>
                <a:spcPts val="0"/>
              </a:spcBef>
              <a:buNone/>
            </a:pPr>
            <a:r>
              <a:rPr lang="en" sz="3000">
                <a:solidFill>
                  <a:srgbClr val="434343"/>
                </a:solidFill>
              </a:rPr>
              <a:t>User-User:</a:t>
            </a:r>
          </a:p>
        </p:txBody>
      </p:sp>
      <p:sp>
        <p:nvSpPr>
          <p:cNvPr id="153" name="Shape 153"/>
          <p:cNvSpPr txBox="1"/>
          <p:nvPr/>
        </p:nvSpPr>
        <p:spPr>
          <a:xfrm>
            <a:off x="5342237" y="701226"/>
            <a:ext cx="3029400" cy="6027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434343"/>
                </a:solidFill>
              </a:rPr>
              <a:t>Item-Item:</a:t>
            </a:r>
          </a:p>
        </p:txBody>
      </p:sp>
      <p:sp>
        <p:nvSpPr>
          <p:cNvPr id="154" name="Shape 154"/>
          <p:cNvSpPr txBox="1"/>
          <p:nvPr/>
        </p:nvSpPr>
        <p:spPr>
          <a:xfrm>
            <a:off x="184200" y="3870776"/>
            <a:ext cx="1907400" cy="1122000"/>
          </a:xfrm>
          <a:prstGeom prst="rect">
            <a:avLst/>
          </a:prstGeom>
          <a:noFill/>
          <a:ln>
            <a:noFill/>
          </a:ln>
        </p:spPr>
        <p:txBody>
          <a:bodyPr anchorCtr="0" anchor="t" bIns="91425" lIns="91425" rIns="91425" tIns="91425">
            <a:noAutofit/>
          </a:bodyPr>
          <a:lstStyle/>
          <a:p>
            <a:pPr lvl="0" rtl="0">
              <a:spcBef>
                <a:spcPts val="0"/>
              </a:spcBef>
              <a:buNone/>
            </a:pPr>
            <a:r>
              <a:rPr b="1" lang="en" sz="1800"/>
              <a:t>Let:</a:t>
            </a:r>
          </a:p>
          <a:p>
            <a:pPr lvl="0" rtl="0">
              <a:spcBef>
                <a:spcPts val="0"/>
              </a:spcBef>
              <a:buNone/>
            </a:pPr>
            <a:r>
              <a:rPr lang="en" sz="1800"/>
              <a:t>m = #users,</a:t>
            </a:r>
          </a:p>
          <a:p>
            <a:pPr lvl="0">
              <a:spcBef>
                <a:spcPts val="0"/>
              </a:spcBef>
              <a:buNone/>
            </a:pPr>
            <a:r>
              <a:rPr lang="en" sz="1800"/>
              <a:t>n = #items</a:t>
            </a:r>
          </a:p>
        </p:txBody>
      </p:sp>
      <p:cxnSp>
        <p:nvCxnSpPr>
          <p:cNvPr id="155" name="Shape 155"/>
          <p:cNvCxnSpPr/>
          <p:nvPr/>
        </p:nvCxnSpPr>
        <p:spPr>
          <a:xfrm rot="10800000">
            <a:off x="1893375" y="3562276"/>
            <a:ext cx="284700" cy="1128000"/>
          </a:xfrm>
          <a:prstGeom prst="straightConnector1">
            <a:avLst/>
          </a:prstGeom>
          <a:noFill/>
          <a:ln cap="flat" cmpd="sng" w="28575">
            <a:solidFill>
              <a:srgbClr val="CC4125"/>
            </a:solidFill>
            <a:prstDash val="solid"/>
            <a:round/>
            <a:headEnd len="lg" w="lg" type="none"/>
            <a:tailEnd len="lg" w="lg" type="triangle"/>
          </a:ln>
        </p:spPr>
      </p:cxnSp>
      <p:sp>
        <p:nvSpPr>
          <p:cNvPr id="156" name="Shape 156"/>
          <p:cNvSpPr txBox="1"/>
          <p:nvPr/>
        </p:nvSpPr>
        <p:spPr>
          <a:xfrm>
            <a:off x="2159325" y="3870775"/>
            <a:ext cx="2607000" cy="1122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We want to compute the similarity of all pairs.</a:t>
            </a:r>
          </a:p>
          <a:p>
            <a:pPr lvl="0" rtl="0">
              <a:spcBef>
                <a:spcPts val="0"/>
              </a:spcBef>
              <a:buNone/>
            </a:pPr>
            <a:r>
              <a:t/>
            </a:r>
            <a:endParaRPr>
              <a:solidFill>
                <a:srgbClr val="CC4125"/>
              </a:solidFill>
            </a:endParaRPr>
          </a:p>
          <a:p>
            <a:pPr lvl="0">
              <a:spcBef>
                <a:spcPts val="0"/>
              </a:spcBef>
              <a:buNone/>
            </a:pPr>
            <a:r>
              <a:rPr lang="en">
                <a:solidFill>
                  <a:srgbClr val="CC4125"/>
                </a:solidFill>
              </a:rPr>
              <a:t>What is the algorithmic efficiency of each approach?</a:t>
            </a:r>
          </a:p>
        </p:txBody>
      </p:sp>
      <p:cxnSp>
        <p:nvCxnSpPr>
          <p:cNvPr id="157" name="Shape 157"/>
          <p:cNvCxnSpPr/>
          <p:nvPr/>
        </p:nvCxnSpPr>
        <p:spPr>
          <a:xfrm flipH="1" rot="10800000">
            <a:off x="4179325" y="3576225"/>
            <a:ext cx="1262400" cy="1122000"/>
          </a:xfrm>
          <a:prstGeom prst="straightConnector1">
            <a:avLst/>
          </a:prstGeom>
          <a:noFill/>
          <a:ln cap="flat" cmpd="sng" w="28575">
            <a:solidFill>
              <a:srgbClr val="CC4125"/>
            </a:solidFill>
            <a:prstDash val="solid"/>
            <a:round/>
            <a:headEnd len="lg" w="lg" type="none"/>
            <a:tailEnd len="lg" w="lg" type="triangle"/>
          </a:ln>
        </p:spPr>
      </p:cxnSp>
      <p:sp>
        <p:nvSpPr>
          <p:cNvPr id="158" name="Shape 158"/>
          <p:cNvSpPr txBox="1"/>
          <p:nvPr/>
        </p:nvSpPr>
        <p:spPr>
          <a:xfrm>
            <a:off x="5173975" y="4167250"/>
            <a:ext cx="2665800" cy="911700"/>
          </a:xfrm>
          <a:prstGeom prst="rect">
            <a:avLst/>
          </a:prstGeom>
          <a:noFill/>
          <a:ln>
            <a:noFill/>
          </a:ln>
        </p:spPr>
        <p:txBody>
          <a:bodyPr anchorCtr="0" anchor="t" bIns="91425" lIns="91425" rIns="91425" tIns="91425">
            <a:noAutofit/>
          </a:bodyPr>
          <a:lstStyle/>
          <a:p>
            <a:pPr lvl="0" rtl="0">
              <a:spcBef>
                <a:spcPts val="0"/>
              </a:spcBef>
              <a:buNone/>
            </a:pPr>
            <a:r>
              <a:rPr b="1" lang="en" sz="1800"/>
              <a:t>User-User: </a:t>
            </a:r>
            <a:r>
              <a:rPr lang="en" sz="1800"/>
              <a:t>O(m</a:t>
            </a:r>
            <a:r>
              <a:rPr baseline="30000" lang="en" sz="1800"/>
              <a:t>2</a:t>
            </a:r>
            <a:r>
              <a:rPr lang="en" sz="1800"/>
              <a:t>n)</a:t>
            </a:r>
          </a:p>
          <a:p>
            <a:pPr lvl="0" rtl="0">
              <a:spcBef>
                <a:spcPts val="0"/>
              </a:spcBef>
              <a:buNone/>
            </a:pPr>
            <a:r>
              <a:rPr b="1" lang="en" sz="1800"/>
              <a:t>Item-Item:</a:t>
            </a:r>
            <a:r>
              <a:rPr lang="en" sz="1800"/>
              <a:t> O(mn</a:t>
            </a:r>
            <a:r>
              <a:rPr baseline="30000" lang="en" sz="1800"/>
              <a:t>2</a:t>
            </a:r>
            <a:r>
              <a:rPr lang="en" sz="1800"/>
              <a:t>)</a:t>
            </a:r>
          </a:p>
        </p:txBody>
      </p:sp>
      <p:sp>
        <p:nvSpPr>
          <p:cNvPr id="159" name="Shape 159"/>
          <p:cNvSpPr txBox="1"/>
          <p:nvPr/>
        </p:nvSpPr>
        <p:spPr>
          <a:xfrm>
            <a:off x="8078100" y="4333500"/>
            <a:ext cx="1065900" cy="8100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Which one is better?</a:t>
            </a:r>
          </a:p>
        </p:txBody>
      </p:sp>
      <p:cxnSp>
        <p:nvCxnSpPr>
          <p:cNvPr id="160" name="Shape 160"/>
          <p:cNvCxnSpPr>
            <a:stCxn id="159" idx="1"/>
          </p:cNvCxnSpPr>
          <p:nvPr/>
        </p:nvCxnSpPr>
        <p:spPr>
          <a:xfrm rot="10800000">
            <a:off x="7419000" y="4628100"/>
            <a:ext cx="659100" cy="1104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Similarity Metric using Euclidean Distance</a:t>
            </a:r>
          </a:p>
        </p:txBody>
      </p:sp>
      <p:sp>
        <p:nvSpPr>
          <p:cNvPr id="166" name="Shape 166"/>
          <p:cNvSpPr txBox="1"/>
          <p:nvPr>
            <p:ph idx="1" type="body"/>
          </p:nvPr>
        </p:nvSpPr>
        <p:spPr>
          <a:xfrm>
            <a:off x="471900" y="3347650"/>
            <a:ext cx="8222100" cy="1053000"/>
          </a:xfrm>
          <a:prstGeom prst="rect">
            <a:avLst/>
          </a:prstGeom>
        </p:spPr>
        <p:txBody>
          <a:bodyPr anchorCtr="0" anchor="t" bIns="91425" lIns="91425" rIns="91425" tIns="91425">
            <a:noAutofit/>
          </a:bodyPr>
          <a:lstStyle/>
          <a:p>
            <a:pPr lvl="0">
              <a:spcBef>
                <a:spcPts val="0"/>
              </a:spcBef>
              <a:buNone/>
            </a:pPr>
            <a:r>
              <a:rPr lang="en"/>
              <a:t>But we’re interested in a </a:t>
            </a:r>
            <a:r>
              <a:rPr b="1" lang="en"/>
              <a:t>similarity</a:t>
            </a:r>
            <a:r>
              <a:rPr lang="en"/>
              <a:t>, so let’s do this instead:</a:t>
            </a:r>
          </a:p>
        </p:txBody>
      </p:sp>
      <p:pic>
        <p:nvPicPr>
          <p:cNvPr id="167" name="Shape 167"/>
          <p:cNvPicPr preferRelativeResize="0"/>
          <p:nvPr/>
        </p:nvPicPr>
        <p:blipFill>
          <a:blip r:embed="rId3">
            <a:alphaModFix/>
          </a:blip>
          <a:stretch>
            <a:fillRect/>
          </a:stretch>
        </p:blipFill>
        <p:spPr>
          <a:xfrm>
            <a:off x="1904600" y="1932464"/>
            <a:ext cx="5334799" cy="989150"/>
          </a:xfrm>
          <a:prstGeom prst="rect">
            <a:avLst/>
          </a:prstGeom>
          <a:noFill/>
          <a:ln>
            <a:noFill/>
          </a:ln>
        </p:spPr>
      </p:pic>
      <p:pic>
        <p:nvPicPr>
          <p:cNvPr id="168" name="Shape 168"/>
          <p:cNvPicPr preferRelativeResize="0"/>
          <p:nvPr/>
        </p:nvPicPr>
        <p:blipFill>
          <a:blip r:embed="rId4">
            <a:alphaModFix/>
          </a:blip>
          <a:stretch>
            <a:fillRect/>
          </a:stretch>
        </p:blipFill>
        <p:spPr>
          <a:xfrm>
            <a:off x="2322299" y="3925224"/>
            <a:ext cx="4956600" cy="851925"/>
          </a:xfrm>
          <a:prstGeom prst="rect">
            <a:avLst/>
          </a:prstGeom>
          <a:noFill/>
          <a:ln>
            <a:noFill/>
          </a:ln>
        </p:spPr>
      </p:pic>
      <p:sp>
        <p:nvSpPr>
          <p:cNvPr id="169" name="Shape 169"/>
          <p:cNvSpPr txBox="1"/>
          <p:nvPr/>
        </p:nvSpPr>
        <p:spPr>
          <a:xfrm>
            <a:off x="280500" y="2388525"/>
            <a:ext cx="1374300" cy="852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What’s the range?</a:t>
            </a:r>
          </a:p>
        </p:txBody>
      </p:sp>
      <p:cxnSp>
        <p:nvCxnSpPr>
          <p:cNvPr id="170" name="Shape 170"/>
          <p:cNvCxnSpPr/>
          <p:nvPr/>
        </p:nvCxnSpPr>
        <p:spPr>
          <a:xfrm flipH="1" rot="10800000">
            <a:off x="1192075" y="25526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1" name="Shape 171"/>
          <p:cNvSpPr txBox="1"/>
          <p:nvPr/>
        </p:nvSpPr>
        <p:spPr>
          <a:xfrm>
            <a:off x="280500" y="4218925"/>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72" name="Shape 172"/>
          <p:cNvCxnSpPr/>
          <p:nvPr/>
        </p:nvCxnSpPr>
        <p:spPr>
          <a:xfrm flipH="1" rot="10800000">
            <a:off x="1192075" y="4383075"/>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73" name="Shape 173"/>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Pearson Correlation </a:t>
            </a:r>
          </a:p>
        </p:txBody>
      </p:sp>
      <p:sp>
        <p:nvSpPr>
          <p:cNvPr id="179" name="Shape 179"/>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similarity</a:t>
            </a:r>
            <a:r>
              <a:rPr lang="en"/>
              <a:t>, so let’s do this instead:</a:t>
            </a:r>
          </a:p>
        </p:txBody>
      </p:sp>
      <p:sp>
        <p:nvSpPr>
          <p:cNvPr id="180" name="Shape 180"/>
          <p:cNvSpPr txBox="1"/>
          <p:nvPr/>
        </p:nvSpPr>
        <p:spPr>
          <a:xfrm>
            <a:off x="140275" y="22299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1" name="Shape 181"/>
          <p:cNvCxnSpPr/>
          <p:nvPr/>
        </p:nvCxnSpPr>
        <p:spPr>
          <a:xfrm flipH="1" rot="10800000">
            <a:off x="1051850" y="23940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82" name="Shape 182"/>
          <p:cNvPicPr preferRelativeResize="0"/>
          <p:nvPr/>
        </p:nvPicPr>
        <p:blipFill>
          <a:blip r:embed="rId3">
            <a:alphaModFix/>
          </a:blip>
          <a:stretch>
            <a:fillRect/>
          </a:stretch>
        </p:blipFill>
        <p:spPr>
          <a:xfrm>
            <a:off x="1758240" y="1905950"/>
            <a:ext cx="7051034" cy="851999"/>
          </a:xfrm>
          <a:prstGeom prst="rect">
            <a:avLst/>
          </a:prstGeom>
          <a:noFill/>
          <a:ln>
            <a:noFill/>
          </a:ln>
        </p:spPr>
      </p:pic>
      <p:pic>
        <p:nvPicPr>
          <p:cNvPr id="183" name="Shape 183"/>
          <p:cNvPicPr preferRelativeResize="0"/>
          <p:nvPr/>
        </p:nvPicPr>
        <p:blipFill>
          <a:blip r:embed="rId4">
            <a:alphaModFix/>
          </a:blip>
          <a:stretch>
            <a:fillRect/>
          </a:stretch>
        </p:blipFill>
        <p:spPr>
          <a:xfrm>
            <a:off x="1956042" y="4005250"/>
            <a:ext cx="5231906" cy="294300"/>
          </a:xfrm>
          <a:prstGeom prst="rect">
            <a:avLst/>
          </a:prstGeom>
          <a:noFill/>
          <a:ln>
            <a:noFill/>
          </a:ln>
        </p:spPr>
      </p:pic>
      <p:sp>
        <p:nvSpPr>
          <p:cNvPr id="184" name="Shape 184"/>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85" name="Shape 185"/>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86" name="Shape 186"/>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Cosine Similarity</a:t>
            </a:r>
          </a:p>
        </p:txBody>
      </p:sp>
      <p:sp>
        <p:nvSpPr>
          <p:cNvPr id="192" name="Shape 192"/>
          <p:cNvSpPr txBox="1"/>
          <p:nvPr>
            <p:ph idx="1" type="body"/>
          </p:nvPr>
        </p:nvSpPr>
        <p:spPr>
          <a:xfrm>
            <a:off x="471900" y="3347650"/>
            <a:ext cx="8222100" cy="1053000"/>
          </a:xfrm>
          <a:prstGeom prst="rect">
            <a:avLst/>
          </a:prstGeom>
        </p:spPr>
        <p:txBody>
          <a:bodyPr anchorCtr="0" anchor="t" bIns="91425" lIns="91425" rIns="91425" tIns="91425">
            <a:noAutofit/>
          </a:bodyPr>
          <a:lstStyle/>
          <a:p>
            <a:pPr lvl="0" rtl="0">
              <a:spcBef>
                <a:spcPts val="0"/>
              </a:spcBef>
              <a:buNone/>
            </a:pPr>
            <a:r>
              <a:rPr lang="en"/>
              <a:t>But we’re interested in a </a:t>
            </a:r>
            <a:r>
              <a:rPr b="1" lang="en"/>
              <a:t>standardized similarity</a:t>
            </a:r>
            <a:r>
              <a:rPr lang="en"/>
              <a:t>, so let’s do this instead:</a:t>
            </a:r>
          </a:p>
        </p:txBody>
      </p:sp>
      <p:sp>
        <p:nvSpPr>
          <p:cNvPr id="193" name="Shape 193"/>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4" name="Shape 194"/>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sp>
        <p:nvSpPr>
          <p:cNvPr id="195" name="Shape 195"/>
          <p:cNvSpPr txBox="1"/>
          <p:nvPr/>
        </p:nvSpPr>
        <p:spPr>
          <a:xfrm>
            <a:off x="140275" y="42055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196" name="Shape 196"/>
          <p:cNvCxnSpPr/>
          <p:nvPr/>
        </p:nvCxnSpPr>
        <p:spPr>
          <a:xfrm flipH="1" rot="10800000">
            <a:off x="1051850" y="43696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197" name="Shape 197"/>
          <p:cNvPicPr preferRelativeResize="0"/>
          <p:nvPr/>
        </p:nvPicPr>
        <p:blipFill>
          <a:blip r:embed="rId3">
            <a:alphaModFix/>
          </a:blip>
          <a:stretch>
            <a:fillRect/>
          </a:stretch>
        </p:blipFill>
        <p:spPr>
          <a:xfrm>
            <a:off x="1900034" y="1846875"/>
            <a:ext cx="6150040" cy="941724"/>
          </a:xfrm>
          <a:prstGeom prst="rect">
            <a:avLst/>
          </a:prstGeom>
          <a:noFill/>
          <a:ln>
            <a:noFill/>
          </a:ln>
        </p:spPr>
      </p:pic>
      <p:pic>
        <p:nvPicPr>
          <p:cNvPr id="198" name="Shape 198"/>
          <p:cNvPicPr preferRelativeResize="0"/>
          <p:nvPr/>
        </p:nvPicPr>
        <p:blipFill>
          <a:blip r:embed="rId4">
            <a:alphaModFix/>
          </a:blip>
          <a:stretch>
            <a:fillRect/>
          </a:stretch>
        </p:blipFill>
        <p:spPr>
          <a:xfrm>
            <a:off x="1847575" y="3982249"/>
            <a:ext cx="6254949" cy="403974"/>
          </a:xfrm>
          <a:prstGeom prst="rect">
            <a:avLst/>
          </a:prstGeom>
          <a:noFill/>
          <a:ln>
            <a:noFill/>
          </a:ln>
        </p:spPr>
      </p:pic>
      <p:sp>
        <p:nvSpPr>
          <p:cNvPr id="199" name="Shape 199"/>
          <p:cNvSpPr txBox="1"/>
          <p:nvPr/>
        </p:nvSpPr>
        <p:spPr>
          <a:xfrm>
            <a:off x="7783625" y="3040425"/>
            <a:ext cx="1288500" cy="7677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Similarity Metric using Jaccard Index</a:t>
            </a:r>
          </a:p>
        </p:txBody>
      </p:sp>
      <p:sp>
        <p:nvSpPr>
          <p:cNvPr id="205" name="Shape 205"/>
          <p:cNvSpPr txBox="1"/>
          <p:nvPr/>
        </p:nvSpPr>
        <p:spPr>
          <a:xfrm>
            <a:off x="140275" y="2306100"/>
            <a:ext cx="1374300" cy="852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range?</a:t>
            </a:r>
          </a:p>
        </p:txBody>
      </p:sp>
      <p:cxnSp>
        <p:nvCxnSpPr>
          <p:cNvPr id="206" name="Shape 206"/>
          <p:cNvCxnSpPr/>
          <p:nvPr/>
        </p:nvCxnSpPr>
        <p:spPr>
          <a:xfrm flipH="1" rot="10800000">
            <a:off x="1051850" y="2470250"/>
            <a:ext cx="1037700" cy="294300"/>
          </a:xfrm>
          <a:prstGeom prst="straightConnector1">
            <a:avLst/>
          </a:prstGeom>
          <a:noFill/>
          <a:ln cap="flat" cmpd="sng" w="28575">
            <a:solidFill>
              <a:srgbClr val="CC4125"/>
            </a:solidFill>
            <a:prstDash val="solid"/>
            <a:round/>
            <a:headEnd len="lg" w="lg" type="none"/>
            <a:tailEnd len="lg" w="lg" type="triangle"/>
          </a:ln>
        </p:spPr>
      </p:cxnSp>
      <p:pic>
        <p:nvPicPr>
          <p:cNvPr id="207" name="Shape 207"/>
          <p:cNvPicPr preferRelativeResize="0"/>
          <p:nvPr/>
        </p:nvPicPr>
        <p:blipFill>
          <a:blip r:embed="rId3">
            <a:alphaModFix/>
          </a:blip>
          <a:stretch>
            <a:fillRect/>
          </a:stretch>
        </p:blipFill>
        <p:spPr>
          <a:xfrm>
            <a:off x="2208850" y="1949499"/>
            <a:ext cx="4726300" cy="955099"/>
          </a:xfrm>
          <a:prstGeom prst="rect">
            <a:avLst/>
          </a:prstGeom>
          <a:noFill/>
          <a:ln>
            <a:noFill/>
          </a:ln>
        </p:spPr>
      </p:pic>
      <p:pic>
        <p:nvPicPr>
          <p:cNvPr id="208" name="Shape 208"/>
          <p:cNvPicPr preferRelativeResize="0"/>
          <p:nvPr/>
        </p:nvPicPr>
        <p:blipFill>
          <a:blip r:embed="rId4">
            <a:alphaModFix/>
          </a:blip>
          <a:stretch>
            <a:fillRect/>
          </a:stretch>
        </p:blipFill>
        <p:spPr>
          <a:xfrm>
            <a:off x="1208567" y="3459875"/>
            <a:ext cx="6726856" cy="294299"/>
          </a:xfrm>
          <a:prstGeom prst="rect">
            <a:avLst/>
          </a:prstGeom>
          <a:noFill/>
          <a:ln>
            <a:noFill/>
          </a:ln>
        </p:spPr>
      </p:pic>
      <p:sp>
        <p:nvSpPr>
          <p:cNvPr id="209" name="Shape 209"/>
          <p:cNvSpPr txBox="1"/>
          <p:nvPr/>
        </p:nvSpPr>
        <p:spPr>
          <a:xfrm>
            <a:off x="6086625" y="4501875"/>
            <a:ext cx="2171400" cy="501300"/>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CC4125"/>
                </a:solidFill>
              </a:rPr>
              <a:t>When use this?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Similarity Matrix</a:t>
            </a:r>
          </a:p>
        </p:txBody>
      </p:sp>
      <p:sp>
        <p:nvSpPr>
          <p:cNvPr id="215" name="Shape 21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rPr lang="en"/>
              <a:t>Pick a similarity metric, create the similarity matrix:</a:t>
            </a:r>
          </a:p>
        </p:txBody>
      </p:sp>
      <p:pic>
        <p:nvPicPr>
          <p:cNvPr id="216" name="Shape 216"/>
          <p:cNvPicPr preferRelativeResize="0"/>
          <p:nvPr/>
        </p:nvPicPr>
        <p:blipFill>
          <a:blip r:embed="rId3">
            <a:alphaModFix/>
          </a:blip>
          <a:stretch>
            <a:fillRect/>
          </a:stretch>
        </p:blipFill>
        <p:spPr>
          <a:xfrm>
            <a:off x="2358437" y="2528049"/>
            <a:ext cx="4427124" cy="26154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How to make predictions</a:t>
            </a:r>
          </a:p>
        </p:txBody>
      </p:sp>
      <p:sp>
        <p:nvSpPr>
          <p:cNvPr id="222" name="Shape 222"/>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a:spcBef>
                <a:spcPts val="0"/>
              </a:spcBef>
              <a:buNone/>
            </a:pPr>
            <a:r>
              <a:rPr lang="en"/>
              <a:t>Say user </a:t>
            </a:r>
            <a:r>
              <a:rPr i="1" lang="en"/>
              <a:t>u</a:t>
            </a:r>
            <a:r>
              <a:rPr lang="en"/>
              <a:t> hasn’t rated item </a:t>
            </a:r>
            <a:r>
              <a:rPr i="1" lang="en"/>
              <a:t>i</a:t>
            </a:r>
            <a:r>
              <a:rPr lang="en"/>
              <a:t>. We want to predict the rating that this user </a:t>
            </a:r>
            <a:r>
              <a:rPr i="1" lang="en"/>
              <a:t>would</a:t>
            </a:r>
            <a:r>
              <a:rPr lang="en"/>
              <a:t> give this item.</a:t>
            </a:r>
          </a:p>
        </p:txBody>
      </p:sp>
      <p:pic>
        <p:nvPicPr>
          <p:cNvPr id="223" name="Shape 223"/>
          <p:cNvPicPr preferRelativeResize="0"/>
          <p:nvPr/>
        </p:nvPicPr>
        <p:blipFill>
          <a:blip r:embed="rId3">
            <a:alphaModFix/>
          </a:blip>
          <a:stretch>
            <a:fillRect/>
          </a:stretch>
        </p:blipFill>
        <p:spPr>
          <a:xfrm>
            <a:off x="1528675" y="1823900"/>
            <a:ext cx="6086649" cy="919350"/>
          </a:xfrm>
          <a:prstGeom prst="rect">
            <a:avLst/>
          </a:prstGeom>
          <a:noFill/>
          <a:ln>
            <a:noFill/>
          </a:ln>
        </p:spPr>
      </p:pic>
      <p:pic>
        <p:nvPicPr>
          <p:cNvPr id="224" name="Shape 224"/>
          <p:cNvPicPr preferRelativeResize="0"/>
          <p:nvPr/>
        </p:nvPicPr>
        <p:blipFill>
          <a:blip r:embed="rId4">
            <a:alphaModFix/>
          </a:blip>
          <a:stretch>
            <a:fillRect/>
          </a:stretch>
        </p:blipFill>
        <p:spPr>
          <a:xfrm>
            <a:off x="1975574" y="3013325"/>
            <a:ext cx="5806176" cy="356825"/>
          </a:xfrm>
          <a:prstGeom prst="rect">
            <a:avLst/>
          </a:prstGeom>
          <a:noFill/>
          <a:ln>
            <a:noFill/>
          </a:ln>
        </p:spPr>
      </p:pic>
      <p:pic>
        <p:nvPicPr>
          <p:cNvPr id="225" name="Shape 225"/>
          <p:cNvPicPr preferRelativeResize="0"/>
          <p:nvPr/>
        </p:nvPicPr>
        <p:blipFill>
          <a:blip r:embed="rId5">
            <a:alphaModFix/>
          </a:blip>
          <a:stretch>
            <a:fillRect/>
          </a:stretch>
        </p:blipFill>
        <p:spPr>
          <a:xfrm>
            <a:off x="1809153" y="3411625"/>
            <a:ext cx="4964522" cy="356825"/>
          </a:xfrm>
          <a:prstGeom prst="rect">
            <a:avLst/>
          </a:prstGeom>
          <a:noFill/>
          <a:ln>
            <a:noFill/>
          </a:ln>
        </p:spPr>
      </p:pic>
      <p:sp>
        <p:nvSpPr>
          <p:cNvPr id="226" name="Shape 226"/>
          <p:cNvSpPr txBox="1"/>
          <p:nvPr>
            <p:ph idx="4294967295" type="body"/>
          </p:nvPr>
        </p:nvSpPr>
        <p:spPr>
          <a:xfrm>
            <a:off x="471900" y="4257375"/>
            <a:ext cx="8222100" cy="735600"/>
          </a:xfrm>
          <a:prstGeom prst="rect">
            <a:avLst/>
          </a:prstGeom>
        </p:spPr>
        <p:txBody>
          <a:bodyPr anchorCtr="0" anchor="t" bIns="91425" lIns="91425" rIns="91425" tIns="91425">
            <a:noAutofit/>
          </a:bodyPr>
          <a:lstStyle/>
          <a:p>
            <a:pPr lvl="0" rtl="0">
              <a:spcBef>
                <a:spcPts val="0"/>
              </a:spcBef>
              <a:buNone/>
            </a:pPr>
            <a:r>
              <a:rPr lang="en"/>
              <a:t>We order by descending predicted rating for a single user, and recommend the top </a:t>
            </a:r>
            <a:r>
              <a:rPr i="1" lang="en"/>
              <a:t>k</a:t>
            </a:r>
            <a:r>
              <a:rPr lang="en"/>
              <a:t> items to the user.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How to make predictions (using neighborhoods)</a:t>
            </a:r>
          </a:p>
        </p:txBody>
      </p:sp>
      <p:pic>
        <p:nvPicPr>
          <p:cNvPr id="232" name="Shape 232"/>
          <p:cNvPicPr preferRelativeResize="0"/>
          <p:nvPr/>
        </p:nvPicPr>
        <p:blipFill>
          <a:blip r:embed="rId3">
            <a:alphaModFix/>
          </a:blip>
          <a:stretch>
            <a:fillRect/>
          </a:stretch>
        </p:blipFill>
        <p:spPr>
          <a:xfrm>
            <a:off x="1975574" y="3013325"/>
            <a:ext cx="5806176" cy="356825"/>
          </a:xfrm>
          <a:prstGeom prst="rect">
            <a:avLst/>
          </a:prstGeom>
          <a:noFill/>
          <a:ln>
            <a:noFill/>
          </a:ln>
        </p:spPr>
      </p:pic>
      <p:pic>
        <p:nvPicPr>
          <p:cNvPr id="233" name="Shape 233"/>
          <p:cNvPicPr preferRelativeResize="0"/>
          <p:nvPr/>
        </p:nvPicPr>
        <p:blipFill>
          <a:blip r:embed="rId4">
            <a:alphaModFix/>
          </a:blip>
          <a:stretch>
            <a:fillRect/>
          </a:stretch>
        </p:blipFill>
        <p:spPr>
          <a:xfrm>
            <a:off x="1809153" y="3411625"/>
            <a:ext cx="4964522" cy="356825"/>
          </a:xfrm>
          <a:prstGeom prst="rect">
            <a:avLst/>
          </a:prstGeom>
          <a:noFill/>
          <a:ln>
            <a:noFill/>
          </a:ln>
        </p:spPr>
      </p:pic>
      <p:pic>
        <p:nvPicPr>
          <p:cNvPr id="234" name="Shape 234"/>
          <p:cNvPicPr preferRelativeResize="0"/>
          <p:nvPr/>
        </p:nvPicPr>
        <p:blipFill>
          <a:blip r:embed="rId5">
            <a:alphaModFix/>
          </a:blip>
          <a:stretch>
            <a:fillRect/>
          </a:stretch>
        </p:blipFill>
        <p:spPr>
          <a:xfrm>
            <a:off x="1507799" y="1850649"/>
            <a:ext cx="6128424" cy="855424"/>
          </a:xfrm>
          <a:prstGeom prst="rect">
            <a:avLst/>
          </a:prstGeom>
          <a:noFill/>
          <a:ln>
            <a:noFill/>
          </a:ln>
        </p:spPr>
      </p:pic>
      <p:pic>
        <p:nvPicPr>
          <p:cNvPr id="235" name="Shape 235"/>
          <p:cNvPicPr preferRelativeResize="0"/>
          <p:nvPr/>
        </p:nvPicPr>
        <p:blipFill>
          <a:blip r:embed="rId6">
            <a:alphaModFix/>
          </a:blip>
          <a:stretch>
            <a:fillRect/>
          </a:stretch>
        </p:blipFill>
        <p:spPr>
          <a:xfrm>
            <a:off x="1507801" y="3837974"/>
            <a:ext cx="7206575" cy="285250"/>
          </a:xfrm>
          <a:prstGeom prst="rect">
            <a:avLst/>
          </a:prstGeom>
          <a:noFill/>
          <a:ln>
            <a:noFill/>
          </a:ln>
        </p:spPr>
      </p:pic>
      <p:sp>
        <p:nvSpPr>
          <p:cNvPr id="236" name="Shape 236"/>
          <p:cNvSpPr txBox="1"/>
          <p:nvPr>
            <p:ph idx="4294967295" type="body"/>
          </p:nvPr>
        </p:nvSpPr>
        <p:spPr>
          <a:xfrm>
            <a:off x="471900" y="855500"/>
            <a:ext cx="8222100" cy="968400"/>
          </a:xfrm>
          <a:prstGeom prst="rect">
            <a:avLst/>
          </a:prstGeom>
        </p:spPr>
        <p:txBody>
          <a:bodyPr anchorCtr="0" anchor="t" bIns="91425" lIns="91425" rIns="91425" tIns="91425">
            <a:noAutofit/>
          </a:bodyPr>
          <a:lstStyle/>
          <a:p>
            <a:pPr lvl="0" rtl="0">
              <a:spcBef>
                <a:spcPts val="0"/>
              </a:spcBef>
              <a:buNone/>
            </a:pPr>
            <a:r>
              <a:rPr lang="en"/>
              <a:t>This calculation of predicted ratings can be very costly. To mitigate this issue, we will only consider the </a:t>
            </a:r>
            <a:r>
              <a:rPr i="1" lang="en"/>
              <a:t>n</a:t>
            </a:r>
            <a:r>
              <a:rPr lang="en"/>
              <a:t> most similar items to an item when calculating the prediction.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Deploying the recommender</a:t>
            </a:r>
          </a:p>
        </p:txBody>
      </p:sp>
      <p:sp>
        <p:nvSpPr>
          <p:cNvPr id="242" name="Shape 242"/>
          <p:cNvSpPr txBox="1"/>
          <p:nvPr>
            <p:ph idx="1" type="body"/>
          </p:nvPr>
        </p:nvSpPr>
        <p:spPr>
          <a:xfrm>
            <a:off x="471900" y="1919075"/>
            <a:ext cx="8222100" cy="2975400"/>
          </a:xfrm>
          <a:prstGeom prst="rect">
            <a:avLst/>
          </a:prstGeom>
        </p:spPr>
        <p:txBody>
          <a:bodyPr anchorCtr="0" anchor="t" bIns="91425" lIns="91425" rIns="91425" tIns="91425">
            <a:noAutofit/>
          </a:bodyPr>
          <a:lstStyle/>
          <a:p>
            <a:pPr lvl="0" rtl="0">
              <a:spcBef>
                <a:spcPts val="0"/>
              </a:spcBef>
              <a:buNone/>
            </a:pPr>
            <a:r>
              <a:rPr b="1" lang="en"/>
              <a:t>In the middle of the night:</a:t>
            </a:r>
          </a:p>
          <a:p>
            <a:pPr indent="-228600" lvl="0" marL="457200" rtl="0">
              <a:spcBef>
                <a:spcPts val="0"/>
              </a:spcBef>
            </a:pPr>
            <a:r>
              <a:rPr lang="en"/>
              <a:t>Compute similarities between all pairs of items.</a:t>
            </a:r>
          </a:p>
          <a:p>
            <a:pPr indent="-228600" lvl="0" marL="457200" rtl="0">
              <a:spcBef>
                <a:spcPts val="0"/>
              </a:spcBef>
            </a:pPr>
            <a:r>
              <a:rPr lang="en"/>
              <a:t>Compute the neighborhood of each item.</a:t>
            </a:r>
          </a:p>
          <a:p>
            <a:pPr lvl="0" rtl="0">
              <a:spcBef>
                <a:spcPts val="0"/>
              </a:spcBef>
              <a:buNone/>
            </a:pPr>
            <a:r>
              <a:t/>
            </a:r>
            <a:endParaRPr b="1"/>
          </a:p>
          <a:p>
            <a:pPr lvl="0" rtl="0">
              <a:spcBef>
                <a:spcPts val="0"/>
              </a:spcBef>
              <a:buNone/>
            </a:pPr>
            <a:r>
              <a:rPr b="1" lang="en"/>
              <a:t>At request time:</a:t>
            </a:r>
          </a:p>
          <a:p>
            <a:pPr indent="-228600" lvl="0" marL="457200" rtl="0">
              <a:spcBef>
                <a:spcPts val="0"/>
              </a:spcBef>
            </a:pPr>
            <a:r>
              <a:rPr lang="en"/>
              <a:t>Predict scores for candidate items, and make a recommendation.</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Where are recommenders used?</a:t>
            </a:r>
          </a:p>
        </p:txBody>
      </p:sp>
      <p:pic>
        <p:nvPicPr>
          <p:cNvPr id="75" name="Shape 75"/>
          <p:cNvPicPr preferRelativeResize="0"/>
          <p:nvPr/>
        </p:nvPicPr>
        <p:blipFill>
          <a:blip r:embed="rId3">
            <a:alphaModFix/>
          </a:blip>
          <a:stretch>
            <a:fillRect/>
          </a:stretch>
        </p:blipFill>
        <p:spPr>
          <a:xfrm>
            <a:off x="98240" y="718470"/>
            <a:ext cx="4826983" cy="2419349"/>
          </a:xfrm>
          <a:prstGeom prst="rect">
            <a:avLst/>
          </a:prstGeom>
          <a:noFill/>
          <a:ln>
            <a:noFill/>
          </a:ln>
        </p:spPr>
      </p:pic>
      <p:pic>
        <p:nvPicPr>
          <p:cNvPr id="76" name="Shape 76"/>
          <p:cNvPicPr preferRelativeResize="0"/>
          <p:nvPr/>
        </p:nvPicPr>
        <p:blipFill>
          <a:blip r:embed="rId4">
            <a:alphaModFix/>
          </a:blip>
          <a:stretch>
            <a:fillRect/>
          </a:stretch>
        </p:blipFill>
        <p:spPr>
          <a:xfrm>
            <a:off x="5494775" y="1913912"/>
            <a:ext cx="3701499" cy="1282699"/>
          </a:xfrm>
          <a:prstGeom prst="rect">
            <a:avLst/>
          </a:prstGeom>
          <a:noFill/>
          <a:ln>
            <a:noFill/>
          </a:ln>
        </p:spPr>
      </p:pic>
      <p:pic>
        <p:nvPicPr>
          <p:cNvPr id="77" name="Shape 77"/>
          <p:cNvPicPr preferRelativeResize="0"/>
          <p:nvPr/>
        </p:nvPicPr>
        <p:blipFill>
          <a:blip r:embed="rId5">
            <a:alphaModFix/>
          </a:blip>
          <a:stretch>
            <a:fillRect/>
          </a:stretch>
        </p:blipFill>
        <p:spPr>
          <a:xfrm>
            <a:off x="5093775" y="775950"/>
            <a:ext cx="6496050" cy="981075"/>
          </a:xfrm>
          <a:prstGeom prst="rect">
            <a:avLst/>
          </a:prstGeom>
          <a:noFill/>
          <a:ln>
            <a:noFill/>
          </a:ln>
        </p:spPr>
      </p:pic>
      <p:pic>
        <p:nvPicPr>
          <p:cNvPr id="78" name="Shape 78"/>
          <p:cNvPicPr preferRelativeResize="0"/>
          <p:nvPr/>
        </p:nvPicPr>
        <p:blipFill>
          <a:blip r:embed="rId6">
            <a:alphaModFix/>
          </a:blip>
          <a:stretch>
            <a:fillRect/>
          </a:stretch>
        </p:blipFill>
        <p:spPr>
          <a:xfrm>
            <a:off x="152504" y="3137824"/>
            <a:ext cx="5238416" cy="2000249"/>
          </a:xfrm>
          <a:prstGeom prst="rect">
            <a:avLst/>
          </a:prstGeom>
          <a:noFill/>
          <a:ln>
            <a:noFill/>
          </a:ln>
        </p:spPr>
      </p:pic>
      <p:pic>
        <p:nvPicPr>
          <p:cNvPr id="79" name="Shape 79"/>
          <p:cNvPicPr preferRelativeResize="0"/>
          <p:nvPr/>
        </p:nvPicPr>
        <p:blipFill>
          <a:blip r:embed="rId7">
            <a:alphaModFix/>
          </a:blip>
          <a:stretch>
            <a:fillRect/>
          </a:stretch>
        </p:blipFill>
        <p:spPr>
          <a:xfrm>
            <a:off x="5268420" y="3471712"/>
            <a:ext cx="4154199" cy="1606037"/>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71900" y="250900"/>
            <a:ext cx="8222100" cy="1255500"/>
          </a:xfrm>
          <a:prstGeom prst="rect">
            <a:avLst/>
          </a:prstGeom>
        </p:spPr>
        <p:txBody>
          <a:bodyPr anchorCtr="0" anchor="b" bIns="91425" lIns="91425" rIns="91425" tIns="91425">
            <a:noAutofit/>
          </a:bodyPr>
          <a:lstStyle/>
          <a:p>
            <a:pPr lvl="0">
              <a:spcBef>
                <a:spcPts val="0"/>
              </a:spcBef>
              <a:buNone/>
            </a:pPr>
            <a:r>
              <a:rPr lang="en"/>
              <a:t>How do we evaluate our recommender system?</a:t>
            </a:r>
          </a:p>
        </p:txBody>
      </p:sp>
      <p:sp>
        <p:nvSpPr>
          <p:cNvPr id="248" name="Shape 248"/>
          <p:cNvSpPr txBox="1"/>
          <p:nvPr>
            <p:ph idx="1" type="body"/>
          </p:nvPr>
        </p:nvSpPr>
        <p:spPr>
          <a:xfrm>
            <a:off x="471900" y="1919075"/>
            <a:ext cx="8222100" cy="3045600"/>
          </a:xfrm>
          <a:prstGeom prst="rect">
            <a:avLst/>
          </a:prstGeom>
        </p:spPr>
        <p:txBody>
          <a:bodyPr anchorCtr="0" anchor="t" bIns="91425" lIns="91425" rIns="91425" tIns="91425">
            <a:noAutofit/>
          </a:bodyPr>
          <a:lstStyle/>
          <a:p>
            <a:pPr lvl="0" rtl="0">
              <a:spcBef>
                <a:spcPts val="0"/>
              </a:spcBef>
              <a:buNone/>
            </a:pPr>
            <a:r>
              <a:rPr lang="en" sz="2400"/>
              <a:t>Is it possible to do cross-validation like normal?</a:t>
            </a:r>
          </a:p>
          <a:p>
            <a:pPr lvl="0" rtl="0">
              <a:spcBef>
                <a:spcPts val="0"/>
              </a:spcBef>
              <a:buNone/>
            </a:pPr>
            <a:r>
              <a:rPr b="1" lang="en" sz="2400">
                <a:solidFill>
                  <a:srgbClr val="CC4125"/>
                </a:solidFill>
              </a:rPr>
              <a:t>Before we continue, let’s review: Why do we perform cross-validation?</a:t>
            </a:r>
          </a:p>
          <a:p>
            <a:pPr lvl="0" rtl="0">
              <a:spcBef>
                <a:spcPts val="0"/>
              </a:spcBef>
              <a:buNone/>
            </a:pPr>
            <a:r>
              <a:t/>
            </a:r>
            <a:endParaRPr sz="1400">
              <a:solidFill>
                <a:srgbClr val="666666"/>
              </a:solidFill>
            </a:endParaRPr>
          </a:p>
          <a:p>
            <a:pPr lvl="0" rtl="0">
              <a:spcBef>
                <a:spcPts val="0"/>
              </a:spcBef>
              <a:buNone/>
            </a:pPr>
            <a:r>
              <a:rPr lang="en" sz="1400">
                <a:solidFill>
                  <a:srgbClr val="666666"/>
                </a:solidFill>
              </a:rPr>
              <a:t>Quick warning: Recommenders are inherently hard to validate. There is a lot of discussion in academia (research papers) and industry (here, Kaggle, Netflix, etc) about this. There is no ONE answer for all dataset.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The closest thing to cross-validation</a:t>
            </a:r>
          </a:p>
        </p:txBody>
      </p:sp>
      <p:pic>
        <p:nvPicPr>
          <p:cNvPr id="254" name="Shape 254"/>
          <p:cNvPicPr preferRelativeResize="0"/>
          <p:nvPr/>
        </p:nvPicPr>
        <p:blipFill>
          <a:blip r:embed="rId3">
            <a:alphaModFix/>
          </a:blip>
          <a:stretch>
            <a:fillRect/>
          </a:stretch>
        </p:blipFill>
        <p:spPr>
          <a:xfrm>
            <a:off x="98249" y="740674"/>
            <a:ext cx="5404649" cy="4268699"/>
          </a:xfrm>
          <a:prstGeom prst="rect">
            <a:avLst/>
          </a:prstGeom>
          <a:noFill/>
          <a:ln>
            <a:noFill/>
          </a:ln>
        </p:spPr>
      </p:pic>
      <p:sp>
        <p:nvSpPr>
          <p:cNvPr id="255" name="Shape 255"/>
          <p:cNvSpPr txBox="1"/>
          <p:nvPr/>
        </p:nvSpPr>
        <p:spPr>
          <a:xfrm>
            <a:off x="5890300" y="981725"/>
            <a:ext cx="2973300" cy="4027500"/>
          </a:xfrm>
          <a:prstGeom prst="rect">
            <a:avLst/>
          </a:prstGeom>
          <a:noFill/>
          <a:ln>
            <a:noFill/>
          </a:ln>
        </p:spPr>
        <p:txBody>
          <a:bodyPr anchorCtr="0" anchor="t" bIns="91425" lIns="91425" rIns="91425" tIns="91425">
            <a:noAutofit/>
          </a:bodyPr>
          <a:lstStyle/>
          <a:p>
            <a:pPr lvl="0" rtl="0">
              <a:spcBef>
                <a:spcPts val="0"/>
              </a:spcBef>
              <a:buNone/>
            </a:pPr>
            <a:r>
              <a:rPr lang="en">
                <a:solidFill>
                  <a:srgbClr val="666666"/>
                </a:solidFill>
              </a:rPr>
              <a:t>For this slide, the question marks denote the holdout set (</a:t>
            </a:r>
            <a:r>
              <a:rPr b="1" lang="en">
                <a:solidFill>
                  <a:srgbClr val="666666"/>
                </a:solidFill>
              </a:rPr>
              <a:t>not</a:t>
            </a:r>
            <a:r>
              <a:rPr lang="en">
                <a:solidFill>
                  <a:srgbClr val="666666"/>
                </a:solidFill>
              </a:rPr>
              <a:t> missing values).</a:t>
            </a:r>
          </a:p>
          <a:p>
            <a:pPr lvl="0" rtl="0">
              <a:spcBef>
                <a:spcPts val="0"/>
              </a:spcBef>
              <a:buNone/>
            </a:pPr>
            <a:r>
              <a:t/>
            </a:r>
            <a:endParaRPr>
              <a:solidFill>
                <a:srgbClr val="666666"/>
              </a:solidFill>
            </a:endParaRPr>
          </a:p>
          <a:p>
            <a:pPr lvl="0" rtl="0">
              <a:spcBef>
                <a:spcPts val="0"/>
              </a:spcBef>
              <a:buNone/>
            </a:pPr>
            <a:r>
              <a:rPr lang="en">
                <a:solidFill>
                  <a:srgbClr val="666666"/>
                </a:solidFill>
              </a:rPr>
              <a:t>We can calculate MSE between the targets and our predictions over the holdout set.</a:t>
            </a:r>
          </a:p>
          <a:p>
            <a:pPr lvl="0" rtl="0">
              <a:spcBef>
                <a:spcPts val="0"/>
              </a:spcBef>
              <a:buNone/>
            </a:pPr>
            <a:r>
              <a:t/>
            </a:r>
            <a:endParaRPr>
              <a:solidFill>
                <a:srgbClr val="666666"/>
              </a:solidFill>
            </a:endParaRPr>
          </a:p>
          <a:p>
            <a:pPr lvl="0" rtl="0">
              <a:spcBef>
                <a:spcPts val="0"/>
              </a:spcBef>
              <a:buNone/>
            </a:pPr>
            <a:r>
              <a:rPr lang="en">
                <a:solidFill>
                  <a:srgbClr val="666666"/>
                </a:solidFill>
              </a:rPr>
              <a:t>(K-fold cross-validation is optional.)</a:t>
            </a:r>
          </a:p>
          <a:p>
            <a:pPr lvl="0" rtl="0">
              <a:spcBef>
                <a:spcPts val="0"/>
              </a:spcBef>
              <a:buNone/>
            </a:pPr>
            <a:r>
              <a:t/>
            </a:r>
            <a:endParaRPr>
              <a:solidFill>
                <a:srgbClr val="666666"/>
              </a:solidFill>
            </a:endParaRPr>
          </a:p>
          <a:p>
            <a:pPr lvl="0" rtl="0">
              <a:spcBef>
                <a:spcPts val="0"/>
              </a:spcBef>
              <a:buNone/>
            </a:pPr>
            <a:r>
              <a:rPr lang="en">
                <a:solidFill>
                  <a:srgbClr val="CC4125"/>
                </a:solidFill>
              </a:rPr>
              <a:t>Recall: Why do we perform cross-validation?</a:t>
            </a:r>
          </a:p>
          <a:p>
            <a:pPr lvl="0" rtl="0">
              <a:spcBef>
                <a:spcPts val="0"/>
              </a:spcBef>
              <a:buNone/>
            </a:pPr>
            <a:r>
              <a:t/>
            </a:r>
            <a:endParaRPr>
              <a:solidFill>
                <a:srgbClr val="666666"/>
              </a:solidFill>
            </a:endParaRPr>
          </a:p>
          <a:p>
            <a:pPr lvl="0" rtl="0">
              <a:spcBef>
                <a:spcPts val="0"/>
              </a:spcBef>
              <a:buNone/>
            </a:pPr>
            <a:r>
              <a:rPr lang="en">
                <a:solidFill>
                  <a:srgbClr val="CC4125"/>
                </a:solidFill>
              </a:rPr>
              <a:t>Why isn’t the method above a true estimate of a recommender's performance in the field?</a:t>
            </a:r>
          </a:p>
          <a:p>
            <a:pPr lvl="0" rtl="0">
              <a:spcBef>
                <a:spcPts val="0"/>
              </a:spcBef>
              <a:buNone/>
            </a:pPr>
            <a:r>
              <a:t/>
            </a:r>
            <a:endParaRPr>
              <a:solidFill>
                <a:srgbClr val="CC4125"/>
              </a:solidFill>
            </a:endParaRPr>
          </a:p>
          <a:p>
            <a:pPr lvl="0">
              <a:spcBef>
                <a:spcPts val="0"/>
              </a:spcBef>
              <a:buNone/>
            </a:pPr>
            <a:r>
              <a:rPr lang="en">
                <a:solidFill>
                  <a:srgbClr val="CC4125"/>
                </a:solidFill>
              </a:rPr>
              <a:t>Why would A/B testing be better?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Effect filter="fade" transition="in">
                                      <p:cBhvr>
                                        <p:cTn dur="1000"/>
                                        <p:tgtEl>
                                          <p:spTgt spid="2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Effect filter="fade" transition="in">
                                      <p:cBhvr>
                                        <p:cTn dur="1000"/>
                                        <p:tgtEl>
                                          <p:spTgt spid="2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6" st="6"/>
                                            </p:txEl>
                                          </p:spTgt>
                                        </p:tgtEl>
                                        <p:attrNameLst>
                                          <p:attrName>style.visibility</p:attrName>
                                        </p:attrNameLst>
                                      </p:cBhvr>
                                      <p:to>
                                        <p:strVal val="visible"/>
                                      </p:to>
                                    </p:set>
                                    <p:animEffect filter="fade" transition="in">
                                      <p:cBhvr>
                                        <p:cTn dur="1000"/>
                                        <p:tgtEl>
                                          <p:spTgt spid="2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7" st="7"/>
                                            </p:txEl>
                                          </p:spTgt>
                                        </p:tgtEl>
                                        <p:attrNameLst>
                                          <p:attrName>style.visibility</p:attrName>
                                        </p:attrNameLst>
                                      </p:cBhvr>
                                      <p:to>
                                        <p:strVal val="visible"/>
                                      </p:to>
                                    </p:set>
                                    <p:animEffect filter="fade" transition="in">
                                      <p:cBhvr>
                                        <p:cTn dur="1000"/>
                                        <p:tgtEl>
                                          <p:spTgt spid="2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8" st="8"/>
                                            </p:txEl>
                                          </p:spTgt>
                                        </p:tgtEl>
                                        <p:attrNameLst>
                                          <p:attrName>style.visibility</p:attrName>
                                        </p:attrNameLst>
                                      </p:cBhvr>
                                      <p:to>
                                        <p:strVal val="visible"/>
                                      </p:to>
                                    </p:set>
                                    <p:animEffect filter="fade" transition="in">
                                      <p:cBhvr>
                                        <p:cTn dur="1000"/>
                                        <p:tgtEl>
                                          <p:spTgt spid="2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9" st="9"/>
                                            </p:txEl>
                                          </p:spTgt>
                                        </p:tgtEl>
                                        <p:attrNameLst>
                                          <p:attrName>style.visibility</p:attrName>
                                        </p:attrNameLst>
                                      </p:cBhvr>
                                      <p:to>
                                        <p:strVal val="visible"/>
                                      </p:to>
                                    </p:set>
                                    <p:animEffect filter="fade" transition="in">
                                      <p:cBhvr>
                                        <p:cTn dur="1000"/>
                                        <p:tgtEl>
                                          <p:spTgt spid="25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0" st="10"/>
                                            </p:txEl>
                                          </p:spTgt>
                                        </p:tgtEl>
                                        <p:attrNameLst>
                                          <p:attrName>style.visibility</p:attrName>
                                        </p:attrNameLst>
                                      </p:cBhvr>
                                      <p:to>
                                        <p:strVal val="visible"/>
                                      </p:to>
                                    </p:set>
                                    <p:animEffect filter="fade" transition="in">
                                      <p:cBhvr>
                                        <p:cTn dur="1000"/>
                                        <p:tgtEl>
                                          <p:spTgt spid="25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Alternate way to validate:</a:t>
            </a:r>
          </a:p>
        </p:txBody>
      </p:sp>
      <p:pic>
        <p:nvPicPr>
          <p:cNvPr id="261" name="Shape 261"/>
          <p:cNvPicPr preferRelativeResize="0"/>
          <p:nvPr/>
        </p:nvPicPr>
        <p:blipFill>
          <a:blip r:embed="rId3">
            <a:alphaModFix/>
          </a:blip>
          <a:stretch>
            <a:fillRect/>
          </a:stretch>
        </p:blipFill>
        <p:spPr>
          <a:xfrm>
            <a:off x="98249" y="766100"/>
            <a:ext cx="5439998" cy="4287998"/>
          </a:xfrm>
          <a:prstGeom prst="rect">
            <a:avLst/>
          </a:prstGeom>
          <a:noFill/>
          <a:ln>
            <a:noFill/>
          </a:ln>
        </p:spPr>
      </p:pic>
      <p:sp>
        <p:nvSpPr>
          <p:cNvPr id="262" name="Shape 262"/>
          <p:cNvSpPr txBox="1"/>
          <p:nvPr/>
        </p:nvSpPr>
        <p:spPr>
          <a:xfrm>
            <a:off x="5778100" y="1009775"/>
            <a:ext cx="3146700" cy="23562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CC4125"/>
                </a:solidFill>
              </a:rPr>
              <a:t>What’s the deal with this?</a:t>
            </a:r>
          </a:p>
          <a:p>
            <a:pPr lvl="0" rtl="0">
              <a:spcBef>
                <a:spcPts val="0"/>
              </a:spcBef>
              <a:buNone/>
            </a:pPr>
            <a:r>
              <a:t/>
            </a:r>
            <a:endParaRPr sz="1800">
              <a:solidFill>
                <a:srgbClr val="CC4125"/>
              </a:solidFill>
            </a:endParaRPr>
          </a:p>
          <a:p>
            <a:pPr lvl="0">
              <a:spcBef>
                <a:spcPts val="0"/>
              </a:spcBef>
              <a:buNone/>
            </a:pPr>
            <a:r>
              <a:rPr lang="en" sz="1800">
                <a:solidFill>
                  <a:srgbClr val="CC4125"/>
                </a:solidFill>
              </a:rPr>
              <a:t>I.e. Why might we prefer doing this instead of the more “normal” cross-validation from the previous slide?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5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5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500"/>
                                        <p:tgtEl>
                                          <p:spTgt spid="2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DON’T DO THIS! Why?</a:t>
            </a:r>
          </a:p>
        </p:txBody>
      </p:sp>
      <p:pic>
        <p:nvPicPr>
          <p:cNvPr id="268" name="Shape 268"/>
          <p:cNvPicPr preferRelativeResize="0"/>
          <p:nvPr/>
        </p:nvPicPr>
        <p:blipFill>
          <a:blip r:embed="rId3">
            <a:alphaModFix/>
          </a:blip>
          <a:stretch>
            <a:fillRect/>
          </a:stretch>
        </p:blipFill>
        <p:spPr>
          <a:xfrm>
            <a:off x="1820625" y="797850"/>
            <a:ext cx="5502725" cy="4261498"/>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4777450" y="1837225"/>
            <a:ext cx="3819600" cy="31695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using item-item similarities)?</a:t>
            </a:r>
          </a:p>
          <a:p>
            <a:pPr lvl="0" rtl="0">
              <a:spcBef>
                <a:spcPts val="0"/>
              </a:spcBef>
              <a:buNone/>
            </a:pPr>
            <a:r>
              <a:rPr b="1" lang="en"/>
              <a:t>One strategy: </a:t>
            </a:r>
            <a:r>
              <a:rPr lang="en"/>
              <a:t>Put it in the “new releases” section until enough users rate it </a:t>
            </a:r>
            <a:r>
              <a:rPr lang="en" u="sng"/>
              <a:t>AND/OR</a:t>
            </a:r>
            <a:r>
              <a:rPr lang="en"/>
              <a:t> use item metatdata if any exists.</a:t>
            </a:r>
          </a:p>
        </p:txBody>
      </p:sp>
      <p:sp>
        <p:nvSpPr>
          <p:cNvPr id="274" name="Shape 27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to deal with “cold start”?</a:t>
            </a:r>
          </a:p>
        </p:txBody>
      </p:sp>
      <p:sp>
        <p:nvSpPr>
          <p:cNvPr id="275" name="Shape 275"/>
          <p:cNvSpPr txBox="1"/>
          <p:nvPr>
            <p:ph idx="1" type="body"/>
          </p:nvPr>
        </p:nvSpPr>
        <p:spPr>
          <a:xfrm>
            <a:off x="471900" y="1837175"/>
            <a:ext cx="3637200" cy="31695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using item-item similarities)?</a:t>
            </a:r>
          </a:p>
          <a:p>
            <a:pPr lvl="0" rtl="0">
              <a:spcBef>
                <a:spcPts val="0"/>
              </a:spcBef>
              <a:buNone/>
            </a:pPr>
            <a:r>
              <a:rPr b="1" lang="en"/>
              <a:t>One strategy:</a:t>
            </a:r>
            <a:r>
              <a:rPr lang="en"/>
              <a:t> Force users to rate 5 items as part of the signup process. </a:t>
            </a:r>
            <a:r>
              <a:rPr lang="en" u="sng"/>
              <a:t>AND/OR</a:t>
            </a:r>
            <a:r>
              <a:rPr lang="en"/>
              <a:t> Recommend popular items at first.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1000"/>
                                        <p:tgtEl>
                                          <p:spTgt spid="2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idx="1" type="body"/>
          </p:nvPr>
        </p:nvSpPr>
        <p:spPr>
          <a:xfrm>
            <a:off x="4777450" y="1919075"/>
            <a:ext cx="3819600" cy="3087600"/>
          </a:xfrm>
          <a:prstGeom prst="rect">
            <a:avLst/>
          </a:prstGeom>
        </p:spPr>
        <p:txBody>
          <a:bodyPr anchorCtr="0" anchor="t" bIns="91425" lIns="91425" rIns="91425" tIns="91425">
            <a:noAutofit/>
          </a:bodyPr>
          <a:lstStyle/>
          <a:p>
            <a:pPr lvl="0" rtl="0">
              <a:spcBef>
                <a:spcPts val="0"/>
              </a:spcBef>
              <a:buNone/>
            </a:pPr>
            <a:r>
              <a:rPr b="1" lang="en"/>
              <a:t>Scenario: </a:t>
            </a:r>
            <a:r>
              <a:rPr lang="en"/>
              <a:t>A new </a:t>
            </a:r>
            <a:r>
              <a:rPr lang="en" u="sng"/>
              <a:t>item</a:t>
            </a:r>
            <a:r>
              <a:rPr lang="en"/>
              <a:t> is introduced. </a:t>
            </a:r>
            <a:r>
              <a:rPr lang="en">
                <a:solidFill>
                  <a:srgbClr val="CC4125"/>
                </a:solidFill>
              </a:rPr>
              <a:t>What will our recommender do (assume we’re Youtube and we’re using item popularity to make recommendations)?</a:t>
            </a:r>
          </a:p>
          <a:p>
            <a:pPr lvl="0">
              <a:spcBef>
                <a:spcPts val="0"/>
              </a:spcBef>
              <a:buNone/>
            </a:pPr>
            <a:r>
              <a:rPr b="1" lang="en"/>
              <a:t>One strategy: </a:t>
            </a:r>
            <a:r>
              <a:rPr lang="en"/>
              <a:t>Don’t use </a:t>
            </a:r>
            <a:r>
              <a:rPr lang="en" u="sng"/>
              <a:t>total number of views</a:t>
            </a:r>
            <a:r>
              <a:rPr lang="en"/>
              <a:t> as the popularity metric (we’d have a </a:t>
            </a:r>
            <a:r>
              <a:rPr i="1" lang="en"/>
              <a:t>rich-get-richer</a:t>
            </a:r>
            <a:r>
              <a:rPr lang="en"/>
              <a:t> situation). Use something else...</a:t>
            </a:r>
          </a:p>
        </p:txBody>
      </p:sp>
      <p:sp>
        <p:nvSpPr>
          <p:cNvPr id="281" name="Shape 28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How to deal with “cold start”?</a:t>
            </a:r>
          </a:p>
        </p:txBody>
      </p:sp>
      <p:sp>
        <p:nvSpPr>
          <p:cNvPr id="282" name="Shape 282"/>
          <p:cNvSpPr txBox="1"/>
          <p:nvPr>
            <p:ph idx="1" type="body"/>
          </p:nvPr>
        </p:nvSpPr>
        <p:spPr>
          <a:xfrm>
            <a:off x="471900" y="1919075"/>
            <a:ext cx="3637200" cy="3087600"/>
          </a:xfrm>
          <a:prstGeom prst="rect">
            <a:avLst/>
          </a:prstGeom>
        </p:spPr>
        <p:txBody>
          <a:bodyPr anchorCtr="0" anchor="t" bIns="91425" lIns="91425" rIns="91425" tIns="91425">
            <a:noAutofit/>
          </a:bodyPr>
          <a:lstStyle/>
          <a:p>
            <a:pPr lvl="0" rtl="0">
              <a:spcBef>
                <a:spcPts val="0"/>
              </a:spcBef>
              <a:buNone/>
            </a:pPr>
            <a:r>
              <a:rPr b="1" lang="en"/>
              <a:t>Scenario:</a:t>
            </a:r>
            <a:r>
              <a:rPr lang="en"/>
              <a:t> A new </a:t>
            </a:r>
            <a:r>
              <a:rPr lang="en" u="sng"/>
              <a:t>user</a:t>
            </a:r>
            <a:r>
              <a:rPr lang="en"/>
              <a:t> signs up. </a:t>
            </a:r>
            <a:r>
              <a:rPr lang="en">
                <a:solidFill>
                  <a:srgbClr val="CC4125"/>
                </a:solidFill>
              </a:rPr>
              <a:t>What will our recommender do (assume we’re Youtube and we’re using item popularity to make recommendations)?</a:t>
            </a:r>
          </a:p>
          <a:p>
            <a:pPr lvl="0" rtl="0">
              <a:spcBef>
                <a:spcPts val="0"/>
              </a:spcBef>
              <a:buNone/>
            </a:pPr>
            <a:r>
              <a:rPr b="1" lang="en"/>
              <a:t>This really isn’t a problem...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265500" y="727550"/>
            <a:ext cx="4045200" cy="2445000"/>
          </a:xfrm>
          <a:prstGeom prst="rect">
            <a:avLst/>
          </a:prstGeom>
        </p:spPr>
        <p:txBody>
          <a:bodyPr anchorCtr="0" anchor="b" bIns="91425" lIns="91425" rIns="91425" tIns="91425">
            <a:noAutofit/>
          </a:bodyPr>
          <a:lstStyle/>
          <a:p>
            <a:pPr lvl="0" rtl="0">
              <a:spcBef>
                <a:spcPts val="0"/>
              </a:spcBef>
              <a:buNone/>
            </a:pPr>
            <a:r>
              <a:rPr lang="en" sz="3600"/>
              <a:t>Matrix Factorization for Recommendation</a:t>
            </a:r>
          </a:p>
          <a:p>
            <a:pPr lvl="0">
              <a:spcBef>
                <a:spcPts val="0"/>
              </a:spcBef>
              <a:buNone/>
            </a:pPr>
            <a:r>
              <a:rPr lang="en" sz="1800">
                <a:solidFill>
                  <a:srgbClr val="CC4125"/>
                </a:solidFill>
              </a:rPr>
              <a:t>Warning: There are a lot of acronyms in this lecture!</a:t>
            </a:r>
          </a:p>
        </p:txBody>
      </p:sp>
      <p:sp>
        <p:nvSpPr>
          <p:cNvPr id="288" name="Shape 288"/>
          <p:cNvSpPr txBox="1"/>
          <p:nvPr>
            <p:ph idx="1" type="subTitle"/>
          </p:nvPr>
        </p:nvSpPr>
        <p:spPr>
          <a:xfrm>
            <a:off x="265500" y="3465266"/>
            <a:ext cx="4045200" cy="1235100"/>
          </a:xfrm>
          <a:prstGeom prst="rect">
            <a:avLst/>
          </a:prstGeom>
        </p:spPr>
        <p:txBody>
          <a:bodyPr anchorCtr="0" anchor="t" bIns="91425" lIns="91425" rIns="91425" tIns="91425">
            <a:noAutofit/>
          </a:bodyPr>
          <a:lstStyle/>
          <a:p>
            <a:pPr lvl="0">
              <a:spcBef>
                <a:spcPts val="0"/>
              </a:spcBef>
              <a:buNone/>
            </a:pPr>
            <a:r>
              <a:rPr lang="en"/>
              <a:t>Ryan Henning</a:t>
            </a:r>
          </a:p>
        </p:txBody>
      </p:sp>
      <p:sp>
        <p:nvSpPr>
          <p:cNvPr id="289" name="Shape 289"/>
          <p:cNvSpPr txBox="1"/>
          <p:nvPr>
            <p:ph idx="2" type="body"/>
          </p:nvPr>
        </p:nvSpPr>
        <p:spPr>
          <a:xfrm>
            <a:off x="4939500" y="565950"/>
            <a:ext cx="3837000" cy="4011600"/>
          </a:xfrm>
          <a:prstGeom prst="rect">
            <a:avLst/>
          </a:prstGeom>
        </p:spPr>
        <p:txBody>
          <a:bodyPr anchorCtr="0" anchor="ctr" bIns="91425" lIns="91425" rIns="91425" tIns="91425">
            <a:noAutofit/>
          </a:bodyPr>
          <a:lstStyle/>
          <a:p>
            <a:pPr indent="-228600" lvl="0" marL="457200" rtl="0">
              <a:spcBef>
                <a:spcPts val="0"/>
              </a:spcBef>
            </a:pPr>
            <a:r>
              <a:rPr lang="en"/>
              <a:t>UV Decomposition (UVD)</a:t>
            </a:r>
          </a:p>
          <a:p>
            <a:pPr indent="-228600" lvl="0" marL="457200" rtl="0">
              <a:spcBef>
                <a:spcPts val="0"/>
              </a:spcBef>
            </a:pPr>
            <a:r>
              <a:rPr lang="en"/>
              <a:t>SVD vs UVD</a:t>
            </a:r>
          </a:p>
          <a:p>
            <a:pPr indent="-228600" lvl="0" marL="457200" rtl="0">
              <a:spcBef>
                <a:spcPts val="0"/>
              </a:spcBef>
            </a:pPr>
            <a:r>
              <a:rPr lang="en"/>
              <a:t>UVD vs NMF</a:t>
            </a:r>
          </a:p>
          <a:p>
            <a:pPr indent="-228600" lvl="0" marL="457200" rtl="0">
              <a:spcBef>
                <a:spcPts val="0"/>
              </a:spcBef>
            </a:pPr>
            <a:r>
              <a:rPr lang="en"/>
              <a:t>UVD via Stochastic Gradient Descent (SGD)</a:t>
            </a:r>
          </a:p>
          <a:p>
            <a:pPr indent="-228600" lvl="0" marL="457200" rtl="0">
              <a:spcBef>
                <a:spcPts val="0"/>
              </a:spcBef>
            </a:pPr>
            <a:r>
              <a:rPr lang="en"/>
              <a:t>Matrix Factorization for Recommendation:</a:t>
            </a:r>
          </a:p>
          <a:p>
            <a:pPr indent="-228600" lvl="1" marL="914400" rtl="0">
              <a:spcBef>
                <a:spcPts val="0"/>
              </a:spcBef>
            </a:pPr>
            <a:r>
              <a:rPr lang="en"/>
              <a:t>Basic system:</a:t>
            </a:r>
          </a:p>
          <a:p>
            <a:pPr indent="-228600" lvl="2" marL="1371600" rtl="0">
              <a:spcBef>
                <a:spcPts val="0"/>
              </a:spcBef>
            </a:pPr>
            <a:r>
              <a:rPr lang="en"/>
              <a:t>UVD + SGD... FTW</a:t>
            </a:r>
          </a:p>
          <a:p>
            <a:pPr indent="-228600" lvl="1" marL="914400" rtl="0">
              <a:spcBef>
                <a:spcPts val="0"/>
              </a:spcBef>
            </a:pPr>
            <a:r>
              <a:rPr lang="en"/>
              <a:t>Intermediate topics:</a:t>
            </a:r>
          </a:p>
          <a:p>
            <a:pPr indent="-228600" lvl="2" marL="1371600" rtl="0">
              <a:spcBef>
                <a:spcPts val="0"/>
              </a:spcBef>
            </a:pPr>
            <a:r>
              <a:rPr lang="en"/>
              <a:t>regularization</a:t>
            </a:r>
          </a:p>
          <a:p>
            <a:pPr indent="-228600" lvl="2" marL="1371600" rtl="0">
              <a:spcBef>
                <a:spcPts val="0"/>
              </a:spcBef>
            </a:pPr>
            <a:r>
              <a:rPr lang="en"/>
              <a:t>accounting for biases</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UV Decomposition (UVD)</a:t>
            </a:r>
          </a:p>
        </p:txBody>
      </p:sp>
      <p:sp>
        <p:nvSpPr>
          <p:cNvPr id="295" name="Shape 295"/>
          <p:cNvSpPr txBox="1"/>
          <p:nvPr>
            <p:ph idx="4294967295" type="body"/>
          </p:nvPr>
        </p:nvSpPr>
        <p:spPr>
          <a:xfrm>
            <a:off x="307950" y="2466050"/>
            <a:ext cx="8550000" cy="2363700"/>
          </a:xfrm>
          <a:prstGeom prst="rect">
            <a:avLst/>
          </a:prstGeom>
        </p:spPr>
        <p:txBody>
          <a:bodyPr anchorCtr="0" anchor="t" bIns="91425" lIns="91425" rIns="91425" tIns="91425">
            <a:noAutofit/>
          </a:bodyPr>
          <a:lstStyle/>
          <a:p>
            <a:pPr indent="-228600" lvl="0" marL="457200" rtl="0">
              <a:spcBef>
                <a:spcPts val="0"/>
              </a:spcBef>
            </a:pPr>
            <a:r>
              <a:rPr lang="en"/>
              <a:t>You choose </a:t>
            </a:r>
            <a:r>
              <a:rPr i="1" lang="en"/>
              <a:t>k</a:t>
            </a:r>
            <a:r>
              <a:rPr lang="en"/>
              <a:t>.</a:t>
            </a:r>
          </a:p>
          <a:p>
            <a:pPr indent="-228600" lvl="0" marL="457200" rtl="0">
              <a:spcBef>
                <a:spcPts val="0"/>
              </a:spcBef>
            </a:pPr>
            <a:r>
              <a:rPr i="1" lang="en"/>
              <a:t>UV</a:t>
            </a:r>
            <a:r>
              <a:rPr lang="en"/>
              <a:t> approximates </a:t>
            </a:r>
            <a:r>
              <a:rPr i="1" lang="en"/>
              <a:t>R</a:t>
            </a:r>
            <a:r>
              <a:rPr lang="en"/>
              <a:t> by necessity if </a:t>
            </a:r>
            <a:r>
              <a:rPr i="1" lang="en"/>
              <a:t>k</a:t>
            </a:r>
            <a:r>
              <a:rPr lang="en"/>
              <a:t> is less than the rank of </a:t>
            </a:r>
            <a:r>
              <a:rPr i="1" lang="en"/>
              <a:t>R</a:t>
            </a:r>
            <a:r>
              <a:rPr lang="en"/>
              <a:t>.</a:t>
            </a:r>
          </a:p>
          <a:p>
            <a:pPr indent="-228600" lvl="0" marL="457200" rtl="0">
              <a:spcBef>
                <a:spcPts val="0"/>
              </a:spcBef>
            </a:pPr>
            <a:r>
              <a:rPr lang="en"/>
              <a:t>Usually choose: </a:t>
            </a:r>
            <a:r>
              <a:rPr i="1" lang="en"/>
              <a:t>k &lt;&lt; min(n,m)</a:t>
            </a:r>
          </a:p>
          <a:p>
            <a:pPr indent="-228600" lvl="0" marL="457200">
              <a:spcBef>
                <a:spcPts val="0"/>
              </a:spcBef>
            </a:pPr>
            <a:r>
              <a:rPr lang="en"/>
              <a:t>Compute </a:t>
            </a:r>
            <a:r>
              <a:rPr i="1" lang="en"/>
              <a:t>U</a:t>
            </a:r>
            <a:r>
              <a:rPr lang="en"/>
              <a:t> and </a:t>
            </a:r>
            <a:r>
              <a:rPr i="1" lang="en"/>
              <a:t>V</a:t>
            </a:r>
            <a:r>
              <a:rPr lang="en"/>
              <a:t> such that:</a:t>
            </a:r>
          </a:p>
        </p:txBody>
      </p:sp>
      <p:pic>
        <p:nvPicPr>
          <p:cNvPr id="296" name="Shape 296"/>
          <p:cNvPicPr preferRelativeResize="0"/>
          <p:nvPr/>
        </p:nvPicPr>
        <p:blipFill>
          <a:blip r:embed="rId3">
            <a:alphaModFix/>
          </a:blip>
          <a:stretch>
            <a:fillRect/>
          </a:stretch>
        </p:blipFill>
        <p:spPr>
          <a:xfrm>
            <a:off x="2895999" y="1767550"/>
            <a:ext cx="3305574" cy="476475"/>
          </a:xfrm>
          <a:prstGeom prst="rect">
            <a:avLst/>
          </a:prstGeom>
          <a:noFill/>
          <a:ln>
            <a:noFill/>
          </a:ln>
        </p:spPr>
      </p:pic>
      <p:pic>
        <p:nvPicPr>
          <p:cNvPr id="297" name="Shape 297"/>
          <p:cNvPicPr preferRelativeResize="0"/>
          <p:nvPr/>
        </p:nvPicPr>
        <p:blipFill>
          <a:blip r:embed="rId4">
            <a:alphaModFix/>
          </a:blip>
          <a:stretch>
            <a:fillRect/>
          </a:stretch>
        </p:blipFill>
        <p:spPr>
          <a:xfrm>
            <a:off x="2277737" y="4096075"/>
            <a:ext cx="4467624" cy="898274"/>
          </a:xfrm>
          <a:prstGeom prst="rect">
            <a:avLst/>
          </a:prstGeom>
          <a:noFill/>
          <a:ln>
            <a:noFill/>
          </a:ln>
        </p:spPr>
      </p:pic>
      <p:sp>
        <p:nvSpPr>
          <p:cNvPr id="298" name="Shape 298"/>
          <p:cNvSpPr txBox="1"/>
          <p:nvPr/>
        </p:nvSpPr>
        <p:spPr>
          <a:xfrm>
            <a:off x="7304250" y="2936825"/>
            <a:ext cx="1553700" cy="822000"/>
          </a:xfrm>
          <a:prstGeom prst="rect">
            <a:avLst/>
          </a:prstGeom>
          <a:noFill/>
          <a:ln>
            <a:noFill/>
          </a:ln>
        </p:spPr>
        <p:txBody>
          <a:bodyPr anchorCtr="0" anchor="t" bIns="91425" lIns="91425" rIns="91425" tIns="91425">
            <a:noAutofit/>
          </a:bodyPr>
          <a:lstStyle/>
          <a:p>
            <a:pPr lvl="0" algn="ctr">
              <a:spcBef>
                <a:spcPts val="0"/>
              </a:spcBef>
              <a:buNone/>
            </a:pPr>
            <a:r>
              <a:rPr lang="en" sz="1800">
                <a:solidFill>
                  <a:srgbClr val="CC4125"/>
                </a:solidFill>
              </a:rPr>
              <a:t>Least Squares!</a:t>
            </a:r>
          </a:p>
        </p:txBody>
      </p:sp>
      <p:cxnSp>
        <p:nvCxnSpPr>
          <p:cNvPr id="299" name="Shape 299"/>
          <p:cNvCxnSpPr/>
          <p:nvPr/>
        </p:nvCxnSpPr>
        <p:spPr>
          <a:xfrm flipH="1">
            <a:off x="6540875" y="3628625"/>
            <a:ext cx="1127400" cy="387600"/>
          </a:xfrm>
          <a:prstGeom prst="straightConnector1">
            <a:avLst/>
          </a:prstGeom>
          <a:noFill/>
          <a:ln cap="flat" cmpd="sng" w="28575">
            <a:solidFill>
              <a:srgbClr val="CC4125"/>
            </a:solidFill>
            <a:prstDash val="solid"/>
            <a:round/>
            <a:headEnd len="lg" w="lg" type="none"/>
            <a:tailEnd len="lg" w="lg" type="triangle"/>
          </a:ln>
        </p:spPr>
      </p:cxnSp>
      <p:pic>
        <p:nvPicPr>
          <p:cNvPr id="300" name="Shape 300"/>
          <p:cNvPicPr preferRelativeResize="0"/>
          <p:nvPr/>
        </p:nvPicPr>
        <p:blipFill>
          <a:blip r:embed="rId5">
            <a:alphaModFix/>
          </a:blip>
          <a:stretch>
            <a:fillRect/>
          </a:stretch>
        </p:blipFill>
        <p:spPr>
          <a:xfrm>
            <a:off x="2197214" y="949175"/>
            <a:ext cx="4771460" cy="4764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SVD vs UVD</a:t>
            </a:r>
          </a:p>
        </p:txBody>
      </p:sp>
      <p:sp>
        <p:nvSpPr>
          <p:cNvPr id="306" name="Shape 306"/>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i="1" lang="en"/>
              <a:t>U</a:t>
            </a:r>
            <a:r>
              <a:rPr lang="en"/>
              <a:t> is an orthogonal matrix</a:t>
            </a:r>
          </a:p>
          <a:p>
            <a:pPr indent="-228600" lvl="0" marL="457200" rtl="0">
              <a:spcBef>
                <a:spcPts val="0"/>
              </a:spcBef>
            </a:pPr>
            <a:r>
              <a:rPr i="1" lang="en"/>
              <a:t>S</a:t>
            </a:r>
            <a:r>
              <a:rPr lang="en"/>
              <a:t> is a diagonal matrix of decreasing positive “singular” values</a:t>
            </a:r>
          </a:p>
          <a:p>
            <a:pPr indent="-228600" lvl="0" marL="457200" rtl="0">
              <a:spcBef>
                <a:spcPts val="0"/>
              </a:spcBef>
            </a:pPr>
            <a:r>
              <a:rPr i="1" lang="en"/>
              <a:t>V</a:t>
            </a:r>
            <a:r>
              <a:rPr lang="en"/>
              <a:t> is an orthogonal matrix</a:t>
            </a:r>
          </a:p>
          <a:p>
            <a:pPr indent="-228600" lvl="0" marL="457200">
              <a:spcBef>
                <a:spcPts val="0"/>
              </a:spcBef>
            </a:pPr>
            <a:r>
              <a:rPr lang="en"/>
              <a:t>Has a unique, exact solution</a:t>
            </a:r>
          </a:p>
        </p:txBody>
      </p:sp>
      <p:sp>
        <p:nvSpPr>
          <p:cNvPr id="307" name="Shape 307"/>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i="1" lang="en"/>
              <a:t>U</a:t>
            </a:r>
            <a:r>
              <a:rPr lang="en"/>
              <a:t> and </a:t>
            </a:r>
            <a:r>
              <a:rPr i="1" lang="en"/>
              <a:t>V</a:t>
            </a:r>
            <a:r>
              <a:rPr lang="en"/>
              <a:t> will not (likely) be orthogonal</a:t>
            </a:r>
          </a:p>
          <a:p>
            <a:pPr indent="-228600" lvl="0" marL="457200" rtl="0">
              <a:spcBef>
                <a:spcPts val="0"/>
              </a:spcBef>
            </a:pPr>
            <a:r>
              <a:rPr lang="en"/>
              <a:t>Has many approximate, non-unique solutions:</a:t>
            </a:r>
          </a:p>
          <a:p>
            <a:pPr indent="-228600" lvl="1" marL="914400" rtl="0">
              <a:spcBef>
                <a:spcPts val="0"/>
              </a:spcBef>
            </a:pPr>
            <a:r>
              <a:rPr lang="en"/>
              <a:t>non-convex optimization; has many local minima</a:t>
            </a:r>
          </a:p>
          <a:p>
            <a:pPr indent="-228600" lvl="0" marL="457200" rtl="0">
              <a:spcBef>
                <a:spcPts val="0"/>
              </a:spcBef>
            </a:pPr>
            <a:r>
              <a:rPr lang="en"/>
              <a:t>Has a tunable parameter </a:t>
            </a:r>
            <a:r>
              <a:rPr i="1" lang="en"/>
              <a:t>k</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vs NMF</a:t>
            </a:r>
          </a:p>
        </p:txBody>
      </p:sp>
      <p:sp>
        <p:nvSpPr>
          <p:cNvPr id="313" name="Shape 313"/>
          <p:cNvSpPr txBox="1"/>
          <p:nvPr>
            <p:ph idx="1" type="body"/>
          </p:nvPr>
        </p:nvSpPr>
        <p:spPr>
          <a:xfrm>
            <a:off x="471900" y="1919075"/>
            <a:ext cx="3896700" cy="2710200"/>
          </a:xfrm>
          <a:prstGeom prst="rect">
            <a:avLst/>
          </a:prstGeom>
        </p:spPr>
        <p:txBody>
          <a:bodyPr anchorCtr="0" anchor="t" bIns="91425" lIns="91425" rIns="91425" tIns="91425">
            <a:noAutofit/>
          </a:bodyPr>
          <a:lstStyle/>
          <a:p>
            <a:pPr lvl="0" rtl="0">
              <a:spcBef>
                <a:spcPts val="0"/>
              </a:spcBef>
              <a:buNone/>
            </a:pPr>
            <a:r>
              <a:rPr lang="en"/>
              <a:t>UVD:</a:t>
            </a:r>
          </a:p>
          <a:p>
            <a:pPr indent="-228600" lvl="0" marL="457200" rtl="0">
              <a:spcBef>
                <a:spcPts val="0"/>
              </a:spcBef>
            </a:pPr>
            <a:r>
              <a:rPr lang="en"/>
              <a:t>By convention: </a:t>
            </a:r>
            <a:r>
              <a:rPr i="1" lang="en"/>
              <a:t>R ~= UV</a:t>
            </a:r>
          </a:p>
          <a:p>
            <a:pPr indent="-228600" lvl="0" marL="457200" rtl="0">
              <a:spcBef>
                <a:spcPts val="0"/>
              </a:spcBef>
              <a:buClr>
                <a:srgbClr val="999999"/>
              </a:buClr>
            </a:pPr>
            <a:r>
              <a:rPr lang="en">
                <a:solidFill>
                  <a:srgbClr val="999999"/>
                </a:solidFill>
              </a:rPr>
              <a:t>… (see previous slides)</a:t>
            </a:r>
          </a:p>
        </p:txBody>
      </p:sp>
      <p:sp>
        <p:nvSpPr>
          <p:cNvPr id="314" name="Shape 314"/>
          <p:cNvSpPr txBox="1"/>
          <p:nvPr>
            <p:ph idx="1" type="body"/>
          </p:nvPr>
        </p:nvSpPr>
        <p:spPr>
          <a:xfrm>
            <a:off x="4797300" y="1919075"/>
            <a:ext cx="3896700" cy="2710200"/>
          </a:xfrm>
          <a:prstGeom prst="rect">
            <a:avLst/>
          </a:prstGeom>
        </p:spPr>
        <p:txBody>
          <a:bodyPr anchorCtr="0" anchor="t" bIns="91425" lIns="91425" rIns="91425" tIns="91425">
            <a:noAutofit/>
          </a:bodyPr>
          <a:lstStyle/>
          <a:p>
            <a:pPr lvl="0" rtl="0">
              <a:spcBef>
                <a:spcPts val="0"/>
              </a:spcBef>
              <a:buNone/>
            </a:pPr>
            <a:r>
              <a:rPr lang="en"/>
              <a:t>NMF:</a:t>
            </a:r>
          </a:p>
          <a:p>
            <a:pPr indent="-228600" lvl="0" marL="457200" rtl="0">
              <a:spcBef>
                <a:spcPts val="0"/>
              </a:spcBef>
            </a:pPr>
            <a:r>
              <a:rPr lang="en"/>
              <a:t>By convention: </a:t>
            </a:r>
            <a:r>
              <a:rPr i="1" lang="en"/>
              <a:t>V ~= WH</a:t>
            </a:r>
          </a:p>
          <a:p>
            <a:pPr indent="-228600" lvl="0" marL="457200" rtl="0">
              <a:spcBef>
                <a:spcPts val="0"/>
              </a:spcBef>
            </a:pPr>
            <a:r>
              <a:rPr lang="en"/>
              <a:t>Same as UVD, but with one extra constraint:</a:t>
            </a:r>
            <a:br>
              <a:rPr lang="en"/>
            </a:br>
            <a:r>
              <a:rPr b="1" lang="en"/>
              <a:t>all values of </a:t>
            </a:r>
            <a:r>
              <a:rPr b="1" i="1" lang="en"/>
              <a:t>V</a:t>
            </a:r>
            <a:r>
              <a:rPr b="1" lang="en"/>
              <a:t>, </a:t>
            </a:r>
            <a:r>
              <a:rPr b="1" i="1" lang="en"/>
              <a:t>W</a:t>
            </a:r>
            <a:r>
              <a:rPr b="1" lang="en"/>
              <a:t>, and </a:t>
            </a:r>
            <a:r>
              <a:rPr b="1" i="1" lang="en"/>
              <a:t>H</a:t>
            </a:r>
            <a:r>
              <a:rPr b="1" lang="en"/>
              <a:t> must be non-negative!</a:t>
            </a:r>
          </a:p>
        </p:txBody>
      </p:sp>
      <p:sp>
        <p:nvSpPr>
          <p:cNvPr id="315" name="Shape 315"/>
          <p:cNvSpPr txBox="1"/>
          <p:nvPr/>
        </p:nvSpPr>
        <p:spPr>
          <a:xfrm>
            <a:off x="471900" y="3763550"/>
            <a:ext cx="4450500" cy="12681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4125"/>
                </a:solidFill>
              </a:rPr>
              <a:t>NMF</a:t>
            </a:r>
            <a:r>
              <a:rPr lang="en" sz="1800">
                <a:solidFill>
                  <a:srgbClr val="CC4125"/>
                </a:solidFill>
              </a:rPr>
              <a:t> is a specialization of </a:t>
            </a:r>
            <a:r>
              <a:rPr b="1" lang="en" sz="1800">
                <a:solidFill>
                  <a:srgbClr val="CC4125"/>
                </a:solidFill>
              </a:rPr>
              <a:t>UVD</a:t>
            </a:r>
            <a:r>
              <a:rPr lang="en" sz="1800">
                <a:solidFill>
                  <a:srgbClr val="CC4125"/>
                </a:solidFill>
              </a:rPr>
              <a:t>!</a:t>
            </a:r>
          </a:p>
          <a:p>
            <a:pPr lvl="0" rtl="0">
              <a:spcBef>
                <a:spcPts val="0"/>
              </a:spcBef>
              <a:buNone/>
            </a:pPr>
            <a:r>
              <a:t/>
            </a:r>
            <a:endParaRPr sz="1200">
              <a:solidFill>
                <a:srgbClr val="CC4125"/>
              </a:solidFill>
            </a:endParaRPr>
          </a:p>
          <a:p>
            <a:pPr lvl="0">
              <a:spcBef>
                <a:spcPts val="0"/>
              </a:spcBef>
              <a:buNone/>
            </a:pPr>
            <a:r>
              <a:rPr lang="en" sz="1800">
                <a:solidFill>
                  <a:srgbClr val="CC4125"/>
                </a:solidFill>
              </a:rPr>
              <a:t>Both are approximate factorizations, and both optimize to reduce the RSS.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Business Goals:</a:t>
            </a:r>
          </a:p>
        </p:txBody>
      </p:sp>
      <p:sp>
        <p:nvSpPr>
          <p:cNvPr id="85" name="Shape 85"/>
          <p:cNvSpPr txBox="1"/>
          <p:nvPr>
            <p:ph idx="1" type="body"/>
          </p:nvPr>
        </p:nvSpPr>
        <p:spPr>
          <a:xfrm>
            <a:off x="201225" y="2095325"/>
            <a:ext cx="5436600" cy="2710200"/>
          </a:xfrm>
          <a:prstGeom prst="rect">
            <a:avLst/>
          </a:prstGeom>
        </p:spPr>
        <p:txBody>
          <a:bodyPr anchorCtr="0" anchor="t" bIns="91425" lIns="91425" rIns="91425" tIns="91425">
            <a:noAutofit/>
          </a:bodyPr>
          <a:lstStyle/>
          <a:p>
            <a:pPr lvl="0" rtl="0" algn="ctr">
              <a:spcBef>
                <a:spcPts val="0"/>
              </a:spcBef>
              <a:buNone/>
            </a:pPr>
            <a:r>
              <a:rPr lang="en" sz="3000">
                <a:solidFill>
                  <a:srgbClr val="666666"/>
                </a:solidFill>
              </a:rPr>
              <a:t>What will the user </a:t>
            </a:r>
            <a:r>
              <a:rPr b="1" lang="en" sz="3000">
                <a:solidFill>
                  <a:srgbClr val="666666"/>
                </a:solidFill>
              </a:rPr>
              <a:t>like</a:t>
            </a:r>
            <a:r>
              <a:rPr lang="en" sz="3000">
                <a:solidFill>
                  <a:srgbClr val="666666"/>
                </a:solidFill>
              </a:rPr>
              <a:t>?</a:t>
            </a:r>
          </a:p>
          <a:p>
            <a:pPr lvl="0" rtl="0" algn="ctr">
              <a:spcBef>
                <a:spcPts val="0"/>
              </a:spcBef>
              <a:buNone/>
            </a:pPr>
            <a:r>
              <a:rPr lang="en" sz="3000">
                <a:solidFill>
                  <a:srgbClr val="666666"/>
                </a:solidFill>
              </a:rPr>
              <a:t>What will the user </a:t>
            </a:r>
            <a:r>
              <a:rPr b="1" lang="en" sz="3000">
                <a:solidFill>
                  <a:srgbClr val="666666"/>
                </a:solidFill>
              </a:rPr>
              <a:t>buy</a:t>
            </a:r>
            <a:r>
              <a:rPr lang="en" sz="3000">
                <a:solidFill>
                  <a:srgbClr val="666666"/>
                </a:solidFill>
              </a:rPr>
              <a:t>?</a:t>
            </a:r>
          </a:p>
          <a:p>
            <a:pPr lvl="0" algn="ctr">
              <a:spcBef>
                <a:spcPts val="0"/>
              </a:spcBef>
              <a:buNone/>
            </a:pPr>
            <a:r>
              <a:rPr lang="en" sz="3000">
                <a:solidFill>
                  <a:srgbClr val="666666"/>
                </a:solidFill>
              </a:rPr>
              <a:t>What will the user </a:t>
            </a:r>
            <a:r>
              <a:rPr b="1" lang="en" sz="3000">
                <a:solidFill>
                  <a:srgbClr val="666666"/>
                </a:solidFill>
              </a:rPr>
              <a:t>click</a:t>
            </a:r>
            <a:r>
              <a:rPr lang="en" sz="3000">
                <a:solidFill>
                  <a:srgbClr val="666666"/>
                </a:solidFill>
              </a:rPr>
              <a:t>?</a:t>
            </a:r>
          </a:p>
        </p:txBody>
      </p:sp>
      <p:sp>
        <p:nvSpPr>
          <p:cNvPr id="86" name="Shape 86"/>
          <p:cNvSpPr txBox="1"/>
          <p:nvPr/>
        </p:nvSpPr>
        <p:spPr>
          <a:xfrm>
            <a:off x="5974450" y="2538450"/>
            <a:ext cx="2959200" cy="1276200"/>
          </a:xfrm>
          <a:prstGeom prst="rect">
            <a:avLst/>
          </a:prstGeom>
          <a:noFill/>
          <a:ln>
            <a:noFill/>
          </a:ln>
        </p:spPr>
        <p:txBody>
          <a:bodyPr anchorCtr="0" anchor="t" bIns="91425" lIns="91425" rIns="91425" tIns="91425">
            <a:noAutofit/>
          </a:bodyPr>
          <a:lstStyle/>
          <a:p>
            <a:pPr lvl="0">
              <a:spcBef>
                <a:spcPts val="0"/>
              </a:spcBef>
              <a:buNone/>
            </a:pPr>
            <a:r>
              <a:rPr lang="en" sz="1800">
                <a:solidFill>
                  <a:srgbClr val="CC4125"/>
                </a:solidFill>
              </a:rPr>
              <a:t>Name a business that cares are each of these, and tell us why they care.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UVD vs NMF </a:t>
            </a:r>
            <a:r>
              <a:rPr i="1" lang="en"/>
              <a:t>(continued)</a:t>
            </a:r>
          </a:p>
        </p:txBody>
      </p:sp>
      <p:sp>
        <p:nvSpPr>
          <p:cNvPr id="321" name="Shape 321"/>
          <p:cNvSpPr txBox="1"/>
          <p:nvPr>
            <p:ph idx="1" type="body"/>
          </p:nvPr>
        </p:nvSpPr>
        <p:spPr>
          <a:xfrm>
            <a:off x="471900" y="1766675"/>
            <a:ext cx="5023800" cy="2710200"/>
          </a:xfrm>
          <a:prstGeom prst="rect">
            <a:avLst/>
          </a:prstGeom>
        </p:spPr>
        <p:txBody>
          <a:bodyPr anchorCtr="0" anchor="t" bIns="91425" lIns="91425" rIns="91425" tIns="91425">
            <a:noAutofit/>
          </a:bodyPr>
          <a:lstStyle/>
          <a:p>
            <a:pPr lvl="0" rtl="0">
              <a:spcBef>
                <a:spcPts val="0"/>
              </a:spcBef>
              <a:buNone/>
            </a:pPr>
            <a:r>
              <a:rPr lang="en"/>
              <a:t>UVD and NMF are both solved using either:</a:t>
            </a:r>
          </a:p>
          <a:p>
            <a:pPr indent="-228600" lvl="0" marL="457200" rtl="0">
              <a:spcBef>
                <a:spcPts val="0"/>
              </a:spcBef>
            </a:pPr>
            <a:r>
              <a:rPr lang="en"/>
              <a:t>Alternating Least Squares (ALS)</a:t>
            </a:r>
          </a:p>
          <a:p>
            <a:pPr indent="-228600" lvl="0" marL="457200" rtl="0">
              <a:spcBef>
                <a:spcPts val="0"/>
              </a:spcBef>
            </a:pPr>
            <a:r>
              <a:rPr lang="en"/>
              <a:t>Stochastic Gradient Descent (SGD)</a:t>
            </a:r>
          </a:p>
        </p:txBody>
      </p:sp>
      <p:sp>
        <p:nvSpPr>
          <p:cNvPr id="322" name="Shape 322"/>
          <p:cNvSpPr txBox="1"/>
          <p:nvPr/>
        </p:nvSpPr>
        <p:spPr>
          <a:xfrm>
            <a:off x="2134500" y="3284975"/>
            <a:ext cx="4896900" cy="1782300"/>
          </a:xfrm>
          <a:prstGeom prst="rect">
            <a:avLst/>
          </a:prstGeom>
          <a:noFill/>
          <a:ln>
            <a:noFill/>
          </a:ln>
        </p:spPr>
        <p:txBody>
          <a:bodyPr anchorCtr="0" anchor="t" bIns="91425" lIns="91425" rIns="91425" tIns="91425">
            <a:noAutofit/>
          </a:bodyPr>
          <a:lstStyle/>
          <a:p>
            <a:pPr lvl="0" rtl="0" algn="ctr">
              <a:spcBef>
                <a:spcPts val="0"/>
              </a:spcBef>
              <a:buNone/>
            </a:pPr>
            <a:r>
              <a:rPr lang="en" sz="3200">
                <a:solidFill>
                  <a:srgbClr val="CC4125"/>
                </a:solidFill>
              </a:rPr>
              <a:t>You did </a:t>
            </a:r>
            <a:r>
              <a:rPr b="1" lang="en" sz="3200">
                <a:solidFill>
                  <a:srgbClr val="CC4125"/>
                </a:solidFill>
              </a:rPr>
              <a:t>ALS</a:t>
            </a:r>
            <a:r>
              <a:rPr lang="en" sz="3200">
                <a:solidFill>
                  <a:srgbClr val="CC4125"/>
                </a:solidFill>
              </a:rPr>
              <a:t> yesterday, so let’s do </a:t>
            </a:r>
            <a:r>
              <a:rPr b="1" lang="en" sz="3200">
                <a:solidFill>
                  <a:srgbClr val="CC4125"/>
                </a:solidFill>
              </a:rPr>
              <a:t>SGD</a:t>
            </a:r>
            <a:r>
              <a:rPr lang="en" sz="3200">
                <a:solidFill>
                  <a:srgbClr val="CC4125"/>
                </a:solidFill>
              </a:rPr>
              <a:t> today!</a:t>
            </a:r>
          </a:p>
          <a:p>
            <a:pPr lvl="0" algn="ctr">
              <a:spcBef>
                <a:spcPts val="0"/>
              </a:spcBef>
              <a:buNone/>
            </a:pPr>
            <a:r>
              <a:rPr lang="en" sz="1800">
                <a:solidFill>
                  <a:srgbClr val="666666"/>
                </a:solidFill>
              </a:rPr>
              <a:t>(and we’ll see why SGD has some advantages for recommender systems)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via Stochastic Gradient Descent (SGD)</a:t>
            </a:r>
          </a:p>
        </p:txBody>
      </p:sp>
      <p:sp>
        <p:nvSpPr>
          <p:cNvPr id="328" name="Shape 32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b="1" lang="en">
                <a:solidFill>
                  <a:srgbClr val="CC4125"/>
                </a:solidFill>
              </a:rPr>
              <a:t>Boardwork… (take notes!)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ALS vs SGD</a:t>
            </a:r>
          </a:p>
        </p:txBody>
      </p:sp>
      <p:sp>
        <p:nvSpPr>
          <p:cNvPr id="334" name="Shape 334"/>
          <p:cNvSpPr txBox="1"/>
          <p:nvPr>
            <p:ph idx="1" type="body"/>
          </p:nvPr>
        </p:nvSpPr>
        <p:spPr>
          <a:xfrm>
            <a:off x="471900" y="1919075"/>
            <a:ext cx="4222200" cy="3048300"/>
          </a:xfrm>
          <a:prstGeom prst="rect">
            <a:avLst/>
          </a:prstGeom>
        </p:spPr>
        <p:txBody>
          <a:bodyPr anchorCtr="0" anchor="t" bIns="91425" lIns="91425" rIns="91425" tIns="91425">
            <a:noAutofit/>
          </a:bodyPr>
          <a:lstStyle/>
          <a:p>
            <a:pPr lvl="0" rtl="0">
              <a:spcBef>
                <a:spcPts val="0"/>
              </a:spcBef>
              <a:buNone/>
            </a:pPr>
            <a:r>
              <a:rPr b="1" lang="en" sz="1800"/>
              <a:t>ALS:</a:t>
            </a:r>
          </a:p>
          <a:p>
            <a:pPr indent="-342900" lvl="0" marL="457200" rtl="0">
              <a:spcBef>
                <a:spcPts val="0"/>
              </a:spcBef>
              <a:buSzPct val="100000"/>
            </a:pPr>
            <a:r>
              <a:rPr lang="en" sz="1800"/>
              <a:t>Parallelizes very well</a:t>
            </a:r>
          </a:p>
          <a:p>
            <a:pPr indent="-342900" lvl="0" marL="457200" rtl="0">
              <a:spcBef>
                <a:spcPts val="0"/>
              </a:spcBef>
              <a:buSzPct val="100000"/>
            </a:pPr>
            <a:r>
              <a:rPr lang="en" sz="1800"/>
              <a:t>No learning rate required</a:t>
            </a:r>
          </a:p>
          <a:p>
            <a:pPr indent="-342900" lvl="0" marL="457200" rtl="0">
              <a:spcBef>
                <a:spcPts val="0"/>
              </a:spcBef>
              <a:buSzPct val="100000"/>
            </a:pPr>
            <a:r>
              <a:rPr lang="en" sz="1800"/>
              <a:t>Available in Spark/MLlib</a:t>
            </a:r>
          </a:p>
          <a:p>
            <a:pPr indent="-342900" lvl="0" marL="457200" rtl="0">
              <a:spcBef>
                <a:spcPts val="0"/>
              </a:spcBef>
              <a:buSzPct val="100000"/>
            </a:pPr>
            <a:r>
              <a:rPr lang="en" sz="1800"/>
              <a:t>Only appropriate for matrices that don’t have missing values</a:t>
            </a:r>
            <a:br>
              <a:rPr lang="en" sz="1800"/>
            </a:br>
            <a:r>
              <a:rPr lang="en"/>
              <a:t>(we’ll call this a </a:t>
            </a:r>
            <a:r>
              <a:rPr b="1" lang="en"/>
              <a:t>dense</a:t>
            </a:r>
            <a:r>
              <a:rPr lang="en"/>
              <a:t> matrix in this lecture)</a:t>
            </a:r>
          </a:p>
        </p:txBody>
      </p:sp>
      <p:sp>
        <p:nvSpPr>
          <p:cNvPr id="335" name="Shape 335"/>
          <p:cNvSpPr txBox="1"/>
          <p:nvPr>
            <p:ph idx="2" type="body"/>
          </p:nvPr>
        </p:nvSpPr>
        <p:spPr>
          <a:xfrm>
            <a:off x="4770450" y="1919075"/>
            <a:ext cx="4222200" cy="3048300"/>
          </a:xfrm>
          <a:prstGeom prst="rect">
            <a:avLst/>
          </a:prstGeom>
        </p:spPr>
        <p:txBody>
          <a:bodyPr anchorCtr="0" anchor="t" bIns="91425" lIns="91425" rIns="91425" tIns="91425">
            <a:noAutofit/>
          </a:bodyPr>
          <a:lstStyle/>
          <a:p>
            <a:pPr lvl="0" rtl="0">
              <a:spcBef>
                <a:spcPts val="0"/>
              </a:spcBef>
              <a:buNone/>
            </a:pPr>
            <a:r>
              <a:rPr b="1" lang="en" sz="1800"/>
              <a:t>SGD:</a:t>
            </a:r>
          </a:p>
          <a:p>
            <a:pPr indent="-342900" lvl="0" marL="457200" rtl="0">
              <a:spcBef>
                <a:spcPts val="0"/>
              </a:spcBef>
              <a:buSzPct val="100000"/>
            </a:pPr>
            <a:r>
              <a:rPr lang="en" sz="1800"/>
              <a:t>Faster (if on single machine)</a:t>
            </a:r>
          </a:p>
          <a:p>
            <a:pPr indent="-342900" lvl="0" marL="457200" rtl="0">
              <a:spcBef>
                <a:spcPts val="0"/>
              </a:spcBef>
              <a:buSzPct val="100000"/>
            </a:pPr>
            <a:r>
              <a:rPr lang="en" sz="1800"/>
              <a:t>Requires tuning learning rate</a:t>
            </a:r>
          </a:p>
          <a:p>
            <a:pPr indent="-342900" lvl="0" marL="457200" rtl="0">
              <a:spcBef>
                <a:spcPts val="0"/>
              </a:spcBef>
              <a:buSzPct val="100000"/>
            </a:pPr>
            <a:r>
              <a:rPr lang="en" sz="1800"/>
              <a:t>Anecdotal evidence of better results…</a:t>
            </a:r>
          </a:p>
          <a:p>
            <a:pPr indent="-342900" lvl="0" marL="457200">
              <a:spcBef>
                <a:spcPts val="0"/>
              </a:spcBef>
              <a:buSzPct val="100000"/>
            </a:pPr>
            <a:r>
              <a:rPr lang="en" sz="1800"/>
              <a:t>Works with missing values </a:t>
            </a:r>
            <a:br>
              <a:rPr lang="en" sz="1800"/>
            </a:br>
            <a:r>
              <a:rPr lang="en"/>
              <a:t>(we’ll call this a </a:t>
            </a:r>
            <a:r>
              <a:rPr b="1" lang="en"/>
              <a:t>sparse</a:t>
            </a:r>
            <a:r>
              <a:rPr lang="en"/>
              <a:t> matrix in this lecture)</a:t>
            </a:r>
            <a:br>
              <a:rPr lang="en"/>
            </a:br>
            <a:r>
              <a:rPr lang="en"/>
              <a:t>(we’ll see how missing values are handled soon!)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Matrix Factorization for Recommendation</a:t>
            </a:r>
          </a:p>
        </p:txBody>
      </p:sp>
      <p:sp>
        <p:nvSpPr>
          <p:cNvPr id="341" name="Shape 341"/>
          <p:cNvSpPr txBox="1"/>
          <p:nvPr>
            <p:ph idx="1" type="body"/>
          </p:nvPr>
        </p:nvSpPr>
        <p:spPr>
          <a:xfrm>
            <a:off x="246600" y="1855425"/>
            <a:ext cx="4568100" cy="3076800"/>
          </a:xfrm>
          <a:prstGeom prst="rect">
            <a:avLst/>
          </a:prstGeom>
        </p:spPr>
        <p:txBody>
          <a:bodyPr anchorCtr="0" anchor="t" bIns="91425" lIns="91425" rIns="91425" tIns="91425">
            <a:noAutofit/>
          </a:bodyPr>
          <a:lstStyle/>
          <a:p>
            <a:pPr lvl="0" rtl="0">
              <a:spcBef>
                <a:spcPts val="0"/>
              </a:spcBef>
              <a:buNone/>
            </a:pPr>
            <a:r>
              <a:rPr lang="en"/>
              <a:t>Recall: An explicit-rating utility matrix is usually VERY sparse…</a:t>
            </a:r>
          </a:p>
          <a:p>
            <a:pPr lvl="0" rtl="0">
              <a:spcBef>
                <a:spcPts val="0"/>
              </a:spcBef>
              <a:buNone/>
            </a:pPr>
            <a:r>
              <a:rPr lang="en"/>
              <a:t>We’ve previously used SVD to find latent features (aka, factors)... Would SVD be good for this sparse utility matrix?</a:t>
            </a:r>
            <a:br>
              <a:rPr lang="en"/>
            </a:br>
            <a:r>
              <a:rPr lang="en"/>
              <a:t>(Hint: No!)</a:t>
            </a:r>
          </a:p>
          <a:p>
            <a:pPr lvl="0">
              <a:spcBef>
                <a:spcPts val="0"/>
              </a:spcBef>
              <a:buNone/>
            </a:pPr>
            <a:r>
              <a:rPr b="1" lang="en">
                <a:solidFill>
                  <a:srgbClr val="CC4125"/>
                </a:solidFill>
              </a:rPr>
              <a:t>What’s the problem with using SVD on this sparse utility matrix?</a:t>
            </a:r>
          </a:p>
        </p:txBody>
      </p:sp>
      <p:pic>
        <p:nvPicPr>
          <p:cNvPr id="342" name="Shape 342"/>
          <p:cNvPicPr preferRelativeResize="0"/>
          <p:nvPr/>
        </p:nvPicPr>
        <p:blipFill>
          <a:blip r:embed="rId3">
            <a:alphaModFix/>
          </a:blip>
          <a:stretch>
            <a:fillRect/>
          </a:stretch>
        </p:blipFill>
        <p:spPr>
          <a:xfrm>
            <a:off x="4908651" y="1774124"/>
            <a:ext cx="4102224" cy="329889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000"/>
                                        <p:tgtEl>
                                          <p:spTgt spid="34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90250" y="488250"/>
            <a:ext cx="6227100" cy="4090800"/>
          </a:xfrm>
          <a:prstGeom prst="rect">
            <a:avLst/>
          </a:prstGeom>
        </p:spPr>
        <p:txBody>
          <a:bodyPr anchorCtr="0" anchor="ctr" bIns="91425" lIns="91425" rIns="91425" tIns="91425">
            <a:noAutofit/>
          </a:bodyPr>
          <a:lstStyle/>
          <a:p>
            <a:pPr lvl="0" rtl="0">
              <a:spcBef>
                <a:spcPts val="0"/>
              </a:spcBef>
              <a:buNone/>
            </a:pPr>
            <a:r>
              <a:rPr lang="en" sz="2400"/>
              <a:t>Would UVD (or NMF) work better than SVD to find latent factors when the utility matrix is sparse?</a:t>
            </a:r>
          </a:p>
          <a:p>
            <a:pPr lvl="0" rtl="0">
              <a:spcBef>
                <a:spcPts val="0"/>
              </a:spcBef>
              <a:buNone/>
            </a:pPr>
            <a:r>
              <a:t/>
            </a:r>
            <a:endParaRPr sz="2400"/>
          </a:p>
          <a:p>
            <a:pPr lvl="0">
              <a:spcBef>
                <a:spcPts val="0"/>
              </a:spcBef>
              <a:buNone/>
            </a:pPr>
            <a:r>
              <a:rPr lang="en" sz="2400"/>
              <a:t>(Hint: Consider ways to change the SGD algorithm to handle missing values in the sparse utility matrix.)</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SVD vs UVD </a:t>
            </a:r>
            <a:r>
              <a:rPr i="1" lang="en"/>
              <a:t>(revisited)</a:t>
            </a:r>
          </a:p>
        </p:txBody>
      </p:sp>
      <p:sp>
        <p:nvSpPr>
          <p:cNvPr id="353" name="Shape 353"/>
          <p:cNvSpPr txBox="1"/>
          <p:nvPr>
            <p:ph idx="1" type="body"/>
          </p:nvPr>
        </p:nvSpPr>
        <p:spPr>
          <a:xfrm>
            <a:off x="471900" y="1842875"/>
            <a:ext cx="4166700" cy="3177600"/>
          </a:xfrm>
          <a:prstGeom prst="rect">
            <a:avLst/>
          </a:prstGeom>
        </p:spPr>
        <p:txBody>
          <a:bodyPr anchorCtr="0" anchor="t" bIns="91425" lIns="91425" rIns="91425" tIns="91425">
            <a:noAutofit/>
          </a:bodyPr>
          <a:lstStyle/>
          <a:p>
            <a:pPr lvl="0" rtl="0">
              <a:spcBef>
                <a:spcPts val="0"/>
              </a:spcBef>
              <a:buNone/>
            </a:pPr>
            <a:r>
              <a:rPr b="1" lang="en"/>
              <a:t>SVD:</a:t>
            </a:r>
          </a:p>
          <a:p>
            <a:pPr indent="-228600" lvl="0" marL="457200" rtl="0">
              <a:spcBef>
                <a:spcPts val="0"/>
              </a:spcBef>
            </a:pPr>
            <a:r>
              <a:rPr i="1" lang="en"/>
              <a:t>R = USV</a:t>
            </a:r>
            <a:r>
              <a:rPr baseline="30000" i="1" lang="en"/>
              <a:t>T</a:t>
            </a:r>
          </a:p>
          <a:p>
            <a:pPr indent="-228600" lvl="0" marL="457200" rtl="0">
              <a:spcBef>
                <a:spcPts val="0"/>
              </a:spcBef>
            </a:pPr>
            <a:r>
              <a:rPr lang="en"/>
              <a:t>...</a:t>
            </a:r>
          </a:p>
          <a:p>
            <a:pPr indent="-228600" lvl="0" marL="457200" rtl="0">
              <a:spcBef>
                <a:spcPts val="0"/>
              </a:spcBef>
            </a:pPr>
            <a:r>
              <a:rPr b="1" lang="en"/>
              <a:t>Bad if </a:t>
            </a:r>
            <a:r>
              <a:rPr b="1" i="1" lang="en"/>
              <a:t>R</a:t>
            </a:r>
            <a:r>
              <a:rPr b="1" lang="en"/>
              <a:t> has missing values!</a:t>
            </a:r>
          </a:p>
          <a:p>
            <a:pPr indent="-228600" lvl="1" marL="914400" rtl="0">
              <a:spcBef>
                <a:spcPts val="0"/>
              </a:spcBef>
            </a:pPr>
            <a:r>
              <a:rPr lang="en"/>
              <a:t>You are forced to fill in missing values.</a:t>
            </a:r>
          </a:p>
          <a:p>
            <a:pPr indent="-228600" lvl="1" marL="914400" rtl="0">
              <a:spcBef>
                <a:spcPts val="0"/>
              </a:spcBef>
            </a:pPr>
            <a:r>
              <a:rPr lang="en"/>
              <a:t>Solution fits these fill-values (which is silly).</a:t>
            </a:r>
          </a:p>
          <a:p>
            <a:pPr indent="-228600" lvl="1" marL="914400" rtl="0">
              <a:spcBef>
                <a:spcPts val="0"/>
              </a:spcBef>
            </a:pPr>
            <a:r>
              <a:rPr lang="en"/>
              <a:t>Makes for a much larger memory footprint.</a:t>
            </a:r>
          </a:p>
          <a:p>
            <a:pPr indent="-228600" lvl="1" marL="914400" rtl="0">
              <a:spcBef>
                <a:spcPts val="0"/>
              </a:spcBef>
            </a:pPr>
            <a:r>
              <a:rPr lang="en"/>
              <a:t>Slow to compute for large matrices.</a:t>
            </a:r>
          </a:p>
        </p:txBody>
      </p:sp>
      <p:sp>
        <p:nvSpPr>
          <p:cNvPr id="354" name="Shape 354"/>
          <p:cNvSpPr txBox="1"/>
          <p:nvPr>
            <p:ph idx="1" type="body"/>
          </p:nvPr>
        </p:nvSpPr>
        <p:spPr>
          <a:xfrm>
            <a:off x="4757875" y="1842875"/>
            <a:ext cx="4166700" cy="3177600"/>
          </a:xfrm>
          <a:prstGeom prst="rect">
            <a:avLst/>
          </a:prstGeom>
        </p:spPr>
        <p:txBody>
          <a:bodyPr anchorCtr="0" anchor="t" bIns="91425" lIns="91425" rIns="91425" tIns="91425">
            <a:noAutofit/>
          </a:bodyPr>
          <a:lstStyle/>
          <a:p>
            <a:pPr lvl="0" rtl="0">
              <a:spcBef>
                <a:spcPts val="0"/>
              </a:spcBef>
              <a:buNone/>
            </a:pPr>
            <a:r>
              <a:rPr b="1" lang="en"/>
              <a:t>UVD:</a:t>
            </a:r>
          </a:p>
          <a:p>
            <a:pPr indent="-228600" lvl="0" marL="457200" rtl="0">
              <a:spcBef>
                <a:spcPts val="0"/>
              </a:spcBef>
            </a:pPr>
            <a:r>
              <a:rPr i="1" lang="en"/>
              <a:t>R ~= UV</a:t>
            </a:r>
          </a:p>
          <a:p>
            <a:pPr indent="-228600" lvl="0" marL="457200" rtl="0">
              <a:spcBef>
                <a:spcPts val="0"/>
              </a:spcBef>
            </a:pPr>
            <a:r>
              <a:rPr lang="en"/>
              <a:t>…</a:t>
            </a:r>
          </a:p>
          <a:p>
            <a:pPr indent="-228600" lvl="0" marL="457200" rtl="0">
              <a:spcBef>
                <a:spcPts val="0"/>
              </a:spcBef>
            </a:pPr>
            <a:r>
              <a:rPr b="1" lang="en"/>
              <a:t>Handles missing values when computed via SGD.</a:t>
            </a:r>
          </a:p>
        </p:txBody>
      </p:sp>
      <p:pic>
        <p:nvPicPr>
          <p:cNvPr id="355" name="Shape 355"/>
          <p:cNvPicPr preferRelativeResize="0"/>
          <p:nvPr/>
        </p:nvPicPr>
        <p:blipFill>
          <a:blip r:embed="rId3">
            <a:alphaModFix/>
          </a:blip>
          <a:stretch>
            <a:fillRect/>
          </a:stretch>
        </p:blipFill>
        <p:spPr>
          <a:xfrm>
            <a:off x="5522999" y="3942974"/>
            <a:ext cx="3401575" cy="651975"/>
          </a:xfrm>
          <a:prstGeom prst="rect">
            <a:avLst/>
          </a:prstGeom>
          <a:noFill/>
          <a:ln>
            <a:noFill/>
          </a:ln>
        </p:spPr>
      </p:pic>
      <p:sp>
        <p:nvSpPr>
          <p:cNvPr id="356" name="Shape 356"/>
          <p:cNvSpPr/>
          <p:nvPr/>
        </p:nvSpPr>
        <p:spPr>
          <a:xfrm>
            <a:off x="6735475" y="4348268"/>
            <a:ext cx="375900" cy="2862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7468650" y="4500675"/>
            <a:ext cx="1608900" cy="601800"/>
          </a:xfrm>
          <a:prstGeom prst="rect">
            <a:avLst/>
          </a:prstGeom>
          <a:noFill/>
          <a:ln>
            <a:noFill/>
          </a:ln>
        </p:spPr>
        <p:txBody>
          <a:bodyPr anchorCtr="0" anchor="t" bIns="91425" lIns="91425" rIns="91425" tIns="91425">
            <a:noAutofit/>
          </a:bodyPr>
          <a:lstStyle/>
          <a:p>
            <a:pPr lvl="0">
              <a:spcBef>
                <a:spcPts val="0"/>
              </a:spcBef>
              <a:buNone/>
            </a:pPr>
            <a:r>
              <a:rPr lang="en">
                <a:solidFill>
                  <a:srgbClr val="CC4125"/>
                </a:solidFill>
              </a:rPr>
              <a:t>Set of indices of known rating</a:t>
            </a:r>
          </a:p>
        </p:txBody>
      </p:sp>
      <p:cxnSp>
        <p:nvCxnSpPr>
          <p:cNvPr id="358" name="Shape 358"/>
          <p:cNvCxnSpPr>
            <a:stCxn id="357" idx="1"/>
            <a:endCxn id="356" idx="5"/>
          </p:cNvCxnSpPr>
          <p:nvPr/>
        </p:nvCxnSpPr>
        <p:spPr>
          <a:xfrm rot="10800000">
            <a:off x="7056450" y="4592475"/>
            <a:ext cx="412200" cy="2091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UVD (or NMF) + SGD… FTW!</a:t>
            </a:r>
          </a:p>
        </p:txBody>
      </p:sp>
      <p:sp>
        <p:nvSpPr>
          <p:cNvPr id="364" name="Shape 364"/>
          <p:cNvSpPr txBox="1"/>
          <p:nvPr>
            <p:ph idx="1" type="body"/>
          </p:nvPr>
        </p:nvSpPr>
        <p:spPr>
          <a:xfrm>
            <a:off x="471900" y="1919075"/>
            <a:ext cx="8222100" cy="3095100"/>
          </a:xfrm>
          <a:prstGeom prst="rect">
            <a:avLst/>
          </a:prstGeom>
        </p:spPr>
        <p:txBody>
          <a:bodyPr anchorCtr="0" anchor="t" bIns="91425" lIns="91425" rIns="91425" tIns="91425">
            <a:noAutofit/>
          </a:bodyPr>
          <a:lstStyle/>
          <a:p>
            <a:pPr lvl="0" rtl="0">
              <a:spcBef>
                <a:spcPts val="0"/>
              </a:spcBef>
              <a:buNone/>
            </a:pPr>
            <a:r>
              <a:rPr lang="en"/>
              <a:t>UVD + SGD makes a lot of sense for recommender systems.</a:t>
            </a:r>
          </a:p>
          <a:p>
            <a:pPr lvl="0" rtl="0">
              <a:spcBef>
                <a:spcPts val="0"/>
              </a:spcBef>
              <a:buNone/>
            </a:pPr>
            <a:r>
              <a:rPr lang="en"/>
              <a:t>In fact, </a:t>
            </a:r>
            <a:r>
              <a:rPr b="1" lang="en"/>
              <a:t>NMF + SGD</a:t>
            </a:r>
            <a:r>
              <a:rPr lang="en"/>
              <a:t> is </a:t>
            </a:r>
            <a:r>
              <a:rPr b="1" lang="en"/>
              <a:t>‘best in class’</a:t>
            </a:r>
            <a:r>
              <a:rPr lang="en"/>
              <a:t> option for </a:t>
            </a:r>
            <a:r>
              <a:rPr i="1" lang="en"/>
              <a:t>many</a:t>
            </a:r>
            <a:r>
              <a:rPr lang="en"/>
              <a:t> recommender domains:</a:t>
            </a:r>
          </a:p>
          <a:p>
            <a:pPr indent="-228600" lvl="0" marL="457200" rtl="0">
              <a:spcBef>
                <a:spcPts val="0"/>
              </a:spcBef>
            </a:pPr>
            <a:r>
              <a:rPr lang="en"/>
              <a:t>No need to impute missing values.</a:t>
            </a:r>
          </a:p>
          <a:p>
            <a:pPr indent="-228600" lvl="0" marL="457200" rtl="0">
              <a:spcBef>
                <a:spcPts val="0"/>
              </a:spcBef>
            </a:pPr>
            <a:r>
              <a:rPr lang="en"/>
              <a:t>Use regularization to avoid overfitting.</a:t>
            </a:r>
          </a:p>
          <a:p>
            <a:pPr indent="-228600" lvl="0" marL="457200" rtl="0">
              <a:spcBef>
                <a:spcPts val="0"/>
              </a:spcBef>
            </a:pPr>
            <a:r>
              <a:rPr lang="en"/>
              <a:t>Optionally include biases terms to communicate prior knowledge.</a:t>
            </a:r>
          </a:p>
          <a:p>
            <a:pPr indent="-228600" lvl="0" marL="457200" rtl="0">
              <a:spcBef>
                <a:spcPts val="0"/>
              </a:spcBef>
            </a:pPr>
            <a:r>
              <a:rPr lang="en"/>
              <a:t>Can handle time-dynamics (e.g. change in user preference over time).</a:t>
            </a:r>
          </a:p>
          <a:p>
            <a:pPr indent="-228600" lvl="0" marL="457200">
              <a:spcBef>
                <a:spcPts val="0"/>
              </a:spcBef>
            </a:pPr>
            <a:r>
              <a:rPr lang="en"/>
              <a:t>Used by the winning entry in the Netflix challenge.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10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10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animEffect filter="fade" transition="in">
                                      <p:cBhvr>
                                        <p:cTn dur="1000"/>
                                        <p:tgtEl>
                                          <p:spTgt spid="3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animEffect filter="fade" transition="in">
                                      <p:cBhvr>
                                        <p:cTn dur="1000"/>
                                        <p:tgtEl>
                                          <p:spTgt spid="3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4" st="4"/>
                                            </p:txEl>
                                          </p:spTgt>
                                        </p:tgtEl>
                                        <p:attrNameLst>
                                          <p:attrName>style.visibility</p:attrName>
                                        </p:attrNameLst>
                                      </p:cBhvr>
                                      <p:to>
                                        <p:strVal val="visible"/>
                                      </p:to>
                                    </p:set>
                                    <p:animEffect filter="fade" transition="in">
                                      <p:cBhvr>
                                        <p:cTn dur="1000"/>
                                        <p:tgtEl>
                                          <p:spTgt spid="3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5" st="5"/>
                                            </p:txEl>
                                          </p:spTgt>
                                        </p:tgtEl>
                                        <p:attrNameLst>
                                          <p:attrName>style.visibility</p:attrName>
                                        </p:attrNameLst>
                                      </p:cBhvr>
                                      <p:to>
                                        <p:strVal val="visible"/>
                                      </p:to>
                                    </p:set>
                                    <p:animEffect filter="fade" transition="in">
                                      <p:cBhvr>
                                        <p:cTn dur="1000"/>
                                        <p:tgtEl>
                                          <p:spTgt spid="3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6" st="6"/>
                                            </p:txEl>
                                          </p:spTgt>
                                        </p:tgtEl>
                                        <p:attrNameLst>
                                          <p:attrName>style.visibility</p:attrName>
                                        </p:attrNameLst>
                                      </p:cBhvr>
                                      <p:to>
                                        <p:strVal val="visible"/>
                                      </p:to>
                                    </p:set>
                                    <p:animEffect filter="fade" transition="in">
                                      <p:cBhvr>
                                        <p:cTn dur="1000"/>
                                        <p:tgtEl>
                                          <p:spTgt spid="3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Warning: Don’t forget to regularize!</a:t>
            </a:r>
          </a:p>
        </p:txBody>
      </p:sp>
      <p:sp>
        <p:nvSpPr>
          <p:cNvPr id="370" name="Shape 37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en"/>
              <a:t>Since now we’re fitting a large parameter set to sparse data, you’ll most certainly need to regularize!</a:t>
            </a:r>
          </a:p>
        </p:txBody>
      </p:sp>
      <p:pic>
        <p:nvPicPr>
          <p:cNvPr id="371" name="Shape 371"/>
          <p:cNvPicPr preferRelativeResize="0"/>
          <p:nvPr/>
        </p:nvPicPr>
        <p:blipFill>
          <a:blip r:embed="rId3">
            <a:alphaModFix/>
          </a:blip>
          <a:stretch>
            <a:fillRect/>
          </a:stretch>
        </p:blipFill>
        <p:spPr>
          <a:xfrm>
            <a:off x="1373162" y="3172224"/>
            <a:ext cx="6419575" cy="695450"/>
          </a:xfrm>
          <a:prstGeom prst="rect">
            <a:avLst/>
          </a:prstGeom>
          <a:noFill/>
          <a:ln>
            <a:noFill/>
          </a:ln>
        </p:spPr>
      </p:pic>
      <p:sp>
        <p:nvSpPr>
          <p:cNvPr id="372" name="Shape 372"/>
          <p:cNvSpPr/>
          <p:nvPr/>
        </p:nvSpPr>
        <p:spPr>
          <a:xfrm>
            <a:off x="5302800" y="2988768"/>
            <a:ext cx="2647200" cy="767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txBox="1"/>
          <p:nvPr/>
        </p:nvSpPr>
        <p:spPr>
          <a:xfrm>
            <a:off x="7468650" y="4162000"/>
            <a:ext cx="1374000" cy="8289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Tune lambda: the amount of regularization</a:t>
            </a:r>
          </a:p>
        </p:txBody>
      </p:sp>
      <p:cxnSp>
        <p:nvCxnSpPr>
          <p:cNvPr id="374" name="Shape 374"/>
          <p:cNvCxnSpPr>
            <a:stCxn id="373" idx="1"/>
            <a:endCxn id="372" idx="4"/>
          </p:cNvCxnSpPr>
          <p:nvPr/>
        </p:nvCxnSpPr>
        <p:spPr>
          <a:xfrm rot="10800000">
            <a:off x="6626550" y="3756550"/>
            <a:ext cx="842100" cy="8199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Accounting for Biases (let’s capture our domain knowledge!)</a:t>
            </a:r>
          </a:p>
        </p:txBody>
      </p:sp>
      <p:sp>
        <p:nvSpPr>
          <p:cNvPr id="380" name="Shape 380"/>
          <p:cNvSpPr txBox="1"/>
          <p:nvPr>
            <p:ph idx="4294967295" type="body"/>
          </p:nvPr>
        </p:nvSpPr>
        <p:spPr>
          <a:xfrm>
            <a:off x="471900" y="869000"/>
            <a:ext cx="8222100" cy="2207700"/>
          </a:xfrm>
          <a:prstGeom prst="rect">
            <a:avLst/>
          </a:prstGeom>
        </p:spPr>
        <p:txBody>
          <a:bodyPr anchorCtr="0" anchor="t" bIns="91425" lIns="91425" rIns="91425" tIns="91425">
            <a:noAutofit/>
          </a:bodyPr>
          <a:lstStyle/>
          <a:p>
            <a:pPr lvl="0" rtl="0">
              <a:spcBef>
                <a:spcPts val="0"/>
              </a:spcBef>
              <a:buNone/>
            </a:pPr>
            <a:r>
              <a:rPr lang="en"/>
              <a:t>In practice, much of the observed variation in rating values is due to item bias and user bias:</a:t>
            </a:r>
          </a:p>
          <a:p>
            <a:pPr indent="-228600" lvl="0" marL="457200" rtl="0">
              <a:spcBef>
                <a:spcPts val="0"/>
              </a:spcBef>
            </a:pPr>
            <a:r>
              <a:rPr lang="en"/>
              <a:t>Some items (e.g. movies) have a tendency to be rated high, some low.</a:t>
            </a:r>
          </a:p>
          <a:p>
            <a:pPr indent="-228600" lvl="0" marL="457200" rtl="0">
              <a:spcBef>
                <a:spcPts val="0"/>
              </a:spcBef>
            </a:pPr>
            <a:r>
              <a:rPr lang="en"/>
              <a:t>Some users have a tendency to rate high, some low.</a:t>
            </a:r>
          </a:p>
          <a:p>
            <a:pPr lvl="0">
              <a:spcBef>
                <a:spcPts val="0"/>
              </a:spcBef>
              <a:buNone/>
            </a:pPr>
            <a:r>
              <a:rPr lang="en"/>
              <a:t>We can capture this prior domain knowledge using a few bias terms:</a:t>
            </a:r>
          </a:p>
        </p:txBody>
      </p:sp>
      <p:pic>
        <p:nvPicPr>
          <p:cNvPr id="381" name="Shape 381"/>
          <p:cNvPicPr preferRelativeResize="0"/>
          <p:nvPr/>
        </p:nvPicPr>
        <p:blipFill>
          <a:blip r:embed="rId3">
            <a:alphaModFix/>
          </a:blip>
          <a:stretch>
            <a:fillRect/>
          </a:stretch>
        </p:blipFill>
        <p:spPr>
          <a:xfrm>
            <a:off x="2930887" y="3326650"/>
            <a:ext cx="3304124" cy="553475"/>
          </a:xfrm>
          <a:prstGeom prst="rect">
            <a:avLst/>
          </a:prstGeom>
          <a:noFill/>
          <a:ln>
            <a:noFill/>
          </a:ln>
        </p:spPr>
      </p:pic>
      <p:sp>
        <p:nvSpPr>
          <p:cNvPr id="382" name="Shape 382"/>
          <p:cNvSpPr txBox="1"/>
          <p:nvPr/>
        </p:nvSpPr>
        <p:spPr>
          <a:xfrm>
            <a:off x="154825" y="3830245"/>
            <a:ext cx="2381700" cy="904200"/>
          </a:xfrm>
          <a:prstGeom prst="rect">
            <a:avLst/>
          </a:prstGeom>
          <a:noFill/>
          <a:ln>
            <a:noFill/>
          </a:ln>
        </p:spPr>
        <p:txBody>
          <a:bodyPr anchorCtr="0" anchor="t" bIns="91425" lIns="91425" rIns="91425" tIns="91425">
            <a:noAutofit/>
          </a:bodyPr>
          <a:lstStyle/>
          <a:p>
            <a:pPr lvl="0">
              <a:spcBef>
                <a:spcPts val="0"/>
              </a:spcBef>
              <a:buNone/>
            </a:pPr>
            <a:r>
              <a:rPr lang="en" sz="1600">
                <a:solidFill>
                  <a:srgbClr val="0000FF"/>
                </a:solidFill>
              </a:rPr>
              <a:t>The overall bias of the rating by user </a:t>
            </a:r>
            <a:r>
              <a:rPr i="1" lang="en" sz="1600">
                <a:solidFill>
                  <a:srgbClr val="0000FF"/>
                </a:solidFill>
              </a:rPr>
              <a:t>i</a:t>
            </a:r>
            <a:r>
              <a:rPr lang="en" sz="1600">
                <a:solidFill>
                  <a:srgbClr val="0000FF"/>
                </a:solidFill>
              </a:rPr>
              <a:t> for item </a:t>
            </a:r>
            <a:r>
              <a:rPr i="1" lang="en" sz="1600">
                <a:solidFill>
                  <a:srgbClr val="0000FF"/>
                </a:solidFill>
              </a:rPr>
              <a:t>j</a:t>
            </a:r>
          </a:p>
        </p:txBody>
      </p:sp>
      <p:sp>
        <p:nvSpPr>
          <p:cNvPr id="383" name="Shape 383"/>
          <p:cNvSpPr txBox="1"/>
          <p:nvPr/>
        </p:nvSpPr>
        <p:spPr>
          <a:xfrm>
            <a:off x="2647700" y="4239300"/>
            <a:ext cx="1638600" cy="728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overall average rating</a:t>
            </a:r>
          </a:p>
          <a:p>
            <a:pPr lvl="0" rtl="0">
              <a:spcBef>
                <a:spcPts val="0"/>
              </a:spcBef>
              <a:buNone/>
            </a:pPr>
            <a:r>
              <a:rPr lang="en" sz="1200">
                <a:solidFill>
                  <a:srgbClr val="CC4125"/>
                </a:solidFill>
              </a:rPr>
              <a:t>(i.e. the overall bias)</a:t>
            </a:r>
          </a:p>
        </p:txBody>
      </p:sp>
      <p:sp>
        <p:nvSpPr>
          <p:cNvPr id="384" name="Shape 384"/>
          <p:cNvSpPr txBox="1"/>
          <p:nvPr/>
        </p:nvSpPr>
        <p:spPr>
          <a:xfrm>
            <a:off x="4761300" y="4188800"/>
            <a:ext cx="20547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average deviation from the overall average</a:t>
            </a:r>
          </a:p>
        </p:txBody>
      </p:sp>
      <p:sp>
        <p:nvSpPr>
          <p:cNvPr id="385" name="Shape 385"/>
          <p:cNvSpPr txBox="1"/>
          <p:nvPr/>
        </p:nvSpPr>
        <p:spPr>
          <a:xfrm>
            <a:off x="7156550" y="3513461"/>
            <a:ext cx="1878000" cy="904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average deviation from the overall average</a:t>
            </a:r>
          </a:p>
        </p:txBody>
      </p:sp>
      <p:cxnSp>
        <p:nvCxnSpPr>
          <p:cNvPr id="386" name="Shape 386"/>
          <p:cNvCxnSpPr/>
          <p:nvPr/>
        </p:nvCxnSpPr>
        <p:spPr>
          <a:xfrm flipH="1" rot="10800000">
            <a:off x="1843675" y="3599275"/>
            <a:ext cx="998100" cy="287700"/>
          </a:xfrm>
          <a:prstGeom prst="straightConnector1">
            <a:avLst/>
          </a:prstGeom>
          <a:noFill/>
          <a:ln cap="flat" cmpd="sng" w="28575">
            <a:solidFill>
              <a:srgbClr val="0000FF"/>
            </a:solidFill>
            <a:prstDash val="solid"/>
            <a:round/>
            <a:headEnd len="lg" w="lg" type="none"/>
            <a:tailEnd len="lg" w="lg" type="triangle"/>
          </a:ln>
        </p:spPr>
      </p:cxnSp>
      <p:cxnSp>
        <p:nvCxnSpPr>
          <p:cNvPr id="387" name="Shape 387"/>
          <p:cNvCxnSpPr/>
          <p:nvPr/>
        </p:nvCxnSpPr>
        <p:spPr>
          <a:xfrm flipH="1" rot="10800000">
            <a:off x="3205625" y="3769550"/>
            <a:ext cx="798900" cy="563400"/>
          </a:xfrm>
          <a:prstGeom prst="straightConnector1">
            <a:avLst/>
          </a:prstGeom>
          <a:noFill/>
          <a:ln cap="flat" cmpd="sng" w="28575">
            <a:solidFill>
              <a:srgbClr val="CC4125"/>
            </a:solidFill>
            <a:prstDash val="solid"/>
            <a:round/>
            <a:headEnd len="lg" w="lg" type="none"/>
            <a:tailEnd len="lg" w="lg" type="triangle"/>
          </a:ln>
        </p:spPr>
      </p:cxnSp>
      <p:cxnSp>
        <p:nvCxnSpPr>
          <p:cNvPr id="388" name="Shape 388"/>
          <p:cNvCxnSpPr/>
          <p:nvPr/>
        </p:nvCxnSpPr>
        <p:spPr>
          <a:xfrm rot="10800000">
            <a:off x="5061175" y="3804675"/>
            <a:ext cx="434100" cy="495300"/>
          </a:xfrm>
          <a:prstGeom prst="straightConnector1">
            <a:avLst/>
          </a:prstGeom>
          <a:noFill/>
          <a:ln cap="flat" cmpd="sng" w="28575">
            <a:solidFill>
              <a:srgbClr val="CC4125"/>
            </a:solidFill>
            <a:prstDash val="solid"/>
            <a:round/>
            <a:headEnd len="lg" w="lg" type="none"/>
            <a:tailEnd len="lg" w="lg" type="triangle"/>
          </a:ln>
        </p:spPr>
      </p:cxnSp>
      <p:cxnSp>
        <p:nvCxnSpPr>
          <p:cNvPr id="389" name="Shape 389"/>
          <p:cNvCxnSpPr/>
          <p:nvPr/>
        </p:nvCxnSpPr>
        <p:spPr>
          <a:xfrm rot="10800000">
            <a:off x="6323975" y="3637125"/>
            <a:ext cx="851100" cy="972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animEffect filter="fade" transition="in">
                                      <p:cBhvr>
                                        <p:cTn dur="1000"/>
                                        <p:tgtEl>
                                          <p:spTgt spid="3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animEffect filter="fade" transition="in">
                                      <p:cBhvr>
                                        <p:cTn dur="1000"/>
                                        <p:tgtEl>
                                          <p:spTgt spid="3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animEffect filter="fade" transition="in">
                                      <p:cBhvr>
                                        <p:cTn dur="1000"/>
                                        <p:tgtEl>
                                          <p:spTgt spid="3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animEffect filter="fade" transition="in">
                                      <p:cBhvr>
                                        <p:cTn dur="1000"/>
                                        <p:tgtEl>
                                          <p:spTgt spid="3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pic>
        <p:nvPicPr>
          <p:cNvPr id="394" name="Shape 394"/>
          <p:cNvPicPr preferRelativeResize="0"/>
          <p:nvPr/>
        </p:nvPicPr>
        <p:blipFill>
          <a:blip r:embed="rId3">
            <a:alphaModFix/>
          </a:blip>
          <a:stretch>
            <a:fillRect/>
          </a:stretch>
        </p:blipFill>
        <p:spPr>
          <a:xfrm>
            <a:off x="2043037" y="2306250"/>
            <a:ext cx="5057912" cy="531000"/>
          </a:xfrm>
          <a:prstGeom prst="rect">
            <a:avLst/>
          </a:prstGeom>
          <a:noFill/>
          <a:ln>
            <a:noFill/>
          </a:ln>
        </p:spPr>
      </p:pic>
      <p:sp>
        <p:nvSpPr>
          <p:cNvPr id="395" name="Shape 395"/>
          <p:cNvSpPr txBox="1"/>
          <p:nvPr>
            <p:ph type="title"/>
          </p:nvPr>
        </p:nvSpPr>
        <p:spPr>
          <a:xfrm>
            <a:off x="471900" y="199625"/>
            <a:ext cx="8222100" cy="1306500"/>
          </a:xfrm>
          <a:prstGeom prst="rect">
            <a:avLst/>
          </a:prstGeom>
        </p:spPr>
        <p:txBody>
          <a:bodyPr anchorCtr="0" anchor="b" bIns="91425" lIns="91425" rIns="91425" tIns="91425">
            <a:noAutofit/>
          </a:bodyPr>
          <a:lstStyle/>
          <a:p>
            <a:pPr lvl="0" rtl="0">
              <a:spcBef>
                <a:spcPts val="0"/>
              </a:spcBef>
              <a:buNone/>
            </a:pPr>
            <a:r>
              <a:rPr lang="en" sz="2400"/>
              <a:t>We added bais terms… now:</a:t>
            </a:r>
          </a:p>
          <a:p>
            <a:pPr lvl="0">
              <a:spcBef>
                <a:spcPts val="0"/>
              </a:spcBef>
              <a:buNone/>
            </a:pPr>
            <a:r>
              <a:rPr lang="en"/>
              <a:t>The 4 parts of a prediction</a:t>
            </a:r>
          </a:p>
        </p:txBody>
      </p:sp>
      <p:sp>
        <p:nvSpPr>
          <p:cNvPr id="396" name="Shape 396"/>
          <p:cNvSpPr txBox="1"/>
          <p:nvPr/>
        </p:nvSpPr>
        <p:spPr>
          <a:xfrm>
            <a:off x="272275" y="3524925"/>
            <a:ext cx="1589400" cy="8619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0000FF"/>
                </a:solidFill>
              </a:rPr>
              <a:t>The prediction of user i rating item j</a:t>
            </a:r>
          </a:p>
        </p:txBody>
      </p:sp>
      <p:cxnSp>
        <p:nvCxnSpPr>
          <p:cNvPr id="397" name="Shape 397"/>
          <p:cNvCxnSpPr>
            <a:stCxn id="396" idx="0"/>
          </p:cNvCxnSpPr>
          <p:nvPr/>
        </p:nvCxnSpPr>
        <p:spPr>
          <a:xfrm flipH="1" rot="10800000">
            <a:off x="1066975" y="2818425"/>
            <a:ext cx="950100" cy="706500"/>
          </a:xfrm>
          <a:prstGeom prst="straightConnector1">
            <a:avLst/>
          </a:prstGeom>
          <a:noFill/>
          <a:ln cap="flat" cmpd="sng" w="28575">
            <a:solidFill>
              <a:srgbClr val="0000FF"/>
            </a:solidFill>
            <a:prstDash val="solid"/>
            <a:round/>
            <a:headEnd len="lg" w="lg" type="none"/>
            <a:tailEnd len="lg" w="lg" type="triangle"/>
          </a:ln>
        </p:spPr>
      </p:cxnSp>
      <p:sp>
        <p:nvSpPr>
          <p:cNvPr id="398" name="Shape 398"/>
          <p:cNvSpPr txBox="1"/>
          <p:nvPr/>
        </p:nvSpPr>
        <p:spPr>
          <a:xfrm>
            <a:off x="2037475" y="3893800"/>
            <a:ext cx="1426800" cy="5853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average rating</a:t>
            </a:r>
          </a:p>
        </p:txBody>
      </p:sp>
      <p:cxnSp>
        <p:nvCxnSpPr>
          <p:cNvPr id="399" name="Shape 399"/>
          <p:cNvCxnSpPr/>
          <p:nvPr/>
        </p:nvCxnSpPr>
        <p:spPr>
          <a:xfrm flipH="1" rot="10800000">
            <a:off x="2771125" y="2888962"/>
            <a:ext cx="470100" cy="1051800"/>
          </a:xfrm>
          <a:prstGeom prst="straightConnector1">
            <a:avLst/>
          </a:prstGeom>
          <a:noFill/>
          <a:ln cap="flat" cmpd="sng" w="28575">
            <a:solidFill>
              <a:srgbClr val="CC4125"/>
            </a:solidFill>
            <a:prstDash val="solid"/>
            <a:round/>
            <a:headEnd len="lg" w="lg" type="none"/>
            <a:tailEnd len="lg" w="lg" type="triangle"/>
          </a:ln>
        </p:spPr>
      </p:cxnSp>
      <p:sp>
        <p:nvSpPr>
          <p:cNvPr id="400" name="Shape 400"/>
          <p:cNvSpPr txBox="1"/>
          <p:nvPr/>
        </p:nvSpPr>
        <p:spPr>
          <a:xfrm>
            <a:off x="3640075" y="36373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User i’s tendency to deviate from the average</a:t>
            </a:r>
          </a:p>
        </p:txBody>
      </p:sp>
      <p:cxnSp>
        <p:nvCxnSpPr>
          <p:cNvPr id="401" name="Shape 401"/>
          <p:cNvCxnSpPr/>
          <p:nvPr/>
        </p:nvCxnSpPr>
        <p:spPr>
          <a:xfrm flipH="1" rot="10800000">
            <a:off x="3945475" y="2818462"/>
            <a:ext cx="117600" cy="936900"/>
          </a:xfrm>
          <a:prstGeom prst="straightConnector1">
            <a:avLst/>
          </a:prstGeom>
          <a:noFill/>
          <a:ln cap="flat" cmpd="sng" w="28575">
            <a:solidFill>
              <a:srgbClr val="CC4125"/>
            </a:solidFill>
            <a:prstDash val="solid"/>
            <a:round/>
            <a:headEnd len="lg" w="lg" type="none"/>
            <a:tailEnd len="lg" w="lg" type="triangle"/>
          </a:ln>
        </p:spPr>
      </p:cxnSp>
      <p:sp>
        <p:nvSpPr>
          <p:cNvPr id="402" name="Shape 402"/>
          <p:cNvSpPr txBox="1"/>
          <p:nvPr/>
        </p:nvSpPr>
        <p:spPr>
          <a:xfrm>
            <a:off x="7327025" y="3405364"/>
            <a:ext cx="1689000" cy="11010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The prediction of how user i will interact with item j</a:t>
            </a:r>
          </a:p>
        </p:txBody>
      </p:sp>
      <p:cxnSp>
        <p:nvCxnSpPr>
          <p:cNvPr id="403" name="Shape 403"/>
          <p:cNvCxnSpPr/>
          <p:nvPr/>
        </p:nvCxnSpPr>
        <p:spPr>
          <a:xfrm rot="10800000">
            <a:off x="6541000" y="2759575"/>
            <a:ext cx="1162500" cy="716400"/>
          </a:xfrm>
          <a:prstGeom prst="straightConnector1">
            <a:avLst/>
          </a:prstGeom>
          <a:noFill/>
          <a:ln cap="flat" cmpd="sng" w="28575">
            <a:solidFill>
              <a:srgbClr val="CC4125"/>
            </a:solidFill>
            <a:prstDash val="solid"/>
            <a:round/>
            <a:headEnd len="lg" w="lg" type="none"/>
            <a:tailEnd len="lg" w="lg" type="triangle"/>
          </a:ln>
        </p:spPr>
      </p:cxnSp>
      <p:sp>
        <p:nvSpPr>
          <p:cNvPr id="404" name="Shape 404"/>
          <p:cNvSpPr txBox="1"/>
          <p:nvPr/>
        </p:nvSpPr>
        <p:spPr>
          <a:xfrm>
            <a:off x="5424875" y="3755700"/>
            <a:ext cx="1503300" cy="12192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CC4125"/>
                </a:solidFill>
              </a:rPr>
              <a:t>Item j’s tendency to deviate from the average</a:t>
            </a:r>
          </a:p>
        </p:txBody>
      </p:sp>
      <p:cxnSp>
        <p:nvCxnSpPr>
          <p:cNvPr id="405" name="Shape 405"/>
          <p:cNvCxnSpPr/>
          <p:nvPr/>
        </p:nvCxnSpPr>
        <p:spPr>
          <a:xfrm rot="10800000">
            <a:off x="5143475" y="2923950"/>
            <a:ext cx="586800" cy="949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71900" y="294525"/>
            <a:ext cx="8222100" cy="1212000"/>
          </a:xfrm>
          <a:prstGeom prst="rect">
            <a:avLst/>
          </a:prstGeom>
        </p:spPr>
        <p:txBody>
          <a:bodyPr anchorCtr="0" anchor="b" bIns="91425" lIns="91425" rIns="91425" tIns="91425">
            <a:noAutofit/>
          </a:bodyPr>
          <a:lstStyle/>
          <a:p>
            <a:pPr lvl="0" rtl="0">
              <a:spcBef>
                <a:spcPts val="0"/>
              </a:spcBef>
              <a:buNone/>
            </a:pPr>
            <a:r>
              <a:rPr lang="en" sz="1800"/>
              <a:t>Data Science Canon:</a:t>
            </a:r>
          </a:p>
          <a:p>
            <a:pPr lvl="0">
              <a:spcBef>
                <a:spcPts val="0"/>
              </a:spcBef>
              <a:buNone/>
            </a:pPr>
            <a:r>
              <a:rPr lang="en" sz="2400"/>
              <a:t>Netflix’s $1,000,000 Prize (Oct. 2006 - July 2009)</a:t>
            </a:r>
          </a:p>
        </p:txBody>
      </p:sp>
      <p:pic>
        <p:nvPicPr>
          <p:cNvPr id="92" name="Shape 92"/>
          <p:cNvPicPr preferRelativeResize="0"/>
          <p:nvPr/>
        </p:nvPicPr>
        <p:blipFill>
          <a:blip r:embed="rId3">
            <a:alphaModFix/>
          </a:blip>
          <a:stretch>
            <a:fillRect/>
          </a:stretch>
        </p:blipFill>
        <p:spPr>
          <a:xfrm>
            <a:off x="167101" y="1831875"/>
            <a:ext cx="5748700" cy="3199425"/>
          </a:xfrm>
          <a:prstGeom prst="rect">
            <a:avLst/>
          </a:prstGeom>
          <a:noFill/>
          <a:ln>
            <a:noFill/>
          </a:ln>
        </p:spPr>
      </p:pic>
      <p:sp>
        <p:nvSpPr>
          <p:cNvPr id="93" name="Shape 93"/>
          <p:cNvSpPr txBox="1"/>
          <p:nvPr/>
        </p:nvSpPr>
        <p:spPr>
          <a:xfrm>
            <a:off x="6100675" y="1895175"/>
            <a:ext cx="2861100" cy="3136200"/>
          </a:xfrm>
          <a:prstGeom prst="rect">
            <a:avLst/>
          </a:prstGeom>
          <a:noFill/>
          <a:ln>
            <a:noFill/>
          </a:ln>
        </p:spPr>
        <p:txBody>
          <a:bodyPr anchorCtr="0" anchor="t" bIns="91425" lIns="91425" rIns="91425" tIns="91425">
            <a:noAutofit/>
          </a:bodyPr>
          <a:lstStyle/>
          <a:p>
            <a:pPr lvl="0" rtl="0">
              <a:spcBef>
                <a:spcPts val="0"/>
              </a:spcBef>
              <a:buNone/>
            </a:pPr>
            <a:r>
              <a:rPr lang="en" sz="1600"/>
              <a:t>Goal: Beat Netflix’s own recommender by 10%.</a:t>
            </a:r>
          </a:p>
          <a:p>
            <a:pPr lvl="0" rtl="0">
              <a:spcBef>
                <a:spcPts val="0"/>
              </a:spcBef>
              <a:buNone/>
            </a:pPr>
            <a:r>
              <a:t/>
            </a:r>
            <a:endParaRPr sz="1600"/>
          </a:p>
          <a:p>
            <a:pPr lvl="0" rtl="0">
              <a:spcBef>
                <a:spcPts val="0"/>
              </a:spcBef>
              <a:buNone/>
            </a:pPr>
            <a:r>
              <a:rPr lang="en" sz="1600"/>
              <a:t>Took almost 3 years.</a:t>
            </a:r>
          </a:p>
          <a:p>
            <a:pPr lvl="0" rtl="0">
              <a:spcBef>
                <a:spcPts val="0"/>
              </a:spcBef>
              <a:buNone/>
            </a:pPr>
            <a:r>
              <a:t/>
            </a:r>
            <a:endParaRPr sz="1600"/>
          </a:p>
          <a:p>
            <a:pPr lvl="0" rtl="0">
              <a:spcBef>
                <a:spcPts val="0"/>
              </a:spcBef>
              <a:buNone/>
            </a:pPr>
            <a:r>
              <a:rPr lang="en" sz="1600"/>
              <a:t>The winning team used gradient boosted decision trees over the predictions of </a:t>
            </a:r>
            <a:r>
              <a:rPr b="1" lang="en" sz="1600"/>
              <a:t>500</a:t>
            </a:r>
            <a:r>
              <a:rPr lang="en" sz="1600"/>
              <a:t> other models.</a:t>
            </a:r>
          </a:p>
          <a:p>
            <a:pPr lvl="0" rtl="0">
              <a:spcBef>
                <a:spcPts val="0"/>
              </a:spcBef>
              <a:buNone/>
            </a:pPr>
            <a:r>
              <a:t/>
            </a:r>
            <a:endParaRPr sz="1600"/>
          </a:p>
          <a:p>
            <a:pPr lvl="0">
              <a:spcBef>
                <a:spcPts val="0"/>
              </a:spcBef>
              <a:buNone/>
            </a:pPr>
            <a:r>
              <a:rPr lang="en" sz="1600">
                <a:solidFill>
                  <a:srgbClr val="CC4125"/>
                </a:solidFill>
              </a:rPr>
              <a:t>Netflix never deployed the winning algorithm.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0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000"/>
                                        <p:tgtEl>
                                          <p:spTgt spid="9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pic>
        <p:nvPicPr>
          <p:cNvPr id="410" name="Shape 410"/>
          <p:cNvPicPr preferRelativeResize="0"/>
          <p:nvPr/>
        </p:nvPicPr>
        <p:blipFill>
          <a:blip r:embed="rId3">
            <a:alphaModFix/>
          </a:blip>
          <a:stretch>
            <a:fillRect/>
          </a:stretch>
        </p:blipFill>
        <p:spPr>
          <a:xfrm>
            <a:off x="765725" y="3429649"/>
            <a:ext cx="8222100" cy="505325"/>
          </a:xfrm>
          <a:prstGeom prst="rect">
            <a:avLst/>
          </a:prstGeom>
          <a:noFill/>
          <a:ln>
            <a:noFill/>
          </a:ln>
        </p:spPr>
      </p:pic>
      <p:sp>
        <p:nvSpPr>
          <p:cNvPr id="411" name="Shape 41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Accounting for Biases (the new cost function)</a:t>
            </a:r>
          </a:p>
        </p:txBody>
      </p:sp>
      <p:sp>
        <p:nvSpPr>
          <p:cNvPr id="412" name="Shape 412"/>
          <p:cNvSpPr txBox="1"/>
          <p:nvPr>
            <p:ph idx="4294967295" type="body"/>
          </p:nvPr>
        </p:nvSpPr>
        <p:spPr>
          <a:xfrm>
            <a:off x="471900" y="869000"/>
            <a:ext cx="8222100" cy="704700"/>
          </a:xfrm>
          <a:prstGeom prst="rect">
            <a:avLst/>
          </a:prstGeom>
        </p:spPr>
        <p:txBody>
          <a:bodyPr anchorCtr="0" anchor="t" bIns="91425" lIns="91425" rIns="91425" tIns="91425">
            <a:noAutofit/>
          </a:bodyPr>
          <a:lstStyle/>
          <a:p>
            <a:pPr lvl="0" rtl="0">
              <a:spcBef>
                <a:spcPts val="0"/>
              </a:spcBef>
              <a:buNone/>
            </a:pPr>
            <a:r>
              <a:rPr lang="en"/>
              <a:t>Ratings are now estimated as:</a:t>
            </a:r>
          </a:p>
        </p:txBody>
      </p:sp>
      <p:sp>
        <p:nvSpPr>
          <p:cNvPr id="413" name="Shape 413"/>
          <p:cNvSpPr txBox="1"/>
          <p:nvPr>
            <p:ph idx="4294967295" type="body"/>
          </p:nvPr>
        </p:nvSpPr>
        <p:spPr>
          <a:xfrm>
            <a:off x="471900" y="2758075"/>
            <a:ext cx="8222100" cy="704700"/>
          </a:xfrm>
          <a:prstGeom prst="rect">
            <a:avLst/>
          </a:prstGeom>
        </p:spPr>
        <p:txBody>
          <a:bodyPr anchorCtr="0" anchor="t" bIns="91425" lIns="91425" rIns="91425" tIns="91425">
            <a:noAutofit/>
          </a:bodyPr>
          <a:lstStyle/>
          <a:p>
            <a:pPr lvl="0" rtl="0">
              <a:spcBef>
                <a:spcPts val="0"/>
              </a:spcBef>
              <a:buNone/>
            </a:pPr>
            <a:r>
              <a:rPr lang="en"/>
              <a:t>The new cost function, with the biases included:</a:t>
            </a:r>
          </a:p>
        </p:txBody>
      </p:sp>
      <p:pic>
        <p:nvPicPr>
          <p:cNvPr id="414" name="Shape 414"/>
          <p:cNvPicPr preferRelativeResize="0"/>
          <p:nvPr/>
        </p:nvPicPr>
        <p:blipFill>
          <a:blip r:embed="rId4">
            <a:alphaModFix/>
          </a:blip>
          <a:stretch>
            <a:fillRect/>
          </a:stretch>
        </p:blipFill>
        <p:spPr>
          <a:xfrm>
            <a:off x="2043037" y="1427625"/>
            <a:ext cx="5057912" cy="531000"/>
          </a:xfrm>
          <a:prstGeom prst="rect">
            <a:avLst/>
          </a:prstGeom>
          <a:noFill/>
          <a:ln>
            <a:noFill/>
          </a:ln>
        </p:spPr>
      </p:pic>
      <p:sp>
        <p:nvSpPr>
          <p:cNvPr id="415" name="Shape 415"/>
          <p:cNvSpPr/>
          <p:nvPr/>
        </p:nvSpPr>
        <p:spPr>
          <a:xfrm>
            <a:off x="2609776" y="3285473"/>
            <a:ext cx="1412400" cy="6027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6" name="Shape 416"/>
          <p:cNvSpPr txBox="1"/>
          <p:nvPr/>
        </p:nvSpPr>
        <p:spPr>
          <a:xfrm>
            <a:off x="4010400" y="4262225"/>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17" name="Shape 417"/>
          <p:cNvCxnSpPr>
            <a:stCxn id="416" idx="1"/>
            <a:endCxn id="415" idx="4"/>
          </p:cNvCxnSpPr>
          <p:nvPr/>
        </p:nvCxnSpPr>
        <p:spPr>
          <a:xfrm rot="10800000">
            <a:off x="3315900" y="3888125"/>
            <a:ext cx="694500" cy="639600"/>
          </a:xfrm>
          <a:prstGeom prst="straightConnector1">
            <a:avLst/>
          </a:prstGeom>
          <a:noFill/>
          <a:ln cap="flat" cmpd="sng" w="28575">
            <a:solidFill>
              <a:srgbClr val="CC4125"/>
            </a:solidFill>
            <a:prstDash val="solid"/>
            <a:round/>
            <a:headEnd len="lg" w="lg" type="none"/>
            <a:tailEnd len="lg" w="lg" type="triangle"/>
          </a:ln>
        </p:spPr>
      </p:cxnSp>
      <p:sp>
        <p:nvSpPr>
          <p:cNvPr id="418" name="Shape 418"/>
          <p:cNvSpPr/>
          <p:nvPr/>
        </p:nvSpPr>
        <p:spPr>
          <a:xfrm>
            <a:off x="7181949" y="3199875"/>
            <a:ext cx="1902600" cy="777900"/>
          </a:xfrm>
          <a:prstGeom prst="ellipse">
            <a:avLst/>
          </a:prstGeom>
          <a:noFill/>
          <a:ln cap="flat" cmpd="sng" w="19050">
            <a:solidFill>
              <a:srgbClr val="CC412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9" name="Shape 419"/>
          <p:cNvSpPr txBox="1"/>
          <p:nvPr/>
        </p:nvSpPr>
        <p:spPr>
          <a:xfrm>
            <a:off x="7472600" y="4612500"/>
            <a:ext cx="1002300" cy="531000"/>
          </a:xfrm>
          <a:prstGeom prst="rect">
            <a:avLst/>
          </a:prstGeom>
          <a:noFill/>
          <a:ln>
            <a:noFill/>
          </a:ln>
        </p:spPr>
        <p:txBody>
          <a:bodyPr anchorCtr="0" anchor="t" bIns="91425" lIns="91425" rIns="91425" tIns="91425">
            <a:noAutofit/>
          </a:bodyPr>
          <a:lstStyle/>
          <a:p>
            <a:pPr lvl="0" rtl="0">
              <a:spcBef>
                <a:spcPts val="0"/>
              </a:spcBef>
              <a:buNone/>
            </a:pPr>
            <a:r>
              <a:rPr lang="en">
                <a:solidFill>
                  <a:srgbClr val="CC4125"/>
                </a:solidFill>
              </a:rPr>
              <a:t>New part!</a:t>
            </a:r>
          </a:p>
        </p:txBody>
      </p:sp>
      <p:cxnSp>
        <p:nvCxnSpPr>
          <p:cNvPr id="420" name="Shape 420"/>
          <p:cNvCxnSpPr>
            <a:stCxn id="419" idx="0"/>
            <a:endCxn id="418" idx="4"/>
          </p:cNvCxnSpPr>
          <p:nvPr/>
        </p:nvCxnSpPr>
        <p:spPr>
          <a:xfrm flipH="1" rot="10800000">
            <a:off x="7973750" y="3977700"/>
            <a:ext cx="159600" cy="634800"/>
          </a:xfrm>
          <a:prstGeom prst="straightConnector1">
            <a:avLst/>
          </a:prstGeom>
          <a:noFill/>
          <a:ln cap="flat" cmpd="sng" w="28575">
            <a:solidFill>
              <a:srgbClr val="CC4125"/>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From the paper: “Matrix Factorization Techniques for Recommender Systems”</a:t>
            </a:r>
          </a:p>
        </p:txBody>
      </p:sp>
      <p:pic>
        <p:nvPicPr>
          <p:cNvPr id="426" name="Shape 426"/>
          <p:cNvPicPr preferRelativeResize="0"/>
          <p:nvPr/>
        </p:nvPicPr>
        <p:blipFill>
          <a:blip r:embed="rId3">
            <a:alphaModFix/>
          </a:blip>
          <a:stretch>
            <a:fillRect/>
          </a:stretch>
        </p:blipFill>
        <p:spPr>
          <a:xfrm>
            <a:off x="168124" y="771375"/>
            <a:ext cx="5948450" cy="4289949"/>
          </a:xfrm>
          <a:prstGeom prst="rect">
            <a:avLst/>
          </a:prstGeom>
          <a:noFill/>
          <a:ln>
            <a:noFill/>
          </a:ln>
        </p:spPr>
      </p:pic>
      <p:sp>
        <p:nvSpPr>
          <p:cNvPr id="427" name="Shape 427"/>
          <p:cNvSpPr txBox="1"/>
          <p:nvPr/>
        </p:nvSpPr>
        <p:spPr>
          <a:xfrm>
            <a:off x="6212875" y="787250"/>
            <a:ext cx="2712000" cy="4274100"/>
          </a:xfrm>
          <a:prstGeom prst="rect">
            <a:avLst/>
          </a:prstGeom>
          <a:noFill/>
          <a:ln>
            <a:noFill/>
          </a:ln>
        </p:spPr>
        <p:txBody>
          <a:bodyPr anchorCtr="0" anchor="t" bIns="91425" lIns="91425" rIns="91425" tIns="91425">
            <a:noAutofit/>
          </a:bodyPr>
          <a:lstStyle/>
          <a:p>
            <a:pPr lvl="0" rtl="0">
              <a:spcBef>
                <a:spcPts val="0"/>
              </a:spcBef>
              <a:buNone/>
            </a:pPr>
            <a:r>
              <a:rPr lang="en">
                <a:solidFill>
                  <a:srgbClr val="434343"/>
                </a:solidFill>
              </a:rPr>
              <a:t>Root mean square error over the Netflix dataset using various matrix factorization models.</a:t>
            </a:r>
          </a:p>
          <a:p>
            <a:pPr lvl="0" rtl="0">
              <a:spcBef>
                <a:spcPts val="0"/>
              </a:spcBef>
              <a:buNone/>
            </a:pPr>
            <a:r>
              <a:t/>
            </a:r>
            <a:endParaRPr>
              <a:solidFill>
                <a:srgbClr val="434343"/>
              </a:solidFill>
            </a:endParaRPr>
          </a:p>
          <a:p>
            <a:pPr lvl="0" rtl="0">
              <a:spcBef>
                <a:spcPts val="0"/>
              </a:spcBef>
              <a:buNone/>
            </a:pPr>
            <a:r>
              <a:rPr lang="en">
                <a:solidFill>
                  <a:srgbClr val="434343"/>
                </a:solidFill>
              </a:rPr>
              <a:t>Numbers on the chart denote each model’s dimensionality (k).</a:t>
            </a:r>
          </a:p>
          <a:p>
            <a:pPr lvl="0" rtl="0">
              <a:spcBef>
                <a:spcPts val="0"/>
              </a:spcBef>
              <a:buNone/>
            </a:pPr>
            <a:r>
              <a:t/>
            </a:r>
            <a:endParaRPr>
              <a:solidFill>
                <a:srgbClr val="434343"/>
              </a:solidFill>
            </a:endParaRPr>
          </a:p>
          <a:p>
            <a:pPr lvl="0" rtl="0">
              <a:spcBef>
                <a:spcPts val="0"/>
              </a:spcBef>
              <a:buNone/>
            </a:pPr>
            <a:r>
              <a:rPr lang="en">
                <a:solidFill>
                  <a:srgbClr val="434343"/>
                </a:solidFill>
              </a:rPr>
              <a:t>The more refined models perform better (have lower error).</a:t>
            </a:r>
          </a:p>
          <a:p>
            <a:pPr lvl="0" rtl="0">
              <a:spcBef>
                <a:spcPts val="0"/>
              </a:spcBef>
              <a:buNone/>
            </a:pPr>
            <a:r>
              <a:t/>
            </a:r>
            <a:endParaRPr>
              <a:solidFill>
                <a:srgbClr val="434343"/>
              </a:solidFill>
            </a:endParaRPr>
          </a:p>
          <a:p>
            <a:pPr lvl="0" rtl="0">
              <a:spcBef>
                <a:spcPts val="0"/>
              </a:spcBef>
              <a:buNone/>
            </a:pPr>
            <a:r>
              <a:rPr b="1" lang="en">
                <a:solidFill>
                  <a:srgbClr val="434343"/>
                </a:solidFill>
              </a:rPr>
              <a:t>Netflix’s inhouse model performs at RMSE=0.9514 on this dataset</a:t>
            </a:r>
            <a:r>
              <a:rPr lang="en">
                <a:solidFill>
                  <a:srgbClr val="434343"/>
                </a:solidFill>
              </a:rPr>
              <a:t>, so even the simple matrix factorization models are beating it!</a:t>
            </a:r>
          </a:p>
          <a:p>
            <a:pPr lvl="0" rtl="0">
              <a:spcBef>
                <a:spcPts val="0"/>
              </a:spcBef>
              <a:buNone/>
            </a:pPr>
            <a:r>
              <a:t/>
            </a:r>
            <a:endParaRPr>
              <a:solidFill>
                <a:srgbClr val="434343"/>
              </a:solidFill>
            </a:endParaRPr>
          </a:p>
          <a:p>
            <a:pPr lvl="0">
              <a:spcBef>
                <a:spcPts val="0"/>
              </a:spcBef>
              <a:buNone/>
            </a:pPr>
            <a:r>
              <a:rPr lang="en">
                <a:solidFill>
                  <a:srgbClr val="434343"/>
                </a:solidFill>
              </a:rPr>
              <a:t>Read the paper for details; it’s a good read!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Let’s learn recommenders.</a:t>
            </a:r>
          </a:p>
        </p:txBody>
      </p:sp>
      <p:sp>
        <p:nvSpPr>
          <p:cNvPr id="99" name="Shape 99"/>
          <p:cNvSpPr txBox="1"/>
          <p:nvPr>
            <p:ph idx="1" type="body"/>
          </p:nvPr>
        </p:nvSpPr>
        <p:spPr>
          <a:xfrm>
            <a:off x="471900" y="1919075"/>
            <a:ext cx="8222100" cy="3031500"/>
          </a:xfrm>
          <a:prstGeom prst="rect">
            <a:avLst/>
          </a:prstGeom>
        </p:spPr>
        <p:txBody>
          <a:bodyPr anchorCtr="0" anchor="t" bIns="91425" lIns="91425" rIns="91425" tIns="91425">
            <a:noAutofit/>
          </a:bodyPr>
          <a:lstStyle/>
          <a:p>
            <a:pPr lvl="0" rtl="0">
              <a:spcBef>
                <a:spcPts val="0"/>
              </a:spcBef>
              <a:buNone/>
            </a:pPr>
            <a:r>
              <a:rPr lang="en"/>
              <a:t>Today we’ll learn:</a:t>
            </a:r>
          </a:p>
          <a:p>
            <a:pPr indent="-228600" lvl="0" marL="457200" rtl="0">
              <a:spcBef>
                <a:spcPts val="0"/>
              </a:spcBef>
              <a:buAutoNum type="arabicPeriod"/>
            </a:pPr>
            <a:r>
              <a:rPr lang="en"/>
              <a:t>How to </a:t>
            </a:r>
            <a:r>
              <a:rPr b="1" lang="en"/>
              <a:t>build</a:t>
            </a:r>
            <a:r>
              <a:rPr lang="en"/>
              <a:t> a recommender,</a:t>
            </a:r>
          </a:p>
          <a:p>
            <a:pPr indent="-228600" lvl="0" marL="457200" rtl="0">
              <a:spcBef>
                <a:spcPts val="0"/>
              </a:spcBef>
              <a:buAutoNum type="arabicPeriod"/>
            </a:pPr>
            <a:r>
              <a:rPr lang="en"/>
              <a:t>How to </a:t>
            </a:r>
            <a:r>
              <a:rPr b="1" lang="en"/>
              <a:t>evaluate</a:t>
            </a:r>
            <a:r>
              <a:rPr lang="en"/>
              <a:t> your recommender, and</a:t>
            </a:r>
          </a:p>
          <a:p>
            <a:pPr indent="-228600" lvl="0" marL="457200" rtl="0">
              <a:spcBef>
                <a:spcPts val="0"/>
              </a:spcBef>
              <a:buAutoNum type="arabicPeriod"/>
            </a:pPr>
            <a:r>
              <a:rPr lang="en"/>
              <a:t>How to </a:t>
            </a:r>
            <a:r>
              <a:rPr b="1" lang="en"/>
              <a:t>deploy</a:t>
            </a:r>
            <a:r>
              <a:rPr lang="en"/>
              <a:t> your recommender.</a:t>
            </a:r>
          </a:p>
          <a:p>
            <a:pPr lvl="0" rtl="0">
              <a:spcBef>
                <a:spcPts val="0"/>
              </a:spcBef>
              <a:buNone/>
            </a:pPr>
            <a:r>
              <a:t/>
            </a:r>
            <a:endParaRPr/>
          </a:p>
          <a:p>
            <a:pPr lvl="0" rtl="0">
              <a:spcBef>
                <a:spcPts val="0"/>
              </a:spcBef>
              <a:buNone/>
            </a:pPr>
            <a:r>
              <a:rPr lang="en"/>
              <a:t>… and tomorrow we’ll do a </a:t>
            </a:r>
            <a:r>
              <a:rPr lang="en" u="sng"/>
              <a:t>case study</a:t>
            </a:r>
            <a:r>
              <a:rPr lang="en"/>
              <a:t> with recommender systems.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are the high-level approaches to building a recommender?</a:t>
            </a:r>
          </a:p>
        </p:txBody>
      </p:sp>
      <p:sp>
        <p:nvSpPr>
          <p:cNvPr id="105" name="Shape 105"/>
          <p:cNvSpPr txBox="1"/>
          <p:nvPr>
            <p:ph idx="4294967295" type="body"/>
          </p:nvPr>
        </p:nvSpPr>
        <p:spPr>
          <a:xfrm>
            <a:off x="182325" y="771500"/>
            <a:ext cx="4422600" cy="4277400"/>
          </a:xfrm>
          <a:prstGeom prst="rect">
            <a:avLst/>
          </a:prstGeom>
        </p:spPr>
        <p:txBody>
          <a:bodyPr anchorCtr="0" anchor="t" bIns="91425" lIns="91425" rIns="91425" tIns="91425">
            <a:noAutofit/>
          </a:bodyPr>
          <a:lstStyle/>
          <a:p>
            <a:pPr lvl="0" rtl="0">
              <a:spcBef>
                <a:spcPts val="0"/>
              </a:spcBef>
              <a:spcAft>
                <a:spcPts val="0"/>
              </a:spcAft>
              <a:buNone/>
            </a:pPr>
            <a:r>
              <a:rPr b="1" lang="en"/>
              <a:t>Popularity:</a:t>
            </a:r>
          </a:p>
          <a:p>
            <a:pPr indent="-228600" lvl="0" marL="457200" rtl="0">
              <a:spcBef>
                <a:spcPts val="0"/>
              </a:spcBef>
              <a:spcAft>
                <a:spcPts val="0"/>
              </a:spcAft>
            </a:pPr>
            <a:r>
              <a:rPr lang="en"/>
              <a:t>Make the </a:t>
            </a:r>
            <a:r>
              <a:rPr b="1" lang="en"/>
              <a:t>same</a:t>
            </a:r>
            <a:r>
              <a:rPr lang="en"/>
              <a:t> recommendation to </a:t>
            </a:r>
            <a:r>
              <a:rPr b="1" lang="en"/>
              <a:t>every</a:t>
            </a:r>
            <a:r>
              <a:rPr lang="en"/>
              <a:t> user, based only on the popularity of an item.</a:t>
            </a:r>
          </a:p>
          <a:p>
            <a:pPr indent="-228600" lvl="0" marL="457200" rtl="0">
              <a:spcBef>
                <a:spcPts val="0"/>
              </a:spcBef>
              <a:spcAft>
                <a:spcPts val="0"/>
              </a:spcAft>
            </a:pPr>
            <a:r>
              <a:rPr lang="en"/>
              <a:t>E.g. Twitter “Moments”</a:t>
            </a:r>
          </a:p>
          <a:p>
            <a:pPr lvl="0" rtl="0">
              <a:spcBef>
                <a:spcPts val="0"/>
              </a:spcBef>
              <a:spcAft>
                <a:spcPts val="0"/>
              </a:spcAft>
              <a:buNone/>
            </a:pPr>
            <a:r>
              <a:t/>
            </a:r>
            <a:endParaRPr/>
          </a:p>
          <a:p>
            <a:pPr lvl="0" rtl="0">
              <a:spcBef>
                <a:spcPts val="0"/>
              </a:spcBef>
              <a:spcAft>
                <a:spcPts val="0"/>
              </a:spcAft>
              <a:buNone/>
            </a:pPr>
            <a:r>
              <a:t/>
            </a:r>
            <a:endParaRPr/>
          </a:p>
          <a:p>
            <a:pPr lvl="0" rtl="0">
              <a:spcBef>
                <a:spcPts val="0"/>
              </a:spcBef>
              <a:spcAft>
                <a:spcPts val="0"/>
              </a:spcAft>
              <a:buNone/>
            </a:pPr>
            <a:r>
              <a:rPr b="1" lang="en"/>
              <a:t>Content-based (aka, Content filtering):</a:t>
            </a:r>
          </a:p>
          <a:p>
            <a:pPr indent="-228600" lvl="0" marL="457200" rtl="0">
              <a:spcBef>
                <a:spcPts val="0"/>
              </a:spcBef>
              <a:spcAft>
                <a:spcPts val="0"/>
              </a:spcAft>
            </a:pPr>
            <a:r>
              <a:rPr lang="en"/>
              <a:t>Predictions are made based on the properties/characteristics of an item.</a:t>
            </a:r>
          </a:p>
          <a:p>
            <a:pPr indent="-228600" lvl="0" marL="457200" rtl="0">
              <a:spcBef>
                <a:spcPts val="0"/>
              </a:spcBef>
              <a:spcAft>
                <a:spcPts val="0"/>
              </a:spcAft>
            </a:pPr>
            <a:r>
              <a:rPr lang="en"/>
              <a:t>User behavior is </a:t>
            </a:r>
            <a:r>
              <a:rPr b="1" lang="en"/>
              <a:t>not</a:t>
            </a:r>
            <a:r>
              <a:rPr lang="en"/>
              <a:t> considered.</a:t>
            </a:r>
          </a:p>
          <a:p>
            <a:pPr indent="-228600" lvl="0" marL="457200" rtl="0">
              <a:spcBef>
                <a:spcPts val="0"/>
              </a:spcBef>
              <a:spcAft>
                <a:spcPts val="0"/>
              </a:spcAft>
            </a:pPr>
            <a:r>
              <a:rPr lang="en"/>
              <a:t>E.g. Pandora Radio</a:t>
            </a:r>
          </a:p>
          <a:p>
            <a:pPr lvl="0">
              <a:spcBef>
                <a:spcPts val="0"/>
              </a:spcBef>
              <a:spcAft>
                <a:spcPts val="0"/>
              </a:spcAft>
              <a:buNone/>
            </a:pPr>
            <a:r>
              <a:t/>
            </a:r>
            <a:endParaRPr/>
          </a:p>
        </p:txBody>
      </p:sp>
      <p:sp>
        <p:nvSpPr>
          <p:cNvPr id="106" name="Shape 106"/>
          <p:cNvSpPr txBox="1"/>
          <p:nvPr>
            <p:ph idx="4294967295" type="body"/>
          </p:nvPr>
        </p:nvSpPr>
        <p:spPr>
          <a:xfrm>
            <a:off x="4782375" y="771350"/>
            <a:ext cx="4221300" cy="4277400"/>
          </a:xfrm>
          <a:prstGeom prst="rect">
            <a:avLst/>
          </a:prstGeom>
        </p:spPr>
        <p:txBody>
          <a:bodyPr anchorCtr="0" anchor="t" bIns="91425" lIns="91425" rIns="91425" tIns="91425">
            <a:noAutofit/>
          </a:bodyPr>
          <a:lstStyle/>
          <a:p>
            <a:pPr lvl="0" rtl="0">
              <a:spcBef>
                <a:spcPts val="0"/>
              </a:spcBef>
              <a:spcAft>
                <a:spcPts val="0"/>
              </a:spcAft>
              <a:buNone/>
            </a:pPr>
            <a:r>
              <a:rPr b="1" lang="en"/>
              <a:t>Collaborative filtering:</a:t>
            </a:r>
          </a:p>
          <a:p>
            <a:pPr indent="-228600" lvl="0" marL="457200" rtl="0">
              <a:spcBef>
                <a:spcPts val="0"/>
              </a:spcBef>
              <a:spcAft>
                <a:spcPts val="0"/>
              </a:spcAft>
            </a:pPr>
            <a:r>
              <a:rPr lang="en"/>
              <a:t>Only consider past user behavior.</a:t>
            </a:r>
            <a:br>
              <a:rPr lang="en"/>
            </a:br>
            <a:r>
              <a:rPr lang="en" sz="1600"/>
              <a:t>(</a:t>
            </a:r>
            <a:r>
              <a:rPr b="1" lang="en" sz="1600"/>
              <a:t>not</a:t>
            </a:r>
            <a:r>
              <a:rPr lang="en" sz="1600"/>
              <a:t> content properties...)</a:t>
            </a:r>
          </a:p>
          <a:p>
            <a:pPr indent="-228600" lvl="0" marL="457200" rtl="0">
              <a:spcBef>
                <a:spcPts val="0"/>
              </a:spcBef>
              <a:spcAft>
                <a:spcPts val="0"/>
              </a:spcAft>
            </a:pPr>
            <a:r>
              <a:rPr lang="en" u="sng"/>
              <a:t>User-User similarity:</a:t>
            </a:r>
            <a:r>
              <a:rPr lang="en"/>
              <a:t> …</a:t>
            </a:r>
          </a:p>
          <a:p>
            <a:pPr indent="-228600" lvl="0" marL="457200" rtl="0">
              <a:spcBef>
                <a:spcPts val="0"/>
              </a:spcBef>
              <a:spcAft>
                <a:spcPts val="0"/>
              </a:spcAft>
            </a:pPr>
            <a:r>
              <a:rPr lang="en" u="sng"/>
              <a:t>Item-Item similarity</a:t>
            </a:r>
            <a:r>
              <a:rPr lang="en"/>
              <a:t>: ...</a:t>
            </a:r>
          </a:p>
          <a:p>
            <a:pPr indent="-228600" lvl="0" marL="457200" rtl="0">
              <a:spcBef>
                <a:spcPts val="0"/>
              </a:spcBef>
              <a:spcAft>
                <a:spcPts val="0"/>
              </a:spcAft>
            </a:pPr>
            <a:r>
              <a:rPr lang="en"/>
              <a:t>E.g.</a:t>
            </a:r>
          </a:p>
          <a:p>
            <a:pPr indent="-228600" lvl="1" marL="914400" rtl="0">
              <a:spcBef>
                <a:spcPts val="0"/>
              </a:spcBef>
              <a:spcAft>
                <a:spcPts val="0"/>
              </a:spcAft>
            </a:pPr>
            <a:r>
              <a:rPr lang="en"/>
              <a:t>Netflix &amp; Amazon Recommendations, </a:t>
            </a:r>
          </a:p>
          <a:p>
            <a:pPr indent="-228600" lvl="1" marL="914400" rtl="0">
              <a:spcBef>
                <a:spcPts val="0"/>
              </a:spcBef>
              <a:spcAft>
                <a:spcPts val="0"/>
              </a:spcAft>
            </a:pPr>
            <a:r>
              <a:rPr lang="en"/>
              <a:t>Google Ads, </a:t>
            </a:r>
          </a:p>
          <a:p>
            <a:pPr indent="-228600" lvl="1" marL="914400" rtl="0">
              <a:spcBef>
                <a:spcPts val="0"/>
              </a:spcBef>
              <a:spcAft>
                <a:spcPts val="0"/>
              </a:spcAft>
            </a:pPr>
            <a:r>
              <a:rPr lang="en"/>
              <a:t>Facebook Ads, Search, Friends Rec., News feed, Trending news, Rank Notifications, Rank Comments</a:t>
            </a:r>
          </a:p>
          <a:p>
            <a:pPr lvl="0" rtl="0">
              <a:spcBef>
                <a:spcPts val="0"/>
              </a:spcBef>
              <a:spcAft>
                <a:spcPts val="0"/>
              </a:spcAft>
              <a:buNone/>
            </a:pPr>
            <a:r>
              <a:t/>
            </a:r>
            <a:endParaRPr b="1"/>
          </a:p>
          <a:p>
            <a:pPr lvl="0" rtl="0">
              <a:spcBef>
                <a:spcPts val="0"/>
              </a:spcBef>
              <a:spcAft>
                <a:spcPts val="0"/>
              </a:spcAft>
              <a:buNone/>
            </a:pPr>
            <a:r>
              <a:rPr b="1" lang="en"/>
              <a:t>Matrix Factorization Methods:</a:t>
            </a:r>
          </a:p>
          <a:p>
            <a:pPr indent="-228600" lvl="0" marL="457200" rtl="0">
              <a:spcBef>
                <a:spcPts val="0"/>
              </a:spcBef>
              <a:spcAft>
                <a:spcPts val="0"/>
              </a:spcAft>
            </a:pPr>
            <a:r>
              <a:rPr lang="en"/>
              <a:t>Find latent features (aka, factors)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10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10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10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1000"/>
                                        <p:tgtEl>
                                          <p:spTgt spid="10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0" st="10"/>
                                            </p:txEl>
                                          </p:spTgt>
                                        </p:tgtEl>
                                        <p:attrNameLst>
                                          <p:attrName>style.visibility</p:attrName>
                                        </p:attrNameLst>
                                      </p:cBhvr>
                                      <p:to>
                                        <p:strVal val="visible"/>
                                      </p:to>
                                    </p:set>
                                    <p:animEffect filter="fade" transition="in">
                                      <p:cBhvr>
                                        <p:cTn dur="1000"/>
                                        <p:tgtEl>
                                          <p:spTgt spid="10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What does our dataset look like?  (these looks like </a:t>
            </a:r>
            <a:r>
              <a:rPr lang="en" u="sng"/>
              <a:t>explicit ratings</a:t>
            </a:r>
            <a:r>
              <a:rPr lang="en"/>
              <a:t> to me...)</a:t>
            </a:r>
          </a:p>
        </p:txBody>
      </p:sp>
      <p:pic>
        <p:nvPicPr>
          <p:cNvPr id="112" name="Shape 112"/>
          <p:cNvPicPr preferRelativeResize="0"/>
          <p:nvPr/>
        </p:nvPicPr>
        <p:blipFill>
          <a:blip r:embed="rId3">
            <a:alphaModFix/>
          </a:blip>
          <a:stretch>
            <a:fillRect/>
          </a:stretch>
        </p:blipFill>
        <p:spPr>
          <a:xfrm>
            <a:off x="497050" y="714749"/>
            <a:ext cx="5269876" cy="4428750"/>
          </a:xfrm>
          <a:prstGeom prst="rect">
            <a:avLst/>
          </a:prstGeom>
          <a:noFill/>
          <a:ln>
            <a:noFill/>
          </a:ln>
        </p:spPr>
      </p:pic>
      <p:sp>
        <p:nvSpPr>
          <p:cNvPr id="113" name="Shape 113"/>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a:spcBef>
                <a:spcPts val="0"/>
              </a:spcBef>
              <a:buNone/>
            </a:pPr>
            <a:r>
              <a:rPr lang="en" sz="2400">
                <a:solidFill>
                  <a:srgbClr val="CC4125"/>
                </a:solidFill>
              </a:rPr>
              <a:t>What company might have data like this?</a:t>
            </a:r>
          </a:p>
        </p:txBody>
      </p:sp>
      <p:cxnSp>
        <p:nvCxnSpPr>
          <p:cNvPr id="114" name="Shape 114"/>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sp>
        <p:nvSpPr>
          <p:cNvPr id="115" name="Shape 11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16" name="Shape 11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What does our dataset look like?  (these looks like </a:t>
            </a:r>
            <a:r>
              <a:rPr lang="en" u="sng"/>
              <a:t>implicit boolean rating</a:t>
            </a:r>
            <a:r>
              <a:rPr lang="en"/>
              <a:t> to me...)</a:t>
            </a:r>
          </a:p>
        </p:txBody>
      </p:sp>
      <p:sp>
        <p:nvSpPr>
          <p:cNvPr id="122" name="Shape 122"/>
          <p:cNvSpPr txBox="1"/>
          <p:nvPr/>
        </p:nvSpPr>
        <p:spPr>
          <a:xfrm>
            <a:off x="6212875" y="1907325"/>
            <a:ext cx="2566500" cy="1402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CC4125"/>
                </a:solidFill>
              </a:rPr>
              <a:t>What company might have data like this?</a:t>
            </a:r>
          </a:p>
        </p:txBody>
      </p:sp>
      <p:cxnSp>
        <p:nvCxnSpPr>
          <p:cNvPr id="123" name="Shape 123"/>
          <p:cNvCxnSpPr/>
          <p:nvPr/>
        </p:nvCxnSpPr>
        <p:spPr>
          <a:xfrm flipH="1">
            <a:off x="5974425" y="3169550"/>
            <a:ext cx="1234200" cy="308400"/>
          </a:xfrm>
          <a:prstGeom prst="straightConnector1">
            <a:avLst/>
          </a:prstGeom>
          <a:noFill/>
          <a:ln cap="flat" cmpd="sng" w="28575">
            <a:solidFill>
              <a:srgbClr val="CC4125"/>
            </a:solidFill>
            <a:prstDash val="solid"/>
            <a:round/>
            <a:headEnd len="lg" w="lg" type="none"/>
            <a:tailEnd len="lg" w="lg" type="triangle"/>
          </a:ln>
        </p:spPr>
      </p:cxnSp>
      <p:pic>
        <p:nvPicPr>
          <p:cNvPr id="124" name="Shape 124"/>
          <p:cNvPicPr preferRelativeResize="0"/>
          <p:nvPr/>
        </p:nvPicPr>
        <p:blipFill>
          <a:blip r:embed="rId3">
            <a:alphaModFix/>
          </a:blip>
          <a:stretch>
            <a:fillRect/>
          </a:stretch>
        </p:blipFill>
        <p:spPr>
          <a:xfrm>
            <a:off x="483600" y="743299"/>
            <a:ext cx="5152399" cy="4324325"/>
          </a:xfrm>
          <a:prstGeom prst="rect">
            <a:avLst/>
          </a:prstGeom>
          <a:noFill/>
          <a:ln>
            <a:noFill/>
          </a:ln>
        </p:spPr>
      </p:pic>
      <p:sp>
        <p:nvSpPr>
          <p:cNvPr id="125" name="Shape 125"/>
          <p:cNvSpPr txBox="1"/>
          <p:nvPr/>
        </p:nvSpPr>
        <p:spPr>
          <a:xfrm>
            <a:off x="6886050" y="4207350"/>
            <a:ext cx="2038800" cy="9360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Btw, we call this the </a:t>
            </a:r>
            <a:r>
              <a:rPr i="1" lang="en" sz="1800">
                <a:solidFill>
                  <a:srgbClr val="666666"/>
                </a:solidFill>
              </a:rPr>
              <a:t>utility matrix</a:t>
            </a:r>
            <a:r>
              <a:rPr lang="en" sz="1800">
                <a:solidFill>
                  <a:srgbClr val="666666"/>
                </a:solidFill>
              </a:rPr>
              <a:t>.</a:t>
            </a:r>
          </a:p>
        </p:txBody>
      </p:sp>
      <p:cxnSp>
        <p:nvCxnSpPr>
          <p:cNvPr id="126" name="Shape 126"/>
          <p:cNvCxnSpPr/>
          <p:nvPr/>
        </p:nvCxnSpPr>
        <p:spPr>
          <a:xfrm rot="10800000">
            <a:off x="6283000" y="4530000"/>
            <a:ext cx="545100" cy="68100"/>
          </a:xfrm>
          <a:prstGeom prst="straightConnector1">
            <a:avLst/>
          </a:prstGeom>
          <a:noFill/>
          <a:ln cap="flat" cmpd="sng" w="28575">
            <a:solidFill>
              <a:srgbClr val="666666"/>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nvSpPr>
        <p:spPr>
          <a:xfrm>
            <a:off x="6717750" y="1079900"/>
            <a:ext cx="2286000" cy="3786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rPr>
              <a:t>We look at all pairs of users and calculate their similarity.</a:t>
            </a: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t/>
            </a:r>
            <a:endParaRPr sz="1800">
              <a:solidFill>
                <a:srgbClr val="666666"/>
              </a:solidFill>
            </a:endParaRPr>
          </a:p>
          <a:p>
            <a:pPr lvl="0" rtl="0">
              <a:spcBef>
                <a:spcPts val="0"/>
              </a:spcBef>
              <a:buNone/>
            </a:pPr>
            <a:r>
              <a:rPr lang="en" sz="1800">
                <a:solidFill>
                  <a:srgbClr val="CC4125"/>
                </a:solidFill>
              </a:rPr>
              <a:t>How can we calculate the similarity of these row vectors?</a:t>
            </a:r>
          </a:p>
          <a:p>
            <a:pPr lvl="0">
              <a:spcBef>
                <a:spcPts val="0"/>
              </a:spcBef>
              <a:buNone/>
            </a:pPr>
            <a:r>
              <a:rPr lang="en" sz="1800">
                <a:solidFill>
                  <a:srgbClr val="CC4125"/>
                </a:solidFill>
              </a:rPr>
              <a:t>(We’ll get there.)</a:t>
            </a:r>
          </a:p>
        </p:txBody>
      </p:sp>
      <p:sp>
        <p:nvSpPr>
          <p:cNvPr id="132" name="Shape 132"/>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User-User similarities</a:t>
            </a:r>
          </a:p>
        </p:txBody>
      </p:sp>
      <p:pic>
        <p:nvPicPr>
          <p:cNvPr id="133" name="Shape 133"/>
          <p:cNvPicPr preferRelativeResize="0"/>
          <p:nvPr/>
        </p:nvPicPr>
        <p:blipFill>
          <a:blip r:embed="rId3">
            <a:alphaModFix/>
          </a:blip>
          <a:stretch>
            <a:fillRect/>
          </a:stretch>
        </p:blipFill>
        <p:spPr>
          <a:xfrm>
            <a:off x="168299" y="1079899"/>
            <a:ext cx="6250900" cy="3057300"/>
          </a:xfrm>
          <a:prstGeom prst="rect">
            <a:avLst/>
          </a:prstGeom>
          <a:noFill/>
          <a:ln>
            <a:noFill/>
          </a:ln>
        </p:spPr>
      </p:pic>
      <p:cxnSp>
        <p:nvCxnSpPr>
          <p:cNvPr id="134" name="Shape 134"/>
          <p:cNvCxnSpPr/>
          <p:nvPr/>
        </p:nvCxnSpPr>
        <p:spPr>
          <a:xfrm flipH="1">
            <a:off x="5750025" y="1564674"/>
            <a:ext cx="953700" cy="693300"/>
          </a:xfrm>
          <a:prstGeom prst="straightConnector1">
            <a:avLst/>
          </a:prstGeom>
          <a:noFill/>
          <a:ln cap="flat" cmpd="sng" w="38100">
            <a:solidFill>
              <a:srgbClr val="CC4125"/>
            </a:solidFill>
            <a:prstDash val="solid"/>
            <a:round/>
            <a:headEnd len="lg" w="lg" type="none"/>
            <a:tailEnd len="lg" w="lg" type="triangle"/>
          </a:ln>
        </p:spPr>
      </p:cxnSp>
      <p:cxnSp>
        <p:nvCxnSpPr>
          <p:cNvPr id="135" name="Shape 135"/>
          <p:cNvCxnSpPr/>
          <p:nvPr/>
        </p:nvCxnSpPr>
        <p:spPr>
          <a:xfrm flipH="1">
            <a:off x="5553750" y="1570750"/>
            <a:ext cx="1164000" cy="1977600"/>
          </a:xfrm>
          <a:prstGeom prst="straightConnector1">
            <a:avLst/>
          </a:prstGeom>
          <a:noFill/>
          <a:ln cap="flat" cmpd="sng" w="38100">
            <a:solidFill>
              <a:srgbClr val="CC4125"/>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