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yan Henn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maybe remove....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true function f is the black line in our boardwork. Of course in real life you don’t know what the true f is, or else you wouldn’t be fitting a model!</a:t>
            </a:r>
          </a:p>
          <a:p>
            <a:pPr lvl="0" rtl="0">
              <a:spcBef>
                <a:spcPts val="0"/>
              </a:spcBef>
              <a:buNone/>
            </a:pPr>
            <a:r>
              <a:t/>
            </a:r>
            <a:endParaRPr/>
          </a:p>
          <a:p>
            <a:pPr lvl="0" rtl="0">
              <a:spcBef>
                <a:spcPts val="0"/>
              </a:spcBef>
              <a:buNone/>
            </a:pPr>
            <a:r>
              <a:rPr lang="en"/>
              <a:t>The function f hat is our model. So, we use our model to approximate true f and make predictions of the y -- estimates of y.</a:t>
            </a:r>
          </a:p>
          <a:p>
            <a:pPr lvl="0" rtl="0">
              <a:spcBef>
                <a:spcPts val="0"/>
              </a:spcBef>
              <a:buNone/>
            </a:pPr>
            <a:r>
              <a:t/>
            </a:r>
            <a:endParaRPr/>
          </a:p>
          <a:p>
            <a:pPr lvl="0">
              <a:spcBef>
                <a:spcPts val="0"/>
              </a:spcBef>
              <a:buNone/>
            </a:pPr>
            <a:r>
              <a:rPr lang="en"/>
              <a:t>We are interested in knowing the expected squared prediction error. This is basically MSE… just written as an expectation. We’ll expand this equation on the whiteboard.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E[(y_o - \hat{f}(x_0))^2] = ... = \text{Var}(\hat{f}(x_0)) + \text{Bias}^2(\hat{f}(x_0)) + \text{Var}(\epsilon)</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Unfortunate for humanity, but fortunate for us, training models requires both algorithms AND a data scientist (a human). The algorithms aren’t good enough (yet)  to sort through the data and find the best fit, the most obvious patterns that affect the business, etc. The scientist has to be there. As a scientist, you better know about the bias/variance tradeoff. To get the most optimal model, your intuition will play a huge roll. Knowing about this tradeoff will help you identify ways to improve the performance of your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How to choose training/validation split? Well, the key is really to ensure the validation set is large enough to give you significant results. That depends on the variability of your sample and also the number of samples you have available.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are the rewards of doing something like this?</a:t>
            </a:r>
          </a:p>
          <a:p>
            <a:pPr lvl="0" rtl="0">
              <a:spcBef>
                <a:spcPts val="0"/>
              </a:spcBef>
              <a:buNone/>
            </a:pPr>
            <a:r>
              <a:t/>
            </a:r>
            <a:endParaRPr/>
          </a:p>
          <a:p>
            <a:pPr lvl="0" rtl="0">
              <a:spcBef>
                <a:spcPts val="0"/>
              </a:spcBef>
              <a:buNone/>
            </a:pPr>
            <a:r>
              <a:rPr lang="en"/>
              <a:t>What are the risks of doing something like this?</a:t>
            </a:r>
          </a:p>
          <a:p>
            <a:pPr lvl="0" rtl="0">
              <a:spcBef>
                <a:spcPts val="0"/>
              </a:spcBef>
              <a:buNone/>
            </a:pPr>
            <a:r>
              <a:t/>
            </a:r>
            <a:endParaRPr/>
          </a:p>
          <a:p>
            <a:pPr lvl="0" rtl="0">
              <a:spcBef>
                <a:spcPts val="0"/>
              </a:spcBef>
              <a:buNone/>
            </a:pPr>
            <a:r>
              <a:rPr lang="en"/>
              <a:t>What is the business impact if our model predicts incorrectly?</a:t>
            </a:r>
          </a:p>
          <a:p>
            <a:pPr lvl="0" rtl="0">
              <a:spcBef>
                <a:spcPts val="0"/>
              </a:spcBef>
              <a:buNone/>
            </a:pPr>
            <a:r>
              <a:t/>
            </a:r>
            <a:endParaRPr/>
          </a:p>
          <a:p>
            <a:pPr lvl="0" rtl="0">
              <a:spcBef>
                <a:spcPts val="0"/>
              </a:spcBef>
              <a:buNone/>
            </a:pPr>
            <a:r>
              <a:rPr lang="en"/>
              <a:t>Is this a regression or a classification problem?   A: could be either… but the way we chose to frame it here, it’s regression</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\sum_{i = 1}^{N} (y_i - \hat{\beta}_0 - \sum_{j=1}^{p} x_{ij} \hat{\beta}_j)^2 + \lambda \sum_{i=1}^{p} \hat{\beta}_i^2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built in features selection -- features whose beta values go to zero get essentially “removed” from the dataset because they are ignored by the model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Notice, the non-normalized data isn’t affected much by the large lambda! This is because the lambda is probably only focusing on one or two large beta values (corresponding to the large features). The other (smaller) beta values don’t get touched much and are free to be anything they please.</a:t>
            </a:r>
          </a:p>
          <a:p>
            <a:pPr lvl="0" rtl="0">
              <a:spcBef>
                <a:spcPts val="0"/>
              </a:spcBef>
              <a:buNone/>
            </a:pPr>
            <a:r>
              <a:t/>
            </a:r>
            <a:endParaRPr/>
          </a:p>
          <a:p>
            <a:pPr lvl="0">
              <a:spcBef>
                <a:spcPts val="0"/>
              </a:spcBef>
              <a:buNone/>
            </a:pPr>
            <a:r>
              <a:rPr lang="en"/>
              <a:t>Where in the normalized data case, all betas will be punished equally together, so a large lambda will have an effect on all beta parameters.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\sum_{i = 1}^{N} (y_i - \hat{\beta}_0 - \sum_{j=1}^{p} x_{ij} \hat{\beta}_j)^2 + \lambda \sum_{i=1}^{p} |\hat{\beta}_i|</a:t>
            </a:r>
          </a:p>
          <a:p>
            <a:pPr lvl="0" rtl="0">
              <a:spcBef>
                <a:spcPts val="0"/>
              </a:spcBef>
              <a:buNone/>
            </a:pPr>
            <a:r>
              <a:t/>
            </a:r>
            <a:endParaRPr/>
          </a:p>
          <a:p>
            <a:pPr lvl="0">
              <a:spcBef>
                <a:spcPts val="0"/>
              </a:spcBef>
              <a:buNone/>
            </a:pPr>
            <a:r>
              <a:rPr lang="en"/>
              <a:t>Same rules as with ridge: (1) use normalized data, (2) use cross-validation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 the students what each term is -- every time a new term animates in, ask how this term would be used in the Tesla cars example.</a:t>
            </a:r>
          </a:p>
          <a:p>
            <a:pPr lvl="0" rtl="0">
              <a:spcBef>
                <a:spcPts val="0"/>
              </a:spcBef>
              <a:buNone/>
            </a:pPr>
            <a:r>
              <a:t/>
            </a:r>
            <a:endParaRPr/>
          </a:p>
          <a:p>
            <a:pPr lvl="0" rtl="0">
              <a:spcBef>
                <a:spcPts val="0"/>
              </a:spcBef>
              <a:buNone/>
            </a:pPr>
            <a:r>
              <a:rPr lang="en"/>
              <a:t>Example features:</a:t>
            </a:r>
          </a:p>
          <a:p>
            <a:pPr indent="-228600" lvl="0" marL="457200" rtl="0">
              <a:spcBef>
                <a:spcPts val="0"/>
              </a:spcBef>
              <a:buChar char="-"/>
            </a:pPr>
            <a:r>
              <a:rPr lang="en"/>
              <a:t>amperage (at various points in the system)</a:t>
            </a:r>
          </a:p>
          <a:p>
            <a:pPr indent="-228600" lvl="0" marL="457200" rtl="0">
              <a:spcBef>
                <a:spcPts val="0"/>
              </a:spcBef>
              <a:buChar char="-"/>
            </a:pPr>
            <a:r>
              <a:rPr lang="en"/>
              <a:t>voltage (at various points in the system)</a:t>
            </a:r>
          </a:p>
          <a:p>
            <a:pPr indent="-228600" lvl="0" marL="457200" rtl="0">
              <a:spcBef>
                <a:spcPts val="0"/>
              </a:spcBef>
              <a:buChar char="-"/>
            </a:pPr>
            <a:r>
              <a:rPr lang="en"/>
              <a:t>timing information (delays between events)</a:t>
            </a:r>
          </a:p>
          <a:p>
            <a:pPr indent="-228600" lvl="0" marL="457200" rtl="0">
              <a:spcBef>
                <a:spcPts val="0"/>
              </a:spcBef>
              <a:buChar char="-"/>
            </a:pPr>
            <a:r>
              <a:rPr lang="en"/>
              <a:t>oscillation information (amplitude of various frequencies-of-interest in x, y, and z directions, and at different places in the car)</a:t>
            </a:r>
          </a:p>
          <a:p>
            <a:pPr lvl="0" rtl="0">
              <a:spcBef>
                <a:spcPts val="0"/>
              </a:spcBef>
              <a:buNone/>
            </a:pPr>
            <a:r>
              <a:t/>
            </a:r>
            <a:endParaRPr/>
          </a:p>
          <a:p>
            <a:pPr lvl="0" rtl="0">
              <a:spcBef>
                <a:spcPts val="0"/>
              </a:spcBef>
              <a:buNone/>
            </a:pPr>
            <a:r>
              <a:rPr lang="en"/>
              <a:t>The target would be time until system failure (or perhaps time until the failure of a certain component)</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Imaging a lab experiment where we have a bunch of test subjects some with a certain disease and some without. We collect 30k gene expressions for each subject. We can try to fit a predictive model over those 30k gene expressions, but it’d be awesome if our model didn’t actually need all 30k gene expressions. Fitting a lasso model could help us limit the number of gene expressions that need to be sampled in a clinic to test for this disease in the future -- if we had to use all 30k genes to test for this disease in a clinic, it would be too expensive -- it would be way better if it only needed, say, 5 genes.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perimeter of the square in LASSO shows equal regularization penalties. The Beta hat shows the optimal beta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import numpy as np</a:t>
            </a:r>
          </a:p>
          <a:p>
            <a:pPr lvl="0" rtl="0">
              <a:spcBef>
                <a:spcPts val="0"/>
              </a:spcBef>
              <a:buNone/>
            </a:pPr>
            <a:r>
              <a:rPr lang="en"/>
              <a:t>import numpy.random</a:t>
            </a:r>
          </a:p>
          <a:p>
            <a:pPr lvl="0" rtl="0">
              <a:spcBef>
                <a:spcPts val="0"/>
              </a:spcBef>
              <a:buNone/>
            </a:pPr>
            <a:r>
              <a:rPr lang="en"/>
              <a:t>import scipy as sp</a:t>
            </a:r>
          </a:p>
          <a:p>
            <a:pPr lvl="0" rtl="0">
              <a:spcBef>
                <a:spcPts val="0"/>
              </a:spcBef>
              <a:buNone/>
            </a:pPr>
            <a:r>
              <a:rPr lang="en"/>
              <a:t>import pandas as pd</a:t>
            </a:r>
          </a:p>
          <a:p>
            <a:pPr lvl="0" rtl="0">
              <a:spcBef>
                <a:spcPts val="0"/>
              </a:spcBef>
              <a:buNone/>
            </a:pPr>
            <a:r>
              <a:rPr lang="en"/>
              <a:t>import matplotlib as mpl</a:t>
            </a:r>
          </a:p>
          <a:p>
            <a:pPr lvl="0" rtl="0">
              <a:spcBef>
                <a:spcPts val="0"/>
              </a:spcBef>
              <a:buNone/>
            </a:pPr>
            <a:r>
              <a:rPr lang="en"/>
              <a:t>import matplotlib.pyplot as plt</a:t>
            </a:r>
          </a:p>
          <a:p>
            <a:pPr lvl="0" rtl="0">
              <a:spcBef>
                <a:spcPts val="0"/>
              </a:spcBef>
              <a:buNone/>
            </a:pPr>
            <a:r>
              <a:t/>
            </a:r>
            <a:endParaRPr/>
          </a:p>
          <a:p>
            <a:pPr lvl="0" rtl="0">
              <a:spcBef>
                <a:spcPts val="0"/>
              </a:spcBef>
              <a:buNone/>
            </a:pPr>
            <a:r>
              <a:rPr lang="en"/>
              <a:t>x = numpy.random.rand(1000) * 100.0</a:t>
            </a:r>
          </a:p>
          <a:p>
            <a:pPr lvl="0" rtl="0">
              <a:spcBef>
                <a:spcPts val="0"/>
              </a:spcBef>
              <a:buNone/>
            </a:pPr>
            <a:r>
              <a:rPr lang="en"/>
              <a:t>y = ((x/100-0.5)**2) * 0.5 + .05 + numpy.random.normal(0, 0.02, x.shape)</a:t>
            </a:r>
          </a:p>
          <a:p>
            <a:pPr lvl="0" rtl="0">
              <a:spcBef>
                <a:spcPts val="0"/>
              </a:spcBef>
              <a:buNone/>
            </a:pPr>
            <a:r>
              <a:t/>
            </a:r>
            <a:endParaRPr/>
          </a:p>
          <a:p>
            <a:pPr lvl="0" rtl="0">
              <a:spcBef>
                <a:spcPts val="0"/>
              </a:spcBef>
              <a:buNone/>
            </a:pPr>
            <a:r>
              <a:rPr lang="en"/>
              <a:t>plt.plot(x, y, '.')</a:t>
            </a:r>
          </a:p>
          <a:p>
            <a:pPr lvl="0" rtl="0">
              <a:spcBef>
                <a:spcPts val="0"/>
              </a:spcBef>
              <a:buNone/>
            </a:pPr>
            <a:r>
              <a:rPr lang="en"/>
              <a:t>plt.title("Age vs. Sickliness")</a:t>
            </a:r>
          </a:p>
          <a:p>
            <a:pPr lvl="0" rtl="0">
              <a:spcBef>
                <a:spcPts val="0"/>
              </a:spcBef>
              <a:buNone/>
            </a:pPr>
            <a:r>
              <a:rPr lang="en"/>
              <a:t>plt.xlabel("Age")</a:t>
            </a:r>
          </a:p>
          <a:p>
            <a:pPr lvl="0" rtl="0">
              <a:spcBef>
                <a:spcPts val="0"/>
              </a:spcBef>
              <a:buNone/>
            </a:pPr>
            <a:r>
              <a:rPr lang="en"/>
              <a:t>plt.ylabel("Sickliness (% days ill)")</a:t>
            </a:r>
          </a:p>
          <a:p>
            <a:pPr lvl="0" rtl="0">
              <a:spcBef>
                <a:spcPts val="0"/>
              </a:spcBef>
              <a:buNone/>
            </a:pPr>
            <a:r>
              <a:rPr lang="en"/>
              <a:t>plt.show()</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are we done here? Do we have the ultimate learning model… so we can all just go home?</a:t>
            </a:r>
          </a:p>
          <a:p>
            <a:pPr lvl="0" rtl="0">
              <a:spcBef>
                <a:spcPts val="0"/>
              </a:spcBef>
              <a:buNone/>
            </a:pPr>
            <a:r>
              <a:t/>
            </a:r>
            <a:endParaRPr/>
          </a:p>
          <a:p>
            <a:pPr lvl="0">
              <a:spcBef>
                <a:spcPts val="0"/>
              </a:spcBef>
              <a:buNone/>
            </a:pPr>
            <a:r>
              <a:rPr lang="en"/>
              <a:t>Too bad we can’t just do something like this. If so, being a data scientist would be so easy! Oh the woes of overfitting… let’s look at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Draw on the whiteboad here.</a:t>
            </a:r>
          </a:p>
          <a:p>
            <a:pPr lvl="0" rtl="0">
              <a:spcBef>
                <a:spcPts val="0"/>
              </a:spcBef>
              <a:buNone/>
            </a:pPr>
            <a:r>
              <a:t/>
            </a:r>
            <a:endParaRPr/>
          </a:p>
          <a:p>
            <a:pPr lvl="0" rtl="0">
              <a:spcBef>
                <a:spcPts val="0"/>
              </a:spcBef>
              <a:buNone/>
            </a:pPr>
            <a:r>
              <a:rPr lang="en"/>
              <a:t>Start by talking about how a dataset is just a sample of a population. We could (if we wanted) re-sample the population and get a different dataset. Draw two example. Model the dataset of the population shown in the chart on the right on this slide.</a:t>
            </a:r>
          </a:p>
          <a:p>
            <a:pPr lvl="0" rtl="0">
              <a:spcBef>
                <a:spcPts val="0"/>
              </a:spcBef>
              <a:buNone/>
            </a:pPr>
            <a:r>
              <a:t/>
            </a:r>
            <a:endParaRPr/>
          </a:p>
          <a:p>
            <a:pPr lvl="0" rtl="0">
              <a:spcBef>
                <a:spcPts val="0"/>
              </a:spcBef>
              <a:buNone/>
            </a:pPr>
            <a:r>
              <a:rPr lang="en"/>
              <a:t>Start with a dataset like the one shown in the chart on the right. Fit a high-variance model by hand. Now draw another dataset from the same population, and fit another high-variance model. Define what we mean by the variance of a model!</a:t>
            </a:r>
          </a:p>
          <a:p>
            <a:pPr lvl="0" rtl="0">
              <a:spcBef>
                <a:spcPts val="0"/>
              </a:spcBef>
              <a:buNone/>
            </a:pPr>
            <a:r>
              <a:t/>
            </a:r>
            <a:endParaRPr/>
          </a:p>
          <a:p>
            <a:pPr lvl="0" rtl="0">
              <a:spcBef>
                <a:spcPts val="0"/>
              </a:spcBef>
              <a:buNone/>
            </a:pPr>
            <a:r>
              <a:rPr lang="en"/>
              <a:t>Now draw yet another dataset from the same population. Fit a high-bias model by hand. Now draw yet another detaset from the same population, and fit another high-bias model. Define what we mean by the bias of a model!</a:t>
            </a:r>
          </a:p>
          <a:p>
            <a:pPr lvl="0" rtl="0">
              <a:spcBef>
                <a:spcPts val="0"/>
              </a:spcBef>
              <a:buNone/>
            </a:pPr>
            <a:r>
              <a:t/>
            </a:r>
            <a:endParaRPr/>
          </a:p>
          <a:p>
            <a:pPr lvl="0">
              <a:spcBef>
                <a:spcPts val="0"/>
              </a:spcBef>
              <a:buNone/>
            </a:pPr>
            <a:r>
              <a:rPr lang="en"/>
              <a:t>These are two terms you’ll use all the time as a data scientist!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image" Target="../media/image0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0.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0" y="976425"/>
            <a:ext cx="4535400" cy="2120100"/>
          </a:xfrm>
          <a:prstGeom prst="rect">
            <a:avLst/>
          </a:prstGeom>
        </p:spPr>
        <p:txBody>
          <a:bodyPr anchorCtr="0" anchor="b" bIns="91425" lIns="91425" rIns="91425" tIns="91425">
            <a:noAutofit/>
          </a:bodyPr>
          <a:lstStyle/>
          <a:p>
            <a:pPr lvl="0" rtl="0">
              <a:spcBef>
                <a:spcPts val="0"/>
              </a:spcBef>
              <a:buNone/>
            </a:pPr>
            <a:r>
              <a:rPr lang="en"/>
              <a:t>Bias/Variance</a:t>
            </a:r>
          </a:p>
          <a:p>
            <a:pPr lvl="0" rtl="0">
              <a:spcBef>
                <a:spcPts val="0"/>
              </a:spcBef>
              <a:buNone/>
            </a:pPr>
            <a:r>
              <a:rPr lang="en"/>
              <a:t>and</a:t>
            </a:r>
          </a:p>
          <a:p>
            <a:pPr lvl="0" rtl="0">
              <a:spcBef>
                <a:spcPts val="0"/>
              </a:spcBef>
              <a:buNone/>
            </a:pPr>
            <a:r>
              <a:rPr lang="en"/>
              <a:t>Cross-Validation</a:t>
            </a:r>
          </a:p>
        </p:txBody>
      </p:sp>
      <p:sp>
        <p:nvSpPr>
          <p:cNvPr id="68" name="Shape 68"/>
          <p:cNvSpPr txBox="1"/>
          <p:nvPr>
            <p:ph idx="1" type="subTitle"/>
          </p:nvPr>
        </p:nvSpPr>
        <p:spPr>
          <a:xfrm>
            <a:off x="265500" y="3453192"/>
            <a:ext cx="4045199" cy="1235100"/>
          </a:xfrm>
          <a:prstGeom prst="rect">
            <a:avLst/>
          </a:prstGeom>
        </p:spPr>
        <p:txBody>
          <a:bodyPr anchorCtr="0" anchor="t" bIns="91425" lIns="91425" rIns="91425" tIns="91425">
            <a:noAutofit/>
          </a:bodyPr>
          <a:lstStyle/>
          <a:p>
            <a:pPr lvl="0" rtl="0">
              <a:spcBef>
                <a:spcPts val="0"/>
              </a:spcBef>
              <a:buNone/>
            </a:pPr>
            <a:r>
              <a:rPr lang="en"/>
              <a:t>Ryan Henning</a:t>
            </a:r>
          </a:p>
        </p:txBody>
      </p:sp>
      <p:sp>
        <p:nvSpPr>
          <p:cNvPr id="69" name="Shape 69"/>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Review: Linear Regression</a:t>
            </a:r>
          </a:p>
          <a:p>
            <a:pPr indent="-228600" lvl="0" marL="457200" rtl="0">
              <a:spcBef>
                <a:spcPts val="0"/>
              </a:spcBef>
            </a:pPr>
            <a:r>
              <a:rPr lang="en"/>
              <a:t>Overfitting and Underfitting</a:t>
            </a:r>
          </a:p>
          <a:p>
            <a:pPr indent="-228600" lvl="0" marL="457200" rtl="0">
              <a:spcBef>
                <a:spcPts val="0"/>
              </a:spcBef>
            </a:pPr>
            <a:r>
              <a:rPr lang="en"/>
              <a:t>The Bias/Variance Tradeoff</a:t>
            </a:r>
          </a:p>
          <a:p>
            <a:pPr indent="-228600" lvl="0" marL="457200" rtl="0">
              <a:spcBef>
                <a:spcPts val="0"/>
              </a:spcBef>
            </a:pPr>
            <a:r>
              <a:rPr lang="en"/>
              <a:t>Cross-Validation</a:t>
            </a:r>
          </a:p>
          <a:p>
            <a:pPr indent="-228600" lvl="0" marL="457200" rtl="0">
              <a:spcBef>
                <a:spcPts val="0"/>
              </a:spcBef>
            </a:pPr>
            <a:r>
              <a:rPr lang="en"/>
              <a:t>K-fold Cross-Validation</a:t>
            </a:r>
          </a:p>
          <a:p>
            <a:pPr indent="-228600" lvl="0" marL="457200">
              <a:spcBef>
                <a:spcPts val="0"/>
              </a:spcBef>
            </a:pPr>
            <a:r>
              <a:rPr lang="en"/>
              <a:t>Subset Selection of Predictors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The Bias/Variance Tradeoff</a:t>
            </a:r>
          </a:p>
        </p:txBody>
      </p:sp>
      <p:sp>
        <p:nvSpPr>
          <p:cNvPr id="157" name="Shape 157"/>
          <p:cNvSpPr txBox="1"/>
          <p:nvPr>
            <p:ph idx="4294967295" type="body"/>
          </p:nvPr>
        </p:nvSpPr>
        <p:spPr>
          <a:xfrm>
            <a:off x="471900" y="867700"/>
            <a:ext cx="8222100" cy="3761700"/>
          </a:xfrm>
          <a:prstGeom prst="rect">
            <a:avLst/>
          </a:prstGeom>
        </p:spPr>
        <p:txBody>
          <a:bodyPr anchorCtr="0" anchor="t" bIns="91425" lIns="91425" rIns="91425" tIns="91425">
            <a:noAutofit/>
          </a:bodyPr>
          <a:lstStyle/>
          <a:p>
            <a:pPr lvl="0" rtl="0">
              <a:spcBef>
                <a:spcPts val="0"/>
              </a:spcBef>
              <a:buNone/>
            </a:pPr>
            <a:r>
              <a:rPr lang="en"/>
              <a:t>We assume the true predictor/target relationship is given by an unknown function plus some sampling error:</a:t>
            </a:r>
          </a:p>
          <a:p>
            <a:pPr lvl="0" rtl="0">
              <a:spcBef>
                <a:spcPts val="0"/>
              </a:spcBef>
              <a:buNone/>
            </a:pPr>
            <a:r>
              <a:t/>
            </a:r>
            <a:endParaRPr/>
          </a:p>
          <a:p>
            <a:pPr lvl="0" rtl="0">
              <a:spcBef>
                <a:spcPts val="0"/>
              </a:spcBef>
              <a:buNone/>
            </a:pPr>
            <a:r>
              <a:rPr lang="en"/>
              <a:t>We estimate the true (unknown) function by fitting a model over the training set. </a:t>
            </a:r>
          </a:p>
          <a:p>
            <a:pPr lvl="0" rtl="0">
              <a:spcBef>
                <a:spcPts val="0"/>
              </a:spcBef>
              <a:buNone/>
            </a:pPr>
            <a:r>
              <a:t/>
            </a:r>
            <a:endParaRPr/>
          </a:p>
          <a:p>
            <a:pPr lvl="0">
              <a:spcBef>
                <a:spcPts val="0"/>
              </a:spcBef>
              <a:buNone/>
            </a:pPr>
            <a:r>
              <a:rPr lang="en"/>
              <a:t>Let’s evaluate this model using a test observation </a:t>
            </a:r>
            <a:r>
              <a:rPr b="1" lang="en"/>
              <a:t>(x</a:t>
            </a:r>
            <a:r>
              <a:rPr b="1" baseline="-25000" lang="en"/>
              <a:t>0</a:t>
            </a:r>
            <a:r>
              <a:rPr b="1" lang="en"/>
              <a:t>, y</a:t>
            </a:r>
            <a:r>
              <a:rPr b="1" baseline="-25000" lang="en"/>
              <a:t>0</a:t>
            </a:r>
            <a:r>
              <a:rPr b="1" lang="en"/>
              <a:t>)</a:t>
            </a:r>
            <a:r>
              <a:rPr lang="en"/>
              <a:t> drawn from the population. What is the model’s expected squared prediction error on this test observation?</a:t>
            </a:r>
          </a:p>
        </p:txBody>
      </p:sp>
      <p:pic>
        <p:nvPicPr>
          <p:cNvPr id="158" name="Shape 158"/>
          <p:cNvPicPr preferRelativeResize="0"/>
          <p:nvPr/>
        </p:nvPicPr>
        <p:blipFill>
          <a:blip r:embed="rId3">
            <a:alphaModFix/>
          </a:blip>
          <a:stretch>
            <a:fillRect/>
          </a:stretch>
        </p:blipFill>
        <p:spPr>
          <a:xfrm>
            <a:off x="3324100" y="1597746"/>
            <a:ext cx="2495775" cy="415949"/>
          </a:xfrm>
          <a:prstGeom prst="rect">
            <a:avLst/>
          </a:prstGeom>
          <a:noFill/>
          <a:ln>
            <a:noFill/>
          </a:ln>
        </p:spPr>
      </p:pic>
      <p:pic>
        <p:nvPicPr>
          <p:cNvPr id="159" name="Shape 159"/>
          <p:cNvPicPr preferRelativeResize="0"/>
          <p:nvPr/>
        </p:nvPicPr>
        <p:blipFill>
          <a:blip r:embed="rId4">
            <a:alphaModFix/>
          </a:blip>
          <a:stretch>
            <a:fillRect/>
          </a:stretch>
        </p:blipFill>
        <p:spPr>
          <a:xfrm>
            <a:off x="3601612" y="2689975"/>
            <a:ext cx="1962675" cy="558399"/>
          </a:xfrm>
          <a:prstGeom prst="rect">
            <a:avLst/>
          </a:prstGeom>
          <a:noFill/>
          <a:ln>
            <a:noFill/>
          </a:ln>
        </p:spPr>
      </p:pic>
      <p:pic>
        <p:nvPicPr>
          <p:cNvPr id="160" name="Shape 160"/>
          <p:cNvPicPr preferRelativeResize="0"/>
          <p:nvPr/>
        </p:nvPicPr>
        <p:blipFill>
          <a:blip r:embed="rId5">
            <a:alphaModFix/>
          </a:blip>
          <a:stretch>
            <a:fillRect/>
          </a:stretch>
        </p:blipFill>
        <p:spPr>
          <a:xfrm>
            <a:off x="2662560" y="4447725"/>
            <a:ext cx="3818863" cy="5061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The Bias/Variance Tradeoff</a:t>
            </a:r>
          </a:p>
        </p:txBody>
      </p:sp>
      <p:sp>
        <p:nvSpPr>
          <p:cNvPr id="166" name="Shape 166"/>
          <p:cNvSpPr txBox="1"/>
          <p:nvPr>
            <p:ph idx="4294967295" type="body"/>
          </p:nvPr>
        </p:nvSpPr>
        <p:spPr>
          <a:xfrm>
            <a:off x="471900" y="867700"/>
            <a:ext cx="8222100" cy="1198199"/>
          </a:xfrm>
          <a:prstGeom prst="rect">
            <a:avLst/>
          </a:prstGeom>
        </p:spPr>
        <p:txBody>
          <a:bodyPr anchorCtr="0" anchor="t" bIns="91425" lIns="91425" rIns="91425" tIns="91425">
            <a:noAutofit/>
          </a:bodyPr>
          <a:lstStyle/>
          <a:p>
            <a:pPr lvl="0" rtl="0">
              <a:spcBef>
                <a:spcPts val="0"/>
              </a:spcBef>
              <a:buNone/>
            </a:pPr>
            <a:r>
              <a:rPr lang="en"/>
              <a:t>Our model’s expected squared prediction error will depend on </a:t>
            </a:r>
            <a:r>
              <a:rPr lang="en" sz="1400"/>
              <a:t>(1)</a:t>
            </a:r>
            <a:r>
              <a:rPr lang="en"/>
              <a:t> the variability of </a:t>
            </a:r>
            <a:r>
              <a:rPr b="1" lang="en"/>
              <a:t>y</a:t>
            </a:r>
            <a:r>
              <a:rPr b="1" baseline="-25000" lang="en"/>
              <a:t>0</a:t>
            </a:r>
            <a:r>
              <a:rPr lang="en"/>
              <a:t> and </a:t>
            </a:r>
            <a:r>
              <a:rPr lang="en" sz="1400"/>
              <a:t>(2)</a:t>
            </a:r>
            <a:r>
              <a:rPr lang="en"/>
              <a:t> the variability of the training set used to train our model. We can break this into three pieces:</a:t>
            </a:r>
          </a:p>
          <a:p>
            <a:pPr lvl="0" rtl="0">
              <a:spcBef>
                <a:spcPts val="0"/>
              </a:spcBef>
              <a:buNone/>
            </a:pPr>
            <a:r>
              <a:t/>
            </a:r>
            <a:endParaRPr/>
          </a:p>
        </p:txBody>
      </p:sp>
      <p:sp>
        <p:nvSpPr>
          <p:cNvPr id="167" name="Shape 167"/>
          <p:cNvSpPr txBox="1"/>
          <p:nvPr/>
        </p:nvSpPr>
        <p:spPr>
          <a:xfrm>
            <a:off x="6847550" y="2770375"/>
            <a:ext cx="2213099" cy="7944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The variance of the irreducible error.</a:t>
            </a:r>
          </a:p>
        </p:txBody>
      </p:sp>
      <p:cxnSp>
        <p:nvCxnSpPr>
          <p:cNvPr id="168" name="Shape 168"/>
          <p:cNvCxnSpPr/>
          <p:nvPr/>
        </p:nvCxnSpPr>
        <p:spPr>
          <a:xfrm rot="10800000">
            <a:off x="7265799" y="2331149"/>
            <a:ext cx="324000" cy="512400"/>
          </a:xfrm>
          <a:prstGeom prst="straightConnector1">
            <a:avLst/>
          </a:prstGeom>
          <a:noFill/>
          <a:ln cap="flat" cmpd="sng" w="28575">
            <a:solidFill>
              <a:srgbClr val="CC4125"/>
            </a:solidFill>
            <a:prstDash val="solid"/>
            <a:round/>
            <a:headEnd len="lg" w="lg" type="none"/>
            <a:tailEnd len="lg" w="lg" type="triangle"/>
          </a:ln>
        </p:spPr>
      </p:cxnSp>
      <p:sp>
        <p:nvSpPr>
          <p:cNvPr id="169" name="Shape 169"/>
          <p:cNvSpPr txBox="1"/>
          <p:nvPr/>
        </p:nvSpPr>
        <p:spPr>
          <a:xfrm>
            <a:off x="3110500" y="3163350"/>
            <a:ext cx="3120299" cy="16247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The difference between the true prediction and our model’s average prediction over all possible training sets</a:t>
            </a:r>
          </a:p>
        </p:txBody>
      </p:sp>
      <p:cxnSp>
        <p:nvCxnSpPr>
          <p:cNvPr id="170" name="Shape 170"/>
          <p:cNvCxnSpPr/>
          <p:nvPr/>
        </p:nvCxnSpPr>
        <p:spPr>
          <a:xfrm flipH="1" rot="10800000">
            <a:off x="3800950" y="2341850"/>
            <a:ext cx="1551599" cy="884099"/>
          </a:xfrm>
          <a:prstGeom prst="straightConnector1">
            <a:avLst/>
          </a:prstGeom>
          <a:noFill/>
          <a:ln cap="flat" cmpd="sng" w="28575">
            <a:solidFill>
              <a:srgbClr val="CC4125"/>
            </a:solidFill>
            <a:prstDash val="solid"/>
            <a:round/>
            <a:headEnd len="lg" w="lg" type="none"/>
            <a:tailEnd len="lg" w="lg" type="triangle"/>
          </a:ln>
        </p:spPr>
      </p:cxnSp>
      <p:cxnSp>
        <p:nvCxnSpPr>
          <p:cNvPr id="171" name="Shape 171"/>
          <p:cNvCxnSpPr/>
          <p:nvPr/>
        </p:nvCxnSpPr>
        <p:spPr>
          <a:xfrm flipH="1" rot="10800000">
            <a:off x="733450" y="2278999"/>
            <a:ext cx="2852400" cy="763200"/>
          </a:xfrm>
          <a:prstGeom prst="straightConnector1">
            <a:avLst/>
          </a:prstGeom>
          <a:noFill/>
          <a:ln cap="flat" cmpd="sng" w="28575">
            <a:solidFill>
              <a:srgbClr val="CC4125"/>
            </a:solidFill>
            <a:prstDash val="solid"/>
            <a:round/>
            <a:headEnd len="lg" w="lg" type="none"/>
            <a:tailEnd len="lg" w="lg" type="triangle"/>
          </a:ln>
        </p:spPr>
      </p:cxnSp>
      <p:sp>
        <p:nvSpPr>
          <p:cNvPr id="172" name="Shape 172"/>
          <p:cNvSpPr txBox="1"/>
          <p:nvPr/>
        </p:nvSpPr>
        <p:spPr>
          <a:xfrm>
            <a:off x="168925" y="2985450"/>
            <a:ext cx="2549099" cy="2053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The variance of our model’s prediction of </a:t>
            </a:r>
            <a:r>
              <a:rPr b="1" lang="en" sz="1800">
                <a:solidFill>
                  <a:srgbClr val="CC4125"/>
                </a:solidFill>
              </a:rPr>
              <a:t>x</a:t>
            </a:r>
            <a:r>
              <a:rPr b="1" baseline="-25000" lang="en" sz="1800">
                <a:solidFill>
                  <a:srgbClr val="CC4125"/>
                </a:solidFill>
              </a:rPr>
              <a:t>0</a:t>
            </a:r>
            <a:r>
              <a:rPr lang="en" sz="1800">
                <a:solidFill>
                  <a:srgbClr val="CC4125"/>
                </a:solidFill>
              </a:rPr>
              <a:t> over all possible training sets</a:t>
            </a:r>
          </a:p>
        </p:txBody>
      </p:sp>
      <p:pic>
        <p:nvPicPr>
          <p:cNvPr id="173" name="Shape 173"/>
          <p:cNvPicPr preferRelativeResize="0"/>
          <p:nvPr/>
        </p:nvPicPr>
        <p:blipFill>
          <a:blip r:embed="rId3">
            <a:alphaModFix/>
          </a:blip>
          <a:stretch>
            <a:fillRect/>
          </a:stretch>
        </p:blipFill>
        <p:spPr>
          <a:xfrm>
            <a:off x="3780050" y="4419750"/>
            <a:ext cx="3637115" cy="325824"/>
          </a:xfrm>
          <a:prstGeom prst="rect">
            <a:avLst/>
          </a:prstGeom>
          <a:noFill/>
          <a:ln>
            <a:noFill/>
          </a:ln>
        </p:spPr>
      </p:pic>
      <p:cxnSp>
        <p:nvCxnSpPr>
          <p:cNvPr id="174" name="Shape 174"/>
          <p:cNvCxnSpPr/>
          <p:nvPr/>
        </p:nvCxnSpPr>
        <p:spPr>
          <a:xfrm>
            <a:off x="3321558" y="4369962"/>
            <a:ext cx="403199" cy="212700"/>
          </a:xfrm>
          <a:prstGeom prst="straightConnector1">
            <a:avLst/>
          </a:prstGeom>
          <a:noFill/>
          <a:ln cap="flat" cmpd="sng" w="9525">
            <a:solidFill>
              <a:schemeClr val="dk2"/>
            </a:solidFill>
            <a:prstDash val="solid"/>
            <a:round/>
            <a:headEnd len="lg" w="lg" type="none"/>
            <a:tailEnd len="lg" w="lg" type="triangle"/>
          </a:ln>
        </p:spPr>
      </p:cxnSp>
      <p:pic>
        <p:nvPicPr>
          <p:cNvPr id="175" name="Shape 175"/>
          <p:cNvPicPr preferRelativeResize="0"/>
          <p:nvPr/>
        </p:nvPicPr>
        <p:blipFill>
          <a:blip r:embed="rId4">
            <a:alphaModFix/>
          </a:blip>
          <a:stretch>
            <a:fillRect/>
          </a:stretch>
        </p:blipFill>
        <p:spPr>
          <a:xfrm>
            <a:off x="712791" y="1979214"/>
            <a:ext cx="6950932" cy="3258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The Bias/Variance Tradeoff</a:t>
            </a:r>
          </a:p>
        </p:txBody>
      </p:sp>
      <p:pic>
        <p:nvPicPr>
          <p:cNvPr id="181" name="Shape 181"/>
          <p:cNvPicPr preferRelativeResize="0"/>
          <p:nvPr/>
        </p:nvPicPr>
        <p:blipFill>
          <a:blip r:embed="rId3">
            <a:alphaModFix/>
          </a:blip>
          <a:stretch>
            <a:fillRect/>
          </a:stretch>
        </p:blipFill>
        <p:spPr>
          <a:xfrm>
            <a:off x="91737" y="696825"/>
            <a:ext cx="6979337" cy="4383349"/>
          </a:xfrm>
          <a:prstGeom prst="rect">
            <a:avLst/>
          </a:prstGeom>
          <a:noFill/>
          <a:ln>
            <a:noFill/>
          </a:ln>
        </p:spPr>
      </p:pic>
      <p:sp>
        <p:nvSpPr>
          <p:cNvPr id="182" name="Shape 182"/>
          <p:cNvSpPr txBox="1"/>
          <p:nvPr/>
        </p:nvSpPr>
        <p:spPr>
          <a:xfrm>
            <a:off x="7171625" y="737200"/>
            <a:ext cx="1816799" cy="2208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How is the</a:t>
            </a:r>
          </a:p>
          <a:p>
            <a:pPr lvl="0" rtl="0">
              <a:spcBef>
                <a:spcPts val="0"/>
              </a:spcBef>
              <a:buNone/>
            </a:pPr>
            <a:r>
              <a:rPr b="1" lang="en" sz="1800">
                <a:solidFill>
                  <a:srgbClr val="CC4125"/>
                </a:solidFill>
              </a:rPr>
              <a:t>bias/variance tradeoff</a:t>
            </a:r>
            <a:r>
              <a:rPr lang="en" sz="1800">
                <a:solidFill>
                  <a:srgbClr val="CC4125"/>
                </a:solidFill>
              </a:rPr>
              <a:t> </a:t>
            </a:r>
          </a:p>
          <a:p>
            <a:pPr lvl="0" rtl="0">
              <a:spcBef>
                <a:spcPts val="0"/>
              </a:spcBef>
              <a:buNone/>
            </a:pPr>
            <a:r>
              <a:rPr lang="en" sz="1800">
                <a:solidFill>
                  <a:srgbClr val="CC4125"/>
                </a:solidFill>
              </a:rPr>
              <a:t>related to </a:t>
            </a:r>
          </a:p>
          <a:p>
            <a:pPr lvl="0">
              <a:spcBef>
                <a:spcPts val="0"/>
              </a:spcBef>
              <a:buNone/>
            </a:pPr>
            <a:r>
              <a:rPr b="1" lang="en" sz="1800">
                <a:solidFill>
                  <a:srgbClr val="CC4125"/>
                </a:solidFill>
              </a:rPr>
              <a:t>underfitting</a:t>
            </a:r>
            <a:r>
              <a:rPr lang="en" sz="1800">
                <a:solidFill>
                  <a:srgbClr val="CC4125"/>
                </a:solidFill>
              </a:rPr>
              <a:t> and </a:t>
            </a:r>
            <a:r>
              <a:rPr b="1" lang="en" sz="1800">
                <a:solidFill>
                  <a:srgbClr val="CC4125"/>
                </a:solidFill>
              </a:rPr>
              <a:t>overfitting</a:t>
            </a:r>
            <a:r>
              <a:rPr lang="en" sz="1800">
                <a:solidFill>
                  <a:srgbClr val="CC4125"/>
                </a:solidFill>
              </a:rPr>
              <a:t>?</a:t>
            </a:r>
          </a:p>
        </p:txBody>
      </p:sp>
      <p:sp>
        <p:nvSpPr>
          <p:cNvPr id="183" name="Shape 183"/>
          <p:cNvSpPr txBox="1"/>
          <p:nvPr/>
        </p:nvSpPr>
        <p:spPr>
          <a:xfrm>
            <a:off x="7171675" y="3293100"/>
            <a:ext cx="1816799" cy="1787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How can we find the best tradeoff point?</a:t>
            </a:r>
          </a:p>
          <a:p>
            <a:pPr lvl="0" rtl="0">
              <a:spcBef>
                <a:spcPts val="0"/>
              </a:spcBef>
              <a:buNone/>
            </a:pPr>
            <a:r>
              <a:rPr lang="en" sz="1800">
                <a:solidFill>
                  <a:srgbClr val="CC4125"/>
                </a:solidFill>
              </a:rPr>
              <a:t>I.e. The optimum model complexity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Cross-Validation</a:t>
            </a:r>
          </a:p>
        </p:txBody>
      </p:sp>
      <p:sp>
        <p:nvSpPr>
          <p:cNvPr id="189" name="Shape 18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Main idea: </a:t>
            </a:r>
            <a:r>
              <a:rPr b="1" lang="en"/>
              <a:t>Don’t use all your data for training.</a:t>
            </a:r>
          </a:p>
          <a:p>
            <a:pPr lvl="0" rtl="0">
              <a:spcBef>
                <a:spcPts val="0"/>
              </a:spcBef>
              <a:buNone/>
            </a:pPr>
            <a:r>
              <a:rPr lang="en"/>
              <a:t>Instead: </a:t>
            </a:r>
            <a:r>
              <a:rPr b="1" lang="en"/>
              <a:t>Split your data into a “training set” and a “validation set”.</a:t>
            </a:r>
          </a:p>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1774287" y="3071580"/>
            <a:ext cx="5595425" cy="1340125"/>
          </a:xfrm>
          <a:prstGeom prst="rect">
            <a:avLst/>
          </a:prstGeom>
          <a:noFill/>
          <a:ln>
            <a:noFill/>
          </a:ln>
        </p:spPr>
      </p:pic>
      <p:sp>
        <p:nvSpPr>
          <p:cNvPr id="191" name="Shape 191"/>
          <p:cNvSpPr txBox="1"/>
          <p:nvPr/>
        </p:nvSpPr>
        <p:spPr>
          <a:xfrm>
            <a:off x="386800" y="4495350"/>
            <a:ext cx="1568100" cy="554099"/>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training set</a:t>
            </a:r>
          </a:p>
        </p:txBody>
      </p:sp>
      <p:sp>
        <p:nvSpPr>
          <p:cNvPr id="192" name="Shape 192"/>
          <p:cNvSpPr txBox="1"/>
          <p:nvPr/>
        </p:nvSpPr>
        <p:spPr>
          <a:xfrm>
            <a:off x="7125900" y="4495350"/>
            <a:ext cx="1568100" cy="5540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validation set</a:t>
            </a:r>
          </a:p>
        </p:txBody>
      </p:sp>
      <p:cxnSp>
        <p:nvCxnSpPr>
          <p:cNvPr id="193" name="Shape 193"/>
          <p:cNvCxnSpPr/>
          <p:nvPr/>
        </p:nvCxnSpPr>
        <p:spPr>
          <a:xfrm flipH="1" rot="10800000">
            <a:off x="1704050" y="4432525"/>
            <a:ext cx="292799" cy="292799"/>
          </a:xfrm>
          <a:prstGeom prst="straightConnector1">
            <a:avLst/>
          </a:prstGeom>
          <a:noFill/>
          <a:ln cap="flat" cmpd="sng" w="28575">
            <a:solidFill>
              <a:srgbClr val="CC4125"/>
            </a:solidFill>
            <a:prstDash val="solid"/>
            <a:round/>
            <a:headEnd len="lg" w="lg" type="none"/>
            <a:tailEnd len="lg" w="lg" type="triangle"/>
          </a:ln>
        </p:spPr>
      </p:cxnSp>
      <p:cxnSp>
        <p:nvCxnSpPr>
          <p:cNvPr id="194" name="Shape 194"/>
          <p:cNvCxnSpPr/>
          <p:nvPr/>
        </p:nvCxnSpPr>
        <p:spPr>
          <a:xfrm rot="10800000">
            <a:off x="6690600" y="4443025"/>
            <a:ext cx="435299" cy="282299"/>
          </a:xfrm>
          <a:prstGeom prst="straightConnector1">
            <a:avLst/>
          </a:prstGeom>
          <a:noFill/>
          <a:ln cap="flat" cmpd="sng" w="28575">
            <a:solidFill>
              <a:srgbClr val="CC4125"/>
            </a:solidFill>
            <a:prstDash val="solid"/>
            <a:round/>
            <a:headEnd len="lg" w="lg" type="none"/>
            <a:tailEnd len="lg" w="lg" type="triangle"/>
          </a:ln>
        </p:spPr>
      </p:cxnSp>
      <p:sp>
        <p:nvSpPr>
          <p:cNvPr id="195" name="Shape 195"/>
          <p:cNvSpPr txBox="1"/>
          <p:nvPr/>
        </p:nvSpPr>
        <p:spPr>
          <a:xfrm>
            <a:off x="94000" y="3496000"/>
            <a:ext cx="1568100" cy="6857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randomize!</a:t>
            </a:r>
          </a:p>
          <a:p>
            <a:pPr lvl="0" rtl="0">
              <a:spcBef>
                <a:spcPts val="0"/>
              </a:spcBef>
              <a:buNone/>
            </a:pPr>
            <a:r>
              <a:rPr lang="en">
                <a:solidFill>
                  <a:srgbClr val="CC4125"/>
                </a:solidFill>
              </a:rPr>
              <a:t>(why?)</a:t>
            </a:r>
          </a:p>
        </p:txBody>
      </p:sp>
      <p:cxnSp>
        <p:nvCxnSpPr>
          <p:cNvPr id="196" name="Shape 196"/>
          <p:cNvCxnSpPr/>
          <p:nvPr/>
        </p:nvCxnSpPr>
        <p:spPr>
          <a:xfrm flipH="1" rot="10800000">
            <a:off x="1411250" y="3669575"/>
            <a:ext cx="3031799" cy="56399"/>
          </a:xfrm>
          <a:prstGeom prst="straightConnector1">
            <a:avLst/>
          </a:prstGeom>
          <a:noFill/>
          <a:ln cap="flat" cmpd="sng" w="28575">
            <a:solidFill>
              <a:srgbClr val="CC4125"/>
            </a:solidFill>
            <a:prstDash val="solid"/>
            <a:round/>
            <a:headEnd len="lg" w="lg" type="none"/>
            <a:tailEnd len="lg" w="lg" type="triangle"/>
          </a:ln>
        </p:spPr>
      </p:cxnSp>
      <p:sp>
        <p:nvSpPr>
          <p:cNvPr id="197" name="Shape 197"/>
          <p:cNvSpPr txBox="1"/>
          <p:nvPr/>
        </p:nvSpPr>
        <p:spPr>
          <a:xfrm>
            <a:off x="3570950" y="4725325"/>
            <a:ext cx="2269800" cy="5540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where to split?</a:t>
            </a:r>
          </a:p>
        </p:txBody>
      </p:sp>
      <p:cxnSp>
        <p:nvCxnSpPr>
          <p:cNvPr id="198" name="Shape 198"/>
          <p:cNvCxnSpPr/>
          <p:nvPr/>
        </p:nvCxnSpPr>
        <p:spPr>
          <a:xfrm flipH="1" rot="10800000">
            <a:off x="4598400" y="4411705"/>
            <a:ext cx="49799" cy="4077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Cross-Validation</a:t>
            </a:r>
          </a:p>
        </p:txBody>
      </p:sp>
      <p:sp>
        <p:nvSpPr>
          <p:cNvPr id="204" name="Shape 204"/>
          <p:cNvSpPr txBox="1"/>
          <p:nvPr>
            <p:ph idx="1" type="body"/>
          </p:nvPr>
        </p:nvSpPr>
        <p:spPr>
          <a:xfrm>
            <a:off x="471900" y="1919075"/>
            <a:ext cx="8222100" cy="3057299"/>
          </a:xfrm>
          <a:prstGeom prst="rect">
            <a:avLst/>
          </a:prstGeom>
        </p:spPr>
        <p:txBody>
          <a:bodyPr anchorCtr="0" anchor="t" bIns="91425" lIns="91425" rIns="91425" tIns="91425">
            <a:noAutofit/>
          </a:bodyPr>
          <a:lstStyle/>
          <a:p>
            <a:pPr indent="-228600" lvl="0" marL="457200" rtl="0">
              <a:spcBef>
                <a:spcPts val="0"/>
              </a:spcBef>
              <a:buAutoNum type="arabicPeriod"/>
            </a:pPr>
            <a:r>
              <a:rPr lang="en"/>
              <a:t>Split your data into training/validation sets.</a:t>
            </a:r>
            <a:br>
              <a:rPr lang="en"/>
            </a:br>
            <a:r>
              <a:rPr lang="en" sz="1400"/>
              <a:t>	70/30 or 90/10 splits are commonly used</a:t>
            </a:r>
            <a:br>
              <a:rPr lang="en" sz="1400"/>
            </a:br>
          </a:p>
          <a:p>
            <a:pPr indent="-228600" lvl="0" marL="457200" rtl="0">
              <a:spcBef>
                <a:spcPts val="0"/>
              </a:spcBef>
              <a:buAutoNum type="arabicPeriod"/>
            </a:pPr>
            <a:r>
              <a:rPr lang="en"/>
              <a:t>Use the training set to train several models of varying complexity.</a:t>
            </a:r>
            <a:br>
              <a:rPr lang="en"/>
            </a:br>
            <a:r>
              <a:rPr lang="en" sz="1400"/>
              <a:t>	e.g. linear regression (w/ and w/out interaction features), neural nets, decision trees, etc.</a:t>
            </a:r>
            <a:br>
              <a:rPr lang="en" sz="1400"/>
            </a:br>
            <a:r>
              <a:rPr lang="en" sz="1400"/>
              <a:t>	(we’ll talk about hyperparameter tuning, grid search, and feature engineering later)</a:t>
            </a:r>
            <a:br>
              <a:rPr lang="en" sz="1400"/>
            </a:br>
          </a:p>
          <a:p>
            <a:pPr indent="-228600" lvl="0" marL="457200" rtl="0">
              <a:spcBef>
                <a:spcPts val="0"/>
              </a:spcBef>
              <a:buAutoNum type="arabicPeriod"/>
            </a:pPr>
            <a:r>
              <a:rPr lang="en"/>
              <a:t>Evaluate each model using the validation set.</a:t>
            </a:r>
            <a:br>
              <a:rPr lang="en"/>
            </a:br>
            <a:r>
              <a:rPr lang="en" sz="1400"/>
              <a:t>	calculate R</a:t>
            </a:r>
            <a:r>
              <a:rPr baseline="30000" lang="en" sz="1400"/>
              <a:t>2</a:t>
            </a:r>
            <a:r>
              <a:rPr lang="en" sz="1400"/>
              <a:t>, MSE, accuracy, or whatever you think is best</a:t>
            </a:r>
            <a:br>
              <a:rPr lang="en" sz="1400"/>
            </a:br>
          </a:p>
          <a:p>
            <a:pPr indent="-228600" lvl="0" marL="457200">
              <a:spcBef>
                <a:spcPts val="0"/>
              </a:spcBef>
              <a:buAutoNum type="arabicPeriod"/>
            </a:pPr>
            <a:r>
              <a:rPr lang="en"/>
              <a:t>Keep the model that performs best over the validation set.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pic>
        <p:nvPicPr>
          <p:cNvPr id="209" name="Shape 209"/>
          <p:cNvPicPr preferRelativeResize="0"/>
          <p:nvPr/>
        </p:nvPicPr>
        <p:blipFill>
          <a:blip r:embed="rId3">
            <a:alphaModFix/>
          </a:blip>
          <a:stretch>
            <a:fillRect/>
          </a:stretch>
        </p:blipFill>
        <p:spPr>
          <a:xfrm>
            <a:off x="1534675" y="780200"/>
            <a:ext cx="6074648" cy="4309899"/>
          </a:xfrm>
          <a:prstGeom prst="rect">
            <a:avLst/>
          </a:prstGeom>
          <a:noFill/>
          <a:ln>
            <a:noFill/>
          </a:ln>
        </p:spPr>
      </p:pic>
      <p:sp>
        <p:nvSpPr>
          <p:cNvPr id="210" name="Shape 21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Let’s predict MPG from horsepower</a:t>
            </a:r>
          </a:p>
        </p:txBody>
      </p:sp>
      <p:sp>
        <p:nvSpPr>
          <p:cNvPr id="211" name="Shape 211"/>
          <p:cNvSpPr txBox="1"/>
          <p:nvPr/>
        </p:nvSpPr>
        <p:spPr>
          <a:xfrm>
            <a:off x="5288175" y="1368420"/>
            <a:ext cx="2059500" cy="109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0000FF"/>
                </a:solidFill>
              </a:rPr>
              <a:t>blue:</a:t>
            </a:r>
            <a:r>
              <a:rPr lang="en">
                <a:solidFill>
                  <a:srgbClr val="666666"/>
                </a:solidFill>
              </a:rPr>
              <a:t> training set</a:t>
            </a:r>
          </a:p>
          <a:p>
            <a:pPr lvl="0" rtl="0">
              <a:spcBef>
                <a:spcPts val="0"/>
              </a:spcBef>
              <a:buNone/>
            </a:pPr>
            <a:r>
              <a:t/>
            </a:r>
            <a:endParaRPr sz="600">
              <a:solidFill>
                <a:srgbClr val="666666"/>
              </a:solidFill>
            </a:endParaRPr>
          </a:p>
          <a:p>
            <a:pPr lvl="0">
              <a:spcBef>
                <a:spcPts val="0"/>
              </a:spcBef>
              <a:buNone/>
            </a:pPr>
            <a:r>
              <a:rPr b="1" lang="en">
                <a:solidFill>
                  <a:srgbClr val="CC4125"/>
                </a:solidFill>
              </a:rPr>
              <a:t>red</a:t>
            </a:r>
            <a:r>
              <a:rPr b="1" lang="en">
                <a:solidFill>
                  <a:srgbClr val="0000FF"/>
                </a:solidFill>
              </a:rPr>
              <a:t>:</a:t>
            </a:r>
            <a:r>
              <a:rPr lang="en">
                <a:solidFill>
                  <a:srgbClr val="666666"/>
                </a:solidFill>
              </a:rPr>
              <a:t> test set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Cross-Validation Example</a:t>
            </a:r>
          </a:p>
        </p:txBody>
      </p:sp>
      <p:pic>
        <p:nvPicPr>
          <p:cNvPr id="217" name="Shape 217"/>
          <p:cNvPicPr preferRelativeResize="0"/>
          <p:nvPr/>
        </p:nvPicPr>
        <p:blipFill>
          <a:blip r:embed="rId3">
            <a:alphaModFix/>
          </a:blip>
          <a:stretch>
            <a:fillRect/>
          </a:stretch>
        </p:blipFill>
        <p:spPr>
          <a:xfrm>
            <a:off x="1333500" y="787100"/>
            <a:ext cx="5715000" cy="3810000"/>
          </a:xfrm>
          <a:prstGeom prst="rect">
            <a:avLst/>
          </a:prstGeom>
          <a:noFill/>
          <a:ln>
            <a:noFill/>
          </a:ln>
        </p:spPr>
      </p:pic>
      <p:sp>
        <p:nvSpPr>
          <p:cNvPr id="218" name="Shape 218"/>
          <p:cNvSpPr txBox="1"/>
          <p:nvPr/>
        </p:nvSpPr>
        <p:spPr>
          <a:xfrm>
            <a:off x="7579150" y="972250"/>
            <a:ext cx="1453200" cy="2948099"/>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CC4125"/>
                </a:solidFill>
              </a:rPr>
              <a:t>You will see this shape all the time!</a:t>
            </a:r>
          </a:p>
          <a:p>
            <a:pPr lvl="0" rtl="0" algn="r">
              <a:spcBef>
                <a:spcPts val="0"/>
              </a:spcBef>
              <a:buNone/>
            </a:pPr>
            <a:r>
              <a:t/>
            </a:r>
            <a:endParaRPr>
              <a:solidFill>
                <a:srgbClr val="CC4125"/>
              </a:solidFill>
            </a:endParaRPr>
          </a:p>
          <a:p>
            <a:pPr lvl="0" algn="r">
              <a:spcBef>
                <a:spcPts val="0"/>
              </a:spcBef>
              <a:buNone/>
            </a:pPr>
            <a:r>
              <a:rPr lang="en">
                <a:solidFill>
                  <a:srgbClr val="CC4125"/>
                </a:solidFill>
              </a:rPr>
              <a:t>You will wrestle with the bias/variance tradeoff constantly...</a:t>
            </a:r>
          </a:p>
        </p:txBody>
      </p:sp>
      <p:cxnSp>
        <p:nvCxnSpPr>
          <p:cNvPr id="219" name="Shape 219"/>
          <p:cNvCxnSpPr/>
          <p:nvPr/>
        </p:nvCxnSpPr>
        <p:spPr>
          <a:xfrm rot="10800000">
            <a:off x="4840375" y="4432700"/>
            <a:ext cx="2592599" cy="250799"/>
          </a:xfrm>
          <a:prstGeom prst="straightConnector1">
            <a:avLst/>
          </a:prstGeom>
          <a:noFill/>
          <a:ln cap="flat" cmpd="sng" w="28575">
            <a:solidFill>
              <a:srgbClr val="CC4125"/>
            </a:solidFill>
            <a:prstDash val="solid"/>
            <a:round/>
            <a:headEnd len="lg" w="lg" type="none"/>
            <a:tailEnd len="lg" w="lg" type="triangle"/>
          </a:ln>
        </p:spPr>
      </p:cxnSp>
      <p:sp>
        <p:nvSpPr>
          <p:cNvPr id="220" name="Shape 220"/>
          <p:cNvSpPr txBox="1"/>
          <p:nvPr/>
        </p:nvSpPr>
        <p:spPr>
          <a:xfrm>
            <a:off x="6884950" y="4399850"/>
            <a:ext cx="2299800" cy="8154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CC4125"/>
                </a:solidFill>
              </a:rPr>
              <a:t>linear regression w/ varying degree of polynomial</a:t>
            </a:r>
          </a:p>
        </p:txBody>
      </p:sp>
      <p:cxnSp>
        <p:nvCxnSpPr>
          <p:cNvPr id="221" name="Shape 221"/>
          <p:cNvCxnSpPr/>
          <p:nvPr/>
        </p:nvCxnSpPr>
        <p:spPr>
          <a:xfrm flipH="1">
            <a:off x="6606950" y="1494950"/>
            <a:ext cx="1338299" cy="7527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Recall our goal: Making accurate </a:t>
            </a:r>
            <a:r>
              <a:rPr lang="en" u="sng"/>
              <a:t>future</a:t>
            </a:r>
            <a:r>
              <a:rPr lang="en"/>
              <a:t> predictions</a:t>
            </a:r>
          </a:p>
        </p:txBody>
      </p:sp>
      <p:pic>
        <p:nvPicPr>
          <p:cNvPr id="227" name="Shape 227"/>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28" name="Shape 228"/>
          <p:cNvSpPr txBox="1"/>
          <p:nvPr/>
        </p:nvSpPr>
        <p:spPr>
          <a:xfrm>
            <a:off x="313625" y="1202225"/>
            <a:ext cx="3000300" cy="3638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Fitting the training set perfectly is </a:t>
            </a:r>
            <a:r>
              <a:rPr i="1" lang="en" sz="1800">
                <a:solidFill>
                  <a:srgbClr val="666666"/>
                </a:solidFill>
              </a:rPr>
              <a:t>easy</a:t>
            </a:r>
            <a:r>
              <a:rPr lang="en" sz="1800">
                <a:solidFill>
                  <a:srgbClr val="666666"/>
                </a:solidFill>
              </a:rPr>
              <a:t>.</a:t>
            </a:r>
          </a:p>
          <a:p>
            <a:pPr lvl="0" rtl="0">
              <a:spcBef>
                <a:spcPts val="0"/>
              </a:spcBef>
              <a:buNone/>
            </a:pPr>
            <a:r>
              <a:rPr lang="en" sz="1800">
                <a:solidFill>
                  <a:srgbClr val="A61C00"/>
                </a:solidFill>
              </a:rPr>
              <a:t>How?</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Fitting future (unseen) data is </a:t>
            </a:r>
            <a:r>
              <a:rPr i="1" lang="en" sz="1800">
                <a:solidFill>
                  <a:srgbClr val="666666"/>
                </a:solidFill>
              </a:rPr>
              <a:t>not easy</a:t>
            </a:r>
            <a:r>
              <a:rPr lang="en" sz="1800">
                <a:solidFill>
                  <a:srgbClr val="666666"/>
                </a:solidFill>
              </a:rPr>
              <a:t>.</a:t>
            </a:r>
          </a:p>
          <a:p>
            <a:pPr lvl="0" rtl="0">
              <a:spcBef>
                <a:spcPts val="0"/>
              </a:spcBef>
              <a:buNone/>
            </a:pPr>
            <a:r>
              <a:t/>
            </a:r>
            <a:endParaRPr sz="1800">
              <a:solidFill>
                <a:srgbClr val="666666"/>
              </a:solidFill>
            </a:endParaRPr>
          </a:p>
          <a:p>
            <a:pPr lvl="0">
              <a:spcBef>
                <a:spcPts val="0"/>
              </a:spcBef>
              <a:buNone/>
            </a:pPr>
            <a:r>
              <a:rPr lang="en" sz="1800">
                <a:solidFill>
                  <a:srgbClr val="0000FF"/>
                </a:solidFill>
              </a:rPr>
              <a:t>Cross validation helps us choose a model that performs well on unseen data.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k-Fold Cross-Validation</a:t>
            </a:r>
          </a:p>
        </p:txBody>
      </p:sp>
      <p:sp>
        <p:nvSpPr>
          <p:cNvPr id="234" name="Shape 234"/>
          <p:cNvSpPr txBox="1"/>
          <p:nvPr>
            <p:ph idx="4294967295" type="body"/>
          </p:nvPr>
        </p:nvSpPr>
        <p:spPr>
          <a:xfrm>
            <a:off x="471900" y="1296325"/>
            <a:ext cx="3249899" cy="3731999"/>
          </a:xfrm>
          <a:prstGeom prst="rect">
            <a:avLst/>
          </a:prstGeom>
        </p:spPr>
        <p:txBody>
          <a:bodyPr anchorCtr="0" anchor="t" bIns="91425" lIns="91425" rIns="91425" tIns="91425">
            <a:noAutofit/>
          </a:bodyPr>
          <a:lstStyle/>
          <a:p>
            <a:pPr indent="-228600" lvl="0" marL="457200" rtl="0">
              <a:spcBef>
                <a:spcPts val="0"/>
              </a:spcBef>
              <a:buClr>
                <a:srgbClr val="666666"/>
              </a:buClr>
              <a:buAutoNum type="arabicPeriod"/>
            </a:pPr>
            <a:r>
              <a:rPr lang="en">
                <a:solidFill>
                  <a:srgbClr val="666666"/>
                </a:solidFill>
              </a:rPr>
              <a:t>Split the dataset into k “folds”.</a:t>
            </a:r>
          </a:p>
          <a:p>
            <a:pPr indent="-228600" lvl="0" marL="457200" rtl="0">
              <a:spcBef>
                <a:spcPts val="0"/>
              </a:spcBef>
              <a:buClr>
                <a:srgbClr val="666666"/>
              </a:buClr>
              <a:buAutoNum type="arabicPeriod"/>
            </a:pPr>
            <a:r>
              <a:rPr lang="en">
                <a:solidFill>
                  <a:srgbClr val="666666"/>
                </a:solidFill>
              </a:rPr>
              <a:t>Train using (k-1) folds. Validate using the one left-out fold. Record a validation metric such as RSS or accuracy.</a:t>
            </a:r>
          </a:p>
          <a:p>
            <a:pPr indent="-228600" lvl="0" marL="457200" rtl="0">
              <a:lnSpc>
                <a:spcPct val="100000"/>
              </a:lnSpc>
              <a:spcBef>
                <a:spcPts val="0"/>
              </a:spcBef>
              <a:spcAft>
                <a:spcPts val="0"/>
              </a:spcAft>
              <a:buClr>
                <a:srgbClr val="666666"/>
              </a:buClr>
              <a:buAutoNum type="arabicPeriod"/>
            </a:pPr>
            <a:r>
              <a:rPr lang="en">
                <a:solidFill>
                  <a:srgbClr val="666666"/>
                </a:solidFill>
              </a:rPr>
              <a:t>Train </a:t>
            </a:r>
            <a:r>
              <a:rPr i="1" lang="en">
                <a:solidFill>
                  <a:srgbClr val="666666"/>
                </a:solidFill>
              </a:rPr>
              <a:t>k</a:t>
            </a:r>
            <a:r>
              <a:rPr lang="en">
                <a:solidFill>
                  <a:srgbClr val="666666"/>
                </a:solidFill>
              </a:rPr>
              <a:t> models, leaving out a different fold for each one.</a:t>
            </a:r>
          </a:p>
          <a:p>
            <a:pPr indent="-228600" lvl="0" marL="457200" rtl="0">
              <a:lnSpc>
                <a:spcPct val="100000"/>
              </a:lnSpc>
              <a:spcBef>
                <a:spcPts val="0"/>
              </a:spcBef>
              <a:spcAft>
                <a:spcPts val="0"/>
              </a:spcAft>
              <a:buClr>
                <a:srgbClr val="666666"/>
              </a:buClr>
              <a:buAutoNum type="arabicPeriod"/>
            </a:pPr>
            <a:r>
              <a:rPr lang="en">
                <a:solidFill>
                  <a:srgbClr val="666666"/>
                </a:solidFill>
              </a:rPr>
              <a:t>Average the validation results.</a:t>
            </a:r>
          </a:p>
          <a:p>
            <a:pPr lvl="0" rtl="0">
              <a:lnSpc>
                <a:spcPct val="100000"/>
              </a:lnSpc>
              <a:spcBef>
                <a:spcPts val="0"/>
              </a:spcBef>
              <a:spcAft>
                <a:spcPts val="0"/>
              </a:spcAft>
              <a:buNone/>
            </a:pPr>
            <a:r>
              <a:t/>
            </a:r>
            <a:endParaRPr>
              <a:solidFill>
                <a:srgbClr val="666666"/>
              </a:solidFill>
            </a:endParaRPr>
          </a:p>
          <a:p>
            <a:pPr lvl="0">
              <a:spcBef>
                <a:spcPts val="0"/>
              </a:spcBef>
              <a:buNone/>
            </a:pPr>
            <a:r>
              <a:t/>
            </a:r>
            <a:endParaRPr>
              <a:solidFill>
                <a:srgbClr val="666666"/>
              </a:solidFill>
            </a:endParaRPr>
          </a:p>
        </p:txBody>
      </p:sp>
      <p:pic>
        <p:nvPicPr>
          <p:cNvPr id="235" name="Shape 235"/>
          <p:cNvPicPr preferRelativeResize="0"/>
          <p:nvPr/>
        </p:nvPicPr>
        <p:blipFill>
          <a:blip r:embed="rId3">
            <a:alphaModFix/>
          </a:blip>
          <a:stretch>
            <a:fillRect/>
          </a:stretch>
        </p:blipFill>
        <p:spPr>
          <a:xfrm>
            <a:off x="4048108" y="1611250"/>
            <a:ext cx="4861241" cy="2402025"/>
          </a:xfrm>
          <a:prstGeom prst="rect">
            <a:avLst/>
          </a:prstGeom>
          <a:noFill/>
          <a:ln>
            <a:noFill/>
          </a:ln>
        </p:spPr>
      </p:pic>
      <p:sp>
        <p:nvSpPr>
          <p:cNvPr id="236" name="Shape 236"/>
          <p:cNvSpPr txBox="1"/>
          <p:nvPr/>
        </p:nvSpPr>
        <p:spPr>
          <a:xfrm>
            <a:off x="4098075" y="731800"/>
            <a:ext cx="2770500" cy="43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Commonly, k=5 or k=10</a:t>
            </a:r>
          </a:p>
          <a:p>
            <a:pPr lvl="0">
              <a:spcBef>
                <a:spcPts val="0"/>
              </a:spcBef>
              <a:buNone/>
            </a:pPr>
            <a:r>
              <a:t/>
            </a:r>
            <a:endParaRPr>
              <a:solidFill>
                <a:srgbClr val="CC4125"/>
              </a:solidFill>
              <a:latin typeface="Roboto"/>
              <a:ea typeface="Roboto"/>
              <a:cs typeface="Roboto"/>
              <a:sym typeface="Roboto"/>
            </a:endParaRPr>
          </a:p>
        </p:txBody>
      </p:sp>
      <p:cxnSp>
        <p:nvCxnSpPr>
          <p:cNvPr id="237" name="Shape 237"/>
          <p:cNvCxnSpPr>
            <a:stCxn id="236" idx="1"/>
          </p:cNvCxnSpPr>
          <p:nvPr/>
        </p:nvCxnSpPr>
        <p:spPr>
          <a:xfrm flipH="1">
            <a:off x="3340575" y="951400"/>
            <a:ext cx="757500" cy="506400"/>
          </a:xfrm>
          <a:prstGeom prst="straightConnector1">
            <a:avLst/>
          </a:prstGeom>
          <a:noFill/>
          <a:ln cap="flat" cmpd="sng" w="28575">
            <a:solidFill>
              <a:srgbClr val="CC4125"/>
            </a:solidFill>
            <a:prstDash val="solid"/>
            <a:round/>
            <a:headEnd len="lg" w="lg" type="none"/>
            <a:tailEnd len="lg" w="lg" type="triangle"/>
          </a:ln>
        </p:spPr>
      </p:cxnSp>
      <p:sp>
        <p:nvSpPr>
          <p:cNvPr id="238" name="Shape 238"/>
          <p:cNvSpPr txBox="1"/>
          <p:nvPr/>
        </p:nvSpPr>
        <p:spPr>
          <a:xfrm>
            <a:off x="7649475" y="956500"/>
            <a:ext cx="1368900" cy="43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randomize!</a:t>
            </a:r>
          </a:p>
          <a:p>
            <a:pPr lvl="0" rtl="0">
              <a:spcBef>
                <a:spcPts val="0"/>
              </a:spcBef>
              <a:buNone/>
            </a:pPr>
            <a:r>
              <a:t/>
            </a:r>
            <a:endParaRPr>
              <a:solidFill>
                <a:srgbClr val="CC4125"/>
              </a:solidFill>
              <a:latin typeface="Roboto"/>
              <a:ea typeface="Roboto"/>
              <a:cs typeface="Roboto"/>
              <a:sym typeface="Roboto"/>
            </a:endParaRPr>
          </a:p>
        </p:txBody>
      </p:sp>
      <p:cxnSp>
        <p:nvCxnSpPr>
          <p:cNvPr id="239" name="Shape 239"/>
          <p:cNvCxnSpPr>
            <a:stCxn id="238" idx="1"/>
          </p:cNvCxnSpPr>
          <p:nvPr/>
        </p:nvCxnSpPr>
        <p:spPr>
          <a:xfrm flipH="1">
            <a:off x="6695175" y="1176100"/>
            <a:ext cx="954300" cy="947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10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10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Leave-one-out Cross-Validation</a:t>
            </a:r>
          </a:p>
        </p:txBody>
      </p:sp>
      <p:pic>
        <p:nvPicPr>
          <p:cNvPr id="245" name="Shape 245"/>
          <p:cNvPicPr preferRelativeResize="0"/>
          <p:nvPr/>
        </p:nvPicPr>
        <p:blipFill>
          <a:blip r:embed="rId3">
            <a:alphaModFix/>
          </a:blip>
          <a:stretch>
            <a:fillRect/>
          </a:stretch>
        </p:blipFill>
        <p:spPr>
          <a:xfrm>
            <a:off x="3724825" y="1536525"/>
            <a:ext cx="4990900" cy="2571774"/>
          </a:xfrm>
          <a:prstGeom prst="rect">
            <a:avLst/>
          </a:prstGeom>
          <a:noFill/>
          <a:ln>
            <a:noFill/>
          </a:ln>
        </p:spPr>
      </p:pic>
      <p:sp>
        <p:nvSpPr>
          <p:cNvPr id="246" name="Shape 246"/>
          <p:cNvSpPr txBox="1"/>
          <p:nvPr/>
        </p:nvSpPr>
        <p:spPr>
          <a:xfrm>
            <a:off x="313625" y="1192349"/>
            <a:ext cx="3230400" cy="3697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latin typeface="Roboto"/>
                <a:ea typeface="Roboto"/>
                <a:cs typeface="Roboto"/>
                <a:sym typeface="Roboto"/>
              </a:rPr>
              <a:t>Assume we have </a:t>
            </a:r>
            <a:r>
              <a:rPr i="1" lang="en" sz="1800">
                <a:solidFill>
                  <a:srgbClr val="666666"/>
                </a:solidFill>
                <a:latin typeface="Roboto"/>
                <a:ea typeface="Roboto"/>
                <a:cs typeface="Roboto"/>
                <a:sym typeface="Roboto"/>
              </a:rPr>
              <a:t>n</a:t>
            </a:r>
            <a:r>
              <a:rPr lang="en" sz="1800">
                <a:solidFill>
                  <a:srgbClr val="666666"/>
                </a:solidFill>
                <a:latin typeface="Roboto"/>
                <a:ea typeface="Roboto"/>
                <a:cs typeface="Roboto"/>
                <a:sym typeface="Roboto"/>
              </a:rPr>
              <a:t> training examples.</a:t>
            </a:r>
          </a:p>
          <a:p>
            <a:pPr lvl="0" rtl="0">
              <a:spcBef>
                <a:spcPts val="0"/>
              </a:spcBef>
              <a:buNone/>
            </a:pPr>
            <a:r>
              <a:t/>
            </a: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A special case of k-fold CV is when k=n. This is called </a:t>
            </a:r>
            <a:r>
              <a:rPr i="1" lang="en" sz="1800">
                <a:solidFill>
                  <a:srgbClr val="666666"/>
                </a:solidFill>
                <a:latin typeface="Roboto"/>
                <a:ea typeface="Roboto"/>
                <a:cs typeface="Roboto"/>
                <a:sym typeface="Roboto"/>
              </a:rPr>
              <a:t>leave-one-out cross-validation</a:t>
            </a:r>
            <a:r>
              <a:rPr lang="en" sz="1800">
                <a:solidFill>
                  <a:srgbClr val="666666"/>
                </a:solidFill>
                <a:latin typeface="Roboto"/>
                <a:ea typeface="Roboto"/>
                <a:cs typeface="Roboto"/>
                <a:sym typeface="Roboto"/>
              </a:rPr>
              <a:t>.</a:t>
            </a:r>
          </a:p>
          <a:p>
            <a:pPr lvl="0" rtl="0">
              <a:spcBef>
                <a:spcPts val="0"/>
              </a:spcBef>
              <a:buNone/>
            </a:pPr>
            <a:r>
              <a:t/>
            </a: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Useful (only) if you have a tiny dataset where you can’t afford a large validation set.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u="sng"/>
              <a:t>Stepping back:</a:t>
            </a:r>
            <a:r>
              <a:rPr lang="en"/>
              <a:t> One Goal of Data Science: Make Future Predictions</a:t>
            </a:r>
          </a:p>
        </p:txBody>
      </p:sp>
      <p:sp>
        <p:nvSpPr>
          <p:cNvPr id="75" name="Shape 75"/>
          <p:cNvSpPr txBox="1"/>
          <p:nvPr>
            <p:ph idx="4294967295" type="body"/>
          </p:nvPr>
        </p:nvSpPr>
        <p:spPr>
          <a:xfrm>
            <a:off x="471900" y="930425"/>
            <a:ext cx="8222100" cy="3909900"/>
          </a:xfrm>
          <a:prstGeom prst="rect">
            <a:avLst/>
          </a:prstGeom>
        </p:spPr>
        <p:txBody>
          <a:bodyPr anchorCtr="0" anchor="t" bIns="91425" lIns="91425" rIns="91425" tIns="91425">
            <a:noAutofit/>
          </a:bodyPr>
          <a:lstStyle/>
          <a:p>
            <a:pPr lvl="0" rtl="0">
              <a:spcBef>
                <a:spcPts val="0"/>
              </a:spcBef>
              <a:buNone/>
            </a:pPr>
            <a:r>
              <a:rPr lang="en"/>
              <a:t>One goal is to make accurate </a:t>
            </a:r>
            <a:r>
              <a:rPr b="1" i="1" lang="en" u="sng"/>
              <a:t>predictions</a:t>
            </a:r>
            <a:r>
              <a:rPr lang="en"/>
              <a:t> on future (unseen) data.</a:t>
            </a:r>
          </a:p>
          <a:p>
            <a:pPr indent="-228600" lvl="0" marL="457200" rtl="0">
              <a:spcBef>
                <a:spcPts val="0"/>
              </a:spcBef>
              <a:buAutoNum type="arabicPeriod"/>
            </a:pPr>
            <a:r>
              <a:rPr lang="en"/>
              <a:t>Define a business goal. </a:t>
            </a:r>
            <a:br>
              <a:rPr lang="en"/>
            </a:br>
            <a:r>
              <a:rPr lang="en" sz="1400"/>
              <a:t>	e.g. make Tesla cars the most dependable vehicles on the market</a:t>
            </a:r>
            <a:br>
              <a:rPr lang="en" sz="1400"/>
            </a:br>
          </a:p>
          <a:p>
            <a:pPr indent="-228600" lvl="0" marL="457200" rtl="0">
              <a:spcBef>
                <a:spcPts val="0"/>
              </a:spcBef>
              <a:buAutoNum type="arabicPeriod"/>
            </a:pPr>
            <a:r>
              <a:rPr lang="en"/>
              <a:t>Collect training data.</a:t>
            </a:r>
            <a:br>
              <a:rPr lang="en"/>
            </a:br>
            <a:r>
              <a:rPr lang="en" sz="1400"/>
              <a:t>	e.g. Tesla cars’ event logs + historical record of parts replaced</a:t>
            </a:r>
            <a:br>
              <a:rPr lang="en" sz="1400"/>
            </a:br>
          </a:p>
          <a:p>
            <a:pPr indent="-228600" lvl="0" marL="457200" rtl="0">
              <a:spcBef>
                <a:spcPts val="0"/>
              </a:spcBef>
              <a:buAutoNum type="arabicPeriod"/>
            </a:pPr>
            <a:r>
              <a:rPr lang="en"/>
              <a:t>Train a model.</a:t>
            </a:r>
            <a:br>
              <a:rPr lang="en"/>
            </a:br>
            <a:r>
              <a:rPr lang="en" sz="1400"/>
              <a:t>	e.g. </a:t>
            </a:r>
            <a:r>
              <a:rPr b="1" lang="en" sz="1400"/>
              <a:t>features:</a:t>
            </a:r>
            <a:r>
              <a:rPr lang="en" sz="1400"/>
              <a:t> event statistics, </a:t>
            </a:r>
            <a:r>
              <a:rPr b="1" lang="en" sz="1400"/>
              <a:t>target:</a:t>
            </a:r>
            <a:r>
              <a:rPr lang="en" sz="1400"/>
              <a:t> time until failure</a:t>
            </a:r>
            <a:br>
              <a:rPr lang="en" sz="1400"/>
            </a:br>
          </a:p>
          <a:p>
            <a:pPr indent="-228600" lvl="0" marL="457200" rtl="0">
              <a:spcBef>
                <a:spcPts val="0"/>
              </a:spcBef>
              <a:buAutoNum type="arabicPeriod"/>
            </a:pPr>
            <a:r>
              <a:rPr lang="en"/>
              <a:t>Deploy the model.</a:t>
            </a:r>
            <a:br>
              <a:rPr lang="en"/>
            </a:br>
            <a:r>
              <a:rPr lang="en" sz="1400"/>
              <a:t>	e.g. monitor cars’ events in real time, send mechanics to replace parts that will soon fail</a:t>
            </a:r>
          </a:p>
        </p:txBody>
      </p:sp>
      <p:sp>
        <p:nvSpPr>
          <p:cNvPr id="76" name="Shape 76"/>
          <p:cNvSpPr txBox="1"/>
          <p:nvPr/>
        </p:nvSpPr>
        <p:spPr>
          <a:xfrm>
            <a:off x="2503800" y="4593000"/>
            <a:ext cx="4015500" cy="5505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A61C00"/>
                </a:solidFill>
              </a:rPr>
              <a:t>Questions!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0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Overfitting in high dimensions is easy, even with simple models.</a:t>
            </a:r>
          </a:p>
        </p:txBody>
      </p:sp>
      <p:pic>
        <p:nvPicPr>
          <p:cNvPr id="252" name="Shape 252"/>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53" name="Shape 253"/>
          <p:cNvSpPr txBox="1"/>
          <p:nvPr/>
        </p:nvSpPr>
        <p:spPr>
          <a:xfrm>
            <a:off x="313625" y="794525"/>
            <a:ext cx="3125700" cy="4181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If our data has high dimensionality (many many predictors), then it becomes easy to overfit the data.</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This is one result of the so-called </a:t>
            </a:r>
            <a:r>
              <a:rPr b="1" lang="en" sz="1800" u="sng">
                <a:solidFill>
                  <a:srgbClr val="666666"/>
                </a:solidFill>
              </a:rPr>
              <a:t>Curse of Dimensionality</a:t>
            </a:r>
            <a:r>
              <a:rPr lang="en" sz="1800">
                <a:solidFill>
                  <a:srgbClr val="666666"/>
                </a:solidFill>
              </a:rPr>
              <a:t> (look it up).</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Even linear regression might be too complex of a model for high dimensional data (and the smaller the dataset, the worse this problem is).</a:t>
            </a:r>
          </a:p>
        </p:txBody>
      </p:sp>
      <p:cxnSp>
        <p:nvCxnSpPr>
          <p:cNvPr id="254" name="Shape 254"/>
          <p:cNvCxnSpPr/>
          <p:nvPr/>
        </p:nvCxnSpPr>
        <p:spPr>
          <a:xfrm rot="10800000">
            <a:off x="7673425" y="2153374"/>
            <a:ext cx="0" cy="2101500"/>
          </a:xfrm>
          <a:prstGeom prst="straightConnector1">
            <a:avLst/>
          </a:prstGeom>
          <a:noFill/>
          <a:ln cap="flat" cmpd="sng" w="28575">
            <a:solidFill>
              <a:srgbClr val="1155CC"/>
            </a:solidFill>
            <a:prstDash val="solid"/>
            <a:round/>
            <a:headEnd len="lg" w="lg" type="none"/>
            <a:tailEnd len="lg" w="lg" type="none"/>
          </a:ln>
        </p:spPr>
      </p:cxnSp>
      <p:sp>
        <p:nvSpPr>
          <p:cNvPr id="255" name="Shape 255"/>
          <p:cNvSpPr txBox="1"/>
          <p:nvPr/>
        </p:nvSpPr>
        <p:spPr>
          <a:xfrm>
            <a:off x="5582575" y="4662600"/>
            <a:ext cx="3219900" cy="366000"/>
          </a:xfrm>
          <a:prstGeom prst="rect">
            <a:avLst/>
          </a:prstGeom>
          <a:noFill/>
          <a:ln>
            <a:noFill/>
          </a:ln>
        </p:spPr>
        <p:txBody>
          <a:bodyPr anchorCtr="0" anchor="t" bIns="91425" lIns="91425" rIns="91425" tIns="91425">
            <a:noAutofit/>
          </a:bodyPr>
          <a:lstStyle/>
          <a:p>
            <a:pPr lvl="0">
              <a:spcBef>
                <a:spcPts val="0"/>
              </a:spcBef>
              <a:buNone/>
            </a:pPr>
            <a:r>
              <a:rPr lang="en">
                <a:solidFill>
                  <a:srgbClr val="0000FF"/>
                </a:solidFill>
              </a:rPr>
              <a:t>Linear regression in high dimensions</a:t>
            </a:r>
          </a:p>
        </p:txBody>
      </p:sp>
      <p:cxnSp>
        <p:nvCxnSpPr>
          <p:cNvPr id="256" name="Shape 256"/>
          <p:cNvCxnSpPr>
            <a:stCxn id="255" idx="0"/>
          </p:cNvCxnSpPr>
          <p:nvPr/>
        </p:nvCxnSpPr>
        <p:spPr>
          <a:xfrm flipH="1" rot="10800000">
            <a:off x="7192525" y="3564900"/>
            <a:ext cx="428700" cy="1097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“HELP, my model is overfitting!”</a:t>
            </a:r>
          </a:p>
        </p:txBody>
      </p:sp>
      <p:sp>
        <p:nvSpPr>
          <p:cNvPr id="262" name="Shape 262"/>
          <p:cNvSpPr txBox="1"/>
          <p:nvPr/>
        </p:nvSpPr>
        <p:spPr>
          <a:xfrm>
            <a:off x="345000" y="1034975"/>
            <a:ext cx="8436600" cy="3272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You have a few options.</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indent="-342900" lvl="0" marL="457200" rtl="0">
              <a:spcBef>
                <a:spcPts val="0"/>
              </a:spcBef>
              <a:buClr>
                <a:srgbClr val="666666"/>
              </a:buClr>
              <a:buSzPct val="100000"/>
              <a:buAutoNum type="arabicPeriod"/>
            </a:pPr>
            <a:r>
              <a:rPr lang="en" sz="1800">
                <a:solidFill>
                  <a:srgbClr val="666666"/>
                </a:solidFill>
              </a:rPr>
              <a:t>Get more data… </a:t>
            </a:r>
            <a:r>
              <a:rPr lang="en">
                <a:solidFill>
                  <a:srgbClr val="666666"/>
                </a:solidFill>
              </a:rPr>
              <a:t>(not usually possible/practical)</a:t>
            </a:r>
            <a:br>
              <a:rPr lang="en" sz="1800">
                <a:solidFill>
                  <a:srgbClr val="666666"/>
                </a:solidFill>
              </a:rPr>
            </a:br>
          </a:p>
          <a:p>
            <a:pPr indent="-342900" lvl="0" marL="457200" rtl="0">
              <a:spcBef>
                <a:spcPts val="0"/>
              </a:spcBef>
              <a:buClr>
                <a:srgbClr val="666666"/>
              </a:buClr>
              <a:buSzPct val="100000"/>
              <a:buAutoNum type="arabicPeriod"/>
            </a:pPr>
            <a:r>
              <a:rPr b="1" lang="en" sz="1800">
                <a:solidFill>
                  <a:srgbClr val="666666"/>
                </a:solidFill>
              </a:rPr>
              <a:t>Subset Selection:</a:t>
            </a:r>
            <a:r>
              <a:rPr lang="en" sz="1800">
                <a:solidFill>
                  <a:srgbClr val="666666"/>
                </a:solidFill>
              </a:rPr>
              <a:t> keep only a subset of your predictors (i.e, dimensions)</a:t>
            </a:r>
            <a:br>
              <a:rPr lang="en" sz="1800">
                <a:solidFill>
                  <a:srgbClr val="666666"/>
                </a:solidFill>
              </a:rPr>
            </a:br>
          </a:p>
          <a:p>
            <a:pPr indent="-342900" lvl="0" marL="457200" rtl="0">
              <a:spcBef>
                <a:spcPts val="0"/>
              </a:spcBef>
              <a:buClr>
                <a:srgbClr val="666666"/>
              </a:buClr>
              <a:buSzPct val="100000"/>
              <a:buAutoNum type="arabicPeriod"/>
            </a:pPr>
            <a:r>
              <a:rPr b="1" lang="en" sz="1800">
                <a:solidFill>
                  <a:srgbClr val="666666"/>
                </a:solidFill>
              </a:rPr>
              <a:t>Regularization:</a:t>
            </a:r>
            <a:r>
              <a:rPr lang="en" sz="1800">
                <a:solidFill>
                  <a:srgbClr val="666666"/>
                </a:solidFill>
              </a:rPr>
              <a:t> restrict your model’s parameter space</a:t>
            </a:r>
            <a:br>
              <a:rPr lang="en" sz="1800">
                <a:solidFill>
                  <a:srgbClr val="666666"/>
                </a:solidFill>
              </a:rPr>
            </a:br>
          </a:p>
          <a:p>
            <a:pPr indent="-342900" lvl="0" marL="457200">
              <a:spcBef>
                <a:spcPts val="0"/>
              </a:spcBef>
              <a:buClr>
                <a:srgbClr val="666666"/>
              </a:buClr>
              <a:buSzPct val="100000"/>
              <a:buAutoNum type="arabicPeriod"/>
            </a:pPr>
            <a:r>
              <a:rPr b="1" lang="en" sz="1800">
                <a:solidFill>
                  <a:srgbClr val="666666"/>
                </a:solidFill>
              </a:rPr>
              <a:t>Dimensionality Reduction:</a:t>
            </a:r>
            <a:r>
              <a:rPr lang="en" sz="1800">
                <a:solidFill>
                  <a:srgbClr val="666666"/>
                </a:solidFill>
              </a:rPr>
              <a:t> project the data into a lower dimensional space</a:t>
            </a:r>
          </a:p>
        </p:txBody>
      </p:sp>
      <p:sp>
        <p:nvSpPr>
          <p:cNvPr id="263" name="Shape 263"/>
          <p:cNvSpPr/>
          <p:nvPr/>
        </p:nvSpPr>
        <p:spPr>
          <a:xfrm>
            <a:off x="825875" y="2488125"/>
            <a:ext cx="2028300" cy="324000"/>
          </a:xfrm>
          <a:prstGeom prst="rect">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6" st="6"/>
                                            </p:txEl>
                                          </p:spTgt>
                                        </p:tgtEl>
                                        <p:attrNameLst>
                                          <p:attrName>style.visibility</p:attrName>
                                        </p:attrNameLst>
                                      </p:cBhvr>
                                      <p:to>
                                        <p:strVal val="visible"/>
                                      </p:to>
                                    </p:set>
                                    <p:animEffect filter="fade" transition="in">
                                      <p:cBhvr>
                                        <p:cTn dur="1000"/>
                                        <p:tgtEl>
                                          <p:spTgt spid="2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Subset Selection</a:t>
            </a:r>
          </a:p>
        </p:txBody>
      </p:sp>
      <p:sp>
        <p:nvSpPr>
          <p:cNvPr id="269" name="Shape 269"/>
          <p:cNvSpPr txBox="1"/>
          <p:nvPr>
            <p:ph idx="1" type="body"/>
          </p:nvPr>
        </p:nvSpPr>
        <p:spPr>
          <a:xfrm>
            <a:off x="471900" y="1902675"/>
            <a:ext cx="8222100" cy="3036299"/>
          </a:xfrm>
          <a:prstGeom prst="rect">
            <a:avLst/>
          </a:prstGeom>
        </p:spPr>
        <p:txBody>
          <a:bodyPr anchorCtr="0" anchor="t" bIns="91425" lIns="91425" rIns="91425" tIns="91425">
            <a:noAutofit/>
          </a:bodyPr>
          <a:lstStyle/>
          <a:p>
            <a:pPr lvl="0" rtl="0">
              <a:spcBef>
                <a:spcPts val="0"/>
              </a:spcBef>
              <a:buNone/>
            </a:pPr>
            <a:r>
              <a:rPr b="1" lang="en"/>
              <a:t>Best subset:</a:t>
            </a:r>
            <a:r>
              <a:rPr lang="en"/>
              <a:t> Try every model. Every possible combination of </a:t>
            </a:r>
            <a:r>
              <a:rPr i="1" lang="en"/>
              <a:t>p</a:t>
            </a:r>
            <a:r>
              <a:rPr lang="en"/>
              <a:t> predictors</a:t>
            </a:r>
          </a:p>
          <a:p>
            <a:pPr indent="-228600" lvl="0" marL="457200" rtl="0">
              <a:spcBef>
                <a:spcPts val="0"/>
              </a:spcBef>
            </a:pPr>
            <a:r>
              <a:rPr lang="en"/>
              <a:t>Computationally intensive. </a:t>
            </a:r>
            <a:r>
              <a:rPr i="1" lang="en"/>
              <a:t>2</a:t>
            </a:r>
            <a:r>
              <a:rPr baseline="30000" i="1" lang="en"/>
              <a:t>p</a:t>
            </a:r>
            <a:r>
              <a:rPr lang="en"/>
              <a:t> possible subsets of </a:t>
            </a:r>
            <a:r>
              <a:rPr i="1" lang="en"/>
              <a:t>p</a:t>
            </a:r>
            <a:r>
              <a:rPr lang="en"/>
              <a:t> predictors</a:t>
            </a:r>
          </a:p>
          <a:p>
            <a:pPr indent="-228600" lvl="0" marL="457200" rtl="0">
              <a:spcBef>
                <a:spcPts val="0"/>
              </a:spcBef>
            </a:pPr>
            <a:r>
              <a:rPr lang="en"/>
              <a:t>High chance of finding a “good” model by random chance.</a:t>
            </a:r>
            <a:br>
              <a:rPr lang="en"/>
            </a:br>
            <a:r>
              <a:rPr lang="en"/>
              <a:t>… </a:t>
            </a:r>
            <a:r>
              <a:rPr lang="en" sz="1400"/>
              <a:t>A sort-of monkeys-Shakespeare situation … </a:t>
            </a:r>
            <a:br>
              <a:rPr lang="en" sz="1400"/>
            </a:br>
          </a:p>
          <a:p>
            <a:pPr lvl="0" rtl="0">
              <a:spcBef>
                <a:spcPts val="0"/>
              </a:spcBef>
              <a:buNone/>
            </a:pPr>
            <a:r>
              <a:rPr b="1" lang="en"/>
              <a:t>Stepwise:</a:t>
            </a:r>
            <a:r>
              <a:rPr lang="en"/>
              <a:t> Iteratively pick predictors to be in/out of the final model.</a:t>
            </a:r>
          </a:p>
          <a:p>
            <a:pPr indent="-228600" lvl="0" marL="457200">
              <a:spcBef>
                <a:spcPts val="0"/>
              </a:spcBef>
            </a:pPr>
            <a:r>
              <a:rPr lang="en"/>
              <a:t>Forward, backward, forward-backward strategies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Forward Stepwise Selection</a:t>
            </a:r>
          </a:p>
        </p:txBody>
      </p:sp>
      <p:sp>
        <p:nvSpPr>
          <p:cNvPr id="275" name="Shape 275"/>
          <p:cNvSpPr txBox="1"/>
          <p:nvPr>
            <p:ph idx="4294967295" type="body"/>
          </p:nvPr>
        </p:nvSpPr>
        <p:spPr>
          <a:xfrm>
            <a:off x="460950" y="3506150"/>
            <a:ext cx="8222100" cy="602700"/>
          </a:xfrm>
          <a:prstGeom prst="rect">
            <a:avLst/>
          </a:prstGeom>
        </p:spPr>
        <p:txBody>
          <a:bodyPr anchorCtr="0" anchor="t" bIns="91425" lIns="91425" rIns="91425" tIns="91425">
            <a:noAutofit/>
          </a:bodyPr>
          <a:lstStyle/>
          <a:p>
            <a:pPr lvl="0" algn="ctr">
              <a:spcBef>
                <a:spcPts val="0"/>
              </a:spcBef>
              <a:buNone/>
            </a:pPr>
            <a:r>
              <a:rPr lang="en">
                <a:solidFill>
                  <a:srgbClr val="A61C00"/>
                </a:solidFill>
              </a:rPr>
              <a:t>Are RSS and R</a:t>
            </a:r>
            <a:r>
              <a:rPr baseline="30000" lang="en">
                <a:solidFill>
                  <a:srgbClr val="A61C00"/>
                </a:solidFill>
              </a:rPr>
              <a:t>2</a:t>
            </a:r>
            <a:r>
              <a:rPr lang="en">
                <a:solidFill>
                  <a:srgbClr val="A61C00"/>
                </a:solidFill>
              </a:rPr>
              <a:t> good ways to decide amongst the resulting </a:t>
            </a:r>
            <a:r>
              <a:rPr i="1" lang="en">
                <a:solidFill>
                  <a:srgbClr val="A61C00"/>
                </a:solidFill>
              </a:rPr>
              <a:t>(p+1)</a:t>
            </a:r>
            <a:r>
              <a:rPr lang="en">
                <a:solidFill>
                  <a:srgbClr val="A61C00"/>
                </a:solidFill>
              </a:rPr>
              <a:t> candidates?</a:t>
            </a:r>
          </a:p>
        </p:txBody>
      </p:sp>
      <p:pic>
        <p:nvPicPr>
          <p:cNvPr id="276" name="Shape 276"/>
          <p:cNvPicPr preferRelativeResize="0"/>
          <p:nvPr/>
        </p:nvPicPr>
        <p:blipFill rotWithShape="1">
          <a:blip r:embed="rId3">
            <a:alphaModFix/>
          </a:blip>
          <a:srcRect b="12010" l="0" r="0" t="0"/>
          <a:stretch/>
        </p:blipFill>
        <p:spPr>
          <a:xfrm>
            <a:off x="960600" y="788962"/>
            <a:ext cx="7101900" cy="2604299"/>
          </a:xfrm>
          <a:prstGeom prst="rect">
            <a:avLst/>
          </a:prstGeom>
          <a:noFill/>
          <a:ln>
            <a:noFill/>
          </a:ln>
        </p:spPr>
      </p:pic>
      <p:sp>
        <p:nvSpPr>
          <p:cNvPr id="277" name="Shape 277"/>
          <p:cNvSpPr txBox="1"/>
          <p:nvPr/>
        </p:nvSpPr>
        <p:spPr>
          <a:xfrm>
            <a:off x="1620400" y="3961825"/>
            <a:ext cx="7436400" cy="1053000"/>
          </a:xfrm>
          <a:prstGeom prst="rect">
            <a:avLst/>
          </a:prstGeom>
          <a:noFill/>
          <a:ln>
            <a:noFill/>
          </a:ln>
        </p:spPr>
        <p:txBody>
          <a:bodyPr anchorCtr="0" anchor="t" bIns="91425" lIns="91425" rIns="91425" tIns="91425">
            <a:noAutofit/>
          </a:bodyPr>
          <a:lstStyle/>
          <a:p>
            <a:pPr lvl="0" rtl="0">
              <a:spcBef>
                <a:spcPts val="0"/>
              </a:spcBef>
              <a:buNone/>
            </a:pPr>
            <a:r>
              <a:rPr b="1" lang="en"/>
              <a:t>Answer:</a:t>
            </a:r>
            <a:r>
              <a:rPr lang="en"/>
              <a:t> Don’t use RSS or R</a:t>
            </a:r>
            <a:r>
              <a:rPr baseline="30000" lang="en"/>
              <a:t>2</a:t>
            </a:r>
            <a:r>
              <a:rPr lang="en"/>
              <a:t> for this part.</a:t>
            </a:r>
          </a:p>
          <a:p>
            <a:pPr lvl="0" rtl="0">
              <a:spcBef>
                <a:spcPts val="0"/>
              </a:spcBef>
              <a:buNone/>
            </a:pPr>
            <a:r>
              <a:rPr lang="en"/>
              <a:t>Use Mallow’s C</a:t>
            </a:r>
            <a:r>
              <a:rPr baseline="-25000" lang="en"/>
              <a:t>p</a:t>
            </a:r>
            <a:r>
              <a:rPr lang="en"/>
              <a:t>, or AIC, or BIC, or Adjusted R</a:t>
            </a:r>
            <a:r>
              <a:rPr baseline="30000" lang="en"/>
              <a:t>2</a:t>
            </a:r>
            <a:r>
              <a:rPr lang="en"/>
              <a:t>.</a:t>
            </a:r>
          </a:p>
          <a:p>
            <a:pPr lvl="0" rtl="0">
              <a:spcBef>
                <a:spcPts val="0"/>
              </a:spcBef>
              <a:buNone/>
            </a:pPr>
            <a:r>
              <a:t/>
            </a:r>
            <a:endParaRPr/>
          </a:p>
          <a:p>
            <a:pPr lvl="0">
              <a:spcBef>
                <a:spcPts val="0"/>
              </a:spcBef>
              <a:buNone/>
            </a:pPr>
            <a:r>
              <a:rPr lang="en"/>
              <a:t>… or just use cross-validation with any error measurement.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Subset Selection: Comparing models of varying number of predictors...</a:t>
            </a:r>
          </a:p>
        </p:txBody>
      </p:sp>
      <p:pic>
        <p:nvPicPr>
          <p:cNvPr id="283" name="Shape 283"/>
          <p:cNvPicPr preferRelativeResize="0"/>
          <p:nvPr/>
        </p:nvPicPr>
        <p:blipFill>
          <a:blip r:embed="rId3">
            <a:alphaModFix/>
          </a:blip>
          <a:stretch>
            <a:fillRect/>
          </a:stretch>
        </p:blipFill>
        <p:spPr>
          <a:xfrm>
            <a:off x="1112913" y="738675"/>
            <a:ext cx="6918174" cy="4300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Subset Selection: Comparing models of varying number of predictors...</a:t>
            </a:r>
          </a:p>
        </p:txBody>
      </p:sp>
      <p:pic>
        <p:nvPicPr>
          <p:cNvPr id="289" name="Shape 289"/>
          <p:cNvPicPr preferRelativeResize="0"/>
          <p:nvPr/>
        </p:nvPicPr>
        <p:blipFill>
          <a:blip r:embed="rId3">
            <a:alphaModFix/>
          </a:blip>
          <a:stretch>
            <a:fillRect/>
          </a:stretch>
        </p:blipFill>
        <p:spPr>
          <a:xfrm>
            <a:off x="1106750" y="815450"/>
            <a:ext cx="6930498" cy="42045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265500" y="1251850"/>
            <a:ext cx="4045199" cy="1235100"/>
          </a:xfrm>
          <a:prstGeom prst="rect">
            <a:avLst/>
          </a:prstGeom>
        </p:spPr>
        <p:txBody>
          <a:bodyPr anchorCtr="0" anchor="b" bIns="91425" lIns="91425" rIns="91425" tIns="91425">
            <a:noAutofit/>
          </a:bodyPr>
          <a:lstStyle/>
          <a:p>
            <a:pPr lvl="0">
              <a:spcBef>
                <a:spcPts val="0"/>
              </a:spcBef>
              <a:buNone/>
            </a:pPr>
            <a:r>
              <a:rPr lang="en"/>
              <a:t>Regularization</a:t>
            </a:r>
          </a:p>
        </p:txBody>
      </p:sp>
      <p:sp>
        <p:nvSpPr>
          <p:cNvPr id="295" name="Shape 295"/>
          <p:cNvSpPr txBox="1"/>
          <p:nvPr>
            <p:ph idx="1" type="subTitle"/>
          </p:nvPr>
        </p:nvSpPr>
        <p:spPr>
          <a:xfrm>
            <a:off x="265500" y="2703266"/>
            <a:ext cx="4045199" cy="1235100"/>
          </a:xfrm>
          <a:prstGeom prst="rect">
            <a:avLst/>
          </a:prstGeom>
        </p:spPr>
        <p:txBody>
          <a:bodyPr anchorCtr="0" anchor="t" bIns="91425" lIns="91425" rIns="91425" tIns="91425">
            <a:noAutofit/>
          </a:bodyPr>
          <a:lstStyle/>
          <a:p>
            <a:pPr lvl="0">
              <a:spcBef>
                <a:spcPts val="0"/>
              </a:spcBef>
              <a:buNone/>
            </a:pPr>
            <a:r>
              <a:rPr lang="en"/>
              <a:t>Ryan Henning</a:t>
            </a:r>
          </a:p>
        </p:txBody>
      </p:sp>
      <p:sp>
        <p:nvSpPr>
          <p:cNvPr id="296" name="Shape 296"/>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Shortcomings of Ordinary Linear Regression</a:t>
            </a:r>
          </a:p>
          <a:p>
            <a:pPr indent="-228600" lvl="0" marL="457200" rtl="0">
              <a:spcBef>
                <a:spcPts val="0"/>
              </a:spcBef>
            </a:pPr>
            <a:r>
              <a:rPr lang="en"/>
              <a:t>Ridge Regression</a:t>
            </a:r>
          </a:p>
          <a:p>
            <a:pPr indent="-228600" lvl="0" marL="457200" rtl="0">
              <a:spcBef>
                <a:spcPts val="0"/>
              </a:spcBef>
            </a:pPr>
            <a:r>
              <a:rPr lang="en"/>
              <a:t>Lasso Regression</a:t>
            </a:r>
          </a:p>
          <a:p>
            <a:pPr indent="-228600" lvl="0" marL="457200">
              <a:spcBef>
                <a:spcPts val="0"/>
              </a:spcBef>
            </a:pPr>
            <a:r>
              <a:rPr lang="en"/>
              <a:t>When to use each!</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Linear Regression Example</a:t>
            </a:r>
          </a:p>
        </p:txBody>
      </p:sp>
      <p:sp>
        <p:nvSpPr>
          <p:cNvPr id="302" name="Shape 302"/>
          <p:cNvSpPr txBox="1"/>
          <p:nvPr>
            <p:ph idx="1" type="body"/>
          </p:nvPr>
        </p:nvSpPr>
        <p:spPr>
          <a:xfrm>
            <a:off x="471900" y="1839950"/>
            <a:ext cx="8222100" cy="2789399"/>
          </a:xfrm>
          <a:prstGeom prst="rect">
            <a:avLst/>
          </a:prstGeom>
        </p:spPr>
        <p:txBody>
          <a:bodyPr anchorCtr="0" anchor="t" bIns="91425" lIns="91425" rIns="91425" tIns="91425">
            <a:noAutofit/>
          </a:bodyPr>
          <a:lstStyle/>
          <a:p>
            <a:pPr lvl="0" rtl="0">
              <a:spcBef>
                <a:spcPts val="0"/>
              </a:spcBef>
              <a:buNone/>
            </a:pPr>
            <a:r>
              <a:rPr b="1" lang="en"/>
              <a:t>Data:</a:t>
            </a:r>
            <a:r>
              <a:rPr lang="en"/>
              <a:t> 20 examples x 10 features</a:t>
            </a:r>
          </a:p>
          <a:p>
            <a:pPr lvl="0" rtl="0">
              <a:spcBef>
                <a:spcPts val="0"/>
              </a:spcBef>
              <a:buNone/>
            </a:pPr>
            <a:r>
              <a:rPr b="1" lang="en"/>
              <a:t>Predict:</a:t>
            </a:r>
            <a:r>
              <a:rPr lang="en"/>
              <a:t> </a:t>
            </a:r>
            <a:r>
              <a:rPr i="1" lang="en"/>
              <a:t>y</a:t>
            </a:r>
          </a:p>
          <a:p>
            <a:pPr lvl="0">
              <a:spcBef>
                <a:spcPts val="0"/>
              </a:spcBef>
              <a:buNone/>
            </a:pPr>
            <a:r>
              <a:t/>
            </a:r>
            <a:endParaRPr/>
          </a:p>
        </p:txBody>
      </p:sp>
      <p:pic>
        <p:nvPicPr>
          <p:cNvPr id="303" name="Shape 303"/>
          <p:cNvPicPr preferRelativeResize="0"/>
          <p:nvPr/>
        </p:nvPicPr>
        <p:blipFill>
          <a:blip r:embed="rId3">
            <a:alphaModFix/>
          </a:blip>
          <a:stretch>
            <a:fillRect/>
          </a:stretch>
        </p:blipFill>
        <p:spPr>
          <a:xfrm>
            <a:off x="2538551" y="2404475"/>
            <a:ext cx="4066898" cy="2605224"/>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a:t>
            </a:r>
          </a:p>
        </p:txBody>
      </p:sp>
      <p:pic>
        <p:nvPicPr>
          <p:cNvPr id="309" name="Shape 309"/>
          <p:cNvPicPr preferRelativeResize="0"/>
          <p:nvPr/>
        </p:nvPicPr>
        <p:blipFill>
          <a:blip r:embed="rId3">
            <a:alphaModFix/>
          </a:blip>
          <a:stretch>
            <a:fillRect/>
          </a:stretch>
        </p:blipFill>
        <p:spPr>
          <a:xfrm>
            <a:off x="2350900" y="731791"/>
            <a:ext cx="4442200" cy="43908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 model over all features)</a:t>
            </a:r>
          </a:p>
        </p:txBody>
      </p:sp>
      <p:pic>
        <p:nvPicPr>
          <p:cNvPr id="315" name="Shape 315"/>
          <p:cNvPicPr preferRelativeResize="0"/>
          <p:nvPr/>
        </p:nvPicPr>
        <p:blipFill>
          <a:blip r:embed="rId3">
            <a:alphaModFix/>
          </a:blip>
          <a:stretch>
            <a:fillRect/>
          </a:stretch>
        </p:blipFill>
        <p:spPr>
          <a:xfrm>
            <a:off x="2296973" y="773425"/>
            <a:ext cx="4550051" cy="43178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71900" y="315175"/>
            <a:ext cx="8222100" cy="1191300"/>
          </a:xfrm>
          <a:prstGeom prst="rect">
            <a:avLst/>
          </a:prstGeom>
        </p:spPr>
        <p:txBody>
          <a:bodyPr anchorCtr="0" anchor="b" bIns="91425" lIns="91425" rIns="91425" tIns="91425">
            <a:noAutofit/>
          </a:bodyPr>
          <a:lstStyle/>
          <a:p>
            <a:pPr lvl="0" rtl="0">
              <a:spcBef>
                <a:spcPts val="0"/>
              </a:spcBef>
              <a:buNone/>
            </a:pPr>
            <a:r>
              <a:rPr lang="en"/>
              <a:t>Quick Review: Regression vs. Classification</a:t>
            </a:r>
          </a:p>
          <a:p>
            <a:pPr lvl="0">
              <a:spcBef>
                <a:spcPts val="0"/>
              </a:spcBef>
              <a:buNone/>
            </a:pPr>
            <a:r>
              <a:rPr lang="en" sz="2400"/>
              <a:t>(in machine learning)</a:t>
            </a:r>
          </a:p>
        </p:txBody>
      </p:sp>
      <p:sp>
        <p:nvSpPr>
          <p:cNvPr id="82" name="Shape 8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b="1" lang="en"/>
              <a:t>What is regression?</a:t>
            </a:r>
          </a:p>
          <a:p>
            <a:pPr lvl="0" rtl="0">
              <a:spcBef>
                <a:spcPts val="0"/>
              </a:spcBef>
              <a:buNone/>
            </a:pPr>
            <a:r>
              <a:rPr lang="en"/>
              <a:t>Use features to predict </a:t>
            </a:r>
            <a:r>
              <a:rPr lang="en" u="sng"/>
              <a:t>real valued</a:t>
            </a:r>
            <a:r>
              <a:rPr lang="en"/>
              <a:t> targets.    </a:t>
            </a:r>
            <a:r>
              <a:rPr lang="en" sz="1400"/>
              <a:t>E.g. predict future sales/revenue</a:t>
            </a:r>
          </a:p>
          <a:p>
            <a:pPr lvl="0" rtl="0">
              <a:spcBef>
                <a:spcPts val="0"/>
              </a:spcBef>
              <a:buNone/>
            </a:pPr>
            <a:r>
              <a:t/>
            </a:r>
            <a:endParaRPr/>
          </a:p>
          <a:p>
            <a:pPr lvl="0" rtl="0">
              <a:spcBef>
                <a:spcPts val="0"/>
              </a:spcBef>
              <a:buNone/>
            </a:pPr>
            <a:r>
              <a:rPr b="1" lang="en"/>
              <a:t>What is classification?</a:t>
            </a:r>
          </a:p>
          <a:p>
            <a:pPr lvl="0">
              <a:spcBef>
                <a:spcPts val="0"/>
              </a:spcBef>
              <a:buNone/>
            </a:pPr>
            <a:r>
              <a:rPr lang="en"/>
              <a:t>Use features to predict </a:t>
            </a:r>
            <a:r>
              <a:rPr lang="en" u="sng"/>
              <a:t>categorical</a:t>
            </a:r>
            <a:r>
              <a:rPr lang="en"/>
              <a:t> targets.    </a:t>
            </a:r>
            <a:r>
              <a:rPr lang="en" sz="1400"/>
              <a:t>E.g. predict   yes/no,    male/female,    0-9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Linear Regression Example (x0 vs y, model over all features)</a:t>
            </a:r>
          </a:p>
        </p:txBody>
      </p:sp>
      <p:pic>
        <p:nvPicPr>
          <p:cNvPr id="321" name="Shape 321"/>
          <p:cNvPicPr preferRelativeResize="0"/>
          <p:nvPr/>
        </p:nvPicPr>
        <p:blipFill>
          <a:blip r:embed="rId3">
            <a:alphaModFix/>
          </a:blip>
          <a:stretch>
            <a:fillRect/>
          </a:stretch>
        </p:blipFill>
        <p:spPr>
          <a:xfrm>
            <a:off x="2359580" y="773402"/>
            <a:ext cx="4383019" cy="4317826"/>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Linear Regression Example (x0 vs y, model over only x0 features)</a:t>
            </a:r>
          </a:p>
        </p:txBody>
      </p:sp>
      <p:pic>
        <p:nvPicPr>
          <p:cNvPr id="327" name="Shape 327"/>
          <p:cNvPicPr preferRelativeResize="0"/>
          <p:nvPr/>
        </p:nvPicPr>
        <p:blipFill>
          <a:blip r:embed="rId3">
            <a:alphaModFix/>
          </a:blip>
          <a:stretch>
            <a:fillRect/>
          </a:stretch>
        </p:blipFill>
        <p:spPr>
          <a:xfrm>
            <a:off x="2355708" y="821529"/>
            <a:ext cx="4481374" cy="425694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 high dimensions, data is (usually) sparse</a:t>
            </a:r>
          </a:p>
        </p:txBody>
      </p:sp>
      <p:sp>
        <p:nvSpPr>
          <p:cNvPr id="333" name="Shape 333"/>
          <p:cNvSpPr txBox="1"/>
          <p:nvPr>
            <p:ph idx="1" type="body"/>
          </p:nvPr>
        </p:nvSpPr>
        <p:spPr>
          <a:xfrm>
            <a:off x="471900" y="1819050"/>
            <a:ext cx="8222100" cy="3104699"/>
          </a:xfrm>
          <a:prstGeom prst="rect">
            <a:avLst/>
          </a:prstGeom>
        </p:spPr>
        <p:txBody>
          <a:bodyPr anchorCtr="0" anchor="t" bIns="91425" lIns="91425" rIns="91425" tIns="91425">
            <a:noAutofit/>
          </a:bodyPr>
          <a:lstStyle/>
          <a:p>
            <a:pPr lvl="0" rtl="0">
              <a:spcBef>
                <a:spcPts val="0"/>
              </a:spcBef>
              <a:buNone/>
            </a:pPr>
            <a:r>
              <a:rPr lang="en"/>
              <a:t>Again… the </a:t>
            </a:r>
            <a:r>
              <a:rPr b="1" lang="en"/>
              <a:t>Curse of Dimensionality</a:t>
            </a:r>
            <a:r>
              <a:rPr lang="en"/>
              <a:t> bites us.</a:t>
            </a:r>
            <a:br>
              <a:rPr lang="en"/>
            </a:br>
            <a:r>
              <a:rPr lang="en" sz="1400"/>
              <a:t>(we’ll talk more about this is a later lecture)</a:t>
            </a:r>
          </a:p>
          <a:p>
            <a:pPr lvl="0" rtl="0">
              <a:spcBef>
                <a:spcPts val="0"/>
              </a:spcBef>
              <a:buNone/>
            </a:pPr>
            <a:r>
              <a:rPr lang="en"/>
              <a:t>Linear regression can have high variance (i.e. tends to overfit) on high dimensional data… </a:t>
            </a:r>
            <a:br>
              <a:rPr lang="en"/>
            </a:br>
            <a:r>
              <a:rPr lang="en" sz="1400"/>
              <a:t>We’d like to restrict (“normalize”, or “regularize”) the model so that it has less variance.</a:t>
            </a:r>
          </a:p>
          <a:p>
            <a:pPr lvl="0" rtl="0">
              <a:spcBef>
                <a:spcPts val="0"/>
              </a:spcBef>
              <a:buNone/>
            </a:pPr>
            <a:r>
              <a:rPr lang="en"/>
              <a:t>Take the 20 example x 10 feature dataset as an example… when we fit over all features, the complexity of the model grew dramatically.</a:t>
            </a:r>
            <a:br>
              <a:rPr lang="en"/>
            </a:br>
            <a:r>
              <a:rPr lang="en" sz="1400"/>
              <a:t>(and keep in mind, some datasets have thousands of features)</a:t>
            </a:r>
          </a:p>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Linear Regression (another review)</a:t>
            </a:r>
          </a:p>
        </p:txBody>
      </p:sp>
      <p:sp>
        <p:nvSpPr>
          <p:cNvPr id="339" name="Shape 339"/>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a:spcBef>
                <a:spcPts val="0"/>
              </a:spcBef>
              <a:buNone/>
            </a:pPr>
            <a:r>
              <a:rPr lang="en"/>
              <a:t>We estimate the model parameters by minimizing:</a:t>
            </a:r>
          </a:p>
        </p:txBody>
      </p:sp>
      <p:pic>
        <p:nvPicPr>
          <p:cNvPr id="340" name="Shape 340"/>
          <p:cNvPicPr preferRelativeResize="0"/>
          <p:nvPr/>
        </p:nvPicPr>
        <p:blipFill>
          <a:blip r:embed="rId3">
            <a:alphaModFix/>
          </a:blip>
          <a:stretch>
            <a:fillRect/>
          </a:stretch>
        </p:blipFill>
        <p:spPr>
          <a:xfrm>
            <a:off x="1105683" y="2276041"/>
            <a:ext cx="6932627" cy="397199"/>
          </a:xfrm>
          <a:prstGeom prst="rect">
            <a:avLst/>
          </a:prstGeom>
          <a:noFill/>
          <a:ln>
            <a:noFill/>
          </a:ln>
        </p:spPr>
      </p:pic>
      <p:pic>
        <p:nvPicPr>
          <p:cNvPr id="341" name="Shape 341"/>
          <p:cNvPicPr preferRelativeResize="0"/>
          <p:nvPr/>
        </p:nvPicPr>
        <p:blipFill>
          <a:blip r:embed="rId4">
            <a:alphaModFix/>
          </a:blip>
          <a:stretch>
            <a:fillRect/>
          </a:stretch>
        </p:blipFill>
        <p:spPr>
          <a:xfrm>
            <a:off x="2996988" y="3800325"/>
            <a:ext cx="3171925" cy="9083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71900" y="355450"/>
            <a:ext cx="8222100" cy="1151100"/>
          </a:xfrm>
          <a:prstGeom prst="rect">
            <a:avLst/>
          </a:prstGeom>
        </p:spPr>
        <p:txBody>
          <a:bodyPr anchorCtr="0" anchor="b" bIns="91425" lIns="91425" rIns="91425" tIns="91425">
            <a:noAutofit/>
          </a:bodyPr>
          <a:lstStyle/>
          <a:p>
            <a:pPr lvl="0" rtl="0">
              <a:spcBef>
                <a:spcPts val="0"/>
              </a:spcBef>
              <a:buNone/>
            </a:pPr>
            <a:r>
              <a:rPr lang="en"/>
              <a:t>Ridge Regression</a:t>
            </a:r>
          </a:p>
          <a:p>
            <a:pPr lvl="0" rtl="0">
              <a:spcBef>
                <a:spcPts val="0"/>
              </a:spcBef>
              <a:buNone/>
            </a:pPr>
            <a:r>
              <a:rPr lang="en" sz="2400"/>
              <a:t>(Linear Regression w/ Tikhonov (L2) Regularization)</a:t>
            </a:r>
          </a:p>
        </p:txBody>
      </p:sp>
      <p:sp>
        <p:nvSpPr>
          <p:cNvPr id="347" name="Shape 347"/>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rtl="0">
              <a:spcBef>
                <a:spcPts val="0"/>
              </a:spcBef>
              <a:buNone/>
            </a:pPr>
            <a:r>
              <a:rPr lang="en"/>
              <a:t>We estimate the model parameters by minimizing:</a:t>
            </a:r>
          </a:p>
        </p:txBody>
      </p:sp>
      <p:pic>
        <p:nvPicPr>
          <p:cNvPr id="348" name="Shape 348"/>
          <p:cNvPicPr preferRelativeResize="0"/>
          <p:nvPr/>
        </p:nvPicPr>
        <p:blipFill>
          <a:blip r:embed="rId3">
            <a:alphaModFix/>
          </a:blip>
          <a:stretch>
            <a:fillRect/>
          </a:stretch>
        </p:blipFill>
        <p:spPr>
          <a:xfrm>
            <a:off x="1105683" y="2276041"/>
            <a:ext cx="6932627" cy="397199"/>
          </a:xfrm>
          <a:prstGeom prst="rect">
            <a:avLst/>
          </a:prstGeom>
          <a:noFill/>
          <a:ln>
            <a:noFill/>
          </a:ln>
        </p:spPr>
      </p:pic>
      <p:sp>
        <p:nvSpPr>
          <p:cNvPr id="349" name="Shape 349"/>
          <p:cNvSpPr txBox="1"/>
          <p:nvPr/>
        </p:nvSpPr>
        <p:spPr>
          <a:xfrm>
            <a:off x="5457125" y="2812200"/>
            <a:ext cx="1839900" cy="3972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(same as before)</a:t>
            </a:r>
          </a:p>
        </p:txBody>
      </p:sp>
      <p:cxnSp>
        <p:nvCxnSpPr>
          <p:cNvPr id="350" name="Shape 350"/>
          <p:cNvCxnSpPr>
            <a:stCxn id="349" idx="1"/>
          </p:cNvCxnSpPr>
          <p:nvPr/>
        </p:nvCxnSpPr>
        <p:spPr>
          <a:xfrm rot="10800000">
            <a:off x="5164325" y="2843400"/>
            <a:ext cx="292800" cy="167400"/>
          </a:xfrm>
          <a:prstGeom prst="straightConnector1">
            <a:avLst/>
          </a:prstGeom>
          <a:noFill/>
          <a:ln cap="flat" cmpd="sng" w="19050">
            <a:solidFill>
              <a:srgbClr val="CC4125"/>
            </a:solidFill>
            <a:prstDash val="solid"/>
            <a:round/>
            <a:headEnd len="lg" w="lg" type="none"/>
            <a:tailEnd len="lg" w="lg" type="triangle"/>
          </a:ln>
        </p:spPr>
      </p:cxnSp>
      <p:pic>
        <p:nvPicPr>
          <p:cNvPr id="351" name="Shape 351"/>
          <p:cNvPicPr preferRelativeResize="0"/>
          <p:nvPr/>
        </p:nvPicPr>
        <p:blipFill>
          <a:blip r:embed="rId4">
            <a:alphaModFix/>
          </a:blip>
          <a:stretch>
            <a:fillRect/>
          </a:stretch>
        </p:blipFill>
        <p:spPr>
          <a:xfrm>
            <a:off x="2653661" y="3803725"/>
            <a:ext cx="3858576" cy="767700"/>
          </a:xfrm>
          <a:prstGeom prst="rect">
            <a:avLst/>
          </a:prstGeom>
          <a:noFill/>
          <a:ln>
            <a:noFill/>
          </a:ln>
        </p:spPr>
      </p:pic>
      <p:sp>
        <p:nvSpPr>
          <p:cNvPr id="352" name="Shape 352"/>
          <p:cNvSpPr txBox="1"/>
          <p:nvPr/>
        </p:nvSpPr>
        <p:spPr>
          <a:xfrm>
            <a:off x="6544150" y="4682125"/>
            <a:ext cx="18399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term!)</a:t>
            </a:r>
          </a:p>
        </p:txBody>
      </p:sp>
      <p:cxnSp>
        <p:nvCxnSpPr>
          <p:cNvPr id="353" name="Shape 353"/>
          <p:cNvCxnSpPr>
            <a:stCxn id="352" idx="1"/>
          </p:cNvCxnSpPr>
          <p:nvPr/>
        </p:nvCxnSpPr>
        <p:spPr>
          <a:xfrm rot="10800000">
            <a:off x="6220150" y="4662625"/>
            <a:ext cx="324000" cy="218100"/>
          </a:xfrm>
          <a:prstGeom prst="straightConnector1">
            <a:avLst/>
          </a:prstGeom>
          <a:noFill/>
          <a:ln cap="flat" cmpd="sng" w="19050">
            <a:solidFill>
              <a:srgbClr val="CC4125"/>
            </a:solidFill>
            <a:prstDash val="solid"/>
            <a:round/>
            <a:headEnd len="lg" w="lg" type="none"/>
            <a:tailEnd len="lg" w="lg" type="triangle"/>
          </a:ln>
        </p:spPr>
      </p:cxnSp>
      <p:cxnSp>
        <p:nvCxnSpPr>
          <p:cNvPr id="354" name="Shape 354"/>
          <p:cNvCxnSpPr/>
          <p:nvPr/>
        </p:nvCxnSpPr>
        <p:spPr>
          <a:xfrm>
            <a:off x="5718475" y="4578975"/>
            <a:ext cx="825899" cy="0"/>
          </a:xfrm>
          <a:prstGeom prst="straightConnector1">
            <a:avLst/>
          </a:prstGeom>
          <a:noFill/>
          <a:ln cap="flat" cmpd="sng" w="19050">
            <a:solidFill>
              <a:srgbClr val="CC4125"/>
            </a:solidFill>
            <a:prstDash val="solid"/>
            <a:round/>
            <a:headEnd len="lg" w="lg" type="none"/>
            <a:tailEnd len="lg" w="lg" type="none"/>
          </a:ln>
        </p:spPr>
      </p:cxnSp>
      <p:sp>
        <p:nvSpPr>
          <p:cNvPr id="355" name="Shape 355"/>
          <p:cNvSpPr/>
          <p:nvPr/>
        </p:nvSpPr>
        <p:spPr>
          <a:xfrm>
            <a:off x="5624400" y="4006792"/>
            <a:ext cx="250799" cy="2927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txBox="1"/>
          <p:nvPr/>
        </p:nvSpPr>
        <p:spPr>
          <a:xfrm>
            <a:off x="6064875" y="3309975"/>
            <a:ext cx="27447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(the “regularization” parameter)</a:t>
            </a:r>
          </a:p>
        </p:txBody>
      </p:sp>
      <p:cxnSp>
        <p:nvCxnSpPr>
          <p:cNvPr id="357" name="Shape 357"/>
          <p:cNvCxnSpPr>
            <a:stCxn id="356" idx="1"/>
            <a:endCxn id="355" idx="0"/>
          </p:cNvCxnSpPr>
          <p:nvPr/>
        </p:nvCxnSpPr>
        <p:spPr>
          <a:xfrm flipH="1">
            <a:off x="5749875" y="3508575"/>
            <a:ext cx="315000" cy="498300"/>
          </a:xfrm>
          <a:prstGeom prst="straightConnector1">
            <a:avLst/>
          </a:prstGeom>
          <a:noFill/>
          <a:ln cap="flat" cmpd="sng" w="19050">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Ridge Regression</a:t>
            </a:r>
          </a:p>
        </p:txBody>
      </p:sp>
      <p:sp>
        <p:nvSpPr>
          <p:cNvPr id="363" name="Shape 363"/>
          <p:cNvSpPr txBox="1"/>
          <p:nvPr>
            <p:ph idx="1" type="body"/>
          </p:nvPr>
        </p:nvSpPr>
        <p:spPr>
          <a:xfrm>
            <a:off x="2324400" y="2979725"/>
            <a:ext cx="4495200" cy="2017500"/>
          </a:xfrm>
          <a:prstGeom prst="rect">
            <a:avLst/>
          </a:prstGeom>
        </p:spPr>
        <p:txBody>
          <a:bodyPr anchorCtr="0" anchor="t" bIns="91425" lIns="91425" rIns="91425" tIns="91425">
            <a:noAutofit/>
          </a:bodyPr>
          <a:lstStyle/>
          <a:p>
            <a:pPr lvl="0" rtl="0">
              <a:spcBef>
                <a:spcPts val="0"/>
              </a:spcBef>
              <a:buNone/>
            </a:pPr>
            <a:r>
              <a:rPr lang="en">
                <a:solidFill>
                  <a:srgbClr val="CC4125"/>
                </a:solidFill>
              </a:rPr>
              <a:t>What if we set the lambda equal to zero?</a:t>
            </a:r>
          </a:p>
          <a:p>
            <a:pPr lvl="0" rtl="0">
              <a:spcBef>
                <a:spcPts val="0"/>
              </a:spcBef>
              <a:buNone/>
            </a:pPr>
            <a:r>
              <a:rPr lang="en">
                <a:solidFill>
                  <a:srgbClr val="CC4125"/>
                </a:solidFill>
              </a:rPr>
              <a:t>What does the new term accomplish?</a:t>
            </a:r>
          </a:p>
          <a:p>
            <a:pPr lvl="0" rtl="0">
              <a:spcBef>
                <a:spcPts val="0"/>
              </a:spcBef>
              <a:buNone/>
            </a:pPr>
            <a:r>
              <a:rPr lang="en">
                <a:solidFill>
                  <a:srgbClr val="CC4125"/>
                </a:solidFill>
              </a:rPr>
              <a:t>What happens to a features whose</a:t>
            </a:r>
            <a:br>
              <a:rPr lang="en">
                <a:solidFill>
                  <a:srgbClr val="CC4125"/>
                </a:solidFill>
              </a:rPr>
            </a:br>
            <a:r>
              <a:rPr lang="en">
                <a:solidFill>
                  <a:srgbClr val="CC4125"/>
                </a:solidFill>
              </a:rPr>
              <a:t>corresponding coefficient value (beta) is zero?</a:t>
            </a:r>
          </a:p>
        </p:txBody>
      </p:sp>
      <p:pic>
        <p:nvPicPr>
          <p:cNvPr id="364" name="Shape 364"/>
          <p:cNvPicPr preferRelativeResize="0"/>
          <p:nvPr/>
        </p:nvPicPr>
        <p:blipFill>
          <a:blip r:embed="rId3">
            <a:alphaModFix/>
          </a:blip>
          <a:stretch>
            <a:fillRect/>
          </a:stretch>
        </p:blipFill>
        <p:spPr>
          <a:xfrm>
            <a:off x="2653661" y="1859225"/>
            <a:ext cx="3858576" cy="7677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000"/>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1000"/>
                                        <p:tgtEl>
                                          <p:spTgt spid="3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Ridge Regression</a:t>
            </a:r>
          </a:p>
        </p:txBody>
      </p:sp>
      <p:pic>
        <p:nvPicPr>
          <p:cNvPr id="370" name="Shape 370"/>
          <p:cNvPicPr preferRelativeResize="0"/>
          <p:nvPr/>
        </p:nvPicPr>
        <p:blipFill>
          <a:blip r:embed="rId3">
            <a:alphaModFix/>
          </a:blip>
          <a:stretch>
            <a:fillRect/>
          </a:stretch>
        </p:blipFill>
        <p:spPr>
          <a:xfrm>
            <a:off x="2653661" y="1859224"/>
            <a:ext cx="3858575" cy="767700"/>
          </a:xfrm>
          <a:prstGeom prst="rect">
            <a:avLst/>
          </a:prstGeom>
          <a:noFill/>
          <a:ln>
            <a:noFill/>
          </a:ln>
        </p:spPr>
      </p:pic>
      <p:sp>
        <p:nvSpPr>
          <p:cNvPr id="371" name="Shape 371"/>
          <p:cNvSpPr txBox="1"/>
          <p:nvPr>
            <p:ph idx="1" type="body"/>
          </p:nvPr>
        </p:nvSpPr>
        <p:spPr>
          <a:xfrm>
            <a:off x="2093100" y="2897900"/>
            <a:ext cx="4979700" cy="2111400"/>
          </a:xfrm>
          <a:prstGeom prst="rect">
            <a:avLst/>
          </a:prstGeom>
        </p:spPr>
        <p:txBody>
          <a:bodyPr anchorCtr="0" anchor="t" bIns="91425" lIns="91425" rIns="91425" tIns="91425">
            <a:noAutofit/>
          </a:bodyPr>
          <a:lstStyle/>
          <a:p>
            <a:pPr lvl="0" rtl="0">
              <a:spcBef>
                <a:spcPts val="0"/>
              </a:spcBef>
              <a:buNone/>
            </a:pPr>
            <a:r>
              <a:rPr lang="en">
                <a:solidFill>
                  <a:srgbClr val="666666"/>
                </a:solidFill>
              </a:rPr>
              <a:t>Notice, we do not penalize B</a:t>
            </a:r>
            <a:r>
              <a:rPr baseline="-25000" lang="en">
                <a:solidFill>
                  <a:srgbClr val="666666"/>
                </a:solidFill>
              </a:rPr>
              <a:t>0</a:t>
            </a:r>
            <a:r>
              <a:rPr lang="en">
                <a:solidFill>
                  <a:srgbClr val="666666"/>
                </a:solidFill>
              </a:rPr>
              <a:t>.</a:t>
            </a:r>
          </a:p>
          <a:p>
            <a:pPr lvl="0" rtl="0">
              <a:spcBef>
                <a:spcPts val="0"/>
              </a:spcBef>
              <a:buNone/>
            </a:pPr>
            <a:r>
              <a:rPr lang="en">
                <a:solidFill>
                  <a:srgbClr val="666666"/>
                </a:solidFill>
              </a:rPr>
              <a:t>Changing lambda changes the amount that large coefficients are penalized.</a:t>
            </a:r>
          </a:p>
          <a:p>
            <a:pPr lvl="0" rtl="0">
              <a:spcBef>
                <a:spcPts val="0"/>
              </a:spcBef>
              <a:buNone/>
            </a:pPr>
            <a:r>
              <a:rPr lang="en">
                <a:solidFill>
                  <a:srgbClr val="666666"/>
                </a:solidFill>
              </a:rPr>
              <a:t>Increasing lambda increases the model’s bias and decreases its variance.  </a:t>
            </a:r>
            <a:r>
              <a:rPr lang="en">
                <a:solidFill>
                  <a:srgbClr val="CC4125"/>
                </a:solidFill>
              </a:rPr>
              <a:t>← this is cool!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Effect filter="fade" transition="in">
                                      <p:cBhvr>
                                        <p:cTn dur="1000"/>
                                        <p:tgtEl>
                                          <p:spTgt spid="3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Effect filter="fade" transition="in">
                                      <p:cBhvr>
                                        <p:cTn dur="1000"/>
                                        <p:tgtEl>
                                          <p:spTgt spid="3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Effect filter="fade" transition="in">
                                      <p:cBhvr>
                                        <p:cTn dur="1000"/>
                                        <p:tgtEl>
                                          <p:spTgt spid="3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Regression</a:t>
            </a:r>
          </a:p>
        </p:txBody>
      </p:sp>
      <p:pic>
        <p:nvPicPr>
          <p:cNvPr id="377" name="Shape 377"/>
          <p:cNvPicPr preferRelativeResize="0"/>
          <p:nvPr/>
        </p:nvPicPr>
        <p:blipFill>
          <a:blip r:embed="rId3">
            <a:alphaModFix/>
          </a:blip>
          <a:stretch>
            <a:fillRect/>
          </a:stretch>
        </p:blipFill>
        <p:spPr>
          <a:xfrm>
            <a:off x="578999" y="692899"/>
            <a:ext cx="7865098" cy="43759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Regression</a:t>
            </a:r>
          </a:p>
        </p:txBody>
      </p:sp>
      <p:pic>
        <p:nvPicPr>
          <p:cNvPr id="383" name="Shape 383"/>
          <p:cNvPicPr preferRelativeResize="0"/>
          <p:nvPr/>
        </p:nvPicPr>
        <p:blipFill>
          <a:blip r:embed="rId3">
            <a:alphaModFix/>
          </a:blip>
          <a:stretch>
            <a:fillRect/>
          </a:stretch>
        </p:blipFill>
        <p:spPr>
          <a:xfrm>
            <a:off x="878511" y="759849"/>
            <a:ext cx="7386975" cy="43313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pic>
        <p:nvPicPr>
          <p:cNvPr id="388" name="Shape 388"/>
          <p:cNvPicPr preferRelativeResize="0"/>
          <p:nvPr/>
        </p:nvPicPr>
        <p:blipFill>
          <a:blip r:embed="rId3">
            <a:alphaModFix/>
          </a:blip>
          <a:stretch>
            <a:fillRect/>
          </a:stretch>
        </p:blipFill>
        <p:spPr>
          <a:xfrm>
            <a:off x="2664662" y="3797816"/>
            <a:ext cx="3941133" cy="767699"/>
          </a:xfrm>
          <a:prstGeom prst="rect">
            <a:avLst/>
          </a:prstGeom>
          <a:noFill/>
          <a:ln>
            <a:noFill/>
          </a:ln>
        </p:spPr>
      </p:pic>
      <p:sp>
        <p:nvSpPr>
          <p:cNvPr id="389" name="Shape 389"/>
          <p:cNvSpPr txBox="1"/>
          <p:nvPr>
            <p:ph type="title"/>
          </p:nvPr>
        </p:nvSpPr>
        <p:spPr>
          <a:xfrm>
            <a:off x="471900" y="397250"/>
            <a:ext cx="8222100" cy="1109100"/>
          </a:xfrm>
          <a:prstGeom prst="rect">
            <a:avLst/>
          </a:prstGeom>
        </p:spPr>
        <p:txBody>
          <a:bodyPr anchorCtr="0" anchor="b" bIns="91425" lIns="91425" rIns="91425" tIns="91425">
            <a:noAutofit/>
          </a:bodyPr>
          <a:lstStyle/>
          <a:p>
            <a:pPr lvl="0" rtl="0">
              <a:spcBef>
                <a:spcPts val="0"/>
              </a:spcBef>
              <a:buNone/>
            </a:pPr>
            <a:r>
              <a:rPr lang="en"/>
              <a:t>LASSO Regression</a:t>
            </a:r>
          </a:p>
          <a:p>
            <a:pPr lvl="0">
              <a:spcBef>
                <a:spcPts val="0"/>
              </a:spcBef>
              <a:buNone/>
            </a:pPr>
            <a:r>
              <a:rPr lang="en" sz="2400"/>
              <a:t>(Linear Regression w/ LASSO (L1) Regularization)</a:t>
            </a:r>
          </a:p>
        </p:txBody>
      </p:sp>
      <p:sp>
        <p:nvSpPr>
          <p:cNvPr id="390" name="Shape 390"/>
          <p:cNvSpPr txBox="1"/>
          <p:nvPr>
            <p:ph idx="1" type="body"/>
          </p:nvPr>
        </p:nvSpPr>
        <p:spPr>
          <a:xfrm>
            <a:off x="471900" y="1819050"/>
            <a:ext cx="8222100" cy="3240599"/>
          </a:xfrm>
          <a:prstGeom prst="rect">
            <a:avLst/>
          </a:prstGeom>
        </p:spPr>
        <p:txBody>
          <a:bodyPr anchorCtr="0" anchor="t" bIns="91425" lIns="91425" rIns="91425" tIns="91425">
            <a:noAutofit/>
          </a:bodyPr>
          <a:lstStyle/>
          <a:p>
            <a:pPr lvl="0" rtl="0">
              <a:spcBef>
                <a:spcPts val="0"/>
              </a:spcBef>
              <a:buNone/>
            </a:pPr>
            <a:r>
              <a:rPr lang="en"/>
              <a:t>We model the world as:</a:t>
            </a:r>
          </a:p>
          <a:p>
            <a:pPr lvl="0" rtl="0">
              <a:spcBef>
                <a:spcPts val="0"/>
              </a:spcBef>
              <a:buNone/>
            </a:pPr>
            <a:r>
              <a:t/>
            </a:r>
            <a:endParaRPr/>
          </a:p>
          <a:p>
            <a:pPr lvl="0" rtl="0">
              <a:spcBef>
                <a:spcPts val="0"/>
              </a:spcBef>
              <a:buNone/>
            </a:pPr>
            <a:r>
              <a:t/>
            </a:r>
            <a:endParaRPr/>
          </a:p>
          <a:p>
            <a:pPr lvl="0" rtl="0">
              <a:spcBef>
                <a:spcPts val="0"/>
              </a:spcBef>
              <a:buNone/>
            </a:pPr>
            <a:r>
              <a:rPr lang="en"/>
              <a:t>We estimate the model parameters to minimizing:</a:t>
            </a:r>
          </a:p>
        </p:txBody>
      </p:sp>
      <p:pic>
        <p:nvPicPr>
          <p:cNvPr id="391" name="Shape 391"/>
          <p:cNvPicPr preferRelativeResize="0"/>
          <p:nvPr/>
        </p:nvPicPr>
        <p:blipFill>
          <a:blip r:embed="rId4">
            <a:alphaModFix/>
          </a:blip>
          <a:stretch>
            <a:fillRect/>
          </a:stretch>
        </p:blipFill>
        <p:spPr>
          <a:xfrm>
            <a:off x="1105683" y="2276041"/>
            <a:ext cx="6932627" cy="397199"/>
          </a:xfrm>
          <a:prstGeom prst="rect">
            <a:avLst/>
          </a:prstGeom>
          <a:noFill/>
          <a:ln>
            <a:noFill/>
          </a:ln>
        </p:spPr>
      </p:pic>
      <p:sp>
        <p:nvSpPr>
          <p:cNvPr id="392" name="Shape 392"/>
          <p:cNvSpPr txBox="1"/>
          <p:nvPr/>
        </p:nvSpPr>
        <p:spPr>
          <a:xfrm>
            <a:off x="5457125" y="2812200"/>
            <a:ext cx="18399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(same as before)</a:t>
            </a:r>
          </a:p>
        </p:txBody>
      </p:sp>
      <p:cxnSp>
        <p:nvCxnSpPr>
          <p:cNvPr id="393" name="Shape 393"/>
          <p:cNvCxnSpPr>
            <a:stCxn id="392" idx="1"/>
          </p:cNvCxnSpPr>
          <p:nvPr/>
        </p:nvCxnSpPr>
        <p:spPr>
          <a:xfrm rot="10800000">
            <a:off x="5164325" y="2843400"/>
            <a:ext cx="292800" cy="167400"/>
          </a:xfrm>
          <a:prstGeom prst="straightConnector1">
            <a:avLst/>
          </a:prstGeom>
          <a:noFill/>
          <a:ln cap="flat" cmpd="sng" w="19050">
            <a:solidFill>
              <a:srgbClr val="CC4125"/>
            </a:solidFill>
            <a:prstDash val="solid"/>
            <a:round/>
            <a:headEnd len="lg" w="lg" type="none"/>
            <a:tailEnd len="lg" w="lg" type="triangle"/>
          </a:ln>
        </p:spPr>
      </p:cxnSp>
      <p:sp>
        <p:nvSpPr>
          <p:cNvPr id="394" name="Shape 394"/>
          <p:cNvSpPr txBox="1"/>
          <p:nvPr/>
        </p:nvSpPr>
        <p:spPr>
          <a:xfrm>
            <a:off x="6987625" y="4225882"/>
            <a:ext cx="1839900" cy="621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(absolute value instead of squared)</a:t>
            </a:r>
          </a:p>
        </p:txBody>
      </p:sp>
      <p:cxnSp>
        <p:nvCxnSpPr>
          <p:cNvPr id="395" name="Shape 395"/>
          <p:cNvCxnSpPr>
            <a:stCxn id="394" idx="1"/>
          </p:cNvCxnSpPr>
          <p:nvPr/>
        </p:nvCxnSpPr>
        <p:spPr>
          <a:xfrm rot="10800000">
            <a:off x="6663625" y="4318732"/>
            <a:ext cx="324000" cy="218100"/>
          </a:xfrm>
          <a:prstGeom prst="straightConnector1">
            <a:avLst/>
          </a:prstGeom>
          <a:noFill/>
          <a:ln cap="flat" cmpd="sng" w="19050">
            <a:solidFill>
              <a:srgbClr val="CC4125"/>
            </a:solidFill>
            <a:prstDash val="solid"/>
            <a:round/>
            <a:headEnd len="lg" w="lg" type="none"/>
            <a:tailEnd len="lg" w="lg" type="triangle"/>
          </a:ln>
        </p:spPr>
      </p:cxnSp>
      <p:sp>
        <p:nvSpPr>
          <p:cNvPr id="396" name="Shape 396"/>
          <p:cNvSpPr/>
          <p:nvPr/>
        </p:nvSpPr>
        <p:spPr>
          <a:xfrm>
            <a:off x="5624400" y="4006792"/>
            <a:ext cx="250799" cy="2927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txBox="1"/>
          <p:nvPr/>
        </p:nvSpPr>
        <p:spPr>
          <a:xfrm>
            <a:off x="6064875" y="3309975"/>
            <a:ext cx="2744700" cy="3972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(the “regularization” parameter)</a:t>
            </a:r>
          </a:p>
        </p:txBody>
      </p:sp>
      <p:cxnSp>
        <p:nvCxnSpPr>
          <p:cNvPr id="398" name="Shape 398"/>
          <p:cNvCxnSpPr>
            <a:stCxn id="397" idx="1"/>
            <a:endCxn id="396" idx="0"/>
          </p:cNvCxnSpPr>
          <p:nvPr/>
        </p:nvCxnSpPr>
        <p:spPr>
          <a:xfrm flipH="1">
            <a:off x="5749875" y="3508575"/>
            <a:ext cx="315000" cy="498300"/>
          </a:xfrm>
          <a:prstGeom prst="straightConnector1">
            <a:avLst/>
          </a:prstGeom>
          <a:noFill/>
          <a:ln cap="flat" cmpd="sng" w="19050">
            <a:solidFill>
              <a:srgbClr val="CC4125"/>
            </a:solidFill>
            <a:prstDash val="solid"/>
            <a:round/>
            <a:headEnd len="lg" w="lg" type="none"/>
            <a:tailEnd len="lg" w="lg" type="triangle"/>
          </a:ln>
        </p:spPr>
      </p:cxnSp>
      <p:sp>
        <p:nvSpPr>
          <p:cNvPr id="399" name="Shape 399"/>
          <p:cNvSpPr/>
          <p:nvPr/>
        </p:nvSpPr>
        <p:spPr>
          <a:xfrm>
            <a:off x="6184400" y="3904050"/>
            <a:ext cx="512099" cy="498299"/>
          </a:xfrm>
          <a:prstGeom prst="ellipse">
            <a:avLst/>
          </a:prstGeom>
          <a:noFill/>
          <a:ln cap="flat" cmpd="sng" w="9525">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Review: Linear Regression</a:t>
            </a:r>
          </a:p>
        </p:txBody>
      </p:sp>
      <p:sp>
        <p:nvSpPr>
          <p:cNvPr id="88" name="Shape 88"/>
          <p:cNvSpPr txBox="1"/>
          <p:nvPr>
            <p:ph idx="1" type="body"/>
          </p:nvPr>
        </p:nvSpPr>
        <p:spPr>
          <a:xfrm>
            <a:off x="471900" y="1919075"/>
            <a:ext cx="8222100" cy="767699"/>
          </a:xfrm>
          <a:prstGeom prst="rect">
            <a:avLst/>
          </a:prstGeom>
        </p:spPr>
        <p:txBody>
          <a:bodyPr anchorCtr="0" anchor="t" bIns="91425" lIns="91425" rIns="91425" tIns="91425">
            <a:noAutofit/>
          </a:bodyPr>
          <a:lstStyle/>
          <a:p>
            <a:pPr lvl="0">
              <a:spcBef>
                <a:spcPts val="0"/>
              </a:spcBef>
              <a:buNone/>
            </a:pPr>
            <a:r>
              <a:rPr lang="en"/>
              <a:t>We assume the world is built on linear relationships. Under that assumption, we can model the relationship between </a:t>
            </a:r>
            <a:r>
              <a:rPr i="1" lang="en"/>
              <a:t>features</a:t>
            </a:r>
            <a:r>
              <a:rPr lang="en"/>
              <a:t> and a </a:t>
            </a:r>
            <a:r>
              <a:rPr i="1" lang="en"/>
              <a:t>target</a:t>
            </a:r>
            <a:r>
              <a:rPr lang="en"/>
              <a:t> like this:</a:t>
            </a:r>
          </a:p>
        </p:txBody>
      </p:sp>
      <p:sp>
        <p:nvSpPr>
          <p:cNvPr id="89" name="Shape 89"/>
          <p:cNvSpPr txBox="1"/>
          <p:nvPr/>
        </p:nvSpPr>
        <p:spPr>
          <a:xfrm>
            <a:off x="254900" y="3357225"/>
            <a:ext cx="1710600" cy="694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BF9000"/>
                </a:solidFill>
              </a:rPr>
              <a:t>target</a:t>
            </a:r>
          </a:p>
          <a:p>
            <a:pPr lvl="0">
              <a:spcBef>
                <a:spcPts val="0"/>
              </a:spcBef>
              <a:buNone/>
            </a:pPr>
            <a:r>
              <a:rPr lang="en" sz="1800">
                <a:solidFill>
                  <a:srgbClr val="BF9000"/>
                </a:solidFill>
              </a:rPr>
              <a:t>(aka, outcome)</a:t>
            </a:r>
          </a:p>
        </p:txBody>
      </p:sp>
      <p:sp>
        <p:nvSpPr>
          <p:cNvPr id="90" name="Shape 90"/>
          <p:cNvSpPr txBox="1"/>
          <p:nvPr/>
        </p:nvSpPr>
        <p:spPr>
          <a:xfrm>
            <a:off x="4720900" y="4030950"/>
            <a:ext cx="2074500" cy="878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38761D"/>
                </a:solidFill>
              </a:rPr>
              <a:t>features</a:t>
            </a:r>
          </a:p>
          <a:p>
            <a:pPr lvl="0" rtl="0">
              <a:spcBef>
                <a:spcPts val="0"/>
              </a:spcBef>
              <a:buNone/>
            </a:pPr>
            <a:r>
              <a:rPr lang="en" sz="1800">
                <a:solidFill>
                  <a:srgbClr val="38761D"/>
                </a:solidFill>
              </a:rPr>
              <a:t>(aka, predictors)</a:t>
            </a:r>
          </a:p>
        </p:txBody>
      </p:sp>
      <p:cxnSp>
        <p:nvCxnSpPr>
          <p:cNvPr id="91" name="Shape 91"/>
          <p:cNvCxnSpPr/>
          <p:nvPr/>
        </p:nvCxnSpPr>
        <p:spPr>
          <a:xfrm flipH="1" rot="10800000">
            <a:off x="1003600" y="3282500"/>
            <a:ext cx="491400" cy="376499"/>
          </a:xfrm>
          <a:prstGeom prst="straightConnector1">
            <a:avLst/>
          </a:prstGeom>
          <a:noFill/>
          <a:ln cap="flat" cmpd="sng" w="28575">
            <a:solidFill>
              <a:srgbClr val="BF9000"/>
            </a:solidFill>
            <a:prstDash val="solid"/>
            <a:round/>
            <a:headEnd len="lg" w="lg" type="none"/>
            <a:tailEnd len="lg" w="lg" type="triangle"/>
          </a:ln>
        </p:spPr>
      </p:cxnSp>
      <p:cxnSp>
        <p:nvCxnSpPr>
          <p:cNvPr id="92" name="Shape 92"/>
          <p:cNvCxnSpPr/>
          <p:nvPr/>
        </p:nvCxnSpPr>
        <p:spPr>
          <a:xfrm flipH="1" rot="10800000">
            <a:off x="5473600" y="3230324"/>
            <a:ext cx="2074500" cy="857400"/>
          </a:xfrm>
          <a:prstGeom prst="straightConnector1">
            <a:avLst/>
          </a:prstGeom>
          <a:noFill/>
          <a:ln cap="flat" cmpd="sng" w="28575">
            <a:solidFill>
              <a:srgbClr val="38761D"/>
            </a:solidFill>
            <a:prstDash val="solid"/>
            <a:round/>
            <a:headEnd len="lg" w="lg" type="none"/>
            <a:tailEnd len="lg" w="lg" type="triangle"/>
          </a:ln>
        </p:spPr>
      </p:cxnSp>
      <p:cxnSp>
        <p:nvCxnSpPr>
          <p:cNvPr id="93" name="Shape 93"/>
          <p:cNvCxnSpPr/>
          <p:nvPr/>
        </p:nvCxnSpPr>
        <p:spPr>
          <a:xfrm flipH="1" rot="10800000">
            <a:off x="5186925" y="3272025"/>
            <a:ext cx="50699" cy="815699"/>
          </a:xfrm>
          <a:prstGeom prst="straightConnector1">
            <a:avLst/>
          </a:prstGeom>
          <a:noFill/>
          <a:ln cap="flat" cmpd="sng" w="28575">
            <a:solidFill>
              <a:srgbClr val="38761D"/>
            </a:solidFill>
            <a:prstDash val="solid"/>
            <a:round/>
            <a:headEnd len="lg" w="lg" type="none"/>
            <a:tailEnd len="lg" w="lg" type="triangle"/>
          </a:ln>
        </p:spPr>
      </p:cxnSp>
      <p:cxnSp>
        <p:nvCxnSpPr>
          <p:cNvPr id="94" name="Shape 94"/>
          <p:cNvCxnSpPr/>
          <p:nvPr/>
        </p:nvCxnSpPr>
        <p:spPr>
          <a:xfrm rot="10800000">
            <a:off x="3836750" y="3272025"/>
            <a:ext cx="1063499" cy="815699"/>
          </a:xfrm>
          <a:prstGeom prst="straightConnector1">
            <a:avLst/>
          </a:prstGeom>
          <a:noFill/>
          <a:ln cap="flat" cmpd="sng" w="28575">
            <a:solidFill>
              <a:srgbClr val="38761D"/>
            </a:solidFill>
            <a:prstDash val="solid"/>
            <a:round/>
            <a:headEnd len="lg" w="lg" type="none"/>
            <a:tailEnd len="lg" w="lg" type="triangle"/>
          </a:ln>
        </p:spPr>
      </p:cxnSp>
      <p:sp>
        <p:nvSpPr>
          <p:cNvPr id="95" name="Shape 95"/>
          <p:cNvSpPr txBox="1"/>
          <p:nvPr/>
        </p:nvSpPr>
        <p:spPr>
          <a:xfrm>
            <a:off x="1762250" y="4030950"/>
            <a:ext cx="2074500" cy="6944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0000FF"/>
                </a:solidFill>
              </a:rPr>
              <a:t>model parameters</a:t>
            </a:r>
          </a:p>
          <a:p>
            <a:pPr lvl="0">
              <a:spcBef>
                <a:spcPts val="0"/>
              </a:spcBef>
              <a:buNone/>
            </a:pPr>
            <a:r>
              <a:rPr lang="en" sz="1800">
                <a:solidFill>
                  <a:srgbClr val="0000FF"/>
                </a:solidFill>
              </a:rPr>
              <a:t>(aka, coefficients)</a:t>
            </a:r>
          </a:p>
        </p:txBody>
      </p:sp>
      <p:cxnSp>
        <p:nvCxnSpPr>
          <p:cNvPr id="96" name="Shape 96"/>
          <p:cNvCxnSpPr/>
          <p:nvPr/>
        </p:nvCxnSpPr>
        <p:spPr>
          <a:xfrm flipH="1" rot="10800000">
            <a:off x="2034150" y="3261825"/>
            <a:ext cx="296999" cy="825899"/>
          </a:xfrm>
          <a:prstGeom prst="straightConnector1">
            <a:avLst/>
          </a:prstGeom>
          <a:noFill/>
          <a:ln cap="flat" cmpd="sng" w="28575">
            <a:solidFill>
              <a:srgbClr val="0000FF"/>
            </a:solidFill>
            <a:prstDash val="solid"/>
            <a:round/>
            <a:headEnd len="lg" w="lg" type="none"/>
            <a:tailEnd len="lg" w="lg" type="triangle"/>
          </a:ln>
        </p:spPr>
      </p:cxnSp>
      <p:cxnSp>
        <p:nvCxnSpPr>
          <p:cNvPr id="97" name="Shape 97"/>
          <p:cNvCxnSpPr/>
          <p:nvPr/>
        </p:nvCxnSpPr>
        <p:spPr>
          <a:xfrm flipH="1" rot="10800000">
            <a:off x="2447800" y="3293025"/>
            <a:ext cx="772200" cy="794699"/>
          </a:xfrm>
          <a:prstGeom prst="straightConnector1">
            <a:avLst/>
          </a:prstGeom>
          <a:noFill/>
          <a:ln cap="flat" cmpd="sng" w="28575">
            <a:solidFill>
              <a:srgbClr val="0000FF"/>
            </a:solidFill>
            <a:prstDash val="solid"/>
            <a:round/>
            <a:headEnd len="lg" w="lg" type="none"/>
            <a:tailEnd len="lg" w="lg" type="triangle"/>
          </a:ln>
        </p:spPr>
      </p:cxnSp>
      <p:cxnSp>
        <p:nvCxnSpPr>
          <p:cNvPr id="98" name="Shape 98"/>
          <p:cNvCxnSpPr>
            <a:endCxn id="99" idx="2"/>
          </p:cNvCxnSpPr>
          <p:nvPr/>
        </p:nvCxnSpPr>
        <p:spPr>
          <a:xfrm flipH="1" rot="10800000">
            <a:off x="2861399" y="3247775"/>
            <a:ext cx="1710600" cy="840000"/>
          </a:xfrm>
          <a:prstGeom prst="straightConnector1">
            <a:avLst/>
          </a:prstGeom>
          <a:noFill/>
          <a:ln cap="flat" cmpd="sng" w="28575">
            <a:solidFill>
              <a:srgbClr val="0000FF"/>
            </a:solidFill>
            <a:prstDash val="solid"/>
            <a:round/>
            <a:headEnd len="lg" w="lg" type="none"/>
            <a:tailEnd len="lg" w="lg" type="triangle"/>
          </a:ln>
        </p:spPr>
      </p:cxnSp>
      <p:cxnSp>
        <p:nvCxnSpPr>
          <p:cNvPr id="100" name="Shape 100"/>
          <p:cNvCxnSpPr/>
          <p:nvPr/>
        </p:nvCxnSpPr>
        <p:spPr>
          <a:xfrm flipH="1" rot="10800000">
            <a:off x="3275100" y="3209324"/>
            <a:ext cx="3561899" cy="878400"/>
          </a:xfrm>
          <a:prstGeom prst="straightConnector1">
            <a:avLst/>
          </a:prstGeom>
          <a:noFill/>
          <a:ln cap="flat" cmpd="sng" w="28575">
            <a:solidFill>
              <a:srgbClr val="0000FF"/>
            </a:solidFill>
            <a:prstDash val="solid"/>
            <a:round/>
            <a:headEnd len="lg" w="lg" type="none"/>
            <a:tailEnd len="lg" w="lg" type="triangle"/>
          </a:ln>
        </p:spPr>
      </p:cxnSp>
      <p:pic>
        <p:nvPicPr>
          <p:cNvPr id="101" name="Shape 101"/>
          <p:cNvPicPr preferRelativeResize="0"/>
          <p:nvPr/>
        </p:nvPicPr>
        <p:blipFill>
          <a:blip r:embed="rId3">
            <a:alphaModFix/>
          </a:blip>
          <a:stretch>
            <a:fillRect/>
          </a:stretch>
        </p:blipFill>
        <p:spPr>
          <a:xfrm>
            <a:off x="1489645" y="2867500"/>
            <a:ext cx="6932627" cy="397199"/>
          </a:xfrm>
          <a:prstGeom prst="rect">
            <a:avLst/>
          </a:prstGeom>
          <a:noFill/>
          <a:ln>
            <a:noFill/>
          </a:ln>
        </p:spPr>
      </p:pic>
      <p:sp>
        <p:nvSpPr>
          <p:cNvPr id="102" name="Shape 102"/>
          <p:cNvSpPr txBox="1"/>
          <p:nvPr/>
        </p:nvSpPr>
        <p:spPr>
          <a:xfrm>
            <a:off x="7069500" y="4512150"/>
            <a:ext cx="2074500" cy="397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A61C00"/>
                </a:solidFill>
              </a:rPr>
              <a:t>sampling error</a:t>
            </a:r>
          </a:p>
        </p:txBody>
      </p:sp>
      <p:cxnSp>
        <p:nvCxnSpPr>
          <p:cNvPr id="103" name="Shape 103"/>
          <p:cNvCxnSpPr/>
          <p:nvPr/>
        </p:nvCxnSpPr>
        <p:spPr>
          <a:xfrm flipH="1" rot="10800000">
            <a:off x="7704800" y="3293225"/>
            <a:ext cx="606599" cy="1275299"/>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Lasso Regression</a:t>
            </a:r>
          </a:p>
        </p:txBody>
      </p:sp>
      <p:pic>
        <p:nvPicPr>
          <p:cNvPr id="405" name="Shape 405"/>
          <p:cNvPicPr preferRelativeResize="0"/>
          <p:nvPr/>
        </p:nvPicPr>
        <p:blipFill>
          <a:blip r:embed="rId3">
            <a:alphaModFix/>
          </a:blip>
          <a:stretch>
            <a:fillRect/>
          </a:stretch>
        </p:blipFill>
        <p:spPr>
          <a:xfrm>
            <a:off x="738200" y="836324"/>
            <a:ext cx="7546698" cy="41372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Ridge vs LASSO</a:t>
            </a:r>
          </a:p>
        </p:txBody>
      </p:sp>
      <p:pic>
        <p:nvPicPr>
          <p:cNvPr id="411" name="Shape 411"/>
          <p:cNvPicPr preferRelativeResize="0"/>
          <p:nvPr/>
        </p:nvPicPr>
        <p:blipFill>
          <a:blip r:embed="rId3">
            <a:alphaModFix/>
          </a:blip>
          <a:stretch>
            <a:fillRect/>
          </a:stretch>
        </p:blipFill>
        <p:spPr>
          <a:xfrm>
            <a:off x="590375" y="797000"/>
            <a:ext cx="7963252" cy="41807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Ridge vs LASSO</a:t>
            </a:r>
          </a:p>
        </p:txBody>
      </p:sp>
      <p:sp>
        <p:nvSpPr>
          <p:cNvPr id="417" name="Shape 417"/>
          <p:cNvSpPr txBox="1"/>
          <p:nvPr>
            <p:ph idx="4294967295" type="body"/>
          </p:nvPr>
        </p:nvSpPr>
        <p:spPr>
          <a:xfrm>
            <a:off x="1421775" y="718325"/>
            <a:ext cx="6743100" cy="1797000"/>
          </a:xfrm>
          <a:prstGeom prst="rect">
            <a:avLst/>
          </a:prstGeom>
        </p:spPr>
        <p:txBody>
          <a:bodyPr anchorCtr="0" anchor="t" bIns="91425" lIns="91425" rIns="91425" tIns="91425">
            <a:noAutofit/>
          </a:bodyPr>
          <a:lstStyle/>
          <a:p>
            <a:pPr indent="-228600" lvl="0" marL="457200" rtl="0">
              <a:spcBef>
                <a:spcPts val="0"/>
              </a:spcBef>
            </a:pPr>
            <a:r>
              <a:rPr lang="en"/>
              <a:t>Ridge forces parameters to be small + Ridge is computationally easier because it is differentiable</a:t>
            </a:r>
          </a:p>
          <a:p>
            <a:pPr indent="-228600" lvl="0" marL="457200" rtl="0">
              <a:spcBef>
                <a:spcPts val="0"/>
              </a:spcBef>
            </a:pPr>
            <a:r>
              <a:rPr lang="en"/>
              <a:t>Lasso tends to set coefficients exactly equal to zero</a:t>
            </a:r>
          </a:p>
          <a:p>
            <a:pPr indent="-228600" lvl="1" marL="914400" rtl="0">
              <a:spcBef>
                <a:spcPts val="0"/>
              </a:spcBef>
            </a:pPr>
            <a:r>
              <a:rPr lang="en"/>
              <a:t>This is useful as a sort-of “automatic feature selection” mechanism, </a:t>
            </a:r>
          </a:p>
          <a:p>
            <a:pPr indent="-228600" lvl="1" marL="914400" rtl="0">
              <a:spcBef>
                <a:spcPts val="0"/>
              </a:spcBef>
            </a:pPr>
            <a:r>
              <a:rPr lang="en"/>
              <a:t>leads to “sparse” models, and </a:t>
            </a:r>
          </a:p>
          <a:p>
            <a:pPr indent="-228600" lvl="1" marL="914400" rtl="0">
              <a:spcBef>
                <a:spcPts val="0"/>
              </a:spcBef>
            </a:pPr>
            <a:r>
              <a:rPr lang="en"/>
              <a:t>serves a similar purpose to stepwise features selection</a:t>
            </a:r>
          </a:p>
        </p:txBody>
      </p:sp>
      <p:pic>
        <p:nvPicPr>
          <p:cNvPr id="418" name="Shape 418"/>
          <p:cNvPicPr preferRelativeResize="0"/>
          <p:nvPr/>
        </p:nvPicPr>
        <p:blipFill>
          <a:blip r:embed="rId3">
            <a:alphaModFix/>
          </a:blip>
          <a:stretch>
            <a:fillRect/>
          </a:stretch>
        </p:blipFill>
        <p:spPr>
          <a:xfrm>
            <a:off x="3500309" y="2550879"/>
            <a:ext cx="4831987" cy="2536800"/>
          </a:xfrm>
          <a:prstGeom prst="rect">
            <a:avLst/>
          </a:prstGeom>
          <a:noFill/>
          <a:ln>
            <a:noFill/>
          </a:ln>
        </p:spPr>
      </p:pic>
      <p:sp>
        <p:nvSpPr>
          <p:cNvPr id="419" name="Shape 419"/>
          <p:cNvSpPr txBox="1"/>
          <p:nvPr/>
        </p:nvSpPr>
        <p:spPr>
          <a:xfrm>
            <a:off x="342950" y="2550875"/>
            <a:ext cx="1463700" cy="24009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CC4125"/>
                </a:solidFill>
              </a:rPr>
              <a:t>Which is better depends on your dataset!</a:t>
            </a:r>
          </a:p>
          <a:p>
            <a:pPr lvl="0" rtl="0" algn="ctr">
              <a:spcBef>
                <a:spcPts val="0"/>
              </a:spcBef>
              <a:buNone/>
            </a:pPr>
            <a:r>
              <a:t/>
            </a:r>
            <a:endParaRPr>
              <a:solidFill>
                <a:srgbClr val="CC4125"/>
              </a:solidFill>
            </a:endParaRPr>
          </a:p>
          <a:p>
            <a:pPr lvl="0" rtl="0" algn="ctr">
              <a:spcBef>
                <a:spcPts val="0"/>
              </a:spcBef>
              <a:buNone/>
            </a:pPr>
            <a:r>
              <a:rPr lang="en">
                <a:solidFill>
                  <a:srgbClr val="CC4125"/>
                </a:solidFill>
              </a:rPr>
              <a:t>True sparse models will benefit from lasso; true dense models will benefit from ridge.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Ridge vs LASSO</a:t>
            </a:r>
          </a:p>
        </p:txBody>
      </p:sp>
      <p:pic>
        <p:nvPicPr>
          <p:cNvPr id="425" name="Shape 425"/>
          <p:cNvPicPr preferRelativeResize="0"/>
          <p:nvPr/>
        </p:nvPicPr>
        <p:blipFill>
          <a:blip r:embed="rId3">
            <a:alphaModFix/>
          </a:blip>
          <a:stretch>
            <a:fillRect/>
          </a:stretch>
        </p:blipFill>
        <p:spPr>
          <a:xfrm>
            <a:off x="1392375" y="1163800"/>
            <a:ext cx="6359226" cy="3603349"/>
          </a:xfrm>
          <a:prstGeom prst="rect">
            <a:avLst/>
          </a:prstGeom>
          <a:noFill/>
          <a:ln>
            <a:noFill/>
          </a:ln>
        </p:spPr>
      </p:pic>
      <p:sp>
        <p:nvSpPr>
          <p:cNvPr id="426" name="Shape 426"/>
          <p:cNvSpPr txBox="1"/>
          <p:nvPr/>
        </p:nvSpPr>
        <p:spPr>
          <a:xfrm>
            <a:off x="1578600" y="1651775"/>
            <a:ext cx="1087200" cy="428700"/>
          </a:xfrm>
          <a:prstGeom prst="rect">
            <a:avLst/>
          </a:prstGeom>
          <a:noFill/>
          <a:ln>
            <a:noFill/>
          </a:ln>
        </p:spPr>
        <p:txBody>
          <a:bodyPr anchorCtr="0" anchor="t" bIns="91425" lIns="91425" rIns="91425" tIns="91425">
            <a:noAutofit/>
          </a:bodyPr>
          <a:lstStyle/>
          <a:p>
            <a:pPr lvl="0">
              <a:spcBef>
                <a:spcPts val="0"/>
              </a:spcBef>
              <a:buNone/>
            </a:pPr>
            <a:r>
              <a:rPr lang="en" sz="1800"/>
              <a:t>LASSO</a:t>
            </a:r>
          </a:p>
        </p:txBody>
      </p:sp>
      <p:sp>
        <p:nvSpPr>
          <p:cNvPr id="427" name="Shape 427"/>
          <p:cNvSpPr txBox="1"/>
          <p:nvPr/>
        </p:nvSpPr>
        <p:spPr>
          <a:xfrm>
            <a:off x="4752275" y="1651775"/>
            <a:ext cx="1087200" cy="428700"/>
          </a:xfrm>
          <a:prstGeom prst="rect">
            <a:avLst/>
          </a:prstGeom>
          <a:noFill/>
          <a:ln>
            <a:noFill/>
          </a:ln>
        </p:spPr>
        <p:txBody>
          <a:bodyPr anchorCtr="0" anchor="t" bIns="91425" lIns="91425" rIns="91425" tIns="91425">
            <a:noAutofit/>
          </a:bodyPr>
          <a:lstStyle/>
          <a:p>
            <a:pPr lvl="0" rtl="0">
              <a:spcBef>
                <a:spcPts val="0"/>
              </a:spcBef>
              <a:buNone/>
            </a:pPr>
            <a:r>
              <a:rPr lang="en" sz="1800"/>
              <a:t>Ridge</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Chose lambda via Cross-Validation</a:t>
            </a:r>
          </a:p>
        </p:txBody>
      </p:sp>
      <p:pic>
        <p:nvPicPr>
          <p:cNvPr id="433" name="Shape 433"/>
          <p:cNvPicPr preferRelativeResize="0"/>
          <p:nvPr/>
        </p:nvPicPr>
        <p:blipFill>
          <a:blip r:embed="rId3">
            <a:alphaModFix/>
          </a:blip>
          <a:stretch>
            <a:fillRect/>
          </a:stretch>
        </p:blipFill>
        <p:spPr>
          <a:xfrm>
            <a:off x="2265937" y="747250"/>
            <a:ext cx="4612124" cy="4262599"/>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scikit-learn</a:t>
            </a:r>
          </a:p>
        </p:txBody>
      </p:sp>
      <p:sp>
        <p:nvSpPr>
          <p:cNvPr id="439" name="Shape 439"/>
          <p:cNvSpPr txBox="1"/>
          <p:nvPr>
            <p:ph idx="1" type="body"/>
          </p:nvPr>
        </p:nvSpPr>
        <p:spPr>
          <a:xfrm>
            <a:off x="471900" y="1766675"/>
            <a:ext cx="8222100" cy="3251399"/>
          </a:xfrm>
          <a:prstGeom prst="rect">
            <a:avLst/>
          </a:prstGeom>
        </p:spPr>
        <p:txBody>
          <a:bodyPr anchorCtr="0" anchor="t" bIns="91425" lIns="91425" rIns="91425" tIns="91425">
            <a:noAutofit/>
          </a:bodyPr>
          <a:lstStyle/>
          <a:p>
            <a:pPr lvl="0" rtl="0">
              <a:spcBef>
                <a:spcPts val="0"/>
              </a:spcBef>
              <a:buNone/>
            </a:pPr>
            <a:r>
              <a:rPr lang="en"/>
              <a:t>Classes:</a:t>
            </a:r>
          </a:p>
          <a:p>
            <a:pPr indent="-228600" lvl="0" marL="457200" rtl="0">
              <a:spcBef>
                <a:spcPts val="0"/>
              </a:spcBef>
            </a:pPr>
            <a:r>
              <a:rPr lang="en"/>
              <a:t>sklearn.linear_model.</a:t>
            </a:r>
            <a:r>
              <a:rPr b="1" lang="en"/>
              <a:t>LinearRegression</a:t>
            </a:r>
            <a:r>
              <a:rPr lang="en"/>
              <a:t>(...)</a:t>
            </a:r>
          </a:p>
          <a:p>
            <a:pPr indent="-228600" lvl="0" marL="457200" rtl="0">
              <a:spcBef>
                <a:spcPts val="0"/>
              </a:spcBef>
            </a:pPr>
            <a:r>
              <a:rPr lang="en"/>
              <a:t>sklearn.linear_model.</a:t>
            </a:r>
            <a:r>
              <a:rPr b="1" lang="en"/>
              <a:t>Ridge</a:t>
            </a:r>
            <a:r>
              <a:rPr lang="en"/>
              <a:t>(alpha=my_alpha, …)</a:t>
            </a:r>
          </a:p>
          <a:p>
            <a:pPr indent="-228600" lvl="0" marL="457200" rtl="0">
              <a:spcBef>
                <a:spcPts val="0"/>
              </a:spcBef>
            </a:pPr>
            <a:r>
              <a:rPr lang="en"/>
              <a:t>sklearn.linear_model.</a:t>
            </a:r>
            <a:r>
              <a:rPr b="1" lang="en"/>
              <a:t>Lasso</a:t>
            </a:r>
            <a:r>
              <a:rPr lang="en"/>
              <a:t>(alpha=my_alpha, …)</a:t>
            </a:r>
          </a:p>
          <a:p>
            <a:pPr lvl="0" rtl="0">
              <a:spcBef>
                <a:spcPts val="0"/>
              </a:spcBef>
              <a:buNone/>
            </a:pPr>
            <a:r>
              <a:rPr lang="en"/>
              <a:t>All have these methods:</a:t>
            </a:r>
          </a:p>
          <a:p>
            <a:pPr indent="-228600" lvl="0" marL="457200" rtl="0">
              <a:spcBef>
                <a:spcPts val="0"/>
              </a:spcBef>
            </a:pPr>
            <a:r>
              <a:rPr lang="en"/>
              <a:t>fit(X, y)</a:t>
            </a:r>
          </a:p>
          <a:p>
            <a:pPr indent="-228600" lvl="0" marL="457200" rtl="0">
              <a:spcBef>
                <a:spcPts val="0"/>
              </a:spcBef>
            </a:pPr>
            <a:r>
              <a:rPr lang="en"/>
              <a:t>predict(X)</a:t>
            </a:r>
          </a:p>
          <a:p>
            <a:pPr indent="-228600" lvl="0" marL="457200">
              <a:spcBef>
                <a:spcPts val="0"/>
              </a:spcBef>
            </a:pPr>
            <a:r>
              <a:rPr lang="en"/>
              <a:t>score(X, 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Review: Linear Regression</a:t>
            </a:r>
          </a:p>
        </p:txBody>
      </p:sp>
      <p:sp>
        <p:nvSpPr>
          <p:cNvPr id="109" name="Shape 109"/>
          <p:cNvSpPr txBox="1"/>
          <p:nvPr>
            <p:ph idx="4294967295" type="body"/>
          </p:nvPr>
        </p:nvSpPr>
        <p:spPr>
          <a:xfrm>
            <a:off x="471900" y="815424"/>
            <a:ext cx="8222100" cy="3813900"/>
          </a:xfrm>
          <a:prstGeom prst="rect">
            <a:avLst/>
          </a:prstGeom>
        </p:spPr>
        <p:txBody>
          <a:bodyPr anchorCtr="0" anchor="t" bIns="91425" lIns="91425" rIns="91425" tIns="91425">
            <a:noAutofit/>
          </a:bodyPr>
          <a:lstStyle/>
          <a:p>
            <a:pPr lvl="0" rtl="0">
              <a:spcBef>
                <a:spcPts val="0"/>
              </a:spcBef>
              <a:buNone/>
            </a:pPr>
            <a:r>
              <a:rPr lang="en"/>
              <a:t>We can make linear regression non-linear by inserting extra “interaction” features.</a:t>
            </a:r>
          </a:p>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307425" y="3806750"/>
            <a:ext cx="2585400" cy="326400"/>
          </a:xfrm>
          <a:prstGeom prst="rect">
            <a:avLst/>
          </a:prstGeom>
          <a:noFill/>
          <a:ln>
            <a:noFill/>
          </a:ln>
        </p:spPr>
      </p:pic>
      <p:pic>
        <p:nvPicPr>
          <p:cNvPr id="111" name="Shape 111"/>
          <p:cNvPicPr preferRelativeResize="0"/>
          <p:nvPr/>
        </p:nvPicPr>
        <p:blipFill>
          <a:blip r:embed="rId4">
            <a:alphaModFix/>
          </a:blip>
          <a:stretch>
            <a:fillRect/>
          </a:stretch>
        </p:blipFill>
        <p:spPr>
          <a:xfrm>
            <a:off x="307426" y="3258674"/>
            <a:ext cx="2117974" cy="396574"/>
          </a:xfrm>
          <a:prstGeom prst="rect">
            <a:avLst/>
          </a:prstGeom>
          <a:noFill/>
          <a:ln>
            <a:noFill/>
          </a:ln>
        </p:spPr>
      </p:pic>
      <p:pic>
        <p:nvPicPr>
          <p:cNvPr id="112" name="Shape 112"/>
          <p:cNvPicPr preferRelativeResize="0"/>
          <p:nvPr/>
        </p:nvPicPr>
        <p:blipFill>
          <a:blip r:embed="rId5">
            <a:alphaModFix/>
          </a:blip>
          <a:stretch>
            <a:fillRect/>
          </a:stretch>
        </p:blipFill>
        <p:spPr>
          <a:xfrm>
            <a:off x="3673875" y="1256400"/>
            <a:ext cx="5085200" cy="3813900"/>
          </a:xfrm>
          <a:prstGeom prst="rect">
            <a:avLst/>
          </a:prstGeom>
          <a:noFill/>
          <a:ln>
            <a:noFill/>
          </a:ln>
        </p:spPr>
      </p:pic>
      <p:pic>
        <p:nvPicPr>
          <p:cNvPr id="113" name="Shape 113"/>
          <p:cNvPicPr preferRelativeResize="0"/>
          <p:nvPr/>
        </p:nvPicPr>
        <p:blipFill>
          <a:blip r:embed="rId6">
            <a:alphaModFix/>
          </a:blip>
          <a:stretch>
            <a:fillRect/>
          </a:stretch>
        </p:blipFill>
        <p:spPr>
          <a:xfrm>
            <a:off x="307424" y="4284650"/>
            <a:ext cx="3012280" cy="396574"/>
          </a:xfrm>
          <a:prstGeom prst="rect">
            <a:avLst/>
          </a:prstGeom>
          <a:noFill/>
          <a:ln>
            <a:noFill/>
          </a:ln>
        </p:spPr>
      </p:pic>
      <p:sp>
        <p:nvSpPr>
          <p:cNvPr id="114" name="Shape 114"/>
          <p:cNvSpPr txBox="1"/>
          <p:nvPr/>
        </p:nvSpPr>
        <p:spPr>
          <a:xfrm>
            <a:off x="147275" y="2628400"/>
            <a:ext cx="3320700" cy="554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666666"/>
                </a:solidFill>
              </a:rPr>
              <a:t>Example interactions: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4294967295" type="body"/>
          </p:nvPr>
        </p:nvSpPr>
        <p:spPr>
          <a:xfrm>
            <a:off x="471900" y="829975"/>
            <a:ext cx="8222100" cy="911100"/>
          </a:xfrm>
          <a:prstGeom prst="rect">
            <a:avLst/>
          </a:prstGeom>
        </p:spPr>
        <p:txBody>
          <a:bodyPr anchorCtr="0" anchor="t" bIns="91425" lIns="91425" rIns="91425" tIns="91425">
            <a:noAutofit/>
          </a:bodyPr>
          <a:lstStyle/>
          <a:p>
            <a:pPr lvl="0" rtl="0">
              <a:spcBef>
                <a:spcPts val="0"/>
              </a:spcBef>
              <a:buNone/>
            </a:pPr>
            <a:r>
              <a:rPr lang="en"/>
              <a:t>We </a:t>
            </a:r>
            <a:r>
              <a:rPr i="1" lang="en"/>
              <a:t>could</a:t>
            </a:r>
            <a:r>
              <a:rPr lang="en"/>
              <a:t> just keep inserting interaction features until R</a:t>
            </a:r>
            <a:r>
              <a:rPr baseline="30000" lang="en"/>
              <a:t>2</a:t>
            </a:r>
            <a:r>
              <a:rPr lang="en"/>
              <a:t> = 1.</a:t>
            </a:r>
          </a:p>
          <a:p>
            <a:pPr lvl="0" rtl="0">
              <a:spcBef>
                <a:spcPts val="0"/>
              </a:spcBef>
              <a:buNone/>
            </a:pPr>
            <a:r>
              <a:rPr lang="en"/>
              <a:t>Boom. I </a:t>
            </a:r>
            <a:r>
              <a:rPr lang="en" u="sng"/>
              <a:t>solved</a:t>
            </a:r>
            <a:r>
              <a:rPr lang="en"/>
              <a:t> data science. Here’s my idea:</a:t>
            </a:r>
            <a:br>
              <a:rPr lang="en"/>
            </a:br>
          </a:p>
        </p:txBody>
      </p:sp>
      <p:sp>
        <p:nvSpPr>
          <p:cNvPr id="120" name="Shape 12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Is R</a:t>
            </a:r>
            <a:r>
              <a:rPr baseline="30000" lang="en"/>
              <a:t>2</a:t>
            </a:r>
            <a:r>
              <a:rPr lang="en"/>
              <a:t> all that matters?</a:t>
            </a:r>
          </a:p>
        </p:txBody>
      </p:sp>
      <p:sp>
        <p:nvSpPr>
          <p:cNvPr id="121" name="Shape 121"/>
          <p:cNvSpPr txBox="1"/>
          <p:nvPr>
            <p:ph idx="4294967295" type="body"/>
          </p:nvPr>
        </p:nvSpPr>
        <p:spPr>
          <a:xfrm>
            <a:off x="471900" y="1952000"/>
            <a:ext cx="8222100" cy="29037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def</a:t>
            </a:r>
            <a:r>
              <a:rPr lang="en" sz="1400">
                <a:solidFill>
                  <a:srgbClr val="000000"/>
                </a:solidFill>
                <a:highlight>
                  <a:srgbClr val="FFFFFF"/>
                </a:highlight>
                <a:latin typeface="Courier New"/>
                <a:ea typeface="Courier New"/>
                <a:cs typeface="Courier New"/>
                <a:sym typeface="Courier New"/>
              </a:rPr>
              <a:t> </a:t>
            </a:r>
            <a:r>
              <a:rPr lang="en" sz="1400">
                <a:solidFill>
                  <a:srgbClr val="0000A2"/>
                </a:solidFill>
                <a:highlight>
                  <a:srgbClr val="FFFFFF"/>
                </a:highlight>
                <a:latin typeface="Courier New"/>
                <a:ea typeface="Courier New"/>
                <a:cs typeface="Courier New"/>
                <a:sym typeface="Courier New"/>
              </a:rPr>
              <a:t>train_super_awesome_perfect_model</a:t>
            </a:r>
            <a:r>
              <a:rPr lang="en" sz="1400">
                <a:solidFill>
                  <a:srgbClr val="000000"/>
                </a:solidFill>
                <a:highlight>
                  <a:srgbClr val="FFFFFF"/>
                </a:highlight>
                <a:latin typeface="Courier New"/>
                <a:ea typeface="Courier New"/>
                <a:cs typeface="Courier New"/>
                <a:sym typeface="Courier New"/>
              </a:rPr>
              <a:t>(</a:t>
            </a:r>
            <a:r>
              <a:rPr i="1" lang="en" sz="1400">
                <a:solidFill>
                  <a:srgbClr val="000000"/>
                </a:solidFill>
                <a:highlight>
                  <a:srgbClr val="FFFFFF"/>
                </a:highlight>
                <a:latin typeface="Courier New"/>
                <a:ea typeface="Courier New"/>
                <a:cs typeface="Courier New"/>
                <a:sym typeface="Courier New"/>
              </a:rPr>
              <a:t>X</a:t>
            </a:r>
            <a:r>
              <a:rPr lang="en" sz="1400">
                <a:solidFill>
                  <a:srgbClr val="000000"/>
                </a:solidFill>
                <a:highlight>
                  <a:srgbClr val="FFFFFF"/>
                </a:highlight>
                <a:latin typeface="Courier New"/>
                <a:ea typeface="Courier New"/>
                <a:cs typeface="Courier New"/>
                <a:sym typeface="Courier New"/>
              </a:rPr>
              <a:t>, </a:t>
            </a:r>
            <a:r>
              <a:rPr i="1" lang="en" sz="1400">
                <a:solidFill>
                  <a:srgbClr val="000000"/>
                </a:solidFill>
                <a:highlight>
                  <a:srgbClr val="FFFFFF"/>
                </a:highlight>
                <a:latin typeface="Courier New"/>
                <a:ea typeface="Courier New"/>
                <a:cs typeface="Courier New"/>
                <a:sym typeface="Courier New"/>
              </a:rPr>
              <a:t>y</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while</a:t>
            </a:r>
            <a:r>
              <a:rPr lang="en" sz="1400">
                <a:solidFill>
                  <a:srgbClr val="000000"/>
                </a:solidFill>
                <a:highlight>
                  <a:srgbClr val="FFFFFF"/>
                </a:highlight>
                <a:latin typeface="Courier New"/>
                <a:ea typeface="Courier New"/>
                <a:cs typeface="Courier New"/>
                <a:sym typeface="Courier New"/>
              </a:rPr>
              <a:t> </a:t>
            </a:r>
            <a:r>
              <a:rPr lang="en" sz="1400">
                <a:solidFill>
                  <a:srgbClr val="585CF6"/>
                </a:solidFill>
                <a:highlight>
                  <a:srgbClr val="FFFFFF"/>
                </a:highlight>
                <a:latin typeface="Courier New"/>
                <a:ea typeface="Courier New"/>
                <a:cs typeface="Courier New"/>
                <a:sym typeface="Courier New"/>
              </a:rPr>
              <a:t>True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 </a:t>
            </a:r>
            <a:r>
              <a:rPr lang="en" sz="1400">
                <a:solidFill>
                  <a:srgbClr val="0000FF"/>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LinearRegression()</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model.fit(X, y)</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if</a:t>
            </a:r>
            <a:r>
              <a:rPr lang="en" sz="1400">
                <a:solidFill>
                  <a:srgbClr val="000000"/>
                </a:solidFill>
                <a:highlight>
                  <a:srgbClr val="FFFFFF"/>
                </a:highlight>
                <a:latin typeface="Courier New"/>
                <a:ea typeface="Courier New"/>
                <a:cs typeface="Courier New"/>
                <a:sym typeface="Courier New"/>
              </a:rPr>
              <a:t> calculate_r2(model, X, y) </a:t>
            </a:r>
            <a:r>
              <a:rPr lang="en" sz="1400">
                <a:solidFill>
                  <a:srgbClr val="0000FF"/>
                </a:solidFill>
                <a:highlight>
                  <a:srgbClr val="FFFFFF"/>
                </a:highlight>
                <a:latin typeface="Courier New"/>
                <a:ea typeface="Courier New"/>
                <a:cs typeface="Courier New"/>
                <a:sym typeface="Courier New"/>
              </a:rPr>
              <a:t>&gt;=</a:t>
            </a:r>
            <a:r>
              <a:rPr lang="en" sz="1400">
                <a:solidFill>
                  <a:srgbClr val="000000"/>
                </a:solidFill>
                <a:highlight>
                  <a:srgbClr val="FFFFFF"/>
                </a:highlight>
                <a:latin typeface="Courier New"/>
                <a:ea typeface="Courier New"/>
                <a:cs typeface="Courier New"/>
                <a:sym typeface="Courier New"/>
              </a:rPr>
              <a:t> </a:t>
            </a:r>
            <a:r>
              <a:rPr lang="en" sz="1400">
                <a:solidFill>
                  <a:srgbClr val="0000CD"/>
                </a:solidFill>
                <a:highlight>
                  <a:srgbClr val="FFFFFF"/>
                </a:highlight>
                <a:latin typeface="Courier New"/>
                <a:ea typeface="Courier New"/>
                <a:cs typeface="Courier New"/>
                <a:sym typeface="Courier New"/>
              </a:rPr>
              <a:t>0.999</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return</a:t>
            </a:r>
            <a:r>
              <a:rPr lang="en" sz="1400">
                <a:solidFill>
                  <a:srgbClr val="000000"/>
                </a:solidFill>
                <a:highlight>
                  <a:srgbClr val="FFFFFF"/>
                </a:highlight>
                <a:latin typeface="Courier New"/>
                <a:ea typeface="Courier New"/>
                <a:cs typeface="Courier New"/>
                <a:sym typeface="Courier New"/>
              </a:rPr>
              <a:t> model</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else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X = insert_random_interaction_feature(X)</a:t>
            </a:r>
          </a:p>
        </p:txBody>
      </p:sp>
      <p:sp>
        <p:nvSpPr>
          <p:cNvPr id="122" name="Shape 122"/>
          <p:cNvSpPr txBox="1"/>
          <p:nvPr/>
        </p:nvSpPr>
        <p:spPr>
          <a:xfrm>
            <a:off x="6958950" y="2837200"/>
            <a:ext cx="1965900" cy="1059000"/>
          </a:xfrm>
          <a:prstGeom prst="rect">
            <a:avLst/>
          </a:prstGeom>
          <a:noFill/>
          <a:ln>
            <a:noFill/>
          </a:ln>
        </p:spPr>
        <p:txBody>
          <a:bodyPr anchorCtr="0" anchor="t" bIns="91425" lIns="91425" rIns="91425" tIns="91425">
            <a:noAutofit/>
          </a:bodyPr>
          <a:lstStyle/>
          <a:p>
            <a:pPr lvl="0">
              <a:spcBef>
                <a:spcPts val="0"/>
              </a:spcBef>
              <a:buNone/>
            </a:pPr>
            <a:r>
              <a:rPr lang="en" sz="2400">
                <a:solidFill>
                  <a:srgbClr val="CC4125"/>
                </a:solidFill>
              </a:rPr>
              <a:t>Why is this a bad idea?</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Oh the woes of overfitting...</a:t>
            </a:r>
          </a:p>
        </p:txBody>
      </p:sp>
      <p:pic>
        <p:nvPicPr>
          <p:cNvPr id="128" name="Shape 128"/>
          <p:cNvPicPr preferRelativeResize="0"/>
          <p:nvPr/>
        </p:nvPicPr>
        <p:blipFill>
          <a:blip r:embed="rId3">
            <a:alphaModFix/>
          </a:blip>
          <a:stretch>
            <a:fillRect/>
          </a:stretch>
        </p:blipFill>
        <p:spPr>
          <a:xfrm>
            <a:off x="103600" y="2001849"/>
            <a:ext cx="7412775" cy="2882749"/>
          </a:xfrm>
          <a:prstGeom prst="rect">
            <a:avLst/>
          </a:prstGeom>
          <a:noFill/>
          <a:ln>
            <a:noFill/>
          </a:ln>
        </p:spPr>
      </p:pic>
      <p:sp>
        <p:nvSpPr>
          <p:cNvPr id="129" name="Shape 129"/>
          <p:cNvSpPr/>
          <p:nvPr/>
        </p:nvSpPr>
        <p:spPr>
          <a:xfrm>
            <a:off x="1366362"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3659775"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5991193" y="2939325"/>
            <a:ext cx="177300" cy="177300"/>
          </a:xfrm>
          <a:prstGeom prst="mathMultiply">
            <a:avLst>
              <a:gd fmla="val 23520" name="adj1"/>
            </a:avLst>
          </a:prstGeom>
          <a:solidFill>
            <a:srgbClr val="CC412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1155125" y="4494925"/>
            <a:ext cx="5821500" cy="292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55000" y="2647125"/>
            <a:ext cx="268800" cy="16608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txBox="1"/>
          <p:nvPr/>
        </p:nvSpPr>
        <p:spPr>
          <a:xfrm>
            <a:off x="1500625" y="4400994"/>
            <a:ext cx="502800" cy="366300"/>
          </a:xfrm>
          <a:prstGeom prst="rect">
            <a:avLst/>
          </a:prstGeom>
          <a:noFill/>
          <a:ln>
            <a:noFill/>
          </a:ln>
        </p:spPr>
        <p:txBody>
          <a:bodyPr anchorCtr="0" anchor="t" bIns="91425" lIns="91425" rIns="91425" tIns="91425">
            <a:noAutofit/>
          </a:bodyPr>
          <a:lstStyle/>
          <a:p>
            <a:pPr lvl="0">
              <a:spcBef>
                <a:spcPts val="0"/>
              </a:spcBef>
              <a:buNone/>
            </a:pPr>
            <a:r>
              <a:rPr lang="en"/>
              <a:t>X</a:t>
            </a:r>
          </a:p>
        </p:txBody>
      </p:sp>
      <p:sp>
        <p:nvSpPr>
          <p:cNvPr id="135" name="Shape 135"/>
          <p:cNvSpPr txBox="1"/>
          <p:nvPr/>
        </p:nvSpPr>
        <p:spPr>
          <a:xfrm>
            <a:off x="3812175" y="4400994"/>
            <a:ext cx="502800" cy="366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36" name="Shape 136"/>
          <p:cNvSpPr txBox="1"/>
          <p:nvPr/>
        </p:nvSpPr>
        <p:spPr>
          <a:xfrm>
            <a:off x="6168500" y="4400994"/>
            <a:ext cx="502800" cy="366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37" name="Shape 137"/>
          <p:cNvSpPr txBox="1"/>
          <p:nvPr/>
        </p:nvSpPr>
        <p:spPr>
          <a:xfrm>
            <a:off x="255000" y="3285269"/>
            <a:ext cx="502800" cy="366300"/>
          </a:xfrm>
          <a:prstGeom prst="rect">
            <a:avLst/>
          </a:prstGeom>
          <a:noFill/>
          <a:ln>
            <a:noFill/>
          </a:ln>
        </p:spPr>
        <p:txBody>
          <a:bodyPr anchorCtr="0" anchor="t" bIns="91425" lIns="91425" rIns="91425" tIns="91425">
            <a:noAutofit/>
          </a:bodyPr>
          <a:lstStyle/>
          <a:p>
            <a:pPr lvl="0" rtl="0">
              <a:spcBef>
                <a:spcPts val="0"/>
              </a:spcBef>
              <a:buNone/>
            </a:pPr>
            <a:r>
              <a:rPr lang="en"/>
              <a:t>Y</a:t>
            </a:r>
          </a:p>
        </p:txBody>
      </p:sp>
      <p:sp>
        <p:nvSpPr>
          <p:cNvPr id="138" name="Shape 138"/>
          <p:cNvSpPr txBox="1"/>
          <p:nvPr/>
        </p:nvSpPr>
        <p:spPr>
          <a:xfrm>
            <a:off x="7726950" y="2010650"/>
            <a:ext cx="1274100" cy="27978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What’s bad about the </a:t>
            </a:r>
            <a:r>
              <a:rPr lang="en" u="sng">
                <a:solidFill>
                  <a:srgbClr val="CC4125"/>
                </a:solidFill>
              </a:rPr>
              <a:t>first</a:t>
            </a:r>
            <a:r>
              <a:rPr lang="en">
                <a:solidFill>
                  <a:srgbClr val="CC4125"/>
                </a:solidFill>
              </a:rPr>
              <a:t> model?</a:t>
            </a:r>
          </a:p>
          <a:p>
            <a:pPr lvl="0" rtl="0">
              <a:spcBef>
                <a:spcPts val="0"/>
              </a:spcBef>
              <a:buNone/>
            </a:pPr>
            <a:r>
              <a:t/>
            </a:r>
            <a:endParaRPr>
              <a:solidFill>
                <a:srgbClr val="CC4125"/>
              </a:solidFill>
            </a:endParaRPr>
          </a:p>
          <a:p>
            <a:pPr lvl="0" rtl="0">
              <a:spcBef>
                <a:spcPts val="0"/>
              </a:spcBef>
              <a:buNone/>
            </a:pPr>
            <a:r>
              <a:rPr lang="en">
                <a:solidFill>
                  <a:srgbClr val="CC4125"/>
                </a:solidFill>
              </a:rPr>
              <a:t>What’s bad about the </a:t>
            </a:r>
            <a:r>
              <a:rPr lang="en" u="sng">
                <a:solidFill>
                  <a:srgbClr val="CC4125"/>
                </a:solidFill>
              </a:rPr>
              <a:t>second</a:t>
            </a:r>
            <a:r>
              <a:rPr lang="en">
                <a:solidFill>
                  <a:srgbClr val="CC4125"/>
                </a:solidFill>
              </a:rPr>
              <a:t> model?</a:t>
            </a:r>
          </a:p>
          <a:p>
            <a:pPr lvl="0" rtl="0">
              <a:spcBef>
                <a:spcPts val="0"/>
              </a:spcBef>
              <a:buNone/>
            </a:pPr>
            <a:r>
              <a:t/>
            </a:r>
            <a:endParaRPr>
              <a:solidFill>
                <a:srgbClr val="CC4125"/>
              </a:solidFill>
            </a:endParaRPr>
          </a:p>
          <a:p>
            <a:pPr lvl="0">
              <a:spcBef>
                <a:spcPts val="0"/>
              </a:spcBef>
              <a:buNone/>
            </a:pPr>
            <a:r>
              <a:rPr lang="en">
                <a:solidFill>
                  <a:srgbClr val="CC4125"/>
                </a:solidFill>
              </a:rPr>
              <a:t>What’s bad about the </a:t>
            </a:r>
            <a:r>
              <a:rPr lang="en" u="sng">
                <a:solidFill>
                  <a:srgbClr val="CC4125"/>
                </a:solidFill>
              </a:rPr>
              <a:t>third</a:t>
            </a:r>
            <a:r>
              <a:rPr lang="en">
                <a:solidFill>
                  <a:srgbClr val="CC4125"/>
                </a:solidFill>
              </a:rPr>
              <a:t> model?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b="1" lang="en"/>
              <a:t>Underfitting:</a:t>
            </a:r>
            <a:r>
              <a:rPr lang="en"/>
              <a:t> The model doesn’t fully capture the relationship between predictors and the target. The model has </a:t>
            </a:r>
            <a:r>
              <a:rPr i="1" lang="en"/>
              <a:t>not</a:t>
            </a:r>
            <a:r>
              <a:rPr lang="en"/>
              <a:t> learned the data’s </a:t>
            </a:r>
            <a:r>
              <a:rPr lang="en" u="sng"/>
              <a:t>signal</a:t>
            </a:r>
            <a:r>
              <a:rPr lang="en"/>
              <a:t>.</a:t>
            </a:r>
          </a:p>
          <a:p>
            <a:pPr lvl="0" rtl="0">
              <a:spcBef>
                <a:spcPts val="0"/>
              </a:spcBef>
              <a:buNone/>
            </a:pPr>
            <a:r>
              <a:rPr lang="en">
                <a:solidFill>
                  <a:srgbClr val="CC4125"/>
                </a:solidFill>
              </a:rPr>
              <a:t>→ What should we do if our model underfits the data?</a:t>
            </a:r>
          </a:p>
          <a:p>
            <a:pPr lvl="0" rtl="0">
              <a:spcBef>
                <a:spcPts val="0"/>
              </a:spcBef>
              <a:buNone/>
            </a:pPr>
            <a:r>
              <a:rPr b="1" lang="en"/>
              <a:t>Overfitting:</a:t>
            </a:r>
            <a:r>
              <a:rPr lang="en"/>
              <a:t> The model has tried to capture the sampling error. The model has learned the data’s signal </a:t>
            </a:r>
            <a:r>
              <a:rPr i="1" lang="en"/>
              <a:t>and</a:t>
            </a:r>
            <a:r>
              <a:rPr lang="en"/>
              <a:t> the </a:t>
            </a:r>
            <a:r>
              <a:rPr lang="en" u="sng"/>
              <a:t>noise</a:t>
            </a:r>
            <a:r>
              <a:rPr lang="en"/>
              <a:t>.</a:t>
            </a:r>
          </a:p>
          <a:p>
            <a:pPr lvl="0">
              <a:spcBef>
                <a:spcPts val="0"/>
              </a:spcBef>
              <a:buNone/>
            </a:pPr>
            <a:r>
              <a:rPr lang="en">
                <a:solidFill>
                  <a:srgbClr val="CC4125"/>
                </a:solidFill>
              </a:rPr>
              <a:t>→ What should we do if our model overfits the data?</a:t>
            </a:r>
          </a:p>
        </p:txBody>
      </p:sp>
      <p:sp>
        <p:nvSpPr>
          <p:cNvPr id="144" name="Shape 144"/>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Underfitting and Overfitting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Bias/Variance Tradeoff</a:t>
            </a:r>
          </a:p>
        </p:txBody>
      </p:sp>
      <p:pic>
        <p:nvPicPr>
          <p:cNvPr id="150" name="Shape 150"/>
          <p:cNvPicPr preferRelativeResize="0"/>
          <p:nvPr/>
        </p:nvPicPr>
        <p:blipFill>
          <a:blip r:embed="rId3">
            <a:alphaModFix/>
          </a:blip>
          <a:stretch>
            <a:fillRect/>
          </a:stretch>
        </p:blipFill>
        <p:spPr>
          <a:xfrm>
            <a:off x="5334875" y="1678137"/>
            <a:ext cx="3257550" cy="3400425"/>
          </a:xfrm>
          <a:prstGeom prst="rect">
            <a:avLst/>
          </a:prstGeom>
          <a:noFill/>
          <a:ln>
            <a:noFill/>
          </a:ln>
        </p:spPr>
      </p:pic>
      <p:sp>
        <p:nvSpPr>
          <p:cNvPr id="151" name="Shape 151"/>
          <p:cNvSpPr txBox="1"/>
          <p:nvPr/>
        </p:nvSpPr>
        <p:spPr>
          <a:xfrm>
            <a:off x="280575" y="1776850"/>
            <a:ext cx="4266900" cy="32148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666666"/>
                </a:solidFill>
              </a:rPr>
              <a:t>Boardwork…</a:t>
            </a:r>
          </a:p>
          <a:p>
            <a:pPr lvl="0" rtl="0">
              <a:spcBef>
                <a:spcPts val="0"/>
              </a:spcBef>
              <a:buNone/>
            </a:pPr>
            <a:r>
              <a:t/>
            </a:r>
            <a:endParaRPr sz="2400">
              <a:solidFill>
                <a:srgbClr val="666666"/>
              </a:solidFill>
            </a:endParaRPr>
          </a:p>
          <a:p>
            <a:pPr lvl="0" rtl="0">
              <a:spcBef>
                <a:spcPts val="0"/>
              </a:spcBef>
              <a:buNone/>
            </a:pPr>
            <a:r>
              <a:rPr lang="en" sz="1800">
                <a:solidFill>
                  <a:srgbClr val="666666"/>
                </a:solidFill>
              </a:rPr>
              <a:t>Let’s get an intuitive feel for the bias and the variance of a model… we’ll see more math on the next slide.</a:t>
            </a:r>
          </a:p>
          <a:p>
            <a:pPr lvl="0" rtl="0">
              <a:spcBef>
                <a:spcPts val="0"/>
              </a:spcBef>
              <a:buNone/>
            </a:pPr>
            <a:r>
              <a:t/>
            </a:r>
            <a:endParaRPr sz="1800">
              <a:solidFill>
                <a:srgbClr val="666666"/>
              </a:solidFill>
            </a:endParaRPr>
          </a:p>
          <a:p>
            <a:pPr lvl="0" rtl="0">
              <a:spcBef>
                <a:spcPts val="0"/>
              </a:spcBef>
              <a:buNone/>
            </a:pPr>
            <a:r>
              <a:rPr lang="en" sz="1800">
                <a:solidFill>
                  <a:srgbClr val="666666"/>
                </a:solidFill>
              </a:rPr>
              <a:t>Note: </a:t>
            </a:r>
            <a:r>
              <a:rPr b="1" lang="en" sz="1800">
                <a:solidFill>
                  <a:srgbClr val="666666"/>
                </a:solidFill>
              </a:rPr>
              <a:t>Bias</a:t>
            </a:r>
            <a:r>
              <a:rPr lang="en" sz="1800">
                <a:solidFill>
                  <a:srgbClr val="666666"/>
                </a:solidFill>
              </a:rPr>
              <a:t> and </a:t>
            </a:r>
            <a:r>
              <a:rPr b="1" lang="en" sz="1800">
                <a:solidFill>
                  <a:srgbClr val="666666"/>
                </a:solidFill>
              </a:rPr>
              <a:t>Variance</a:t>
            </a:r>
            <a:r>
              <a:rPr lang="en" sz="1800">
                <a:solidFill>
                  <a:srgbClr val="666666"/>
                </a:solidFill>
              </a:rPr>
              <a:t> are terms you will use A TON as a data scientist! Exciting times!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