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0058400" cy="7543800"/>
  <p:notesSz cx="10058400" cy="75438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760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338578"/>
            <a:ext cx="8549640" cy="15841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224528"/>
            <a:ext cx="7040879" cy="1885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007F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05"/>
              </a:lnSpc>
            </a:pPr>
            <a:r>
              <a:rPr spc="-5" dirty="0"/>
              <a:t>Di</a:t>
            </a:r>
            <a:r>
              <a:rPr dirty="0"/>
              <a:t>m</a:t>
            </a:r>
            <a:r>
              <a:rPr spc="-5" dirty="0"/>
              <a:t>ensi</a:t>
            </a:r>
            <a:r>
              <a:rPr dirty="0"/>
              <a:t>onal</a:t>
            </a:r>
            <a:r>
              <a:rPr spc="-5" dirty="0"/>
              <a:t>i</a:t>
            </a:r>
            <a:r>
              <a:rPr dirty="0"/>
              <a:t>ty </a:t>
            </a:r>
            <a:r>
              <a:rPr spc="-5" dirty="0"/>
              <a:t>Reduc</a:t>
            </a:r>
            <a:r>
              <a:rPr dirty="0"/>
              <a:t>t</a:t>
            </a:r>
            <a:r>
              <a:rPr spc="-5" dirty="0"/>
              <a:t>i</a:t>
            </a:r>
            <a:r>
              <a:rPr dirty="0"/>
              <a:t>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007F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05"/>
              </a:lnSpc>
            </a:pPr>
            <a:r>
              <a:rPr dirty="0"/>
              <a:t>02/09/15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007F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5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007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007F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05"/>
              </a:lnSpc>
            </a:pPr>
            <a:r>
              <a:rPr spc="-5" dirty="0"/>
              <a:t>Di</a:t>
            </a:r>
            <a:r>
              <a:rPr dirty="0"/>
              <a:t>m</a:t>
            </a:r>
            <a:r>
              <a:rPr spc="-5" dirty="0"/>
              <a:t>ensi</a:t>
            </a:r>
            <a:r>
              <a:rPr dirty="0"/>
              <a:t>onal</a:t>
            </a:r>
            <a:r>
              <a:rPr spc="-5" dirty="0"/>
              <a:t>i</a:t>
            </a:r>
            <a:r>
              <a:rPr dirty="0"/>
              <a:t>ty </a:t>
            </a:r>
            <a:r>
              <a:rPr spc="-5" dirty="0"/>
              <a:t>Reduc</a:t>
            </a:r>
            <a:r>
              <a:rPr dirty="0"/>
              <a:t>t</a:t>
            </a:r>
            <a:r>
              <a:rPr spc="-5" dirty="0"/>
              <a:t>i</a:t>
            </a:r>
            <a:r>
              <a:rPr dirty="0"/>
              <a:t>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007F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05"/>
              </a:lnSpc>
            </a:pPr>
            <a:r>
              <a:rPr dirty="0"/>
              <a:t>02/09/15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007F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5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007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91869" y="1139189"/>
            <a:ext cx="3664585" cy="4180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5" y="1735074"/>
            <a:ext cx="4375404" cy="49789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007F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05"/>
              </a:lnSpc>
            </a:pPr>
            <a:r>
              <a:rPr spc="-5" dirty="0"/>
              <a:t>Di</a:t>
            </a:r>
            <a:r>
              <a:rPr dirty="0"/>
              <a:t>m</a:t>
            </a:r>
            <a:r>
              <a:rPr spc="-5" dirty="0"/>
              <a:t>ensi</a:t>
            </a:r>
            <a:r>
              <a:rPr dirty="0"/>
              <a:t>onal</a:t>
            </a:r>
            <a:r>
              <a:rPr spc="-5" dirty="0"/>
              <a:t>i</a:t>
            </a:r>
            <a:r>
              <a:rPr dirty="0"/>
              <a:t>ty </a:t>
            </a:r>
            <a:r>
              <a:rPr spc="-5" dirty="0"/>
              <a:t>Reduc</a:t>
            </a:r>
            <a:r>
              <a:rPr dirty="0"/>
              <a:t>t</a:t>
            </a:r>
            <a:r>
              <a:rPr spc="-5" dirty="0"/>
              <a:t>i</a:t>
            </a:r>
            <a:r>
              <a:rPr dirty="0"/>
              <a:t>on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007F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05"/>
              </a:lnSpc>
            </a:pPr>
            <a:r>
              <a:rPr dirty="0"/>
              <a:t>02/09/15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007F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5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007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007F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05"/>
              </a:lnSpc>
            </a:pPr>
            <a:r>
              <a:rPr spc="-5" dirty="0"/>
              <a:t>Di</a:t>
            </a:r>
            <a:r>
              <a:rPr dirty="0"/>
              <a:t>m</a:t>
            </a:r>
            <a:r>
              <a:rPr spc="-5" dirty="0"/>
              <a:t>ensi</a:t>
            </a:r>
            <a:r>
              <a:rPr dirty="0"/>
              <a:t>onal</a:t>
            </a:r>
            <a:r>
              <a:rPr spc="-5" dirty="0"/>
              <a:t>i</a:t>
            </a:r>
            <a:r>
              <a:rPr dirty="0"/>
              <a:t>ty </a:t>
            </a:r>
            <a:r>
              <a:rPr spc="-5" dirty="0"/>
              <a:t>Reduc</a:t>
            </a:r>
            <a:r>
              <a:rPr dirty="0"/>
              <a:t>t</a:t>
            </a:r>
            <a:r>
              <a:rPr spc="-5" dirty="0"/>
              <a:t>i</a:t>
            </a:r>
            <a:r>
              <a:rPr dirty="0"/>
              <a:t>on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007F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05"/>
              </a:lnSpc>
            </a:pPr>
            <a:r>
              <a:rPr dirty="0"/>
              <a:t>02/09/15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007F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5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007F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05"/>
              </a:lnSpc>
            </a:pPr>
            <a:r>
              <a:rPr spc="-5" dirty="0"/>
              <a:t>Di</a:t>
            </a:r>
            <a:r>
              <a:rPr dirty="0"/>
              <a:t>m</a:t>
            </a:r>
            <a:r>
              <a:rPr spc="-5" dirty="0"/>
              <a:t>ensi</a:t>
            </a:r>
            <a:r>
              <a:rPr dirty="0"/>
              <a:t>onal</a:t>
            </a:r>
            <a:r>
              <a:rPr spc="-5" dirty="0"/>
              <a:t>i</a:t>
            </a:r>
            <a:r>
              <a:rPr dirty="0"/>
              <a:t>ty </a:t>
            </a:r>
            <a:r>
              <a:rPr spc="-5" dirty="0"/>
              <a:t>Reduc</a:t>
            </a:r>
            <a:r>
              <a:rPr dirty="0"/>
              <a:t>t</a:t>
            </a:r>
            <a:r>
              <a:rPr spc="-5" dirty="0"/>
              <a:t>i</a:t>
            </a:r>
            <a:r>
              <a:rPr dirty="0"/>
              <a:t>on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007F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05"/>
              </a:lnSpc>
            </a:pPr>
            <a:r>
              <a:rPr dirty="0"/>
              <a:t>02/09/15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007F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5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4569" y="78740"/>
            <a:ext cx="8049260" cy="617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00007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8990" y="1142745"/>
            <a:ext cx="8440419" cy="23768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020820" y="7208959"/>
            <a:ext cx="1995804" cy="203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00007F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05"/>
              </a:lnSpc>
            </a:pPr>
            <a:r>
              <a:rPr spc="-5" dirty="0"/>
              <a:t>Di</a:t>
            </a:r>
            <a:r>
              <a:rPr dirty="0"/>
              <a:t>m</a:t>
            </a:r>
            <a:r>
              <a:rPr spc="-5" dirty="0"/>
              <a:t>ensi</a:t>
            </a:r>
            <a:r>
              <a:rPr dirty="0"/>
              <a:t>onal</a:t>
            </a:r>
            <a:r>
              <a:rPr spc="-5" dirty="0"/>
              <a:t>i</a:t>
            </a:r>
            <a:r>
              <a:rPr dirty="0"/>
              <a:t>ty </a:t>
            </a:r>
            <a:r>
              <a:rPr spc="-5" dirty="0"/>
              <a:t>Reduc</a:t>
            </a:r>
            <a:r>
              <a:rPr dirty="0"/>
              <a:t>t</a:t>
            </a:r>
            <a:r>
              <a:rPr spc="-5" dirty="0"/>
              <a:t>i</a:t>
            </a:r>
            <a:r>
              <a:rPr dirty="0"/>
              <a:t>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68910" y="7208959"/>
            <a:ext cx="657860" cy="203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00007F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05"/>
              </a:lnSpc>
            </a:pPr>
            <a:r>
              <a:rPr dirty="0"/>
              <a:t>02/09/15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650730" y="7208959"/>
            <a:ext cx="229870" cy="203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00007F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5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Relationship Id="rId3" Type="http://schemas.openxmlformats.org/officeDocument/2006/relationships/image" Target="../media/image17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Relationship Id="rId3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300" y="2927350"/>
            <a:ext cx="5740400" cy="617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950" spc="15" dirty="0"/>
              <a:t>Dim</a:t>
            </a:r>
            <a:r>
              <a:rPr spc="-10" dirty="0"/>
              <a:t>ensionalit</a:t>
            </a:r>
            <a:r>
              <a:rPr spc="-5" dirty="0"/>
              <a:t>y </a:t>
            </a:r>
            <a:r>
              <a:rPr spc="-10" dirty="0"/>
              <a:t>Reduction</a:t>
            </a:r>
            <a:endParaRPr sz="39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50340">
              <a:lnSpc>
                <a:spcPct val="100000"/>
              </a:lnSpc>
            </a:pPr>
            <a:r>
              <a:rPr spc="-10" dirty="0"/>
              <a:t>Classifie</a:t>
            </a:r>
            <a:r>
              <a:rPr spc="-5" dirty="0"/>
              <a:t>r </a:t>
            </a:r>
            <a:r>
              <a:rPr spc="-10" dirty="0"/>
              <a:t>Perfor</a:t>
            </a:r>
            <a:r>
              <a:rPr dirty="0"/>
              <a:t>m</a:t>
            </a:r>
            <a:r>
              <a:rPr spc="-10" dirty="0"/>
              <a:t>ance</a:t>
            </a:r>
          </a:p>
        </p:txBody>
      </p:sp>
      <p:sp>
        <p:nvSpPr>
          <p:cNvPr id="3" name="object 3"/>
          <p:cNvSpPr/>
          <p:nvPr/>
        </p:nvSpPr>
        <p:spPr>
          <a:xfrm>
            <a:off x="2616200" y="2973070"/>
            <a:ext cx="4572000" cy="2926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8990" y="1144777"/>
            <a:ext cx="7901305" cy="1414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220"/>
              </a:lnSpc>
            </a:pP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di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en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ionalit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dirty="0">
                <a:latin typeface="Arial"/>
                <a:cs typeface="Arial"/>
              </a:rPr>
              <a:t>cr</a:t>
            </a:r>
            <a:r>
              <a:rPr sz="2000" spc="-5" dirty="0">
                <a:latin typeface="Arial"/>
                <a:cs typeface="Arial"/>
              </a:rPr>
              <a:t>ea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es,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la</a:t>
            </a:r>
            <a:r>
              <a:rPr sz="2000" dirty="0">
                <a:latin typeface="Arial"/>
                <a:cs typeface="Arial"/>
              </a:rPr>
              <a:t>ss</a:t>
            </a:r>
            <a:r>
              <a:rPr sz="2000" spc="-5" dirty="0">
                <a:latin typeface="Arial"/>
                <a:cs typeface="Arial"/>
              </a:rPr>
              <a:t>ifie</a:t>
            </a:r>
            <a:r>
              <a:rPr sz="2000" spc="70" dirty="0">
                <a:latin typeface="Arial"/>
                <a:cs typeface="Arial"/>
              </a:rPr>
              <a:t>r</a:t>
            </a:r>
            <a:r>
              <a:rPr sz="2000" spc="-35" dirty="0">
                <a:latin typeface="Arial"/>
                <a:cs typeface="Arial"/>
              </a:rPr>
              <a:t>’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fo</a:t>
            </a:r>
            <a:r>
              <a:rPr sz="2000" dirty="0">
                <a:latin typeface="Arial"/>
                <a:cs typeface="Arial"/>
              </a:rPr>
              <a:t>rm</a:t>
            </a:r>
            <a:r>
              <a:rPr sz="2000" spc="-5" dirty="0">
                <a:latin typeface="Arial"/>
                <a:cs typeface="Arial"/>
              </a:rPr>
              <a:t>an</a:t>
            </a:r>
            <a:r>
              <a:rPr sz="2000" dirty="0">
                <a:latin typeface="Arial"/>
                <a:cs typeface="Arial"/>
              </a:rPr>
              <a:t>ce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dirty="0">
                <a:latin typeface="Arial"/>
                <a:cs typeface="Arial"/>
              </a:rPr>
              <a:t>cr</a:t>
            </a:r>
            <a:r>
              <a:rPr sz="2000" spc="-5" dirty="0">
                <a:latin typeface="Arial"/>
                <a:cs typeface="Arial"/>
              </a:rPr>
              <a:t>ea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 </a:t>
            </a:r>
            <a:r>
              <a:rPr sz="2000" spc="-5" dirty="0">
                <a:latin typeface="Arial"/>
                <a:cs typeface="Arial"/>
              </a:rPr>
              <a:t>unti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5" dirty="0">
                <a:latin typeface="Arial"/>
                <a:cs typeface="Arial"/>
              </a:rPr>
              <a:t> th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opti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5" dirty="0">
                <a:latin typeface="Arial"/>
                <a:cs typeface="Arial"/>
              </a:rPr>
              <a:t> nu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be</a:t>
            </a:r>
            <a:r>
              <a:rPr sz="2000" dirty="0">
                <a:latin typeface="Arial"/>
                <a:cs typeface="Arial"/>
              </a:rPr>
              <a:t>r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featu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 r</a:t>
            </a:r>
            <a:r>
              <a:rPr sz="2000" spc="-5" dirty="0">
                <a:latin typeface="Arial"/>
                <a:cs typeface="Arial"/>
              </a:rPr>
              <a:t>ea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hed.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 marR="65405">
              <a:lnSpc>
                <a:spcPts val="2220"/>
              </a:lnSpc>
            </a:pPr>
            <a:r>
              <a:rPr sz="2000" spc="-5" dirty="0">
                <a:latin typeface="Arial"/>
                <a:cs typeface="Arial"/>
              </a:rPr>
              <a:t>In</a:t>
            </a:r>
            <a:r>
              <a:rPr sz="2000" dirty="0">
                <a:latin typeface="Arial"/>
                <a:cs typeface="Arial"/>
              </a:rPr>
              <a:t>cr</a:t>
            </a:r>
            <a:r>
              <a:rPr sz="2000" spc="-5" dirty="0">
                <a:latin typeface="Arial"/>
                <a:cs typeface="Arial"/>
              </a:rPr>
              <a:t>ea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-5" dirty="0">
                <a:latin typeface="Arial"/>
                <a:cs typeface="Arial"/>
              </a:rPr>
              <a:t> th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di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en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ionalit</a:t>
            </a:r>
            <a:r>
              <a:rPr sz="2000" dirty="0">
                <a:latin typeface="Arial"/>
                <a:cs typeface="Arial"/>
              </a:rPr>
              <a:t>y </a:t>
            </a:r>
            <a:r>
              <a:rPr sz="2000" spc="-5" dirty="0">
                <a:latin typeface="Arial"/>
                <a:cs typeface="Arial"/>
              </a:rPr>
              <a:t>fu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dirty="0">
                <a:latin typeface="Arial"/>
                <a:cs typeface="Arial"/>
              </a:rPr>
              <a:t>r w</a:t>
            </a:r>
            <a:r>
              <a:rPr sz="2000" spc="-5" dirty="0">
                <a:latin typeface="Arial"/>
                <a:cs typeface="Arial"/>
              </a:rPr>
              <a:t>ithout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dirty="0">
                <a:latin typeface="Arial"/>
                <a:cs typeface="Arial"/>
              </a:rPr>
              <a:t>cr</a:t>
            </a:r>
            <a:r>
              <a:rPr sz="2000" spc="-5" dirty="0">
                <a:latin typeface="Arial"/>
                <a:cs typeface="Arial"/>
              </a:rPr>
              <a:t>ea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-5" dirty="0">
                <a:latin typeface="Arial"/>
                <a:cs typeface="Arial"/>
              </a:rPr>
              <a:t> th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nu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be</a:t>
            </a:r>
            <a:r>
              <a:rPr sz="2000" dirty="0">
                <a:latin typeface="Arial"/>
                <a:cs typeface="Arial"/>
              </a:rPr>
              <a:t>r </a:t>
            </a:r>
            <a:r>
              <a:rPr sz="2000" spc="-5" dirty="0">
                <a:latin typeface="Arial"/>
                <a:cs typeface="Arial"/>
              </a:rPr>
              <a:t>of t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ainin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ple</a:t>
            </a:r>
            <a:r>
              <a:rPr sz="2000" dirty="0">
                <a:latin typeface="Arial"/>
                <a:cs typeface="Arial"/>
              </a:rPr>
              <a:t>s 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ult</a:t>
            </a:r>
            <a:r>
              <a:rPr sz="2000" dirty="0">
                <a:latin typeface="Arial"/>
                <a:cs typeface="Arial"/>
              </a:rPr>
              <a:t>s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 de</a:t>
            </a:r>
            <a:r>
              <a:rPr sz="2000" dirty="0">
                <a:latin typeface="Arial"/>
                <a:cs typeface="Arial"/>
              </a:rPr>
              <a:t>cr</a:t>
            </a:r>
            <a:r>
              <a:rPr sz="2000" spc="-5" dirty="0">
                <a:latin typeface="Arial"/>
                <a:cs typeface="Arial"/>
              </a:rPr>
              <a:t>ea</a:t>
            </a:r>
            <a:r>
              <a:rPr sz="2000" dirty="0">
                <a:latin typeface="Arial"/>
                <a:cs typeface="Arial"/>
              </a:rPr>
              <a:t>se</a:t>
            </a:r>
            <a:r>
              <a:rPr sz="2000" spc="-5" dirty="0">
                <a:latin typeface="Arial"/>
                <a:cs typeface="Arial"/>
              </a:rPr>
              <a:t> 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la</a:t>
            </a:r>
            <a:r>
              <a:rPr sz="2000" dirty="0">
                <a:latin typeface="Arial"/>
                <a:cs typeface="Arial"/>
              </a:rPr>
              <a:t>ss</a:t>
            </a:r>
            <a:r>
              <a:rPr sz="2000" spc="-5" dirty="0">
                <a:latin typeface="Arial"/>
                <a:cs typeface="Arial"/>
              </a:rPr>
              <a:t>ifie</a:t>
            </a:r>
            <a:r>
              <a:rPr sz="2000" dirty="0">
                <a:latin typeface="Arial"/>
                <a:cs typeface="Arial"/>
              </a:rPr>
              <a:t>r </a:t>
            </a:r>
            <a:r>
              <a:rPr sz="2000" spc="-5" dirty="0">
                <a:latin typeface="Arial"/>
                <a:cs typeface="Arial"/>
              </a:rPr>
              <a:t>pe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fo</a:t>
            </a:r>
            <a:r>
              <a:rPr sz="2000" dirty="0">
                <a:latin typeface="Arial"/>
                <a:cs typeface="Arial"/>
              </a:rPr>
              <a:t>rm</a:t>
            </a:r>
            <a:r>
              <a:rPr sz="2000" spc="-5" dirty="0">
                <a:latin typeface="Arial"/>
                <a:cs typeface="Arial"/>
              </a:rPr>
              <a:t>an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dirty="0"/>
              <a:t>02/09/15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pc="-5" dirty="0"/>
              <a:t>Di</a:t>
            </a:r>
            <a:r>
              <a:rPr dirty="0"/>
              <a:t>m</a:t>
            </a:r>
            <a:r>
              <a:rPr spc="-5" dirty="0"/>
              <a:t>ensi</a:t>
            </a:r>
            <a:r>
              <a:rPr dirty="0"/>
              <a:t>onal</a:t>
            </a:r>
            <a:r>
              <a:rPr spc="-5" dirty="0"/>
              <a:t>i</a:t>
            </a:r>
            <a:r>
              <a:rPr dirty="0"/>
              <a:t>ty </a:t>
            </a:r>
            <a:r>
              <a:rPr spc="-5" dirty="0"/>
              <a:t>Reduc</a:t>
            </a:r>
            <a:r>
              <a:rPr dirty="0"/>
              <a:t>t</a:t>
            </a:r>
            <a:r>
              <a:rPr spc="-5" dirty="0"/>
              <a:t>i</a:t>
            </a:r>
            <a:r>
              <a:rPr dirty="0"/>
              <a:t>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05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10940" y="78740"/>
            <a:ext cx="2614295" cy="617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10" dirty="0">
                <a:solidFill>
                  <a:srgbClr val="00007F"/>
                </a:solidFill>
                <a:latin typeface="Arial"/>
                <a:cs typeface="Arial"/>
              </a:rPr>
              <a:t>Data Matrix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31229" y="1032510"/>
            <a:ext cx="3360420" cy="3644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15759" y="1778000"/>
            <a:ext cx="2688590" cy="2899410"/>
          </a:xfrm>
          <a:custGeom>
            <a:avLst/>
            <a:gdLst/>
            <a:ahLst/>
            <a:cxnLst/>
            <a:rect l="l" t="t" r="r" b="b"/>
            <a:pathLst>
              <a:path w="2688590" h="2899410">
                <a:moveTo>
                  <a:pt x="2688590" y="0"/>
                </a:moveTo>
                <a:lnTo>
                  <a:pt x="0" y="0"/>
                </a:lnTo>
                <a:lnTo>
                  <a:pt x="0" y="2899410"/>
                </a:lnTo>
                <a:lnTo>
                  <a:pt x="2688590" y="2899410"/>
                </a:lnTo>
                <a:lnTo>
                  <a:pt x="268859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731000" y="4850129"/>
            <a:ext cx="256413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Extrac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from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Iri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dat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set.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56300" y="956310"/>
            <a:ext cx="149860" cy="148590"/>
          </a:xfrm>
          <a:custGeom>
            <a:avLst/>
            <a:gdLst/>
            <a:ahLst/>
            <a:cxnLst/>
            <a:rect l="l" t="t" r="r" b="b"/>
            <a:pathLst>
              <a:path w="149860" h="148590">
                <a:moveTo>
                  <a:pt x="149860" y="0"/>
                </a:moveTo>
                <a:lnTo>
                  <a:pt x="0" y="0"/>
                </a:lnTo>
                <a:lnTo>
                  <a:pt x="0" y="148590"/>
                </a:lnTo>
                <a:lnTo>
                  <a:pt x="149860" y="148590"/>
                </a:lnTo>
                <a:lnTo>
                  <a:pt x="1498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34379" y="4561840"/>
            <a:ext cx="223520" cy="212090"/>
          </a:xfrm>
          <a:custGeom>
            <a:avLst/>
            <a:gdLst/>
            <a:ahLst/>
            <a:cxnLst/>
            <a:rect l="l" t="t" r="r" b="b"/>
            <a:pathLst>
              <a:path w="223520" h="212089">
                <a:moveTo>
                  <a:pt x="111760" y="0"/>
                </a:moveTo>
                <a:lnTo>
                  <a:pt x="67508" y="8076"/>
                </a:lnTo>
                <a:lnTo>
                  <a:pt x="32067" y="30321"/>
                </a:lnTo>
                <a:lnTo>
                  <a:pt x="8532" y="63757"/>
                </a:lnTo>
                <a:lnTo>
                  <a:pt x="0" y="105410"/>
                </a:lnTo>
                <a:lnTo>
                  <a:pt x="8532" y="147796"/>
                </a:lnTo>
                <a:lnTo>
                  <a:pt x="32067" y="181610"/>
                </a:lnTo>
                <a:lnTo>
                  <a:pt x="67508" y="203993"/>
                </a:lnTo>
                <a:lnTo>
                  <a:pt x="111760" y="212090"/>
                </a:lnTo>
                <a:lnTo>
                  <a:pt x="156011" y="203993"/>
                </a:lnTo>
                <a:lnTo>
                  <a:pt x="191452" y="181610"/>
                </a:lnTo>
                <a:lnTo>
                  <a:pt x="214987" y="147796"/>
                </a:lnTo>
                <a:lnTo>
                  <a:pt x="223520" y="105410"/>
                </a:lnTo>
                <a:lnTo>
                  <a:pt x="214987" y="63757"/>
                </a:lnTo>
                <a:lnTo>
                  <a:pt x="191452" y="30321"/>
                </a:lnTo>
                <a:lnTo>
                  <a:pt x="156011" y="8076"/>
                </a:lnTo>
                <a:lnTo>
                  <a:pt x="1117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22680" y="420370"/>
            <a:ext cx="690880" cy="2253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140" dirty="0">
                <a:latin typeface="Times New Roman"/>
                <a:cs typeface="Times New Roman"/>
              </a:rPr>
              <a:t>D </a:t>
            </a:r>
            <a:r>
              <a:rPr sz="2100" b="1" spc="-120" dirty="0">
                <a:latin typeface="Times New Roman"/>
                <a:cs typeface="Times New Roman"/>
              </a:rPr>
              <a:t> </a:t>
            </a:r>
            <a:r>
              <a:rPr sz="2100" spc="-155" dirty="0">
                <a:latin typeface="Lucida Sans Unicode"/>
                <a:cs typeface="Lucida Sans Unicode"/>
              </a:rPr>
              <a:t>=</a:t>
            </a:r>
            <a:r>
              <a:rPr sz="2100" spc="200" dirty="0">
                <a:latin typeface="Lucida Sans Unicode"/>
                <a:cs typeface="Lucida Sans Unicode"/>
              </a:rPr>
              <a:t> </a:t>
            </a:r>
            <a:r>
              <a:rPr sz="17475" b="0" spc="-4109" baseline="-14544" dirty="0">
                <a:latin typeface="Segoe UI Light"/>
                <a:cs typeface="Segoe UI Light"/>
              </a:rPr>
              <a:t>[</a:t>
            </a:r>
            <a:endParaRPr sz="17475" baseline="-14544">
              <a:latin typeface="Segoe UI Light"/>
              <a:cs typeface="Segoe UI Light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dirty="0"/>
              <a:t>02/09/15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pc="-5" dirty="0"/>
              <a:t>Di</a:t>
            </a:r>
            <a:r>
              <a:rPr dirty="0"/>
              <a:t>m</a:t>
            </a:r>
            <a:r>
              <a:rPr spc="-5" dirty="0"/>
              <a:t>ensi</a:t>
            </a:r>
            <a:r>
              <a:rPr dirty="0"/>
              <a:t>onal</a:t>
            </a:r>
            <a:r>
              <a:rPr spc="-5" dirty="0"/>
              <a:t>i</a:t>
            </a:r>
            <a:r>
              <a:rPr dirty="0"/>
              <a:t>ty </a:t>
            </a:r>
            <a:r>
              <a:rPr spc="-5" dirty="0"/>
              <a:t>Reduc</a:t>
            </a:r>
            <a:r>
              <a:rPr dirty="0"/>
              <a:t>t</a:t>
            </a:r>
            <a:r>
              <a:rPr spc="-5" dirty="0"/>
              <a:t>i</a:t>
            </a:r>
            <a:r>
              <a:rPr dirty="0"/>
              <a:t>on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05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944370" y="1699259"/>
            <a:ext cx="17018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-60" dirty="0">
                <a:latin typeface="Times New Roman"/>
                <a:cs typeface="Times New Roman"/>
              </a:rPr>
              <a:t>2</a:t>
            </a:r>
            <a:r>
              <a:rPr sz="1250" spc="-55" dirty="0"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99790" y="1699259"/>
            <a:ext cx="18859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-55" dirty="0">
                <a:latin typeface="Times New Roman"/>
                <a:cs typeface="Times New Roman"/>
              </a:rPr>
              <a:t>2</a:t>
            </a:r>
            <a:r>
              <a:rPr sz="1250" spc="-175" dirty="0">
                <a:latin typeface="Times New Roman"/>
                <a:cs typeface="Times New Roman"/>
              </a:rPr>
              <a:t> </a:t>
            </a:r>
            <a:r>
              <a:rPr sz="1250" i="1" spc="-55" dirty="0">
                <a:latin typeface="Times New Roman"/>
                <a:cs typeface="Times New Roman"/>
              </a:rPr>
              <a:t>d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16100" y="1263903"/>
            <a:ext cx="1772285" cy="1258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305" marR="5080">
              <a:lnSpc>
                <a:spcPts val="2310"/>
              </a:lnSpc>
              <a:tabLst>
                <a:tab pos="540385" algn="l"/>
                <a:tab pos="1022985" algn="l"/>
                <a:tab pos="1482725" algn="l"/>
              </a:tabLst>
            </a:pPr>
            <a:r>
              <a:rPr sz="3150" i="1" spc="15" baseline="13227" dirty="0">
                <a:latin typeface="Times New Roman"/>
                <a:cs typeface="Times New Roman"/>
              </a:rPr>
              <a:t>x</a:t>
            </a:r>
            <a:r>
              <a:rPr sz="1250" spc="-100" dirty="0">
                <a:latin typeface="Times New Roman"/>
                <a:cs typeface="Times New Roman"/>
              </a:rPr>
              <a:t>1</a:t>
            </a:r>
            <a:r>
              <a:rPr sz="1250" spc="-55" dirty="0">
                <a:latin typeface="Times New Roman"/>
                <a:cs typeface="Times New Roman"/>
              </a:rPr>
              <a:t>1</a:t>
            </a:r>
            <a:r>
              <a:rPr sz="1250" dirty="0">
                <a:latin typeface="Times New Roman"/>
                <a:cs typeface="Times New Roman"/>
              </a:rPr>
              <a:t>	</a:t>
            </a:r>
            <a:r>
              <a:rPr sz="3150" i="1" spc="15" baseline="13227" dirty="0">
                <a:latin typeface="Times New Roman"/>
                <a:cs typeface="Times New Roman"/>
              </a:rPr>
              <a:t>x</a:t>
            </a:r>
            <a:r>
              <a:rPr sz="1250" spc="-60" dirty="0">
                <a:latin typeface="Times New Roman"/>
                <a:cs typeface="Times New Roman"/>
              </a:rPr>
              <a:t>1</a:t>
            </a:r>
            <a:r>
              <a:rPr sz="1250" spc="-55" dirty="0">
                <a:latin typeface="Times New Roman"/>
                <a:cs typeface="Times New Roman"/>
              </a:rPr>
              <a:t>2</a:t>
            </a:r>
            <a:r>
              <a:rPr sz="1250" dirty="0">
                <a:latin typeface="Times New Roman"/>
                <a:cs typeface="Times New Roman"/>
              </a:rPr>
              <a:t>	</a:t>
            </a:r>
            <a:r>
              <a:rPr sz="3150" spc="352" baseline="13227" dirty="0">
                <a:latin typeface="Lucida Sans Unicode"/>
                <a:cs typeface="Lucida Sans Unicode"/>
              </a:rPr>
              <a:t>⋯</a:t>
            </a:r>
            <a:r>
              <a:rPr sz="3150" baseline="13227" dirty="0">
                <a:latin typeface="Lucida Sans Unicode"/>
                <a:cs typeface="Lucida Sans Unicode"/>
              </a:rPr>
              <a:t>	</a:t>
            </a:r>
            <a:r>
              <a:rPr sz="3150" i="1" spc="-75" baseline="13227" dirty="0">
                <a:latin typeface="Times New Roman"/>
                <a:cs typeface="Times New Roman"/>
              </a:rPr>
              <a:t>x</a:t>
            </a:r>
            <a:r>
              <a:rPr sz="1250" spc="-55" dirty="0">
                <a:latin typeface="Times New Roman"/>
                <a:cs typeface="Times New Roman"/>
              </a:rPr>
              <a:t>1</a:t>
            </a:r>
            <a:r>
              <a:rPr sz="1250" spc="-175" dirty="0">
                <a:latin typeface="Times New Roman"/>
                <a:cs typeface="Times New Roman"/>
              </a:rPr>
              <a:t> </a:t>
            </a:r>
            <a:r>
              <a:rPr sz="1250" i="1" spc="-45" dirty="0">
                <a:latin typeface="Times New Roman"/>
                <a:cs typeface="Times New Roman"/>
              </a:rPr>
              <a:t>d </a:t>
            </a:r>
            <a:r>
              <a:rPr sz="2100" i="1" spc="-90" dirty="0">
                <a:latin typeface="Times New Roman"/>
                <a:cs typeface="Times New Roman"/>
              </a:rPr>
              <a:t>x</a:t>
            </a:r>
            <a:r>
              <a:rPr sz="2100" i="1" dirty="0">
                <a:latin typeface="Times New Roman"/>
                <a:cs typeface="Times New Roman"/>
              </a:rPr>
              <a:t>	</a:t>
            </a:r>
            <a:r>
              <a:rPr sz="2100" i="1" spc="10" dirty="0">
                <a:latin typeface="Times New Roman"/>
                <a:cs typeface="Times New Roman"/>
              </a:rPr>
              <a:t>x</a:t>
            </a:r>
            <a:r>
              <a:rPr sz="1875" spc="-89" baseline="-22222" dirty="0">
                <a:latin typeface="Times New Roman"/>
                <a:cs typeface="Times New Roman"/>
              </a:rPr>
              <a:t>2</a:t>
            </a:r>
            <a:r>
              <a:rPr sz="1875" spc="-82" baseline="-22222" dirty="0">
                <a:latin typeface="Times New Roman"/>
                <a:cs typeface="Times New Roman"/>
              </a:rPr>
              <a:t>2</a:t>
            </a:r>
            <a:r>
              <a:rPr sz="1875" baseline="-22222" dirty="0">
                <a:latin typeface="Times New Roman"/>
                <a:cs typeface="Times New Roman"/>
              </a:rPr>
              <a:t>	</a:t>
            </a:r>
            <a:r>
              <a:rPr sz="2100" spc="235" dirty="0">
                <a:latin typeface="Lucida Sans Unicode"/>
                <a:cs typeface="Lucida Sans Unicode"/>
              </a:rPr>
              <a:t>⋯</a:t>
            </a:r>
            <a:r>
              <a:rPr sz="2100" dirty="0">
                <a:latin typeface="Lucida Sans Unicode"/>
                <a:cs typeface="Lucida Sans Unicode"/>
              </a:rPr>
              <a:t>	</a:t>
            </a:r>
            <a:r>
              <a:rPr sz="2100" i="1" spc="-90" dirty="0">
                <a:latin typeface="Times New Roman"/>
                <a:cs typeface="Times New Roman"/>
              </a:rPr>
              <a:t>x</a:t>
            </a:r>
            <a:endParaRPr sz="2100">
              <a:latin typeface="Times New Roman"/>
              <a:cs typeface="Times New Roman"/>
            </a:endParaRPr>
          </a:p>
          <a:p>
            <a:pPr marL="12700" indent="67310">
              <a:lnSpc>
                <a:spcPts val="2460"/>
              </a:lnSpc>
              <a:tabLst>
                <a:tab pos="600075" algn="l"/>
                <a:tab pos="1045844" algn="l"/>
                <a:tab pos="1550035" algn="l"/>
              </a:tabLst>
            </a:pPr>
            <a:r>
              <a:rPr sz="2100" spc="-545" dirty="0">
                <a:latin typeface="Lucida Sans Unicode"/>
                <a:cs typeface="Lucida Sans Unicode"/>
              </a:rPr>
              <a:t>⋮	⋮	</a:t>
            </a:r>
            <a:r>
              <a:rPr sz="2100" spc="-120" dirty="0">
                <a:latin typeface="Lucida Sans Unicode"/>
                <a:cs typeface="Lucida Sans Unicode"/>
              </a:rPr>
              <a:t>⋱	</a:t>
            </a:r>
            <a:r>
              <a:rPr sz="2100" spc="-545" dirty="0">
                <a:latin typeface="Lucida Sans Unicode"/>
                <a:cs typeface="Lucida Sans Unicode"/>
              </a:rPr>
              <a:t>⋮</a:t>
            </a:r>
            <a:endParaRPr sz="2100">
              <a:latin typeface="Lucida Sans Unicode"/>
              <a:cs typeface="Lucida Sans Unicode"/>
            </a:endParaRPr>
          </a:p>
          <a:p>
            <a:pPr marL="12700">
              <a:lnSpc>
                <a:spcPts val="2450"/>
              </a:lnSpc>
              <a:spcBef>
                <a:spcPts val="380"/>
              </a:spcBef>
              <a:tabLst>
                <a:tab pos="532765" algn="l"/>
                <a:tab pos="1022985" algn="l"/>
                <a:tab pos="1490345" algn="l"/>
              </a:tabLst>
            </a:pPr>
            <a:r>
              <a:rPr sz="3150" i="1" spc="15" baseline="11904" dirty="0">
                <a:latin typeface="Times New Roman"/>
                <a:cs typeface="Times New Roman"/>
              </a:rPr>
              <a:t>x</a:t>
            </a:r>
            <a:r>
              <a:rPr sz="1250" i="1" spc="-55" dirty="0">
                <a:latin typeface="Times New Roman"/>
                <a:cs typeface="Times New Roman"/>
              </a:rPr>
              <a:t>n</a:t>
            </a:r>
            <a:r>
              <a:rPr sz="1250" i="1" spc="-175" dirty="0">
                <a:latin typeface="Times New Roman"/>
                <a:cs typeface="Times New Roman"/>
              </a:rPr>
              <a:t> </a:t>
            </a:r>
            <a:r>
              <a:rPr sz="1250" spc="-55" dirty="0">
                <a:latin typeface="Times New Roman"/>
                <a:cs typeface="Times New Roman"/>
              </a:rPr>
              <a:t>1</a:t>
            </a:r>
            <a:r>
              <a:rPr sz="1250" dirty="0">
                <a:latin typeface="Times New Roman"/>
                <a:cs typeface="Times New Roman"/>
              </a:rPr>
              <a:t>	</a:t>
            </a:r>
            <a:r>
              <a:rPr sz="3150" i="1" spc="15" baseline="11904" dirty="0">
                <a:latin typeface="Times New Roman"/>
                <a:cs typeface="Times New Roman"/>
              </a:rPr>
              <a:t>x</a:t>
            </a:r>
            <a:r>
              <a:rPr sz="1250" i="1" spc="-55" dirty="0">
                <a:latin typeface="Times New Roman"/>
                <a:cs typeface="Times New Roman"/>
              </a:rPr>
              <a:t>n</a:t>
            </a:r>
            <a:r>
              <a:rPr sz="1250" i="1" spc="-175" dirty="0">
                <a:latin typeface="Times New Roman"/>
                <a:cs typeface="Times New Roman"/>
              </a:rPr>
              <a:t> </a:t>
            </a:r>
            <a:r>
              <a:rPr sz="1250" spc="-55" dirty="0">
                <a:latin typeface="Times New Roman"/>
                <a:cs typeface="Times New Roman"/>
              </a:rPr>
              <a:t>2</a:t>
            </a:r>
            <a:r>
              <a:rPr sz="1250" dirty="0">
                <a:latin typeface="Times New Roman"/>
                <a:cs typeface="Times New Roman"/>
              </a:rPr>
              <a:t>	</a:t>
            </a:r>
            <a:r>
              <a:rPr sz="3150" spc="352" baseline="11904" dirty="0">
                <a:latin typeface="Lucida Sans Unicode"/>
                <a:cs typeface="Lucida Sans Unicode"/>
              </a:rPr>
              <a:t>⋯</a:t>
            </a:r>
            <a:r>
              <a:rPr sz="3150" baseline="11904" dirty="0">
                <a:latin typeface="Lucida Sans Unicode"/>
                <a:cs typeface="Lucida Sans Unicode"/>
              </a:rPr>
              <a:t>	</a:t>
            </a:r>
            <a:r>
              <a:rPr sz="3150" i="1" spc="15" baseline="11904" dirty="0">
                <a:latin typeface="Times New Roman"/>
                <a:cs typeface="Times New Roman"/>
              </a:rPr>
              <a:t>x</a:t>
            </a:r>
            <a:r>
              <a:rPr sz="1250" i="1" spc="-60" dirty="0">
                <a:latin typeface="Times New Roman"/>
                <a:cs typeface="Times New Roman"/>
              </a:rPr>
              <a:t>n</a:t>
            </a:r>
            <a:r>
              <a:rPr sz="1250" i="1" spc="-55" dirty="0">
                <a:latin typeface="Times New Roman"/>
                <a:cs typeface="Times New Roman"/>
              </a:rPr>
              <a:t>d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95370" y="805179"/>
            <a:ext cx="95250" cy="1868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650" spc="-3240" dirty="0">
                <a:latin typeface="Lucida Sans Unicode"/>
                <a:cs typeface="Lucida Sans Unicode"/>
              </a:rPr>
              <a:t>]</a:t>
            </a:r>
            <a:endParaRPr sz="1165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27760" y="2138679"/>
            <a:ext cx="787400" cy="2560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8615" algn="l"/>
              </a:tabLst>
            </a:pPr>
            <a:r>
              <a:rPr sz="2100" b="1" spc="55" dirty="0">
                <a:latin typeface="Times New Roman"/>
                <a:cs typeface="Times New Roman"/>
              </a:rPr>
              <a:t>D	</a:t>
            </a:r>
            <a:r>
              <a:rPr sz="2100" spc="60" dirty="0">
                <a:latin typeface="Lucida Sans Unicode"/>
                <a:cs typeface="Lucida Sans Unicode"/>
              </a:rPr>
              <a:t>=</a:t>
            </a:r>
            <a:r>
              <a:rPr sz="2100" spc="320" dirty="0">
                <a:latin typeface="Lucida Sans Unicode"/>
                <a:cs typeface="Lucida Sans Unicode"/>
              </a:rPr>
              <a:t> </a:t>
            </a:r>
            <a:r>
              <a:rPr sz="19950" b="0" spc="-4687" baseline="-14202" dirty="0">
                <a:latin typeface="Segoe UI Light"/>
                <a:cs typeface="Segoe UI Light"/>
              </a:rPr>
              <a:t>[</a:t>
            </a:r>
            <a:endParaRPr sz="19950" baseline="-14202">
              <a:latin typeface="Segoe UI Light"/>
              <a:cs typeface="Segoe UI Ligh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42160" y="3014979"/>
            <a:ext cx="264795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175" dirty="0">
                <a:latin typeface="Times New Roman"/>
                <a:cs typeface="Times New Roman"/>
              </a:rPr>
              <a:t>x</a:t>
            </a:r>
            <a:r>
              <a:rPr sz="1875" spc="37" baseline="-24444" dirty="0">
                <a:latin typeface="Times New Roman"/>
                <a:cs typeface="Times New Roman"/>
              </a:rPr>
              <a:t>1</a:t>
            </a:r>
            <a:endParaRPr sz="1875" baseline="-24444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98370" y="2988309"/>
            <a:ext cx="11811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i="1" spc="30" dirty="0">
                <a:latin typeface="Times New Roman"/>
                <a:cs typeface="Times New Roman"/>
              </a:rPr>
              <a:t>T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98370" y="3392170"/>
            <a:ext cx="118110" cy="405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i="1" spc="30" dirty="0">
                <a:latin typeface="Times New Roman"/>
                <a:cs typeface="Times New Roman"/>
              </a:rPr>
              <a:t>T</a:t>
            </a: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50" spc="25" dirty="0">
                <a:latin typeface="Times New Roman"/>
                <a:cs typeface="Times New Roman"/>
              </a:rPr>
              <a:t>2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82470" y="3427729"/>
            <a:ext cx="223520" cy="708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390">
              <a:lnSpc>
                <a:spcPct val="100000"/>
              </a:lnSpc>
            </a:pPr>
            <a:r>
              <a:rPr sz="2100" b="1" spc="35" dirty="0">
                <a:latin typeface="Times New Roman"/>
                <a:cs typeface="Times New Roman"/>
              </a:rPr>
              <a:t>x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2100" spc="-385" dirty="0">
                <a:latin typeface="Lucida Sans Unicode"/>
                <a:cs typeface="Lucida Sans Unicode"/>
              </a:rPr>
              <a:t>⋮</a:t>
            </a:r>
            <a:endParaRPr sz="210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42160" y="4150359"/>
            <a:ext cx="264795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175" dirty="0">
                <a:latin typeface="Times New Roman"/>
                <a:cs typeface="Times New Roman"/>
              </a:rPr>
              <a:t>x</a:t>
            </a:r>
            <a:r>
              <a:rPr sz="1875" i="1" spc="37" baseline="-24444" dirty="0">
                <a:latin typeface="Times New Roman"/>
                <a:cs typeface="Times New Roman"/>
              </a:rPr>
              <a:t>n</a:t>
            </a:r>
            <a:endParaRPr sz="1875" baseline="-24444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98370" y="4123690"/>
            <a:ext cx="11811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i="1" spc="30" dirty="0">
                <a:latin typeface="Times New Roman"/>
                <a:cs typeface="Times New Roman"/>
              </a:rPr>
              <a:t>T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48560" y="2567940"/>
            <a:ext cx="105410" cy="2131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300" spc="-3695" dirty="0">
                <a:latin typeface="Lucida Sans Unicode"/>
                <a:cs typeface="Lucida Sans Unicode"/>
              </a:rPr>
              <a:t>]</a:t>
            </a:r>
            <a:endParaRPr sz="1330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62000" y="4706620"/>
            <a:ext cx="220345" cy="394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70" dirty="0">
                <a:latin typeface="Times New Roman"/>
                <a:cs typeface="Times New Roman"/>
              </a:rPr>
              <a:t>x</a:t>
            </a:r>
            <a:r>
              <a:rPr sz="1950" i="1" baseline="-23504" dirty="0">
                <a:latin typeface="Times New Roman"/>
                <a:cs typeface="Times New Roman"/>
              </a:rPr>
              <a:t>i</a:t>
            </a:r>
            <a:endParaRPr sz="1950" baseline="-23504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10589" y="4743450"/>
            <a:ext cx="310705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i="1" spc="7" baseline="42735" dirty="0">
                <a:latin typeface="Times New Roman"/>
                <a:cs typeface="Times New Roman"/>
              </a:rPr>
              <a:t>T </a:t>
            </a:r>
            <a:r>
              <a:rPr sz="1950" i="1" spc="-30" baseline="427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ar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dimensiona</a:t>
            </a:r>
            <a:r>
              <a:rPr sz="1800" dirty="0">
                <a:latin typeface="Arial"/>
                <a:cs typeface="Arial"/>
              </a:rPr>
              <a:t>l row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vectors.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27760" y="5410200"/>
            <a:ext cx="263398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2425" algn="l"/>
                <a:tab pos="709295" algn="l"/>
                <a:tab pos="1292225" algn="l"/>
                <a:tab pos="1771014" algn="l"/>
                <a:tab pos="2294255" algn="l"/>
              </a:tabLst>
            </a:pPr>
            <a:r>
              <a:rPr sz="2200" b="1" dirty="0">
                <a:latin typeface="Times New Roman"/>
                <a:cs typeface="Times New Roman"/>
              </a:rPr>
              <a:t>D	</a:t>
            </a:r>
            <a:r>
              <a:rPr sz="2200" dirty="0">
                <a:latin typeface="Lucida Sans Unicode"/>
                <a:cs typeface="Lucida Sans Unicode"/>
              </a:rPr>
              <a:t>=	</a:t>
            </a:r>
            <a:r>
              <a:rPr sz="4650" b="0" spc="-390" baseline="-3584" dirty="0">
                <a:latin typeface="Segoe UI Light"/>
                <a:cs typeface="Segoe UI Light"/>
              </a:rPr>
              <a:t>[</a:t>
            </a:r>
            <a:r>
              <a:rPr sz="2200" b="1" spc="130" dirty="0">
                <a:latin typeface="Times New Roman"/>
                <a:cs typeface="Times New Roman"/>
              </a:rPr>
              <a:t>y</a:t>
            </a:r>
            <a:r>
              <a:rPr sz="1950" spc="15" baseline="-21367" dirty="0">
                <a:latin typeface="Times New Roman"/>
                <a:cs typeface="Times New Roman"/>
              </a:rPr>
              <a:t>1</a:t>
            </a:r>
            <a:r>
              <a:rPr sz="1950" baseline="-21367" dirty="0">
                <a:latin typeface="Times New Roman"/>
                <a:cs typeface="Times New Roman"/>
              </a:rPr>
              <a:t>	</a:t>
            </a:r>
            <a:r>
              <a:rPr sz="2200" b="1" spc="70" dirty="0">
                <a:latin typeface="Times New Roman"/>
                <a:cs typeface="Times New Roman"/>
              </a:rPr>
              <a:t>y</a:t>
            </a:r>
            <a:r>
              <a:rPr sz="1950" spc="15" baseline="-21367" dirty="0">
                <a:latin typeface="Times New Roman"/>
                <a:cs typeface="Times New Roman"/>
              </a:rPr>
              <a:t>2</a:t>
            </a:r>
            <a:r>
              <a:rPr sz="1950" baseline="-21367" dirty="0">
                <a:latin typeface="Times New Roman"/>
                <a:cs typeface="Times New Roman"/>
              </a:rPr>
              <a:t>	</a:t>
            </a:r>
            <a:r>
              <a:rPr sz="2200" spc="450" dirty="0">
                <a:latin typeface="Lucida Sans Unicode"/>
                <a:cs typeface="Lucida Sans Unicode"/>
              </a:rPr>
              <a:t>⋯</a:t>
            </a:r>
            <a:r>
              <a:rPr sz="2200" dirty="0">
                <a:latin typeface="Lucida Sans Unicode"/>
                <a:cs typeface="Lucida Sans Unicode"/>
              </a:rPr>
              <a:t>	</a:t>
            </a:r>
            <a:r>
              <a:rPr sz="2200" b="1" spc="130" dirty="0">
                <a:latin typeface="Times New Roman"/>
                <a:cs typeface="Times New Roman"/>
              </a:rPr>
              <a:t>y</a:t>
            </a:r>
            <a:r>
              <a:rPr sz="1950" i="1" spc="15" baseline="-21367" dirty="0">
                <a:latin typeface="Times New Roman"/>
                <a:cs typeface="Times New Roman"/>
              </a:rPr>
              <a:t>d</a:t>
            </a:r>
            <a:r>
              <a:rPr sz="1950" i="1" spc="-37" baseline="-21367" dirty="0">
                <a:latin typeface="Times New Roman"/>
                <a:cs typeface="Times New Roman"/>
              </a:rPr>
              <a:t> </a:t>
            </a:r>
            <a:r>
              <a:rPr sz="4650" spc="-952" baseline="-3584" dirty="0">
                <a:latin typeface="Lucida Sans Unicode"/>
                <a:cs typeface="Lucida Sans Unicode"/>
              </a:rPr>
              <a:t>]</a:t>
            </a:r>
            <a:endParaRPr sz="4650" baseline="-3584">
              <a:latin typeface="Lucida Sans Unicode"/>
              <a:cs typeface="Lucida Sans Unicod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70890" y="6054090"/>
            <a:ext cx="255270" cy="386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dirty="0">
                <a:latin typeface="Times New Roman"/>
                <a:cs typeface="Times New Roman"/>
              </a:rPr>
              <a:t>y</a:t>
            </a:r>
            <a:r>
              <a:rPr sz="2200" b="1" spc="-210" dirty="0">
                <a:latin typeface="Times New Roman"/>
                <a:cs typeface="Times New Roman"/>
              </a:rPr>
              <a:t> </a:t>
            </a:r>
            <a:r>
              <a:rPr sz="1950" i="1" spc="7" baseline="-21367" dirty="0">
                <a:latin typeface="Times New Roman"/>
                <a:cs typeface="Times New Roman"/>
              </a:rPr>
              <a:t>j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36650" y="6120129"/>
            <a:ext cx="20199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ar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column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vectors.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dirty="0"/>
              <a:t>02/09/15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pc="-5" dirty="0"/>
              <a:t>Di</a:t>
            </a:r>
            <a:r>
              <a:rPr dirty="0"/>
              <a:t>m</a:t>
            </a:r>
            <a:r>
              <a:rPr spc="-5" dirty="0"/>
              <a:t>ensi</a:t>
            </a:r>
            <a:r>
              <a:rPr dirty="0"/>
              <a:t>onal</a:t>
            </a:r>
            <a:r>
              <a:rPr spc="-5" dirty="0"/>
              <a:t>i</a:t>
            </a:r>
            <a:r>
              <a:rPr dirty="0"/>
              <a:t>ty </a:t>
            </a:r>
            <a:r>
              <a:rPr spc="-5" dirty="0"/>
              <a:t>Reduc</a:t>
            </a:r>
            <a:r>
              <a:rPr dirty="0"/>
              <a:t>t</a:t>
            </a:r>
            <a:r>
              <a:rPr spc="-5" dirty="0"/>
              <a:t>i</a:t>
            </a:r>
            <a:r>
              <a:rPr dirty="0"/>
              <a:t>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05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0310">
              <a:lnSpc>
                <a:spcPct val="100000"/>
              </a:lnSpc>
            </a:pPr>
            <a:r>
              <a:rPr spc="-15" dirty="0"/>
              <a:t>Ran</a:t>
            </a:r>
            <a:r>
              <a:rPr spc="-5" dirty="0"/>
              <a:t>k </a:t>
            </a:r>
            <a:r>
              <a:rPr spc="-10" dirty="0"/>
              <a:t>an</a:t>
            </a:r>
            <a:r>
              <a:rPr spc="-5" dirty="0"/>
              <a:t>d</a:t>
            </a:r>
            <a:r>
              <a:rPr spc="-10" dirty="0"/>
              <a:t> Dimensionality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6450" y="1116329"/>
            <a:ext cx="8338184" cy="5143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" algn="just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Linea</a:t>
            </a:r>
            <a:r>
              <a:rPr sz="2000" dirty="0">
                <a:latin typeface="Arial"/>
                <a:cs typeface="Arial"/>
              </a:rPr>
              <a:t>r </a:t>
            </a:r>
            <a:r>
              <a:rPr sz="2000" spc="-5" dirty="0">
                <a:latin typeface="Arial"/>
                <a:cs typeface="Arial"/>
              </a:rPr>
              <a:t>Independen</a:t>
            </a:r>
            <a:r>
              <a:rPr sz="2000" dirty="0">
                <a:latin typeface="Arial"/>
                <a:cs typeface="Arial"/>
              </a:rPr>
              <a:t>ce</a:t>
            </a:r>
            <a:endParaRPr sz="20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1120"/>
              </a:spcBef>
            </a:pPr>
            <a:r>
              <a:rPr sz="2000" spc="-5" dirty="0">
                <a:latin typeface="Arial"/>
                <a:cs typeface="Arial"/>
              </a:rPr>
              <a:t>Fo</a:t>
            </a:r>
            <a:r>
              <a:rPr sz="2000" dirty="0">
                <a:latin typeface="Arial"/>
                <a:cs typeface="Arial"/>
              </a:rPr>
              <a:t>r </a:t>
            </a:r>
            <a:r>
              <a:rPr sz="2000" spc="-5" dirty="0">
                <a:latin typeface="Arial"/>
                <a:cs typeface="Arial"/>
              </a:rPr>
              <a:t>an</a:t>
            </a:r>
            <a:r>
              <a:rPr sz="2000" dirty="0">
                <a:latin typeface="Arial"/>
                <a:cs typeface="Arial"/>
              </a:rPr>
              <a:t>y s</a:t>
            </a:r>
            <a:r>
              <a:rPr sz="2000" spc="-5" dirty="0">
                <a:latin typeface="Arial"/>
                <a:cs typeface="Arial"/>
              </a:rPr>
              <a:t>et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n</a:t>
            </a:r>
            <a:r>
              <a:rPr sz="2000" i="1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ecto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s,</a:t>
            </a:r>
            <a:r>
              <a:rPr sz="2000" dirty="0">
                <a:latin typeface="Arial"/>
                <a:cs typeface="Arial"/>
              </a:rPr>
              <a:t> a</a:t>
            </a:r>
            <a:r>
              <a:rPr sz="2000" spc="-5" dirty="0">
                <a:latin typeface="Arial"/>
                <a:cs typeface="Arial"/>
              </a:rPr>
              <a:t> linea</a:t>
            </a:r>
            <a:r>
              <a:rPr sz="2000" dirty="0">
                <a:latin typeface="Arial"/>
                <a:cs typeface="Arial"/>
              </a:rPr>
              <a:t>r c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binatio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i</a:t>
            </a:r>
            <a:r>
              <a:rPr sz="2000" dirty="0">
                <a:latin typeface="Arial"/>
                <a:cs typeface="Arial"/>
              </a:rPr>
              <a:t>s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e</a:t>
            </a:r>
            <a:r>
              <a:rPr sz="2000" dirty="0">
                <a:latin typeface="Arial"/>
                <a:cs typeface="Arial"/>
              </a:rPr>
              <a:t>x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ss</a:t>
            </a:r>
            <a:r>
              <a:rPr sz="2000" spc="-5" dirty="0">
                <a:latin typeface="Arial"/>
                <a:cs typeface="Arial"/>
              </a:rPr>
              <a:t>io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of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fo</a:t>
            </a:r>
            <a:r>
              <a:rPr sz="2000" dirty="0">
                <a:latin typeface="Arial"/>
                <a:cs typeface="Arial"/>
              </a:rPr>
              <a:t>rm</a:t>
            </a:r>
            <a:r>
              <a:rPr sz="2000" spc="-5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15240" indent="407670">
              <a:lnSpc>
                <a:spcPct val="100000"/>
              </a:lnSpc>
              <a:spcBef>
                <a:spcPts val="880"/>
              </a:spcBef>
            </a:pPr>
            <a:r>
              <a:rPr sz="2150" i="1" spc="70" dirty="0">
                <a:latin typeface="Times New Roman"/>
                <a:cs typeface="Times New Roman"/>
              </a:rPr>
              <a:t>c</a:t>
            </a:r>
            <a:r>
              <a:rPr sz="1950" spc="7" baseline="-21367" dirty="0">
                <a:latin typeface="Times New Roman"/>
                <a:cs typeface="Times New Roman"/>
              </a:rPr>
              <a:t>1</a:t>
            </a:r>
            <a:r>
              <a:rPr sz="1950" spc="-44" baseline="-21367" dirty="0">
                <a:latin typeface="Times New Roman"/>
                <a:cs typeface="Times New Roman"/>
              </a:rPr>
              <a:t> </a:t>
            </a:r>
            <a:r>
              <a:rPr sz="2150" b="1" spc="150" dirty="0">
                <a:latin typeface="Times New Roman"/>
                <a:cs typeface="Times New Roman"/>
              </a:rPr>
              <a:t>y</a:t>
            </a:r>
            <a:r>
              <a:rPr sz="1950" spc="165" baseline="-21367" dirty="0">
                <a:latin typeface="Times New Roman"/>
                <a:cs typeface="Times New Roman"/>
              </a:rPr>
              <a:t>1</a:t>
            </a:r>
            <a:r>
              <a:rPr sz="2150" spc="-275" dirty="0">
                <a:latin typeface="Lucida Sans Unicode"/>
                <a:cs typeface="Lucida Sans Unicode"/>
              </a:rPr>
              <a:t>+</a:t>
            </a:r>
            <a:r>
              <a:rPr sz="2150" i="1" spc="125" dirty="0">
                <a:latin typeface="Times New Roman"/>
                <a:cs typeface="Times New Roman"/>
              </a:rPr>
              <a:t>c</a:t>
            </a:r>
            <a:r>
              <a:rPr sz="1950" spc="7" baseline="-21367" dirty="0">
                <a:latin typeface="Times New Roman"/>
                <a:cs typeface="Times New Roman"/>
              </a:rPr>
              <a:t>2</a:t>
            </a:r>
            <a:r>
              <a:rPr sz="1950" spc="-30" baseline="-21367" dirty="0">
                <a:latin typeface="Times New Roman"/>
                <a:cs typeface="Times New Roman"/>
              </a:rPr>
              <a:t> </a:t>
            </a:r>
            <a:r>
              <a:rPr sz="2150" b="1" spc="150" dirty="0">
                <a:latin typeface="Times New Roman"/>
                <a:cs typeface="Times New Roman"/>
              </a:rPr>
              <a:t>y</a:t>
            </a:r>
            <a:r>
              <a:rPr sz="1950" spc="7" baseline="-21367" dirty="0">
                <a:latin typeface="Times New Roman"/>
                <a:cs typeface="Times New Roman"/>
              </a:rPr>
              <a:t>2</a:t>
            </a:r>
            <a:r>
              <a:rPr sz="1950" spc="-240" baseline="-21367" dirty="0">
                <a:latin typeface="Times New Roman"/>
                <a:cs typeface="Times New Roman"/>
              </a:rPr>
              <a:t> </a:t>
            </a:r>
            <a:r>
              <a:rPr sz="2150" spc="-415" dirty="0">
                <a:latin typeface="Lucida Sans Unicode"/>
                <a:cs typeface="Lucida Sans Unicode"/>
              </a:rPr>
              <a:t>+</a:t>
            </a:r>
            <a:r>
              <a:rPr sz="2150" spc="409" dirty="0">
                <a:latin typeface="Lucida Sans Unicode"/>
                <a:cs typeface="Lucida Sans Unicode"/>
              </a:rPr>
              <a:t>⋯</a:t>
            </a:r>
            <a:r>
              <a:rPr sz="2150" spc="-275" dirty="0">
                <a:latin typeface="Lucida Sans Unicode"/>
                <a:cs typeface="Lucida Sans Unicode"/>
              </a:rPr>
              <a:t>+</a:t>
            </a:r>
            <a:r>
              <a:rPr sz="2150" i="1" spc="125" dirty="0">
                <a:latin typeface="Times New Roman"/>
                <a:cs typeface="Times New Roman"/>
              </a:rPr>
              <a:t>c</a:t>
            </a:r>
            <a:r>
              <a:rPr sz="1950" i="1" spc="7" baseline="-21367" dirty="0">
                <a:latin typeface="Times New Roman"/>
                <a:cs typeface="Times New Roman"/>
              </a:rPr>
              <a:t>n</a:t>
            </a:r>
            <a:r>
              <a:rPr sz="1950" i="1" spc="75" baseline="-21367" dirty="0">
                <a:latin typeface="Times New Roman"/>
                <a:cs typeface="Times New Roman"/>
              </a:rPr>
              <a:t> </a:t>
            </a:r>
            <a:r>
              <a:rPr sz="2150" b="1" spc="150" dirty="0">
                <a:latin typeface="Times New Roman"/>
                <a:cs typeface="Times New Roman"/>
              </a:rPr>
              <a:t>y</a:t>
            </a:r>
            <a:r>
              <a:rPr sz="1950" i="1" spc="7" baseline="-21367" dirty="0">
                <a:latin typeface="Times New Roman"/>
                <a:cs typeface="Times New Roman"/>
              </a:rPr>
              <a:t>n</a:t>
            </a:r>
            <a:endParaRPr sz="1950" baseline="-21367">
              <a:latin typeface="Times New Roman"/>
              <a:cs typeface="Times New Roman"/>
            </a:endParaRPr>
          </a:p>
          <a:p>
            <a:pPr marL="15240" algn="just">
              <a:lnSpc>
                <a:spcPct val="100000"/>
              </a:lnSpc>
              <a:spcBef>
                <a:spcPts val="2140"/>
              </a:spcBef>
            </a:pPr>
            <a:r>
              <a:rPr sz="200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on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ide</a:t>
            </a:r>
            <a:r>
              <a:rPr sz="2000" dirty="0">
                <a:latin typeface="Arial"/>
                <a:cs typeface="Arial"/>
              </a:rPr>
              <a:t>r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equation:</a:t>
            </a:r>
            <a:endParaRPr sz="2000">
              <a:latin typeface="Arial"/>
              <a:cs typeface="Arial"/>
            </a:endParaRPr>
          </a:p>
          <a:p>
            <a:pPr marL="422909">
              <a:lnSpc>
                <a:spcPct val="100000"/>
              </a:lnSpc>
              <a:spcBef>
                <a:spcPts val="1360"/>
              </a:spcBef>
            </a:pPr>
            <a:r>
              <a:rPr sz="2200" i="1" spc="50" dirty="0">
                <a:latin typeface="Times New Roman"/>
                <a:cs typeface="Times New Roman"/>
              </a:rPr>
              <a:t>c</a:t>
            </a:r>
            <a:r>
              <a:rPr sz="1950" spc="15" baseline="-21367" dirty="0">
                <a:latin typeface="Times New Roman"/>
                <a:cs typeface="Times New Roman"/>
              </a:rPr>
              <a:t>1</a:t>
            </a:r>
            <a:r>
              <a:rPr sz="1950" spc="-52" baseline="-21367" dirty="0">
                <a:latin typeface="Times New Roman"/>
                <a:cs typeface="Times New Roman"/>
              </a:rPr>
              <a:t> </a:t>
            </a:r>
            <a:r>
              <a:rPr sz="2200" b="1" spc="125" dirty="0">
                <a:latin typeface="Times New Roman"/>
                <a:cs typeface="Times New Roman"/>
              </a:rPr>
              <a:t>y</a:t>
            </a:r>
            <a:r>
              <a:rPr sz="1950" spc="165" baseline="-21367" dirty="0">
                <a:latin typeface="Times New Roman"/>
                <a:cs typeface="Times New Roman"/>
              </a:rPr>
              <a:t>1</a:t>
            </a:r>
            <a:r>
              <a:rPr sz="2200" spc="-310" dirty="0">
                <a:latin typeface="Lucida Sans Unicode"/>
                <a:cs typeface="Lucida Sans Unicode"/>
              </a:rPr>
              <a:t>+</a:t>
            </a:r>
            <a:r>
              <a:rPr sz="2200" i="1" spc="105" dirty="0">
                <a:latin typeface="Times New Roman"/>
                <a:cs typeface="Times New Roman"/>
              </a:rPr>
              <a:t>c</a:t>
            </a:r>
            <a:r>
              <a:rPr sz="1950" spc="15" baseline="-21367" dirty="0">
                <a:latin typeface="Times New Roman"/>
                <a:cs typeface="Times New Roman"/>
              </a:rPr>
              <a:t>2</a:t>
            </a:r>
            <a:r>
              <a:rPr sz="1950" spc="67" baseline="-21367" dirty="0">
                <a:latin typeface="Times New Roman"/>
                <a:cs typeface="Times New Roman"/>
              </a:rPr>
              <a:t> </a:t>
            </a:r>
            <a:r>
              <a:rPr sz="2200" b="1" spc="125" dirty="0">
                <a:latin typeface="Times New Roman"/>
                <a:cs typeface="Times New Roman"/>
              </a:rPr>
              <a:t>y</a:t>
            </a:r>
            <a:r>
              <a:rPr sz="1950" spc="150" baseline="-21367" dirty="0">
                <a:latin typeface="Times New Roman"/>
                <a:cs typeface="Times New Roman"/>
              </a:rPr>
              <a:t>2</a:t>
            </a:r>
            <a:r>
              <a:rPr sz="2200" spc="-450" dirty="0">
                <a:latin typeface="Lucida Sans Unicode"/>
                <a:cs typeface="Lucida Sans Unicode"/>
              </a:rPr>
              <a:t>+</a:t>
            </a:r>
            <a:r>
              <a:rPr sz="2200" spc="370" dirty="0">
                <a:latin typeface="Lucida Sans Unicode"/>
                <a:cs typeface="Lucida Sans Unicode"/>
              </a:rPr>
              <a:t>⋯</a:t>
            </a:r>
            <a:r>
              <a:rPr sz="2200" spc="-470" dirty="0">
                <a:latin typeface="Lucida Sans Unicode"/>
                <a:cs typeface="Lucida Sans Unicode"/>
              </a:rPr>
              <a:t>+</a:t>
            </a:r>
            <a:r>
              <a:rPr sz="2200" spc="-465" dirty="0">
                <a:latin typeface="Lucida Sans Unicode"/>
                <a:cs typeface="Lucida Sans Unicode"/>
              </a:rPr>
              <a:t> </a:t>
            </a:r>
            <a:r>
              <a:rPr sz="2200" i="1" spc="105" dirty="0">
                <a:latin typeface="Times New Roman"/>
                <a:cs typeface="Times New Roman"/>
              </a:rPr>
              <a:t>c</a:t>
            </a:r>
            <a:r>
              <a:rPr sz="1950" i="1" spc="15" baseline="-21367" dirty="0">
                <a:latin typeface="Times New Roman"/>
                <a:cs typeface="Times New Roman"/>
              </a:rPr>
              <a:t>n</a:t>
            </a:r>
            <a:r>
              <a:rPr sz="1950" i="1" spc="-37" baseline="-21367" dirty="0">
                <a:latin typeface="Times New Roman"/>
                <a:cs typeface="Times New Roman"/>
              </a:rPr>
              <a:t> </a:t>
            </a:r>
            <a:r>
              <a:rPr sz="2200" b="1" spc="125" dirty="0">
                <a:latin typeface="Times New Roman"/>
                <a:cs typeface="Times New Roman"/>
              </a:rPr>
              <a:t>y</a:t>
            </a:r>
            <a:r>
              <a:rPr sz="1950" i="1" spc="150" baseline="-21367" dirty="0">
                <a:latin typeface="Times New Roman"/>
                <a:cs typeface="Times New Roman"/>
              </a:rPr>
              <a:t>n</a:t>
            </a:r>
            <a:r>
              <a:rPr sz="2200" spc="25" dirty="0">
                <a:latin typeface="Lucida Sans Unicode"/>
                <a:cs typeface="Lucida Sans Unicode"/>
              </a:rPr>
              <a:t>=</a:t>
            </a:r>
            <a:r>
              <a:rPr sz="2200" b="1" spc="-5" dirty="0">
                <a:latin typeface="Times New Roman"/>
                <a:cs typeface="Times New Roman"/>
              </a:rPr>
              <a:t>0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>
              <a:latin typeface="Times New Roman"/>
              <a:cs typeface="Times New Roman"/>
            </a:endParaRPr>
          </a:p>
          <a:p>
            <a:pPr marL="15240" marR="1244600">
              <a:lnSpc>
                <a:spcPts val="2250"/>
              </a:lnSpc>
            </a:pPr>
            <a:r>
              <a:rPr sz="2000" spc="-5" dirty="0">
                <a:latin typeface="Arial"/>
                <a:cs typeface="Arial"/>
              </a:rPr>
              <a:t>If thi</a:t>
            </a:r>
            <a:r>
              <a:rPr sz="2000" dirty="0">
                <a:latin typeface="Arial"/>
                <a:cs typeface="Arial"/>
              </a:rPr>
              <a:t>s </a:t>
            </a:r>
            <a:r>
              <a:rPr sz="2000" spc="-5" dirty="0">
                <a:latin typeface="Arial"/>
                <a:cs typeface="Arial"/>
              </a:rPr>
              <a:t>equatio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hold</a:t>
            </a:r>
            <a:r>
              <a:rPr sz="2000" dirty="0">
                <a:latin typeface="Arial"/>
                <a:cs typeface="Arial"/>
              </a:rPr>
              <a:t>s </a:t>
            </a:r>
            <a:r>
              <a:rPr sz="2000" spc="-5" dirty="0">
                <a:latin typeface="Arial"/>
                <a:cs typeface="Arial"/>
              </a:rPr>
              <a:t>onl</a:t>
            </a:r>
            <a:r>
              <a:rPr sz="2000" dirty="0">
                <a:latin typeface="Arial"/>
                <a:cs typeface="Arial"/>
              </a:rPr>
              <a:t>y </a:t>
            </a:r>
            <a:r>
              <a:rPr sz="2000" spc="-5" dirty="0">
                <a:latin typeface="Arial"/>
                <a:cs typeface="Arial"/>
              </a:rPr>
              <a:t>if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al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c</a:t>
            </a:r>
            <a:r>
              <a:rPr sz="1725" i="1" spc="-7" baseline="-9661" dirty="0">
                <a:latin typeface="Times New Roman"/>
                <a:cs typeface="Times New Roman"/>
              </a:rPr>
              <a:t>i</a:t>
            </a:r>
            <a:r>
              <a:rPr sz="2000" spc="-5" dirty="0">
                <a:latin typeface="Arial"/>
                <a:cs typeface="Arial"/>
              </a:rPr>
              <a:t>'s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z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o,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i="1" spc="-15" dirty="0">
                <a:latin typeface="Times New Roman"/>
                <a:cs typeface="Times New Roman"/>
              </a:rPr>
              <a:t>y</a:t>
            </a:r>
            <a:r>
              <a:rPr sz="1725" i="1" spc="7" baseline="-9661" dirty="0">
                <a:latin typeface="Times New Roman"/>
                <a:cs typeface="Times New Roman"/>
              </a:rPr>
              <a:t>i</a:t>
            </a:r>
            <a:r>
              <a:rPr sz="2000" spc="-5" dirty="0">
                <a:latin typeface="Arial"/>
                <a:cs typeface="Arial"/>
              </a:rPr>
              <a:t>'s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i="1" spc="-85" dirty="0">
                <a:latin typeface="Arial"/>
                <a:cs typeface="Arial"/>
              </a:rPr>
              <a:t>linea</a:t>
            </a:r>
            <a:r>
              <a:rPr sz="2000" i="1" spc="-80" dirty="0">
                <a:latin typeface="Arial"/>
                <a:cs typeface="Arial"/>
              </a:rPr>
              <a:t>r</a:t>
            </a:r>
            <a:r>
              <a:rPr sz="2000" i="1" spc="-85" dirty="0">
                <a:latin typeface="Arial"/>
                <a:cs typeface="Arial"/>
              </a:rPr>
              <a:t>l</a:t>
            </a:r>
            <a:r>
              <a:rPr sz="2000" i="1" dirty="0">
                <a:latin typeface="Arial"/>
                <a:cs typeface="Arial"/>
              </a:rPr>
              <a:t>y </a:t>
            </a:r>
            <a:r>
              <a:rPr sz="2000" i="1" spc="-5" dirty="0">
                <a:latin typeface="Arial"/>
                <a:cs typeface="Arial"/>
              </a:rPr>
              <a:t>independent</a:t>
            </a:r>
            <a:r>
              <a:rPr sz="2000" i="1" spc="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ecto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2450">
              <a:latin typeface="Times New Roman"/>
              <a:cs typeface="Times New Roman"/>
            </a:endParaRPr>
          </a:p>
          <a:p>
            <a:pPr marL="12700" marR="826135" algn="just">
              <a:lnSpc>
                <a:spcPct val="92900"/>
              </a:lnSpc>
            </a:pPr>
            <a:r>
              <a:rPr sz="2000" spc="-5" dirty="0">
                <a:latin typeface="Arial"/>
                <a:cs typeface="Arial"/>
              </a:rPr>
              <a:t>If th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equatio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hold</a:t>
            </a:r>
            <a:r>
              <a:rPr sz="2000" dirty="0">
                <a:latin typeface="Arial"/>
                <a:cs typeface="Arial"/>
              </a:rPr>
              <a:t>s w</a:t>
            </a:r>
            <a:r>
              <a:rPr sz="2000" spc="-5" dirty="0">
                <a:latin typeface="Arial"/>
                <a:cs typeface="Arial"/>
              </a:rPr>
              <a:t>it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i="1" spc="-15" dirty="0">
                <a:latin typeface="Times New Roman"/>
                <a:cs typeface="Times New Roman"/>
              </a:rPr>
              <a:t>c</a:t>
            </a:r>
            <a:r>
              <a:rPr sz="1725" i="1" spc="7" baseline="-9661" dirty="0">
                <a:latin typeface="Times New Roman"/>
                <a:cs typeface="Times New Roman"/>
              </a:rPr>
              <a:t>i</a:t>
            </a:r>
            <a:r>
              <a:rPr sz="2000" spc="-5" dirty="0">
                <a:latin typeface="Arial"/>
                <a:cs typeface="Arial"/>
              </a:rPr>
              <a:t>'s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not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equa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z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o,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ecto</a:t>
            </a:r>
            <a:r>
              <a:rPr sz="2000" dirty="0">
                <a:latin typeface="Arial"/>
                <a:cs typeface="Arial"/>
              </a:rPr>
              <a:t>rs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re </a:t>
            </a:r>
            <a:r>
              <a:rPr sz="2000" i="1" spc="-5" dirty="0">
                <a:latin typeface="Arial"/>
                <a:cs typeface="Arial"/>
              </a:rPr>
              <a:t>linea</a:t>
            </a:r>
            <a:r>
              <a:rPr sz="2000" i="1" dirty="0">
                <a:latin typeface="Arial"/>
                <a:cs typeface="Arial"/>
              </a:rPr>
              <a:t>r</a:t>
            </a:r>
            <a:r>
              <a:rPr sz="2000" i="1" spc="-5" dirty="0">
                <a:latin typeface="Arial"/>
                <a:cs typeface="Arial"/>
              </a:rPr>
              <a:t>l</a:t>
            </a:r>
            <a:r>
              <a:rPr sz="2000" i="1" dirty="0">
                <a:latin typeface="Arial"/>
                <a:cs typeface="Arial"/>
              </a:rPr>
              <a:t>y </a:t>
            </a:r>
            <a:r>
              <a:rPr sz="2000" i="1" spc="-5" dirty="0">
                <a:latin typeface="Arial"/>
                <a:cs typeface="Arial"/>
              </a:rPr>
              <a:t>dependen</a:t>
            </a:r>
            <a:r>
              <a:rPr sz="2000" i="1" spc="3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.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Thi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eans,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x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ss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at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least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on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</a:t>
            </a:r>
            <a:r>
              <a:rPr sz="2000" dirty="0">
                <a:latin typeface="Arial"/>
                <a:cs typeface="Arial"/>
              </a:rPr>
              <a:t>e v</a:t>
            </a:r>
            <a:r>
              <a:rPr sz="2000" spc="-5" dirty="0">
                <a:latin typeface="Arial"/>
                <a:cs typeface="Arial"/>
              </a:rPr>
              <a:t>ecto</a:t>
            </a:r>
            <a:r>
              <a:rPr sz="2000" dirty="0">
                <a:latin typeface="Arial"/>
                <a:cs typeface="Arial"/>
              </a:rPr>
              <a:t>rs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 </a:t>
            </a:r>
            <a:r>
              <a:rPr sz="2000" spc="-5" dirty="0">
                <a:latin typeface="Arial"/>
                <a:cs typeface="Arial"/>
              </a:rPr>
              <a:t>linea</a:t>
            </a:r>
            <a:r>
              <a:rPr sz="2000" dirty="0">
                <a:latin typeface="Arial"/>
                <a:cs typeface="Arial"/>
              </a:rPr>
              <a:t>r c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binatio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of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othe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s.</a:t>
            </a:r>
            <a:r>
              <a:rPr sz="2000" spc="55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e.g</a:t>
            </a:r>
            <a:r>
              <a:rPr sz="2000" i="1" spc="-10" dirty="0">
                <a:latin typeface="Arial"/>
                <a:cs typeface="Arial"/>
              </a:rPr>
              <a:t>.</a:t>
            </a:r>
            <a:r>
              <a:rPr sz="2000" spc="-5" dirty="0">
                <a:latin typeface="Arial"/>
                <a:cs typeface="Arial"/>
              </a:rPr>
              <a:t>,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Times New Roman"/>
              <a:cs typeface="Times New Roman"/>
            </a:endParaRPr>
          </a:p>
          <a:p>
            <a:pPr marL="431800">
              <a:lnSpc>
                <a:spcPct val="100000"/>
              </a:lnSpc>
              <a:tabLst>
                <a:tab pos="4473575" algn="l"/>
              </a:tabLst>
            </a:pPr>
            <a:r>
              <a:rPr sz="2150" b="1" spc="80" dirty="0">
                <a:latin typeface="Times New Roman"/>
                <a:cs typeface="Times New Roman"/>
              </a:rPr>
              <a:t>y</a:t>
            </a:r>
            <a:r>
              <a:rPr sz="1950" spc="37" baseline="-19230" dirty="0">
                <a:latin typeface="Times New Roman"/>
                <a:cs typeface="Times New Roman"/>
              </a:rPr>
              <a:t>1</a:t>
            </a:r>
            <a:r>
              <a:rPr sz="2150" spc="204" dirty="0">
                <a:latin typeface="Lucida Sans Unicode"/>
                <a:cs typeface="Lucida Sans Unicode"/>
              </a:rPr>
              <a:t>=</a:t>
            </a:r>
            <a:r>
              <a:rPr sz="2150" i="1" spc="15" dirty="0">
                <a:latin typeface="Times New Roman"/>
                <a:cs typeface="Times New Roman"/>
              </a:rPr>
              <a:t>k</a:t>
            </a:r>
            <a:r>
              <a:rPr sz="2150" i="1" spc="-280" dirty="0">
                <a:latin typeface="Times New Roman"/>
                <a:cs typeface="Times New Roman"/>
              </a:rPr>
              <a:t> </a:t>
            </a:r>
            <a:r>
              <a:rPr sz="1950" spc="15" baseline="-19230" dirty="0">
                <a:latin typeface="Times New Roman"/>
                <a:cs typeface="Times New Roman"/>
              </a:rPr>
              <a:t>2</a:t>
            </a:r>
            <a:r>
              <a:rPr sz="1950" spc="-37" baseline="-19230" dirty="0">
                <a:latin typeface="Times New Roman"/>
                <a:cs typeface="Times New Roman"/>
              </a:rPr>
              <a:t> </a:t>
            </a:r>
            <a:r>
              <a:rPr sz="2150" b="1" spc="150" dirty="0">
                <a:latin typeface="Times New Roman"/>
                <a:cs typeface="Times New Roman"/>
              </a:rPr>
              <a:t>y</a:t>
            </a:r>
            <a:r>
              <a:rPr sz="1950" spc="15" baseline="-19230" dirty="0">
                <a:latin typeface="Times New Roman"/>
                <a:cs typeface="Times New Roman"/>
              </a:rPr>
              <a:t>2</a:t>
            </a:r>
            <a:r>
              <a:rPr sz="1950" spc="-247" baseline="-19230" dirty="0">
                <a:latin typeface="Times New Roman"/>
                <a:cs typeface="Times New Roman"/>
              </a:rPr>
              <a:t> </a:t>
            </a:r>
            <a:r>
              <a:rPr sz="2150" spc="-415" dirty="0">
                <a:latin typeface="Lucida Sans Unicode"/>
                <a:cs typeface="Lucida Sans Unicode"/>
              </a:rPr>
              <a:t>+</a:t>
            </a:r>
            <a:r>
              <a:rPr sz="2150" spc="409" dirty="0">
                <a:latin typeface="Lucida Sans Unicode"/>
                <a:cs typeface="Lucida Sans Unicode"/>
              </a:rPr>
              <a:t>⋯</a:t>
            </a:r>
            <a:r>
              <a:rPr sz="2150" spc="-434" dirty="0">
                <a:latin typeface="Lucida Sans Unicode"/>
                <a:cs typeface="Lucida Sans Unicode"/>
              </a:rPr>
              <a:t>+</a:t>
            </a:r>
            <a:r>
              <a:rPr sz="2150" spc="-450" dirty="0">
                <a:latin typeface="Lucida Sans Unicode"/>
                <a:cs typeface="Lucida Sans Unicode"/>
              </a:rPr>
              <a:t> </a:t>
            </a:r>
            <a:r>
              <a:rPr sz="2150" i="1" spc="15" dirty="0">
                <a:latin typeface="Times New Roman"/>
                <a:cs typeface="Times New Roman"/>
              </a:rPr>
              <a:t>k</a:t>
            </a:r>
            <a:r>
              <a:rPr sz="2150" i="1" spc="-280" dirty="0">
                <a:latin typeface="Times New Roman"/>
                <a:cs typeface="Times New Roman"/>
              </a:rPr>
              <a:t> </a:t>
            </a:r>
            <a:r>
              <a:rPr sz="1950" i="1" spc="15" baseline="-19230" dirty="0">
                <a:latin typeface="Times New Roman"/>
                <a:cs typeface="Times New Roman"/>
              </a:rPr>
              <a:t>n</a:t>
            </a:r>
            <a:r>
              <a:rPr sz="1950" i="1" spc="67" baseline="-19230" dirty="0">
                <a:latin typeface="Times New Roman"/>
                <a:cs typeface="Times New Roman"/>
              </a:rPr>
              <a:t> </a:t>
            </a:r>
            <a:r>
              <a:rPr sz="2150" b="1" spc="150" dirty="0">
                <a:latin typeface="Times New Roman"/>
                <a:cs typeface="Times New Roman"/>
              </a:rPr>
              <a:t>y</a:t>
            </a:r>
            <a:r>
              <a:rPr sz="1950" i="1" spc="15" baseline="-19230" dirty="0">
                <a:latin typeface="Times New Roman"/>
                <a:cs typeface="Times New Roman"/>
              </a:rPr>
              <a:t>n</a:t>
            </a:r>
            <a:r>
              <a:rPr sz="1950" i="1" baseline="-19230" dirty="0">
                <a:latin typeface="Times New Roman"/>
                <a:cs typeface="Times New Roman"/>
              </a:rPr>
              <a:t>	</a:t>
            </a:r>
            <a:r>
              <a:rPr sz="2150" spc="20" dirty="0">
                <a:latin typeface="Times New Roman"/>
                <a:cs typeface="Times New Roman"/>
              </a:rPr>
              <a:t>w</a:t>
            </a:r>
            <a:r>
              <a:rPr sz="2150" spc="15" dirty="0">
                <a:latin typeface="Times New Roman"/>
                <a:cs typeface="Times New Roman"/>
              </a:rPr>
              <a:t>h</a:t>
            </a:r>
            <a:r>
              <a:rPr sz="2150" spc="10" dirty="0">
                <a:latin typeface="Times New Roman"/>
                <a:cs typeface="Times New Roman"/>
              </a:rPr>
              <a:t>er</a:t>
            </a:r>
            <a:r>
              <a:rPr sz="2150" spc="15" dirty="0">
                <a:latin typeface="Times New Roman"/>
                <a:cs typeface="Times New Roman"/>
              </a:rPr>
              <a:t>e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spc="-265" dirty="0">
                <a:latin typeface="Times New Roman"/>
                <a:cs typeface="Times New Roman"/>
              </a:rPr>
              <a:t> </a:t>
            </a:r>
            <a:r>
              <a:rPr sz="2150" i="1" spc="15" dirty="0">
                <a:latin typeface="Times New Roman"/>
                <a:cs typeface="Times New Roman"/>
              </a:rPr>
              <a:t>k</a:t>
            </a:r>
            <a:r>
              <a:rPr sz="2150" i="1" dirty="0">
                <a:latin typeface="Times New Roman"/>
                <a:cs typeface="Times New Roman"/>
              </a:rPr>
              <a:t> </a:t>
            </a:r>
            <a:r>
              <a:rPr sz="1950" i="1" baseline="-19230" dirty="0">
                <a:latin typeface="Times New Roman"/>
                <a:cs typeface="Times New Roman"/>
              </a:rPr>
              <a:t>j</a:t>
            </a:r>
            <a:r>
              <a:rPr sz="1950" i="1" spc="-315" baseline="-1923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Lucida Sans Unicode"/>
                <a:cs typeface="Lucida Sans Unicode"/>
              </a:rPr>
              <a:t>=</a:t>
            </a:r>
            <a:r>
              <a:rPr sz="2150" spc="65" dirty="0">
                <a:latin typeface="Lucida Sans Unicode"/>
                <a:cs typeface="Lucida Sans Unicode"/>
              </a:rPr>
              <a:t>−</a:t>
            </a:r>
            <a:r>
              <a:rPr sz="2150" i="1" spc="15" dirty="0">
                <a:latin typeface="Times New Roman"/>
                <a:cs typeface="Times New Roman"/>
              </a:rPr>
              <a:t>c</a:t>
            </a:r>
            <a:r>
              <a:rPr sz="2150" i="1" spc="-210" dirty="0">
                <a:latin typeface="Times New Roman"/>
                <a:cs typeface="Times New Roman"/>
              </a:rPr>
              <a:t> </a:t>
            </a:r>
            <a:r>
              <a:rPr sz="1950" i="1" baseline="-19230" dirty="0">
                <a:latin typeface="Times New Roman"/>
                <a:cs typeface="Times New Roman"/>
              </a:rPr>
              <a:t>j</a:t>
            </a:r>
            <a:r>
              <a:rPr sz="1950" i="1" spc="-120" baseline="-19230" dirty="0">
                <a:latin typeface="Times New Roman"/>
                <a:cs typeface="Times New Roman"/>
              </a:rPr>
              <a:t> </a:t>
            </a:r>
            <a:r>
              <a:rPr sz="2150" spc="-520" dirty="0">
                <a:latin typeface="Lucida Sans Unicode"/>
                <a:cs typeface="Lucida Sans Unicode"/>
              </a:rPr>
              <a:t>/</a:t>
            </a:r>
            <a:r>
              <a:rPr sz="2150" spc="-470" dirty="0">
                <a:latin typeface="Lucida Sans Unicode"/>
                <a:cs typeface="Lucida Sans Unicode"/>
              </a:rPr>
              <a:t> </a:t>
            </a:r>
            <a:r>
              <a:rPr sz="2150" i="1" spc="70" dirty="0">
                <a:latin typeface="Times New Roman"/>
                <a:cs typeface="Times New Roman"/>
              </a:rPr>
              <a:t>c</a:t>
            </a:r>
            <a:r>
              <a:rPr sz="1950" spc="7" baseline="-19230" dirty="0">
                <a:latin typeface="Times New Roman"/>
                <a:cs typeface="Times New Roman"/>
              </a:rPr>
              <a:t>1</a:t>
            </a:r>
            <a:endParaRPr sz="1950" baseline="-1923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dirty="0"/>
              <a:t>02/09/15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pc="-5" dirty="0"/>
              <a:t>Di</a:t>
            </a:r>
            <a:r>
              <a:rPr dirty="0"/>
              <a:t>m</a:t>
            </a:r>
            <a:r>
              <a:rPr spc="-5" dirty="0"/>
              <a:t>ensi</a:t>
            </a:r>
            <a:r>
              <a:rPr dirty="0"/>
              <a:t>onal</a:t>
            </a:r>
            <a:r>
              <a:rPr spc="-5" dirty="0"/>
              <a:t>i</a:t>
            </a:r>
            <a:r>
              <a:rPr dirty="0"/>
              <a:t>ty </a:t>
            </a:r>
            <a:r>
              <a:rPr spc="-5" dirty="0"/>
              <a:t>Reduc</a:t>
            </a:r>
            <a:r>
              <a:rPr dirty="0"/>
              <a:t>t</a:t>
            </a:r>
            <a:r>
              <a:rPr spc="-5" dirty="0"/>
              <a:t>i</a:t>
            </a:r>
            <a:r>
              <a:rPr dirty="0"/>
              <a:t>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05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0310">
              <a:lnSpc>
                <a:spcPct val="100000"/>
              </a:lnSpc>
            </a:pPr>
            <a:r>
              <a:rPr spc="-15" dirty="0"/>
              <a:t>Ran</a:t>
            </a:r>
            <a:r>
              <a:rPr spc="-5" dirty="0"/>
              <a:t>k </a:t>
            </a:r>
            <a:r>
              <a:rPr spc="-10" dirty="0"/>
              <a:t>an</a:t>
            </a:r>
            <a:r>
              <a:rPr spc="-5" dirty="0"/>
              <a:t>d</a:t>
            </a:r>
            <a:r>
              <a:rPr spc="-10" dirty="0"/>
              <a:t> Dimensionality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8990" y="1116329"/>
            <a:ext cx="7004684" cy="286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20"/>
              </a:lnSpc>
            </a:pPr>
            <a:r>
              <a:rPr sz="2000" spc="-5" dirty="0">
                <a:latin typeface="Arial"/>
                <a:cs typeface="Arial"/>
              </a:rPr>
              <a:t>Th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r</a:t>
            </a:r>
            <a:r>
              <a:rPr sz="2000" i="1" spc="-5" dirty="0">
                <a:latin typeface="Arial"/>
                <a:cs typeface="Arial"/>
              </a:rPr>
              <a:t>an</a:t>
            </a:r>
            <a:r>
              <a:rPr sz="2000" i="1" dirty="0">
                <a:latin typeface="Arial"/>
                <a:cs typeface="Arial"/>
              </a:rPr>
              <a:t>k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dirty="0">
                <a:latin typeface="Arial"/>
                <a:cs typeface="Arial"/>
              </a:rPr>
              <a:t> a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at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x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235"/>
              </a:lnSpc>
            </a:pP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x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m </a:t>
            </a:r>
            <a:r>
              <a:rPr sz="2000" spc="-5" dirty="0">
                <a:latin typeface="Arial"/>
                <a:cs typeface="Arial"/>
              </a:rPr>
              <a:t>nu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be</a:t>
            </a:r>
            <a:r>
              <a:rPr sz="2000" dirty="0">
                <a:latin typeface="Arial"/>
                <a:cs typeface="Arial"/>
              </a:rPr>
              <a:t>r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linea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y </a:t>
            </a:r>
            <a:r>
              <a:rPr sz="2000" spc="-5" dirty="0">
                <a:latin typeface="Arial"/>
                <a:cs typeface="Arial"/>
              </a:rPr>
              <a:t>independent</a:t>
            </a:r>
            <a:r>
              <a:rPr sz="2000" dirty="0">
                <a:latin typeface="Arial"/>
                <a:cs typeface="Arial"/>
              </a:rPr>
              <a:t> c</a:t>
            </a:r>
            <a:r>
              <a:rPr sz="2000" spc="-5" dirty="0">
                <a:latin typeface="Arial"/>
                <a:cs typeface="Arial"/>
              </a:rPr>
              <a:t>olu</a:t>
            </a:r>
            <a:r>
              <a:rPr sz="2000" dirty="0">
                <a:latin typeface="Arial"/>
                <a:cs typeface="Arial"/>
              </a:rPr>
              <a:t>mn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ecto</a:t>
            </a:r>
            <a:r>
              <a:rPr sz="2000" dirty="0">
                <a:latin typeface="Arial"/>
                <a:cs typeface="Arial"/>
              </a:rPr>
              <a:t>rs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80" dirty="0">
                <a:latin typeface="Arial"/>
                <a:cs typeface="Arial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15"/>
              </a:lnSpc>
            </a:pP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x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m </a:t>
            </a:r>
            <a:r>
              <a:rPr sz="2000" spc="-5" dirty="0">
                <a:latin typeface="Arial"/>
                <a:cs typeface="Arial"/>
              </a:rPr>
              <a:t>nu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be</a:t>
            </a:r>
            <a:r>
              <a:rPr sz="2000" dirty="0">
                <a:latin typeface="Arial"/>
                <a:cs typeface="Arial"/>
              </a:rPr>
              <a:t>r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linea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y </a:t>
            </a:r>
            <a:r>
              <a:rPr sz="2000" spc="-5" dirty="0">
                <a:latin typeface="Arial"/>
                <a:cs typeface="Arial"/>
              </a:rPr>
              <a:t>independent</a:t>
            </a:r>
            <a:r>
              <a:rPr sz="2000" dirty="0">
                <a:latin typeface="Arial"/>
                <a:cs typeface="Arial"/>
              </a:rPr>
              <a:t> r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ecto</a:t>
            </a:r>
            <a:r>
              <a:rPr sz="2000" dirty="0">
                <a:latin typeface="Arial"/>
                <a:cs typeface="Arial"/>
              </a:rPr>
              <a:t>rs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65" dirty="0">
                <a:latin typeface="Arial"/>
                <a:cs typeface="Arial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D</a:t>
            </a:r>
            <a:r>
              <a:rPr sz="2000" spc="-5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419734">
              <a:lnSpc>
                <a:spcPct val="100000"/>
              </a:lnSpc>
              <a:spcBef>
                <a:spcPts val="1200"/>
              </a:spcBef>
              <a:tabLst>
                <a:tab pos="758825" algn="l"/>
                <a:tab pos="1114425" algn="l"/>
                <a:tab pos="1697355" algn="l"/>
                <a:tab pos="2174875" algn="l"/>
                <a:tab pos="2696845" algn="l"/>
              </a:tabLst>
            </a:pPr>
            <a:r>
              <a:rPr sz="2200" b="1" dirty="0">
                <a:latin typeface="Times New Roman"/>
                <a:cs typeface="Times New Roman"/>
              </a:rPr>
              <a:t>D	</a:t>
            </a:r>
            <a:r>
              <a:rPr sz="2200" dirty="0">
                <a:latin typeface="Lucida Sans Unicode"/>
                <a:cs typeface="Lucida Sans Unicode"/>
              </a:rPr>
              <a:t>=	</a:t>
            </a:r>
            <a:r>
              <a:rPr sz="4650" spc="-592" baseline="-3584" dirty="0">
                <a:latin typeface="Lucida Sans Unicode"/>
                <a:cs typeface="Lucida Sans Unicode"/>
              </a:rPr>
              <a:t>[</a:t>
            </a:r>
            <a:r>
              <a:rPr sz="2200" b="1" spc="130" dirty="0">
                <a:latin typeface="Times New Roman"/>
                <a:cs typeface="Times New Roman"/>
              </a:rPr>
              <a:t>y</a:t>
            </a:r>
            <a:r>
              <a:rPr sz="1950" spc="15" baseline="-21367" dirty="0">
                <a:latin typeface="Times New Roman"/>
                <a:cs typeface="Times New Roman"/>
              </a:rPr>
              <a:t>1</a:t>
            </a:r>
            <a:r>
              <a:rPr sz="1950" baseline="-21367" dirty="0">
                <a:latin typeface="Times New Roman"/>
                <a:cs typeface="Times New Roman"/>
              </a:rPr>
              <a:t>	</a:t>
            </a:r>
            <a:r>
              <a:rPr sz="2200" b="1" spc="60" dirty="0">
                <a:latin typeface="Times New Roman"/>
                <a:cs typeface="Times New Roman"/>
              </a:rPr>
              <a:t>y</a:t>
            </a:r>
            <a:r>
              <a:rPr sz="1950" spc="15" baseline="-21367" dirty="0">
                <a:latin typeface="Times New Roman"/>
                <a:cs typeface="Times New Roman"/>
              </a:rPr>
              <a:t>2</a:t>
            </a:r>
            <a:r>
              <a:rPr sz="1950" baseline="-21367" dirty="0">
                <a:latin typeface="Times New Roman"/>
                <a:cs typeface="Times New Roman"/>
              </a:rPr>
              <a:t>	</a:t>
            </a:r>
            <a:r>
              <a:rPr sz="2200" spc="450" dirty="0">
                <a:latin typeface="Lucida Sans Unicode"/>
                <a:cs typeface="Lucida Sans Unicode"/>
              </a:rPr>
              <a:t>⋯</a:t>
            </a:r>
            <a:r>
              <a:rPr sz="2200" dirty="0">
                <a:latin typeface="Lucida Sans Unicode"/>
                <a:cs typeface="Lucida Sans Unicode"/>
              </a:rPr>
              <a:t>	</a:t>
            </a:r>
            <a:r>
              <a:rPr sz="2200" b="1" spc="130" dirty="0">
                <a:latin typeface="Times New Roman"/>
                <a:cs typeface="Times New Roman"/>
              </a:rPr>
              <a:t>y</a:t>
            </a:r>
            <a:r>
              <a:rPr sz="1950" i="1" spc="15" baseline="-21367" dirty="0">
                <a:latin typeface="Times New Roman"/>
                <a:cs typeface="Times New Roman"/>
              </a:rPr>
              <a:t>d</a:t>
            </a:r>
            <a:r>
              <a:rPr sz="1950" i="1" spc="-52" baseline="-21367" dirty="0">
                <a:latin typeface="Times New Roman"/>
                <a:cs typeface="Times New Roman"/>
              </a:rPr>
              <a:t> </a:t>
            </a:r>
            <a:r>
              <a:rPr sz="4650" spc="-952" baseline="-3584" dirty="0">
                <a:latin typeface="Lucida Sans Unicode"/>
                <a:cs typeface="Lucida Sans Unicode"/>
              </a:rPr>
              <a:t>]</a:t>
            </a:r>
            <a:endParaRPr sz="4650" baseline="-3584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 a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[</a:t>
            </a:r>
            <a:r>
              <a:rPr sz="2000" i="1" dirty="0">
                <a:latin typeface="Times New Roman"/>
                <a:cs typeface="Times New Roman"/>
              </a:rPr>
              <a:t>n </a:t>
            </a:r>
            <a:r>
              <a:rPr sz="2000" spc="-5" dirty="0">
                <a:latin typeface="Verdana"/>
                <a:cs typeface="Verdana"/>
              </a:rPr>
              <a:t>x</a:t>
            </a:r>
            <a:r>
              <a:rPr sz="2000" spc="-190" dirty="0">
                <a:latin typeface="Verdana"/>
                <a:cs typeface="Verdana"/>
              </a:rPr>
              <a:t> </a:t>
            </a:r>
            <a:r>
              <a:rPr sz="2000" i="1" spc="-10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] 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at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ix.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Then,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nk</a:t>
            </a:r>
            <a:r>
              <a:rPr sz="2000" spc="-5" dirty="0">
                <a:latin typeface="Times New Roman"/>
                <a:cs typeface="Times New Roman"/>
              </a:rPr>
              <a:t>(</a:t>
            </a:r>
            <a:r>
              <a:rPr sz="2000" b="1" spc="-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) =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r</a:t>
            </a:r>
            <a:r>
              <a:rPr sz="2000" i="1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≤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mi</a:t>
            </a:r>
            <a:r>
              <a:rPr sz="2000" dirty="0">
                <a:latin typeface="Times New Roman"/>
                <a:cs typeface="Times New Roman"/>
              </a:rPr>
              <a:t>n(</a:t>
            </a:r>
            <a:r>
              <a:rPr sz="2000" i="1" dirty="0">
                <a:latin typeface="Times New Roman"/>
                <a:cs typeface="Times New Roman"/>
              </a:rPr>
              <a:t>n, </a:t>
            </a:r>
            <a:r>
              <a:rPr sz="2000" i="1" spc="-10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an</a:t>
            </a:r>
            <a:r>
              <a:rPr sz="2000" dirty="0">
                <a:latin typeface="Arial"/>
                <a:cs typeface="Arial"/>
              </a:rPr>
              <a:t>k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dat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at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x </a:t>
            </a:r>
            <a:r>
              <a:rPr sz="2000" spc="-5" dirty="0">
                <a:latin typeface="Arial"/>
                <a:cs typeface="Arial"/>
              </a:rPr>
              <a:t>gi</a:t>
            </a:r>
            <a:r>
              <a:rPr sz="2000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 </a:t>
            </a:r>
            <a:r>
              <a:rPr sz="2000" spc="-5" dirty="0">
                <a:latin typeface="Arial"/>
                <a:cs typeface="Arial"/>
              </a:rPr>
              <a:t>th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di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en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ionalit</a:t>
            </a:r>
            <a:r>
              <a:rPr sz="2000" dirty="0">
                <a:latin typeface="Arial"/>
                <a:cs typeface="Arial"/>
              </a:rPr>
              <a:t>y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data.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0310">
              <a:lnSpc>
                <a:spcPct val="100000"/>
              </a:lnSpc>
            </a:pPr>
            <a:r>
              <a:rPr spc="-15" dirty="0"/>
              <a:t>Ran</a:t>
            </a:r>
            <a:r>
              <a:rPr spc="-5" dirty="0"/>
              <a:t>k </a:t>
            </a:r>
            <a:r>
              <a:rPr spc="-10" dirty="0"/>
              <a:t>an</a:t>
            </a:r>
            <a:r>
              <a:rPr spc="-5" dirty="0"/>
              <a:t>d</a:t>
            </a:r>
            <a:r>
              <a:rPr spc="-10" dirty="0"/>
              <a:t> Dimensionality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7719" y="1144777"/>
            <a:ext cx="8062595" cy="3190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" marR="5080">
              <a:lnSpc>
                <a:spcPts val="2220"/>
              </a:lnSpc>
            </a:pPr>
            <a:r>
              <a:rPr sz="2000" spc="-5" dirty="0">
                <a:latin typeface="Arial"/>
                <a:cs typeface="Arial"/>
              </a:rPr>
              <a:t>Th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nu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be</a:t>
            </a:r>
            <a:r>
              <a:rPr sz="2000" dirty="0">
                <a:latin typeface="Arial"/>
                <a:cs typeface="Arial"/>
              </a:rPr>
              <a:t>r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linea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y </a:t>
            </a:r>
            <a:r>
              <a:rPr sz="2000" spc="-5" dirty="0">
                <a:latin typeface="Arial"/>
                <a:cs typeface="Arial"/>
              </a:rPr>
              <a:t>independent</a:t>
            </a:r>
            <a:r>
              <a:rPr sz="2000" spc="60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ba</a:t>
            </a:r>
            <a:r>
              <a:rPr sz="2000" i="1" dirty="0">
                <a:latin typeface="Arial"/>
                <a:cs typeface="Arial"/>
              </a:rPr>
              <a:t>s</a:t>
            </a:r>
            <a:r>
              <a:rPr sz="2000" i="1" spc="-5" dirty="0">
                <a:latin typeface="Arial"/>
                <a:cs typeface="Arial"/>
              </a:rPr>
              <a:t>i</a:t>
            </a:r>
            <a:r>
              <a:rPr sz="2000" i="1" dirty="0">
                <a:latin typeface="Arial"/>
                <a:cs typeface="Arial"/>
              </a:rPr>
              <a:t>s v</a:t>
            </a:r>
            <a:r>
              <a:rPr sz="2000" i="1" spc="-5" dirty="0">
                <a:latin typeface="Arial"/>
                <a:cs typeface="Arial"/>
              </a:rPr>
              <a:t>ecto</a:t>
            </a:r>
            <a:r>
              <a:rPr sz="2000" i="1" dirty="0">
                <a:latin typeface="Arial"/>
                <a:cs typeface="Arial"/>
              </a:rPr>
              <a:t>rs</a:t>
            </a:r>
            <a:r>
              <a:rPr sz="2000" i="1" spc="-9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neede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ep</a:t>
            </a:r>
            <a:r>
              <a:rPr sz="2000" spc="-2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en</a:t>
            </a:r>
            <a:r>
              <a:rPr sz="2000" spc="-5" dirty="0">
                <a:latin typeface="Arial"/>
                <a:cs typeface="Arial"/>
              </a:rPr>
              <a:t>t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dat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ecto</a:t>
            </a:r>
            <a:r>
              <a:rPr sz="2000" spc="-11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,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gi</a:t>
            </a:r>
            <a:r>
              <a:rPr sz="2000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 </a:t>
            </a:r>
            <a:r>
              <a:rPr sz="2000" spc="-5" dirty="0">
                <a:latin typeface="Arial"/>
                <a:cs typeface="Arial"/>
              </a:rPr>
              <a:t>th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di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en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ionalit</a:t>
            </a:r>
            <a:r>
              <a:rPr sz="2000" dirty="0">
                <a:latin typeface="Arial"/>
                <a:cs typeface="Arial"/>
              </a:rPr>
              <a:t>y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data.</a:t>
            </a:r>
            <a:r>
              <a:rPr sz="2000" spc="50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e.g</a:t>
            </a:r>
            <a:r>
              <a:rPr sz="2000" spc="-5" dirty="0">
                <a:latin typeface="Arial"/>
                <a:cs typeface="Arial"/>
              </a:rPr>
              <a:t>.,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2000">
              <a:latin typeface="Times New Roman"/>
              <a:cs typeface="Times New Roman"/>
            </a:endParaRPr>
          </a:p>
          <a:p>
            <a:pPr marR="4846320" algn="ctr">
              <a:lnSpc>
                <a:spcPct val="100000"/>
              </a:lnSpc>
            </a:pPr>
            <a:r>
              <a:rPr sz="2150" b="1" spc="150" dirty="0">
                <a:latin typeface="Times New Roman"/>
                <a:cs typeface="Times New Roman"/>
              </a:rPr>
              <a:t>x</a:t>
            </a:r>
            <a:r>
              <a:rPr sz="2150" spc="30" dirty="0">
                <a:latin typeface="Lucida Sans Unicode"/>
                <a:cs typeface="Lucida Sans Unicode"/>
              </a:rPr>
              <a:t>=</a:t>
            </a:r>
            <a:r>
              <a:rPr sz="2150" spc="-434" dirty="0">
                <a:latin typeface="Lucida Sans Unicode"/>
                <a:cs typeface="Lucida Sans Unicode"/>
              </a:rPr>
              <a:t> </a:t>
            </a:r>
            <a:r>
              <a:rPr sz="2150" i="1" spc="125" dirty="0">
                <a:latin typeface="Times New Roman"/>
                <a:cs typeface="Times New Roman"/>
              </a:rPr>
              <a:t>x</a:t>
            </a:r>
            <a:r>
              <a:rPr sz="1950" spc="15" baseline="-19230" dirty="0">
                <a:latin typeface="Times New Roman"/>
                <a:cs typeface="Times New Roman"/>
              </a:rPr>
              <a:t>1</a:t>
            </a:r>
            <a:r>
              <a:rPr sz="1950" spc="-142" baseline="-19230" dirty="0">
                <a:latin typeface="Times New Roman"/>
                <a:cs typeface="Times New Roman"/>
              </a:rPr>
              <a:t> </a:t>
            </a:r>
            <a:r>
              <a:rPr sz="2150" b="1" spc="70" dirty="0">
                <a:latin typeface="Times New Roman"/>
                <a:cs typeface="Times New Roman"/>
              </a:rPr>
              <a:t>e</a:t>
            </a:r>
            <a:r>
              <a:rPr sz="1950" spc="150" baseline="-19230" dirty="0">
                <a:latin typeface="Times New Roman"/>
                <a:cs typeface="Times New Roman"/>
              </a:rPr>
              <a:t>1</a:t>
            </a:r>
            <a:r>
              <a:rPr sz="2150" spc="-434" dirty="0">
                <a:latin typeface="Lucida Sans Unicode"/>
                <a:cs typeface="Lucida Sans Unicode"/>
              </a:rPr>
              <a:t>+</a:t>
            </a:r>
            <a:r>
              <a:rPr sz="2150" spc="-320" dirty="0">
                <a:latin typeface="Lucida Sans Unicode"/>
                <a:cs typeface="Lucida Sans Unicode"/>
              </a:rPr>
              <a:t> </a:t>
            </a:r>
            <a:r>
              <a:rPr sz="2150" i="1" spc="140" dirty="0">
                <a:latin typeface="Times New Roman"/>
                <a:cs typeface="Times New Roman"/>
              </a:rPr>
              <a:t>x</a:t>
            </a:r>
            <a:r>
              <a:rPr sz="1950" spc="15" baseline="-19230" dirty="0">
                <a:latin typeface="Times New Roman"/>
                <a:cs typeface="Times New Roman"/>
              </a:rPr>
              <a:t>2</a:t>
            </a:r>
            <a:r>
              <a:rPr sz="1950" spc="-142" baseline="-19230" dirty="0">
                <a:latin typeface="Times New Roman"/>
                <a:cs typeface="Times New Roman"/>
              </a:rPr>
              <a:t> </a:t>
            </a:r>
            <a:r>
              <a:rPr sz="2150" b="1" spc="125" dirty="0">
                <a:latin typeface="Times New Roman"/>
                <a:cs typeface="Times New Roman"/>
              </a:rPr>
              <a:t>e</a:t>
            </a:r>
            <a:r>
              <a:rPr sz="1950" spc="15" baseline="-19230" dirty="0">
                <a:latin typeface="Times New Roman"/>
                <a:cs typeface="Times New Roman"/>
              </a:rPr>
              <a:t>2</a:t>
            </a:r>
            <a:r>
              <a:rPr sz="1950" spc="-247" baseline="-19230" dirty="0">
                <a:latin typeface="Times New Roman"/>
                <a:cs typeface="Times New Roman"/>
              </a:rPr>
              <a:t> </a:t>
            </a:r>
            <a:r>
              <a:rPr sz="2150" spc="-415" dirty="0">
                <a:latin typeface="Lucida Sans Unicode"/>
                <a:cs typeface="Lucida Sans Unicode"/>
              </a:rPr>
              <a:t>+</a:t>
            </a:r>
            <a:r>
              <a:rPr sz="2150" spc="420" dirty="0">
                <a:latin typeface="Lucida Sans Unicode"/>
                <a:cs typeface="Lucida Sans Unicode"/>
              </a:rPr>
              <a:t>⋯</a:t>
            </a:r>
            <a:r>
              <a:rPr sz="2150" spc="-434" dirty="0">
                <a:latin typeface="Lucida Sans Unicode"/>
                <a:cs typeface="Lucida Sans Unicode"/>
              </a:rPr>
              <a:t>+</a:t>
            </a:r>
            <a:r>
              <a:rPr sz="2150" spc="-390" dirty="0">
                <a:latin typeface="Lucida Sans Unicode"/>
                <a:cs typeface="Lucida Sans Unicode"/>
              </a:rPr>
              <a:t> </a:t>
            </a:r>
            <a:r>
              <a:rPr sz="2150" i="1" spc="200" dirty="0">
                <a:latin typeface="Times New Roman"/>
                <a:cs typeface="Times New Roman"/>
              </a:rPr>
              <a:t>x</a:t>
            </a:r>
            <a:r>
              <a:rPr sz="1950" i="1" spc="15" baseline="-19230" dirty="0">
                <a:latin typeface="Times New Roman"/>
                <a:cs typeface="Times New Roman"/>
              </a:rPr>
              <a:t>d</a:t>
            </a:r>
            <a:r>
              <a:rPr sz="1950" i="1" spc="67" baseline="-19230" dirty="0">
                <a:latin typeface="Times New Roman"/>
                <a:cs typeface="Times New Roman"/>
              </a:rPr>
              <a:t> </a:t>
            </a:r>
            <a:r>
              <a:rPr sz="2150" b="1" spc="125" dirty="0">
                <a:latin typeface="Times New Roman"/>
                <a:cs typeface="Times New Roman"/>
              </a:rPr>
              <a:t>e</a:t>
            </a:r>
            <a:r>
              <a:rPr sz="1950" i="1" spc="15" baseline="-19230" dirty="0">
                <a:latin typeface="Times New Roman"/>
                <a:cs typeface="Times New Roman"/>
              </a:rPr>
              <a:t>d</a:t>
            </a:r>
            <a:endParaRPr sz="1950" baseline="-1923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ts val="2315"/>
              </a:lnSpc>
              <a:spcBef>
                <a:spcPts val="1505"/>
              </a:spcBef>
            </a:pPr>
            <a:r>
              <a:rPr sz="2000" spc="-5" dirty="0">
                <a:latin typeface="Arial"/>
                <a:cs typeface="Arial"/>
              </a:rPr>
              <a:t>Th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dat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 point</a:t>
            </a:r>
            <a:r>
              <a:rPr sz="2000" dirty="0">
                <a:latin typeface="Arial"/>
                <a:cs typeface="Arial"/>
              </a:rPr>
              <a:t>s </a:t>
            </a:r>
            <a:r>
              <a:rPr sz="2000" spc="-5" dirty="0">
                <a:latin typeface="Arial"/>
                <a:cs typeface="Arial"/>
              </a:rPr>
              <a:t>appa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entl</a:t>
            </a:r>
            <a:r>
              <a:rPr sz="2000" dirty="0">
                <a:latin typeface="Arial"/>
                <a:cs typeface="Arial"/>
              </a:rPr>
              <a:t>y 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id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0" dirty="0">
                <a:latin typeface="Arial"/>
                <a:cs typeface="Arial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d</a:t>
            </a:r>
            <a:r>
              <a:rPr sz="2000" i="1" dirty="0"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315"/>
              </a:lnSpc>
            </a:pPr>
            <a:r>
              <a:rPr sz="2000" spc="-5" dirty="0">
                <a:latin typeface="Arial"/>
                <a:cs typeface="Arial"/>
              </a:rPr>
              <a:t>di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en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iona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att</a:t>
            </a:r>
            <a:r>
              <a:rPr sz="2000" i="1" dirty="0">
                <a:latin typeface="Arial"/>
                <a:cs typeface="Arial"/>
              </a:rPr>
              <a:t>r</a:t>
            </a:r>
            <a:r>
              <a:rPr sz="2000" i="1" spc="-5" dirty="0">
                <a:latin typeface="Arial"/>
                <a:cs typeface="Arial"/>
              </a:rPr>
              <a:t>ibut</a:t>
            </a:r>
            <a:r>
              <a:rPr sz="2000" i="1" dirty="0">
                <a:latin typeface="Arial"/>
                <a:cs typeface="Arial"/>
              </a:rPr>
              <a:t>e</a:t>
            </a:r>
            <a:r>
              <a:rPr sz="2000" i="1" spc="-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s</a:t>
            </a:r>
            <a:r>
              <a:rPr sz="2000" i="1" spc="-5" dirty="0">
                <a:latin typeface="Arial"/>
                <a:cs typeface="Arial"/>
              </a:rPr>
              <a:t>pa</a:t>
            </a:r>
            <a:r>
              <a:rPr sz="2000" i="1" dirty="0">
                <a:latin typeface="Arial"/>
                <a:cs typeface="Arial"/>
              </a:rPr>
              <a:t>c</a:t>
            </a:r>
            <a:r>
              <a:rPr sz="2000" i="1" spc="15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 marR="3586479">
              <a:lnSpc>
                <a:spcPts val="2230"/>
              </a:lnSpc>
            </a:pPr>
            <a:r>
              <a:rPr sz="2000" spc="-5" dirty="0">
                <a:latin typeface="Arial"/>
                <a:cs typeface="Arial"/>
              </a:rPr>
              <a:t>But,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if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r </a:t>
            </a:r>
            <a:r>
              <a:rPr sz="2000" dirty="0">
                <a:latin typeface="Times New Roman"/>
                <a:cs typeface="Times New Roman"/>
              </a:rPr>
              <a:t>&lt;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d</a:t>
            </a:r>
            <a:r>
              <a:rPr sz="2000" spc="-5" dirty="0">
                <a:latin typeface="Arial"/>
                <a:cs typeface="Arial"/>
              </a:rPr>
              <a:t>,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he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da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poin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c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uall</a:t>
            </a:r>
            <a:r>
              <a:rPr sz="2000" dirty="0">
                <a:latin typeface="Arial"/>
                <a:cs typeface="Arial"/>
              </a:rPr>
              <a:t>y 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id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 lo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r</a:t>
            </a:r>
            <a:r>
              <a:rPr sz="2000" i="1" dirty="0">
                <a:latin typeface="Arial"/>
                <a:cs typeface="Arial"/>
              </a:rPr>
              <a:t>-</a:t>
            </a:r>
            <a:r>
              <a:rPr sz="2000" spc="-5" dirty="0">
                <a:latin typeface="Arial"/>
                <a:cs typeface="Arial"/>
              </a:rPr>
              <a:t>di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en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iona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pa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46140" y="2820670"/>
            <a:ext cx="3200400" cy="3309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40120" y="6264909"/>
            <a:ext cx="21088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3</a:t>
            </a:r>
            <a:r>
              <a:rPr sz="1800" spc="-5" dirty="0">
                <a:latin typeface="Arial"/>
                <a:cs typeface="Arial"/>
              </a:rPr>
              <a:t> dimensiona</a:t>
            </a:r>
            <a:r>
              <a:rPr sz="1800" dirty="0">
                <a:latin typeface="Arial"/>
                <a:cs typeface="Arial"/>
              </a:rPr>
              <a:t>l space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dirty="0"/>
              <a:t>02/09/15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pc="-5" dirty="0"/>
              <a:t>Di</a:t>
            </a:r>
            <a:r>
              <a:rPr dirty="0"/>
              <a:t>m</a:t>
            </a:r>
            <a:r>
              <a:rPr spc="-5" dirty="0"/>
              <a:t>ensi</a:t>
            </a:r>
            <a:r>
              <a:rPr dirty="0"/>
              <a:t>onal</a:t>
            </a:r>
            <a:r>
              <a:rPr spc="-5" dirty="0"/>
              <a:t>i</a:t>
            </a:r>
            <a:r>
              <a:rPr dirty="0"/>
              <a:t>ty </a:t>
            </a:r>
            <a:r>
              <a:rPr spc="-5" dirty="0"/>
              <a:t>Reduc</a:t>
            </a:r>
            <a:r>
              <a:rPr dirty="0"/>
              <a:t>t</a:t>
            </a:r>
            <a:r>
              <a:rPr spc="-5" dirty="0"/>
              <a:t>i</a:t>
            </a:r>
            <a:r>
              <a:rPr dirty="0"/>
              <a:t>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05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4430">
              <a:lnSpc>
                <a:spcPct val="100000"/>
              </a:lnSpc>
            </a:pPr>
            <a:r>
              <a:rPr spc="-10" dirty="0"/>
              <a:t>Dimensionalit</a:t>
            </a:r>
            <a:r>
              <a:rPr spc="-5" dirty="0"/>
              <a:t>y </a:t>
            </a:r>
            <a:r>
              <a:rPr spc="-10" dirty="0"/>
              <a:t>Reduction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8990" y="3070859"/>
            <a:ext cx="122364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Ea</a:t>
            </a:r>
            <a:r>
              <a:rPr sz="2000" dirty="0">
                <a:latin typeface="Arial"/>
                <a:cs typeface="Arial"/>
              </a:rPr>
              <a:t>ch</a:t>
            </a:r>
            <a:r>
              <a:rPr sz="2000" spc="-5" dirty="0">
                <a:latin typeface="Arial"/>
                <a:cs typeface="Arial"/>
              </a:rPr>
              <a:t> point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75074" y="3070859"/>
            <a:ext cx="1182370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 a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ecto</a:t>
            </a:r>
            <a:r>
              <a:rPr sz="2000" dirty="0"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8990" y="3351529"/>
            <a:ext cx="343852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 </a:t>
            </a:r>
            <a:r>
              <a:rPr sz="2000" i="1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5" dirty="0">
                <a:latin typeface="Arial"/>
                <a:cs typeface="Arial"/>
              </a:rPr>
              <a:t>di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en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iona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ecto</a:t>
            </a:r>
            <a:r>
              <a:rPr sz="2000" dirty="0">
                <a:latin typeface="Arial"/>
                <a:cs typeface="Arial"/>
              </a:rPr>
              <a:t>r s</a:t>
            </a:r>
            <a:r>
              <a:rPr sz="2000" spc="-5" dirty="0">
                <a:latin typeface="Arial"/>
                <a:cs typeface="Arial"/>
              </a:rPr>
              <a:t>pa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03450" y="3039109"/>
            <a:ext cx="1891030" cy="38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b="1" spc="85" dirty="0">
                <a:latin typeface="Times New Roman"/>
                <a:cs typeface="Times New Roman"/>
              </a:rPr>
              <a:t>x</a:t>
            </a:r>
            <a:r>
              <a:rPr sz="1950" i="1" spc="-7" baseline="-23504" dirty="0">
                <a:latin typeface="Times New Roman"/>
                <a:cs typeface="Times New Roman"/>
              </a:rPr>
              <a:t>i</a:t>
            </a:r>
            <a:r>
              <a:rPr sz="1950" i="1" baseline="-23504" dirty="0">
                <a:latin typeface="Times New Roman"/>
                <a:cs typeface="Times New Roman"/>
              </a:rPr>
              <a:t> </a:t>
            </a:r>
            <a:r>
              <a:rPr sz="1950" i="1" spc="-97" baseline="-23504" dirty="0">
                <a:latin typeface="Times New Roman"/>
                <a:cs typeface="Times New Roman"/>
              </a:rPr>
              <a:t> </a:t>
            </a:r>
            <a:r>
              <a:rPr sz="2150" spc="55" dirty="0">
                <a:latin typeface="Lucida Sans Unicode"/>
                <a:cs typeface="Lucida Sans Unicode"/>
              </a:rPr>
              <a:t>=</a:t>
            </a:r>
            <a:r>
              <a:rPr sz="2150" spc="35" dirty="0">
                <a:latin typeface="Lucida Sans Unicode"/>
                <a:cs typeface="Lucida Sans Unicode"/>
              </a:rPr>
              <a:t>(</a:t>
            </a:r>
            <a:r>
              <a:rPr sz="2150" spc="-400" dirty="0">
                <a:latin typeface="Lucida Sans Unicode"/>
                <a:cs typeface="Lucida Sans Unicode"/>
              </a:rPr>
              <a:t> </a:t>
            </a:r>
            <a:r>
              <a:rPr sz="2150" i="1" spc="60" dirty="0">
                <a:latin typeface="Times New Roman"/>
                <a:cs typeface="Times New Roman"/>
              </a:rPr>
              <a:t>x</a:t>
            </a:r>
            <a:r>
              <a:rPr sz="1950" baseline="-23504" dirty="0">
                <a:latin typeface="Times New Roman"/>
                <a:cs typeface="Times New Roman"/>
              </a:rPr>
              <a:t>1,</a:t>
            </a:r>
            <a:r>
              <a:rPr sz="1950" spc="195" baseline="-23504" dirty="0">
                <a:latin typeface="Times New Roman"/>
                <a:cs typeface="Times New Roman"/>
              </a:rPr>
              <a:t> </a:t>
            </a:r>
            <a:r>
              <a:rPr sz="2150" i="1" spc="130" dirty="0">
                <a:latin typeface="Times New Roman"/>
                <a:cs typeface="Times New Roman"/>
              </a:rPr>
              <a:t>x</a:t>
            </a:r>
            <a:r>
              <a:rPr sz="1950" baseline="-23504" dirty="0">
                <a:latin typeface="Times New Roman"/>
                <a:cs typeface="Times New Roman"/>
              </a:rPr>
              <a:t>2,</a:t>
            </a:r>
            <a:r>
              <a:rPr sz="1950" spc="-209" baseline="-23504" dirty="0">
                <a:latin typeface="Times New Roman"/>
                <a:cs typeface="Times New Roman"/>
              </a:rPr>
              <a:t> </a:t>
            </a:r>
            <a:r>
              <a:rPr sz="2150" spc="-85" dirty="0">
                <a:latin typeface="Lucida Sans Unicode"/>
                <a:cs typeface="Lucida Sans Unicode"/>
              </a:rPr>
              <a:t>…</a:t>
            </a:r>
            <a:r>
              <a:rPr sz="2150" spc="-375" dirty="0">
                <a:latin typeface="Lucida Sans Unicode"/>
                <a:cs typeface="Lucida Sans Unicode"/>
              </a:rPr>
              <a:t> </a:t>
            </a:r>
            <a:r>
              <a:rPr sz="2150" i="1" spc="200" dirty="0">
                <a:latin typeface="Times New Roman"/>
                <a:cs typeface="Times New Roman"/>
              </a:rPr>
              <a:t>x</a:t>
            </a:r>
            <a:r>
              <a:rPr sz="1950" i="1" baseline="-23504" dirty="0">
                <a:latin typeface="Times New Roman"/>
                <a:cs typeface="Times New Roman"/>
              </a:rPr>
              <a:t>d</a:t>
            </a:r>
            <a:r>
              <a:rPr sz="1950" i="1" spc="-232" baseline="-23504" dirty="0">
                <a:latin typeface="Times New Roman"/>
                <a:cs typeface="Times New Roman"/>
              </a:rPr>
              <a:t> </a:t>
            </a:r>
            <a:r>
              <a:rPr sz="2150" spc="35" dirty="0">
                <a:latin typeface="Lucida Sans Unicode"/>
                <a:cs typeface="Lucida Sans Unicode"/>
              </a:rPr>
              <a:t>)</a:t>
            </a:r>
            <a:endParaRPr sz="215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50770" y="3008629"/>
            <a:ext cx="1828164" cy="210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22755" algn="l"/>
              </a:tabLst>
            </a:pPr>
            <a:r>
              <a:rPr sz="1300" i="1" dirty="0">
                <a:latin typeface="Times New Roman"/>
                <a:cs typeface="Times New Roman"/>
              </a:rPr>
              <a:t>T	T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7630" y="5546090"/>
            <a:ext cx="11811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i="1" spc="30" dirty="0">
                <a:latin typeface="Times New Roman"/>
                <a:cs typeface="Times New Roman"/>
              </a:rPr>
              <a:t>T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28089" y="5567679"/>
            <a:ext cx="899794" cy="723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b="1" spc="65" dirty="0">
                <a:latin typeface="Times New Roman"/>
                <a:cs typeface="Times New Roman"/>
              </a:rPr>
              <a:t>e</a:t>
            </a:r>
            <a:r>
              <a:rPr sz="1950" i="1" baseline="-23504" dirty="0">
                <a:latin typeface="Times New Roman"/>
                <a:cs typeface="Times New Roman"/>
              </a:rPr>
              <a:t>i </a:t>
            </a:r>
            <a:r>
              <a:rPr sz="1950" i="1" spc="217" baseline="-23504" dirty="0">
                <a:latin typeface="Times New Roman"/>
                <a:cs typeface="Times New Roman"/>
              </a:rPr>
              <a:t> </a:t>
            </a:r>
            <a:r>
              <a:rPr sz="2150" b="1" spc="15" dirty="0">
                <a:latin typeface="Times New Roman"/>
                <a:cs typeface="Times New Roman"/>
              </a:rPr>
              <a:t>e</a:t>
            </a:r>
            <a:r>
              <a:rPr sz="2150" b="1" spc="-220" dirty="0">
                <a:latin typeface="Times New Roman"/>
                <a:cs typeface="Times New Roman"/>
              </a:rPr>
              <a:t> </a:t>
            </a:r>
            <a:r>
              <a:rPr sz="1950" i="1" baseline="-23504" dirty="0">
                <a:latin typeface="Times New Roman"/>
                <a:cs typeface="Times New Roman"/>
              </a:rPr>
              <a:t>j</a:t>
            </a:r>
            <a:r>
              <a:rPr sz="1950" i="1" spc="-315" baseline="-23504" dirty="0">
                <a:latin typeface="Times New Roman"/>
                <a:cs typeface="Times New Roman"/>
              </a:rPr>
              <a:t> </a:t>
            </a:r>
            <a:r>
              <a:rPr sz="2150" spc="55" dirty="0">
                <a:latin typeface="Lucida Sans Unicode"/>
                <a:cs typeface="Lucida Sans Unicode"/>
              </a:rPr>
              <a:t>=</a:t>
            </a:r>
            <a:r>
              <a:rPr sz="2150" spc="15" dirty="0">
                <a:latin typeface="Times New Roman"/>
                <a:cs typeface="Times New Roman"/>
              </a:rPr>
              <a:t>1</a:t>
            </a:r>
            <a:endParaRPr sz="2150">
              <a:latin typeface="Times New Roman"/>
              <a:cs typeface="Times New Roman"/>
            </a:endParaRPr>
          </a:p>
          <a:p>
            <a:pPr marL="513715">
              <a:lnSpc>
                <a:spcPct val="100000"/>
              </a:lnSpc>
              <a:spcBef>
                <a:spcPts val="320"/>
              </a:spcBef>
            </a:pPr>
            <a:r>
              <a:rPr sz="2150" spc="125" dirty="0">
                <a:latin typeface="Lucida Sans Unicode"/>
                <a:cs typeface="Lucida Sans Unicode"/>
              </a:rPr>
              <a:t>=</a:t>
            </a:r>
            <a:r>
              <a:rPr sz="2150" spc="15" dirty="0">
                <a:latin typeface="Times New Roman"/>
                <a:cs typeface="Times New Roman"/>
              </a:rPr>
              <a:t>0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45810" y="5567679"/>
            <a:ext cx="765175" cy="723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225" indent="-10160">
              <a:lnSpc>
                <a:spcPct val="100000"/>
              </a:lnSpc>
            </a:pPr>
            <a:r>
              <a:rPr sz="2150" spc="10" dirty="0">
                <a:latin typeface="Times New Roman"/>
                <a:cs typeface="Times New Roman"/>
              </a:rPr>
              <a:t>if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i="1" spc="145" dirty="0">
                <a:latin typeface="Times New Roman"/>
                <a:cs typeface="Times New Roman"/>
              </a:rPr>
              <a:t>i</a:t>
            </a:r>
            <a:r>
              <a:rPr sz="2150" spc="25" dirty="0">
                <a:latin typeface="Lucida Sans Unicode"/>
                <a:cs typeface="Lucida Sans Unicode"/>
              </a:rPr>
              <a:t>=</a:t>
            </a:r>
            <a:r>
              <a:rPr sz="2150" spc="-100" dirty="0">
                <a:latin typeface="Lucida Sans Unicode"/>
                <a:cs typeface="Lucida Sans Unicode"/>
              </a:rPr>
              <a:t> </a:t>
            </a:r>
            <a:r>
              <a:rPr sz="2150" i="1" spc="5" dirty="0">
                <a:latin typeface="Times New Roman"/>
                <a:cs typeface="Times New Roman"/>
              </a:rPr>
              <a:t>j</a:t>
            </a:r>
            <a:endParaRPr sz="2150">
              <a:latin typeface="Times New Roman"/>
              <a:cs typeface="Times New Roman"/>
            </a:endParaRPr>
          </a:p>
          <a:p>
            <a:pPr marL="22225">
              <a:lnSpc>
                <a:spcPct val="100000"/>
              </a:lnSpc>
              <a:spcBef>
                <a:spcPts val="320"/>
              </a:spcBef>
            </a:pPr>
            <a:r>
              <a:rPr sz="2150" dirty="0">
                <a:latin typeface="Times New Roman"/>
                <a:cs typeface="Times New Roman"/>
              </a:rPr>
              <a:t>i</a:t>
            </a:r>
            <a:r>
              <a:rPr sz="2150" spc="10" dirty="0">
                <a:latin typeface="Times New Roman"/>
                <a:cs typeface="Times New Roman"/>
              </a:rPr>
              <a:t>f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i="1" spc="145" dirty="0">
                <a:latin typeface="Times New Roman"/>
                <a:cs typeface="Times New Roman"/>
              </a:rPr>
              <a:t>i</a:t>
            </a:r>
            <a:r>
              <a:rPr sz="2150" spc="25" dirty="0">
                <a:latin typeface="Lucida Sans Unicode"/>
                <a:cs typeface="Lucida Sans Unicode"/>
              </a:rPr>
              <a:t>≠</a:t>
            </a:r>
            <a:r>
              <a:rPr sz="2150" spc="-110" dirty="0">
                <a:latin typeface="Lucida Sans Unicode"/>
                <a:cs typeface="Lucida Sans Unicode"/>
              </a:rPr>
              <a:t> </a:t>
            </a:r>
            <a:r>
              <a:rPr sz="2150" i="1" spc="5" dirty="0">
                <a:latin typeface="Times New Roman"/>
                <a:cs typeface="Times New Roman"/>
              </a:rPr>
              <a:t>j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8990" y="3917950"/>
            <a:ext cx="4427855" cy="145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45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wr</a:t>
            </a:r>
            <a:r>
              <a:rPr sz="2000" spc="-5" dirty="0">
                <a:latin typeface="Arial"/>
                <a:cs typeface="Arial"/>
              </a:rPr>
              <a:t>it</a:t>
            </a:r>
            <a:r>
              <a:rPr sz="2000" dirty="0">
                <a:latin typeface="Arial"/>
                <a:cs typeface="Arial"/>
              </a:rPr>
              <a:t>e </a:t>
            </a:r>
            <a:r>
              <a:rPr sz="2000" b="1" dirty="0">
                <a:latin typeface="Times New Roman"/>
                <a:cs typeface="Times New Roman"/>
              </a:rPr>
              <a:t>x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R="2129155" algn="ctr">
              <a:lnSpc>
                <a:spcPts val="1100"/>
              </a:lnSpc>
              <a:spcBef>
                <a:spcPts val="300"/>
              </a:spcBef>
            </a:pPr>
            <a:r>
              <a:rPr sz="1300" i="1" spc="5" dirty="0">
                <a:latin typeface="Times New Roman"/>
                <a:cs typeface="Times New Roman"/>
              </a:rPr>
              <a:t>d</a:t>
            </a:r>
            <a:endParaRPr sz="1300">
              <a:latin typeface="Times New Roman"/>
              <a:cs typeface="Times New Roman"/>
            </a:endParaRPr>
          </a:p>
          <a:p>
            <a:pPr marR="2018664" algn="ctr">
              <a:lnSpc>
                <a:spcPts val="3370"/>
              </a:lnSpc>
            </a:pPr>
            <a:r>
              <a:rPr sz="2150" b="1" spc="150" dirty="0">
                <a:latin typeface="Times New Roman"/>
                <a:cs typeface="Times New Roman"/>
              </a:rPr>
              <a:t>x</a:t>
            </a:r>
            <a:r>
              <a:rPr sz="2150" spc="75" dirty="0">
                <a:latin typeface="Lucida Sans Unicode"/>
                <a:cs typeface="Lucida Sans Unicode"/>
              </a:rPr>
              <a:t>=</a:t>
            </a:r>
            <a:r>
              <a:rPr sz="4800" spc="-75" baseline="-5208" dirty="0">
                <a:latin typeface="Lucida Sans Unicode"/>
                <a:cs typeface="Lucida Sans Unicode"/>
              </a:rPr>
              <a:t>∑</a:t>
            </a:r>
            <a:r>
              <a:rPr sz="4800" spc="-600" baseline="-5208" dirty="0">
                <a:latin typeface="Lucida Sans Unicode"/>
                <a:cs typeface="Lucida Sans Unicode"/>
              </a:rPr>
              <a:t> </a:t>
            </a:r>
            <a:r>
              <a:rPr sz="2150" i="1" spc="140" dirty="0">
                <a:latin typeface="Times New Roman"/>
                <a:cs typeface="Times New Roman"/>
              </a:rPr>
              <a:t>x</a:t>
            </a:r>
            <a:r>
              <a:rPr sz="1950" i="1" baseline="-23504" dirty="0">
                <a:latin typeface="Times New Roman"/>
                <a:cs typeface="Times New Roman"/>
              </a:rPr>
              <a:t>i</a:t>
            </a:r>
            <a:r>
              <a:rPr sz="1950" i="1" spc="-104" baseline="-23504" dirty="0">
                <a:latin typeface="Times New Roman"/>
                <a:cs typeface="Times New Roman"/>
              </a:rPr>
              <a:t> </a:t>
            </a:r>
            <a:r>
              <a:rPr sz="2150" b="1" spc="125" dirty="0">
                <a:latin typeface="Times New Roman"/>
                <a:cs typeface="Times New Roman"/>
              </a:rPr>
              <a:t>e</a:t>
            </a:r>
            <a:r>
              <a:rPr sz="1950" i="1" baseline="-23504" dirty="0">
                <a:latin typeface="Times New Roman"/>
                <a:cs typeface="Times New Roman"/>
              </a:rPr>
              <a:t>i</a:t>
            </a:r>
            <a:endParaRPr sz="1950" baseline="-23504">
              <a:latin typeface="Times New Roman"/>
              <a:cs typeface="Times New Roman"/>
            </a:endParaRPr>
          </a:p>
          <a:p>
            <a:pPr marR="2120265" algn="ctr">
              <a:lnSpc>
                <a:spcPts val="1550"/>
              </a:lnSpc>
            </a:pPr>
            <a:r>
              <a:rPr sz="1300" i="1" dirty="0">
                <a:latin typeface="Times New Roman"/>
                <a:cs typeface="Times New Roman"/>
              </a:rPr>
              <a:t>i</a:t>
            </a:r>
            <a:r>
              <a:rPr sz="1300" i="1" spc="-21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Lucida Sans Unicode"/>
                <a:cs typeface="Lucida Sans Unicode"/>
              </a:rPr>
              <a:t>=</a:t>
            </a:r>
            <a:r>
              <a:rPr sz="1300" spc="5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2000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he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e</a:t>
            </a:r>
            <a:r>
              <a:rPr sz="1725" i="1" baseline="-9661" dirty="0">
                <a:latin typeface="Times New Roman"/>
                <a:cs typeface="Times New Roman"/>
              </a:rPr>
              <a:t>i </a:t>
            </a:r>
            <a:r>
              <a:rPr sz="1725" i="1" spc="-30" baseline="-966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-5" dirty="0">
                <a:latin typeface="Arial"/>
                <a:cs typeface="Arial"/>
              </a:rPr>
              <a:t> 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thono</a:t>
            </a:r>
            <a:r>
              <a:rPr sz="2000" dirty="0">
                <a:latin typeface="Arial"/>
                <a:cs typeface="Arial"/>
              </a:rPr>
              <a:t>rm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5" dirty="0">
                <a:latin typeface="Arial"/>
                <a:cs typeface="Arial"/>
              </a:rPr>
              <a:t> ba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 v</a:t>
            </a:r>
            <a:r>
              <a:rPr sz="2000" spc="-5" dirty="0">
                <a:latin typeface="Arial"/>
                <a:cs typeface="Arial"/>
              </a:rPr>
              <a:t>ecto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400800" y="1828800"/>
            <a:ext cx="3152140" cy="4859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60259" y="4191000"/>
            <a:ext cx="270510" cy="320040"/>
          </a:xfrm>
          <a:custGeom>
            <a:avLst/>
            <a:gdLst/>
            <a:ahLst/>
            <a:cxnLst/>
            <a:rect l="l" t="t" r="r" b="b"/>
            <a:pathLst>
              <a:path w="270509" h="320039">
                <a:moveTo>
                  <a:pt x="0" y="0"/>
                </a:moveTo>
                <a:lnTo>
                  <a:pt x="270510" y="0"/>
                </a:lnTo>
                <a:lnTo>
                  <a:pt x="270510" y="320039"/>
                </a:lnTo>
                <a:lnTo>
                  <a:pt x="0" y="3200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190740" y="4170679"/>
            <a:ext cx="213995" cy="351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20" dirty="0">
                <a:latin typeface="Times New Roman"/>
                <a:cs typeface="Times New Roman"/>
              </a:rPr>
              <a:t>e</a:t>
            </a:r>
            <a:r>
              <a:rPr sz="1725" spc="30" baseline="-24154" dirty="0">
                <a:latin typeface="Times New Roman"/>
                <a:cs typeface="Times New Roman"/>
              </a:rPr>
              <a:t>1</a:t>
            </a:r>
            <a:endParaRPr sz="1725" baseline="-24154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995409" y="3989070"/>
            <a:ext cx="279400" cy="321310"/>
          </a:xfrm>
          <a:custGeom>
            <a:avLst/>
            <a:gdLst/>
            <a:ahLst/>
            <a:cxnLst/>
            <a:rect l="l" t="t" r="r" b="b"/>
            <a:pathLst>
              <a:path w="279400" h="321310">
                <a:moveTo>
                  <a:pt x="0" y="0"/>
                </a:moveTo>
                <a:lnTo>
                  <a:pt x="279400" y="0"/>
                </a:lnTo>
                <a:lnTo>
                  <a:pt x="279400" y="321309"/>
                </a:lnTo>
                <a:lnTo>
                  <a:pt x="0" y="3213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025890" y="3961129"/>
            <a:ext cx="223520" cy="35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60" dirty="0">
                <a:latin typeface="Times New Roman"/>
                <a:cs typeface="Times New Roman"/>
              </a:rPr>
              <a:t>e</a:t>
            </a:r>
            <a:r>
              <a:rPr sz="1800" baseline="-23148" dirty="0">
                <a:latin typeface="Times New Roman"/>
                <a:cs typeface="Times New Roman"/>
              </a:rPr>
              <a:t>2</a:t>
            </a:r>
            <a:endParaRPr sz="1800" baseline="-23148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877809" y="2286000"/>
            <a:ext cx="274320" cy="321310"/>
          </a:xfrm>
          <a:custGeom>
            <a:avLst/>
            <a:gdLst/>
            <a:ahLst/>
            <a:cxnLst/>
            <a:rect l="l" t="t" r="r" b="b"/>
            <a:pathLst>
              <a:path w="274320" h="321310">
                <a:moveTo>
                  <a:pt x="0" y="0"/>
                </a:moveTo>
                <a:lnTo>
                  <a:pt x="274320" y="0"/>
                </a:lnTo>
                <a:lnTo>
                  <a:pt x="274320" y="321310"/>
                </a:lnTo>
                <a:lnTo>
                  <a:pt x="0" y="3213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908290" y="2258059"/>
            <a:ext cx="223520" cy="35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60" dirty="0">
                <a:latin typeface="Times New Roman"/>
                <a:cs typeface="Times New Roman"/>
              </a:rPr>
              <a:t>e</a:t>
            </a:r>
            <a:r>
              <a:rPr sz="1800" baseline="-23148" dirty="0">
                <a:latin typeface="Times New Roman"/>
                <a:cs typeface="Times New Roman"/>
              </a:rPr>
              <a:t>3</a:t>
            </a:r>
            <a:endParaRPr sz="1800" baseline="-23148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dirty="0"/>
              <a:t>02/09/15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pc="-5" dirty="0"/>
              <a:t>Di</a:t>
            </a:r>
            <a:r>
              <a:rPr dirty="0"/>
              <a:t>m</a:t>
            </a:r>
            <a:r>
              <a:rPr spc="-5" dirty="0"/>
              <a:t>ensi</a:t>
            </a:r>
            <a:r>
              <a:rPr dirty="0"/>
              <a:t>onal</a:t>
            </a:r>
            <a:r>
              <a:rPr spc="-5" dirty="0"/>
              <a:t>i</a:t>
            </a:r>
            <a:r>
              <a:rPr dirty="0"/>
              <a:t>ty </a:t>
            </a:r>
            <a:r>
              <a:rPr spc="-5" dirty="0"/>
              <a:t>Reduc</a:t>
            </a:r>
            <a:r>
              <a:rPr dirty="0"/>
              <a:t>t</a:t>
            </a:r>
            <a:r>
              <a:rPr spc="-5" dirty="0"/>
              <a:t>i</a:t>
            </a:r>
            <a:r>
              <a:rPr dirty="0"/>
              <a:t>on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05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19" name="object 19"/>
          <p:cNvSpPr txBox="1"/>
          <p:nvPr/>
        </p:nvSpPr>
        <p:spPr>
          <a:xfrm>
            <a:off x="1127760" y="1755140"/>
            <a:ext cx="582295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8615" algn="l"/>
              </a:tabLst>
            </a:pPr>
            <a:r>
              <a:rPr sz="2100" b="1" spc="55" dirty="0">
                <a:latin typeface="Times New Roman"/>
                <a:cs typeface="Times New Roman"/>
              </a:rPr>
              <a:t>D	</a:t>
            </a:r>
            <a:r>
              <a:rPr sz="2100" spc="60" dirty="0">
                <a:latin typeface="Lucida Sans Unicode"/>
                <a:cs typeface="Lucida Sans Unicode"/>
              </a:rPr>
              <a:t>=</a:t>
            </a:r>
            <a:endParaRPr sz="210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42160" y="1209040"/>
            <a:ext cx="264795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175" dirty="0">
                <a:latin typeface="Times New Roman"/>
                <a:cs typeface="Times New Roman"/>
              </a:rPr>
              <a:t>x</a:t>
            </a:r>
            <a:r>
              <a:rPr sz="1875" spc="37" baseline="-24444" dirty="0">
                <a:latin typeface="Times New Roman"/>
                <a:cs typeface="Times New Roman"/>
              </a:rPr>
              <a:t>1</a:t>
            </a:r>
            <a:endParaRPr sz="1875" baseline="-24444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98370" y="1182370"/>
            <a:ext cx="11811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i="1" spc="30" dirty="0">
                <a:latin typeface="Times New Roman"/>
                <a:cs typeface="Times New Roman"/>
              </a:rPr>
              <a:t>T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42160" y="1620520"/>
            <a:ext cx="264795" cy="370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175" dirty="0">
                <a:latin typeface="Times New Roman"/>
                <a:cs typeface="Times New Roman"/>
              </a:rPr>
              <a:t>x</a:t>
            </a:r>
            <a:r>
              <a:rPr sz="1875" spc="37" baseline="-20000" dirty="0">
                <a:latin typeface="Times New Roman"/>
                <a:cs typeface="Times New Roman"/>
              </a:rPr>
              <a:t>2</a:t>
            </a:r>
            <a:endParaRPr sz="1875" baseline="-20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98370" y="1586229"/>
            <a:ext cx="11811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i="1" spc="30" dirty="0">
                <a:latin typeface="Times New Roman"/>
                <a:cs typeface="Times New Roman"/>
              </a:rPr>
              <a:t>T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82470" y="1982470"/>
            <a:ext cx="18923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385" dirty="0">
                <a:latin typeface="Lucida Sans Unicode"/>
                <a:cs typeface="Lucida Sans Unicode"/>
              </a:rPr>
              <a:t>⋮</a:t>
            </a:r>
            <a:endParaRPr sz="2100">
              <a:latin typeface="Lucida Sans Unicode"/>
              <a:cs typeface="Lucida Sans Unicod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042160" y="2344420"/>
            <a:ext cx="264795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175" dirty="0">
                <a:latin typeface="Times New Roman"/>
                <a:cs typeface="Times New Roman"/>
              </a:rPr>
              <a:t>x</a:t>
            </a:r>
            <a:r>
              <a:rPr sz="1875" i="1" spc="37" baseline="-24444" dirty="0">
                <a:latin typeface="Times New Roman"/>
                <a:cs typeface="Times New Roman"/>
              </a:rPr>
              <a:t>n</a:t>
            </a:r>
            <a:endParaRPr sz="1875" baseline="-24444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98370" y="2317750"/>
            <a:ext cx="11811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i="1" spc="30" dirty="0">
                <a:latin typeface="Times New Roman"/>
                <a:cs typeface="Times New Roman"/>
              </a:rPr>
              <a:t>T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809750" y="762000"/>
            <a:ext cx="744220" cy="2131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300" b="0" spc="-3125" dirty="0">
                <a:latin typeface="Segoe UI Light"/>
                <a:cs typeface="Segoe UI Light"/>
              </a:rPr>
              <a:t>[</a:t>
            </a:r>
            <a:r>
              <a:rPr sz="13300" b="0" spc="755" dirty="0">
                <a:latin typeface="Segoe UI Light"/>
                <a:cs typeface="Segoe UI Light"/>
              </a:rPr>
              <a:t> </a:t>
            </a:r>
            <a:r>
              <a:rPr sz="13300" spc="-3695" dirty="0">
                <a:latin typeface="Lucida Sans Unicode"/>
                <a:cs typeface="Lucida Sans Unicode"/>
              </a:rPr>
              <a:t>]</a:t>
            </a:r>
            <a:endParaRPr sz="133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8990" y="3073400"/>
            <a:ext cx="122364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Ea</a:t>
            </a:r>
            <a:r>
              <a:rPr sz="2000" dirty="0">
                <a:latin typeface="Arial"/>
                <a:cs typeface="Arial"/>
              </a:rPr>
              <a:t>ch</a:t>
            </a:r>
            <a:r>
              <a:rPr sz="2000" spc="-5" dirty="0">
                <a:latin typeface="Arial"/>
                <a:cs typeface="Arial"/>
              </a:rPr>
              <a:t> point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75074" y="3073400"/>
            <a:ext cx="1182370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 a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ecto</a:t>
            </a:r>
            <a:r>
              <a:rPr sz="2000" dirty="0"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4430">
              <a:lnSpc>
                <a:spcPct val="100000"/>
              </a:lnSpc>
            </a:pPr>
            <a:r>
              <a:rPr spc="-10" dirty="0"/>
              <a:t>Dimensionalit</a:t>
            </a:r>
            <a:r>
              <a:rPr spc="-5" dirty="0"/>
              <a:t>y </a:t>
            </a:r>
            <a:r>
              <a:rPr spc="-10" dirty="0"/>
              <a:t>Reduction</a:t>
            </a:r>
          </a:p>
        </p:txBody>
      </p:sp>
      <p:sp>
        <p:nvSpPr>
          <p:cNvPr id="5" name="object 5"/>
          <p:cNvSpPr/>
          <p:nvPr/>
        </p:nvSpPr>
        <p:spPr>
          <a:xfrm>
            <a:off x="6327140" y="1786889"/>
            <a:ext cx="3300729" cy="518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08990" y="3355340"/>
            <a:ext cx="5093970" cy="2015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 </a:t>
            </a:r>
            <a:r>
              <a:rPr sz="2000" i="1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5" dirty="0">
                <a:latin typeface="Arial"/>
                <a:cs typeface="Arial"/>
              </a:rPr>
              <a:t>di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en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iona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ecto</a:t>
            </a:r>
            <a:r>
              <a:rPr sz="2000" dirty="0">
                <a:latin typeface="Arial"/>
                <a:cs typeface="Arial"/>
              </a:rPr>
              <a:t>r s</a:t>
            </a:r>
            <a:r>
              <a:rPr sz="2000" spc="-5" dirty="0">
                <a:latin typeface="Arial"/>
                <a:cs typeface="Arial"/>
              </a:rPr>
              <a:t>pa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e.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Gi</a:t>
            </a:r>
            <a:r>
              <a:rPr sz="2000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an</a:t>
            </a:r>
            <a:r>
              <a:rPr sz="2000" dirty="0">
                <a:latin typeface="Arial"/>
                <a:cs typeface="Arial"/>
              </a:rPr>
              <a:t>y </a:t>
            </a:r>
            <a:r>
              <a:rPr sz="2000" spc="-5" dirty="0">
                <a:latin typeface="Arial"/>
                <a:cs typeface="Arial"/>
              </a:rPr>
              <a:t>othe</a:t>
            </a:r>
            <a:r>
              <a:rPr sz="2000" dirty="0">
                <a:latin typeface="Arial"/>
                <a:cs typeface="Arial"/>
              </a:rPr>
              <a:t>r s</a:t>
            </a:r>
            <a:r>
              <a:rPr sz="2000" spc="-5" dirty="0">
                <a:latin typeface="Arial"/>
                <a:cs typeface="Arial"/>
              </a:rPr>
              <a:t>et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d</a:t>
            </a:r>
            <a:r>
              <a:rPr sz="2000" i="1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thono</a:t>
            </a:r>
            <a:r>
              <a:rPr sz="2000" dirty="0">
                <a:latin typeface="Arial"/>
                <a:cs typeface="Arial"/>
              </a:rPr>
              <a:t>rm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ecto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s:</a:t>
            </a:r>
            <a:endParaRPr sz="2000">
              <a:latin typeface="Arial"/>
              <a:cs typeface="Arial"/>
            </a:endParaRPr>
          </a:p>
          <a:p>
            <a:pPr marR="2797810" algn="ctr">
              <a:lnSpc>
                <a:spcPts val="1100"/>
              </a:lnSpc>
              <a:spcBef>
                <a:spcPts val="290"/>
              </a:spcBef>
            </a:pPr>
            <a:r>
              <a:rPr sz="1300" i="1" spc="5" dirty="0">
                <a:latin typeface="Times New Roman"/>
                <a:cs typeface="Times New Roman"/>
              </a:rPr>
              <a:t>d</a:t>
            </a:r>
            <a:endParaRPr sz="1300">
              <a:latin typeface="Times New Roman"/>
              <a:cs typeface="Times New Roman"/>
            </a:endParaRPr>
          </a:p>
          <a:p>
            <a:pPr marR="2670175" algn="ctr">
              <a:lnSpc>
                <a:spcPts val="3370"/>
              </a:lnSpc>
            </a:pPr>
            <a:r>
              <a:rPr sz="2200" b="1" spc="135" dirty="0">
                <a:latin typeface="Times New Roman"/>
                <a:cs typeface="Times New Roman"/>
              </a:rPr>
              <a:t>x</a:t>
            </a:r>
            <a:r>
              <a:rPr sz="2200" spc="25" dirty="0">
                <a:latin typeface="Lucida Sans Unicode"/>
                <a:cs typeface="Lucida Sans Unicode"/>
              </a:rPr>
              <a:t>=</a:t>
            </a:r>
            <a:r>
              <a:rPr sz="4800" spc="-75" baseline="-4340" dirty="0">
                <a:latin typeface="Lucida Sans Unicode"/>
                <a:cs typeface="Lucida Sans Unicode"/>
              </a:rPr>
              <a:t>∑</a:t>
            </a:r>
            <a:r>
              <a:rPr sz="4800" spc="-794" baseline="-4340" dirty="0">
                <a:latin typeface="Lucida Sans Unicode"/>
                <a:cs typeface="Lucida Sans Unicode"/>
              </a:rPr>
              <a:t> </a:t>
            </a:r>
            <a:r>
              <a:rPr sz="2200" i="1" spc="-10" dirty="0">
                <a:latin typeface="Times New Roman"/>
                <a:cs typeface="Times New Roman"/>
              </a:rPr>
              <a:t>a</a:t>
            </a:r>
            <a:r>
              <a:rPr sz="1950" i="1" baseline="-23504" dirty="0">
                <a:latin typeface="Times New Roman"/>
                <a:cs typeface="Times New Roman"/>
              </a:rPr>
              <a:t>i</a:t>
            </a:r>
            <a:r>
              <a:rPr sz="1950" i="1" spc="104" baseline="-23504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u</a:t>
            </a:r>
            <a:r>
              <a:rPr sz="1950" i="1" baseline="-23504" dirty="0">
                <a:latin typeface="Times New Roman"/>
                <a:cs typeface="Times New Roman"/>
              </a:rPr>
              <a:t>i</a:t>
            </a:r>
            <a:endParaRPr sz="1950" baseline="-23504">
              <a:latin typeface="Times New Roman"/>
              <a:cs typeface="Times New Roman"/>
            </a:endParaRPr>
          </a:p>
          <a:p>
            <a:pPr marR="2788920" algn="ctr">
              <a:lnSpc>
                <a:spcPts val="1550"/>
              </a:lnSpc>
            </a:pPr>
            <a:r>
              <a:rPr sz="1300" i="1" dirty="0">
                <a:latin typeface="Times New Roman"/>
                <a:cs typeface="Times New Roman"/>
              </a:rPr>
              <a:t>i</a:t>
            </a:r>
            <a:r>
              <a:rPr sz="1300" i="1" spc="-21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Lucida Sans Unicode"/>
                <a:cs typeface="Lucida Sans Unicode"/>
              </a:rPr>
              <a:t>=</a:t>
            </a:r>
            <a:r>
              <a:rPr sz="1300" spc="5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2000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he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u</a:t>
            </a:r>
            <a:r>
              <a:rPr sz="1725" i="1" baseline="-9661" dirty="0">
                <a:latin typeface="Times New Roman"/>
                <a:cs typeface="Times New Roman"/>
              </a:rPr>
              <a:t>i </a:t>
            </a:r>
            <a:r>
              <a:rPr sz="1725" i="1" spc="-30" baseline="-966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-5" dirty="0">
                <a:latin typeface="Arial"/>
                <a:cs typeface="Arial"/>
              </a:rPr>
              <a:t> 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thono</a:t>
            </a:r>
            <a:r>
              <a:rPr sz="2000" dirty="0">
                <a:latin typeface="Arial"/>
                <a:cs typeface="Arial"/>
              </a:rPr>
              <a:t>rm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5" dirty="0">
                <a:latin typeface="Arial"/>
                <a:cs typeface="Arial"/>
              </a:rPr>
              <a:t> ba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 v</a:t>
            </a:r>
            <a:r>
              <a:rPr sz="2000" spc="-5" dirty="0">
                <a:latin typeface="Arial"/>
                <a:cs typeface="Arial"/>
              </a:rPr>
              <a:t>ecto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s,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an</a:t>
            </a:r>
            <a:r>
              <a:rPr sz="2000" dirty="0"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dirty="0"/>
              <a:t>02/09/15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pc="-5" dirty="0"/>
              <a:t>Di</a:t>
            </a:r>
            <a:r>
              <a:rPr dirty="0"/>
              <a:t>m</a:t>
            </a:r>
            <a:r>
              <a:rPr spc="-5" dirty="0"/>
              <a:t>ensi</a:t>
            </a:r>
            <a:r>
              <a:rPr dirty="0"/>
              <a:t>onal</a:t>
            </a:r>
            <a:r>
              <a:rPr spc="-5" dirty="0"/>
              <a:t>i</a:t>
            </a:r>
            <a:r>
              <a:rPr dirty="0"/>
              <a:t>ty </a:t>
            </a:r>
            <a:r>
              <a:rPr spc="-5" dirty="0"/>
              <a:t>Reduc</a:t>
            </a:r>
            <a:r>
              <a:rPr dirty="0"/>
              <a:t>t</a:t>
            </a:r>
            <a:r>
              <a:rPr spc="-5" dirty="0"/>
              <a:t>i</a:t>
            </a:r>
            <a:r>
              <a:rPr dirty="0"/>
              <a:t>on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05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2207260" y="3037840"/>
            <a:ext cx="1889760" cy="38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b="1" spc="75" dirty="0">
                <a:latin typeface="Times New Roman"/>
                <a:cs typeface="Times New Roman"/>
              </a:rPr>
              <a:t>x</a:t>
            </a:r>
            <a:r>
              <a:rPr sz="1950" i="1" spc="-7" baseline="-23504" dirty="0">
                <a:latin typeface="Times New Roman"/>
                <a:cs typeface="Times New Roman"/>
              </a:rPr>
              <a:t>i</a:t>
            </a:r>
            <a:r>
              <a:rPr sz="1950" i="1" baseline="-23504" dirty="0">
                <a:latin typeface="Times New Roman"/>
                <a:cs typeface="Times New Roman"/>
              </a:rPr>
              <a:t> </a:t>
            </a:r>
            <a:r>
              <a:rPr sz="1950" i="1" spc="-97" baseline="-23504" dirty="0">
                <a:latin typeface="Times New Roman"/>
                <a:cs typeface="Times New Roman"/>
              </a:rPr>
              <a:t> </a:t>
            </a:r>
            <a:r>
              <a:rPr sz="2150" spc="70" dirty="0">
                <a:latin typeface="Lucida Sans Unicode"/>
                <a:cs typeface="Lucida Sans Unicode"/>
              </a:rPr>
              <a:t>=</a:t>
            </a:r>
            <a:r>
              <a:rPr sz="2150" spc="35" dirty="0">
                <a:latin typeface="Lucida Sans Unicode"/>
                <a:cs typeface="Lucida Sans Unicode"/>
              </a:rPr>
              <a:t>(</a:t>
            </a:r>
            <a:r>
              <a:rPr sz="2150" spc="-400" dirty="0">
                <a:latin typeface="Lucida Sans Unicode"/>
                <a:cs typeface="Lucida Sans Unicode"/>
              </a:rPr>
              <a:t> </a:t>
            </a:r>
            <a:r>
              <a:rPr sz="2150" i="1" spc="60" dirty="0">
                <a:latin typeface="Times New Roman"/>
                <a:cs typeface="Times New Roman"/>
              </a:rPr>
              <a:t>x</a:t>
            </a:r>
            <a:r>
              <a:rPr sz="1950" baseline="-23504" dirty="0">
                <a:latin typeface="Times New Roman"/>
                <a:cs typeface="Times New Roman"/>
              </a:rPr>
              <a:t>1,</a:t>
            </a:r>
            <a:r>
              <a:rPr sz="1950" spc="195" baseline="-23504" dirty="0">
                <a:latin typeface="Times New Roman"/>
                <a:cs typeface="Times New Roman"/>
              </a:rPr>
              <a:t> </a:t>
            </a:r>
            <a:r>
              <a:rPr sz="2150" i="1" spc="120" dirty="0">
                <a:latin typeface="Times New Roman"/>
                <a:cs typeface="Times New Roman"/>
              </a:rPr>
              <a:t>x</a:t>
            </a:r>
            <a:r>
              <a:rPr sz="1950" baseline="-23504" dirty="0">
                <a:latin typeface="Times New Roman"/>
                <a:cs typeface="Times New Roman"/>
              </a:rPr>
              <a:t>2,</a:t>
            </a:r>
            <a:r>
              <a:rPr sz="1950" spc="-209" baseline="-23504" dirty="0">
                <a:latin typeface="Times New Roman"/>
                <a:cs typeface="Times New Roman"/>
              </a:rPr>
              <a:t> </a:t>
            </a:r>
            <a:r>
              <a:rPr sz="2150" spc="-85" dirty="0">
                <a:latin typeface="Lucida Sans Unicode"/>
                <a:cs typeface="Lucida Sans Unicode"/>
              </a:rPr>
              <a:t>…</a:t>
            </a:r>
            <a:r>
              <a:rPr sz="2150" spc="-365" dirty="0">
                <a:latin typeface="Lucida Sans Unicode"/>
                <a:cs typeface="Lucida Sans Unicode"/>
              </a:rPr>
              <a:t> </a:t>
            </a:r>
            <a:r>
              <a:rPr sz="2150" i="1" spc="200" dirty="0">
                <a:latin typeface="Times New Roman"/>
                <a:cs typeface="Times New Roman"/>
              </a:rPr>
              <a:t>x</a:t>
            </a:r>
            <a:r>
              <a:rPr sz="1950" i="1" baseline="-23504" dirty="0">
                <a:latin typeface="Times New Roman"/>
                <a:cs typeface="Times New Roman"/>
              </a:rPr>
              <a:t>d</a:t>
            </a:r>
            <a:r>
              <a:rPr sz="1950" i="1" spc="-247" baseline="-23504" dirty="0">
                <a:latin typeface="Times New Roman"/>
                <a:cs typeface="Times New Roman"/>
              </a:rPr>
              <a:t> </a:t>
            </a:r>
            <a:r>
              <a:rPr sz="2150" spc="35" dirty="0">
                <a:latin typeface="Lucida Sans Unicode"/>
                <a:cs typeface="Lucida Sans Unicode"/>
              </a:rPr>
              <a:t>)</a:t>
            </a:r>
            <a:endParaRPr sz="21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53310" y="3008629"/>
            <a:ext cx="1829435" cy="210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24025" algn="l"/>
              </a:tabLst>
            </a:pPr>
            <a:r>
              <a:rPr sz="1300" i="1" dirty="0">
                <a:latin typeface="Times New Roman"/>
                <a:cs typeface="Times New Roman"/>
              </a:rPr>
              <a:t>T	T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60" y="1756409"/>
            <a:ext cx="582295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8615" algn="l"/>
              </a:tabLst>
            </a:pPr>
            <a:r>
              <a:rPr sz="2100" b="1" spc="55" dirty="0">
                <a:latin typeface="Times New Roman"/>
                <a:cs typeface="Times New Roman"/>
              </a:rPr>
              <a:t>D	</a:t>
            </a:r>
            <a:r>
              <a:rPr sz="2100" spc="60" dirty="0">
                <a:latin typeface="Lucida Sans Unicode"/>
                <a:cs typeface="Lucida Sans Unicode"/>
              </a:rPr>
              <a:t>=</a:t>
            </a:r>
            <a:endParaRPr sz="21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42160" y="1209040"/>
            <a:ext cx="264795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175" dirty="0">
                <a:latin typeface="Times New Roman"/>
                <a:cs typeface="Times New Roman"/>
              </a:rPr>
              <a:t>x</a:t>
            </a:r>
            <a:r>
              <a:rPr sz="1875" spc="37" baseline="-24444" dirty="0">
                <a:latin typeface="Times New Roman"/>
                <a:cs typeface="Times New Roman"/>
              </a:rPr>
              <a:t>1</a:t>
            </a:r>
            <a:endParaRPr sz="1875" baseline="-24444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98370" y="1182370"/>
            <a:ext cx="11811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i="1" spc="30" dirty="0">
                <a:latin typeface="Times New Roman"/>
                <a:cs typeface="Times New Roman"/>
              </a:rPr>
              <a:t>T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42160" y="1621790"/>
            <a:ext cx="264795" cy="369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175" dirty="0">
                <a:latin typeface="Times New Roman"/>
                <a:cs typeface="Times New Roman"/>
              </a:rPr>
              <a:t>x</a:t>
            </a:r>
            <a:r>
              <a:rPr sz="1875" spc="37" baseline="-20000" dirty="0">
                <a:latin typeface="Times New Roman"/>
                <a:cs typeface="Times New Roman"/>
              </a:rPr>
              <a:t>2</a:t>
            </a:r>
            <a:endParaRPr sz="1875" baseline="-20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98370" y="1586229"/>
            <a:ext cx="11811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i="1" spc="30" dirty="0">
                <a:latin typeface="Times New Roman"/>
                <a:cs typeface="Times New Roman"/>
              </a:rPr>
              <a:t>T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82470" y="1982470"/>
            <a:ext cx="18923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385" dirty="0">
                <a:latin typeface="Lucida Sans Unicode"/>
                <a:cs typeface="Lucida Sans Unicode"/>
              </a:rPr>
              <a:t>⋮</a:t>
            </a:r>
            <a:endParaRPr sz="21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42160" y="2344420"/>
            <a:ext cx="264795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175" dirty="0">
                <a:latin typeface="Times New Roman"/>
                <a:cs typeface="Times New Roman"/>
              </a:rPr>
              <a:t>x</a:t>
            </a:r>
            <a:r>
              <a:rPr sz="1875" i="1" spc="37" baseline="-24444" dirty="0">
                <a:latin typeface="Times New Roman"/>
                <a:cs typeface="Times New Roman"/>
              </a:rPr>
              <a:t>n</a:t>
            </a:r>
            <a:endParaRPr sz="1875" baseline="-24444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98370" y="2317750"/>
            <a:ext cx="11811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i="1" spc="30" dirty="0">
                <a:latin typeface="Times New Roman"/>
                <a:cs typeface="Times New Roman"/>
              </a:rPr>
              <a:t>T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09750" y="762000"/>
            <a:ext cx="744220" cy="2131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300" spc="-3695" dirty="0">
                <a:latin typeface="Lucida Sans Unicode"/>
                <a:cs typeface="Lucida Sans Unicode"/>
              </a:rPr>
              <a:t>[</a:t>
            </a:r>
            <a:r>
              <a:rPr sz="13300" spc="195" dirty="0">
                <a:latin typeface="Lucida Sans Unicode"/>
                <a:cs typeface="Lucida Sans Unicode"/>
              </a:rPr>
              <a:t> </a:t>
            </a:r>
            <a:r>
              <a:rPr sz="13300" spc="-3695" dirty="0">
                <a:latin typeface="Lucida Sans Unicode"/>
                <a:cs typeface="Lucida Sans Unicode"/>
              </a:rPr>
              <a:t>]</a:t>
            </a:r>
            <a:endParaRPr sz="1330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93189" y="5546090"/>
            <a:ext cx="11811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i="1" spc="30" dirty="0">
                <a:latin typeface="Times New Roman"/>
                <a:cs typeface="Times New Roman"/>
              </a:rPr>
              <a:t>T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28089" y="5568950"/>
            <a:ext cx="969644" cy="722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b="1" spc="100" dirty="0">
                <a:latin typeface="Times New Roman"/>
                <a:cs typeface="Times New Roman"/>
              </a:rPr>
              <a:t>u</a:t>
            </a:r>
            <a:r>
              <a:rPr sz="1875" i="1" spc="22" baseline="-24444" dirty="0">
                <a:latin typeface="Times New Roman"/>
                <a:cs typeface="Times New Roman"/>
              </a:rPr>
              <a:t>i</a:t>
            </a:r>
            <a:r>
              <a:rPr sz="1875" i="1" baseline="-24444" dirty="0">
                <a:latin typeface="Times New Roman"/>
                <a:cs typeface="Times New Roman"/>
              </a:rPr>
              <a:t>  </a:t>
            </a:r>
            <a:r>
              <a:rPr sz="1875" i="1" spc="-232" baseline="-24444" dirty="0">
                <a:latin typeface="Times New Roman"/>
                <a:cs typeface="Times New Roman"/>
              </a:rPr>
              <a:t> </a:t>
            </a:r>
            <a:r>
              <a:rPr sz="2150" b="1" spc="20" dirty="0">
                <a:latin typeface="Times New Roman"/>
                <a:cs typeface="Times New Roman"/>
              </a:rPr>
              <a:t>u</a:t>
            </a:r>
            <a:r>
              <a:rPr sz="2150" b="1" spc="-185" dirty="0">
                <a:latin typeface="Times New Roman"/>
                <a:cs typeface="Times New Roman"/>
              </a:rPr>
              <a:t> </a:t>
            </a:r>
            <a:r>
              <a:rPr sz="1875" i="1" spc="22" baseline="-24444" dirty="0">
                <a:latin typeface="Times New Roman"/>
                <a:cs typeface="Times New Roman"/>
              </a:rPr>
              <a:t>j</a:t>
            </a:r>
            <a:r>
              <a:rPr sz="1875" i="1" spc="-300" baseline="-24444" dirty="0">
                <a:latin typeface="Times New Roman"/>
                <a:cs typeface="Times New Roman"/>
              </a:rPr>
              <a:t> </a:t>
            </a:r>
            <a:r>
              <a:rPr sz="2150" spc="55" dirty="0">
                <a:latin typeface="Lucida Sans Unicode"/>
                <a:cs typeface="Lucida Sans Unicode"/>
              </a:rPr>
              <a:t>=</a:t>
            </a:r>
            <a:r>
              <a:rPr sz="2150" spc="15" dirty="0">
                <a:latin typeface="Times New Roman"/>
                <a:cs typeface="Times New Roman"/>
              </a:rPr>
              <a:t>1</a:t>
            </a:r>
            <a:endParaRPr sz="2150">
              <a:latin typeface="Times New Roman"/>
              <a:cs typeface="Times New Roman"/>
            </a:endParaRPr>
          </a:p>
          <a:p>
            <a:pPr marL="583565">
              <a:lnSpc>
                <a:spcPct val="100000"/>
              </a:lnSpc>
              <a:spcBef>
                <a:spcPts val="310"/>
              </a:spcBef>
            </a:pPr>
            <a:r>
              <a:rPr sz="2150" spc="125" dirty="0">
                <a:latin typeface="Lucida Sans Unicode"/>
                <a:cs typeface="Lucida Sans Unicode"/>
              </a:rPr>
              <a:t>=</a:t>
            </a:r>
            <a:r>
              <a:rPr sz="2150" spc="15" dirty="0">
                <a:latin typeface="Times New Roman"/>
                <a:cs typeface="Times New Roman"/>
              </a:rPr>
              <a:t>0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06770" y="5568950"/>
            <a:ext cx="774065" cy="722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" indent="-17780">
              <a:lnSpc>
                <a:spcPct val="100000"/>
              </a:lnSpc>
            </a:pPr>
            <a:r>
              <a:rPr sz="2150" dirty="0">
                <a:latin typeface="Times New Roman"/>
                <a:cs typeface="Times New Roman"/>
              </a:rPr>
              <a:t>i</a:t>
            </a:r>
            <a:r>
              <a:rPr sz="2150" spc="10" dirty="0">
                <a:latin typeface="Times New Roman"/>
                <a:cs typeface="Times New Roman"/>
              </a:rPr>
              <a:t>f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spc="-254" dirty="0">
                <a:latin typeface="Times New Roman"/>
                <a:cs typeface="Times New Roman"/>
              </a:rPr>
              <a:t> </a:t>
            </a:r>
            <a:r>
              <a:rPr sz="2150" i="1" spc="145" dirty="0">
                <a:latin typeface="Times New Roman"/>
                <a:cs typeface="Times New Roman"/>
              </a:rPr>
              <a:t>i</a:t>
            </a:r>
            <a:r>
              <a:rPr sz="2150" spc="25" dirty="0">
                <a:latin typeface="Lucida Sans Unicode"/>
                <a:cs typeface="Lucida Sans Unicode"/>
              </a:rPr>
              <a:t>=</a:t>
            </a:r>
            <a:r>
              <a:rPr sz="2150" spc="-170" dirty="0">
                <a:latin typeface="Lucida Sans Unicode"/>
                <a:cs typeface="Lucida Sans Unicode"/>
              </a:rPr>
              <a:t> </a:t>
            </a:r>
            <a:r>
              <a:rPr sz="2150" i="1" spc="5" dirty="0">
                <a:latin typeface="Times New Roman"/>
                <a:cs typeface="Times New Roman"/>
              </a:rPr>
              <a:t>j</a:t>
            </a:r>
            <a:endParaRPr sz="2150">
              <a:latin typeface="Times New Roman"/>
              <a:cs typeface="Times New Roman"/>
            </a:endParaRPr>
          </a:p>
          <a:p>
            <a:pPr marL="29845">
              <a:lnSpc>
                <a:spcPct val="100000"/>
              </a:lnSpc>
              <a:spcBef>
                <a:spcPts val="310"/>
              </a:spcBef>
            </a:pPr>
            <a:r>
              <a:rPr sz="2150" dirty="0">
                <a:latin typeface="Times New Roman"/>
                <a:cs typeface="Times New Roman"/>
              </a:rPr>
              <a:t>i</a:t>
            </a:r>
            <a:r>
              <a:rPr sz="2150" spc="10" dirty="0">
                <a:latin typeface="Times New Roman"/>
                <a:cs typeface="Times New Roman"/>
              </a:rPr>
              <a:t>f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i="1" spc="145" dirty="0">
                <a:latin typeface="Times New Roman"/>
                <a:cs typeface="Times New Roman"/>
              </a:rPr>
              <a:t>i</a:t>
            </a:r>
            <a:r>
              <a:rPr sz="2150" spc="25" dirty="0">
                <a:latin typeface="Lucida Sans Unicode"/>
                <a:cs typeface="Lucida Sans Unicode"/>
              </a:rPr>
              <a:t>≠</a:t>
            </a:r>
            <a:r>
              <a:rPr sz="2150" spc="-110" dirty="0">
                <a:latin typeface="Lucida Sans Unicode"/>
                <a:cs typeface="Lucida Sans Unicode"/>
              </a:rPr>
              <a:t> </a:t>
            </a:r>
            <a:r>
              <a:rPr sz="2150" i="1" spc="5" dirty="0">
                <a:latin typeface="Times New Roman"/>
                <a:cs typeface="Times New Roman"/>
              </a:rPr>
              <a:t>j</a:t>
            </a:r>
            <a:endParaRPr sz="2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4430">
              <a:lnSpc>
                <a:spcPct val="100000"/>
              </a:lnSpc>
            </a:pPr>
            <a:r>
              <a:rPr spc="-10" dirty="0"/>
              <a:t>Dimensionalit</a:t>
            </a:r>
            <a:r>
              <a:rPr spc="-5" dirty="0"/>
              <a:t>y </a:t>
            </a:r>
            <a:r>
              <a:rPr spc="-10" dirty="0"/>
              <a:t>Reduction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6650" y="1756409"/>
            <a:ext cx="582295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8615" algn="l"/>
              </a:tabLst>
            </a:pPr>
            <a:r>
              <a:rPr sz="2100" b="1" spc="55" dirty="0">
                <a:latin typeface="Times New Roman"/>
                <a:cs typeface="Times New Roman"/>
              </a:rPr>
              <a:t>A	</a:t>
            </a:r>
            <a:r>
              <a:rPr sz="2100" spc="65" dirty="0">
                <a:latin typeface="Lucida Sans Unicode"/>
                <a:cs typeface="Lucida Sans Unicode"/>
              </a:rPr>
              <a:t>=</a:t>
            </a:r>
            <a:endParaRPr sz="21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43429" y="1209040"/>
            <a:ext cx="264795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175" dirty="0">
                <a:latin typeface="Times New Roman"/>
                <a:cs typeface="Times New Roman"/>
              </a:rPr>
              <a:t>a</a:t>
            </a:r>
            <a:r>
              <a:rPr sz="1875" spc="37" baseline="-24444" dirty="0">
                <a:latin typeface="Times New Roman"/>
                <a:cs typeface="Times New Roman"/>
              </a:rPr>
              <a:t>1</a:t>
            </a:r>
            <a:endParaRPr sz="1875" baseline="-24444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99639" y="1183640"/>
            <a:ext cx="11811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i="1" spc="30" dirty="0">
                <a:latin typeface="Times New Roman"/>
                <a:cs typeface="Times New Roman"/>
              </a:rPr>
              <a:t>T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43429" y="1621790"/>
            <a:ext cx="264795" cy="369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175" dirty="0">
                <a:latin typeface="Times New Roman"/>
                <a:cs typeface="Times New Roman"/>
              </a:rPr>
              <a:t>a</a:t>
            </a:r>
            <a:r>
              <a:rPr sz="1875" spc="37" baseline="-20000" dirty="0">
                <a:latin typeface="Times New Roman"/>
                <a:cs typeface="Times New Roman"/>
              </a:rPr>
              <a:t>2</a:t>
            </a:r>
            <a:endParaRPr sz="1875" baseline="-20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99639" y="1586229"/>
            <a:ext cx="11811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i="1" spc="30" dirty="0">
                <a:latin typeface="Times New Roman"/>
                <a:cs typeface="Times New Roman"/>
              </a:rPr>
              <a:t>T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00250" y="1982470"/>
            <a:ext cx="18923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385" dirty="0">
                <a:latin typeface="Lucida Sans Unicode"/>
                <a:cs typeface="Lucida Sans Unicode"/>
              </a:rPr>
              <a:t>⋮</a:t>
            </a:r>
            <a:endParaRPr sz="21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43429" y="2344420"/>
            <a:ext cx="264795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175" dirty="0">
                <a:latin typeface="Times New Roman"/>
                <a:cs typeface="Times New Roman"/>
              </a:rPr>
              <a:t>a</a:t>
            </a:r>
            <a:r>
              <a:rPr sz="1875" i="1" spc="37" baseline="-24444" dirty="0">
                <a:latin typeface="Times New Roman"/>
                <a:cs typeface="Times New Roman"/>
              </a:rPr>
              <a:t>n</a:t>
            </a:r>
            <a:endParaRPr sz="1875" baseline="-24444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99639" y="2317750"/>
            <a:ext cx="11811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i="1" spc="30" dirty="0">
                <a:latin typeface="Times New Roman"/>
                <a:cs typeface="Times New Roman"/>
              </a:rPr>
              <a:t>T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18639" y="762000"/>
            <a:ext cx="745490" cy="2131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300" spc="-3695" dirty="0">
                <a:latin typeface="Lucida Sans Unicode"/>
                <a:cs typeface="Lucida Sans Unicode"/>
              </a:rPr>
              <a:t>[</a:t>
            </a:r>
            <a:r>
              <a:rPr sz="13300" spc="204" dirty="0">
                <a:latin typeface="Lucida Sans Unicode"/>
                <a:cs typeface="Lucida Sans Unicode"/>
              </a:rPr>
              <a:t> </a:t>
            </a:r>
            <a:r>
              <a:rPr sz="13300" spc="-3695" dirty="0">
                <a:latin typeface="Lucida Sans Unicode"/>
                <a:cs typeface="Lucida Sans Unicode"/>
              </a:rPr>
              <a:t>]</a:t>
            </a:r>
            <a:endParaRPr sz="133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328409" y="1786889"/>
            <a:ext cx="3300730" cy="518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08990" y="3074670"/>
            <a:ext cx="122364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Ea</a:t>
            </a:r>
            <a:r>
              <a:rPr sz="2000" dirty="0">
                <a:latin typeface="Arial"/>
                <a:cs typeface="Arial"/>
              </a:rPr>
              <a:t>ch</a:t>
            </a:r>
            <a:r>
              <a:rPr sz="2000" spc="-5" dirty="0">
                <a:latin typeface="Arial"/>
                <a:cs typeface="Arial"/>
              </a:rPr>
              <a:t> point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dirty="0"/>
              <a:t>02/09/15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pc="-5" dirty="0"/>
              <a:t>Di</a:t>
            </a:r>
            <a:r>
              <a:rPr dirty="0"/>
              <a:t>m</a:t>
            </a:r>
            <a:r>
              <a:rPr spc="-5" dirty="0"/>
              <a:t>ensi</a:t>
            </a:r>
            <a:r>
              <a:rPr dirty="0"/>
              <a:t>onal</a:t>
            </a:r>
            <a:r>
              <a:rPr spc="-5" dirty="0"/>
              <a:t>i</a:t>
            </a:r>
            <a:r>
              <a:rPr dirty="0"/>
              <a:t>ty </a:t>
            </a:r>
            <a:r>
              <a:rPr spc="-5" dirty="0"/>
              <a:t>Reduc</a:t>
            </a:r>
            <a:r>
              <a:rPr dirty="0"/>
              <a:t>t</a:t>
            </a:r>
            <a:r>
              <a:rPr spc="-5" dirty="0"/>
              <a:t>i</a:t>
            </a:r>
            <a:r>
              <a:rPr dirty="0"/>
              <a:t>on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05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4275074" y="3074670"/>
            <a:ext cx="1182370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 a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ecto</a:t>
            </a:r>
            <a:r>
              <a:rPr sz="2000" dirty="0"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93289" y="3046729"/>
            <a:ext cx="1868805" cy="38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b="1" spc="145" dirty="0">
                <a:latin typeface="Times New Roman"/>
                <a:cs typeface="Times New Roman"/>
              </a:rPr>
              <a:t>a</a:t>
            </a:r>
            <a:r>
              <a:rPr sz="1950" i="1" spc="-7" baseline="-23504" dirty="0">
                <a:latin typeface="Times New Roman"/>
                <a:cs typeface="Times New Roman"/>
              </a:rPr>
              <a:t>i</a:t>
            </a:r>
            <a:r>
              <a:rPr sz="1950" i="1" baseline="-23504" dirty="0">
                <a:latin typeface="Times New Roman"/>
                <a:cs typeface="Times New Roman"/>
              </a:rPr>
              <a:t> </a:t>
            </a:r>
            <a:r>
              <a:rPr sz="1950" i="1" spc="-97" baseline="-23504" dirty="0">
                <a:latin typeface="Times New Roman"/>
                <a:cs typeface="Times New Roman"/>
              </a:rPr>
              <a:t> </a:t>
            </a:r>
            <a:r>
              <a:rPr sz="2150" spc="-15" dirty="0">
                <a:latin typeface="Lucida Sans Unicode"/>
                <a:cs typeface="Lucida Sans Unicode"/>
              </a:rPr>
              <a:t>=</a:t>
            </a:r>
            <a:r>
              <a:rPr sz="2150" spc="175" dirty="0">
                <a:latin typeface="Lucida Sans Unicode"/>
                <a:cs typeface="Lucida Sans Unicode"/>
              </a:rPr>
              <a:t>(</a:t>
            </a:r>
            <a:r>
              <a:rPr sz="2150" i="1" spc="85" dirty="0">
                <a:latin typeface="Times New Roman"/>
                <a:cs typeface="Times New Roman"/>
              </a:rPr>
              <a:t>a</a:t>
            </a:r>
            <a:r>
              <a:rPr sz="1950" baseline="-23504" dirty="0">
                <a:latin typeface="Times New Roman"/>
                <a:cs typeface="Times New Roman"/>
              </a:rPr>
              <a:t>1,</a:t>
            </a:r>
            <a:r>
              <a:rPr sz="1950" spc="-120" baseline="-23504" dirty="0">
                <a:latin typeface="Times New Roman"/>
                <a:cs typeface="Times New Roman"/>
              </a:rPr>
              <a:t> </a:t>
            </a:r>
            <a:r>
              <a:rPr sz="2150" i="1" spc="145" dirty="0">
                <a:latin typeface="Times New Roman"/>
                <a:cs typeface="Times New Roman"/>
              </a:rPr>
              <a:t>a</a:t>
            </a:r>
            <a:r>
              <a:rPr sz="1950" spc="-22" baseline="-23504" dirty="0">
                <a:latin typeface="Times New Roman"/>
                <a:cs typeface="Times New Roman"/>
              </a:rPr>
              <a:t>2</a:t>
            </a:r>
            <a:r>
              <a:rPr sz="1950" spc="187" baseline="-23504" dirty="0">
                <a:latin typeface="Times New Roman"/>
                <a:cs typeface="Times New Roman"/>
              </a:rPr>
              <a:t>,</a:t>
            </a:r>
            <a:r>
              <a:rPr sz="2150" spc="-95" dirty="0">
                <a:latin typeface="Lucida Sans Unicode"/>
                <a:cs typeface="Lucida Sans Unicode"/>
              </a:rPr>
              <a:t>…</a:t>
            </a:r>
            <a:r>
              <a:rPr sz="2150" spc="-425" dirty="0">
                <a:latin typeface="Lucida Sans Unicode"/>
                <a:cs typeface="Lucida Sans Unicode"/>
              </a:rPr>
              <a:t> </a:t>
            </a:r>
            <a:r>
              <a:rPr sz="2150" i="1" spc="75" dirty="0">
                <a:latin typeface="Times New Roman"/>
                <a:cs typeface="Times New Roman"/>
              </a:rPr>
              <a:t>a</a:t>
            </a:r>
            <a:r>
              <a:rPr sz="1950" i="1" baseline="-23504" dirty="0">
                <a:latin typeface="Times New Roman"/>
                <a:cs typeface="Times New Roman"/>
              </a:rPr>
              <a:t>d</a:t>
            </a:r>
            <a:r>
              <a:rPr sz="1950" i="1" spc="-142" baseline="-23504" dirty="0">
                <a:latin typeface="Times New Roman"/>
                <a:cs typeface="Times New Roman"/>
              </a:rPr>
              <a:t> </a:t>
            </a:r>
            <a:r>
              <a:rPr sz="2150" spc="35" dirty="0">
                <a:latin typeface="Lucida Sans Unicode"/>
                <a:cs typeface="Lucida Sans Unicode"/>
              </a:rPr>
              <a:t>)</a:t>
            </a:r>
            <a:endParaRPr sz="215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39339" y="3018790"/>
            <a:ext cx="1807845" cy="210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02435" algn="l"/>
              </a:tabLst>
            </a:pPr>
            <a:r>
              <a:rPr sz="1300" i="1" dirty="0">
                <a:latin typeface="Times New Roman"/>
                <a:cs typeface="Times New Roman"/>
              </a:rPr>
              <a:t>T	T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8990" y="4493259"/>
            <a:ext cx="2437765" cy="1207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779780" algn="ctr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ecto</a:t>
            </a:r>
            <a:r>
              <a:rPr sz="2000" dirty="0">
                <a:latin typeface="Arial"/>
                <a:cs typeface="Arial"/>
              </a:rPr>
              <a:t>r </a:t>
            </a:r>
            <a:r>
              <a:rPr sz="2000" spc="-5" dirty="0">
                <a:latin typeface="Arial"/>
                <a:cs typeface="Arial"/>
              </a:rPr>
              <a:t>fo</a:t>
            </a:r>
            <a:r>
              <a:rPr sz="2000" dirty="0">
                <a:latin typeface="Arial"/>
                <a:cs typeface="Arial"/>
              </a:rPr>
              <a:t>rm</a:t>
            </a:r>
            <a:r>
              <a:rPr sz="2000" spc="-5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384175">
              <a:lnSpc>
                <a:spcPct val="100000"/>
              </a:lnSpc>
              <a:spcBef>
                <a:spcPts val="590"/>
              </a:spcBef>
            </a:pPr>
            <a:r>
              <a:rPr sz="2150" b="1" spc="150" dirty="0">
                <a:latin typeface="Times New Roman"/>
                <a:cs typeface="Times New Roman"/>
              </a:rPr>
              <a:t>a</a:t>
            </a:r>
            <a:r>
              <a:rPr sz="2150" spc="125" dirty="0">
                <a:latin typeface="Lucida Sans Unicode"/>
                <a:cs typeface="Lucida Sans Unicode"/>
              </a:rPr>
              <a:t>=</a:t>
            </a:r>
            <a:r>
              <a:rPr sz="2150" b="1" spc="145" dirty="0">
                <a:latin typeface="Times New Roman"/>
                <a:cs typeface="Times New Roman"/>
              </a:rPr>
              <a:t>U</a:t>
            </a:r>
            <a:r>
              <a:rPr sz="1950" i="1" spc="7" baseline="44871" dirty="0">
                <a:latin typeface="Times New Roman"/>
                <a:cs typeface="Times New Roman"/>
              </a:rPr>
              <a:t>T</a:t>
            </a:r>
            <a:r>
              <a:rPr sz="1950" i="1" spc="157" baseline="44871" dirty="0">
                <a:latin typeface="Times New Roman"/>
                <a:cs typeface="Times New Roman"/>
              </a:rPr>
              <a:t> </a:t>
            </a:r>
            <a:r>
              <a:rPr sz="2150" b="1" spc="15" dirty="0">
                <a:latin typeface="Times New Roman"/>
                <a:cs typeface="Times New Roman"/>
              </a:rPr>
              <a:t>x</a:t>
            </a:r>
            <a:endParaRPr sz="2150">
              <a:latin typeface="Times New Roman"/>
              <a:cs typeface="Times New Roman"/>
            </a:endParaRPr>
          </a:p>
          <a:p>
            <a:pPr marL="374650">
              <a:lnSpc>
                <a:spcPct val="100000"/>
              </a:lnSpc>
              <a:spcBef>
                <a:spcPts val="830"/>
              </a:spcBef>
              <a:tabLst>
                <a:tab pos="1642745" algn="l"/>
                <a:tab pos="2051685" algn="l"/>
              </a:tabLst>
            </a:pPr>
            <a:r>
              <a:rPr sz="2200" b="1" spc="114" dirty="0">
                <a:latin typeface="Times New Roman"/>
                <a:cs typeface="Times New Roman"/>
              </a:rPr>
              <a:t>U</a:t>
            </a:r>
            <a:r>
              <a:rPr sz="2200" spc="-45" dirty="0">
                <a:latin typeface="Lucida Sans Unicode"/>
                <a:cs typeface="Lucida Sans Unicode"/>
              </a:rPr>
              <a:t>=</a:t>
            </a:r>
            <a:r>
              <a:rPr sz="2200" spc="170" dirty="0">
                <a:latin typeface="Lucida Sans Unicode"/>
                <a:cs typeface="Lucida Sans Unicode"/>
              </a:rPr>
              <a:t>(</a:t>
            </a:r>
            <a:r>
              <a:rPr sz="2200" b="1" spc="70" dirty="0">
                <a:latin typeface="Times New Roman"/>
                <a:cs typeface="Times New Roman"/>
              </a:rPr>
              <a:t>u</a:t>
            </a:r>
            <a:r>
              <a:rPr sz="1950" spc="7" baseline="-23504" dirty="0">
                <a:latin typeface="Times New Roman"/>
                <a:cs typeface="Times New Roman"/>
              </a:rPr>
              <a:t>1</a:t>
            </a:r>
            <a:r>
              <a:rPr sz="1950" baseline="-23504" dirty="0">
                <a:latin typeface="Times New Roman"/>
                <a:cs typeface="Times New Roman"/>
              </a:rPr>
              <a:t> </a:t>
            </a:r>
            <a:r>
              <a:rPr sz="1950" spc="-112" baseline="-23504" dirty="0">
                <a:latin typeface="Times New Roman"/>
                <a:cs typeface="Times New Roman"/>
              </a:rPr>
              <a:t> </a:t>
            </a:r>
            <a:r>
              <a:rPr sz="2200" b="1" spc="70" dirty="0">
                <a:latin typeface="Times New Roman"/>
                <a:cs typeface="Times New Roman"/>
              </a:rPr>
              <a:t>u</a:t>
            </a:r>
            <a:r>
              <a:rPr sz="1950" spc="7" baseline="-23504" dirty="0">
                <a:latin typeface="Times New Roman"/>
                <a:cs typeface="Times New Roman"/>
              </a:rPr>
              <a:t>2</a:t>
            </a:r>
            <a:r>
              <a:rPr sz="1950" baseline="-23504" dirty="0">
                <a:latin typeface="Times New Roman"/>
                <a:cs typeface="Times New Roman"/>
              </a:rPr>
              <a:t>	</a:t>
            </a:r>
            <a:r>
              <a:rPr sz="2200" spc="565" dirty="0">
                <a:latin typeface="Calibri"/>
                <a:cs typeface="Calibri"/>
              </a:rPr>
              <a:t>…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b="1" spc="70" dirty="0">
                <a:latin typeface="Times New Roman"/>
                <a:cs typeface="Times New Roman"/>
              </a:rPr>
              <a:t>u</a:t>
            </a:r>
            <a:r>
              <a:rPr sz="1950" i="1" spc="7" baseline="-23504" dirty="0">
                <a:latin typeface="Times New Roman"/>
                <a:cs typeface="Times New Roman"/>
              </a:rPr>
              <a:t>d</a:t>
            </a:r>
            <a:r>
              <a:rPr sz="1950" i="1" spc="-135" baseline="-23504" dirty="0">
                <a:latin typeface="Times New Roman"/>
                <a:cs typeface="Times New Roman"/>
              </a:rPr>
              <a:t> </a:t>
            </a:r>
            <a:r>
              <a:rPr sz="2200" spc="25" dirty="0">
                <a:latin typeface="Lucida Sans Unicode"/>
                <a:cs typeface="Lucida Sans Unicode"/>
              </a:rPr>
              <a:t>)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41829" y="3782059"/>
            <a:ext cx="117475" cy="210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i="1" dirty="0">
                <a:latin typeface="Times New Roman"/>
                <a:cs typeface="Times New Roman"/>
              </a:rPr>
              <a:t>T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08990" y="3356609"/>
            <a:ext cx="3438525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 </a:t>
            </a:r>
            <a:r>
              <a:rPr sz="2000" i="1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5" dirty="0">
                <a:latin typeface="Arial"/>
                <a:cs typeface="Arial"/>
              </a:rPr>
              <a:t>di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en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iona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ecto</a:t>
            </a:r>
            <a:r>
              <a:rPr sz="2000" dirty="0">
                <a:latin typeface="Arial"/>
                <a:cs typeface="Arial"/>
              </a:rPr>
              <a:t>r s</a:t>
            </a:r>
            <a:r>
              <a:rPr sz="2000" spc="-5" dirty="0">
                <a:latin typeface="Arial"/>
                <a:cs typeface="Arial"/>
              </a:rPr>
              <a:t>pa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e.</a:t>
            </a:r>
            <a:endParaRPr sz="2000">
              <a:latin typeface="Arial"/>
              <a:cs typeface="Arial"/>
            </a:endParaRPr>
          </a:p>
          <a:p>
            <a:pPr marL="514350">
              <a:lnSpc>
                <a:spcPct val="100000"/>
              </a:lnSpc>
              <a:spcBef>
                <a:spcPts val="1170"/>
              </a:spcBef>
            </a:pPr>
            <a:r>
              <a:rPr sz="2150" i="1" spc="15" dirty="0">
                <a:latin typeface="Times New Roman"/>
                <a:cs typeface="Times New Roman"/>
              </a:rPr>
              <a:t>a</a:t>
            </a:r>
            <a:r>
              <a:rPr sz="2150" i="1" spc="-200" dirty="0">
                <a:latin typeface="Times New Roman"/>
                <a:cs typeface="Times New Roman"/>
              </a:rPr>
              <a:t> </a:t>
            </a:r>
            <a:r>
              <a:rPr sz="1950" i="1" spc="-7" baseline="-23504" dirty="0">
                <a:latin typeface="Times New Roman"/>
                <a:cs typeface="Times New Roman"/>
              </a:rPr>
              <a:t>j</a:t>
            </a:r>
            <a:r>
              <a:rPr sz="1950" i="1" spc="-315" baseline="-23504" dirty="0">
                <a:latin typeface="Times New Roman"/>
                <a:cs typeface="Times New Roman"/>
              </a:rPr>
              <a:t> </a:t>
            </a:r>
            <a:r>
              <a:rPr sz="2150" spc="120" dirty="0">
                <a:latin typeface="Lucida Sans Unicode"/>
                <a:cs typeface="Lucida Sans Unicode"/>
              </a:rPr>
              <a:t>=</a:t>
            </a:r>
            <a:r>
              <a:rPr sz="2150" b="1" spc="15" dirty="0">
                <a:latin typeface="Times New Roman"/>
                <a:cs typeface="Times New Roman"/>
              </a:rPr>
              <a:t>u</a:t>
            </a:r>
            <a:r>
              <a:rPr sz="2150" b="1" spc="-185" dirty="0">
                <a:latin typeface="Times New Roman"/>
                <a:cs typeface="Times New Roman"/>
              </a:rPr>
              <a:t> </a:t>
            </a:r>
            <a:r>
              <a:rPr sz="1950" i="1" spc="-7" baseline="-23504" dirty="0">
                <a:latin typeface="Times New Roman"/>
                <a:cs typeface="Times New Roman"/>
              </a:rPr>
              <a:t>j</a:t>
            </a:r>
            <a:r>
              <a:rPr sz="1950" i="1" baseline="-23504" dirty="0">
                <a:latin typeface="Times New Roman"/>
                <a:cs typeface="Times New Roman"/>
              </a:rPr>
              <a:t> </a:t>
            </a:r>
            <a:r>
              <a:rPr sz="1950" i="1" spc="-202" baseline="-23504" dirty="0">
                <a:latin typeface="Times New Roman"/>
                <a:cs typeface="Times New Roman"/>
              </a:rPr>
              <a:t> </a:t>
            </a:r>
            <a:r>
              <a:rPr sz="2150" b="1" spc="15" dirty="0">
                <a:latin typeface="Times New Roman"/>
                <a:cs typeface="Times New Roman"/>
              </a:rPr>
              <a:t>x</a:t>
            </a:r>
            <a:endParaRPr sz="2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dirty="0"/>
              <a:t>02/09/15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pc="-5" dirty="0"/>
              <a:t>Di</a:t>
            </a:r>
            <a:r>
              <a:rPr dirty="0"/>
              <a:t>m</a:t>
            </a:r>
            <a:r>
              <a:rPr spc="-5" dirty="0"/>
              <a:t>ensi</a:t>
            </a:r>
            <a:r>
              <a:rPr dirty="0"/>
              <a:t>onal</a:t>
            </a:r>
            <a:r>
              <a:rPr spc="-5" dirty="0"/>
              <a:t>i</a:t>
            </a:r>
            <a:r>
              <a:rPr dirty="0"/>
              <a:t>ty </a:t>
            </a:r>
            <a:r>
              <a:rPr spc="-5" dirty="0"/>
              <a:t>Reduc</a:t>
            </a:r>
            <a:r>
              <a:rPr dirty="0"/>
              <a:t>t</a:t>
            </a:r>
            <a:r>
              <a:rPr spc="-5" dirty="0"/>
              <a:t>i</a:t>
            </a:r>
            <a:r>
              <a:rPr dirty="0"/>
              <a:t>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05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4430">
              <a:lnSpc>
                <a:spcPct val="100000"/>
              </a:lnSpc>
            </a:pPr>
            <a:r>
              <a:rPr spc="-10" dirty="0"/>
              <a:t>Dimensionalit</a:t>
            </a:r>
            <a:r>
              <a:rPr spc="-5" dirty="0"/>
              <a:t>y </a:t>
            </a:r>
            <a:r>
              <a:rPr spc="-10" dirty="0"/>
              <a:t>Reduction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8990" y="1144777"/>
            <a:ext cx="7954645" cy="169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220"/>
              </a:lnSpc>
            </a:pPr>
            <a:r>
              <a:rPr sz="2000" spc="-5" dirty="0">
                <a:latin typeface="Arial"/>
                <a:cs typeface="Arial"/>
              </a:rPr>
              <a:t>Be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au</a:t>
            </a:r>
            <a:r>
              <a:rPr sz="2000" dirty="0">
                <a:latin typeface="Arial"/>
                <a:cs typeface="Arial"/>
              </a:rPr>
              <a:t>se</a:t>
            </a:r>
            <a:r>
              <a:rPr sz="2000" spc="-5" dirty="0">
                <a:latin typeface="Arial"/>
                <a:cs typeface="Arial"/>
              </a:rPr>
              <a:t> the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-5" dirty="0">
                <a:latin typeface="Arial"/>
                <a:cs typeface="Arial"/>
              </a:rPr>
              <a:t> a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-5" dirty="0">
                <a:latin typeface="Arial"/>
                <a:cs typeface="Arial"/>
              </a:rPr>
              <a:t> potentiall</a:t>
            </a:r>
            <a:r>
              <a:rPr sz="2000" dirty="0">
                <a:latin typeface="Arial"/>
                <a:cs typeface="Arial"/>
              </a:rPr>
              <a:t>y </a:t>
            </a:r>
            <a:r>
              <a:rPr sz="2000" spc="-5" dirty="0">
                <a:latin typeface="Arial"/>
                <a:cs typeface="Arial"/>
              </a:rPr>
              <a:t>infinit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hoi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 </a:t>
            </a:r>
            <a:r>
              <a:rPr sz="2000" spc="-5" dirty="0">
                <a:latin typeface="Arial"/>
                <a:cs typeface="Arial"/>
              </a:rPr>
              <a:t>fo</a:t>
            </a:r>
            <a:r>
              <a:rPr sz="2000" dirty="0">
                <a:latin typeface="Arial"/>
                <a:cs typeface="Arial"/>
              </a:rPr>
              <a:t>r </a:t>
            </a:r>
            <a:r>
              <a:rPr sz="2000" spc="-5" dirty="0">
                <a:latin typeface="Arial"/>
                <a:cs typeface="Arial"/>
              </a:rPr>
              <a:t>th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et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thono</a:t>
            </a:r>
            <a:r>
              <a:rPr sz="2000" dirty="0">
                <a:latin typeface="Arial"/>
                <a:cs typeface="Arial"/>
              </a:rPr>
              <a:t>rm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 </a:t>
            </a:r>
            <a:r>
              <a:rPr sz="2000" spc="-5" dirty="0">
                <a:latin typeface="Arial"/>
                <a:cs typeface="Arial"/>
              </a:rPr>
              <a:t>ba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 v</a:t>
            </a:r>
            <a:r>
              <a:rPr sz="2000" spc="-5" dirty="0">
                <a:latin typeface="Arial"/>
                <a:cs typeface="Arial"/>
              </a:rPr>
              <a:t>ecto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s,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on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natu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5" dirty="0">
                <a:latin typeface="Arial"/>
                <a:cs typeface="Arial"/>
              </a:rPr>
              <a:t> questio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i</a:t>
            </a:r>
            <a:r>
              <a:rPr sz="2000" dirty="0">
                <a:latin typeface="Arial"/>
                <a:cs typeface="Arial"/>
              </a:rPr>
              <a:t>s w</a:t>
            </a:r>
            <a:r>
              <a:rPr sz="2000" spc="-5" dirty="0">
                <a:latin typeface="Arial"/>
                <a:cs typeface="Arial"/>
              </a:rPr>
              <a:t>hethe</a:t>
            </a:r>
            <a:r>
              <a:rPr sz="2000" dirty="0">
                <a:latin typeface="Arial"/>
                <a:cs typeface="Arial"/>
              </a:rPr>
              <a:t>r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-5" dirty="0">
                <a:latin typeface="Arial"/>
                <a:cs typeface="Arial"/>
              </a:rPr>
              <a:t> e</a:t>
            </a:r>
            <a:r>
              <a:rPr sz="2000" dirty="0">
                <a:latin typeface="Arial"/>
                <a:cs typeface="Arial"/>
              </a:rPr>
              <a:t>x</a:t>
            </a:r>
            <a:r>
              <a:rPr sz="2000" spc="-5" dirty="0">
                <a:latin typeface="Arial"/>
                <a:cs typeface="Arial"/>
              </a:rPr>
              <a:t>ist</a:t>
            </a:r>
            <a:r>
              <a:rPr sz="2000" dirty="0">
                <a:latin typeface="Arial"/>
                <a:cs typeface="Arial"/>
              </a:rPr>
              <a:t>s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60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opti</a:t>
            </a:r>
            <a:r>
              <a:rPr sz="2000" i="1" dirty="0">
                <a:latin typeface="Arial"/>
                <a:cs typeface="Arial"/>
              </a:rPr>
              <a:t>m</a:t>
            </a:r>
            <a:r>
              <a:rPr sz="2000" i="1" spc="-5" dirty="0">
                <a:latin typeface="Arial"/>
                <a:cs typeface="Arial"/>
              </a:rPr>
              <a:t>a</a:t>
            </a:r>
            <a:r>
              <a:rPr sz="2000" i="1" dirty="0">
                <a:latin typeface="Arial"/>
                <a:cs typeface="Arial"/>
              </a:rPr>
              <a:t>l </a:t>
            </a:r>
            <a:r>
              <a:rPr sz="2000" spc="-5" dirty="0">
                <a:latin typeface="Arial"/>
                <a:cs typeface="Arial"/>
              </a:rPr>
              <a:t>ba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is,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fo</a:t>
            </a:r>
            <a:r>
              <a:rPr sz="2000" dirty="0">
                <a:latin typeface="Arial"/>
                <a:cs typeface="Arial"/>
              </a:rPr>
              <a:t>r a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uitabl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notio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of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opti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alit</a:t>
            </a:r>
            <a:r>
              <a:rPr sz="2000" spc="-150" dirty="0">
                <a:latin typeface="Arial"/>
                <a:cs typeface="Arial"/>
              </a:rPr>
              <a:t>y</a:t>
            </a:r>
            <a:r>
              <a:rPr sz="2000" spc="-5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 marR="92710">
              <a:lnSpc>
                <a:spcPts val="2220"/>
              </a:lnSpc>
            </a:pP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fin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edu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di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en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ionalit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ub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pa</a:t>
            </a:r>
            <a:r>
              <a:rPr sz="2000" dirty="0">
                <a:latin typeface="Arial"/>
                <a:cs typeface="Arial"/>
              </a:rPr>
              <a:t>ce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that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stil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rv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</a:t>
            </a:r>
            <a:r>
              <a:rPr sz="2000" dirty="0">
                <a:latin typeface="Arial"/>
                <a:cs typeface="Arial"/>
              </a:rPr>
              <a:t>e 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ss</a:t>
            </a:r>
            <a:r>
              <a:rPr sz="2000" spc="-5" dirty="0">
                <a:latin typeface="Arial"/>
                <a:cs typeface="Arial"/>
              </a:rPr>
              <a:t>entia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ha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acte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isti</a:t>
            </a:r>
            <a:r>
              <a:rPr sz="2000" dirty="0">
                <a:latin typeface="Arial"/>
                <a:cs typeface="Arial"/>
              </a:rPr>
              <a:t>cs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data.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8990" y="3089909"/>
            <a:ext cx="7851140" cy="189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spc="-5" dirty="0">
                <a:latin typeface="Arial"/>
                <a:cs typeface="Arial"/>
              </a:rPr>
              <a:t>Ba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c </a:t>
            </a:r>
            <a:r>
              <a:rPr sz="2000" spc="-5" dirty="0">
                <a:latin typeface="Arial"/>
                <a:cs typeface="Arial"/>
              </a:rPr>
              <a:t>ide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 i</a:t>
            </a:r>
            <a:r>
              <a:rPr sz="2000" dirty="0">
                <a:latin typeface="Arial"/>
                <a:cs typeface="Arial"/>
              </a:rPr>
              <a:t>s </a:t>
            </a:r>
            <a:r>
              <a:rPr sz="2000" spc="-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 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oject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dat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 point</a:t>
            </a:r>
            <a:r>
              <a:rPr sz="2000" dirty="0">
                <a:latin typeface="Arial"/>
                <a:cs typeface="Arial"/>
              </a:rPr>
              <a:t>s </a:t>
            </a:r>
            <a:r>
              <a:rPr sz="2000" spc="-5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m a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d</a:t>
            </a:r>
            <a:r>
              <a:rPr sz="2000" i="1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di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en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iona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pa</a:t>
            </a:r>
            <a:r>
              <a:rPr sz="2000" dirty="0">
                <a:latin typeface="Arial"/>
                <a:cs typeface="Arial"/>
              </a:rPr>
              <a:t>ce</a:t>
            </a:r>
            <a:r>
              <a:rPr sz="2000" spc="-5" dirty="0">
                <a:latin typeface="Arial"/>
                <a:cs typeface="Arial"/>
              </a:rPr>
              <a:t> 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 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15"/>
              </a:lnSpc>
            </a:pPr>
            <a:r>
              <a:rPr sz="2000" spc="-5" dirty="0">
                <a:latin typeface="Arial"/>
                <a:cs typeface="Arial"/>
              </a:rPr>
              <a:t>di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en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iona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pa</a:t>
            </a:r>
            <a:r>
              <a:rPr sz="2000" dirty="0">
                <a:latin typeface="Arial"/>
                <a:cs typeface="Arial"/>
              </a:rPr>
              <a:t>ce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he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r</a:t>
            </a:r>
            <a:r>
              <a:rPr sz="2000" i="1" spc="-5" dirty="0">
                <a:latin typeface="Times New Roman"/>
                <a:cs typeface="Times New Roman"/>
              </a:rPr>
              <a:t> &lt; </a:t>
            </a:r>
            <a:r>
              <a:rPr sz="2000" i="1" spc="-10" dirty="0">
                <a:latin typeface="Times New Roman"/>
                <a:cs typeface="Times New Roman"/>
              </a:rPr>
              <a:t>d</a:t>
            </a:r>
            <a:r>
              <a:rPr sz="2000" spc="-5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R="5327015" algn="ctr">
              <a:lnSpc>
                <a:spcPts val="1095"/>
              </a:lnSpc>
              <a:spcBef>
                <a:spcPts val="1770"/>
              </a:spcBef>
            </a:pPr>
            <a:r>
              <a:rPr sz="1300" i="1" dirty="0">
                <a:latin typeface="Times New Roman"/>
                <a:cs typeface="Times New Roman"/>
              </a:rPr>
              <a:t>r</a:t>
            </a:r>
            <a:endParaRPr sz="1300">
              <a:latin typeface="Times New Roman"/>
              <a:cs typeface="Times New Roman"/>
            </a:endParaRPr>
          </a:p>
          <a:p>
            <a:pPr marR="5309870" algn="ctr">
              <a:lnSpc>
                <a:spcPts val="3365"/>
              </a:lnSpc>
            </a:pPr>
            <a:r>
              <a:rPr sz="2200" b="1" spc="-5" dirty="0">
                <a:latin typeface="Times New Roman"/>
                <a:cs typeface="Times New Roman"/>
              </a:rPr>
              <a:t>x</a:t>
            </a:r>
            <a:r>
              <a:rPr sz="2200" b="1" spc="-265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'</a:t>
            </a:r>
            <a:r>
              <a:rPr sz="2200" i="1" spc="-270" dirty="0">
                <a:latin typeface="Times New Roman"/>
                <a:cs typeface="Times New Roman"/>
              </a:rPr>
              <a:t> </a:t>
            </a:r>
            <a:r>
              <a:rPr sz="2200" spc="25" dirty="0">
                <a:latin typeface="Lucida Sans Unicode"/>
                <a:cs typeface="Lucida Sans Unicode"/>
              </a:rPr>
              <a:t>=</a:t>
            </a:r>
            <a:r>
              <a:rPr sz="4800" spc="-75" baseline="-5208" dirty="0">
                <a:latin typeface="Lucida Sans Unicode"/>
                <a:cs typeface="Lucida Sans Unicode"/>
              </a:rPr>
              <a:t>∑</a:t>
            </a:r>
            <a:r>
              <a:rPr sz="4800" spc="-794" baseline="-5208" dirty="0">
                <a:latin typeface="Lucida Sans Unicode"/>
                <a:cs typeface="Lucida Sans Unicode"/>
              </a:rPr>
              <a:t> </a:t>
            </a:r>
            <a:r>
              <a:rPr sz="2200" i="1" spc="55" dirty="0">
                <a:latin typeface="Times New Roman"/>
                <a:cs typeface="Times New Roman"/>
              </a:rPr>
              <a:t>a</a:t>
            </a:r>
            <a:r>
              <a:rPr sz="1950" i="1" baseline="-23504" dirty="0">
                <a:latin typeface="Times New Roman"/>
                <a:cs typeface="Times New Roman"/>
              </a:rPr>
              <a:t>i </a:t>
            </a:r>
            <a:r>
              <a:rPr sz="2200" b="1" spc="5" dirty="0">
                <a:latin typeface="Times New Roman"/>
                <a:cs typeface="Times New Roman"/>
              </a:rPr>
              <a:t>u</a:t>
            </a:r>
            <a:r>
              <a:rPr sz="1950" i="1" baseline="-23504" dirty="0">
                <a:latin typeface="Times New Roman"/>
                <a:cs typeface="Times New Roman"/>
              </a:rPr>
              <a:t>i</a:t>
            </a:r>
            <a:endParaRPr sz="1950" baseline="-23504">
              <a:latin typeface="Times New Roman"/>
              <a:cs typeface="Times New Roman"/>
            </a:endParaRPr>
          </a:p>
          <a:p>
            <a:pPr marR="5307330" algn="ctr">
              <a:lnSpc>
                <a:spcPts val="1550"/>
              </a:lnSpc>
            </a:pPr>
            <a:r>
              <a:rPr sz="1300" i="1" spc="45" dirty="0">
                <a:latin typeface="Times New Roman"/>
                <a:cs typeface="Times New Roman"/>
              </a:rPr>
              <a:t>i</a:t>
            </a:r>
            <a:r>
              <a:rPr sz="1300" spc="60" dirty="0">
                <a:latin typeface="Lucida Sans Unicode"/>
                <a:cs typeface="Lucida Sans Unicode"/>
              </a:rPr>
              <a:t>=</a:t>
            </a:r>
            <a:r>
              <a:rPr sz="1300" spc="5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  <a:p>
            <a:pPr marR="5436870" algn="ctr">
              <a:lnSpc>
                <a:spcPct val="100000"/>
              </a:lnSpc>
              <a:spcBef>
                <a:spcPts val="1170"/>
              </a:spcBef>
            </a:pPr>
            <a:r>
              <a:rPr sz="1000" i="1" spc="145" dirty="0">
                <a:latin typeface="Times New Roman"/>
                <a:cs typeface="Times New Roman"/>
              </a:rPr>
              <a:t>d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2080" y="4876800"/>
            <a:ext cx="2232025" cy="555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9955" algn="l"/>
              </a:tabLst>
            </a:pPr>
            <a:r>
              <a:rPr sz="1700" b="1" spc="375" dirty="0">
                <a:latin typeface="Calibri"/>
                <a:cs typeface="Calibri"/>
              </a:rPr>
              <a:t>ϵ</a:t>
            </a:r>
            <a:r>
              <a:rPr sz="1700" spc="360" dirty="0">
                <a:latin typeface="Lucida Sans Unicode"/>
                <a:cs typeface="Lucida Sans Unicode"/>
              </a:rPr>
              <a:t>=</a:t>
            </a:r>
            <a:r>
              <a:rPr sz="1700" spc="110" dirty="0">
                <a:latin typeface="Lucida Sans Unicode"/>
                <a:cs typeface="Lucida Sans Unicode"/>
              </a:rPr>
              <a:t> </a:t>
            </a:r>
            <a:r>
              <a:rPr sz="3750" spc="1702" baseline="-4444" dirty="0">
                <a:latin typeface="Calibri"/>
                <a:cs typeface="Calibri"/>
              </a:rPr>
              <a:t>∑</a:t>
            </a:r>
            <a:r>
              <a:rPr sz="3750" baseline="-4444" dirty="0">
                <a:latin typeface="Calibri"/>
                <a:cs typeface="Calibri"/>
              </a:rPr>
              <a:t>	</a:t>
            </a:r>
            <a:r>
              <a:rPr sz="1700" i="1" spc="295" dirty="0">
                <a:latin typeface="Times New Roman"/>
                <a:cs typeface="Times New Roman"/>
              </a:rPr>
              <a:t>a</a:t>
            </a:r>
            <a:r>
              <a:rPr sz="1500" i="1" spc="120" baseline="-25000" dirty="0">
                <a:latin typeface="Times New Roman"/>
                <a:cs typeface="Times New Roman"/>
              </a:rPr>
              <a:t>i</a:t>
            </a:r>
            <a:r>
              <a:rPr sz="1500" i="1" spc="89" baseline="-25000" dirty="0">
                <a:latin typeface="Times New Roman"/>
                <a:cs typeface="Times New Roman"/>
              </a:rPr>
              <a:t> </a:t>
            </a:r>
            <a:r>
              <a:rPr sz="1700" b="1" spc="330" dirty="0">
                <a:latin typeface="Times New Roman"/>
                <a:cs typeface="Times New Roman"/>
              </a:rPr>
              <a:t>u</a:t>
            </a:r>
            <a:r>
              <a:rPr sz="1500" i="1" spc="120" baseline="-25000" dirty="0">
                <a:latin typeface="Times New Roman"/>
                <a:cs typeface="Times New Roman"/>
              </a:rPr>
              <a:t>i</a:t>
            </a:r>
            <a:r>
              <a:rPr sz="1500" i="1" spc="-209" baseline="-25000" dirty="0">
                <a:latin typeface="Times New Roman"/>
                <a:cs typeface="Times New Roman"/>
              </a:rPr>
              <a:t> </a:t>
            </a:r>
            <a:r>
              <a:rPr sz="1700" spc="465" dirty="0">
                <a:latin typeface="Lucida Sans Unicode"/>
                <a:cs typeface="Lucida Sans Unicode"/>
              </a:rPr>
              <a:t>=</a:t>
            </a:r>
            <a:r>
              <a:rPr sz="1700" b="1" spc="365" dirty="0">
                <a:latin typeface="Times New Roman"/>
                <a:cs typeface="Times New Roman"/>
              </a:rPr>
              <a:t>x</a:t>
            </a:r>
            <a:r>
              <a:rPr sz="1700" spc="465" dirty="0">
                <a:latin typeface="Lucida Sans Unicode"/>
                <a:cs typeface="Lucida Sans Unicode"/>
              </a:rPr>
              <a:t>−</a:t>
            </a:r>
            <a:r>
              <a:rPr sz="1700" b="1" spc="225" dirty="0">
                <a:latin typeface="Times New Roman"/>
                <a:cs typeface="Times New Roman"/>
              </a:rPr>
              <a:t>x</a:t>
            </a:r>
            <a:r>
              <a:rPr sz="1700" b="1" spc="-95" dirty="0">
                <a:latin typeface="Times New Roman"/>
                <a:cs typeface="Times New Roman"/>
              </a:rPr>
              <a:t> </a:t>
            </a:r>
            <a:r>
              <a:rPr sz="1700" i="1" spc="95" dirty="0">
                <a:latin typeface="Times New Roman"/>
                <a:cs typeface="Times New Roman"/>
              </a:rPr>
              <a:t>'</a:t>
            </a:r>
            <a:endParaRPr sz="1700">
              <a:latin typeface="Times New Roman"/>
              <a:cs typeface="Times New Roman"/>
            </a:endParaRPr>
          </a:p>
          <a:p>
            <a:pPr marL="379730">
              <a:lnSpc>
                <a:spcPct val="100000"/>
              </a:lnSpc>
              <a:spcBef>
                <a:spcPts val="10"/>
              </a:spcBef>
            </a:pPr>
            <a:r>
              <a:rPr sz="1000" i="1" spc="80" dirty="0">
                <a:latin typeface="Times New Roman"/>
                <a:cs typeface="Times New Roman"/>
              </a:rPr>
              <a:t>i</a:t>
            </a:r>
            <a:r>
              <a:rPr sz="1000" i="1" spc="-140" dirty="0">
                <a:latin typeface="Times New Roman"/>
                <a:cs typeface="Times New Roman"/>
              </a:rPr>
              <a:t> </a:t>
            </a:r>
            <a:r>
              <a:rPr sz="1000" spc="290" dirty="0">
                <a:latin typeface="Lucida Sans Unicode"/>
                <a:cs typeface="Lucida Sans Unicode"/>
              </a:rPr>
              <a:t>=</a:t>
            </a:r>
            <a:r>
              <a:rPr sz="1000" i="1" spc="110" dirty="0">
                <a:latin typeface="Times New Roman"/>
                <a:cs typeface="Times New Roman"/>
              </a:rPr>
              <a:t>r</a:t>
            </a:r>
            <a:r>
              <a:rPr sz="1000" i="1" spc="-85" dirty="0">
                <a:latin typeface="Times New Roman"/>
                <a:cs typeface="Times New Roman"/>
              </a:rPr>
              <a:t> </a:t>
            </a:r>
            <a:r>
              <a:rPr sz="1000" spc="-45" dirty="0">
                <a:latin typeface="Lucida Sans Unicode"/>
                <a:cs typeface="Lucida Sans Unicode"/>
              </a:rPr>
              <a:t>+</a:t>
            </a:r>
            <a:r>
              <a:rPr sz="1000" spc="-190" dirty="0">
                <a:latin typeface="Lucida Sans Unicode"/>
                <a:cs typeface="Lucida Sans Unicode"/>
              </a:rPr>
              <a:t> </a:t>
            </a:r>
            <a:r>
              <a:rPr sz="1000" spc="145" dirty="0"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84320" y="4950459"/>
            <a:ext cx="1324610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i="1" spc="-5" dirty="0">
                <a:latin typeface="Arial"/>
                <a:cs typeface="Arial"/>
              </a:rPr>
              <a:t>e</a:t>
            </a:r>
            <a:r>
              <a:rPr sz="2000" i="1" dirty="0">
                <a:latin typeface="Arial"/>
                <a:cs typeface="Arial"/>
              </a:rPr>
              <a:t>rr</a:t>
            </a:r>
            <a:r>
              <a:rPr sz="2000" i="1" spc="-5" dirty="0">
                <a:latin typeface="Arial"/>
                <a:cs typeface="Arial"/>
              </a:rPr>
              <a:t>o</a:t>
            </a:r>
            <a:r>
              <a:rPr sz="2000" i="1" dirty="0">
                <a:latin typeface="Arial"/>
                <a:cs typeface="Arial"/>
              </a:rPr>
              <a:t>r v</a:t>
            </a:r>
            <a:r>
              <a:rPr sz="2000" i="1" spc="-5" dirty="0">
                <a:latin typeface="Arial"/>
                <a:cs typeface="Arial"/>
              </a:rPr>
              <a:t>ecto</a:t>
            </a:r>
            <a:r>
              <a:rPr sz="2000" i="1" dirty="0"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1670">
              <a:lnSpc>
                <a:spcPct val="100000"/>
              </a:lnSpc>
            </a:pPr>
            <a:r>
              <a:rPr spc="-15" dirty="0"/>
              <a:t>Principl</a:t>
            </a:r>
            <a:r>
              <a:rPr spc="-5" dirty="0"/>
              <a:t>e</a:t>
            </a:r>
            <a:r>
              <a:rPr spc="45" dirty="0"/>
              <a:t> </a:t>
            </a:r>
            <a:r>
              <a:rPr spc="-15" dirty="0"/>
              <a:t>Componen</a:t>
            </a:r>
            <a:r>
              <a:rPr spc="-5" dirty="0"/>
              <a:t>t</a:t>
            </a:r>
            <a:r>
              <a:rPr spc="-225" dirty="0"/>
              <a:t> </a:t>
            </a:r>
            <a:r>
              <a:rPr spc="-1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8990" y="1142745"/>
            <a:ext cx="8251825" cy="2263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1525">
              <a:lnSpc>
                <a:spcPts val="2240"/>
              </a:lnSpc>
            </a:pP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ipa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ponent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Anal</a:t>
            </a:r>
            <a:r>
              <a:rPr sz="2000" dirty="0">
                <a:latin typeface="Arial"/>
                <a:cs typeface="Arial"/>
              </a:rPr>
              <a:t>ys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 (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)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 a</a:t>
            </a:r>
            <a:r>
              <a:rPr sz="2000" spc="-5" dirty="0">
                <a:latin typeface="Arial"/>
                <a:cs typeface="Arial"/>
              </a:rPr>
              <a:t> te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hniqu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that</a:t>
            </a:r>
            <a:r>
              <a:rPr sz="2000" dirty="0">
                <a:latin typeface="Arial"/>
                <a:cs typeface="Arial"/>
              </a:rPr>
              <a:t> s</a:t>
            </a:r>
            <a:r>
              <a:rPr sz="2000" spc="-5" dirty="0">
                <a:latin typeface="Arial"/>
                <a:cs typeface="Arial"/>
              </a:rPr>
              <a:t>ee</a:t>
            </a:r>
            <a:r>
              <a:rPr sz="2000" dirty="0">
                <a:latin typeface="Arial"/>
                <a:cs typeface="Arial"/>
              </a:rPr>
              <a:t>ks a</a:t>
            </a:r>
            <a:r>
              <a:rPr sz="2000" spc="85" dirty="0">
                <a:latin typeface="Arial"/>
                <a:cs typeface="Arial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Arial"/>
                <a:cs typeface="Arial"/>
              </a:rPr>
              <a:t>- </a:t>
            </a:r>
            <a:r>
              <a:rPr sz="2000" spc="-5" dirty="0">
                <a:latin typeface="Arial"/>
                <a:cs typeface="Arial"/>
              </a:rPr>
              <a:t>di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en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iona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5" dirty="0">
                <a:latin typeface="Arial"/>
                <a:cs typeface="Arial"/>
              </a:rPr>
              <a:t> ba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 </a:t>
            </a:r>
            <a:r>
              <a:rPr sz="2000" spc="-5" dirty="0">
                <a:latin typeface="Arial"/>
                <a:cs typeface="Arial"/>
              </a:rPr>
              <a:t>that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best</a:t>
            </a:r>
            <a:r>
              <a:rPr sz="2000" dirty="0">
                <a:latin typeface="Arial"/>
                <a:cs typeface="Arial"/>
              </a:rPr>
              <a:t> c</a:t>
            </a:r>
            <a:r>
              <a:rPr sz="2000" spc="-5" dirty="0">
                <a:latin typeface="Arial"/>
                <a:cs typeface="Arial"/>
              </a:rPr>
              <a:t>aptu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 </a:t>
            </a:r>
            <a:r>
              <a:rPr sz="2000" spc="-5" dirty="0">
                <a:latin typeface="Arial"/>
                <a:cs typeface="Arial"/>
              </a:rPr>
              <a:t>th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ian</a:t>
            </a:r>
            <a:r>
              <a:rPr sz="2000" dirty="0">
                <a:latin typeface="Arial"/>
                <a:cs typeface="Arial"/>
              </a:rPr>
              <a:t>ce</a:t>
            </a:r>
            <a:r>
              <a:rPr sz="2000" spc="-5" dirty="0">
                <a:latin typeface="Arial"/>
                <a:cs typeface="Arial"/>
              </a:rPr>
              <a:t> 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th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data.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 marR="5080">
              <a:lnSpc>
                <a:spcPts val="2220"/>
              </a:lnSpc>
            </a:pPr>
            <a:r>
              <a:rPr sz="2000" spc="-5" dirty="0">
                <a:latin typeface="Arial"/>
                <a:cs typeface="Arial"/>
              </a:rPr>
              <a:t>Th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di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ectio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it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gest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ojecte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ian</a:t>
            </a:r>
            <a:r>
              <a:rPr sz="2000" dirty="0">
                <a:latin typeface="Arial"/>
                <a:cs typeface="Arial"/>
              </a:rPr>
              <a:t>ce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alle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fi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st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ipa</a:t>
            </a:r>
            <a:r>
              <a:rPr sz="2000" dirty="0">
                <a:latin typeface="Arial"/>
                <a:cs typeface="Arial"/>
              </a:rPr>
              <a:t>l c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ponent.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 marR="766445">
              <a:lnSpc>
                <a:spcPts val="2220"/>
              </a:lnSpc>
            </a:pPr>
            <a:r>
              <a:rPr sz="2000" spc="-5" dirty="0">
                <a:latin typeface="Arial"/>
                <a:cs typeface="Arial"/>
              </a:rPr>
              <a:t>Th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thogona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di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ectio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that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aptu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on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gest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ojecte</a:t>
            </a:r>
            <a:r>
              <a:rPr sz="2000" dirty="0">
                <a:latin typeface="Arial"/>
                <a:cs typeface="Arial"/>
              </a:rPr>
              <a:t>d v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ian</a:t>
            </a:r>
            <a:r>
              <a:rPr sz="2000" dirty="0">
                <a:latin typeface="Arial"/>
                <a:cs typeface="Arial"/>
              </a:rPr>
              <a:t>ce</a:t>
            </a:r>
            <a:r>
              <a:rPr sz="2000" spc="-5" dirty="0">
                <a:latin typeface="Arial"/>
                <a:cs typeface="Arial"/>
              </a:rPr>
              <a:t> i</a:t>
            </a:r>
            <a:r>
              <a:rPr sz="2000" dirty="0">
                <a:latin typeface="Arial"/>
                <a:cs typeface="Arial"/>
              </a:rPr>
              <a:t>s c</a:t>
            </a:r>
            <a:r>
              <a:rPr sz="2000" spc="-5" dirty="0">
                <a:latin typeface="Arial"/>
                <a:cs typeface="Arial"/>
              </a:rPr>
              <a:t>alle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 th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on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 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ipa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ponent,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an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so</a:t>
            </a:r>
            <a:r>
              <a:rPr sz="2000" spc="-5" dirty="0">
                <a:latin typeface="Arial"/>
                <a:cs typeface="Arial"/>
              </a:rPr>
              <a:t> on.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34360" y="3876040"/>
            <a:ext cx="3200400" cy="3200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45329" y="4399279"/>
            <a:ext cx="266700" cy="318770"/>
          </a:xfrm>
          <a:custGeom>
            <a:avLst/>
            <a:gdLst/>
            <a:ahLst/>
            <a:cxnLst/>
            <a:rect l="l" t="t" r="r" b="b"/>
            <a:pathLst>
              <a:path w="266700" h="318770">
                <a:moveTo>
                  <a:pt x="0" y="0"/>
                </a:moveTo>
                <a:lnTo>
                  <a:pt x="266700" y="0"/>
                </a:lnTo>
                <a:lnTo>
                  <a:pt x="266700" y="318770"/>
                </a:lnTo>
                <a:lnTo>
                  <a:pt x="0" y="31877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7450" y="5231129"/>
            <a:ext cx="373380" cy="322580"/>
          </a:xfrm>
          <a:custGeom>
            <a:avLst/>
            <a:gdLst/>
            <a:ahLst/>
            <a:cxnLst/>
            <a:rect l="l" t="t" r="r" b="b"/>
            <a:pathLst>
              <a:path w="373379" h="322579">
                <a:moveTo>
                  <a:pt x="0" y="0"/>
                </a:moveTo>
                <a:lnTo>
                  <a:pt x="373379" y="0"/>
                </a:lnTo>
                <a:lnTo>
                  <a:pt x="373379" y="322580"/>
                </a:lnTo>
                <a:lnTo>
                  <a:pt x="0" y="3225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75809" y="4377690"/>
            <a:ext cx="750570" cy="1184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125" dirty="0">
                <a:latin typeface="Times New Roman"/>
                <a:cs typeface="Times New Roman"/>
              </a:rPr>
              <a:t>x</a:t>
            </a:r>
            <a:r>
              <a:rPr sz="1800" i="1" spc="-7" baseline="-23148" dirty="0">
                <a:latin typeface="Times New Roman"/>
                <a:cs typeface="Times New Roman"/>
              </a:rPr>
              <a:t>i</a:t>
            </a:r>
            <a:endParaRPr sz="1800" baseline="-23148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 marL="464184">
              <a:lnSpc>
                <a:spcPct val="100000"/>
              </a:lnSpc>
              <a:spcBef>
                <a:spcPts val="1525"/>
              </a:spcBef>
            </a:pPr>
            <a:r>
              <a:rPr sz="2000" b="1" spc="100" dirty="0">
                <a:latin typeface="Times New Roman"/>
                <a:cs typeface="Times New Roman"/>
              </a:rPr>
              <a:t>x</a:t>
            </a:r>
            <a:r>
              <a:rPr sz="1800" i="1" spc="-7" baseline="-23148" dirty="0">
                <a:latin typeface="Times New Roman"/>
                <a:cs typeface="Times New Roman"/>
              </a:rPr>
              <a:t>i</a:t>
            </a:r>
            <a:r>
              <a:rPr sz="1800" i="1" spc="-22" baseline="-23148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'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dirty="0"/>
              <a:t>02/09/15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pc="-5" dirty="0"/>
              <a:t>Di</a:t>
            </a:r>
            <a:r>
              <a:rPr dirty="0"/>
              <a:t>m</a:t>
            </a:r>
            <a:r>
              <a:rPr spc="-5" dirty="0"/>
              <a:t>ensi</a:t>
            </a:r>
            <a:r>
              <a:rPr dirty="0"/>
              <a:t>onal</a:t>
            </a:r>
            <a:r>
              <a:rPr spc="-5" dirty="0"/>
              <a:t>i</a:t>
            </a:r>
            <a:r>
              <a:rPr dirty="0"/>
              <a:t>ty </a:t>
            </a:r>
            <a:r>
              <a:rPr spc="-5" dirty="0"/>
              <a:t>Reduc</a:t>
            </a:r>
            <a:r>
              <a:rPr dirty="0"/>
              <a:t>t</a:t>
            </a:r>
            <a:r>
              <a:rPr spc="-5" dirty="0"/>
              <a:t>i</a:t>
            </a:r>
            <a:r>
              <a:rPr dirty="0"/>
              <a:t>on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05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8580">
              <a:lnSpc>
                <a:spcPct val="100000"/>
              </a:lnSpc>
            </a:pPr>
            <a:r>
              <a:rPr spc="-10" dirty="0"/>
              <a:t>Curse</a:t>
            </a:r>
            <a:r>
              <a:rPr spc="-5" dirty="0"/>
              <a:t> </a:t>
            </a:r>
            <a:r>
              <a:rPr spc="-15" dirty="0"/>
              <a:t>o</a:t>
            </a:r>
            <a:r>
              <a:rPr spc="-5" dirty="0"/>
              <a:t>f</a:t>
            </a:r>
            <a:r>
              <a:rPr spc="-10" dirty="0"/>
              <a:t> Dimensionality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dirty="0"/>
              <a:t>02/09/15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pc="-5" dirty="0"/>
              <a:t>Di</a:t>
            </a:r>
            <a:r>
              <a:rPr dirty="0"/>
              <a:t>m</a:t>
            </a:r>
            <a:r>
              <a:rPr spc="-5" dirty="0"/>
              <a:t>ensi</a:t>
            </a:r>
            <a:r>
              <a:rPr dirty="0"/>
              <a:t>onal</a:t>
            </a:r>
            <a:r>
              <a:rPr spc="-5" dirty="0"/>
              <a:t>i</a:t>
            </a:r>
            <a:r>
              <a:rPr dirty="0"/>
              <a:t>ty </a:t>
            </a:r>
            <a:r>
              <a:rPr spc="-5" dirty="0"/>
              <a:t>Reduc</a:t>
            </a:r>
            <a:r>
              <a:rPr dirty="0"/>
              <a:t>t</a:t>
            </a:r>
            <a:r>
              <a:rPr spc="-5" dirty="0"/>
              <a:t>i</a:t>
            </a:r>
            <a:r>
              <a:rPr dirty="0"/>
              <a:t>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05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08990" y="1419097"/>
            <a:ext cx="8299450" cy="1414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220"/>
              </a:lnSpc>
            </a:pPr>
            <a:r>
              <a:rPr sz="2000" spc="-5" dirty="0">
                <a:latin typeface="Arial"/>
                <a:cs typeface="Arial"/>
              </a:rPr>
              <a:t>[Wi</a:t>
            </a:r>
            <a:r>
              <a:rPr sz="2000" dirty="0">
                <a:latin typeface="Arial"/>
                <a:cs typeface="Arial"/>
              </a:rPr>
              <a:t>k</a:t>
            </a:r>
            <a:r>
              <a:rPr sz="2000" spc="-5" dirty="0">
                <a:latin typeface="Arial"/>
                <a:cs typeface="Arial"/>
              </a:rPr>
              <a:t>ipedia]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c</a:t>
            </a:r>
            <a:r>
              <a:rPr sz="2000" i="1" spc="-5" dirty="0">
                <a:latin typeface="Arial"/>
                <a:cs typeface="Arial"/>
              </a:rPr>
              <a:t>u</a:t>
            </a:r>
            <a:r>
              <a:rPr sz="2000" i="1" dirty="0">
                <a:latin typeface="Arial"/>
                <a:cs typeface="Arial"/>
              </a:rPr>
              <a:t>rse</a:t>
            </a:r>
            <a:r>
              <a:rPr sz="2000" i="1" spc="-5" dirty="0">
                <a:latin typeface="Arial"/>
                <a:cs typeface="Arial"/>
              </a:rPr>
              <a:t> of</a:t>
            </a:r>
            <a:r>
              <a:rPr sz="2000" i="1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di</a:t>
            </a:r>
            <a:r>
              <a:rPr sz="2000" i="1" dirty="0">
                <a:latin typeface="Arial"/>
                <a:cs typeface="Arial"/>
              </a:rPr>
              <a:t>m</a:t>
            </a:r>
            <a:r>
              <a:rPr sz="2000" i="1" spc="-5" dirty="0">
                <a:latin typeface="Arial"/>
                <a:cs typeface="Arial"/>
              </a:rPr>
              <a:t>en</a:t>
            </a:r>
            <a:r>
              <a:rPr sz="2000" i="1" dirty="0">
                <a:latin typeface="Arial"/>
                <a:cs typeface="Arial"/>
              </a:rPr>
              <a:t>s</a:t>
            </a:r>
            <a:r>
              <a:rPr sz="2000" i="1" spc="-5" dirty="0">
                <a:latin typeface="Arial"/>
                <a:cs typeface="Arial"/>
              </a:rPr>
              <a:t>ionalit</a:t>
            </a:r>
            <a:r>
              <a:rPr sz="2000" i="1" dirty="0">
                <a:latin typeface="Arial"/>
                <a:cs typeface="Arial"/>
              </a:rPr>
              <a:t>y</a:t>
            </a:r>
            <a:r>
              <a:rPr sz="2000" i="1" spc="-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(</a:t>
            </a:r>
            <a:r>
              <a:rPr sz="2000" spc="-5" dirty="0">
                <a:latin typeface="Arial"/>
                <a:cs typeface="Arial"/>
              </a:rPr>
              <a:t>Bell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an,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1961</a:t>
            </a:r>
            <a:r>
              <a:rPr sz="2000" dirty="0">
                <a:latin typeface="Arial"/>
                <a:cs typeface="Arial"/>
              </a:rPr>
              <a:t>)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iou</a:t>
            </a:r>
            <a:r>
              <a:rPr sz="2000" dirty="0">
                <a:latin typeface="Arial"/>
                <a:cs typeface="Arial"/>
              </a:rPr>
              <a:t>s </a:t>
            </a:r>
            <a:r>
              <a:rPr sz="2000" spc="-5" dirty="0">
                <a:latin typeface="Arial"/>
                <a:cs typeface="Arial"/>
              </a:rPr>
              <a:t>pheno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en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 that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he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anal</a:t>
            </a:r>
            <a:r>
              <a:rPr sz="2000" dirty="0">
                <a:latin typeface="Arial"/>
                <a:cs typeface="Arial"/>
              </a:rPr>
              <a:t>yz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-5" dirty="0">
                <a:latin typeface="Arial"/>
                <a:cs typeface="Arial"/>
              </a:rPr>
              <a:t> an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 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gani</a:t>
            </a:r>
            <a:r>
              <a:rPr sz="2000" dirty="0">
                <a:latin typeface="Arial"/>
                <a:cs typeface="Arial"/>
              </a:rPr>
              <a:t>z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-5" dirty="0">
                <a:latin typeface="Arial"/>
                <a:cs typeface="Arial"/>
              </a:rPr>
              <a:t> dat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 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high</a:t>
            </a:r>
            <a:r>
              <a:rPr sz="2000" dirty="0">
                <a:latin typeface="Arial"/>
                <a:cs typeface="Arial"/>
              </a:rPr>
              <a:t>- </a:t>
            </a:r>
            <a:r>
              <a:rPr sz="2000" spc="-5" dirty="0">
                <a:latin typeface="Arial"/>
                <a:cs typeface="Arial"/>
              </a:rPr>
              <a:t>di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en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iona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pa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spc="-5" dirty="0">
                <a:latin typeface="Arial"/>
                <a:cs typeface="Arial"/>
              </a:rPr>
              <a:t>ofte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it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hund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ed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thou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and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di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en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ion</a:t>
            </a:r>
            <a:r>
              <a:rPr sz="2000" dirty="0">
                <a:latin typeface="Arial"/>
                <a:cs typeface="Arial"/>
              </a:rPr>
              <a:t>s)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that d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not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cc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lo</a:t>
            </a:r>
            <a:r>
              <a:rPr sz="2000" dirty="0">
                <a:latin typeface="Arial"/>
                <a:cs typeface="Arial"/>
              </a:rPr>
              <a:t>w-</a:t>
            </a:r>
            <a:r>
              <a:rPr sz="2000" spc="-5" dirty="0">
                <a:latin typeface="Arial"/>
                <a:cs typeface="Arial"/>
              </a:rPr>
              <a:t>di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en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iona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etting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ch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ee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5" dirty="0">
                <a:latin typeface="Arial"/>
                <a:cs typeface="Arial"/>
              </a:rPr>
              <a:t>di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en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iona</a:t>
            </a:r>
            <a:r>
              <a:rPr sz="2000" dirty="0">
                <a:latin typeface="Arial"/>
                <a:cs typeface="Arial"/>
              </a:rPr>
              <a:t>l </a:t>
            </a:r>
            <a:r>
              <a:rPr sz="2000" spc="-5" dirty="0">
                <a:latin typeface="Arial"/>
                <a:cs typeface="Arial"/>
              </a:rPr>
              <a:t>ph</a:t>
            </a:r>
            <a:r>
              <a:rPr sz="2000" dirty="0">
                <a:latin typeface="Arial"/>
                <a:cs typeface="Arial"/>
              </a:rPr>
              <a:t>ys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pa</a:t>
            </a:r>
            <a:r>
              <a:rPr sz="2000" dirty="0">
                <a:latin typeface="Arial"/>
                <a:cs typeface="Arial"/>
              </a:rPr>
              <a:t>ce</a:t>
            </a:r>
            <a:r>
              <a:rPr sz="2000" spc="-5" dirty="0">
                <a:latin typeface="Arial"/>
                <a:cs typeface="Arial"/>
              </a:rPr>
              <a:t> of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ry</a:t>
            </a:r>
            <a:r>
              <a:rPr sz="2000" spc="-5" dirty="0">
                <a:latin typeface="Arial"/>
                <a:cs typeface="Arial"/>
              </a:rPr>
              <a:t>da</a:t>
            </a:r>
            <a:r>
              <a:rPr sz="2000" dirty="0">
                <a:latin typeface="Arial"/>
                <a:cs typeface="Arial"/>
              </a:rPr>
              <a:t>y 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x</a:t>
            </a:r>
            <a:r>
              <a:rPr sz="2000" spc="-5" dirty="0">
                <a:latin typeface="Arial"/>
                <a:cs typeface="Arial"/>
              </a:rPr>
              <a:t>pe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ien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e.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8990" y="3122929"/>
            <a:ext cx="116839" cy="156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Lucida Sans Unicode"/>
                <a:cs typeface="Lucida Sans Unicode"/>
              </a:rPr>
              <a:t>●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8990" y="3544570"/>
            <a:ext cx="116839" cy="156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Lucida Sans Unicode"/>
                <a:cs typeface="Lucida Sans Unicode"/>
              </a:rPr>
              <a:t>●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4889" y="2918612"/>
            <a:ext cx="4653280" cy="855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8700"/>
              </a:lnSpc>
            </a:pP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ounte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intuiti</a:t>
            </a:r>
            <a:r>
              <a:rPr sz="2000" dirty="0">
                <a:latin typeface="Arial"/>
                <a:cs typeface="Arial"/>
              </a:rPr>
              <a:t>ve</a:t>
            </a:r>
            <a:r>
              <a:rPr sz="2000" spc="-5" dirty="0">
                <a:latin typeface="Arial"/>
                <a:cs typeface="Arial"/>
              </a:rPr>
              <a:t> geo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et</a:t>
            </a:r>
            <a:r>
              <a:rPr sz="2000" dirty="0">
                <a:latin typeface="Arial"/>
                <a:cs typeface="Arial"/>
              </a:rPr>
              <a:t>ry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5" dirty="0">
                <a:latin typeface="Arial"/>
                <a:cs typeface="Arial"/>
              </a:rPr>
              <a:t>pe</a:t>
            </a:r>
            <a:r>
              <a:rPr sz="2000" dirty="0">
                <a:latin typeface="Arial"/>
                <a:cs typeface="Arial"/>
              </a:rPr>
              <a:t>rs</a:t>
            </a:r>
            <a:r>
              <a:rPr sz="2000" spc="-5" dirty="0">
                <a:latin typeface="Arial"/>
                <a:cs typeface="Arial"/>
              </a:rPr>
              <a:t>pa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e! Spa</a:t>
            </a:r>
            <a:r>
              <a:rPr sz="2000" dirty="0">
                <a:latin typeface="Arial"/>
                <a:cs typeface="Arial"/>
              </a:rPr>
              <a:t>rs</a:t>
            </a:r>
            <a:r>
              <a:rPr sz="2000" spc="-5" dirty="0">
                <a:latin typeface="Arial"/>
                <a:cs typeface="Arial"/>
              </a:rPr>
              <a:t>it</a:t>
            </a:r>
            <a:r>
              <a:rPr sz="2000" dirty="0">
                <a:latin typeface="Arial"/>
                <a:cs typeface="Arial"/>
              </a:rPr>
              <a:t>y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dirty="0">
                <a:latin typeface="Arial"/>
                <a:cs typeface="Arial"/>
              </a:rPr>
              <a:t> s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pl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dat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 points!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dirty="0"/>
              <a:t>02/09/15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pc="-5" dirty="0"/>
              <a:t>Di</a:t>
            </a:r>
            <a:r>
              <a:rPr dirty="0"/>
              <a:t>m</a:t>
            </a:r>
            <a:r>
              <a:rPr spc="-5" dirty="0"/>
              <a:t>ensi</a:t>
            </a:r>
            <a:r>
              <a:rPr dirty="0"/>
              <a:t>onal</a:t>
            </a:r>
            <a:r>
              <a:rPr spc="-5" dirty="0"/>
              <a:t>i</a:t>
            </a:r>
            <a:r>
              <a:rPr dirty="0"/>
              <a:t>ty </a:t>
            </a:r>
            <a:r>
              <a:rPr spc="-5" dirty="0"/>
              <a:t>Reduc</a:t>
            </a:r>
            <a:r>
              <a:rPr dirty="0"/>
              <a:t>t</a:t>
            </a:r>
            <a:r>
              <a:rPr spc="-5" dirty="0"/>
              <a:t>i</a:t>
            </a:r>
            <a:r>
              <a:rPr dirty="0"/>
              <a:t>on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05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1670">
              <a:lnSpc>
                <a:spcPct val="100000"/>
              </a:lnSpc>
            </a:pPr>
            <a:r>
              <a:rPr spc="-15" dirty="0"/>
              <a:t>Principl</a:t>
            </a:r>
            <a:r>
              <a:rPr spc="-5" dirty="0"/>
              <a:t>e</a:t>
            </a:r>
            <a:r>
              <a:rPr spc="45" dirty="0"/>
              <a:t> </a:t>
            </a:r>
            <a:r>
              <a:rPr spc="-15" dirty="0"/>
              <a:t>Componen</a:t>
            </a:r>
            <a:r>
              <a:rPr spc="-5" dirty="0"/>
              <a:t>t</a:t>
            </a:r>
            <a:r>
              <a:rPr spc="-225" dirty="0"/>
              <a:t> </a:t>
            </a:r>
            <a:r>
              <a:rPr spc="-1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8990" y="1142745"/>
            <a:ext cx="7961630" cy="568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240"/>
              </a:lnSpc>
            </a:pPr>
            <a:r>
              <a:rPr sz="2000" spc="-5" dirty="0">
                <a:latin typeface="Arial"/>
                <a:cs typeface="Arial"/>
              </a:rPr>
              <a:t>Fi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st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ipl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ponent: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ha</a:t>
            </a:r>
            <a:r>
              <a:rPr sz="2000" dirty="0">
                <a:latin typeface="Arial"/>
                <a:cs typeface="Arial"/>
              </a:rPr>
              <a:t>ve</a:t>
            </a:r>
            <a:r>
              <a:rPr sz="2000" spc="-5" dirty="0">
                <a:latin typeface="Arial"/>
                <a:cs typeface="Arial"/>
              </a:rPr>
              <a:t> 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hoo</a:t>
            </a:r>
            <a:r>
              <a:rPr sz="2000" dirty="0">
                <a:latin typeface="Arial"/>
                <a:cs typeface="Arial"/>
              </a:rPr>
              <a:t>se</a:t>
            </a:r>
            <a:r>
              <a:rPr sz="2000" spc="-5" dirty="0">
                <a:latin typeface="Arial"/>
                <a:cs typeface="Arial"/>
              </a:rPr>
              <a:t> th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di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ectio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65" dirty="0">
                <a:latin typeface="Arial"/>
                <a:cs typeface="Arial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u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Arial"/>
                <a:cs typeface="Arial"/>
              </a:rPr>
              <a:t>s</a:t>
            </a:r>
            <a:r>
              <a:rPr sz="2000" spc="-55" dirty="0">
                <a:latin typeface="Arial"/>
                <a:cs typeface="Arial"/>
              </a:rPr>
              <a:t>u</a:t>
            </a:r>
            <a:r>
              <a:rPr sz="2000" spc="-50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t</a:t>
            </a:r>
            <a:r>
              <a:rPr sz="2000" spc="-55" dirty="0">
                <a:latin typeface="Arial"/>
                <a:cs typeface="Arial"/>
              </a:rPr>
              <a:t>ha</a:t>
            </a:r>
            <a:r>
              <a:rPr sz="2000" spc="-5" dirty="0">
                <a:latin typeface="Arial"/>
                <a:cs typeface="Arial"/>
              </a:rPr>
              <a:t>t th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ian</a:t>
            </a:r>
            <a:r>
              <a:rPr sz="2000" dirty="0">
                <a:latin typeface="Arial"/>
                <a:cs typeface="Arial"/>
              </a:rPr>
              <a:t>ce</a:t>
            </a:r>
            <a:r>
              <a:rPr sz="2000" spc="-5" dirty="0">
                <a:latin typeface="Arial"/>
                <a:cs typeface="Arial"/>
              </a:rPr>
              <a:t> of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ojecte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 point</a:t>
            </a:r>
            <a:r>
              <a:rPr sz="2000" dirty="0">
                <a:latin typeface="Arial"/>
                <a:cs typeface="Arial"/>
              </a:rPr>
              <a:t>s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 m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x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z</a:t>
            </a:r>
            <a:r>
              <a:rPr sz="2000" spc="-5" dirty="0">
                <a:latin typeface="Arial"/>
                <a:cs typeface="Arial"/>
              </a:rPr>
              <a:t>ed.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06219" y="2766059"/>
            <a:ext cx="114300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80" dirty="0">
                <a:latin typeface="Times New Roman"/>
                <a:cs typeface="Times New Roman"/>
              </a:rPr>
              <a:t>u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06219" y="2589529"/>
            <a:ext cx="105410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75" dirty="0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0960" y="2611120"/>
            <a:ext cx="510540" cy="307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10" dirty="0">
                <a:latin typeface="Lucida Sans Unicode"/>
                <a:cs typeface="Lucida Sans Unicode"/>
              </a:rPr>
              <a:t>σ </a:t>
            </a:r>
            <a:r>
              <a:rPr sz="1850" spc="-270" dirty="0">
                <a:latin typeface="Lucida Sans Unicode"/>
                <a:cs typeface="Lucida Sans Unicode"/>
              </a:rPr>
              <a:t> </a:t>
            </a:r>
            <a:r>
              <a:rPr sz="1850" spc="185" dirty="0">
                <a:latin typeface="Lucida Sans Unicode"/>
                <a:cs typeface="Lucida Sans Unicode"/>
              </a:rPr>
              <a:t>=</a:t>
            </a:r>
            <a:endParaRPr sz="185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55470" y="2479040"/>
            <a:ext cx="158115" cy="588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u="sng" spc="114" dirty="0"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50" i="1" spc="114" dirty="0">
                <a:latin typeface="Times New Roman"/>
                <a:cs typeface="Times New Roman"/>
              </a:rPr>
              <a:t>n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45970" y="2532379"/>
            <a:ext cx="332105" cy="568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15"/>
              </a:lnSpc>
            </a:pPr>
            <a:r>
              <a:rPr sz="2700" spc="950" dirty="0">
                <a:latin typeface="Calibri"/>
                <a:cs typeface="Calibri"/>
              </a:rPr>
              <a:t>∑</a:t>
            </a:r>
            <a:endParaRPr sz="2700">
              <a:latin typeface="Calibri"/>
              <a:cs typeface="Calibri"/>
            </a:endParaRPr>
          </a:p>
          <a:p>
            <a:pPr marL="38100">
              <a:lnSpc>
                <a:spcPts val="1195"/>
              </a:lnSpc>
            </a:pPr>
            <a:r>
              <a:rPr sz="1100" i="1" spc="75" dirty="0">
                <a:latin typeface="Times New Roman"/>
                <a:cs typeface="Times New Roman"/>
              </a:rPr>
              <a:t>i</a:t>
            </a:r>
            <a:r>
              <a:rPr sz="1100" spc="175" dirty="0">
                <a:latin typeface="Lucida Sans Unicode"/>
                <a:cs typeface="Lucida Sans Unicode"/>
              </a:rPr>
              <a:t>=</a:t>
            </a:r>
            <a:r>
              <a:rPr sz="1100" spc="75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8990" y="1963420"/>
            <a:ext cx="3839845" cy="651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Th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ojecte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ian</a:t>
            </a:r>
            <a:r>
              <a:rPr sz="2000" dirty="0">
                <a:latin typeface="Arial"/>
                <a:cs typeface="Arial"/>
              </a:rPr>
              <a:t>ce</a:t>
            </a:r>
            <a:r>
              <a:rPr sz="2000" spc="-5" dirty="0">
                <a:latin typeface="Arial"/>
                <a:cs typeface="Arial"/>
              </a:rPr>
              <a:t> alon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u</a:t>
            </a:r>
            <a:r>
              <a:rPr sz="2000" b="1" spc="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is:</a:t>
            </a:r>
            <a:endParaRPr sz="2000">
              <a:latin typeface="Arial"/>
              <a:cs typeface="Arial"/>
            </a:endParaRPr>
          </a:p>
          <a:p>
            <a:pPr marR="1019175" algn="ctr">
              <a:lnSpc>
                <a:spcPct val="100000"/>
              </a:lnSpc>
              <a:spcBef>
                <a:spcPts val="1310"/>
              </a:spcBef>
            </a:pPr>
            <a:r>
              <a:rPr sz="1100" i="1" spc="75" dirty="0"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44139" y="2766059"/>
            <a:ext cx="546100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43865" algn="l"/>
              </a:tabLst>
            </a:pPr>
            <a:r>
              <a:rPr sz="1100" i="1" spc="40" dirty="0">
                <a:latin typeface="Times New Roman"/>
                <a:cs typeface="Times New Roman"/>
              </a:rPr>
              <a:t>i	</a:t>
            </a:r>
            <a:r>
              <a:rPr sz="1100" b="1" spc="80" dirty="0">
                <a:latin typeface="Times New Roman"/>
                <a:cs typeface="Times New Roman"/>
              </a:rPr>
              <a:t>u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95220" y="2611120"/>
            <a:ext cx="904240" cy="307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245" dirty="0">
                <a:latin typeface="Lucida Sans Unicode"/>
                <a:cs typeface="Lucida Sans Unicode"/>
              </a:rPr>
              <a:t>(</a:t>
            </a:r>
            <a:r>
              <a:rPr sz="1850" i="1" spc="114" dirty="0">
                <a:latin typeface="Times New Roman"/>
                <a:cs typeface="Times New Roman"/>
              </a:rPr>
              <a:t>a</a:t>
            </a:r>
            <a:r>
              <a:rPr sz="1850" i="1" spc="60" dirty="0">
                <a:latin typeface="Times New Roman"/>
                <a:cs typeface="Times New Roman"/>
              </a:rPr>
              <a:t> </a:t>
            </a:r>
            <a:r>
              <a:rPr sz="1850" spc="155" dirty="0">
                <a:latin typeface="Lucida Sans Unicode"/>
                <a:cs typeface="Lucida Sans Unicode"/>
              </a:rPr>
              <a:t>−</a:t>
            </a:r>
            <a:r>
              <a:rPr sz="1850" spc="30" dirty="0">
                <a:latin typeface="Lucida Sans Unicode"/>
                <a:cs typeface="Lucida Sans Unicode"/>
              </a:rPr>
              <a:t>μ</a:t>
            </a:r>
            <a:r>
              <a:rPr sz="1850" dirty="0">
                <a:latin typeface="Lucida Sans Unicode"/>
                <a:cs typeface="Lucida Sans Unicode"/>
              </a:rPr>
              <a:t> </a:t>
            </a:r>
            <a:r>
              <a:rPr sz="1850" spc="-215" dirty="0">
                <a:latin typeface="Lucida Sans Unicode"/>
                <a:cs typeface="Lucida Sans Unicode"/>
              </a:rPr>
              <a:t> </a:t>
            </a:r>
            <a:r>
              <a:rPr sz="1850" spc="105" dirty="0">
                <a:latin typeface="Lucida Sans Unicode"/>
                <a:cs typeface="Lucida Sans Unicode"/>
              </a:rPr>
              <a:t>)</a:t>
            </a:r>
            <a:endParaRPr sz="185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67709" y="2589529"/>
            <a:ext cx="105410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75" dirty="0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8990" y="3454400"/>
            <a:ext cx="4244340" cy="1444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Fo</a:t>
            </a:r>
            <a:r>
              <a:rPr sz="2000" dirty="0">
                <a:latin typeface="Arial"/>
                <a:cs typeface="Arial"/>
              </a:rPr>
              <a:t>r c</a:t>
            </a:r>
            <a:r>
              <a:rPr sz="2000" spc="-5" dirty="0">
                <a:latin typeface="Arial"/>
                <a:cs typeface="Arial"/>
              </a:rPr>
              <a:t>ente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 data:</a:t>
            </a:r>
            <a:endParaRPr sz="2000">
              <a:latin typeface="Arial"/>
              <a:cs typeface="Arial"/>
            </a:endParaRPr>
          </a:p>
          <a:p>
            <a:pPr marL="572135">
              <a:lnSpc>
                <a:spcPts val="2025"/>
              </a:lnSpc>
              <a:spcBef>
                <a:spcPts val="1640"/>
              </a:spcBef>
            </a:pPr>
            <a:r>
              <a:rPr sz="2200" spc="-25" dirty="0">
                <a:latin typeface="Lucida Sans Unicode"/>
                <a:cs typeface="Lucida Sans Unicode"/>
              </a:rPr>
              <a:t>σ</a:t>
            </a:r>
            <a:r>
              <a:rPr sz="1950" spc="179" baseline="49145" dirty="0">
                <a:latin typeface="Times New Roman"/>
                <a:cs typeface="Times New Roman"/>
              </a:rPr>
              <a:t>2</a:t>
            </a:r>
            <a:r>
              <a:rPr sz="2200" spc="95" dirty="0">
                <a:latin typeface="Lucida Sans Unicode"/>
                <a:cs typeface="Lucida Sans Unicode"/>
              </a:rPr>
              <a:t>=</a:t>
            </a:r>
            <a:r>
              <a:rPr sz="2200" b="1" spc="45" dirty="0">
                <a:latin typeface="Times New Roman"/>
                <a:cs typeface="Times New Roman"/>
              </a:rPr>
              <a:t>u</a:t>
            </a:r>
            <a:r>
              <a:rPr sz="1950" i="1" spc="15" baseline="49145" dirty="0">
                <a:latin typeface="Times New Roman"/>
                <a:cs typeface="Times New Roman"/>
              </a:rPr>
              <a:t>T</a:t>
            </a:r>
            <a:r>
              <a:rPr sz="1950" i="1" spc="225" baseline="491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Σ</a:t>
            </a:r>
            <a:r>
              <a:rPr sz="2200" spc="-480" dirty="0">
                <a:latin typeface="Lucida Sans Unicode"/>
                <a:cs typeface="Lucida Sans Unicode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u</a:t>
            </a:r>
            <a:endParaRPr sz="2200">
              <a:latin typeface="Times New Roman"/>
              <a:cs typeface="Times New Roman"/>
            </a:endParaRPr>
          </a:p>
          <a:p>
            <a:pPr marL="758190">
              <a:lnSpc>
                <a:spcPts val="944"/>
              </a:lnSpc>
            </a:pPr>
            <a:r>
              <a:rPr sz="1300" b="1" spc="10" dirty="0">
                <a:latin typeface="Times New Roman"/>
                <a:cs typeface="Times New Roman"/>
              </a:rPr>
              <a:t>u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20675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Σ	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 c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ian</a:t>
            </a:r>
            <a:r>
              <a:rPr sz="2000" dirty="0">
                <a:latin typeface="Arial"/>
                <a:cs typeface="Arial"/>
              </a:rPr>
              <a:t>ce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at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x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dirty="0">
                <a:latin typeface="Arial"/>
                <a:cs typeface="Arial"/>
              </a:rPr>
              <a:t> c</a:t>
            </a:r>
            <a:r>
              <a:rPr sz="2000" spc="-5" dirty="0">
                <a:latin typeface="Arial"/>
                <a:cs typeface="Arial"/>
              </a:rPr>
              <a:t>ente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D</a:t>
            </a:r>
            <a:r>
              <a:rPr sz="2000" spc="-5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55470" y="5360670"/>
            <a:ext cx="164465" cy="346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i="1" spc="-5" dirty="0">
                <a:latin typeface="Times New Roman"/>
                <a:cs typeface="Times New Roman"/>
              </a:rPr>
              <a:t>n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02080" y="5168900"/>
            <a:ext cx="1246505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409" dirty="0">
                <a:latin typeface="Calibri"/>
                <a:cs typeface="Calibri"/>
              </a:rPr>
              <a:t>Σ</a:t>
            </a:r>
            <a:r>
              <a:rPr sz="2200" spc="-10" dirty="0">
                <a:latin typeface="Lucida Sans Unicode"/>
                <a:cs typeface="Lucida Sans Unicode"/>
              </a:rPr>
              <a:t>=</a:t>
            </a:r>
            <a:r>
              <a:rPr sz="2200" spc="-320" dirty="0">
                <a:latin typeface="Lucida Sans Unicode"/>
                <a:cs typeface="Lucida Sans Unicode"/>
              </a:rPr>
              <a:t> </a:t>
            </a:r>
            <a:r>
              <a:rPr sz="3225" u="sng" spc="30" baseline="32299" dirty="0">
                <a:latin typeface="Times New Roman"/>
                <a:cs typeface="Times New Roman"/>
              </a:rPr>
              <a:t>1</a:t>
            </a:r>
            <a:r>
              <a:rPr sz="3225" spc="22" baseline="32299" dirty="0">
                <a:latin typeface="Times New Roman"/>
                <a:cs typeface="Times New Roman"/>
              </a:rPr>
              <a:t> </a:t>
            </a:r>
            <a:r>
              <a:rPr sz="2200" b="1" spc="-15" dirty="0">
                <a:latin typeface="Times New Roman"/>
                <a:cs typeface="Times New Roman"/>
              </a:rPr>
              <a:t>D</a:t>
            </a:r>
            <a:r>
              <a:rPr sz="1950" i="1" spc="7" baseline="47008" dirty="0">
                <a:latin typeface="Times New Roman"/>
                <a:cs typeface="Times New Roman"/>
              </a:rPr>
              <a:t>T</a:t>
            </a:r>
            <a:r>
              <a:rPr sz="1950" i="1" baseline="47008" dirty="0">
                <a:latin typeface="Times New Roman"/>
                <a:cs typeface="Times New Roman"/>
              </a:rPr>
              <a:t> </a:t>
            </a:r>
            <a:r>
              <a:rPr sz="1950" i="1" spc="-225" baseline="47008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Times New Roman"/>
                <a:cs typeface="Times New Roman"/>
              </a:rPr>
              <a:t>D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dirty="0"/>
              <a:t>02/09/15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pc="-5" dirty="0"/>
              <a:t>Di</a:t>
            </a:r>
            <a:r>
              <a:rPr dirty="0"/>
              <a:t>m</a:t>
            </a:r>
            <a:r>
              <a:rPr spc="-5" dirty="0"/>
              <a:t>ensi</a:t>
            </a:r>
            <a:r>
              <a:rPr dirty="0"/>
              <a:t>onal</a:t>
            </a:r>
            <a:r>
              <a:rPr spc="-5" dirty="0"/>
              <a:t>i</a:t>
            </a:r>
            <a:r>
              <a:rPr dirty="0"/>
              <a:t>ty </a:t>
            </a:r>
            <a:r>
              <a:rPr spc="-5" dirty="0"/>
              <a:t>Reduc</a:t>
            </a:r>
            <a:r>
              <a:rPr dirty="0"/>
              <a:t>t</a:t>
            </a:r>
            <a:r>
              <a:rPr spc="-5" dirty="0"/>
              <a:t>i</a:t>
            </a:r>
            <a:r>
              <a:rPr dirty="0"/>
              <a:t>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05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1670">
              <a:lnSpc>
                <a:spcPct val="100000"/>
              </a:lnSpc>
            </a:pPr>
            <a:r>
              <a:rPr spc="-15" dirty="0"/>
              <a:t>Principl</a:t>
            </a:r>
            <a:r>
              <a:rPr spc="-5" dirty="0"/>
              <a:t>e</a:t>
            </a:r>
            <a:r>
              <a:rPr spc="45" dirty="0"/>
              <a:t> </a:t>
            </a:r>
            <a:r>
              <a:rPr spc="-15" dirty="0"/>
              <a:t>Componen</a:t>
            </a:r>
            <a:r>
              <a:rPr spc="-5" dirty="0"/>
              <a:t>t</a:t>
            </a:r>
            <a:r>
              <a:rPr spc="-225" dirty="0"/>
              <a:t> </a:t>
            </a:r>
            <a:r>
              <a:rPr spc="-1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8990" y="1094740"/>
            <a:ext cx="493458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x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z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σ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(w</a:t>
            </a:r>
            <a:r>
              <a:rPr sz="2000" spc="-5" dirty="0">
                <a:latin typeface="Arial"/>
                <a:cs typeface="Arial"/>
              </a:rPr>
              <a:t>it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onst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aint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u</a:t>
            </a:r>
            <a:r>
              <a:rPr sz="1725" i="1" spc="7" baseline="41062" dirty="0">
                <a:latin typeface="Times New Roman"/>
                <a:cs typeface="Times New Roman"/>
              </a:rPr>
              <a:t>T</a:t>
            </a:r>
            <a:r>
              <a:rPr sz="2000" b="1" dirty="0">
                <a:latin typeface="Times New Roman"/>
                <a:cs typeface="Times New Roman"/>
              </a:rPr>
              <a:t>u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 1</a:t>
            </a:r>
            <a:r>
              <a:rPr sz="2000" dirty="0">
                <a:latin typeface="Arial"/>
                <a:cs typeface="Arial"/>
              </a:rPr>
              <a:t>) </a:t>
            </a:r>
            <a:r>
              <a:rPr sz="2000" spc="-5" dirty="0">
                <a:latin typeface="Arial"/>
                <a:cs typeface="Arial"/>
              </a:rPr>
              <a:t>gi</a:t>
            </a:r>
            <a:r>
              <a:rPr sz="2000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es: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8990" y="2787650"/>
            <a:ext cx="7913370" cy="1163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229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x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ze</a:t>
            </a:r>
            <a:r>
              <a:rPr sz="2000" spc="-5" dirty="0">
                <a:latin typeface="Arial"/>
                <a:cs typeface="Arial"/>
              </a:rPr>
              <a:t> 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ojecte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ian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e,</a:t>
            </a:r>
            <a:r>
              <a:rPr sz="2000" dirty="0">
                <a:latin typeface="Arial"/>
                <a:cs typeface="Arial"/>
              </a:rPr>
              <a:t> we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x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ze</a:t>
            </a:r>
            <a:r>
              <a:rPr sz="2000" spc="-5" dirty="0">
                <a:latin typeface="Arial"/>
                <a:cs typeface="Arial"/>
              </a:rPr>
              <a:t> th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eigen</a:t>
            </a:r>
            <a:r>
              <a:rPr sz="2000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alu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of</a:t>
            </a:r>
            <a:r>
              <a:rPr sz="2000" spc="80" dirty="0">
                <a:latin typeface="Arial"/>
                <a:cs typeface="Arial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Σ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 marR="5080">
              <a:lnSpc>
                <a:spcPts val="2230"/>
              </a:lnSpc>
            </a:pPr>
            <a:r>
              <a:rPr sz="2000" spc="-5" dirty="0">
                <a:latin typeface="Arial"/>
                <a:cs typeface="Arial"/>
              </a:rPr>
              <a:t>Eigen</a:t>
            </a:r>
            <a:r>
              <a:rPr sz="2000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ecto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u</a:t>
            </a:r>
            <a:r>
              <a:rPr sz="2000" b="1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it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x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m </a:t>
            </a:r>
            <a:r>
              <a:rPr sz="2000" spc="-5" dirty="0">
                <a:latin typeface="Times New Roman"/>
                <a:cs typeface="Times New Roman"/>
              </a:rPr>
              <a:t>λ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pe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5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ie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di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ec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ost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ian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e, al</a:t>
            </a:r>
            <a:r>
              <a:rPr sz="2000" dirty="0">
                <a:latin typeface="Arial"/>
                <a:cs typeface="Arial"/>
              </a:rPr>
              <a:t>so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alle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 th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fi</a:t>
            </a:r>
            <a:r>
              <a:rPr sz="2000" i="1" dirty="0">
                <a:latin typeface="Arial"/>
                <a:cs typeface="Arial"/>
              </a:rPr>
              <a:t>r</a:t>
            </a:r>
            <a:r>
              <a:rPr sz="2000" i="1" spc="-5" dirty="0">
                <a:latin typeface="Arial"/>
                <a:cs typeface="Arial"/>
              </a:rPr>
              <a:t>st</a:t>
            </a:r>
            <a:r>
              <a:rPr sz="2000" i="1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p</a:t>
            </a:r>
            <a:r>
              <a:rPr sz="2000" i="1" dirty="0">
                <a:latin typeface="Arial"/>
                <a:cs typeface="Arial"/>
              </a:rPr>
              <a:t>r</a:t>
            </a:r>
            <a:r>
              <a:rPr sz="2000" i="1" spc="-5" dirty="0">
                <a:latin typeface="Arial"/>
                <a:cs typeface="Arial"/>
              </a:rPr>
              <a:t>in</a:t>
            </a:r>
            <a:r>
              <a:rPr sz="2000" i="1" dirty="0">
                <a:latin typeface="Arial"/>
                <a:cs typeface="Arial"/>
              </a:rPr>
              <a:t>c</a:t>
            </a:r>
            <a:r>
              <a:rPr sz="2000" i="1" spc="-5" dirty="0">
                <a:latin typeface="Arial"/>
                <a:cs typeface="Arial"/>
              </a:rPr>
              <a:t>ipa</a:t>
            </a:r>
            <a:r>
              <a:rPr sz="2000" i="1" dirty="0">
                <a:latin typeface="Arial"/>
                <a:cs typeface="Arial"/>
              </a:rPr>
              <a:t>l</a:t>
            </a:r>
            <a:r>
              <a:rPr sz="2000" i="1" spc="-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c</a:t>
            </a:r>
            <a:r>
              <a:rPr sz="2000" i="1" spc="-5" dirty="0">
                <a:latin typeface="Arial"/>
                <a:cs typeface="Arial"/>
              </a:rPr>
              <a:t>o</a:t>
            </a:r>
            <a:r>
              <a:rPr sz="2000" i="1" dirty="0">
                <a:latin typeface="Arial"/>
                <a:cs typeface="Arial"/>
              </a:rPr>
              <a:t>m</a:t>
            </a:r>
            <a:r>
              <a:rPr sz="2000" i="1" spc="-5" dirty="0">
                <a:latin typeface="Arial"/>
                <a:cs typeface="Arial"/>
              </a:rPr>
              <a:t>ponent.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39570" y="2101850"/>
            <a:ext cx="108585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5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6689" y="1642109"/>
            <a:ext cx="980440" cy="88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>
              <a:lnSpc>
                <a:spcPct val="100000"/>
              </a:lnSpc>
            </a:pPr>
            <a:r>
              <a:rPr sz="2150" spc="5" dirty="0">
                <a:latin typeface="Lucida Sans Unicode"/>
                <a:cs typeface="Lucida Sans Unicode"/>
              </a:rPr>
              <a:t>Σ</a:t>
            </a:r>
            <a:r>
              <a:rPr sz="2150" spc="-395" dirty="0">
                <a:latin typeface="Lucida Sans Unicode"/>
                <a:cs typeface="Lucida Sans Unicode"/>
              </a:rPr>
              <a:t> </a:t>
            </a:r>
            <a:r>
              <a:rPr sz="2150" b="1" spc="90" dirty="0">
                <a:latin typeface="Times New Roman"/>
                <a:cs typeface="Times New Roman"/>
              </a:rPr>
              <a:t>u</a:t>
            </a:r>
            <a:r>
              <a:rPr sz="2150" spc="190" dirty="0">
                <a:latin typeface="Lucida Sans Unicode"/>
                <a:cs typeface="Lucida Sans Unicode"/>
              </a:rPr>
              <a:t>=</a:t>
            </a:r>
            <a:r>
              <a:rPr sz="2150" spc="-90" dirty="0">
                <a:latin typeface="Lucida Sans Unicode"/>
                <a:cs typeface="Lucida Sans Unicode"/>
              </a:rPr>
              <a:t>λ</a:t>
            </a:r>
            <a:r>
              <a:rPr sz="2150" spc="-375" dirty="0">
                <a:latin typeface="Lucida Sans Unicode"/>
                <a:cs typeface="Lucida Sans Unicode"/>
              </a:rPr>
              <a:t> </a:t>
            </a:r>
            <a:r>
              <a:rPr sz="2150" b="1" spc="10" dirty="0">
                <a:latin typeface="Times New Roman"/>
                <a:cs typeface="Times New Roman"/>
              </a:rPr>
              <a:t>u</a:t>
            </a: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2200" spc="-45" dirty="0">
                <a:latin typeface="Lucida Sans Unicode"/>
                <a:cs typeface="Lucida Sans Unicode"/>
              </a:rPr>
              <a:t>σ</a:t>
            </a:r>
            <a:r>
              <a:rPr sz="1950" b="1" spc="142" baseline="-23504" dirty="0">
                <a:latin typeface="Times New Roman"/>
                <a:cs typeface="Times New Roman"/>
              </a:rPr>
              <a:t>u</a:t>
            </a:r>
            <a:r>
              <a:rPr sz="2200" spc="95" dirty="0">
                <a:latin typeface="Lucida Sans Unicode"/>
                <a:cs typeface="Lucida Sans Unicode"/>
              </a:rPr>
              <a:t>=</a:t>
            </a:r>
            <a:r>
              <a:rPr sz="2200" spc="-105" dirty="0">
                <a:latin typeface="Lucida Sans Unicode"/>
                <a:cs typeface="Lucida Sans Unicode"/>
              </a:rPr>
              <a:t>λ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dirty="0"/>
              <a:t>02/09/15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pc="-5" dirty="0"/>
              <a:t>Di</a:t>
            </a:r>
            <a:r>
              <a:rPr dirty="0"/>
              <a:t>m</a:t>
            </a:r>
            <a:r>
              <a:rPr spc="-5" dirty="0"/>
              <a:t>ensi</a:t>
            </a:r>
            <a:r>
              <a:rPr dirty="0"/>
              <a:t>onal</a:t>
            </a:r>
            <a:r>
              <a:rPr spc="-5" dirty="0"/>
              <a:t>i</a:t>
            </a:r>
            <a:r>
              <a:rPr dirty="0"/>
              <a:t>ty </a:t>
            </a:r>
            <a:r>
              <a:rPr spc="-5" dirty="0"/>
              <a:t>Reduc</a:t>
            </a:r>
            <a:r>
              <a:rPr dirty="0"/>
              <a:t>t</a:t>
            </a:r>
            <a:r>
              <a:rPr spc="-5" dirty="0"/>
              <a:t>i</a:t>
            </a:r>
            <a:r>
              <a:rPr dirty="0"/>
              <a:t>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05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1670">
              <a:lnSpc>
                <a:spcPct val="100000"/>
              </a:lnSpc>
            </a:pPr>
            <a:r>
              <a:rPr spc="-15" dirty="0"/>
              <a:t>Principl</a:t>
            </a:r>
            <a:r>
              <a:rPr spc="-5" dirty="0"/>
              <a:t>e</a:t>
            </a:r>
            <a:r>
              <a:rPr spc="45" dirty="0"/>
              <a:t> </a:t>
            </a:r>
            <a:r>
              <a:rPr spc="-15" dirty="0"/>
              <a:t>Componen</a:t>
            </a:r>
            <a:r>
              <a:rPr spc="-5" dirty="0"/>
              <a:t>t</a:t>
            </a:r>
            <a:r>
              <a:rPr spc="-225" dirty="0"/>
              <a:t> </a:t>
            </a:r>
            <a:r>
              <a:rPr spc="-1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8990" y="1142745"/>
            <a:ext cx="8195945" cy="3117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240"/>
              </a:lnSpc>
            </a:pPr>
            <a:r>
              <a:rPr sz="2000" spc="-229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 fin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 th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best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5" dirty="0">
                <a:latin typeface="Arial"/>
                <a:cs typeface="Arial"/>
              </a:rPr>
              <a:t>di</a:t>
            </a:r>
            <a:r>
              <a:rPr sz="2000" dirty="0">
                <a:latin typeface="Arial"/>
                <a:cs typeface="Arial"/>
              </a:rPr>
              <a:t>m </a:t>
            </a:r>
            <a:r>
              <a:rPr sz="2000" spc="-5" dirty="0">
                <a:latin typeface="Arial"/>
                <a:cs typeface="Arial"/>
              </a:rPr>
              <a:t>app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x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atio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D</a:t>
            </a:r>
            <a:r>
              <a:rPr sz="2000" spc="-5" dirty="0">
                <a:latin typeface="Arial"/>
                <a:cs typeface="Arial"/>
              </a:rPr>
              <a:t>,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pu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eigen</a:t>
            </a:r>
            <a:r>
              <a:rPr sz="2000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alue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 th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ian</a:t>
            </a:r>
            <a:r>
              <a:rPr sz="2000" dirty="0">
                <a:latin typeface="Arial"/>
                <a:cs typeface="Arial"/>
              </a:rPr>
              <a:t>ce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at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x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Σ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 marR="243840">
              <a:lnSpc>
                <a:spcPts val="2230"/>
              </a:lnSpc>
            </a:pPr>
            <a:r>
              <a:rPr sz="2000" spc="-5" dirty="0">
                <a:latin typeface="Arial"/>
                <a:cs typeface="Arial"/>
              </a:rPr>
              <a:t>Eigen</a:t>
            </a:r>
            <a:r>
              <a:rPr sz="2000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alue</a:t>
            </a:r>
            <a:r>
              <a:rPr sz="2000" dirty="0">
                <a:latin typeface="Arial"/>
                <a:cs typeface="Arial"/>
              </a:rPr>
              <a:t>s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Σ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non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5" dirty="0">
                <a:latin typeface="Arial"/>
                <a:cs typeface="Arial"/>
              </a:rPr>
              <a:t>negati</a:t>
            </a:r>
            <a:r>
              <a:rPr sz="2000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e,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an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we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t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</a:t>
            </a:r>
            <a:r>
              <a:rPr sz="2000" dirty="0">
                <a:latin typeface="Arial"/>
                <a:cs typeface="Arial"/>
              </a:rPr>
              <a:t>cr</a:t>
            </a:r>
            <a:r>
              <a:rPr sz="2000" spc="-5" dirty="0">
                <a:latin typeface="Arial"/>
                <a:cs typeface="Arial"/>
              </a:rPr>
              <a:t>ea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dirty="0">
                <a:latin typeface="Arial"/>
                <a:cs typeface="Arial"/>
              </a:rPr>
              <a:t>g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de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1850">
              <a:latin typeface="Times New Roman"/>
              <a:cs typeface="Times New Roman"/>
            </a:endParaRPr>
          </a:p>
          <a:p>
            <a:pPr marL="605790">
              <a:lnSpc>
                <a:spcPct val="100000"/>
              </a:lnSpc>
            </a:pPr>
            <a:r>
              <a:rPr sz="2150" spc="15" dirty="0">
                <a:latin typeface="Lucida Sans Unicode"/>
                <a:cs typeface="Lucida Sans Unicode"/>
              </a:rPr>
              <a:t>λ</a:t>
            </a:r>
            <a:r>
              <a:rPr sz="1950" spc="150" baseline="-19230" dirty="0">
                <a:latin typeface="Times New Roman"/>
                <a:cs typeface="Times New Roman"/>
              </a:rPr>
              <a:t>1</a:t>
            </a:r>
            <a:r>
              <a:rPr sz="2150" spc="125" dirty="0">
                <a:latin typeface="Lucida Sans Unicode"/>
                <a:cs typeface="Lucida Sans Unicode"/>
              </a:rPr>
              <a:t>≥</a:t>
            </a:r>
            <a:r>
              <a:rPr sz="2150" spc="15" dirty="0">
                <a:latin typeface="Lucida Sans Unicode"/>
                <a:cs typeface="Lucida Sans Unicode"/>
              </a:rPr>
              <a:t>λ</a:t>
            </a:r>
            <a:r>
              <a:rPr sz="1950" spc="165" baseline="-19230" dirty="0">
                <a:latin typeface="Times New Roman"/>
                <a:cs typeface="Times New Roman"/>
              </a:rPr>
              <a:t>2</a:t>
            </a:r>
            <a:r>
              <a:rPr sz="2150" spc="-10" dirty="0">
                <a:latin typeface="Lucida Sans Unicode"/>
                <a:cs typeface="Lucida Sans Unicode"/>
              </a:rPr>
              <a:t>≥</a:t>
            </a:r>
            <a:r>
              <a:rPr sz="2150" spc="-85" dirty="0">
                <a:latin typeface="Lucida Sans Unicode"/>
                <a:cs typeface="Lucida Sans Unicode"/>
              </a:rPr>
              <a:t>…</a:t>
            </a:r>
            <a:r>
              <a:rPr sz="2150" spc="-484" dirty="0">
                <a:latin typeface="Lucida Sans Unicode"/>
                <a:cs typeface="Lucida Sans Unicode"/>
              </a:rPr>
              <a:t> </a:t>
            </a:r>
            <a:r>
              <a:rPr sz="2150" spc="75" dirty="0">
                <a:latin typeface="Lucida Sans Unicode"/>
                <a:cs typeface="Lucida Sans Unicode"/>
              </a:rPr>
              <a:t>λ</a:t>
            </a:r>
            <a:r>
              <a:rPr sz="1950" i="1" baseline="-19230" dirty="0">
                <a:latin typeface="Times New Roman"/>
                <a:cs typeface="Times New Roman"/>
              </a:rPr>
              <a:t>r</a:t>
            </a:r>
            <a:r>
              <a:rPr sz="1950" i="1" spc="-217" baseline="-19230" dirty="0">
                <a:latin typeface="Times New Roman"/>
                <a:cs typeface="Times New Roman"/>
              </a:rPr>
              <a:t> </a:t>
            </a:r>
            <a:r>
              <a:rPr sz="2150" spc="125" dirty="0">
                <a:latin typeface="Lucida Sans Unicode"/>
                <a:cs typeface="Lucida Sans Unicode"/>
              </a:rPr>
              <a:t>≥</a:t>
            </a:r>
            <a:r>
              <a:rPr sz="2150" spc="15" dirty="0">
                <a:latin typeface="Lucida Sans Unicode"/>
                <a:cs typeface="Lucida Sans Unicode"/>
              </a:rPr>
              <a:t>λ</a:t>
            </a:r>
            <a:r>
              <a:rPr sz="1950" i="1" baseline="-19230" dirty="0">
                <a:latin typeface="Times New Roman"/>
                <a:cs typeface="Times New Roman"/>
              </a:rPr>
              <a:t>r</a:t>
            </a:r>
            <a:r>
              <a:rPr sz="1950" i="1" spc="-232" baseline="-19230" dirty="0">
                <a:latin typeface="Times New Roman"/>
                <a:cs typeface="Times New Roman"/>
              </a:rPr>
              <a:t> </a:t>
            </a:r>
            <a:r>
              <a:rPr sz="1950" baseline="-19230" dirty="0">
                <a:latin typeface="Arial"/>
                <a:cs typeface="Arial"/>
              </a:rPr>
              <a:t>+</a:t>
            </a:r>
            <a:r>
              <a:rPr sz="1950" spc="-352" baseline="-19230" dirty="0">
                <a:latin typeface="Arial"/>
                <a:cs typeface="Arial"/>
              </a:rPr>
              <a:t> </a:t>
            </a:r>
            <a:r>
              <a:rPr sz="1950" baseline="-19230" dirty="0">
                <a:latin typeface="Times New Roman"/>
                <a:cs typeface="Times New Roman"/>
              </a:rPr>
              <a:t>1</a:t>
            </a:r>
            <a:r>
              <a:rPr sz="1950" spc="-232" baseline="-19230" dirty="0">
                <a:latin typeface="Times New Roman"/>
                <a:cs typeface="Times New Roman"/>
              </a:rPr>
              <a:t> </a:t>
            </a:r>
            <a:r>
              <a:rPr sz="2150" spc="-175" dirty="0">
                <a:latin typeface="Lucida Sans Unicode"/>
                <a:cs typeface="Lucida Sans Unicode"/>
              </a:rPr>
              <a:t>…</a:t>
            </a:r>
            <a:r>
              <a:rPr sz="2150" spc="200" dirty="0">
                <a:latin typeface="Lucida Sans Unicode"/>
                <a:cs typeface="Lucida Sans Unicode"/>
              </a:rPr>
              <a:t>≥</a:t>
            </a:r>
            <a:r>
              <a:rPr sz="2150" spc="15" dirty="0">
                <a:latin typeface="Lucida Sans Unicode"/>
                <a:cs typeface="Lucida Sans Unicode"/>
              </a:rPr>
              <a:t>λ</a:t>
            </a:r>
            <a:r>
              <a:rPr sz="1950" i="1" baseline="-19230" dirty="0">
                <a:latin typeface="Times New Roman"/>
                <a:cs typeface="Times New Roman"/>
              </a:rPr>
              <a:t>d</a:t>
            </a:r>
            <a:r>
              <a:rPr sz="1950" i="1" spc="-232" baseline="-19230" dirty="0">
                <a:latin typeface="Times New Roman"/>
                <a:cs typeface="Times New Roman"/>
              </a:rPr>
              <a:t> </a:t>
            </a:r>
            <a:r>
              <a:rPr sz="2150" spc="140" dirty="0">
                <a:latin typeface="Lucida Sans Unicode"/>
                <a:cs typeface="Lucida Sans Unicode"/>
              </a:rPr>
              <a:t>≥</a:t>
            </a:r>
            <a:r>
              <a:rPr sz="2150" spc="10" dirty="0">
                <a:latin typeface="Times New Roman"/>
                <a:cs typeface="Times New Roman"/>
              </a:rPr>
              <a:t>0</a:t>
            </a:r>
            <a:endParaRPr sz="2150">
              <a:latin typeface="Times New Roman"/>
              <a:cs typeface="Times New Roman"/>
            </a:endParaRPr>
          </a:p>
          <a:p>
            <a:pPr marL="12700" marR="294005">
              <a:lnSpc>
                <a:spcPts val="2240"/>
              </a:lnSpc>
              <a:spcBef>
                <a:spcPts val="1914"/>
              </a:spcBef>
            </a:pPr>
            <a:r>
              <a:rPr sz="2000" spc="-5" dirty="0">
                <a:latin typeface="Arial"/>
                <a:cs typeface="Arial"/>
              </a:rPr>
              <a:t>Eigen</a:t>
            </a:r>
            <a:r>
              <a:rPr sz="2000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ecto</a:t>
            </a:r>
            <a:r>
              <a:rPr sz="2000" dirty="0">
                <a:latin typeface="Arial"/>
                <a:cs typeface="Arial"/>
              </a:rPr>
              <a:t>r c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pondin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-5" dirty="0">
                <a:latin typeface="Arial"/>
                <a:cs typeface="Arial"/>
              </a:rPr>
              <a:t> 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45" dirty="0">
                <a:latin typeface="Arial"/>
                <a:cs typeface="Arial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λ</a:t>
            </a:r>
            <a:r>
              <a:rPr sz="1725" i="1" spc="7" baseline="-9661" dirty="0">
                <a:latin typeface="Arial"/>
                <a:cs typeface="Arial"/>
              </a:rPr>
              <a:t>1</a:t>
            </a:r>
            <a:r>
              <a:rPr sz="1725" i="1" spc="232" baseline="-9661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gi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rs</a:t>
            </a:r>
            <a:r>
              <a:rPr sz="2000" spc="-5" dirty="0">
                <a:latin typeface="Arial"/>
                <a:cs typeface="Arial"/>
              </a:rPr>
              <a:t>t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spc="-1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ipl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ponen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, eigen</a:t>
            </a:r>
            <a:r>
              <a:rPr sz="2000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ecto</a:t>
            </a:r>
            <a:r>
              <a:rPr sz="2000" dirty="0">
                <a:latin typeface="Arial"/>
                <a:cs typeface="Arial"/>
              </a:rPr>
              <a:t>r c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pondin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-5" dirty="0">
                <a:latin typeface="Arial"/>
                <a:cs typeface="Arial"/>
              </a:rPr>
              <a:t> 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λ</a:t>
            </a:r>
            <a:r>
              <a:rPr sz="1725" i="1" spc="7" baseline="-9661" dirty="0">
                <a:latin typeface="Arial"/>
                <a:cs typeface="Arial"/>
              </a:rPr>
              <a:t>2</a:t>
            </a:r>
            <a:r>
              <a:rPr sz="1725" i="1" spc="232" baseline="-9661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gi</a:t>
            </a:r>
            <a:r>
              <a:rPr sz="2000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on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ipl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ponen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, an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so</a:t>
            </a:r>
            <a:r>
              <a:rPr sz="2000" spc="-5" dirty="0">
                <a:latin typeface="Arial"/>
                <a:cs typeface="Arial"/>
              </a:rPr>
              <a:t> on.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dirty="0"/>
              <a:t>02/09/15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pc="-5" dirty="0"/>
              <a:t>Di</a:t>
            </a:r>
            <a:r>
              <a:rPr dirty="0"/>
              <a:t>m</a:t>
            </a:r>
            <a:r>
              <a:rPr spc="-5" dirty="0"/>
              <a:t>ensi</a:t>
            </a:r>
            <a:r>
              <a:rPr dirty="0"/>
              <a:t>onal</a:t>
            </a:r>
            <a:r>
              <a:rPr spc="-5" dirty="0"/>
              <a:t>i</a:t>
            </a:r>
            <a:r>
              <a:rPr dirty="0"/>
              <a:t>ty </a:t>
            </a:r>
            <a:r>
              <a:rPr spc="-5" dirty="0"/>
              <a:t>Reduc</a:t>
            </a:r>
            <a:r>
              <a:rPr dirty="0"/>
              <a:t>t</a:t>
            </a:r>
            <a:r>
              <a:rPr spc="-5" dirty="0"/>
              <a:t>i</a:t>
            </a:r>
            <a:r>
              <a:rPr dirty="0"/>
              <a:t>on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05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1670">
              <a:lnSpc>
                <a:spcPct val="100000"/>
              </a:lnSpc>
            </a:pPr>
            <a:r>
              <a:rPr spc="-15" dirty="0"/>
              <a:t>Principl</a:t>
            </a:r>
            <a:r>
              <a:rPr spc="-5" dirty="0"/>
              <a:t>e</a:t>
            </a:r>
            <a:r>
              <a:rPr spc="45" dirty="0"/>
              <a:t> </a:t>
            </a:r>
            <a:r>
              <a:rPr spc="-15" dirty="0"/>
              <a:t>Componen</a:t>
            </a:r>
            <a:r>
              <a:rPr spc="-5" dirty="0"/>
              <a:t>t</a:t>
            </a:r>
            <a:r>
              <a:rPr spc="-225" dirty="0"/>
              <a:t> </a:t>
            </a:r>
            <a:r>
              <a:rPr spc="-1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0630" y="1621790"/>
            <a:ext cx="814705" cy="41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125" dirty="0">
                <a:latin typeface="Times New Roman"/>
                <a:cs typeface="Times New Roman"/>
              </a:rPr>
              <a:t>A</a:t>
            </a:r>
            <a:r>
              <a:rPr sz="2200" spc="95" dirty="0">
                <a:latin typeface="Lucida Sans Unicode"/>
                <a:cs typeface="Lucida Sans Unicode"/>
              </a:rPr>
              <a:t>=</a:t>
            </a:r>
            <a:r>
              <a:rPr sz="3375" b="0" spc="-532" baseline="-8641" dirty="0">
                <a:latin typeface="Segoe UI Light"/>
                <a:cs typeface="Segoe UI Light"/>
              </a:rPr>
              <a:t>[</a:t>
            </a:r>
            <a:r>
              <a:rPr sz="3375" b="0" spc="-630" baseline="-8641" dirty="0">
                <a:latin typeface="Segoe UI Light"/>
                <a:cs typeface="Segoe UI Light"/>
              </a:rPr>
              <a:t> </a:t>
            </a:r>
            <a:r>
              <a:rPr sz="2200" b="1" spc="204" dirty="0">
                <a:latin typeface="Calibri"/>
                <a:cs typeface="Calibri"/>
              </a:rPr>
              <a:t>α</a:t>
            </a:r>
            <a:r>
              <a:rPr sz="1950" spc="7" baseline="-19230" dirty="0">
                <a:latin typeface="Times New Roman"/>
                <a:cs typeface="Times New Roman"/>
              </a:rPr>
              <a:t>1</a:t>
            </a:r>
            <a:endParaRPr sz="1950" baseline="-1923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75839" y="1621790"/>
            <a:ext cx="1393825" cy="41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44195" algn="l"/>
                <a:tab pos="1048385" algn="l"/>
              </a:tabLst>
            </a:pPr>
            <a:r>
              <a:rPr sz="2200" b="1" spc="80" dirty="0">
                <a:latin typeface="Calibri"/>
                <a:cs typeface="Calibri"/>
              </a:rPr>
              <a:t>α</a:t>
            </a:r>
            <a:r>
              <a:rPr sz="2200" b="1" spc="-300" dirty="0">
                <a:latin typeface="Calibri"/>
                <a:cs typeface="Calibri"/>
              </a:rPr>
              <a:t> </a:t>
            </a:r>
            <a:r>
              <a:rPr sz="1950" spc="7" baseline="-19230" dirty="0">
                <a:latin typeface="Times New Roman"/>
                <a:cs typeface="Times New Roman"/>
              </a:rPr>
              <a:t>2</a:t>
            </a:r>
            <a:r>
              <a:rPr sz="1950" baseline="-19230" dirty="0">
                <a:latin typeface="Times New Roman"/>
                <a:cs typeface="Times New Roman"/>
              </a:rPr>
              <a:t>	</a:t>
            </a:r>
            <a:r>
              <a:rPr sz="2200" spc="-120" dirty="0">
                <a:latin typeface="Lucida Sans Unicode"/>
                <a:cs typeface="Lucida Sans Unicode"/>
              </a:rPr>
              <a:t>…</a:t>
            </a:r>
            <a:r>
              <a:rPr sz="2200" dirty="0">
                <a:latin typeface="Lucida Sans Unicode"/>
                <a:cs typeface="Lucida Sans Unicode"/>
              </a:rPr>
              <a:t>	</a:t>
            </a:r>
            <a:r>
              <a:rPr sz="2200" b="1" spc="80" dirty="0">
                <a:latin typeface="Calibri"/>
                <a:cs typeface="Calibri"/>
              </a:rPr>
              <a:t>α</a:t>
            </a:r>
            <a:r>
              <a:rPr sz="2200" b="1" spc="-300" dirty="0">
                <a:latin typeface="Calibri"/>
                <a:cs typeface="Calibri"/>
              </a:rPr>
              <a:t> </a:t>
            </a:r>
            <a:r>
              <a:rPr sz="1950" i="1" baseline="-19230" dirty="0">
                <a:latin typeface="Times New Roman"/>
                <a:cs typeface="Times New Roman"/>
              </a:rPr>
              <a:t>r</a:t>
            </a:r>
            <a:r>
              <a:rPr sz="1950" i="1" spc="-127" baseline="-19230" dirty="0">
                <a:latin typeface="Times New Roman"/>
                <a:cs typeface="Times New Roman"/>
              </a:rPr>
              <a:t> </a:t>
            </a:r>
            <a:r>
              <a:rPr sz="3375" spc="-682" baseline="-8641" dirty="0">
                <a:latin typeface="Lucida Sans Unicode"/>
                <a:cs typeface="Lucida Sans Unicode"/>
              </a:rPr>
              <a:t>]</a:t>
            </a:r>
            <a:endParaRPr sz="3375" baseline="-8641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8990" y="1145540"/>
            <a:ext cx="486600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edu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5" dirty="0">
                <a:latin typeface="Arial"/>
                <a:cs typeface="Arial"/>
              </a:rPr>
              <a:t>di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en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iona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5" dirty="0">
                <a:latin typeface="Arial"/>
                <a:cs typeface="Arial"/>
              </a:rPr>
              <a:t> dat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at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x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 </a:t>
            </a:r>
            <a:r>
              <a:rPr sz="2000" spc="-5" dirty="0">
                <a:latin typeface="Arial"/>
                <a:cs typeface="Arial"/>
              </a:rPr>
              <a:t>then: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6350" y="4639309"/>
            <a:ext cx="776605" cy="307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i="1" spc="195" dirty="0">
                <a:latin typeface="Times New Roman"/>
                <a:cs typeface="Times New Roman"/>
              </a:rPr>
              <a:t>M</a:t>
            </a:r>
            <a:r>
              <a:rPr sz="1850" i="1" spc="120" dirty="0">
                <a:latin typeface="Times New Roman"/>
                <a:cs typeface="Times New Roman"/>
              </a:rPr>
              <a:t>S</a:t>
            </a:r>
            <a:r>
              <a:rPr sz="1850" i="1" spc="145" dirty="0">
                <a:latin typeface="Times New Roman"/>
                <a:cs typeface="Times New Roman"/>
              </a:rPr>
              <a:t>E</a:t>
            </a:r>
            <a:r>
              <a:rPr sz="1850" i="1" spc="-280" dirty="0">
                <a:latin typeface="Times New Roman"/>
                <a:cs typeface="Times New Roman"/>
              </a:rPr>
              <a:t> </a:t>
            </a:r>
            <a:r>
              <a:rPr sz="1850" spc="190" dirty="0">
                <a:latin typeface="Lucida Sans Unicode"/>
                <a:cs typeface="Lucida Sans Unicode"/>
              </a:rPr>
              <a:t>=</a:t>
            </a:r>
            <a:endParaRPr sz="185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65020" y="4507229"/>
            <a:ext cx="158750" cy="29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u="sng" spc="120" dirty="0"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56789" y="4560570"/>
            <a:ext cx="332105" cy="443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235" dirty="0">
                <a:latin typeface="Lucida Sans Unicode"/>
                <a:cs typeface="Lucida Sans Unicode"/>
              </a:rPr>
              <a:t>∑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73910" y="4846320"/>
            <a:ext cx="496570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75" i="1" spc="179" baseline="10510" dirty="0">
                <a:latin typeface="Times New Roman"/>
                <a:cs typeface="Times New Roman"/>
              </a:rPr>
              <a:t>n </a:t>
            </a:r>
            <a:r>
              <a:rPr sz="1100" i="1" spc="90" dirty="0">
                <a:latin typeface="Times New Roman"/>
                <a:cs typeface="Times New Roman"/>
              </a:rPr>
              <a:t>i</a:t>
            </a:r>
            <a:r>
              <a:rPr sz="1100" spc="175" dirty="0">
                <a:latin typeface="Lucida Sans Unicode"/>
                <a:cs typeface="Lucida Sans Unicode"/>
              </a:rPr>
              <a:t>=</a:t>
            </a:r>
            <a:r>
              <a:rPr sz="1100" spc="75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72360" y="4462779"/>
            <a:ext cx="105410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i="1" spc="75" dirty="0"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54629" y="4617720"/>
            <a:ext cx="114300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i="1" spc="80" dirty="0">
                <a:latin typeface="Times New Roman"/>
                <a:cs typeface="Times New Roman"/>
              </a:rPr>
              <a:t>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22550" y="4639309"/>
            <a:ext cx="422909" cy="307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5115" algn="l"/>
              </a:tabLst>
            </a:pPr>
            <a:r>
              <a:rPr sz="1850" b="1" spc="150" dirty="0">
                <a:latin typeface="Calibri"/>
                <a:cs typeface="Calibri"/>
              </a:rPr>
              <a:t>ϵ	ϵ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54629" y="4794250"/>
            <a:ext cx="353060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5275" algn="l"/>
              </a:tabLst>
            </a:pPr>
            <a:r>
              <a:rPr sz="1100" i="1" spc="40" dirty="0">
                <a:latin typeface="Times New Roman"/>
                <a:cs typeface="Times New Roman"/>
              </a:rPr>
              <a:t>i	i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03400" y="5191759"/>
            <a:ext cx="2159635" cy="356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100" dirty="0">
                <a:latin typeface="Lucida Sans Unicode"/>
                <a:cs typeface="Lucida Sans Unicode"/>
              </a:rPr>
              <a:t>=</a:t>
            </a:r>
            <a:r>
              <a:rPr sz="2150" i="1" dirty="0">
                <a:latin typeface="Times New Roman"/>
                <a:cs typeface="Times New Roman"/>
              </a:rPr>
              <a:t>v</a:t>
            </a:r>
            <a:r>
              <a:rPr sz="2150" i="1" spc="5" dirty="0">
                <a:latin typeface="Times New Roman"/>
                <a:cs typeface="Times New Roman"/>
              </a:rPr>
              <a:t>a</a:t>
            </a:r>
            <a:r>
              <a:rPr sz="2150" i="1" spc="10" dirty="0">
                <a:latin typeface="Times New Roman"/>
                <a:cs typeface="Times New Roman"/>
              </a:rPr>
              <a:t>r</a:t>
            </a:r>
            <a:r>
              <a:rPr sz="2150" i="1" spc="-240" dirty="0">
                <a:latin typeface="Times New Roman"/>
                <a:cs typeface="Times New Roman"/>
              </a:rPr>
              <a:t> </a:t>
            </a:r>
            <a:r>
              <a:rPr sz="2150" spc="40" dirty="0">
                <a:latin typeface="Lucida Sans Unicode"/>
                <a:cs typeface="Lucida Sans Unicode"/>
              </a:rPr>
              <a:t>(</a:t>
            </a:r>
            <a:r>
              <a:rPr sz="2150" spc="-475" dirty="0">
                <a:latin typeface="Lucida Sans Unicode"/>
                <a:cs typeface="Lucida Sans Unicode"/>
              </a:rPr>
              <a:t> </a:t>
            </a:r>
            <a:r>
              <a:rPr sz="2150" b="1" spc="130" dirty="0">
                <a:latin typeface="Times New Roman"/>
                <a:cs typeface="Times New Roman"/>
              </a:rPr>
              <a:t>D</a:t>
            </a:r>
            <a:r>
              <a:rPr sz="2150" spc="-25" dirty="0">
                <a:latin typeface="Lucida Sans Unicode"/>
                <a:cs typeface="Lucida Sans Unicode"/>
              </a:rPr>
              <a:t>)</a:t>
            </a:r>
            <a:r>
              <a:rPr sz="2150" spc="180" dirty="0">
                <a:latin typeface="Lucida Sans Unicode"/>
                <a:cs typeface="Lucida Sans Unicode"/>
              </a:rPr>
              <a:t>−</a:t>
            </a:r>
            <a:r>
              <a:rPr sz="2150" i="1" spc="10" dirty="0">
                <a:latin typeface="Times New Roman"/>
                <a:cs typeface="Times New Roman"/>
              </a:rPr>
              <a:t>v</a:t>
            </a:r>
            <a:r>
              <a:rPr sz="2150" i="1" dirty="0">
                <a:latin typeface="Times New Roman"/>
                <a:cs typeface="Times New Roman"/>
              </a:rPr>
              <a:t>a</a:t>
            </a:r>
            <a:r>
              <a:rPr sz="2150" i="1" spc="10" dirty="0">
                <a:latin typeface="Times New Roman"/>
                <a:cs typeface="Times New Roman"/>
              </a:rPr>
              <a:t>r</a:t>
            </a:r>
            <a:r>
              <a:rPr sz="2150" i="1" spc="-245" dirty="0">
                <a:latin typeface="Times New Roman"/>
                <a:cs typeface="Times New Roman"/>
              </a:rPr>
              <a:t> </a:t>
            </a:r>
            <a:r>
              <a:rPr sz="2150" spc="175" dirty="0">
                <a:latin typeface="Lucida Sans Unicode"/>
                <a:cs typeface="Lucida Sans Unicode"/>
              </a:rPr>
              <a:t>(</a:t>
            </a:r>
            <a:r>
              <a:rPr sz="2150" b="1" spc="200" dirty="0">
                <a:latin typeface="Times New Roman"/>
                <a:cs typeface="Times New Roman"/>
              </a:rPr>
              <a:t>A</a:t>
            </a:r>
            <a:r>
              <a:rPr sz="2150" spc="40" dirty="0">
                <a:latin typeface="Lucida Sans Unicode"/>
                <a:cs typeface="Lucida Sans Unicode"/>
              </a:rPr>
              <a:t>)</a:t>
            </a:r>
            <a:endParaRPr sz="215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8990" y="2274570"/>
            <a:ext cx="8078470" cy="1966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229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ota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ian</a:t>
            </a:r>
            <a:r>
              <a:rPr sz="2000" dirty="0">
                <a:latin typeface="Arial"/>
                <a:cs typeface="Arial"/>
              </a:rPr>
              <a:t>ce</a:t>
            </a:r>
            <a:r>
              <a:rPr sz="2000" spc="-5" dirty="0">
                <a:latin typeface="Arial"/>
                <a:cs typeface="Arial"/>
              </a:rPr>
              <a:t> of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R="4690745" algn="ctr">
              <a:lnSpc>
                <a:spcPts val="855"/>
              </a:lnSpc>
              <a:spcBef>
                <a:spcPts val="920"/>
              </a:spcBef>
            </a:pPr>
            <a:r>
              <a:rPr sz="1000" i="1" spc="95" dirty="0">
                <a:latin typeface="Times New Roman"/>
                <a:cs typeface="Times New Roman"/>
              </a:rPr>
              <a:t>r</a:t>
            </a:r>
            <a:endParaRPr sz="1000">
              <a:latin typeface="Times New Roman"/>
              <a:cs typeface="Times New Roman"/>
            </a:endParaRPr>
          </a:p>
          <a:p>
            <a:pPr marL="508000">
              <a:lnSpc>
                <a:spcPts val="2640"/>
              </a:lnSpc>
            </a:pPr>
            <a:r>
              <a:rPr sz="1700" i="1" spc="170" dirty="0">
                <a:latin typeface="Times New Roman"/>
                <a:cs typeface="Times New Roman"/>
              </a:rPr>
              <a:t>v</a:t>
            </a:r>
            <a:r>
              <a:rPr sz="1700" i="1" spc="195" dirty="0">
                <a:latin typeface="Times New Roman"/>
                <a:cs typeface="Times New Roman"/>
              </a:rPr>
              <a:t>a</a:t>
            </a:r>
            <a:r>
              <a:rPr sz="1700" i="1" spc="155" dirty="0">
                <a:latin typeface="Times New Roman"/>
                <a:cs typeface="Times New Roman"/>
              </a:rPr>
              <a:t>r</a:t>
            </a:r>
            <a:r>
              <a:rPr sz="1700" i="1" spc="-135" dirty="0">
                <a:latin typeface="Times New Roman"/>
                <a:cs typeface="Times New Roman"/>
              </a:rPr>
              <a:t> </a:t>
            </a:r>
            <a:r>
              <a:rPr sz="1700" b="0" spc="135" dirty="0">
                <a:latin typeface="Yu Gothic Light"/>
                <a:cs typeface="Yu Gothic Light"/>
              </a:rPr>
              <a:t>(</a:t>
            </a:r>
            <a:r>
              <a:rPr sz="1700" b="0" spc="-290" dirty="0">
                <a:latin typeface="Yu Gothic Light"/>
                <a:cs typeface="Yu Gothic Light"/>
              </a:rPr>
              <a:t> </a:t>
            </a:r>
            <a:r>
              <a:rPr sz="1700" b="1" spc="285" dirty="0">
                <a:latin typeface="Times New Roman"/>
                <a:cs typeface="Times New Roman"/>
              </a:rPr>
              <a:t>A</a:t>
            </a:r>
            <a:r>
              <a:rPr sz="1700" b="1" spc="-235" dirty="0">
                <a:latin typeface="Times New Roman"/>
                <a:cs typeface="Times New Roman"/>
              </a:rPr>
              <a:t> </a:t>
            </a:r>
            <a:r>
              <a:rPr sz="1700" spc="165" dirty="0">
                <a:latin typeface="Lucida Sans Unicode"/>
                <a:cs typeface="Lucida Sans Unicode"/>
              </a:rPr>
              <a:t>)</a:t>
            </a:r>
            <a:r>
              <a:rPr sz="1700" spc="285" dirty="0">
                <a:latin typeface="Lucida Sans Unicode"/>
                <a:cs typeface="Lucida Sans Unicode"/>
              </a:rPr>
              <a:t>=</a:t>
            </a:r>
            <a:r>
              <a:rPr sz="3750" spc="1597" baseline="-4444" dirty="0">
                <a:latin typeface="Calibri"/>
                <a:cs typeface="Calibri"/>
              </a:rPr>
              <a:t>∑</a:t>
            </a:r>
            <a:r>
              <a:rPr sz="3750" spc="-150" baseline="-4444" dirty="0">
                <a:latin typeface="Calibri"/>
                <a:cs typeface="Calibri"/>
              </a:rPr>
              <a:t> </a:t>
            </a:r>
            <a:r>
              <a:rPr sz="1700" spc="229" dirty="0">
                <a:latin typeface="Lucida Sans Unicode"/>
                <a:cs typeface="Lucida Sans Unicode"/>
              </a:rPr>
              <a:t>λ</a:t>
            </a:r>
            <a:r>
              <a:rPr sz="1575" i="1" spc="82" baseline="-23809" dirty="0">
                <a:latin typeface="Times New Roman"/>
                <a:cs typeface="Times New Roman"/>
              </a:rPr>
              <a:t>i</a:t>
            </a:r>
            <a:endParaRPr sz="1575" baseline="-23809">
              <a:latin typeface="Times New Roman"/>
              <a:cs typeface="Times New Roman"/>
            </a:endParaRPr>
          </a:p>
          <a:p>
            <a:pPr marR="4690745" algn="ctr">
              <a:lnSpc>
                <a:spcPts val="1245"/>
              </a:lnSpc>
            </a:pPr>
            <a:r>
              <a:rPr sz="1050" i="1" spc="55" dirty="0">
                <a:latin typeface="Times New Roman"/>
                <a:cs typeface="Times New Roman"/>
              </a:rPr>
              <a:t>i</a:t>
            </a:r>
            <a:r>
              <a:rPr sz="1050" i="1" spc="-155" dirty="0">
                <a:latin typeface="Times New Roman"/>
                <a:cs typeface="Times New Roman"/>
              </a:rPr>
              <a:t> </a:t>
            </a:r>
            <a:r>
              <a:rPr sz="1050" spc="140" dirty="0">
                <a:latin typeface="Lucida Sans Unicode"/>
                <a:cs typeface="Lucida Sans Unicode"/>
              </a:rPr>
              <a:t>=</a:t>
            </a:r>
            <a:r>
              <a:rPr sz="1050" spc="100" dirty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ts val="2230"/>
              </a:lnSpc>
            </a:pPr>
            <a:r>
              <a:rPr sz="2000" spc="-5" dirty="0">
                <a:latin typeface="Arial"/>
                <a:cs typeface="Arial"/>
              </a:rPr>
              <a:t>Th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fi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st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i="1" spc="-1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ipa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ponent</a:t>
            </a:r>
            <a:r>
              <a:rPr sz="2000" dirty="0">
                <a:latin typeface="Arial"/>
                <a:cs typeface="Arial"/>
              </a:rPr>
              <a:t>s m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x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ze</a:t>
            </a:r>
            <a:r>
              <a:rPr sz="2000" spc="-5" dirty="0">
                <a:latin typeface="Arial"/>
                <a:cs typeface="Arial"/>
              </a:rPr>
              <a:t> th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ojecte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ian</a:t>
            </a:r>
            <a:r>
              <a:rPr sz="2000" dirty="0">
                <a:latin typeface="Arial"/>
                <a:cs typeface="Arial"/>
              </a:rPr>
              <a:t>ce</a:t>
            </a:r>
            <a:r>
              <a:rPr sz="2000" spc="90" dirty="0">
                <a:latin typeface="Arial"/>
                <a:cs typeface="Arial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v</a:t>
            </a:r>
            <a:r>
              <a:rPr sz="2000" i="1" dirty="0">
                <a:latin typeface="Times New Roman"/>
                <a:cs typeface="Times New Roman"/>
              </a:rPr>
              <a:t>a</a:t>
            </a:r>
            <a:r>
              <a:rPr sz="2000" i="1" spc="-1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b="1" spc="-5" dirty="0">
                <a:latin typeface="Times New Roman"/>
                <a:cs typeface="Times New Roman"/>
              </a:rPr>
              <a:t>A</a:t>
            </a:r>
            <a:r>
              <a:rPr sz="2000" spc="-550" dirty="0">
                <a:latin typeface="Arial"/>
                <a:cs typeface="Arial"/>
              </a:rPr>
              <a:t>)</a:t>
            </a:r>
            <a:r>
              <a:rPr sz="2000" spc="-5" dirty="0">
                <a:latin typeface="Arial"/>
                <a:cs typeface="Arial"/>
              </a:rPr>
              <a:t>, an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 thu</a:t>
            </a:r>
            <a:r>
              <a:rPr sz="2000" dirty="0">
                <a:latin typeface="Arial"/>
                <a:cs typeface="Arial"/>
              </a:rPr>
              <a:t>s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dirty="0">
                <a:latin typeface="Arial"/>
                <a:cs typeface="Arial"/>
              </a:rPr>
              <a:t>y </a:t>
            </a:r>
            <a:r>
              <a:rPr sz="2000" spc="-5" dirty="0">
                <a:latin typeface="Arial"/>
                <a:cs typeface="Arial"/>
              </a:rPr>
              <a:t>al</a:t>
            </a:r>
            <a:r>
              <a:rPr sz="2000" dirty="0">
                <a:latin typeface="Arial"/>
                <a:cs typeface="Arial"/>
              </a:rPr>
              <a:t>so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ini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ze</a:t>
            </a:r>
            <a:r>
              <a:rPr sz="2000" spc="-5" dirty="0">
                <a:latin typeface="Arial"/>
                <a:cs typeface="Arial"/>
              </a:rPr>
              <a:t> th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M</a:t>
            </a:r>
            <a:r>
              <a:rPr sz="2000" i="1" spc="-5" dirty="0">
                <a:latin typeface="Times New Roman"/>
                <a:cs typeface="Times New Roman"/>
              </a:rPr>
              <a:t>SE</a:t>
            </a:r>
            <a:r>
              <a:rPr sz="2000" spc="-5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10350" y="4646929"/>
            <a:ext cx="1186815" cy="301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310" dirty="0">
                <a:latin typeface="Calibri"/>
                <a:cs typeface="Calibri"/>
              </a:rPr>
              <a:t>ϵ</a:t>
            </a:r>
            <a:r>
              <a:rPr sz="1500" i="1" spc="120" baseline="-19444" dirty="0">
                <a:latin typeface="Times New Roman"/>
                <a:cs typeface="Times New Roman"/>
              </a:rPr>
              <a:t>i</a:t>
            </a:r>
            <a:r>
              <a:rPr sz="1500" i="1" spc="-209" baseline="-19444" dirty="0">
                <a:latin typeface="Times New Roman"/>
                <a:cs typeface="Times New Roman"/>
              </a:rPr>
              <a:t> </a:t>
            </a:r>
            <a:r>
              <a:rPr sz="1700" spc="450" dirty="0">
                <a:latin typeface="Lucida Sans Unicode"/>
                <a:cs typeface="Lucida Sans Unicode"/>
              </a:rPr>
              <a:t>=</a:t>
            </a:r>
            <a:r>
              <a:rPr sz="1700" b="1" spc="365" dirty="0">
                <a:latin typeface="Times New Roman"/>
                <a:cs typeface="Times New Roman"/>
              </a:rPr>
              <a:t>x</a:t>
            </a:r>
            <a:r>
              <a:rPr sz="1500" i="1" spc="120" baseline="-19444" dirty="0">
                <a:latin typeface="Times New Roman"/>
                <a:cs typeface="Times New Roman"/>
              </a:rPr>
              <a:t>i</a:t>
            </a:r>
            <a:r>
              <a:rPr sz="1500" i="1" spc="-209" baseline="-19444" dirty="0">
                <a:latin typeface="Times New Roman"/>
                <a:cs typeface="Times New Roman"/>
              </a:rPr>
              <a:t> </a:t>
            </a:r>
            <a:r>
              <a:rPr sz="1700" spc="450" dirty="0">
                <a:latin typeface="Lucida Sans Unicode"/>
                <a:cs typeface="Lucida Sans Unicode"/>
              </a:rPr>
              <a:t>−</a:t>
            </a:r>
            <a:r>
              <a:rPr sz="1700" b="1" spc="295" dirty="0">
                <a:latin typeface="Times New Roman"/>
                <a:cs typeface="Times New Roman"/>
              </a:rPr>
              <a:t>x</a:t>
            </a:r>
            <a:r>
              <a:rPr sz="1500" i="1" spc="120" baseline="-19444" dirty="0">
                <a:latin typeface="Times New Roman"/>
                <a:cs typeface="Times New Roman"/>
              </a:rPr>
              <a:t>i</a:t>
            </a:r>
            <a:r>
              <a:rPr sz="1500" i="1" spc="89" baseline="-19444" dirty="0">
                <a:latin typeface="Times New Roman"/>
                <a:cs typeface="Times New Roman"/>
              </a:rPr>
              <a:t> </a:t>
            </a:r>
            <a:r>
              <a:rPr sz="1700" i="1" spc="95" dirty="0">
                <a:latin typeface="Times New Roman"/>
                <a:cs typeface="Times New Roman"/>
              </a:rPr>
              <a:t>'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1670">
              <a:lnSpc>
                <a:spcPct val="100000"/>
              </a:lnSpc>
            </a:pPr>
            <a:r>
              <a:rPr spc="-15" dirty="0"/>
              <a:t>Principl</a:t>
            </a:r>
            <a:r>
              <a:rPr spc="-5" dirty="0"/>
              <a:t>e</a:t>
            </a:r>
            <a:r>
              <a:rPr spc="45" dirty="0"/>
              <a:t> </a:t>
            </a:r>
            <a:r>
              <a:rPr spc="-15" dirty="0"/>
              <a:t>Componen</a:t>
            </a:r>
            <a:r>
              <a:rPr spc="-5" dirty="0"/>
              <a:t>t</a:t>
            </a:r>
            <a:r>
              <a:rPr spc="-225" dirty="0"/>
              <a:t> </a:t>
            </a:r>
            <a:r>
              <a:rPr spc="-1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8990" y="1145540"/>
            <a:ext cx="7279640" cy="1274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5240">
              <a:lnSpc>
                <a:spcPts val="2000"/>
              </a:lnSpc>
            </a:pPr>
            <a:r>
              <a:rPr sz="1800" i="1" spc="-5" dirty="0">
                <a:latin typeface="Arial"/>
                <a:cs typeface="Arial"/>
              </a:rPr>
              <a:t>Choosin</a:t>
            </a:r>
            <a:r>
              <a:rPr sz="1800" i="1" dirty="0">
                <a:latin typeface="Arial"/>
                <a:cs typeface="Arial"/>
              </a:rPr>
              <a:t>g </a:t>
            </a:r>
            <a:r>
              <a:rPr sz="1800" i="1" spc="-5" dirty="0">
                <a:latin typeface="Arial"/>
                <a:cs typeface="Arial"/>
              </a:rPr>
              <a:t>th</a:t>
            </a:r>
            <a:r>
              <a:rPr sz="1800" i="1" dirty="0">
                <a:latin typeface="Arial"/>
                <a:cs typeface="Arial"/>
              </a:rPr>
              <a:t>e </a:t>
            </a:r>
            <a:r>
              <a:rPr sz="1800" i="1" spc="-5" dirty="0">
                <a:latin typeface="Arial"/>
                <a:cs typeface="Arial"/>
              </a:rPr>
              <a:t>dimensionalit</a:t>
            </a:r>
            <a:r>
              <a:rPr sz="1800" i="1" spc="5" dirty="0">
                <a:latin typeface="Arial"/>
                <a:cs typeface="Arial"/>
              </a:rPr>
              <a:t>y</a:t>
            </a:r>
            <a:r>
              <a:rPr sz="1800" spc="-5" dirty="0">
                <a:latin typeface="Arial"/>
                <a:cs typeface="Arial"/>
              </a:rPr>
              <a:t>: ho</a:t>
            </a:r>
            <a:r>
              <a:rPr sz="180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many</a:t>
            </a:r>
            <a:r>
              <a:rPr sz="1800" spc="-5" dirty="0">
                <a:latin typeface="Arial"/>
                <a:cs typeface="Arial"/>
              </a:rPr>
              <a:t> dimensions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r</a:t>
            </a:r>
            <a:r>
              <a:rPr sz="1800" spc="-5" dirty="0">
                <a:latin typeface="Arial"/>
                <a:cs typeface="Arial"/>
              </a:rPr>
              <a:t>,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us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f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goo</a:t>
            </a:r>
            <a:r>
              <a:rPr sz="1800" dirty="0">
                <a:latin typeface="Arial"/>
                <a:cs typeface="Arial"/>
              </a:rPr>
              <a:t>d </a:t>
            </a:r>
            <a:r>
              <a:rPr sz="1800" spc="-5" dirty="0">
                <a:latin typeface="Arial"/>
                <a:cs typeface="Arial"/>
              </a:rPr>
              <a:t>approximation.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 marR="5080">
              <a:lnSpc>
                <a:spcPts val="2000"/>
              </a:lnSpc>
            </a:pPr>
            <a:r>
              <a:rPr sz="1800" spc="-5" dirty="0">
                <a:latin typeface="Arial"/>
                <a:cs typeface="Arial"/>
              </a:rPr>
              <a:t>Comput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th</a:t>
            </a:r>
            <a:r>
              <a:rPr sz="1800" dirty="0">
                <a:latin typeface="Arial"/>
                <a:cs typeface="Arial"/>
              </a:rPr>
              <a:t>e </a:t>
            </a:r>
            <a:r>
              <a:rPr sz="1800" spc="-5" dirty="0">
                <a:latin typeface="Arial"/>
                <a:cs typeface="Arial"/>
              </a:rPr>
              <a:t>fractio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 th</a:t>
            </a:r>
            <a:r>
              <a:rPr sz="1800" dirty="0">
                <a:latin typeface="Arial"/>
                <a:cs typeface="Arial"/>
              </a:rPr>
              <a:t>e </a:t>
            </a:r>
            <a:r>
              <a:rPr sz="1800" spc="-5" dirty="0">
                <a:latin typeface="Arial"/>
                <a:cs typeface="Arial"/>
              </a:rPr>
              <a:t>tota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variance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captured</a:t>
            </a:r>
            <a:r>
              <a:rPr sz="1800" spc="-5" dirty="0">
                <a:latin typeface="Arial"/>
                <a:cs typeface="Arial"/>
              </a:rPr>
              <a:t> b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5" dirty="0">
                <a:latin typeface="Arial"/>
                <a:cs typeface="Arial"/>
              </a:rPr>
              <a:t> th</a:t>
            </a:r>
            <a:r>
              <a:rPr sz="1800" dirty="0">
                <a:latin typeface="Arial"/>
                <a:cs typeface="Arial"/>
              </a:rPr>
              <a:t>e </a:t>
            </a:r>
            <a:r>
              <a:rPr sz="1800" spc="-5" dirty="0">
                <a:latin typeface="Arial"/>
                <a:cs typeface="Arial"/>
              </a:rPr>
              <a:t>firs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r</a:t>
            </a:r>
            <a:r>
              <a:rPr sz="1800" i="1" spc="-65" dirty="0">
                <a:latin typeface="Times New Roman"/>
                <a:cs typeface="Times New Roman"/>
              </a:rPr>
              <a:t> </a:t>
            </a:r>
            <a:r>
              <a:rPr sz="1800" spc="-55" dirty="0">
                <a:latin typeface="Arial"/>
                <a:cs typeface="Arial"/>
              </a:rPr>
              <a:t>p</a:t>
            </a:r>
            <a:r>
              <a:rPr sz="1800" spc="-50" dirty="0">
                <a:latin typeface="Arial"/>
                <a:cs typeface="Arial"/>
              </a:rPr>
              <a:t>r</a:t>
            </a:r>
            <a:r>
              <a:rPr sz="1800" spc="-55" dirty="0">
                <a:latin typeface="Arial"/>
                <a:cs typeface="Arial"/>
              </a:rPr>
              <a:t>incipa</a:t>
            </a:r>
            <a:r>
              <a:rPr sz="1800" dirty="0">
                <a:latin typeface="Arial"/>
                <a:cs typeface="Arial"/>
              </a:rPr>
              <a:t>l components: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8990" y="3680205"/>
            <a:ext cx="7430134" cy="1273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989"/>
              </a:lnSpc>
            </a:pPr>
            <a:r>
              <a:rPr sz="1800" spc="-5" dirty="0">
                <a:latin typeface="Arial"/>
                <a:cs typeface="Arial"/>
              </a:rPr>
              <a:t>Startin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fro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firs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principa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component,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keep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addin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additional </a:t>
            </a:r>
            <a:r>
              <a:rPr sz="1800" dirty="0">
                <a:latin typeface="Arial"/>
                <a:cs typeface="Arial"/>
              </a:rPr>
              <a:t>components,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stop</a:t>
            </a:r>
            <a:r>
              <a:rPr sz="1800" spc="-5" dirty="0">
                <a:latin typeface="Arial"/>
                <a:cs typeface="Arial"/>
              </a:rPr>
              <a:t> 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 th</a:t>
            </a:r>
            <a:r>
              <a:rPr sz="1800" dirty="0">
                <a:latin typeface="Arial"/>
                <a:cs typeface="Arial"/>
              </a:rPr>
              <a:t>e smallest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value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r</a:t>
            </a:r>
            <a:r>
              <a:rPr sz="1800" spc="-5" dirty="0">
                <a:latin typeface="Arial"/>
                <a:cs typeface="Arial"/>
              </a:rPr>
              <a:t>, fo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-5" dirty="0">
                <a:latin typeface="Arial"/>
                <a:cs typeface="Arial"/>
              </a:rPr>
              <a:t>whic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f</a:t>
            </a:r>
            <a:r>
              <a:rPr sz="1800" i="1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</a:t>
            </a:r>
            <a:r>
              <a:rPr sz="1800" i="1" dirty="0">
                <a:latin typeface="Times New Roman"/>
                <a:cs typeface="Times New Roman"/>
              </a:rPr>
              <a:t>r</a:t>
            </a:r>
            <a:r>
              <a:rPr sz="1800" i="1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) </a:t>
            </a:r>
            <a:r>
              <a:rPr sz="1800" spc="-5" dirty="0">
                <a:latin typeface="Times New Roman"/>
                <a:cs typeface="Times New Roman"/>
              </a:rPr>
              <a:t>≥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α</a:t>
            </a:r>
            <a:r>
              <a:rPr sz="180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 marR="254000">
              <a:lnSpc>
                <a:spcPts val="2000"/>
              </a:lnSpc>
            </a:pP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practice</a:t>
            </a:r>
            <a:r>
              <a:rPr sz="1800" dirty="0">
                <a:latin typeface="Arial"/>
                <a:cs typeface="Arial"/>
              </a:rPr>
              <a:t>, </a:t>
            </a:r>
            <a:r>
              <a:rPr sz="1800" i="1" spc="-5" dirty="0">
                <a:latin typeface="Times New Roman"/>
                <a:cs typeface="Times New Roman"/>
              </a:rPr>
              <a:t>α</a:t>
            </a:r>
            <a:r>
              <a:rPr sz="1800" i="1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 usuall</a:t>
            </a:r>
            <a:r>
              <a:rPr sz="1800" dirty="0">
                <a:latin typeface="Arial"/>
                <a:cs typeface="Arial"/>
              </a:rPr>
              <a:t>y set</a:t>
            </a:r>
            <a:r>
              <a:rPr sz="1800" spc="-5" dirty="0">
                <a:latin typeface="Arial"/>
                <a:cs typeface="Arial"/>
              </a:rPr>
              <a:t> t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 0.</a:t>
            </a:r>
            <a:r>
              <a:rPr sz="1800" dirty="0">
                <a:latin typeface="Arial"/>
                <a:cs typeface="Arial"/>
              </a:rPr>
              <a:t>9</a:t>
            </a:r>
            <a:r>
              <a:rPr sz="1800" spc="-5" dirty="0">
                <a:latin typeface="Arial"/>
                <a:cs typeface="Arial"/>
              </a:rPr>
              <a:t> o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 highe</a:t>
            </a:r>
            <a:r>
              <a:rPr sz="1800" spc="-1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, </a:t>
            </a:r>
            <a:r>
              <a:rPr sz="1800" dirty="0">
                <a:latin typeface="Arial"/>
                <a:cs typeface="Arial"/>
              </a:rPr>
              <a:t>so</a:t>
            </a:r>
            <a:r>
              <a:rPr sz="1800" spc="-5" dirty="0">
                <a:latin typeface="Arial"/>
                <a:cs typeface="Arial"/>
              </a:rPr>
              <a:t> tha</a:t>
            </a:r>
            <a:r>
              <a:rPr sz="1800" dirty="0">
                <a:latin typeface="Arial"/>
                <a:cs typeface="Arial"/>
              </a:rPr>
              <a:t>t </a:t>
            </a:r>
            <a:r>
              <a:rPr sz="1800" spc="-5" dirty="0">
                <a:latin typeface="Arial"/>
                <a:cs typeface="Arial"/>
              </a:rPr>
              <a:t>th</a:t>
            </a:r>
            <a:r>
              <a:rPr sz="1800" dirty="0">
                <a:latin typeface="Arial"/>
                <a:cs typeface="Arial"/>
              </a:rPr>
              <a:t>e reduced</a:t>
            </a:r>
            <a:r>
              <a:rPr sz="1800" spc="-5" dirty="0">
                <a:latin typeface="Arial"/>
                <a:cs typeface="Arial"/>
              </a:rPr>
              <a:t> dataset </a:t>
            </a:r>
            <a:r>
              <a:rPr sz="1800" dirty="0">
                <a:latin typeface="Arial"/>
                <a:cs typeface="Arial"/>
              </a:rPr>
              <a:t>captures</a:t>
            </a:r>
            <a:r>
              <a:rPr sz="1800" spc="-5" dirty="0">
                <a:latin typeface="Arial"/>
                <a:cs typeface="Arial"/>
              </a:rPr>
              <a:t> 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 leas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 90</a:t>
            </a:r>
            <a:r>
              <a:rPr sz="1800" dirty="0">
                <a:latin typeface="Arial"/>
                <a:cs typeface="Arial"/>
              </a:rPr>
              <a:t>%</a:t>
            </a:r>
            <a:r>
              <a:rPr sz="1800" spc="-5" dirty="0">
                <a:latin typeface="Arial"/>
                <a:cs typeface="Arial"/>
              </a:rPr>
              <a:t> o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 th</a:t>
            </a:r>
            <a:r>
              <a:rPr sz="1800" dirty="0">
                <a:latin typeface="Arial"/>
                <a:cs typeface="Arial"/>
              </a:rPr>
              <a:t>e </a:t>
            </a:r>
            <a:r>
              <a:rPr sz="1800" spc="-5" dirty="0">
                <a:latin typeface="Arial"/>
                <a:cs typeface="Arial"/>
              </a:rPr>
              <a:t>tota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variance.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51379" y="2613659"/>
            <a:ext cx="1468755" cy="351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latin typeface="Lucida Sans Unicode"/>
                <a:cs typeface="Lucida Sans Unicode"/>
              </a:rPr>
              <a:t>λ</a:t>
            </a:r>
            <a:r>
              <a:rPr sz="1800" spc="-7" baseline="-23148" dirty="0">
                <a:latin typeface="Times New Roman"/>
                <a:cs typeface="Times New Roman"/>
              </a:rPr>
              <a:t>1</a:t>
            </a:r>
            <a:r>
              <a:rPr sz="1800" spc="-217" baseline="-23148" dirty="0">
                <a:latin typeface="Times New Roman"/>
                <a:cs typeface="Times New Roman"/>
              </a:rPr>
              <a:t> </a:t>
            </a:r>
            <a:r>
              <a:rPr sz="1950" spc="-254" dirty="0">
                <a:latin typeface="Lucida Sans Unicode"/>
                <a:cs typeface="Lucida Sans Unicode"/>
              </a:rPr>
              <a:t>+</a:t>
            </a:r>
            <a:r>
              <a:rPr sz="1950" spc="75" dirty="0">
                <a:latin typeface="Lucida Sans Unicode"/>
                <a:cs typeface="Lucida Sans Unicode"/>
              </a:rPr>
              <a:t>λ</a:t>
            </a:r>
            <a:r>
              <a:rPr sz="1800" spc="112" baseline="-23148" dirty="0">
                <a:latin typeface="Times New Roman"/>
                <a:cs typeface="Times New Roman"/>
              </a:rPr>
              <a:t>2</a:t>
            </a:r>
            <a:r>
              <a:rPr sz="1950" spc="-315" dirty="0">
                <a:latin typeface="Lucida Sans Unicode"/>
                <a:cs typeface="Lucida Sans Unicode"/>
              </a:rPr>
              <a:t>+</a:t>
            </a:r>
            <a:r>
              <a:rPr sz="1950" spc="-35" dirty="0">
                <a:latin typeface="Lucida Sans Unicode"/>
                <a:cs typeface="Lucida Sans Unicode"/>
              </a:rPr>
              <a:t>…</a:t>
            </a:r>
            <a:r>
              <a:rPr sz="1950" spc="-390" dirty="0">
                <a:latin typeface="Lucida Sans Unicode"/>
                <a:cs typeface="Lucida Sans Unicode"/>
              </a:rPr>
              <a:t>+</a:t>
            </a:r>
            <a:r>
              <a:rPr sz="1950" spc="-409" dirty="0">
                <a:latin typeface="Lucida Sans Unicode"/>
                <a:cs typeface="Lucida Sans Unicode"/>
              </a:rPr>
              <a:t> </a:t>
            </a:r>
            <a:r>
              <a:rPr sz="1950" spc="65" dirty="0">
                <a:latin typeface="Lucida Sans Unicode"/>
                <a:cs typeface="Lucida Sans Unicode"/>
              </a:rPr>
              <a:t>λ</a:t>
            </a:r>
            <a:r>
              <a:rPr sz="1800" i="1" spc="-7" baseline="-23148" dirty="0">
                <a:latin typeface="Times New Roman"/>
                <a:cs typeface="Times New Roman"/>
              </a:rPr>
              <a:t>r</a:t>
            </a:r>
            <a:endParaRPr sz="1800" baseline="-23148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37410" y="2969260"/>
            <a:ext cx="1496060" cy="0"/>
          </a:xfrm>
          <a:custGeom>
            <a:avLst/>
            <a:gdLst/>
            <a:ahLst/>
            <a:cxnLst/>
            <a:rect l="l" t="t" r="r" b="b"/>
            <a:pathLst>
              <a:path w="1496060">
                <a:moveTo>
                  <a:pt x="0" y="0"/>
                </a:moveTo>
                <a:lnTo>
                  <a:pt x="149606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91079" y="3074670"/>
            <a:ext cx="10096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dirty="0"/>
              <a:t>02/09/15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pc="-5" dirty="0"/>
              <a:t>Di</a:t>
            </a:r>
            <a:r>
              <a:rPr dirty="0"/>
              <a:t>m</a:t>
            </a:r>
            <a:r>
              <a:rPr spc="-5" dirty="0"/>
              <a:t>ensi</a:t>
            </a:r>
            <a:r>
              <a:rPr dirty="0"/>
              <a:t>onal</a:t>
            </a:r>
            <a:r>
              <a:rPr spc="-5" dirty="0"/>
              <a:t>i</a:t>
            </a:r>
            <a:r>
              <a:rPr dirty="0"/>
              <a:t>ty </a:t>
            </a:r>
            <a:r>
              <a:rPr spc="-5" dirty="0"/>
              <a:t>Reduc</a:t>
            </a:r>
            <a:r>
              <a:rPr dirty="0"/>
              <a:t>t</a:t>
            </a:r>
            <a:r>
              <a:rPr spc="-5" dirty="0"/>
              <a:t>i</a:t>
            </a:r>
            <a:r>
              <a:rPr dirty="0"/>
              <a:t>on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05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2708910" y="3074670"/>
            <a:ext cx="10096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19170" y="3074670"/>
            <a:ext cx="10096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5" dirty="0">
                <a:latin typeface="Times New Roman"/>
                <a:cs typeface="Times New Roman"/>
              </a:rPr>
              <a:t>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54150" y="2912109"/>
            <a:ext cx="2404745" cy="331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i="1" spc="-7" baseline="26388" dirty="0">
                <a:latin typeface="Times New Roman"/>
                <a:cs typeface="Times New Roman"/>
              </a:rPr>
              <a:t>f</a:t>
            </a:r>
            <a:r>
              <a:rPr sz="3000" i="1" spc="172" baseline="26388" dirty="0">
                <a:latin typeface="Times New Roman"/>
                <a:cs typeface="Times New Roman"/>
              </a:rPr>
              <a:t> </a:t>
            </a:r>
            <a:r>
              <a:rPr sz="3000" spc="247" baseline="26388" dirty="0">
                <a:latin typeface="Lucida Sans Unicode"/>
                <a:cs typeface="Lucida Sans Unicode"/>
              </a:rPr>
              <a:t>(</a:t>
            </a:r>
            <a:r>
              <a:rPr sz="3000" i="1" spc="-7" baseline="26388" dirty="0">
                <a:latin typeface="Times New Roman"/>
                <a:cs typeface="Times New Roman"/>
              </a:rPr>
              <a:t>r</a:t>
            </a:r>
            <a:r>
              <a:rPr sz="3000" i="1" spc="-472" baseline="26388" dirty="0">
                <a:latin typeface="Times New Roman"/>
                <a:cs typeface="Times New Roman"/>
              </a:rPr>
              <a:t> </a:t>
            </a:r>
            <a:r>
              <a:rPr sz="3000" spc="-52" baseline="26388" dirty="0">
                <a:latin typeface="Lucida Sans Unicode"/>
                <a:cs typeface="Lucida Sans Unicode"/>
              </a:rPr>
              <a:t>)</a:t>
            </a:r>
            <a:r>
              <a:rPr sz="3000" spc="-15" baseline="26388" dirty="0">
                <a:latin typeface="Lucida Sans Unicode"/>
                <a:cs typeface="Lucida Sans Unicode"/>
              </a:rPr>
              <a:t>=</a:t>
            </a:r>
            <a:r>
              <a:rPr sz="3000" spc="-547" baseline="26388" dirty="0">
                <a:latin typeface="Lucida Sans Unicode"/>
                <a:cs typeface="Lucida Sans Unicode"/>
              </a:rPr>
              <a:t> </a:t>
            </a:r>
            <a:r>
              <a:rPr sz="1950" spc="-70" dirty="0">
                <a:latin typeface="Lucida Sans Unicode"/>
                <a:cs typeface="Lucida Sans Unicode"/>
              </a:rPr>
              <a:t>λ</a:t>
            </a:r>
            <a:r>
              <a:rPr sz="1950" spc="140" dirty="0">
                <a:latin typeface="Lucida Sans Unicode"/>
                <a:cs typeface="Lucida Sans Unicode"/>
              </a:rPr>
              <a:t> </a:t>
            </a:r>
            <a:r>
              <a:rPr sz="1950" spc="-390" dirty="0">
                <a:latin typeface="Lucida Sans Unicode"/>
                <a:cs typeface="Lucida Sans Unicode"/>
              </a:rPr>
              <a:t>+</a:t>
            </a:r>
            <a:r>
              <a:rPr sz="1950" spc="-409" dirty="0">
                <a:latin typeface="Lucida Sans Unicode"/>
                <a:cs typeface="Lucida Sans Unicode"/>
              </a:rPr>
              <a:t> </a:t>
            </a:r>
            <a:r>
              <a:rPr sz="1950" spc="-70" dirty="0">
                <a:latin typeface="Lucida Sans Unicode"/>
                <a:cs typeface="Lucida Sans Unicode"/>
              </a:rPr>
              <a:t>λ</a:t>
            </a:r>
            <a:r>
              <a:rPr sz="1950" spc="210" dirty="0">
                <a:latin typeface="Lucida Sans Unicode"/>
                <a:cs typeface="Lucida Sans Unicode"/>
              </a:rPr>
              <a:t> </a:t>
            </a:r>
            <a:r>
              <a:rPr sz="1950" spc="-315" dirty="0">
                <a:latin typeface="Lucida Sans Unicode"/>
                <a:cs typeface="Lucida Sans Unicode"/>
              </a:rPr>
              <a:t>+</a:t>
            </a:r>
            <a:r>
              <a:rPr sz="1950" spc="-35" dirty="0">
                <a:latin typeface="Lucida Sans Unicode"/>
                <a:cs typeface="Lucida Sans Unicode"/>
              </a:rPr>
              <a:t>…</a:t>
            </a:r>
            <a:r>
              <a:rPr sz="1950" spc="-390" dirty="0">
                <a:latin typeface="Lucida Sans Unicode"/>
                <a:cs typeface="Lucida Sans Unicode"/>
              </a:rPr>
              <a:t>+</a:t>
            </a:r>
            <a:r>
              <a:rPr sz="1950" spc="-409" dirty="0">
                <a:latin typeface="Lucida Sans Unicode"/>
                <a:cs typeface="Lucida Sans Unicode"/>
              </a:rPr>
              <a:t> </a:t>
            </a:r>
            <a:r>
              <a:rPr sz="1950" spc="-70" dirty="0">
                <a:latin typeface="Lucida Sans Unicode"/>
                <a:cs typeface="Lucida Sans Unicode"/>
              </a:rPr>
              <a:t>λ</a:t>
            </a:r>
            <a:r>
              <a:rPr sz="1950" dirty="0">
                <a:latin typeface="Lucida Sans Unicode"/>
                <a:cs typeface="Lucida Sans Unicode"/>
              </a:rPr>
              <a:t> </a:t>
            </a:r>
            <a:r>
              <a:rPr sz="1950" spc="-265" dirty="0">
                <a:latin typeface="Lucida Sans Unicode"/>
                <a:cs typeface="Lucida Sans Unicode"/>
              </a:rPr>
              <a:t> </a:t>
            </a:r>
            <a:r>
              <a:rPr sz="3000" spc="-15" baseline="26388" dirty="0">
                <a:latin typeface="Lucida Sans Unicode"/>
                <a:cs typeface="Lucida Sans Unicode"/>
              </a:rPr>
              <a:t>=</a:t>
            </a:r>
            <a:endParaRPr sz="3000" baseline="26388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67150" y="2639059"/>
            <a:ext cx="791210" cy="64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i="1" u="sng" spc="10" dirty="0">
                <a:latin typeface="Times New Roman"/>
                <a:cs typeface="Times New Roman"/>
              </a:rPr>
              <a:t>v</a:t>
            </a:r>
            <a:r>
              <a:rPr sz="1950" i="1" u="sng" spc="20" dirty="0">
                <a:latin typeface="Times New Roman"/>
                <a:cs typeface="Times New Roman"/>
              </a:rPr>
              <a:t>a</a:t>
            </a:r>
            <a:r>
              <a:rPr sz="1950" i="1" u="sng" spc="15" dirty="0">
                <a:latin typeface="Times New Roman"/>
                <a:cs typeface="Times New Roman"/>
              </a:rPr>
              <a:t>r</a:t>
            </a:r>
            <a:r>
              <a:rPr sz="1950" i="1" u="sng" spc="-195" dirty="0">
                <a:latin typeface="Times New Roman"/>
                <a:cs typeface="Times New Roman"/>
              </a:rPr>
              <a:t> </a:t>
            </a:r>
            <a:r>
              <a:rPr sz="1950" u="sng" spc="175" dirty="0">
                <a:latin typeface="Lucida Sans Unicode"/>
                <a:cs typeface="Lucida Sans Unicode"/>
              </a:rPr>
              <a:t>(</a:t>
            </a:r>
            <a:r>
              <a:rPr sz="1950" b="1" u="sng" spc="165" dirty="0">
                <a:latin typeface="Times New Roman"/>
                <a:cs typeface="Times New Roman"/>
              </a:rPr>
              <a:t>A</a:t>
            </a:r>
            <a:r>
              <a:rPr sz="1950" u="sng" spc="40" dirty="0">
                <a:latin typeface="Lucida Sans Unicode"/>
                <a:cs typeface="Lucida Sans Unicode"/>
              </a:rPr>
              <a:t>)</a:t>
            </a:r>
            <a:endParaRPr sz="19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2000" i="1" spc="-10" dirty="0">
                <a:latin typeface="Times New Roman"/>
                <a:cs typeface="Times New Roman"/>
              </a:rPr>
              <a:t>v</a:t>
            </a:r>
            <a:r>
              <a:rPr sz="2000" i="1" spc="-5" dirty="0">
                <a:latin typeface="Times New Roman"/>
                <a:cs typeface="Times New Roman"/>
              </a:rPr>
              <a:t>ar</a:t>
            </a:r>
            <a:r>
              <a:rPr sz="2000" i="1" spc="-204" dirty="0">
                <a:latin typeface="Times New Roman"/>
                <a:cs typeface="Times New Roman"/>
              </a:rPr>
              <a:t> </a:t>
            </a:r>
            <a:r>
              <a:rPr sz="2000" spc="165" dirty="0">
                <a:latin typeface="Lucida Sans Unicode"/>
                <a:cs typeface="Lucida Sans Unicode"/>
              </a:rPr>
              <a:t>(</a:t>
            </a:r>
            <a:r>
              <a:rPr sz="2000" b="1" spc="55" dirty="0">
                <a:latin typeface="Times New Roman"/>
                <a:cs typeface="Times New Roman"/>
              </a:rPr>
              <a:t>D</a:t>
            </a:r>
            <a:r>
              <a:rPr sz="2000" spc="25" dirty="0">
                <a:latin typeface="Lucida Sans Unicode"/>
                <a:cs typeface="Lucida Sans Unicode"/>
              </a:rPr>
              <a:t>)</a:t>
            </a:r>
            <a:endParaRPr sz="2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9680">
              <a:lnSpc>
                <a:spcPct val="100000"/>
              </a:lnSpc>
            </a:pPr>
            <a:r>
              <a:rPr sz="3950" spc="20" dirty="0"/>
              <a:t>PC</a:t>
            </a:r>
            <a:r>
              <a:rPr sz="3950" spc="25" dirty="0"/>
              <a:t>A</a:t>
            </a:r>
            <a:r>
              <a:rPr sz="3950" spc="-210" dirty="0"/>
              <a:t> </a:t>
            </a:r>
            <a:r>
              <a:rPr sz="3950" spc="5" dirty="0"/>
              <a:t>fo</a:t>
            </a:r>
            <a:r>
              <a:rPr sz="3950" spc="10" dirty="0"/>
              <a:t>r</a:t>
            </a:r>
            <a:r>
              <a:rPr sz="3950" spc="20" dirty="0"/>
              <a:t> </a:t>
            </a:r>
            <a:r>
              <a:rPr sz="3950" i="1" spc="20" dirty="0">
                <a:latin typeface="Times New Roman"/>
                <a:cs typeface="Times New Roman"/>
              </a:rPr>
              <a:t>n</a:t>
            </a:r>
            <a:r>
              <a:rPr sz="3950" i="1" spc="10" dirty="0">
                <a:latin typeface="Times New Roman"/>
                <a:cs typeface="Times New Roman"/>
              </a:rPr>
              <a:t> </a:t>
            </a:r>
            <a:r>
              <a:rPr sz="3950" i="1" spc="25" dirty="0">
                <a:latin typeface="Times New Roman"/>
                <a:cs typeface="Times New Roman"/>
              </a:rPr>
              <a:t>&lt;</a:t>
            </a:r>
            <a:r>
              <a:rPr sz="3950" i="1" spc="5" dirty="0">
                <a:latin typeface="Times New Roman"/>
                <a:cs typeface="Times New Roman"/>
              </a:rPr>
              <a:t> </a:t>
            </a:r>
            <a:r>
              <a:rPr sz="3950" i="1" spc="20" dirty="0">
                <a:latin typeface="Times New Roman"/>
                <a:cs typeface="Times New Roman"/>
              </a:rPr>
              <a:t>d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8990" y="1125220"/>
            <a:ext cx="7946390" cy="304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Th</a:t>
            </a:r>
            <a:r>
              <a:rPr sz="1800" dirty="0">
                <a:latin typeface="Arial"/>
                <a:cs typeface="Arial"/>
              </a:rPr>
              <a:t>e covariance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matrix</a:t>
            </a:r>
            <a:r>
              <a:rPr sz="1800" spc="-5" dirty="0">
                <a:latin typeface="Arial"/>
                <a:cs typeface="Arial"/>
              </a:rPr>
              <a:t> i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i="1" dirty="0">
                <a:latin typeface="Times New Roman"/>
                <a:cs typeface="Times New Roman"/>
              </a:rPr>
              <a:t>d</a:t>
            </a:r>
            <a:r>
              <a:rPr sz="1800" i="1" spc="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Verdana"/>
                <a:cs typeface="Verdana"/>
              </a:rPr>
              <a:t>x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d</a:t>
            </a:r>
            <a:r>
              <a:rPr sz="1800" i="1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matrix.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 marR="5080">
              <a:lnSpc>
                <a:spcPts val="2100"/>
              </a:lnSpc>
            </a:pPr>
            <a:r>
              <a:rPr sz="1800" spc="-10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ypical</a:t>
            </a:r>
            <a:r>
              <a:rPr sz="1800" spc="-5" dirty="0">
                <a:latin typeface="Arial"/>
                <a:cs typeface="Arial"/>
              </a:rPr>
              <a:t> algorithm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5" dirty="0">
                <a:latin typeface="Arial"/>
                <a:cs typeface="Arial"/>
              </a:rPr>
              <a:t>fo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-5" dirty="0">
                <a:latin typeface="Arial"/>
                <a:cs typeface="Arial"/>
              </a:rPr>
              <a:t>findin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eigenvector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d</a:t>
            </a:r>
            <a:r>
              <a:rPr sz="1800" i="1" spc="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Verdana"/>
                <a:cs typeface="Verdana"/>
              </a:rPr>
              <a:t>x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d</a:t>
            </a:r>
            <a:r>
              <a:rPr sz="1800" i="1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m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ri</a:t>
            </a:r>
            <a:r>
              <a:rPr sz="1800" dirty="0">
                <a:latin typeface="Arial"/>
                <a:cs typeface="Arial"/>
              </a:rPr>
              <a:t>x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hav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co</a:t>
            </a:r>
            <a:r>
              <a:rPr sz="1800" spc="-10" dirty="0">
                <a:latin typeface="Arial"/>
                <a:cs typeface="Arial"/>
              </a:rPr>
              <a:t>m</a:t>
            </a:r>
            <a:r>
              <a:rPr sz="1800" spc="-15" dirty="0">
                <a:latin typeface="Arial"/>
                <a:cs typeface="Arial"/>
              </a:rPr>
              <a:t>pu</a:t>
            </a:r>
            <a:r>
              <a:rPr sz="1800" spc="-20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ona</a:t>
            </a:r>
            <a:r>
              <a:rPr sz="1800" dirty="0">
                <a:latin typeface="Arial"/>
                <a:cs typeface="Arial"/>
              </a:rPr>
              <a:t>l cost</a:t>
            </a:r>
            <a:r>
              <a:rPr sz="1800" spc="-5" dirty="0">
                <a:latin typeface="Arial"/>
                <a:cs typeface="Arial"/>
              </a:rPr>
              <a:t> tha</a:t>
            </a:r>
            <a:r>
              <a:rPr sz="1800" dirty="0">
                <a:latin typeface="Arial"/>
                <a:cs typeface="Arial"/>
              </a:rPr>
              <a:t>t scales</a:t>
            </a:r>
            <a:r>
              <a:rPr sz="1800" spc="-5" dirty="0">
                <a:latin typeface="Arial"/>
                <a:cs typeface="Arial"/>
              </a:rPr>
              <a:t> lik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O</a:t>
            </a:r>
            <a:r>
              <a:rPr sz="1800" dirty="0">
                <a:latin typeface="Times New Roman"/>
                <a:cs typeface="Times New Roman"/>
              </a:rPr>
              <a:t>(</a:t>
            </a:r>
            <a:r>
              <a:rPr sz="1800" i="1" dirty="0">
                <a:latin typeface="Times New Roman"/>
                <a:cs typeface="Times New Roman"/>
              </a:rPr>
              <a:t>d</a:t>
            </a:r>
            <a:r>
              <a:rPr sz="1500" spc="30" baseline="41666" dirty="0">
                <a:latin typeface="Times New Roman"/>
                <a:cs typeface="Times New Roman"/>
              </a:rPr>
              <a:t>3</a:t>
            </a:r>
            <a:r>
              <a:rPr sz="1800" dirty="0">
                <a:latin typeface="Times New Roman"/>
                <a:cs typeface="Times New Roman"/>
              </a:rPr>
              <a:t>).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Fo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n</a:t>
            </a:r>
            <a:r>
              <a:rPr sz="1800" i="1" spc="-10" dirty="0">
                <a:latin typeface="Times New Roman"/>
                <a:cs typeface="Times New Roman"/>
              </a:rPr>
              <a:t>&lt;</a:t>
            </a:r>
            <a:r>
              <a:rPr sz="1800" i="1" spc="10" dirty="0">
                <a:latin typeface="Times New Roman"/>
                <a:cs typeface="Times New Roman"/>
              </a:rPr>
              <a:t>d</a:t>
            </a:r>
            <a:r>
              <a:rPr sz="1800" spc="-5" dirty="0">
                <a:latin typeface="Arial"/>
                <a:cs typeface="Arial"/>
              </a:rPr>
              <a:t>, ther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ar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onl</a:t>
            </a:r>
            <a:r>
              <a:rPr sz="1800" dirty="0">
                <a:latin typeface="Arial"/>
                <a:cs typeface="Arial"/>
              </a:rPr>
              <a:t>y </a:t>
            </a:r>
            <a:r>
              <a:rPr sz="1800" i="1" dirty="0">
                <a:latin typeface="Times New Roman"/>
                <a:cs typeface="Times New Roman"/>
              </a:rPr>
              <a:t>n</a:t>
            </a:r>
            <a:r>
              <a:rPr sz="1800" i="1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non-zer</a:t>
            </a: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eigenvalue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covariance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matrix.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sz="1800" spc="-5" dirty="0">
                <a:latin typeface="Arial"/>
                <a:cs typeface="Arial"/>
              </a:rPr>
              <a:t>Startin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fro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</a:t>
            </a:r>
            <a:r>
              <a:rPr sz="1800" dirty="0">
                <a:latin typeface="Arial"/>
                <a:cs typeface="Arial"/>
              </a:rPr>
              <a:t>e </a:t>
            </a:r>
            <a:r>
              <a:rPr sz="1800" spc="-5" dirty="0">
                <a:latin typeface="Arial"/>
                <a:cs typeface="Arial"/>
              </a:rPr>
              <a:t>eigenvalu</a:t>
            </a:r>
            <a:r>
              <a:rPr sz="1800" dirty="0">
                <a:latin typeface="Arial"/>
                <a:cs typeface="Arial"/>
              </a:rPr>
              <a:t>e </a:t>
            </a:r>
            <a:r>
              <a:rPr sz="1800" spc="-5" dirty="0">
                <a:latin typeface="Arial"/>
                <a:cs typeface="Arial"/>
              </a:rPr>
              <a:t>equation:</a:t>
            </a:r>
            <a:endParaRPr sz="1800">
              <a:latin typeface="Arial"/>
              <a:cs typeface="Arial"/>
            </a:endParaRPr>
          </a:p>
          <a:p>
            <a:pPr marL="605790">
              <a:lnSpc>
                <a:spcPct val="100000"/>
              </a:lnSpc>
              <a:spcBef>
                <a:spcPts val="580"/>
              </a:spcBef>
            </a:pPr>
            <a:r>
              <a:rPr sz="1950" spc="275" dirty="0">
                <a:latin typeface="Calibri"/>
                <a:cs typeface="Calibri"/>
              </a:rPr>
              <a:t>Σ</a:t>
            </a:r>
            <a:r>
              <a:rPr sz="1950" spc="-185" dirty="0">
                <a:latin typeface="Calibri"/>
                <a:cs typeface="Calibri"/>
              </a:rPr>
              <a:t> </a:t>
            </a:r>
            <a:r>
              <a:rPr sz="1950" b="1" spc="70" dirty="0">
                <a:latin typeface="Times New Roman"/>
                <a:cs typeface="Times New Roman"/>
              </a:rPr>
              <a:t>u</a:t>
            </a:r>
            <a:r>
              <a:rPr sz="1725" i="1" spc="7" baseline="-21739" dirty="0">
                <a:latin typeface="Times New Roman"/>
                <a:cs typeface="Times New Roman"/>
              </a:rPr>
              <a:t>i</a:t>
            </a:r>
            <a:r>
              <a:rPr sz="1725" i="1" spc="-225" baseline="-21739" dirty="0">
                <a:latin typeface="Times New Roman"/>
                <a:cs typeface="Times New Roman"/>
              </a:rPr>
              <a:t> </a:t>
            </a:r>
            <a:r>
              <a:rPr sz="1950" spc="145" dirty="0">
                <a:latin typeface="Lucida Sans Unicode"/>
                <a:cs typeface="Lucida Sans Unicode"/>
              </a:rPr>
              <a:t>=</a:t>
            </a:r>
            <a:r>
              <a:rPr sz="1950" spc="-5" dirty="0">
                <a:latin typeface="Lucida Sans Unicode"/>
                <a:cs typeface="Lucida Sans Unicode"/>
              </a:rPr>
              <a:t>λ</a:t>
            </a:r>
            <a:r>
              <a:rPr sz="1725" i="1" spc="7" baseline="-21739" dirty="0">
                <a:latin typeface="Times New Roman"/>
                <a:cs typeface="Times New Roman"/>
              </a:rPr>
              <a:t>i</a:t>
            </a:r>
            <a:r>
              <a:rPr sz="1725" i="1" spc="89" baseline="-21739" dirty="0">
                <a:latin typeface="Times New Roman"/>
                <a:cs typeface="Times New Roman"/>
              </a:rPr>
              <a:t> </a:t>
            </a:r>
            <a:r>
              <a:rPr sz="1950" b="1" spc="70" dirty="0">
                <a:latin typeface="Times New Roman"/>
                <a:cs typeface="Times New Roman"/>
              </a:rPr>
              <a:t>u</a:t>
            </a:r>
            <a:r>
              <a:rPr sz="1725" i="1" spc="7" baseline="-21739" dirty="0">
                <a:latin typeface="Times New Roman"/>
                <a:cs typeface="Times New Roman"/>
              </a:rPr>
              <a:t>i</a:t>
            </a:r>
            <a:endParaRPr sz="1725" baseline="-21739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800" spc="-35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5" dirty="0">
                <a:latin typeface="Arial"/>
                <a:cs typeface="Arial"/>
              </a:rPr>
              <a:t> writ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eigenvalu</a:t>
            </a:r>
            <a:r>
              <a:rPr sz="1800" dirty="0">
                <a:latin typeface="Arial"/>
                <a:cs typeface="Arial"/>
              </a:rPr>
              <a:t>e </a:t>
            </a:r>
            <a:r>
              <a:rPr sz="1800" spc="-5" dirty="0">
                <a:latin typeface="Arial"/>
                <a:cs typeface="Arial"/>
              </a:rPr>
              <a:t>equation: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8990" y="4903470"/>
            <a:ext cx="4673600" cy="549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5" dirty="0">
                <a:latin typeface="Arial"/>
                <a:cs typeface="Arial"/>
              </a:rPr>
              <a:t>wher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v</a:t>
            </a:r>
            <a:r>
              <a:rPr sz="1500" i="1" spc="15" baseline="-11111" dirty="0">
                <a:latin typeface="Times New Roman"/>
                <a:cs typeface="Times New Roman"/>
              </a:rPr>
              <a:t>i</a:t>
            </a:r>
            <a:r>
              <a:rPr sz="1500" i="1" baseline="-11111" dirty="0">
                <a:latin typeface="Times New Roman"/>
                <a:cs typeface="Times New Roman"/>
              </a:rPr>
              <a:t> </a:t>
            </a:r>
            <a:r>
              <a:rPr sz="1500" i="1" spc="-75" baseline="-11111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 </a:t>
            </a:r>
            <a:r>
              <a:rPr sz="1800" b="1" spc="-5" dirty="0">
                <a:latin typeface="Times New Roman"/>
                <a:cs typeface="Times New Roman"/>
              </a:rPr>
              <a:t>Du</a:t>
            </a:r>
            <a:r>
              <a:rPr sz="1500" i="1" spc="15" baseline="-11111" dirty="0">
                <a:latin typeface="Times New Roman"/>
                <a:cs typeface="Times New Roman"/>
              </a:rPr>
              <a:t>i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10"/>
              </a:lnSpc>
            </a:pPr>
            <a:r>
              <a:rPr sz="1800" spc="-5" dirty="0">
                <a:latin typeface="Arial"/>
                <a:cs typeface="Arial"/>
              </a:rPr>
              <a:t>Thi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 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eigenvalu</a:t>
            </a:r>
            <a:r>
              <a:rPr sz="1800" dirty="0">
                <a:latin typeface="Arial"/>
                <a:cs typeface="Arial"/>
              </a:rPr>
              <a:t>e </a:t>
            </a:r>
            <a:r>
              <a:rPr sz="1800" spc="-5" dirty="0">
                <a:latin typeface="Arial"/>
                <a:cs typeface="Arial"/>
              </a:rPr>
              <a:t>equatio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o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n</a:t>
            </a:r>
            <a:r>
              <a:rPr sz="1800" i="1" spc="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Verdana"/>
                <a:cs typeface="Verdana"/>
              </a:rPr>
              <a:t>x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n</a:t>
            </a:r>
            <a:r>
              <a:rPr sz="1800" i="1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matrix!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97000" y="4274820"/>
            <a:ext cx="149860" cy="613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u="sng" spc="25" dirty="0">
                <a:latin typeface="Times New Roman"/>
                <a:cs typeface="Times New Roman"/>
              </a:rPr>
              <a:t>1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900" i="1" spc="25" dirty="0">
                <a:latin typeface="Times New Roman"/>
                <a:cs typeface="Times New Roman"/>
              </a:rPr>
              <a:t>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50720" y="4386579"/>
            <a:ext cx="125095" cy="187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15" dirty="0">
                <a:latin typeface="Times New Roman"/>
                <a:cs typeface="Times New Roman"/>
              </a:rPr>
              <a:t>T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84960" y="4418329"/>
            <a:ext cx="129159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13715" algn="l"/>
              </a:tabLst>
            </a:pPr>
            <a:r>
              <a:rPr sz="1900" b="1" spc="45" dirty="0">
                <a:latin typeface="Times New Roman"/>
                <a:cs typeface="Times New Roman"/>
              </a:rPr>
              <a:t>D</a:t>
            </a:r>
            <a:r>
              <a:rPr sz="1900" b="1" spc="40" dirty="0">
                <a:latin typeface="Times New Roman"/>
                <a:cs typeface="Times New Roman"/>
              </a:rPr>
              <a:t>D</a:t>
            </a:r>
            <a:r>
              <a:rPr sz="1900" b="1" dirty="0">
                <a:latin typeface="Times New Roman"/>
                <a:cs typeface="Times New Roman"/>
              </a:rPr>
              <a:t>	</a:t>
            </a:r>
            <a:r>
              <a:rPr sz="1900" b="1" spc="25" dirty="0">
                <a:latin typeface="Times New Roman"/>
                <a:cs typeface="Times New Roman"/>
              </a:rPr>
              <a:t>v</a:t>
            </a:r>
            <a:r>
              <a:rPr sz="1900" b="1" spc="95" dirty="0">
                <a:latin typeface="Times New Roman"/>
                <a:cs typeface="Times New Roman"/>
              </a:rPr>
              <a:t> </a:t>
            </a:r>
            <a:r>
              <a:rPr sz="1900" spc="150" dirty="0">
                <a:latin typeface="Lucida Sans Unicode"/>
                <a:cs typeface="Lucida Sans Unicode"/>
              </a:rPr>
              <a:t>=</a:t>
            </a:r>
            <a:r>
              <a:rPr sz="1900" spc="-55" dirty="0">
                <a:latin typeface="Lucida Sans Unicode"/>
                <a:cs typeface="Lucida Sans Unicode"/>
              </a:rPr>
              <a:t>λ</a:t>
            </a:r>
            <a:r>
              <a:rPr sz="1900" spc="140" dirty="0">
                <a:latin typeface="Lucida Sans Unicode"/>
                <a:cs typeface="Lucida Sans Unicode"/>
              </a:rPr>
              <a:t> </a:t>
            </a:r>
            <a:r>
              <a:rPr sz="1900" b="1" spc="25" dirty="0">
                <a:latin typeface="Times New Roman"/>
                <a:cs typeface="Times New Roman"/>
              </a:rPr>
              <a:t>v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23770" y="4572000"/>
            <a:ext cx="706120" cy="187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29895" algn="l"/>
                <a:tab pos="650875" algn="l"/>
              </a:tabLst>
            </a:pPr>
            <a:r>
              <a:rPr sz="1150" i="1" spc="5" dirty="0">
                <a:latin typeface="Times New Roman"/>
                <a:cs typeface="Times New Roman"/>
              </a:rPr>
              <a:t>i	i	i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50669" y="5913120"/>
            <a:ext cx="67945" cy="188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i="1" spc="10" dirty="0">
                <a:latin typeface="Times New Roman"/>
                <a:cs typeface="Times New Roman"/>
              </a:rPr>
              <a:t>i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02080" y="5744209"/>
            <a:ext cx="427355" cy="331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/>
                <a:cs typeface="Times New Roman"/>
              </a:rPr>
              <a:t>u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Lucida Sans Unicode"/>
                <a:cs typeface="Lucida Sans Unicode"/>
              </a:rPr>
              <a:t>=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28800" y="5880100"/>
            <a:ext cx="160655" cy="435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-260" dirty="0">
                <a:latin typeface="Calibri"/>
                <a:cs typeface="Calibri"/>
              </a:rPr>
              <a:t>√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72310" y="5950584"/>
            <a:ext cx="384810" cy="0"/>
          </a:xfrm>
          <a:custGeom>
            <a:avLst/>
            <a:gdLst/>
            <a:ahLst/>
            <a:cxnLst/>
            <a:rect l="l" t="t" r="r" b="b"/>
            <a:pathLst>
              <a:path w="384810">
                <a:moveTo>
                  <a:pt x="0" y="0"/>
                </a:moveTo>
                <a:lnTo>
                  <a:pt x="384809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986279" y="5933440"/>
            <a:ext cx="32956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i="1" spc="20" dirty="0">
                <a:latin typeface="Times New Roman"/>
                <a:cs typeface="Times New Roman"/>
              </a:rPr>
              <a:t>n</a:t>
            </a:r>
            <a:r>
              <a:rPr sz="1950" i="1" spc="-185" dirty="0">
                <a:latin typeface="Times New Roman"/>
                <a:cs typeface="Times New Roman"/>
              </a:rPr>
              <a:t> </a:t>
            </a:r>
            <a:r>
              <a:rPr sz="1950" spc="-70" dirty="0">
                <a:latin typeface="Lucida Sans Unicode"/>
                <a:cs typeface="Lucida Sans Unicode"/>
              </a:rPr>
              <a:t>λ</a:t>
            </a:r>
            <a:endParaRPr sz="195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dirty="0"/>
              <a:t>02/09/15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pc="-5" dirty="0"/>
              <a:t>Di</a:t>
            </a:r>
            <a:r>
              <a:rPr dirty="0"/>
              <a:t>m</a:t>
            </a:r>
            <a:r>
              <a:rPr spc="-5" dirty="0"/>
              <a:t>ensi</a:t>
            </a:r>
            <a:r>
              <a:rPr dirty="0"/>
              <a:t>onal</a:t>
            </a:r>
            <a:r>
              <a:rPr spc="-5" dirty="0"/>
              <a:t>i</a:t>
            </a:r>
            <a:r>
              <a:rPr dirty="0"/>
              <a:t>ty </a:t>
            </a:r>
            <a:r>
              <a:rPr spc="-5" dirty="0"/>
              <a:t>Reduc</a:t>
            </a:r>
            <a:r>
              <a:rPr dirty="0"/>
              <a:t>t</a:t>
            </a:r>
            <a:r>
              <a:rPr spc="-5" dirty="0"/>
              <a:t>i</a:t>
            </a:r>
            <a:r>
              <a:rPr dirty="0"/>
              <a:t>on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05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2299970" y="6089650"/>
            <a:ext cx="6794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5" dirty="0">
                <a:latin typeface="Times New Roman"/>
                <a:cs typeface="Times New Roman"/>
              </a:rPr>
              <a:t>i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19910" y="5613400"/>
            <a:ext cx="87693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12725" algn="l"/>
                <a:tab pos="554355" algn="l"/>
                <a:tab pos="779145" algn="l"/>
              </a:tabLst>
            </a:pPr>
            <a:r>
              <a:rPr sz="3000" u="sng" spc="-7" baseline="1388" dirty="0">
                <a:latin typeface="Times New Roman"/>
                <a:cs typeface="Times New Roman"/>
              </a:rPr>
              <a:t> 	1	</a:t>
            </a:r>
            <a:r>
              <a:rPr sz="3000" spc="-7" baseline="1388" dirty="0">
                <a:latin typeface="Times New Roman"/>
                <a:cs typeface="Times New Roman"/>
              </a:rPr>
              <a:t>	</a:t>
            </a:r>
            <a:r>
              <a:rPr sz="1200" i="1" spc="-10" dirty="0">
                <a:latin typeface="Times New Roman"/>
                <a:cs typeface="Times New Roman"/>
              </a:rPr>
              <a:t>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04110" y="5744209"/>
            <a:ext cx="47434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34645" algn="l"/>
              </a:tabLst>
            </a:pPr>
            <a:r>
              <a:rPr sz="2000" b="1" spc="-10" dirty="0">
                <a:latin typeface="Times New Roman"/>
                <a:cs typeface="Times New Roman"/>
              </a:rPr>
              <a:t>D	</a:t>
            </a:r>
            <a:r>
              <a:rPr sz="2000" b="1" spc="-5" dirty="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65120" y="5913120"/>
            <a:ext cx="67945" cy="188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i="1" spc="10" dirty="0">
                <a:latin typeface="Times New Roman"/>
                <a:cs typeface="Times New Roman"/>
              </a:rPr>
              <a:t>i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52190" y="5916909"/>
            <a:ext cx="5758180" cy="772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2600"/>
              </a:lnSpc>
            </a:pP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summa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30" dirty="0">
                <a:latin typeface="Arial"/>
                <a:cs typeface="Arial"/>
              </a:rPr>
              <a:t>y</a:t>
            </a:r>
            <a:r>
              <a:rPr sz="1800" spc="-5" dirty="0">
                <a:latin typeface="Arial"/>
                <a:cs typeface="Arial"/>
              </a:rPr>
              <a:t>, t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 appl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5" dirty="0">
                <a:latin typeface="Arial"/>
                <a:cs typeface="Arial"/>
              </a:rPr>
              <a:t> thi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approac</a:t>
            </a:r>
            <a:r>
              <a:rPr sz="1800" dirty="0">
                <a:latin typeface="Arial"/>
                <a:cs typeface="Arial"/>
              </a:rPr>
              <a:t>h </a:t>
            </a:r>
            <a:r>
              <a:rPr sz="1800" spc="-5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firs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evaluat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D</a:t>
            </a:r>
            <a:r>
              <a:rPr sz="1800" b="1" spc="10" dirty="0">
                <a:latin typeface="Times New Roman"/>
                <a:cs typeface="Times New Roman"/>
              </a:rPr>
              <a:t>D</a:t>
            </a:r>
            <a:r>
              <a:rPr sz="1500" spc="22" baseline="41666" dirty="0">
                <a:latin typeface="Times New Roman"/>
                <a:cs typeface="Times New Roman"/>
              </a:rPr>
              <a:t>T </a:t>
            </a:r>
            <a:r>
              <a:rPr sz="1800" spc="-5" dirty="0">
                <a:latin typeface="Arial"/>
                <a:cs typeface="Arial"/>
              </a:rPr>
              <a:t>an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fin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it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eigenvector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eigenvalues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then </a:t>
            </a:r>
            <a:r>
              <a:rPr sz="1800" dirty="0">
                <a:latin typeface="Arial"/>
                <a:cs typeface="Arial"/>
              </a:rPr>
              <a:t>compute</a:t>
            </a:r>
            <a:r>
              <a:rPr sz="1800" spc="-5" dirty="0">
                <a:latin typeface="Arial"/>
                <a:cs typeface="Arial"/>
              </a:rPr>
              <a:t> th</a:t>
            </a:r>
            <a:r>
              <a:rPr sz="1800" dirty="0">
                <a:latin typeface="Arial"/>
                <a:cs typeface="Arial"/>
              </a:rPr>
              <a:t>e </a:t>
            </a:r>
            <a:r>
              <a:rPr sz="1800" spc="-5" dirty="0">
                <a:latin typeface="Arial"/>
                <a:cs typeface="Arial"/>
              </a:rPr>
              <a:t>eigenvector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th</a:t>
            </a:r>
            <a:r>
              <a:rPr sz="1800" dirty="0">
                <a:latin typeface="Arial"/>
                <a:cs typeface="Arial"/>
              </a:rPr>
              <a:t>e </a:t>
            </a:r>
            <a:r>
              <a:rPr sz="1800" spc="-5" dirty="0">
                <a:latin typeface="Arial"/>
                <a:cs typeface="Arial"/>
              </a:rPr>
              <a:t>origina</a:t>
            </a:r>
            <a:r>
              <a:rPr sz="1800" dirty="0">
                <a:latin typeface="Arial"/>
                <a:cs typeface="Arial"/>
              </a:rPr>
              <a:t>l </a:t>
            </a:r>
            <a:r>
              <a:rPr sz="1800" spc="-5" dirty="0">
                <a:latin typeface="Arial"/>
                <a:cs typeface="Arial"/>
              </a:rPr>
              <a:t>dat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space.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1189">
              <a:lnSpc>
                <a:spcPct val="100000"/>
              </a:lnSpc>
            </a:pPr>
            <a:r>
              <a:rPr spc="-15" dirty="0"/>
              <a:t>Applicatio</a:t>
            </a:r>
            <a:r>
              <a:rPr spc="-5" dirty="0"/>
              <a:t>n</a:t>
            </a:r>
            <a:r>
              <a:rPr spc="60" dirty="0"/>
              <a:t> </a:t>
            </a:r>
            <a:r>
              <a:rPr spc="-15" dirty="0"/>
              <a:t>o</a:t>
            </a:r>
            <a:r>
              <a:rPr spc="-5" dirty="0"/>
              <a:t>f</a:t>
            </a:r>
            <a:r>
              <a:rPr spc="-10" dirty="0"/>
              <a:t> </a:t>
            </a:r>
            <a:r>
              <a:rPr spc="-15" dirty="0"/>
              <a:t>PCA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8990" y="1120140"/>
            <a:ext cx="7093584" cy="1308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PC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-5" dirty="0">
                <a:latin typeface="Arial"/>
                <a:cs typeface="Arial"/>
              </a:rPr>
              <a:t>Imag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Compression</a:t>
            </a:r>
            <a:r>
              <a:rPr sz="1800" dirty="0">
                <a:latin typeface="Arial"/>
                <a:cs typeface="Arial"/>
              </a:rPr>
              <a:t>: </a:t>
            </a:r>
            <a:r>
              <a:rPr sz="1800" spc="-5" dirty="0">
                <a:latin typeface="Arial"/>
                <a:cs typeface="Arial"/>
              </a:rPr>
              <a:t>Handwritte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digit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 fro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MNIST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dat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set.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 marR="2297430">
              <a:lnSpc>
                <a:spcPct val="93300"/>
              </a:lnSpc>
            </a:pPr>
            <a:r>
              <a:rPr sz="1800" spc="-5" dirty="0">
                <a:latin typeface="Arial"/>
                <a:cs typeface="Arial"/>
              </a:rPr>
              <a:t>Eac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digi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 i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centered</a:t>
            </a:r>
            <a:r>
              <a:rPr sz="1800" spc="-5" dirty="0">
                <a:latin typeface="Arial"/>
                <a:cs typeface="Arial"/>
              </a:rPr>
              <a:t> 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28 </a:t>
            </a:r>
            <a:r>
              <a:rPr sz="1800" spc="-5" dirty="0">
                <a:latin typeface="Verdana"/>
                <a:cs typeface="Verdana"/>
              </a:rPr>
              <a:t>x</a:t>
            </a:r>
            <a:r>
              <a:rPr sz="1800" spc="-180" dirty="0">
                <a:latin typeface="Verdana"/>
                <a:cs typeface="Verdana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28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pixe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 box. So,eac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digi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5" dirty="0">
                <a:latin typeface="Arial"/>
                <a:cs typeface="Arial"/>
              </a:rPr>
              <a:t> b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represented</a:t>
            </a:r>
            <a:r>
              <a:rPr sz="1800" spc="-5" dirty="0">
                <a:latin typeface="Arial"/>
                <a:cs typeface="Arial"/>
              </a:rPr>
              <a:t> a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vector</a:t>
            </a:r>
            <a:r>
              <a:rPr sz="1800" spc="-5" dirty="0">
                <a:latin typeface="Arial"/>
                <a:cs typeface="Arial"/>
              </a:rPr>
              <a:t> in 784-dimensiona</a:t>
            </a:r>
            <a:r>
              <a:rPr sz="1800" dirty="0">
                <a:latin typeface="Arial"/>
                <a:cs typeface="Arial"/>
              </a:rPr>
              <a:t>l vector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space.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00190" y="1572260"/>
            <a:ext cx="2743200" cy="2871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6450" y="3682258"/>
            <a:ext cx="4810125" cy="102489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ts val="1989"/>
              </a:lnSpc>
              <a:spcBef>
                <a:spcPts val="40"/>
              </a:spcBef>
            </a:pPr>
            <a:r>
              <a:rPr sz="1800" spc="-5" dirty="0">
                <a:latin typeface="Arial"/>
                <a:cs typeface="Arial"/>
              </a:rPr>
              <a:t>Eac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eigenvecto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covariance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matrix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vector</a:t>
            </a:r>
            <a:r>
              <a:rPr sz="1800" spc="-5" dirty="0">
                <a:latin typeface="Arial"/>
                <a:cs typeface="Arial"/>
              </a:rPr>
              <a:t> 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th</a:t>
            </a:r>
            <a:r>
              <a:rPr sz="1800" dirty="0">
                <a:latin typeface="Arial"/>
                <a:cs typeface="Arial"/>
              </a:rPr>
              <a:t>e </a:t>
            </a:r>
            <a:r>
              <a:rPr sz="1800" spc="-5" dirty="0">
                <a:latin typeface="Arial"/>
                <a:cs typeface="Arial"/>
              </a:rPr>
              <a:t>origina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d</a:t>
            </a:r>
            <a:r>
              <a:rPr sz="1800" spc="-20" dirty="0">
                <a:latin typeface="Arial"/>
                <a:cs typeface="Arial"/>
              </a:rPr>
              <a:t>-</a:t>
            </a:r>
            <a:r>
              <a:rPr sz="1800" spc="-25" dirty="0">
                <a:latin typeface="Arial"/>
                <a:cs typeface="Arial"/>
              </a:rPr>
              <a:t>di</a:t>
            </a:r>
            <a:r>
              <a:rPr sz="1800" spc="-20" dirty="0">
                <a:latin typeface="Arial"/>
                <a:cs typeface="Arial"/>
              </a:rPr>
              <a:t>m</a:t>
            </a:r>
            <a:r>
              <a:rPr sz="1800" spc="-25" dirty="0">
                <a:latin typeface="Arial"/>
                <a:cs typeface="Arial"/>
              </a:rPr>
              <a:t>en</a:t>
            </a:r>
            <a:r>
              <a:rPr sz="1800" spc="-20" dirty="0">
                <a:latin typeface="Arial"/>
                <a:cs typeface="Arial"/>
              </a:rPr>
              <a:t>s</a:t>
            </a:r>
            <a:r>
              <a:rPr sz="1800" spc="-25" dirty="0">
                <a:latin typeface="Arial"/>
                <a:cs typeface="Arial"/>
              </a:rPr>
              <a:t>iona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s</a:t>
            </a:r>
            <a:r>
              <a:rPr sz="1800" spc="-25" dirty="0">
                <a:latin typeface="Arial"/>
                <a:cs typeface="Arial"/>
              </a:rPr>
              <a:t>pa</a:t>
            </a:r>
            <a:r>
              <a:rPr sz="1800" spc="-20" dirty="0">
                <a:latin typeface="Arial"/>
                <a:cs typeface="Arial"/>
              </a:rPr>
              <a:t>c</a:t>
            </a:r>
            <a:r>
              <a:rPr sz="1800" spc="-2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,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  <a:p>
            <a:pPr marL="12700" marR="293370">
              <a:lnSpc>
                <a:spcPts val="1989"/>
              </a:lnSpc>
              <a:spcBef>
                <a:spcPts val="20"/>
              </a:spcBef>
            </a:pPr>
            <a:r>
              <a:rPr sz="1800" dirty="0">
                <a:latin typeface="Arial"/>
                <a:cs typeface="Arial"/>
              </a:rPr>
              <a:t>can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represent</a:t>
            </a:r>
            <a:r>
              <a:rPr sz="1800" spc="-5" dirty="0">
                <a:latin typeface="Arial"/>
                <a:cs typeface="Arial"/>
              </a:rPr>
              <a:t> th</a:t>
            </a:r>
            <a:r>
              <a:rPr sz="1800" dirty="0">
                <a:latin typeface="Arial"/>
                <a:cs typeface="Arial"/>
              </a:rPr>
              <a:t>e </a:t>
            </a:r>
            <a:r>
              <a:rPr sz="1800" spc="-5" dirty="0">
                <a:latin typeface="Arial"/>
                <a:cs typeface="Arial"/>
              </a:rPr>
              <a:t>eigenvector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 image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5" dirty="0">
                <a:latin typeface="Arial"/>
                <a:cs typeface="Arial"/>
              </a:rPr>
              <a:t>of th</a:t>
            </a:r>
            <a:r>
              <a:rPr sz="1800" dirty="0">
                <a:latin typeface="Arial"/>
                <a:cs typeface="Arial"/>
              </a:rPr>
              <a:t>e same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size</a:t>
            </a:r>
            <a:r>
              <a:rPr sz="1800" spc="-5" dirty="0">
                <a:latin typeface="Arial"/>
                <a:cs typeface="Arial"/>
              </a:rPr>
              <a:t> a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 th</a:t>
            </a:r>
            <a:r>
              <a:rPr sz="1800" dirty="0">
                <a:latin typeface="Arial"/>
                <a:cs typeface="Arial"/>
              </a:rPr>
              <a:t>e </a:t>
            </a:r>
            <a:r>
              <a:rPr sz="1800" spc="-5" dirty="0">
                <a:latin typeface="Arial"/>
                <a:cs typeface="Arial"/>
              </a:rPr>
              <a:t>dat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 points.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1519" y="4960620"/>
            <a:ext cx="6400800" cy="1663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38580" y="6605269"/>
            <a:ext cx="217170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Times New Roman"/>
                <a:cs typeface="Times New Roman"/>
              </a:rPr>
              <a:t>u</a:t>
            </a:r>
            <a:r>
              <a:rPr sz="1575" spc="-7" baseline="-10582" dirty="0">
                <a:latin typeface="Times New Roman"/>
                <a:cs typeface="Times New Roman"/>
              </a:rPr>
              <a:t>1</a:t>
            </a:r>
            <a:endParaRPr sz="1575" baseline="-10582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dirty="0"/>
              <a:t>02/09/15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pc="-5" dirty="0"/>
              <a:t>Di</a:t>
            </a:r>
            <a:r>
              <a:rPr dirty="0"/>
              <a:t>m</a:t>
            </a:r>
            <a:r>
              <a:rPr spc="-5" dirty="0"/>
              <a:t>ensi</a:t>
            </a:r>
            <a:r>
              <a:rPr dirty="0"/>
              <a:t>onal</a:t>
            </a:r>
            <a:r>
              <a:rPr spc="-5" dirty="0"/>
              <a:t>i</a:t>
            </a:r>
            <a:r>
              <a:rPr dirty="0"/>
              <a:t>ty </a:t>
            </a:r>
            <a:r>
              <a:rPr spc="-5" dirty="0"/>
              <a:t>Reduc</a:t>
            </a:r>
            <a:r>
              <a:rPr dirty="0"/>
              <a:t>t</a:t>
            </a:r>
            <a:r>
              <a:rPr spc="-5" dirty="0"/>
              <a:t>i</a:t>
            </a:r>
            <a:r>
              <a:rPr dirty="0"/>
              <a:t>on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05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3003550" y="6602730"/>
            <a:ext cx="217170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Times New Roman"/>
                <a:cs typeface="Times New Roman"/>
              </a:rPr>
              <a:t>u</a:t>
            </a:r>
            <a:r>
              <a:rPr sz="1575" b="1" spc="-7" baseline="-10582" dirty="0">
                <a:latin typeface="Times New Roman"/>
                <a:cs typeface="Times New Roman"/>
              </a:rPr>
              <a:t>2</a:t>
            </a:r>
            <a:endParaRPr sz="1575" baseline="-10582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49470" y="6602730"/>
            <a:ext cx="217170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Times New Roman"/>
                <a:cs typeface="Times New Roman"/>
              </a:rPr>
              <a:t>u</a:t>
            </a:r>
            <a:r>
              <a:rPr sz="1575" b="1" spc="-7" baseline="-10582" dirty="0">
                <a:latin typeface="Times New Roman"/>
                <a:cs typeface="Times New Roman"/>
              </a:rPr>
              <a:t>3</a:t>
            </a:r>
            <a:endParaRPr sz="1575" baseline="-10582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86829" y="6602730"/>
            <a:ext cx="217170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Times New Roman"/>
                <a:cs typeface="Times New Roman"/>
              </a:rPr>
              <a:t>u</a:t>
            </a:r>
            <a:r>
              <a:rPr sz="1575" b="1" spc="-7" baseline="-10582" dirty="0">
                <a:latin typeface="Times New Roman"/>
                <a:cs typeface="Times New Roman"/>
              </a:rPr>
              <a:t>4</a:t>
            </a:r>
            <a:endParaRPr sz="1575" baseline="-10582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1189">
              <a:lnSpc>
                <a:spcPct val="100000"/>
              </a:lnSpc>
            </a:pPr>
            <a:r>
              <a:rPr spc="-15" dirty="0"/>
              <a:t>Applicatio</a:t>
            </a:r>
            <a:r>
              <a:rPr spc="-5" dirty="0"/>
              <a:t>n</a:t>
            </a:r>
            <a:r>
              <a:rPr spc="60" dirty="0"/>
              <a:t> </a:t>
            </a:r>
            <a:r>
              <a:rPr spc="-15" dirty="0"/>
              <a:t>o</a:t>
            </a:r>
            <a:r>
              <a:rPr spc="-5" dirty="0"/>
              <a:t>f</a:t>
            </a:r>
            <a:r>
              <a:rPr spc="-10" dirty="0"/>
              <a:t> </a:t>
            </a:r>
            <a:r>
              <a:rPr spc="-15" dirty="0"/>
              <a:t>PCA</a:t>
            </a:r>
          </a:p>
        </p:txBody>
      </p:sp>
      <p:sp>
        <p:nvSpPr>
          <p:cNvPr id="3" name="object 3"/>
          <p:cNvSpPr/>
          <p:nvPr/>
        </p:nvSpPr>
        <p:spPr>
          <a:xfrm>
            <a:off x="5198109" y="1024889"/>
            <a:ext cx="4114799" cy="2651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8990" y="1146556"/>
            <a:ext cx="4209415" cy="50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989"/>
              </a:lnSpc>
            </a:pPr>
            <a:r>
              <a:rPr sz="1800" spc="-5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</a:t>
            </a:r>
            <a:r>
              <a:rPr sz="1800" spc="-1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et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spect</a:t>
            </a:r>
            <a:r>
              <a:rPr sz="1800" spc="-15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of e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gen</a:t>
            </a:r>
            <a:r>
              <a:rPr sz="1800" spc="-15" dirty="0">
                <a:latin typeface="Arial"/>
                <a:cs typeface="Arial"/>
              </a:rPr>
              <a:t>v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ue</a:t>
            </a:r>
            <a:r>
              <a:rPr sz="1800" spc="-15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,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r</a:t>
            </a:r>
            <a:r>
              <a:rPr sz="1800" spc="-2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spc="-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</a:t>
            </a:r>
            <a:r>
              <a:rPr sz="1800" spc="-15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ea</a:t>
            </a:r>
            <a:r>
              <a:rPr sz="1800" spc="-15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de</a:t>
            </a:r>
            <a:r>
              <a:rPr sz="1800" spc="-11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31519" y="5045709"/>
            <a:ext cx="8595360" cy="182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03220" y="5062220"/>
            <a:ext cx="365760" cy="344170"/>
          </a:xfrm>
          <a:custGeom>
            <a:avLst/>
            <a:gdLst/>
            <a:ahLst/>
            <a:cxnLst/>
            <a:rect l="l" t="t" r="r" b="b"/>
            <a:pathLst>
              <a:path w="365760" h="344170">
                <a:moveTo>
                  <a:pt x="365759" y="0"/>
                </a:moveTo>
                <a:lnTo>
                  <a:pt x="0" y="0"/>
                </a:lnTo>
                <a:lnTo>
                  <a:pt x="0" y="344169"/>
                </a:lnTo>
                <a:lnTo>
                  <a:pt x="365759" y="344169"/>
                </a:lnTo>
                <a:lnTo>
                  <a:pt x="3657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2000" y="5057140"/>
            <a:ext cx="365760" cy="344170"/>
          </a:xfrm>
          <a:custGeom>
            <a:avLst/>
            <a:gdLst/>
            <a:ahLst/>
            <a:cxnLst/>
            <a:rect l="l" t="t" r="r" b="b"/>
            <a:pathLst>
              <a:path w="365760" h="344170">
                <a:moveTo>
                  <a:pt x="365760" y="0"/>
                </a:moveTo>
                <a:lnTo>
                  <a:pt x="0" y="0"/>
                </a:lnTo>
                <a:lnTo>
                  <a:pt x="0" y="344170"/>
                </a:lnTo>
                <a:lnTo>
                  <a:pt x="365760" y="344170"/>
                </a:lnTo>
                <a:lnTo>
                  <a:pt x="3657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61429" y="5057140"/>
            <a:ext cx="365760" cy="344170"/>
          </a:xfrm>
          <a:custGeom>
            <a:avLst/>
            <a:gdLst/>
            <a:ahLst/>
            <a:cxnLst/>
            <a:rect l="l" t="t" r="r" b="b"/>
            <a:pathLst>
              <a:path w="365759" h="344170">
                <a:moveTo>
                  <a:pt x="365760" y="0"/>
                </a:moveTo>
                <a:lnTo>
                  <a:pt x="0" y="0"/>
                </a:lnTo>
                <a:lnTo>
                  <a:pt x="0" y="344170"/>
                </a:lnTo>
                <a:lnTo>
                  <a:pt x="365760" y="344170"/>
                </a:lnTo>
                <a:lnTo>
                  <a:pt x="3657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82280" y="5057140"/>
            <a:ext cx="365760" cy="344170"/>
          </a:xfrm>
          <a:custGeom>
            <a:avLst/>
            <a:gdLst/>
            <a:ahLst/>
            <a:cxnLst/>
            <a:rect l="l" t="t" r="r" b="b"/>
            <a:pathLst>
              <a:path w="365759" h="344170">
                <a:moveTo>
                  <a:pt x="365760" y="0"/>
                </a:moveTo>
                <a:lnTo>
                  <a:pt x="0" y="0"/>
                </a:lnTo>
                <a:lnTo>
                  <a:pt x="0" y="344170"/>
                </a:lnTo>
                <a:lnTo>
                  <a:pt x="365760" y="344170"/>
                </a:lnTo>
                <a:lnTo>
                  <a:pt x="3657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68350" y="4261865"/>
            <a:ext cx="8145145" cy="1105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989"/>
              </a:lnSpc>
            </a:pP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origina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exampl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fro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digit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dat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set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togethe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wit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it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PC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reconstructions </a:t>
            </a:r>
            <a:r>
              <a:rPr sz="1800" spc="-5" dirty="0">
                <a:latin typeface="Arial"/>
                <a:cs typeface="Arial"/>
              </a:rPr>
              <a:t>obtaine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b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retaining </a:t>
            </a:r>
            <a:r>
              <a:rPr sz="1800" i="1" dirty="0">
                <a:latin typeface="Times New Roman"/>
                <a:cs typeface="Times New Roman"/>
              </a:rPr>
              <a:t>r</a:t>
            </a:r>
            <a:r>
              <a:rPr sz="1800" i="1" spc="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principa</a:t>
            </a:r>
            <a:r>
              <a:rPr sz="1800" dirty="0">
                <a:latin typeface="Arial"/>
                <a:cs typeface="Arial"/>
              </a:rPr>
              <a:t>l components</a:t>
            </a:r>
            <a:r>
              <a:rPr sz="1800" spc="-5" dirty="0">
                <a:latin typeface="Arial"/>
                <a:cs typeface="Arial"/>
              </a:rPr>
              <a:t> fo</a:t>
            </a:r>
            <a:r>
              <a:rPr sz="1800" dirty="0">
                <a:latin typeface="Arial"/>
                <a:cs typeface="Arial"/>
              </a:rPr>
              <a:t>r various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values</a:t>
            </a:r>
            <a:r>
              <a:rPr sz="1800" spc="-5" dirty="0">
                <a:latin typeface="Arial"/>
                <a:cs typeface="Arial"/>
              </a:rPr>
              <a:t> o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r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endParaRPr sz="2100">
              <a:latin typeface="Times New Roman"/>
              <a:cs typeface="Times New Roman"/>
            </a:endParaRPr>
          </a:p>
          <a:p>
            <a:pPr marL="2322830">
              <a:lnSpc>
                <a:spcPct val="100000"/>
              </a:lnSpc>
              <a:tabLst>
                <a:tab pos="3990975" algn="l"/>
                <a:tab pos="5780405" algn="l"/>
                <a:tab pos="7501255" algn="l"/>
              </a:tabLst>
            </a:pPr>
            <a:r>
              <a:rPr sz="1800" i="1" dirty="0">
                <a:latin typeface="Times New Roman"/>
                <a:cs typeface="Times New Roman"/>
              </a:rPr>
              <a:t>r	</a:t>
            </a:r>
            <a:r>
              <a:rPr sz="2700" i="1" baseline="1543" dirty="0">
                <a:latin typeface="Times New Roman"/>
                <a:cs typeface="Times New Roman"/>
              </a:rPr>
              <a:t>r	r	r</a:t>
            </a:r>
            <a:endParaRPr sz="2700" baseline="1543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dirty="0"/>
              <a:t>02/09/15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pc="-5" dirty="0"/>
              <a:t>Di</a:t>
            </a:r>
            <a:r>
              <a:rPr dirty="0"/>
              <a:t>m</a:t>
            </a:r>
            <a:r>
              <a:rPr spc="-5" dirty="0"/>
              <a:t>ensi</a:t>
            </a:r>
            <a:r>
              <a:rPr dirty="0"/>
              <a:t>onal</a:t>
            </a:r>
            <a:r>
              <a:rPr spc="-5" dirty="0"/>
              <a:t>i</a:t>
            </a:r>
            <a:r>
              <a:rPr dirty="0"/>
              <a:t>ty </a:t>
            </a:r>
            <a:r>
              <a:rPr spc="-5" dirty="0"/>
              <a:t>Reduc</a:t>
            </a:r>
            <a:r>
              <a:rPr dirty="0"/>
              <a:t>t</a:t>
            </a:r>
            <a:r>
              <a:rPr spc="-5" dirty="0"/>
              <a:t>i</a:t>
            </a:r>
            <a:r>
              <a:rPr dirty="0"/>
              <a:t>on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05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dirty="0"/>
              <a:t>02/09/15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pc="-5" dirty="0"/>
              <a:t>Di</a:t>
            </a:r>
            <a:r>
              <a:rPr dirty="0"/>
              <a:t>m</a:t>
            </a:r>
            <a:r>
              <a:rPr spc="-5" dirty="0"/>
              <a:t>ensi</a:t>
            </a:r>
            <a:r>
              <a:rPr dirty="0"/>
              <a:t>onal</a:t>
            </a:r>
            <a:r>
              <a:rPr spc="-5" dirty="0"/>
              <a:t>i</a:t>
            </a:r>
            <a:r>
              <a:rPr dirty="0"/>
              <a:t>ty </a:t>
            </a:r>
            <a:r>
              <a:rPr spc="-5" dirty="0"/>
              <a:t>Reduc</a:t>
            </a:r>
            <a:r>
              <a:rPr dirty="0"/>
              <a:t>t</a:t>
            </a:r>
            <a:r>
              <a:rPr spc="-5" dirty="0"/>
              <a:t>i</a:t>
            </a:r>
            <a:r>
              <a:rPr dirty="0"/>
              <a:t>on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05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7540">
              <a:lnSpc>
                <a:spcPct val="100000"/>
              </a:lnSpc>
            </a:pPr>
            <a:r>
              <a:rPr spc="-15" dirty="0"/>
              <a:t>Singula</a:t>
            </a:r>
            <a:r>
              <a:rPr spc="-5" dirty="0"/>
              <a:t>r</a:t>
            </a:r>
            <a:r>
              <a:rPr spc="40" dirty="0"/>
              <a:t> </a:t>
            </a:r>
            <a:r>
              <a:rPr spc="-305" dirty="0"/>
              <a:t>V</a:t>
            </a:r>
            <a:r>
              <a:rPr spc="-10" dirty="0"/>
              <a:t>alu</a:t>
            </a:r>
            <a:r>
              <a:rPr spc="-5" dirty="0"/>
              <a:t>e</a:t>
            </a:r>
            <a:r>
              <a:rPr spc="-10" dirty="0"/>
              <a:t> Decomposition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8990" y="1116329"/>
            <a:ext cx="685165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CA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5" dirty="0">
                <a:latin typeface="Arial"/>
                <a:cs typeface="Arial"/>
              </a:rPr>
              <a:t>ield</a:t>
            </a:r>
            <a:r>
              <a:rPr sz="2000" dirty="0">
                <a:latin typeface="Arial"/>
                <a:cs typeface="Arial"/>
              </a:rPr>
              <a:t>s </a:t>
            </a:r>
            <a:r>
              <a:rPr sz="2000" spc="-5" dirty="0">
                <a:latin typeface="Arial"/>
                <a:cs typeface="Arial"/>
              </a:rPr>
              <a:t>th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follo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-5" dirty="0">
                <a:latin typeface="Arial"/>
                <a:cs typeface="Arial"/>
              </a:rPr>
              <a:t> de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po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itio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of</a:t>
            </a:r>
            <a:r>
              <a:rPr sz="2000" dirty="0">
                <a:latin typeface="Arial"/>
                <a:cs typeface="Arial"/>
              </a:rPr>
              <a:t> c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ian</a:t>
            </a:r>
            <a:r>
              <a:rPr sz="2000" dirty="0">
                <a:latin typeface="Arial"/>
                <a:cs typeface="Arial"/>
              </a:rPr>
              <a:t>ce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at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ix: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9200" y="1670050"/>
            <a:ext cx="1146175" cy="331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260" dirty="0">
                <a:latin typeface="Calibri"/>
                <a:cs typeface="Calibri"/>
              </a:rPr>
              <a:t>Σ</a:t>
            </a:r>
            <a:r>
              <a:rPr sz="1950" b="1" spc="-250" dirty="0">
                <a:latin typeface="Calibri"/>
                <a:cs typeface="Calibri"/>
              </a:rPr>
              <a:t> </a:t>
            </a:r>
            <a:r>
              <a:rPr sz="2000" spc="50" dirty="0">
                <a:latin typeface="Lucida Sans Unicode"/>
                <a:cs typeface="Lucida Sans Unicode"/>
              </a:rPr>
              <a:t>=</a:t>
            </a:r>
            <a:r>
              <a:rPr sz="2000" b="1" spc="-10" dirty="0">
                <a:latin typeface="Times New Roman"/>
                <a:cs typeface="Times New Roman"/>
              </a:rPr>
              <a:t>U</a:t>
            </a:r>
            <a:r>
              <a:rPr sz="2000" b="1" spc="-160" dirty="0">
                <a:latin typeface="Times New Roman"/>
                <a:cs typeface="Times New Roman"/>
              </a:rPr>
              <a:t> </a:t>
            </a:r>
            <a:r>
              <a:rPr sz="1950" b="1" spc="229" dirty="0">
                <a:latin typeface="Calibri"/>
                <a:cs typeface="Calibri"/>
              </a:rPr>
              <a:t>Λ</a:t>
            </a:r>
            <a:r>
              <a:rPr sz="1950" b="1" spc="15" dirty="0">
                <a:latin typeface="Calibri"/>
                <a:cs typeface="Calibri"/>
              </a:rPr>
              <a:t> </a:t>
            </a:r>
            <a:r>
              <a:rPr sz="1950" b="1" spc="95" dirty="0">
                <a:latin typeface="Times New Roman"/>
                <a:cs typeface="Times New Roman"/>
              </a:rPr>
              <a:t>U</a:t>
            </a:r>
            <a:r>
              <a:rPr sz="1725" i="1" spc="30" baseline="45893" dirty="0">
                <a:latin typeface="Times New Roman"/>
                <a:cs typeface="Times New Roman"/>
              </a:rPr>
              <a:t>T</a:t>
            </a:r>
            <a:endParaRPr sz="1725" baseline="45893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9200" y="3053079"/>
            <a:ext cx="42735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229" dirty="0">
                <a:latin typeface="Calibri"/>
                <a:cs typeface="Calibri"/>
              </a:rPr>
              <a:t>Λ</a:t>
            </a:r>
            <a:r>
              <a:rPr sz="1950" b="1" spc="-254" dirty="0">
                <a:latin typeface="Calibri"/>
                <a:cs typeface="Calibri"/>
              </a:rPr>
              <a:t> </a:t>
            </a:r>
            <a:r>
              <a:rPr sz="1950" spc="30" dirty="0">
                <a:latin typeface="Lucida Sans Unicode"/>
                <a:cs typeface="Lucida Sans Unicode"/>
              </a:rPr>
              <a:t>=</a:t>
            </a:r>
            <a:endParaRPr sz="19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67839" y="2956559"/>
            <a:ext cx="151765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20" dirty="0">
                <a:latin typeface="Times New Roman"/>
                <a:cs typeface="Times New Roman"/>
              </a:rPr>
              <a:t>0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67839" y="3522979"/>
            <a:ext cx="122745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6715" algn="l"/>
                <a:tab pos="700405" algn="l"/>
              </a:tabLst>
            </a:pPr>
            <a:r>
              <a:rPr sz="1950" spc="20" dirty="0">
                <a:latin typeface="Times New Roman"/>
                <a:cs typeface="Times New Roman"/>
              </a:rPr>
              <a:t>0	0	</a:t>
            </a:r>
            <a:r>
              <a:rPr sz="1950" spc="434" dirty="0">
                <a:latin typeface="Lucida Sans Unicode"/>
                <a:cs typeface="Lucida Sans Unicode"/>
              </a:rPr>
              <a:t>⋯ </a:t>
            </a:r>
            <a:r>
              <a:rPr sz="1950" spc="-275" dirty="0">
                <a:latin typeface="Lucida Sans Unicode"/>
                <a:cs typeface="Lucida Sans Unicode"/>
              </a:rPr>
              <a:t> </a:t>
            </a:r>
            <a:r>
              <a:rPr sz="1950" spc="-70" dirty="0">
                <a:latin typeface="Lucida Sans Unicode"/>
                <a:cs typeface="Lucida Sans Unicode"/>
              </a:rPr>
              <a:t>λ</a:t>
            </a:r>
            <a:endParaRPr sz="195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87039" y="3679190"/>
            <a:ext cx="10096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5" dirty="0">
                <a:latin typeface="Times New Roman"/>
                <a:cs typeface="Times New Roman"/>
              </a:rPr>
              <a:t>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20519" y="2418079"/>
            <a:ext cx="1576705" cy="1535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75105" algn="l"/>
              </a:tabLst>
            </a:pPr>
            <a:r>
              <a:rPr sz="9550" b="0" spc="-2550" dirty="0">
                <a:latin typeface="Yu Gothic Light"/>
                <a:cs typeface="Yu Gothic Light"/>
              </a:rPr>
              <a:t>(	</a:t>
            </a:r>
            <a:r>
              <a:rPr sz="9550" spc="-2415" dirty="0">
                <a:latin typeface="Lucida Sans Unicode"/>
                <a:cs typeface="Lucida Sans Unicode"/>
              </a:rPr>
              <a:t>)</a:t>
            </a:r>
            <a:endParaRPr sz="955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8990" y="4400550"/>
            <a:ext cx="44831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/>
                <a:cs typeface="Times New Roman"/>
              </a:rPr>
              <a:t>Λ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 </a:t>
            </a:r>
            <a:r>
              <a:rPr sz="2000" spc="-5" dirty="0">
                <a:latin typeface="Arial"/>
                <a:cs typeface="Arial"/>
              </a:rPr>
              <a:t>th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ian</a:t>
            </a:r>
            <a:r>
              <a:rPr sz="2000" dirty="0">
                <a:latin typeface="Arial"/>
                <a:cs typeface="Arial"/>
              </a:rPr>
              <a:t>ce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at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x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ne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ba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94930" y="1743709"/>
            <a:ext cx="72390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i="1" spc="5" dirty="0">
                <a:latin typeface="Times New Roman"/>
                <a:cs typeface="Times New Roman"/>
              </a:rPr>
              <a:t>i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15480" y="1564640"/>
            <a:ext cx="1151255" cy="389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25" dirty="0">
                <a:latin typeface="Lucida Sans Unicode"/>
                <a:cs typeface="Lucida Sans Unicode"/>
              </a:rPr>
              <a:t>σ</a:t>
            </a:r>
            <a:r>
              <a:rPr sz="1950" b="1" spc="7" baseline="-21367" dirty="0">
                <a:latin typeface="Times New Roman"/>
                <a:cs typeface="Times New Roman"/>
              </a:rPr>
              <a:t>i</a:t>
            </a:r>
            <a:r>
              <a:rPr sz="1950" b="1" spc="22" baseline="-21367" dirty="0">
                <a:latin typeface="Times New Roman"/>
                <a:cs typeface="Times New Roman"/>
              </a:rPr>
              <a:t> </a:t>
            </a:r>
            <a:r>
              <a:rPr sz="2200" spc="90" dirty="0">
                <a:latin typeface="Lucida Sans Unicode"/>
                <a:cs typeface="Lucida Sans Unicode"/>
              </a:rPr>
              <a:t>=</a:t>
            </a:r>
            <a:r>
              <a:rPr sz="2200" spc="-100" dirty="0">
                <a:latin typeface="Lucida Sans Unicode"/>
                <a:cs typeface="Lucida Sans Unicode"/>
              </a:rPr>
              <a:t>λ</a:t>
            </a:r>
            <a:r>
              <a:rPr sz="2200" spc="-125" dirty="0">
                <a:latin typeface="Lucida Sans Unicode"/>
                <a:cs typeface="Lucida Sans Unicode"/>
              </a:rPr>
              <a:t> </a:t>
            </a:r>
            <a:r>
              <a:rPr sz="2200" spc="100" dirty="0">
                <a:latin typeface="Lucida Sans Unicode"/>
                <a:cs typeface="Lucida Sans Unicode"/>
              </a:rPr>
              <a:t>=</a:t>
            </a:r>
            <a:r>
              <a:rPr sz="2200" b="1" dirty="0">
                <a:latin typeface="Times New Roman"/>
                <a:cs typeface="Times New Roman"/>
              </a:rPr>
              <a:t>u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47050" y="1743709"/>
            <a:ext cx="72390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i="1" spc="5" dirty="0">
                <a:latin typeface="Times New Roman"/>
                <a:cs typeface="Times New Roman"/>
              </a:rPr>
              <a:t>i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00900" y="1532890"/>
            <a:ext cx="1057275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0594" algn="l"/>
              </a:tabLst>
            </a:pPr>
            <a:r>
              <a:rPr sz="1300" spc="10" dirty="0">
                <a:latin typeface="Times New Roman"/>
                <a:cs typeface="Times New Roman"/>
              </a:rPr>
              <a:t>2	</a:t>
            </a:r>
            <a:r>
              <a:rPr sz="1300" i="1" spc="10" dirty="0">
                <a:latin typeface="Times New Roman"/>
                <a:cs typeface="Times New Roman"/>
              </a:rPr>
              <a:t>T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00719" y="1564640"/>
            <a:ext cx="375285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Lucida Sans Unicode"/>
                <a:cs typeface="Lucida Sans Unicode"/>
              </a:rPr>
              <a:t>Σ</a:t>
            </a:r>
            <a:r>
              <a:rPr sz="2200" spc="-470" dirty="0">
                <a:latin typeface="Lucida Sans Unicode"/>
                <a:cs typeface="Lucida Sans Unicode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u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656319" y="1743709"/>
            <a:ext cx="72390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i="1" spc="5" dirty="0">
                <a:latin typeface="Times New Roman"/>
                <a:cs typeface="Times New Roman"/>
              </a:rPr>
              <a:t>i</a:t>
            </a:r>
            <a:endParaRPr sz="130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715135" y="2607144"/>
          <a:ext cx="1343117" cy="9591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7182"/>
                <a:gridCol w="369570"/>
                <a:gridCol w="402272"/>
                <a:gridCol w="254093"/>
              </a:tblGrid>
              <a:tr h="375522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950" spc="75" dirty="0">
                          <a:latin typeface="Lucida Sans Unicode"/>
                          <a:cs typeface="Lucida Sans Unicode"/>
                        </a:rPr>
                        <a:t>λ</a:t>
                      </a:r>
                      <a:r>
                        <a:rPr sz="1800" baseline="-23148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 baseline="-23148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9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950" dirty="0">
                          <a:latin typeface="Lucida Sans Unicode"/>
                          <a:cs typeface="Lucida Sans Unicode"/>
                        </a:rPr>
                        <a:t>⋯</a:t>
                      </a:r>
                      <a:endParaRPr sz="19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9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5817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5588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Lucida Sans Unicode"/>
                          <a:cs typeface="Lucida Sans Unicode"/>
                        </a:rPr>
                        <a:t>⋮</a:t>
                      </a:r>
                      <a:endParaRPr sz="2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2105"/>
                        </a:lnSpc>
                      </a:pPr>
                      <a:r>
                        <a:rPr sz="1950" spc="135" dirty="0">
                          <a:latin typeface="Lucida Sans Unicode"/>
                          <a:cs typeface="Lucida Sans Unicode"/>
                        </a:rPr>
                        <a:t>λ</a:t>
                      </a:r>
                      <a:r>
                        <a:rPr sz="1800" baseline="-23148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 baseline="-23148">
                        <a:latin typeface="Times New Roman"/>
                        <a:cs typeface="Times New Roman"/>
                      </a:endParaRPr>
                    </a:p>
                    <a:p>
                      <a:pPr marL="113664">
                        <a:lnSpc>
                          <a:spcPts val="2370"/>
                        </a:lnSpc>
                      </a:pPr>
                      <a:r>
                        <a:rPr sz="2000" dirty="0">
                          <a:latin typeface="Lucida Sans Unicode"/>
                          <a:cs typeface="Lucida Sans Unicode"/>
                        </a:rPr>
                        <a:t>⋮</a:t>
                      </a:r>
                      <a:endParaRPr sz="2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105"/>
                        </a:lnSpc>
                      </a:pPr>
                      <a:r>
                        <a:rPr sz="1950" dirty="0">
                          <a:latin typeface="Lucida Sans Unicode"/>
                          <a:cs typeface="Lucida Sans Unicode"/>
                        </a:rPr>
                        <a:t>⋯</a:t>
                      </a:r>
                      <a:endParaRPr sz="1950">
                        <a:latin typeface="Lucida Sans Unicode"/>
                        <a:cs typeface="Lucida Sans Unicode"/>
                      </a:endParaRPr>
                    </a:p>
                    <a:p>
                      <a:pPr marL="84455">
                        <a:lnSpc>
                          <a:spcPts val="2370"/>
                        </a:lnSpc>
                      </a:pPr>
                      <a:r>
                        <a:rPr sz="2000" dirty="0">
                          <a:latin typeface="Lucida Sans Unicode"/>
                          <a:cs typeface="Lucida Sans Unicode"/>
                        </a:rPr>
                        <a:t>⋱</a:t>
                      </a:r>
                      <a:endParaRPr sz="2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105"/>
                        </a:lnSpc>
                      </a:pPr>
                      <a:r>
                        <a:rPr sz="19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81915">
                        <a:lnSpc>
                          <a:spcPts val="2370"/>
                        </a:lnSpc>
                      </a:pPr>
                      <a:r>
                        <a:rPr sz="2000" dirty="0">
                          <a:latin typeface="Lucida Sans Unicode"/>
                          <a:cs typeface="Lucida Sans Unicode"/>
                        </a:rPr>
                        <a:t>⋮</a:t>
                      </a:r>
                      <a:endParaRPr sz="2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dirty="0"/>
              <a:t>02/09/15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pc="-5" dirty="0"/>
              <a:t>Di</a:t>
            </a:r>
            <a:r>
              <a:rPr dirty="0"/>
              <a:t>m</a:t>
            </a:r>
            <a:r>
              <a:rPr spc="-5" dirty="0"/>
              <a:t>ensi</a:t>
            </a:r>
            <a:r>
              <a:rPr dirty="0"/>
              <a:t>onal</a:t>
            </a:r>
            <a:r>
              <a:rPr spc="-5" dirty="0"/>
              <a:t>i</a:t>
            </a:r>
            <a:r>
              <a:rPr dirty="0"/>
              <a:t>ty </a:t>
            </a:r>
            <a:r>
              <a:rPr spc="-5" dirty="0"/>
              <a:t>Reduc</a:t>
            </a:r>
            <a:r>
              <a:rPr dirty="0"/>
              <a:t>t</a:t>
            </a:r>
            <a:r>
              <a:rPr spc="-5" dirty="0"/>
              <a:t>i</a:t>
            </a:r>
            <a:r>
              <a:rPr dirty="0"/>
              <a:t>on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05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7540">
              <a:lnSpc>
                <a:spcPct val="100000"/>
              </a:lnSpc>
            </a:pPr>
            <a:r>
              <a:rPr spc="-15" dirty="0"/>
              <a:t>Singula</a:t>
            </a:r>
            <a:r>
              <a:rPr spc="-5" dirty="0"/>
              <a:t>r</a:t>
            </a:r>
            <a:r>
              <a:rPr spc="40" dirty="0"/>
              <a:t> </a:t>
            </a:r>
            <a:r>
              <a:rPr spc="-305" dirty="0"/>
              <a:t>V</a:t>
            </a:r>
            <a:r>
              <a:rPr spc="-10" dirty="0"/>
              <a:t>alu</a:t>
            </a:r>
            <a:r>
              <a:rPr spc="-5" dirty="0"/>
              <a:t>e</a:t>
            </a:r>
            <a:r>
              <a:rPr spc="-10" dirty="0"/>
              <a:t> Decomposition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8990" y="1116329"/>
            <a:ext cx="6852920" cy="1336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CA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 a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pe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ia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se</a:t>
            </a:r>
            <a:r>
              <a:rPr sz="2000" spc="-5" dirty="0">
                <a:latin typeface="Arial"/>
                <a:cs typeface="Arial"/>
              </a:rPr>
              <a:t> of</a:t>
            </a:r>
            <a:r>
              <a:rPr sz="2000" dirty="0">
                <a:latin typeface="Arial"/>
                <a:cs typeface="Arial"/>
              </a:rPr>
              <a:t> m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-5" dirty="0">
                <a:latin typeface="Arial"/>
                <a:cs typeface="Arial"/>
              </a:rPr>
              <a:t> gene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at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x </a:t>
            </a:r>
            <a:r>
              <a:rPr sz="2000" spc="-5" dirty="0">
                <a:latin typeface="Arial"/>
                <a:cs typeface="Arial"/>
              </a:rPr>
              <a:t>de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po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ition: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310"/>
              </a:lnSpc>
            </a:pPr>
            <a:r>
              <a:rPr sz="2000" i="1" spc="-5" dirty="0">
                <a:latin typeface="Arial"/>
                <a:cs typeface="Arial"/>
              </a:rPr>
              <a:t>Singula</a:t>
            </a:r>
            <a:r>
              <a:rPr sz="2000" i="1" dirty="0">
                <a:latin typeface="Arial"/>
                <a:cs typeface="Arial"/>
              </a:rPr>
              <a:t>r </a:t>
            </a:r>
            <a:r>
              <a:rPr sz="2000" i="1" spc="-75" dirty="0">
                <a:latin typeface="Arial"/>
                <a:cs typeface="Arial"/>
              </a:rPr>
              <a:t>V</a:t>
            </a:r>
            <a:r>
              <a:rPr sz="2000" i="1" spc="-5" dirty="0">
                <a:latin typeface="Arial"/>
                <a:cs typeface="Arial"/>
              </a:rPr>
              <a:t>alu</a:t>
            </a:r>
            <a:r>
              <a:rPr sz="2000" i="1" dirty="0">
                <a:latin typeface="Arial"/>
                <a:cs typeface="Arial"/>
              </a:rPr>
              <a:t>e</a:t>
            </a:r>
            <a:r>
              <a:rPr sz="2000" i="1" spc="-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D</a:t>
            </a:r>
            <a:r>
              <a:rPr sz="2000" i="1" spc="-5" dirty="0">
                <a:latin typeface="Arial"/>
                <a:cs typeface="Arial"/>
              </a:rPr>
              <a:t>e</a:t>
            </a:r>
            <a:r>
              <a:rPr sz="2000" i="1" dirty="0">
                <a:latin typeface="Arial"/>
                <a:cs typeface="Arial"/>
              </a:rPr>
              <a:t>c</a:t>
            </a:r>
            <a:r>
              <a:rPr sz="2000" i="1" spc="-5" dirty="0">
                <a:latin typeface="Arial"/>
                <a:cs typeface="Arial"/>
              </a:rPr>
              <a:t>o</a:t>
            </a:r>
            <a:r>
              <a:rPr sz="2000" i="1" dirty="0">
                <a:latin typeface="Arial"/>
                <a:cs typeface="Arial"/>
              </a:rPr>
              <a:t>m</a:t>
            </a:r>
            <a:r>
              <a:rPr sz="2000" i="1" spc="-5" dirty="0">
                <a:latin typeface="Arial"/>
                <a:cs typeface="Arial"/>
              </a:rPr>
              <a:t>po</a:t>
            </a:r>
            <a:r>
              <a:rPr sz="2000" i="1" dirty="0">
                <a:latin typeface="Arial"/>
                <a:cs typeface="Arial"/>
              </a:rPr>
              <a:t>s</a:t>
            </a:r>
            <a:r>
              <a:rPr sz="2000" i="1" spc="-5" dirty="0">
                <a:latin typeface="Arial"/>
                <a:cs typeface="Arial"/>
              </a:rPr>
              <a:t>itio</a:t>
            </a:r>
            <a:r>
              <a:rPr sz="2000" i="1" dirty="0">
                <a:latin typeface="Arial"/>
                <a:cs typeface="Arial"/>
              </a:rPr>
              <a:t>n</a:t>
            </a:r>
            <a:r>
              <a:rPr sz="2000" i="1" spc="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(</a:t>
            </a:r>
            <a:r>
              <a:rPr sz="2000" i="1" spc="-5" dirty="0">
                <a:latin typeface="Arial"/>
                <a:cs typeface="Arial"/>
              </a:rPr>
              <a:t>SV</a:t>
            </a:r>
            <a:r>
              <a:rPr sz="2000" i="1" dirty="0">
                <a:latin typeface="Arial"/>
                <a:cs typeface="Arial"/>
              </a:rPr>
              <a:t>D)</a:t>
            </a:r>
            <a:r>
              <a:rPr sz="2000" i="1" spc="-5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 </a:t>
            </a:r>
            <a:r>
              <a:rPr sz="2000" i="1" dirty="0">
                <a:latin typeface="Times New Roman"/>
                <a:cs typeface="Times New Roman"/>
              </a:rPr>
              <a:t>n</a:t>
            </a:r>
            <a:r>
              <a:rPr sz="2000" i="1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Verdana"/>
                <a:cs typeface="Verdana"/>
              </a:rPr>
              <a:t>x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d</a:t>
            </a:r>
            <a:r>
              <a:rPr sz="2000" i="1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dat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at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x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b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facto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z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 as: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8430" y="2722879"/>
            <a:ext cx="1241425" cy="363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25" dirty="0">
                <a:latin typeface="Times New Roman"/>
                <a:cs typeface="Times New Roman"/>
              </a:rPr>
              <a:t>D</a:t>
            </a:r>
            <a:r>
              <a:rPr sz="2200" spc="200" dirty="0">
                <a:latin typeface="Lucida Sans Unicode"/>
                <a:cs typeface="Lucida Sans Unicode"/>
              </a:rPr>
              <a:t>=</a:t>
            </a:r>
            <a:r>
              <a:rPr sz="2200" b="1" spc="275" dirty="0">
                <a:latin typeface="Times New Roman"/>
                <a:cs typeface="Times New Roman"/>
              </a:rPr>
              <a:t>L</a:t>
            </a:r>
            <a:r>
              <a:rPr sz="2200" b="1" spc="90" dirty="0">
                <a:latin typeface="Calibri"/>
                <a:cs typeface="Calibri"/>
              </a:rPr>
              <a:t>Δ</a:t>
            </a:r>
            <a:r>
              <a:rPr sz="2200" b="1" spc="-105" dirty="0">
                <a:latin typeface="Calibri"/>
                <a:cs typeface="Calibri"/>
              </a:rPr>
              <a:t> </a:t>
            </a:r>
            <a:r>
              <a:rPr sz="2200" b="1" spc="150" dirty="0">
                <a:latin typeface="Times New Roman"/>
                <a:cs typeface="Times New Roman"/>
              </a:rPr>
              <a:t>R</a:t>
            </a:r>
            <a:r>
              <a:rPr sz="1950" i="1" spc="30" baseline="49145" dirty="0">
                <a:latin typeface="Times New Roman"/>
                <a:cs typeface="Times New Roman"/>
              </a:rPr>
              <a:t>T</a:t>
            </a:r>
            <a:endParaRPr sz="1950" baseline="4914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8990" y="3673347"/>
            <a:ext cx="3248025" cy="895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6500"/>
              </a:lnSpc>
            </a:pPr>
            <a:r>
              <a:rPr sz="2000" b="1" dirty="0">
                <a:latin typeface="Times New Roman"/>
                <a:cs typeface="Times New Roman"/>
              </a:rPr>
              <a:t>L</a:t>
            </a:r>
            <a:r>
              <a:rPr sz="2000" b="1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: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n</a:t>
            </a:r>
            <a:r>
              <a:rPr sz="2000" i="1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Verdana"/>
                <a:cs typeface="Verdana"/>
              </a:rPr>
              <a:t>x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n</a:t>
            </a:r>
            <a:r>
              <a:rPr sz="2000" i="1" spc="4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Arial"/>
                <a:cs typeface="Arial"/>
              </a:rPr>
              <a:t>left</a:t>
            </a:r>
            <a:r>
              <a:rPr sz="2000" i="1" dirty="0">
                <a:latin typeface="Arial"/>
                <a:cs typeface="Arial"/>
              </a:rPr>
              <a:t> s</a:t>
            </a:r>
            <a:r>
              <a:rPr sz="2000" i="1" spc="-5" dirty="0">
                <a:latin typeface="Arial"/>
                <a:cs typeface="Arial"/>
              </a:rPr>
              <a:t>ingula</a:t>
            </a:r>
            <a:r>
              <a:rPr sz="2000" i="1" dirty="0">
                <a:latin typeface="Arial"/>
                <a:cs typeface="Arial"/>
              </a:rPr>
              <a:t>r m</a:t>
            </a:r>
            <a:r>
              <a:rPr sz="2000" i="1" spc="-5" dirty="0">
                <a:latin typeface="Arial"/>
                <a:cs typeface="Arial"/>
              </a:rPr>
              <a:t>at</a:t>
            </a:r>
            <a:r>
              <a:rPr sz="2000" i="1" dirty="0">
                <a:latin typeface="Arial"/>
                <a:cs typeface="Arial"/>
              </a:rPr>
              <a:t>r</a:t>
            </a:r>
            <a:r>
              <a:rPr sz="2000" i="1" spc="-5" dirty="0">
                <a:latin typeface="Arial"/>
                <a:cs typeface="Arial"/>
              </a:rPr>
              <a:t>i</a:t>
            </a:r>
            <a:r>
              <a:rPr sz="2000" i="1" dirty="0">
                <a:latin typeface="Arial"/>
                <a:cs typeface="Arial"/>
              </a:rPr>
              <a:t>x </a:t>
            </a:r>
            <a:r>
              <a:rPr sz="2000" b="1" dirty="0">
                <a:latin typeface="Times New Roman"/>
                <a:cs typeface="Times New Roman"/>
              </a:rPr>
              <a:t>R</a:t>
            </a:r>
            <a:r>
              <a:rPr sz="2000" b="1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: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d</a:t>
            </a:r>
            <a:r>
              <a:rPr sz="2000" i="1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Verdana"/>
                <a:cs typeface="Verdana"/>
              </a:rPr>
              <a:t>x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d</a:t>
            </a:r>
            <a:r>
              <a:rPr sz="2000" i="1" spc="5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Arial"/>
                <a:cs typeface="Arial"/>
              </a:rPr>
              <a:t>r</a:t>
            </a:r>
            <a:r>
              <a:rPr sz="2000" i="1" spc="-5" dirty="0">
                <a:latin typeface="Arial"/>
                <a:cs typeface="Arial"/>
              </a:rPr>
              <a:t>ight</a:t>
            </a:r>
            <a:r>
              <a:rPr sz="2000" i="1" dirty="0">
                <a:latin typeface="Arial"/>
                <a:cs typeface="Arial"/>
              </a:rPr>
              <a:t> s</a:t>
            </a:r>
            <a:r>
              <a:rPr sz="2000" i="1" spc="-5" dirty="0">
                <a:latin typeface="Arial"/>
                <a:cs typeface="Arial"/>
              </a:rPr>
              <a:t>ingula</a:t>
            </a:r>
            <a:r>
              <a:rPr sz="2000" i="1" dirty="0">
                <a:latin typeface="Arial"/>
                <a:cs typeface="Arial"/>
              </a:rPr>
              <a:t>r m</a:t>
            </a:r>
            <a:r>
              <a:rPr sz="2000" i="1" spc="-5" dirty="0">
                <a:latin typeface="Arial"/>
                <a:cs typeface="Arial"/>
              </a:rPr>
              <a:t>at</a:t>
            </a:r>
            <a:r>
              <a:rPr sz="2000" i="1" dirty="0">
                <a:latin typeface="Arial"/>
                <a:cs typeface="Arial"/>
              </a:rPr>
              <a:t>r</a:t>
            </a:r>
            <a:r>
              <a:rPr sz="2000" i="1" spc="-5" dirty="0">
                <a:latin typeface="Arial"/>
                <a:cs typeface="Arial"/>
              </a:rPr>
              <a:t>i</a:t>
            </a:r>
            <a:r>
              <a:rPr sz="2000" i="1" dirty="0">
                <a:latin typeface="Arial"/>
                <a:cs typeface="Arial"/>
              </a:rPr>
              <a:t>x </a:t>
            </a:r>
            <a:r>
              <a:rPr sz="2000" b="1" spc="-5" dirty="0">
                <a:latin typeface="Arial"/>
                <a:cs typeface="Arial"/>
              </a:rPr>
              <a:t>Δ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: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n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Verdana"/>
                <a:cs typeface="Verdana"/>
              </a:rPr>
              <a:t>x</a:t>
            </a:r>
            <a:r>
              <a:rPr sz="2000" spc="-200" dirty="0">
                <a:latin typeface="Verdana"/>
                <a:cs typeface="Verdana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d</a:t>
            </a:r>
            <a:r>
              <a:rPr sz="2000" i="1" spc="5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Arial"/>
                <a:cs typeface="Arial"/>
              </a:rPr>
              <a:t>diagona</a:t>
            </a:r>
            <a:r>
              <a:rPr sz="2000" i="1" dirty="0">
                <a:latin typeface="Arial"/>
                <a:cs typeface="Arial"/>
              </a:rPr>
              <a:t>l</a:t>
            </a:r>
            <a:r>
              <a:rPr sz="2000" i="1" spc="-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m</a:t>
            </a:r>
            <a:r>
              <a:rPr sz="2000" i="1" spc="-5" dirty="0">
                <a:latin typeface="Arial"/>
                <a:cs typeface="Arial"/>
              </a:rPr>
              <a:t>at</a:t>
            </a:r>
            <a:r>
              <a:rPr sz="2000" i="1" dirty="0">
                <a:latin typeface="Arial"/>
                <a:cs typeface="Arial"/>
              </a:rPr>
              <a:t>r</a:t>
            </a:r>
            <a:r>
              <a:rPr sz="2000" i="1" spc="-5" dirty="0">
                <a:latin typeface="Arial"/>
                <a:cs typeface="Arial"/>
              </a:rPr>
              <a:t>i</a:t>
            </a:r>
            <a:r>
              <a:rPr sz="2000" i="1" dirty="0">
                <a:latin typeface="Arial"/>
                <a:cs typeface="Arial"/>
              </a:rPr>
              <a:t>x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93179" y="2697479"/>
            <a:ext cx="1042035" cy="356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b="1" spc="90" dirty="0">
                <a:latin typeface="Calibri"/>
                <a:cs typeface="Calibri"/>
              </a:rPr>
              <a:t>Δ</a:t>
            </a:r>
            <a:r>
              <a:rPr sz="2150" b="1" spc="-220" dirty="0">
                <a:latin typeface="Calibri"/>
                <a:cs typeface="Calibri"/>
              </a:rPr>
              <a:t> </a:t>
            </a:r>
            <a:r>
              <a:rPr sz="2150" b="0" spc="95" dirty="0">
                <a:latin typeface="Yu Gothic Light"/>
                <a:cs typeface="Yu Gothic Light"/>
              </a:rPr>
              <a:t>(</a:t>
            </a:r>
            <a:r>
              <a:rPr sz="2150" i="1" spc="5" dirty="0">
                <a:latin typeface="Times New Roman"/>
                <a:cs typeface="Times New Roman"/>
              </a:rPr>
              <a:t>i</a:t>
            </a:r>
            <a:r>
              <a:rPr sz="2150" i="1" spc="-55" dirty="0">
                <a:latin typeface="Times New Roman"/>
                <a:cs typeface="Times New Roman"/>
              </a:rPr>
              <a:t> </a:t>
            </a:r>
            <a:r>
              <a:rPr sz="2150" i="1" spc="5" dirty="0">
                <a:latin typeface="Times New Roman"/>
                <a:cs typeface="Times New Roman"/>
              </a:rPr>
              <a:t>,</a:t>
            </a:r>
            <a:r>
              <a:rPr sz="2150" i="1" spc="135" dirty="0">
                <a:latin typeface="Times New Roman"/>
                <a:cs typeface="Times New Roman"/>
              </a:rPr>
              <a:t> </a:t>
            </a:r>
            <a:r>
              <a:rPr sz="2150" i="1" spc="5" dirty="0">
                <a:latin typeface="Times New Roman"/>
                <a:cs typeface="Times New Roman"/>
              </a:rPr>
              <a:t>j</a:t>
            </a:r>
            <a:r>
              <a:rPr sz="2150" i="1" spc="-3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Lucida Sans Unicode"/>
                <a:cs typeface="Lucida Sans Unicode"/>
              </a:rPr>
              <a:t>)</a:t>
            </a:r>
            <a:r>
              <a:rPr sz="2150" spc="20" dirty="0">
                <a:latin typeface="Lucida Sans Unicode"/>
                <a:cs typeface="Lucida Sans Unicode"/>
              </a:rPr>
              <a:t>=</a:t>
            </a:r>
            <a:endParaRPr sz="215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16800" y="2435859"/>
            <a:ext cx="134620" cy="866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350" spc="-825" dirty="0">
                <a:latin typeface="Calibri"/>
                <a:cs typeface="Calibri"/>
              </a:rPr>
              <a:t>{</a:t>
            </a:r>
            <a:endParaRPr sz="53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68259" y="2733040"/>
            <a:ext cx="71755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i="1" dirty="0">
                <a:latin typeface="Times New Roman"/>
                <a:cs typeface="Times New Roman"/>
              </a:rPr>
              <a:t>i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14590" y="2560320"/>
            <a:ext cx="1198880" cy="710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">
              <a:lnSpc>
                <a:spcPct val="100000"/>
              </a:lnSpc>
              <a:tabLst>
                <a:tab pos="456565" algn="l"/>
              </a:tabLst>
            </a:pPr>
            <a:r>
              <a:rPr sz="2150" spc="-195" dirty="0">
                <a:latin typeface="Lucida Sans Unicode"/>
                <a:cs typeface="Lucida Sans Unicode"/>
              </a:rPr>
              <a:t>δ	</a:t>
            </a:r>
            <a:r>
              <a:rPr sz="2150" spc="10" dirty="0">
                <a:latin typeface="Times New Roman"/>
                <a:cs typeface="Times New Roman"/>
              </a:rPr>
              <a:t>If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i="1" spc="165" dirty="0">
                <a:latin typeface="Times New Roman"/>
                <a:cs typeface="Times New Roman"/>
              </a:rPr>
              <a:t>i</a:t>
            </a:r>
            <a:r>
              <a:rPr sz="2150" spc="20" dirty="0">
                <a:latin typeface="Lucida Sans Unicode"/>
                <a:cs typeface="Lucida Sans Unicode"/>
              </a:rPr>
              <a:t>=</a:t>
            </a:r>
            <a:r>
              <a:rPr sz="2150" spc="-175" dirty="0">
                <a:latin typeface="Lucida Sans Unicode"/>
                <a:cs typeface="Lucida Sans Unicode"/>
              </a:rPr>
              <a:t> </a:t>
            </a:r>
            <a:r>
              <a:rPr sz="2150" i="1" spc="5" dirty="0">
                <a:latin typeface="Times New Roman"/>
                <a:cs typeface="Times New Roman"/>
              </a:rPr>
              <a:t>j</a:t>
            </a: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9"/>
              </a:spcBef>
              <a:tabLst>
                <a:tab pos="467995" algn="l"/>
              </a:tabLst>
            </a:pPr>
            <a:r>
              <a:rPr sz="2150" spc="15" dirty="0">
                <a:latin typeface="Times New Roman"/>
                <a:cs typeface="Times New Roman"/>
              </a:rPr>
              <a:t>0	</a:t>
            </a:r>
            <a:r>
              <a:rPr sz="2150" dirty="0">
                <a:latin typeface="Times New Roman"/>
                <a:cs typeface="Times New Roman"/>
              </a:rPr>
              <a:t>I</a:t>
            </a:r>
            <a:r>
              <a:rPr sz="2150" spc="10" dirty="0">
                <a:latin typeface="Times New Roman"/>
                <a:cs typeface="Times New Roman"/>
              </a:rPr>
              <a:t>f</a:t>
            </a:r>
            <a:r>
              <a:rPr sz="2150" spc="60" dirty="0">
                <a:latin typeface="Times New Roman"/>
                <a:cs typeface="Times New Roman"/>
              </a:rPr>
              <a:t> </a:t>
            </a:r>
            <a:r>
              <a:rPr sz="2150" i="1" spc="155" dirty="0">
                <a:latin typeface="Times New Roman"/>
                <a:cs typeface="Times New Roman"/>
              </a:rPr>
              <a:t>i</a:t>
            </a:r>
            <a:r>
              <a:rPr sz="2150" spc="20" dirty="0">
                <a:latin typeface="Lucida Sans Unicode"/>
                <a:cs typeface="Lucida Sans Unicode"/>
              </a:rPr>
              <a:t>≠</a:t>
            </a:r>
            <a:r>
              <a:rPr sz="2150" spc="-175" dirty="0">
                <a:latin typeface="Lucida Sans Unicode"/>
                <a:cs typeface="Lucida Sans Unicode"/>
              </a:rPr>
              <a:t> </a:t>
            </a:r>
            <a:r>
              <a:rPr sz="2150" i="1" spc="5" dirty="0">
                <a:latin typeface="Times New Roman"/>
                <a:cs typeface="Times New Roman"/>
              </a:rPr>
              <a:t>j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78270" y="3450844"/>
            <a:ext cx="2090420" cy="855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966469">
              <a:lnSpc>
                <a:spcPts val="2210"/>
              </a:lnSpc>
            </a:pPr>
            <a:r>
              <a:rPr sz="2000" i="1" spc="-5" dirty="0">
                <a:latin typeface="Times New Roman"/>
                <a:cs typeface="Times New Roman"/>
              </a:rPr>
              <a:t>i = </a:t>
            </a:r>
            <a:r>
              <a:rPr sz="2000" i="1" dirty="0">
                <a:latin typeface="Times New Roman"/>
                <a:cs typeface="Times New Roman"/>
              </a:rPr>
              <a:t>1, </a:t>
            </a:r>
            <a:r>
              <a:rPr sz="2000" i="1" spc="-5" dirty="0">
                <a:latin typeface="Times New Roman"/>
                <a:cs typeface="Times New Roman"/>
              </a:rPr>
              <a:t>…</a:t>
            </a:r>
            <a:r>
              <a:rPr sz="2000" i="1" dirty="0">
                <a:latin typeface="Times New Roman"/>
                <a:cs typeface="Times New Roman"/>
              </a:rPr>
              <a:t>. n </a:t>
            </a:r>
            <a:r>
              <a:rPr sz="2000" i="1" spc="-5" dirty="0">
                <a:latin typeface="Times New Roman"/>
                <a:cs typeface="Times New Roman"/>
              </a:rPr>
              <a:t>j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= </a:t>
            </a:r>
            <a:r>
              <a:rPr sz="2000" i="1" dirty="0">
                <a:latin typeface="Times New Roman"/>
                <a:cs typeface="Times New Roman"/>
              </a:rPr>
              <a:t>1, </a:t>
            </a:r>
            <a:r>
              <a:rPr sz="2000" i="1" spc="-5" dirty="0">
                <a:latin typeface="Times New Roman"/>
                <a:cs typeface="Times New Roman"/>
              </a:rPr>
              <a:t>…</a:t>
            </a:r>
            <a:r>
              <a:rPr sz="2000" i="1" dirty="0">
                <a:latin typeface="Times New Roman"/>
                <a:cs typeface="Times New Roman"/>
              </a:rPr>
              <a:t>. d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190"/>
              </a:lnSpc>
            </a:pPr>
            <a:r>
              <a:rPr sz="2000" spc="5" dirty="0">
                <a:latin typeface="Times New Roman"/>
                <a:cs typeface="Times New Roman"/>
              </a:rPr>
              <a:t>δ</a:t>
            </a:r>
            <a:r>
              <a:rPr sz="1725" i="1" baseline="-9661" dirty="0">
                <a:latin typeface="Times New Roman"/>
                <a:cs typeface="Times New Roman"/>
              </a:rPr>
              <a:t>i </a:t>
            </a:r>
            <a:r>
              <a:rPr sz="1725" i="1" spc="-30" baseline="-966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: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s</a:t>
            </a:r>
            <a:r>
              <a:rPr sz="2000" i="1" spc="-5" dirty="0">
                <a:latin typeface="Arial"/>
                <a:cs typeface="Arial"/>
              </a:rPr>
              <a:t>ingula</a:t>
            </a:r>
            <a:r>
              <a:rPr sz="2000" i="1" dirty="0">
                <a:latin typeface="Arial"/>
                <a:cs typeface="Arial"/>
              </a:rPr>
              <a:t>r v</a:t>
            </a:r>
            <a:r>
              <a:rPr sz="2000" i="1" spc="-5" dirty="0">
                <a:latin typeface="Arial"/>
                <a:cs typeface="Arial"/>
              </a:rPr>
              <a:t>alue</a:t>
            </a:r>
            <a:r>
              <a:rPr sz="2000" i="1" dirty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8580">
              <a:lnSpc>
                <a:spcPct val="100000"/>
              </a:lnSpc>
            </a:pPr>
            <a:r>
              <a:rPr spc="-10" dirty="0"/>
              <a:t>Distance</a:t>
            </a:r>
            <a:r>
              <a:rPr spc="-5" dirty="0"/>
              <a:t> </a:t>
            </a:r>
            <a:r>
              <a:rPr spc="-10" dirty="0"/>
              <a:t>i</a:t>
            </a:r>
            <a:r>
              <a:rPr spc="-5" dirty="0"/>
              <a:t>n</a:t>
            </a:r>
            <a:r>
              <a:rPr spc="-10" dirty="0"/>
              <a:t> Hyperspace</a:t>
            </a:r>
          </a:p>
        </p:txBody>
      </p:sp>
      <p:sp>
        <p:nvSpPr>
          <p:cNvPr id="3" name="object 3"/>
          <p:cNvSpPr/>
          <p:nvPr/>
        </p:nvSpPr>
        <p:spPr>
          <a:xfrm>
            <a:off x="731519" y="2011679"/>
            <a:ext cx="4114800" cy="35572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46979" y="2393950"/>
            <a:ext cx="4371339" cy="2971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8990" y="1116329"/>
            <a:ext cx="6342380" cy="878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istan</a:t>
            </a:r>
            <a:r>
              <a:rPr sz="2000" dirty="0">
                <a:latin typeface="Arial"/>
                <a:cs typeface="Arial"/>
              </a:rPr>
              <a:t>ce</a:t>
            </a:r>
            <a:r>
              <a:rPr sz="2000" spc="-5" dirty="0">
                <a:latin typeface="Arial"/>
                <a:cs typeface="Arial"/>
              </a:rPr>
              <a:t> bet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ee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nea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est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neighbo</a:t>
            </a:r>
            <a:r>
              <a:rPr sz="2000" dirty="0">
                <a:latin typeface="Arial"/>
                <a:cs typeface="Arial"/>
              </a:rPr>
              <a:t>rs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 v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ry </a:t>
            </a:r>
            <a:r>
              <a:rPr sz="2000" spc="-5" dirty="0">
                <a:latin typeface="Arial"/>
                <a:cs typeface="Arial"/>
              </a:rPr>
              <a:t>la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ge!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Si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pl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ulation: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unifo</a:t>
            </a:r>
            <a:r>
              <a:rPr sz="2000" dirty="0">
                <a:latin typeface="Arial"/>
                <a:cs typeface="Arial"/>
              </a:rPr>
              <a:t>rm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y </a:t>
            </a:r>
            <a:r>
              <a:rPr sz="2000" spc="-5" dirty="0">
                <a:latin typeface="Arial"/>
                <a:cs typeface="Arial"/>
              </a:rPr>
              <a:t>dist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ibute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 point</a:t>
            </a:r>
            <a:r>
              <a:rPr sz="2000" dirty="0">
                <a:latin typeface="Arial"/>
                <a:cs typeface="Arial"/>
              </a:rPr>
              <a:t>s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ube.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dirty="0"/>
              <a:t>02/09/15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pc="-5" dirty="0"/>
              <a:t>Di</a:t>
            </a:r>
            <a:r>
              <a:rPr dirty="0"/>
              <a:t>m</a:t>
            </a:r>
            <a:r>
              <a:rPr spc="-5" dirty="0"/>
              <a:t>ensi</a:t>
            </a:r>
            <a:r>
              <a:rPr dirty="0"/>
              <a:t>onal</a:t>
            </a:r>
            <a:r>
              <a:rPr spc="-5" dirty="0"/>
              <a:t>i</a:t>
            </a:r>
            <a:r>
              <a:rPr dirty="0"/>
              <a:t>ty </a:t>
            </a:r>
            <a:r>
              <a:rPr spc="-5" dirty="0"/>
              <a:t>Reduc</a:t>
            </a:r>
            <a:r>
              <a:rPr dirty="0"/>
              <a:t>t</a:t>
            </a:r>
            <a:r>
              <a:rPr spc="-5" dirty="0"/>
              <a:t>i</a:t>
            </a:r>
            <a:r>
              <a:rPr dirty="0"/>
              <a:t>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05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7540">
              <a:lnSpc>
                <a:spcPct val="100000"/>
              </a:lnSpc>
            </a:pPr>
            <a:r>
              <a:rPr spc="-15" dirty="0"/>
              <a:t>Singula</a:t>
            </a:r>
            <a:r>
              <a:rPr spc="-5" dirty="0"/>
              <a:t>r</a:t>
            </a:r>
            <a:r>
              <a:rPr spc="40" dirty="0"/>
              <a:t> </a:t>
            </a:r>
            <a:r>
              <a:rPr spc="-305" dirty="0"/>
              <a:t>V</a:t>
            </a:r>
            <a:r>
              <a:rPr spc="-10" dirty="0"/>
              <a:t>alu</a:t>
            </a:r>
            <a:r>
              <a:rPr spc="-5" dirty="0"/>
              <a:t>e</a:t>
            </a:r>
            <a:r>
              <a:rPr spc="-10" dirty="0"/>
              <a:t> Decomposition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240"/>
              </a:lnSpc>
            </a:pPr>
            <a:r>
              <a:rPr spc="-5" dirty="0"/>
              <a:t>If th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r</a:t>
            </a:r>
            <a:r>
              <a:rPr spc="-5" dirty="0"/>
              <a:t>an</a:t>
            </a:r>
            <a:r>
              <a:rPr dirty="0"/>
              <a:t>k </a:t>
            </a:r>
            <a:r>
              <a:rPr spc="-5" dirty="0"/>
              <a:t>of</a:t>
            </a:r>
            <a:r>
              <a:rPr spc="-10" dirty="0"/>
              <a:t> </a:t>
            </a:r>
            <a:r>
              <a:rPr b="1" dirty="0">
                <a:latin typeface="Times New Roman"/>
                <a:cs typeface="Times New Roman"/>
              </a:rPr>
              <a:t>D</a:t>
            </a:r>
            <a:r>
              <a:rPr b="1" spc="50" dirty="0">
                <a:latin typeface="Times New Roman"/>
                <a:cs typeface="Times New Roman"/>
              </a:rPr>
              <a:t> </a:t>
            </a:r>
            <a:r>
              <a:rPr spc="-5" dirty="0"/>
              <a:t>i</a:t>
            </a:r>
            <a:r>
              <a:rPr dirty="0"/>
              <a:t>s</a:t>
            </a:r>
            <a:r>
              <a:rPr spc="5" dirty="0"/>
              <a:t> </a:t>
            </a:r>
            <a:r>
              <a:rPr i="1" dirty="0">
                <a:latin typeface="Times New Roman"/>
                <a:cs typeface="Times New Roman"/>
              </a:rPr>
              <a:t>r</a:t>
            </a:r>
            <a:r>
              <a:rPr i="1" spc="55" dirty="0">
                <a:latin typeface="Times New Roman"/>
                <a:cs typeface="Times New Roman"/>
              </a:rPr>
              <a:t> </a:t>
            </a:r>
            <a:r>
              <a:rPr spc="-5" dirty="0"/>
              <a:t>≤ </a:t>
            </a:r>
            <a:r>
              <a:rPr spc="-5" dirty="0">
                <a:latin typeface="Times New Roman"/>
                <a:cs typeface="Times New Roman"/>
              </a:rPr>
              <a:t>mi</a:t>
            </a:r>
            <a:r>
              <a:rPr dirty="0">
                <a:latin typeface="Times New Roman"/>
                <a:cs typeface="Times New Roman"/>
              </a:rPr>
              <a:t>n</a:t>
            </a:r>
            <a:r>
              <a:rPr spc="-5" dirty="0">
                <a:latin typeface="Times New Roman"/>
                <a:cs typeface="Times New Roman"/>
              </a:rPr>
              <a:t>(</a:t>
            </a:r>
            <a:r>
              <a:rPr i="1" dirty="0">
                <a:latin typeface="Times New Roman"/>
                <a:cs typeface="Times New Roman"/>
              </a:rPr>
              <a:t>n, d</a:t>
            </a:r>
            <a:r>
              <a:rPr dirty="0">
                <a:latin typeface="Times New Roman"/>
                <a:cs typeface="Times New Roman"/>
              </a:rPr>
              <a:t>)</a:t>
            </a:r>
            <a:r>
              <a:rPr spc="-5" dirty="0"/>
              <a:t>,</a:t>
            </a:r>
            <a:r>
              <a:rPr dirty="0"/>
              <a:t> </a:t>
            </a:r>
            <a:r>
              <a:rPr spc="-5" dirty="0"/>
              <a:t>the</a:t>
            </a:r>
            <a:r>
              <a:rPr dirty="0"/>
              <a:t>n</a:t>
            </a:r>
            <a:r>
              <a:rPr spc="-5" dirty="0"/>
              <a:t> the</a:t>
            </a:r>
            <a:r>
              <a:rPr dirty="0"/>
              <a:t>re</a:t>
            </a:r>
            <a:r>
              <a:rPr spc="-5" dirty="0"/>
              <a:t> </a:t>
            </a:r>
            <a:r>
              <a:rPr dirty="0"/>
              <a:t>w</a:t>
            </a:r>
            <a:r>
              <a:rPr spc="-5" dirty="0"/>
              <a:t>il</a:t>
            </a:r>
            <a:r>
              <a:rPr dirty="0"/>
              <a:t>l</a:t>
            </a:r>
            <a:r>
              <a:rPr spc="-5" dirty="0"/>
              <a:t> b</a:t>
            </a:r>
            <a:r>
              <a:rPr dirty="0"/>
              <a:t>e</a:t>
            </a:r>
            <a:r>
              <a:rPr spc="-5" dirty="0"/>
              <a:t> onl</a:t>
            </a:r>
            <a:r>
              <a:rPr dirty="0"/>
              <a:t>y</a:t>
            </a:r>
            <a:r>
              <a:rPr spc="30" dirty="0"/>
              <a:t> </a:t>
            </a:r>
            <a:r>
              <a:rPr i="1" dirty="0">
                <a:latin typeface="Times New Roman"/>
                <a:cs typeface="Times New Roman"/>
              </a:rPr>
              <a:t>r</a:t>
            </a:r>
            <a:r>
              <a:rPr i="1" spc="-40" dirty="0">
                <a:latin typeface="Times New Roman"/>
                <a:cs typeface="Times New Roman"/>
              </a:rPr>
              <a:t> </a:t>
            </a:r>
            <a:r>
              <a:rPr spc="-35" dirty="0"/>
              <a:t>non</a:t>
            </a:r>
            <a:r>
              <a:rPr spc="-30" dirty="0"/>
              <a:t>z</a:t>
            </a:r>
            <a:r>
              <a:rPr spc="-35" dirty="0"/>
              <a:t>e</a:t>
            </a:r>
            <a:r>
              <a:rPr spc="-30" dirty="0"/>
              <a:t>r</a:t>
            </a:r>
            <a:r>
              <a:rPr dirty="0"/>
              <a:t>o</a:t>
            </a:r>
            <a:r>
              <a:rPr spc="-100" dirty="0"/>
              <a:t> </a:t>
            </a:r>
            <a:r>
              <a:rPr spc="-30" dirty="0"/>
              <a:t>s</a:t>
            </a:r>
            <a:r>
              <a:rPr spc="-25" dirty="0"/>
              <a:t>i</a:t>
            </a:r>
            <a:r>
              <a:rPr spc="-35" dirty="0"/>
              <a:t>ngu</a:t>
            </a:r>
            <a:r>
              <a:rPr spc="-25" dirty="0"/>
              <a:t>l</a:t>
            </a:r>
            <a:r>
              <a:rPr spc="-35" dirty="0"/>
              <a:t>a</a:t>
            </a:r>
            <a:r>
              <a:rPr dirty="0"/>
              <a:t>r v</a:t>
            </a:r>
            <a:r>
              <a:rPr spc="-5" dirty="0"/>
              <a:t>alues:</a:t>
            </a:r>
          </a:p>
          <a:p>
            <a:pPr marL="605790">
              <a:lnSpc>
                <a:spcPct val="100000"/>
              </a:lnSpc>
              <a:spcBef>
                <a:spcPts val="1210"/>
              </a:spcBef>
            </a:pPr>
            <a:r>
              <a:rPr sz="2150" spc="-30" dirty="0">
                <a:latin typeface="Calibri"/>
                <a:cs typeface="Calibri"/>
              </a:rPr>
              <a:t>δ</a:t>
            </a:r>
            <a:r>
              <a:rPr sz="1950" spc="150" baseline="-21367" dirty="0">
                <a:latin typeface="Times New Roman"/>
                <a:cs typeface="Times New Roman"/>
              </a:rPr>
              <a:t>1</a:t>
            </a:r>
            <a:r>
              <a:rPr sz="2150" spc="70" dirty="0">
                <a:latin typeface="Lucida Sans Unicode"/>
                <a:cs typeface="Lucida Sans Unicode"/>
              </a:rPr>
              <a:t>≥</a:t>
            </a:r>
            <a:r>
              <a:rPr sz="2150" spc="-114" dirty="0">
                <a:latin typeface="Lucida Sans Unicode"/>
                <a:cs typeface="Lucida Sans Unicode"/>
              </a:rPr>
              <a:t>δ</a:t>
            </a:r>
            <a:r>
              <a:rPr sz="1950" spc="165" baseline="-21367" dirty="0">
                <a:latin typeface="Times New Roman"/>
                <a:cs typeface="Times New Roman"/>
              </a:rPr>
              <a:t>2</a:t>
            </a:r>
            <a:r>
              <a:rPr sz="2150" dirty="0">
                <a:latin typeface="Lucida Sans Unicode"/>
                <a:cs typeface="Lucida Sans Unicode"/>
              </a:rPr>
              <a:t>≥</a:t>
            </a:r>
            <a:r>
              <a:rPr sz="2150" spc="-105" dirty="0">
                <a:latin typeface="Lucida Sans Unicode"/>
                <a:cs typeface="Lucida Sans Unicode"/>
              </a:rPr>
              <a:t>…</a:t>
            </a:r>
            <a:r>
              <a:rPr sz="2150" spc="140" dirty="0">
                <a:latin typeface="Lucida Sans Unicode"/>
                <a:cs typeface="Lucida Sans Unicode"/>
              </a:rPr>
              <a:t>≥</a:t>
            </a:r>
            <a:r>
              <a:rPr sz="2150" spc="-105" dirty="0">
                <a:latin typeface="Lucida Sans Unicode"/>
                <a:cs typeface="Lucida Sans Unicode"/>
              </a:rPr>
              <a:t>δ</a:t>
            </a:r>
            <a:r>
              <a:rPr sz="1950" i="1" baseline="-21367" dirty="0">
                <a:latin typeface="Times New Roman"/>
                <a:cs typeface="Times New Roman"/>
              </a:rPr>
              <a:t>r</a:t>
            </a:r>
            <a:r>
              <a:rPr sz="1950" i="1" spc="-232" baseline="-21367" dirty="0">
                <a:latin typeface="Times New Roman"/>
                <a:cs typeface="Times New Roman"/>
              </a:rPr>
              <a:t> </a:t>
            </a:r>
            <a:r>
              <a:rPr sz="2150" spc="70" dirty="0">
                <a:latin typeface="Lucida Sans Unicode"/>
                <a:cs typeface="Lucida Sans Unicode"/>
              </a:rPr>
              <a:t>≥</a:t>
            </a:r>
            <a:r>
              <a:rPr sz="2150" spc="10" dirty="0">
                <a:latin typeface="Times New Roman"/>
                <a:cs typeface="Times New Roman"/>
              </a:rPr>
              <a:t>0</a:t>
            </a:r>
            <a:endParaRPr sz="2150">
              <a:latin typeface="Times New Roman"/>
              <a:cs typeface="Times New Roman"/>
            </a:endParaRPr>
          </a:p>
          <a:p>
            <a:pPr marL="12700" marR="48895">
              <a:lnSpc>
                <a:spcPts val="2220"/>
              </a:lnSpc>
              <a:spcBef>
                <a:spcPts val="2175"/>
              </a:spcBef>
            </a:pPr>
            <a:r>
              <a:rPr spc="-5" dirty="0"/>
              <a:t>On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c</a:t>
            </a:r>
            <a:r>
              <a:rPr spc="-5" dirty="0"/>
              <a:t>a</a:t>
            </a:r>
            <a:r>
              <a:rPr dirty="0"/>
              <a:t>n</a:t>
            </a:r>
            <a:r>
              <a:rPr spc="-5" dirty="0"/>
              <a:t> di</a:t>
            </a:r>
            <a:r>
              <a:rPr dirty="0"/>
              <a:t>sc</a:t>
            </a:r>
            <a:r>
              <a:rPr spc="-5" dirty="0"/>
              <a:t>a</a:t>
            </a:r>
            <a:r>
              <a:rPr dirty="0"/>
              <a:t>rd</a:t>
            </a:r>
            <a:r>
              <a:rPr spc="-5" dirty="0"/>
              <a:t> tho</a:t>
            </a:r>
            <a:r>
              <a:rPr dirty="0"/>
              <a:t>se</a:t>
            </a:r>
            <a:r>
              <a:rPr spc="20" dirty="0"/>
              <a:t> </a:t>
            </a:r>
            <a:r>
              <a:rPr i="1" spc="-5" dirty="0">
                <a:latin typeface="Arial"/>
                <a:cs typeface="Arial"/>
              </a:rPr>
              <a:t>left </a:t>
            </a:r>
            <a:r>
              <a:rPr spc="-5" dirty="0"/>
              <a:t>an</a:t>
            </a:r>
            <a:r>
              <a:rPr dirty="0"/>
              <a:t>d</a:t>
            </a:r>
            <a:r>
              <a:rPr spc="10" dirty="0"/>
              <a:t> </a:t>
            </a:r>
            <a:r>
              <a:rPr i="1" dirty="0">
                <a:latin typeface="Arial"/>
                <a:cs typeface="Arial"/>
              </a:rPr>
              <a:t>r</a:t>
            </a:r>
            <a:r>
              <a:rPr i="1" spc="-5" dirty="0">
                <a:latin typeface="Arial"/>
                <a:cs typeface="Arial"/>
              </a:rPr>
              <a:t>ight</a:t>
            </a:r>
            <a:r>
              <a:rPr i="1" spc="-80" dirty="0">
                <a:latin typeface="Arial"/>
                <a:cs typeface="Arial"/>
              </a:rPr>
              <a:t> </a:t>
            </a:r>
            <a:r>
              <a:rPr dirty="0"/>
              <a:t>s</a:t>
            </a:r>
            <a:r>
              <a:rPr spc="-5" dirty="0"/>
              <a:t>ingula</a:t>
            </a:r>
            <a:r>
              <a:rPr dirty="0"/>
              <a:t>r</a:t>
            </a:r>
            <a:r>
              <a:rPr spc="-85" dirty="0"/>
              <a:t> </a:t>
            </a:r>
            <a:r>
              <a:rPr dirty="0"/>
              <a:t>v</a:t>
            </a:r>
            <a:r>
              <a:rPr spc="-5" dirty="0"/>
              <a:t>ec</a:t>
            </a:r>
            <a:r>
              <a:rPr spc="-15" dirty="0"/>
              <a:t>t</a:t>
            </a:r>
            <a:r>
              <a:rPr spc="-5" dirty="0"/>
              <a:t>o</a:t>
            </a:r>
            <a:r>
              <a:rPr spc="-10" dirty="0"/>
              <a:t>r</a:t>
            </a:r>
            <a:r>
              <a:rPr dirty="0"/>
              <a:t>s</a:t>
            </a:r>
            <a:r>
              <a:rPr spc="-90" dirty="0"/>
              <a:t> </a:t>
            </a:r>
            <a:r>
              <a:rPr spc="-15" dirty="0"/>
              <a:t>t</a:t>
            </a:r>
            <a:r>
              <a:rPr spc="-5" dirty="0"/>
              <a:t>hat</a:t>
            </a:r>
            <a:r>
              <a:rPr spc="-85" dirty="0"/>
              <a:t> </a:t>
            </a:r>
            <a:r>
              <a:rPr dirty="0"/>
              <a:t>c</a:t>
            </a:r>
            <a:r>
              <a:rPr spc="-5" dirty="0"/>
              <a:t>o</a:t>
            </a:r>
            <a:r>
              <a:rPr spc="-10" dirty="0"/>
              <a:t>rr</a:t>
            </a:r>
            <a:r>
              <a:rPr spc="-5" dirty="0"/>
              <a:t>e</a:t>
            </a:r>
            <a:r>
              <a:rPr dirty="0"/>
              <a:t>s</a:t>
            </a:r>
            <a:r>
              <a:rPr spc="-5" dirty="0"/>
              <a:t>pon</a:t>
            </a:r>
            <a:r>
              <a:rPr dirty="0"/>
              <a:t>d</a:t>
            </a:r>
            <a:r>
              <a:rPr spc="-90" dirty="0"/>
              <a:t> </a:t>
            </a:r>
            <a:r>
              <a:rPr spc="-15" dirty="0"/>
              <a:t>t</a:t>
            </a:r>
            <a:r>
              <a:rPr dirty="0"/>
              <a:t>o z</a:t>
            </a:r>
            <a:r>
              <a:rPr spc="-5" dirty="0"/>
              <a:t>e</a:t>
            </a:r>
            <a:r>
              <a:rPr dirty="0"/>
              <a:t>ro</a:t>
            </a:r>
            <a:r>
              <a:rPr spc="-5" dirty="0"/>
              <a:t> </a:t>
            </a:r>
            <a:r>
              <a:rPr dirty="0"/>
              <a:t>s</a:t>
            </a:r>
            <a:r>
              <a:rPr spc="-5" dirty="0"/>
              <a:t>ingula</a:t>
            </a:r>
            <a:r>
              <a:rPr dirty="0"/>
              <a:t>r v</a:t>
            </a:r>
            <a:r>
              <a:rPr spc="-5" dirty="0"/>
              <a:t>alues,</a:t>
            </a:r>
            <a:r>
              <a:rPr dirty="0"/>
              <a:t> </a:t>
            </a:r>
            <a:r>
              <a:rPr spc="-5" dirty="0"/>
              <a:t>t</a:t>
            </a:r>
            <a:r>
              <a:rPr dirty="0"/>
              <a:t>o</a:t>
            </a:r>
            <a:r>
              <a:rPr spc="-5" dirty="0"/>
              <a:t> obtai</a:t>
            </a:r>
            <a:r>
              <a:rPr dirty="0"/>
              <a:t>n</a:t>
            </a:r>
            <a:r>
              <a:rPr spc="-5" dirty="0"/>
              <a:t> th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r</a:t>
            </a:r>
            <a:r>
              <a:rPr spc="-5" dirty="0"/>
              <a:t>edu</a:t>
            </a:r>
            <a:r>
              <a:rPr dirty="0"/>
              <a:t>c</a:t>
            </a:r>
            <a:r>
              <a:rPr spc="-5" dirty="0"/>
              <a:t>e</a:t>
            </a:r>
            <a:r>
              <a:rPr dirty="0"/>
              <a:t>d</a:t>
            </a:r>
            <a:r>
              <a:rPr spc="55" dirty="0"/>
              <a:t> </a:t>
            </a:r>
            <a:r>
              <a:rPr i="1" spc="-5" dirty="0">
                <a:latin typeface="Arial"/>
                <a:cs typeface="Arial"/>
              </a:rPr>
              <a:t>SV</a:t>
            </a:r>
            <a:r>
              <a:rPr i="1" dirty="0">
                <a:latin typeface="Arial"/>
                <a:cs typeface="Arial"/>
              </a:rPr>
              <a:t>D</a:t>
            </a:r>
            <a:r>
              <a:rPr i="1" spc="5" dirty="0">
                <a:latin typeface="Arial"/>
                <a:cs typeface="Arial"/>
              </a:rPr>
              <a:t> </a:t>
            </a:r>
            <a:r>
              <a:rPr spc="-5" dirty="0"/>
              <a:t>as:</a:t>
            </a:r>
          </a:p>
          <a:p>
            <a:pPr marL="605790">
              <a:lnSpc>
                <a:spcPct val="100000"/>
              </a:lnSpc>
              <a:spcBef>
                <a:spcPts val="1185"/>
              </a:spcBef>
            </a:pPr>
            <a:r>
              <a:rPr sz="2200" b="1" spc="50" dirty="0">
                <a:latin typeface="Times New Roman"/>
                <a:cs typeface="Times New Roman"/>
              </a:rPr>
              <a:t>D</a:t>
            </a:r>
            <a:r>
              <a:rPr sz="1950" i="1" baseline="-23504" dirty="0">
                <a:latin typeface="Times New Roman"/>
                <a:cs typeface="Times New Roman"/>
              </a:rPr>
              <a:t>r</a:t>
            </a:r>
            <a:r>
              <a:rPr sz="1950" i="1" spc="-217" baseline="-23504" dirty="0">
                <a:latin typeface="Times New Roman"/>
                <a:cs typeface="Times New Roman"/>
              </a:rPr>
              <a:t> </a:t>
            </a:r>
            <a:r>
              <a:rPr sz="2200" spc="95" dirty="0">
                <a:latin typeface="Lucida Sans Unicode"/>
                <a:cs typeface="Lucida Sans Unicode"/>
              </a:rPr>
              <a:t>=</a:t>
            </a:r>
            <a:r>
              <a:rPr sz="2200" b="1" spc="100" dirty="0">
                <a:latin typeface="Times New Roman"/>
                <a:cs typeface="Times New Roman"/>
              </a:rPr>
              <a:t>L</a:t>
            </a:r>
            <a:r>
              <a:rPr sz="1950" i="1" baseline="-23504" dirty="0">
                <a:latin typeface="Times New Roman"/>
                <a:cs typeface="Times New Roman"/>
              </a:rPr>
              <a:t>r</a:t>
            </a:r>
            <a:r>
              <a:rPr sz="1950" i="1" spc="82" baseline="-23504" dirty="0">
                <a:latin typeface="Times New Roman"/>
                <a:cs typeface="Times New Roman"/>
              </a:rPr>
              <a:t> </a:t>
            </a:r>
            <a:r>
              <a:rPr sz="2200" b="1" spc="65" dirty="0">
                <a:latin typeface="Calibri"/>
                <a:cs typeface="Calibri"/>
              </a:rPr>
              <a:t>Δ</a:t>
            </a:r>
            <a:r>
              <a:rPr sz="2200" b="1" spc="-260" dirty="0">
                <a:latin typeface="Calibri"/>
                <a:cs typeface="Calibri"/>
              </a:rPr>
              <a:t> </a:t>
            </a:r>
            <a:r>
              <a:rPr sz="1950" i="1" baseline="-23504" dirty="0">
                <a:latin typeface="Times New Roman"/>
                <a:cs typeface="Times New Roman"/>
              </a:rPr>
              <a:t>r</a:t>
            </a:r>
            <a:r>
              <a:rPr sz="1950" i="1" spc="82" baseline="-23504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Times New Roman"/>
                <a:cs typeface="Times New Roman"/>
              </a:rPr>
              <a:t>R</a:t>
            </a:r>
            <a:r>
              <a:rPr sz="2200" b="1" spc="-345" dirty="0">
                <a:latin typeface="Times New Roman"/>
                <a:cs typeface="Times New Roman"/>
              </a:rPr>
              <a:t> </a:t>
            </a:r>
            <a:r>
              <a:rPr sz="1950" i="1" baseline="-23504" dirty="0">
                <a:latin typeface="Times New Roman"/>
                <a:cs typeface="Times New Roman"/>
              </a:rPr>
              <a:t>r</a:t>
            </a:r>
            <a:endParaRPr sz="1950" baseline="-2350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80029" y="3159759"/>
            <a:ext cx="118110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i="1" spc="5" dirty="0">
                <a:latin typeface="Times New Roman"/>
                <a:cs typeface="Times New Roman"/>
              </a:rPr>
              <a:t>T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71600" y="3811270"/>
            <a:ext cx="6813550" cy="22021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16760" y="6000750"/>
            <a:ext cx="190500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38929" y="5969000"/>
            <a:ext cx="178435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843270" y="5353050"/>
            <a:ext cx="588010" cy="599440"/>
          </a:xfrm>
          <a:custGeom>
            <a:avLst/>
            <a:gdLst/>
            <a:ahLst/>
            <a:cxnLst/>
            <a:rect l="l" t="t" r="r" b="b"/>
            <a:pathLst>
              <a:path w="588010" h="599439">
                <a:moveTo>
                  <a:pt x="588009" y="0"/>
                </a:moveTo>
                <a:lnTo>
                  <a:pt x="0" y="0"/>
                </a:lnTo>
                <a:lnTo>
                  <a:pt x="0" y="599440"/>
                </a:lnTo>
                <a:lnTo>
                  <a:pt x="588009" y="599440"/>
                </a:lnTo>
                <a:lnTo>
                  <a:pt x="5880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39000" y="5052059"/>
            <a:ext cx="589280" cy="609600"/>
          </a:xfrm>
          <a:custGeom>
            <a:avLst/>
            <a:gdLst/>
            <a:ahLst/>
            <a:cxnLst/>
            <a:rect l="l" t="t" r="r" b="b"/>
            <a:pathLst>
              <a:path w="589279" h="609600">
                <a:moveTo>
                  <a:pt x="589279" y="0"/>
                </a:moveTo>
                <a:lnTo>
                  <a:pt x="0" y="0"/>
                </a:lnTo>
                <a:lnTo>
                  <a:pt x="0" y="609600"/>
                </a:lnTo>
                <a:lnTo>
                  <a:pt x="589279" y="609600"/>
                </a:lnTo>
                <a:lnTo>
                  <a:pt x="5892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634740" y="3636009"/>
            <a:ext cx="229235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Times New Roman"/>
                <a:cs typeface="Times New Roman"/>
              </a:rPr>
              <a:t>L</a:t>
            </a:r>
            <a:r>
              <a:rPr sz="1575" i="1" spc="-7" baseline="-10582" dirty="0">
                <a:latin typeface="Times New Roman"/>
                <a:cs typeface="Times New Roman"/>
              </a:rPr>
              <a:t>r</a:t>
            </a:r>
            <a:endParaRPr sz="1575" baseline="-10582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dirty="0"/>
              <a:t>02/09/15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pc="-5" dirty="0"/>
              <a:t>Di</a:t>
            </a:r>
            <a:r>
              <a:rPr dirty="0"/>
              <a:t>m</a:t>
            </a:r>
            <a:r>
              <a:rPr spc="-5" dirty="0"/>
              <a:t>ensi</a:t>
            </a:r>
            <a:r>
              <a:rPr dirty="0"/>
              <a:t>onal</a:t>
            </a:r>
            <a:r>
              <a:rPr spc="-5" dirty="0"/>
              <a:t>i</a:t>
            </a:r>
            <a:r>
              <a:rPr dirty="0"/>
              <a:t>ty </a:t>
            </a:r>
            <a:r>
              <a:rPr spc="-5" dirty="0"/>
              <a:t>Reduc</a:t>
            </a:r>
            <a:r>
              <a:rPr dirty="0"/>
              <a:t>t</a:t>
            </a:r>
            <a:r>
              <a:rPr spc="-5" dirty="0"/>
              <a:t>i</a:t>
            </a:r>
            <a:r>
              <a:rPr dirty="0"/>
              <a:t>on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05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5568950" y="3599179"/>
            <a:ext cx="220345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Δ</a:t>
            </a:r>
            <a:r>
              <a:rPr sz="1575" i="1" spc="-7" baseline="-10582" dirty="0">
                <a:latin typeface="Times New Roman"/>
                <a:cs typeface="Times New Roman"/>
              </a:rPr>
              <a:t>r</a:t>
            </a:r>
            <a:endParaRPr sz="1575" baseline="-10582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20740" y="3966209"/>
            <a:ext cx="2570480" cy="1692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6950">
              <a:lnSpc>
                <a:spcPct val="100000"/>
              </a:lnSpc>
            </a:pPr>
            <a:r>
              <a:rPr sz="2700" b="1" baseline="-23148" dirty="0">
                <a:latin typeface="Times New Roman"/>
                <a:cs typeface="Times New Roman"/>
              </a:rPr>
              <a:t>R</a:t>
            </a:r>
            <a:r>
              <a:rPr sz="1575" i="1" baseline="-50264" dirty="0">
                <a:latin typeface="Times New Roman"/>
                <a:cs typeface="Times New Roman"/>
              </a:rPr>
              <a:t>r</a:t>
            </a:r>
            <a:r>
              <a:rPr sz="1000" i="1" spc="20" dirty="0">
                <a:latin typeface="Times New Roman"/>
                <a:cs typeface="Times New Roman"/>
              </a:rPr>
              <a:t>T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484505" algn="ctr">
              <a:lnSpc>
                <a:spcPct val="100000"/>
              </a:lnSpc>
              <a:spcBef>
                <a:spcPts val="1500"/>
              </a:spcBef>
            </a:pPr>
            <a:r>
              <a:rPr sz="2700" b="1" baseline="-23148" dirty="0">
                <a:latin typeface="Times New Roman"/>
                <a:cs typeface="Times New Roman"/>
              </a:rPr>
              <a:t>R</a:t>
            </a:r>
            <a:r>
              <a:rPr sz="1050" i="1" spc="-10" dirty="0">
                <a:latin typeface="Times New Roman"/>
                <a:cs typeface="Times New Roman"/>
              </a:rPr>
              <a:t>T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800" b="1" dirty="0">
                <a:latin typeface="Times New Roman"/>
                <a:cs typeface="Times New Roman"/>
              </a:rPr>
              <a:t>Δ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dirty="0"/>
              <a:t>02/09/15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pc="-5" dirty="0"/>
              <a:t>Di</a:t>
            </a:r>
            <a:r>
              <a:rPr dirty="0"/>
              <a:t>m</a:t>
            </a:r>
            <a:r>
              <a:rPr spc="-5" dirty="0"/>
              <a:t>ensi</a:t>
            </a:r>
            <a:r>
              <a:rPr dirty="0"/>
              <a:t>onal</a:t>
            </a:r>
            <a:r>
              <a:rPr spc="-5" dirty="0"/>
              <a:t>i</a:t>
            </a:r>
            <a:r>
              <a:rPr dirty="0"/>
              <a:t>ty </a:t>
            </a:r>
            <a:r>
              <a:rPr spc="-5" dirty="0"/>
              <a:t>Reduc</a:t>
            </a:r>
            <a:r>
              <a:rPr dirty="0"/>
              <a:t>t</a:t>
            </a:r>
            <a:r>
              <a:rPr spc="-5" dirty="0"/>
              <a:t>i</a:t>
            </a:r>
            <a:r>
              <a:rPr dirty="0"/>
              <a:t>on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05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Connection</a:t>
            </a:r>
            <a:r>
              <a:rPr spc="-5" dirty="0"/>
              <a:t> </a:t>
            </a:r>
            <a:r>
              <a:rPr spc="-20" dirty="0"/>
              <a:t>Betwee</a:t>
            </a:r>
            <a:r>
              <a:rPr spc="-10" dirty="0"/>
              <a:t>n</a:t>
            </a:r>
            <a:r>
              <a:rPr spc="30" dirty="0"/>
              <a:t> </a:t>
            </a:r>
            <a:r>
              <a:rPr spc="-15" dirty="0"/>
              <a:t>PC</a:t>
            </a:r>
            <a:r>
              <a:rPr spc="-10" dirty="0"/>
              <a:t>A</a:t>
            </a:r>
            <a:r>
              <a:rPr spc="-225" dirty="0"/>
              <a:t> </a:t>
            </a:r>
            <a:r>
              <a:rPr spc="-10" dirty="0"/>
              <a:t>an</a:t>
            </a:r>
            <a:r>
              <a:rPr spc="-5" dirty="0"/>
              <a:t>d</a:t>
            </a:r>
            <a:r>
              <a:rPr spc="-10" dirty="0"/>
              <a:t> </a:t>
            </a:r>
            <a:r>
              <a:rPr spc="-15" dirty="0"/>
              <a:t>SVD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8990" y="1116329"/>
            <a:ext cx="2061210" cy="1352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 indent="-508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CA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gi</a:t>
            </a:r>
            <a:r>
              <a:rPr sz="2000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es:</a:t>
            </a:r>
            <a:endParaRPr sz="20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1160"/>
              </a:spcBef>
            </a:pPr>
            <a:r>
              <a:rPr sz="2200" b="1" spc="25" dirty="0">
                <a:latin typeface="Times New Roman"/>
                <a:cs typeface="Times New Roman"/>
              </a:rPr>
              <a:t>D</a:t>
            </a:r>
            <a:r>
              <a:rPr sz="1950" i="1" spc="22" baseline="49145" dirty="0">
                <a:latin typeface="Times New Roman"/>
                <a:cs typeface="Times New Roman"/>
              </a:rPr>
              <a:t>T</a:t>
            </a:r>
            <a:r>
              <a:rPr sz="1950" i="1" baseline="49145" dirty="0">
                <a:latin typeface="Times New Roman"/>
                <a:cs typeface="Times New Roman"/>
              </a:rPr>
              <a:t> </a:t>
            </a:r>
            <a:r>
              <a:rPr sz="1950" i="1" spc="-247" baseline="49145" dirty="0">
                <a:latin typeface="Times New Roman"/>
                <a:cs typeface="Times New Roman"/>
              </a:rPr>
              <a:t> </a:t>
            </a:r>
            <a:r>
              <a:rPr sz="2200" b="1" spc="85" dirty="0">
                <a:latin typeface="Times New Roman"/>
                <a:cs typeface="Times New Roman"/>
              </a:rPr>
              <a:t>D</a:t>
            </a:r>
            <a:r>
              <a:rPr sz="2200" spc="125" dirty="0">
                <a:latin typeface="Lucida Sans Unicode"/>
                <a:cs typeface="Lucida Sans Unicode"/>
              </a:rPr>
              <a:t>=</a:t>
            </a:r>
            <a:r>
              <a:rPr sz="2200" i="1" spc="5" dirty="0">
                <a:latin typeface="Times New Roman"/>
                <a:cs typeface="Times New Roman"/>
              </a:rPr>
              <a:t>n</a:t>
            </a:r>
            <a:r>
              <a:rPr sz="2200" i="1" spc="-225" dirty="0">
                <a:latin typeface="Times New Roman"/>
                <a:cs typeface="Times New Roman"/>
              </a:rPr>
              <a:t> </a:t>
            </a:r>
            <a:r>
              <a:rPr sz="2200" b="1" spc="270" dirty="0">
                <a:latin typeface="Calibri"/>
                <a:cs typeface="Calibri"/>
              </a:rPr>
              <a:t>Σ</a:t>
            </a:r>
            <a:endParaRPr sz="2200">
              <a:latin typeface="Calibri"/>
              <a:cs typeface="Calibri"/>
            </a:endParaRPr>
          </a:p>
          <a:p>
            <a:pPr marL="645160">
              <a:lnSpc>
                <a:spcPct val="100000"/>
              </a:lnSpc>
              <a:spcBef>
                <a:spcPts val="1640"/>
              </a:spcBef>
            </a:pPr>
            <a:r>
              <a:rPr sz="2150" spc="145" dirty="0">
                <a:latin typeface="Lucida Sans Unicode"/>
                <a:cs typeface="Lucida Sans Unicode"/>
              </a:rPr>
              <a:t>=</a:t>
            </a:r>
            <a:r>
              <a:rPr sz="2150" b="1" spc="25" dirty="0">
                <a:latin typeface="Times New Roman"/>
                <a:cs typeface="Times New Roman"/>
              </a:rPr>
              <a:t>U</a:t>
            </a:r>
            <a:r>
              <a:rPr sz="2150" b="1" spc="-320" dirty="0">
                <a:latin typeface="Times New Roman"/>
                <a:cs typeface="Times New Roman"/>
              </a:rPr>
              <a:t> </a:t>
            </a:r>
            <a:r>
              <a:rPr sz="2150" spc="185" dirty="0">
                <a:latin typeface="Lucida Sans Unicode"/>
                <a:cs typeface="Lucida Sans Unicode"/>
              </a:rPr>
              <a:t>(</a:t>
            </a:r>
            <a:r>
              <a:rPr sz="2150" i="1" spc="20" dirty="0">
                <a:latin typeface="Times New Roman"/>
                <a:cs typeface="Times New Roman"/>
              </a:rPr>
              <a:t>n</a:t>
            </a:r>
            <a:r>
              <a:rPr sz="2150" i="1" spc="-155" dirty="0">
                <a:latin typeface="Times New Roman"/>
                <a:cs typeface="Times New Roman"/>
              </a:rPr>
              <a:t> </a:t>
            </a:r>
            <a:r>
              <a:rPr sz="2150" b="1" spc="385" dirty="0">
                <a:latin typeface="Calibri"/>
                <a:cs typeface="Calibri"/>
              </a:rPr>
              <a:t>Λ</a:t>
            </a:r>
            <a:r>
              <a:rPr sz="2150" spc="45" dirty="0">
                <a:latin typeface="Lucida Sans Unicode"/>
                <a:cs typeface="Lucida Sans Unicode"/>
              </a:rPr>
              <a:t>)</a:t>
            </a:r>
            <a:r>
              <a:rPr sz="2150" spc="-465" dirty="0">
                <a:latin typeface="Lucida Sans Unicode"/>
                <a:cs typeface="Lucida Sans Unicode"/>
              </a:rPr>
              <a:t> </a:t>
            </a:r>
            <a:r>
              <a:rPr sz="2150" b="1" spc="100" dirty="0">
                <a:latin typeface="Times New Roman"/>
                <a:cs typeface="Times New Roman"/>
              </a:rPr>
              <a:t>U</a:t>
            </a:r>
            <a:r>
              <a:rPr sz="1950" i="1" spc="7" baseline="49145" dirty="0">
                <a:latin typeface="Times New Roman"/>
                <a:cs typeface="Times New Roman"/>
              </a:rPr>
              <a:t>T</a:t>
            </a:r>
            <a:endParaRPr sz="1950" baseline="4914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70040" y="2249170"/>
            <a:ext cx="109220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i="1" spc="10" dirty="0">
                <a:latin typeface="Times New Roman"/>
                <a:cs typeface="Times New Roman"/>
              </a:rPr>
              <a:t>d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89320" y="2070100"/>
            <a:ext cx="1050290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32485" algn="l"/>
              </a:tabLst>
            </a:pPr>
            <a:r>
              <a:rPr sz="2200" spc="114" dirty="0">
                <a:latin typeface="Lucida Sans Unicode"/>
                <a:cs typeface="Lucida Sans Unicode"/>
              </a:rPr>
              <a:t>=</a:t>
            </a:r>
            <a:r>
              <a:rPr sz="2200" b="1" spc="15" dirty="0">
                <a:latin typeface="Times New Roman"/>
                <a:cs typeface="Times New Roman"/>
              </a:rPr>
              <a:t>R</a:t>
            </a:r>
            <a:r>
              <a:rPr sz="2200" b="1" spc="-160" dirty="0">
                <a:latin typeface="Times New Roman"/>
                <a:cs typeface="Times New Roman"/>
              </a:rPr>
              <a:t> </a:t>
            </a:r>
            <a:r>
              <a:rPr sz="2200" b="1" spc="85" dirty="0">
                <a:latin typeface="Calibri"/>
                <a:cs typeface="Calibri"/>
              </a:rPr>
              <a:t>Δ</a:t>
            </a:r>
            <a:r>
              <a:rPr sz="2200" b="1" dirty="0">
                <a:latin typeface="Calibri"/>
                <a:cs typeface="Calibri"/>
              </a:rPr>
              <a:t>	</a:t>
            </a:r>
            <a:r>
              <a:rPr sz="2200" b="1" spc="15" dirty="0">
                <a:latin typeface="Times New Roman"/>
                <a:cs typeface="Times New Roman"/>
              </a:rPr>
              <a:t>R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70040" y="2038350"/>
            <a:ext cx="479425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2745" algn="l"/>
              </a:tabLst>
            </a:pPr>
            <a:r>
              <a:rPr sz="1300" spc="10" dirty="0">
                <a:latin typeface="Times New Roman"/>
                <a:cs typeface="Times New Roman"/>
              </a:rPr>
              <a:t>2	</a:t>
            </a:r>
            <a:r>
              <a:rPr sz="1300" i="1" spc="10" dirty="0">
                <a:latin typeface="Times New Roman"/>
                <a:cs typeface="Times New Roman"/>
              </a:rPr>
              <a:t>T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80990" y="1116329"/>
            <a:ext cx="2994660" cy="8140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SV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gi</a:t>
            </a:r>
            <a:r>
              <a:rPr sz="2000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es:</a:t>
            </a:r>
            <a:endParaRPr sz="2000">
              <a:latin typeface="Arial"/>
              <a:cs typeface="Arial"/>
            </a:endParaRPr>
          </a:p>
          <a:p>
            <a:pPr marL="39370">
              <a:lnSpc>
                <a:spcPct val="100000"/>
              </a:lnSpc>
              <a:spcBef>
                <a:spcPts val="1150"/>
              </a:spcBef>
            </a:pPr>
            <a:r>
              <a:rPr sz="2200" b="1" spc="25" dirty="0">
                <a:latin typeface="Times New Roman"/>
                <a:cs typeface="Times New Roman"/>
              </a:rPr>
              <a:t>D</a:t>
            </a:r>
            <a:r>
              <a:rPr sz="1950" i="1" spc="22" baseline="49145" dirty="0">
                <a:latin typeface="Times New Roman"/>
                <a:cs typeface="Times New Roman"/>
              </a:rPr>
              <a:t>T</a:t>
            </a:r>
            <a:r>
              <a:rPr sz="1950" i="1" baseline="49145" dirty="0">
                <a:latin typeface="Times New Roman"/>
                <a:cs typeface="Times New Roman"/>
              </a:rPr>
              <a:t> </a:t>
            </a:r>
            <a:r>
              <a:rPr sz="1950" i="1" spc="-247" baseline="49145" dirty="0">
                <a:latin typeface="Times New Roman"/>
                <a:cs typeface="Times New Roman"/>
              </a:rPr>
              <a:t> </a:t>
            </a:r>
            <a:r>
              <a:rPr sz="2200" b="1" spc="85" dirty="0">
                <a:latin typeface="Times New Roman"/>
                <a:cs typeface="Times New Roman"/>
              </a:rPr>
              <a:t>D</a:t>
            </a:r>
            <a:r>
              <a:rPr sz="2200" spc="-5" dirty="0">
                <a:latin typeface="Lucida Sans Unicode"/>
                <a:cs typeface="Lucida Sans Unicode"/>
              </a:rPr>
              <a:t>=</a:t>
            </a:r>
            <a:r>
              <a:rPr sz="2200" spc="190" dirty="0">
                <a:latin typeface="Lucida Sans Unicode"/>
                <a:cs typeface="Lucida Sans Unicode"/>
              </a:rPr>
              <a:t>(</a:t>
            </a:r>
            <a:r>
              <a:rPr sz="2200" b="1" spc="20" dirty="0">
                <a:latin typeface="Times New Roman"/>
                <a:cs typeface="Times New Roman"/>
              </a:rPr>
              <a:t>R</a:t>
            </a:r>
            <a:r>
              <a:rPr sz="2200" b="1" spc="-160" dirty="0">
                <a:latin typeface="Times New Roman"/>
                <a:cs typeface="Times New Roman"/>
              </a:rPr>
              <a:t> </a:t>
            </a:r>
            <a:r>
              <a:rPr sz="2200" b="1" spc="90" dirty="0">
                <a:latin typeface="Calibri"/>
                <a:cs typeface="Calibri"/>
              </a:rPr>
              <a:t>Δ</a:t>
            </a:r>
            <a:r>
              <a:rPr sz="2200" b="1" spc="-114" dirty="0">
                <a:latin typeface="Calibri"/>
                <a:cs typeface="Calibri"/>
              </a:rPr>
              <a:t> </a:t>
            </a:r>
            <a:r>
              <a:rPr sz="2200" b="1" spc="15" dirty="0">
                <a:latin typeface="Times New Roman"/>
                <a:cs typeface="Times New Roman"/>
              </a:rPr>
              <a:t>L</a:t>
            </a:r>
            <a:r>
              <a:rPr sz="1950" i="1" spc="22" baseline="49145" dirty="0">
                <a:latin typeface="Times New Roman"/>
                <a:cs typeface="Times New Roman"/>
              </a:rPr>
              <a:t>T</a:t>
            </a:r>
            <a:r>
              <a:rPr sz="1950" i="1" spc="-44" baseline="49145" dirty="0">
                <a:latin typeface="Times New Roman"/>
                <a:cs typeface="Times New Roman"/>
              </a:rPr>
              <a:t> </a:t>
            </a:r>
            <a:r>
              <a:rPr sz="2200" spc="-80" dirty="0">
                <a:latin typeface="Lucida Sans Unicode"/>
                <a:cs typeface="Lucida Sans Unicode"/>
              </a:rPr>
              <a:t>)</a:t>
            </a:r>
            <a:r>
              <a:rPr sz="1950" i="1" spc="22" baseline="49145" dirty="0">
                <a:latin typeface="Times New Roman"/>
                <a:cs typeface="Times New Roman"/>
              </a:rPr>
              <a:t>T</a:t>
            </a:r>
            <a:r>
              <a:rPr sz="1950" i="1" spc="60" baseline="49145" dirty="0">
                <a:latin typeface="Times New Roman"/>
                <a:cs typeface="Times New Roman"/>
              </a:rPr>
              <a:t> </a:t>
            </a:r>
            <a:r>
              <a:rPr sz="2200" spc="175" dirty="0">
                <a:latin typeface="Lucida Sans Unicode"/>
                <a:cs typeface="Lucida Sans Unicode"/>
              </a:rPr>
              <a:t>(</a:t>
            </a:r>
            <a:r>
              <a:rPr sz="2200" b="1" spc="20" dirty="0">
                <a:latin typeface="Times New Roman"/>
                <a:cs typeface="Times New Roman"/>
              </a:rPr>
              <a:t>R</a:t>
            </a:r>
            <a:r>
              <a:rPr sz="2200" b="1" spc="-150" dirty="0">
                <a:latin typeface="Times New Roman"/>
                <a:cs typeface="Times New Roman"/>
              </a:rPr>
              <a:t> </a:t>
            </a:r>
            <a:r>
              <a:rPr sz="2200" b="1" spc="90" dirty="0">
                <a:latin typeface="Calibri"/>
                <a:cs typeface="Calibri"/>
              </a:rPr>
              <a:t>Δ</a:t>
            </a:r>
            <a:r>
              <a:rPr sz="2200" b="1" spc="-114" dirty="0">
                <a:latin typeface="Calibri"/>
                <a:cs typeface="Calibri"/>
              </a:rPr>
              <a:t> </a:t>
            </a:r>
            <a:r>
              <a:rPr sz="2200" b="1" spc="15" dirty="0">
                <a:latin typeface="Times New Roman"/>
                <a:cs typeface="Times New Roman"/>
              </a:rPr>
              <a:t>L</a:t>
            </a:r>
            <a:r>
              <a:rPr sz="1950" i="1" spc="22" baseline="49145" dirty="0">
                <a:latin typeface="Times New Roman"/>
                <a:cs typeface="Times New Roman"/>
              </a:rPr>
              <a:t>T</a:t>
            </a:r>
            <a:r>
              <a:rPr sz="1950" i="1" spc="-44" baseline="49145" dirty="0">
                <a:latin typeface="Times New Roman"/>
                <a:cs typeface="Times New Roman"/>
              </a:rPr>
              <a:t> </a:t>
            </a:r>
            <a:r>
              <a:rPr sz="2200" spc="40" dirty="0">
                <a:latin typeface="Lucida Sans Unicode"/>
                <a:cs typeface="Lucida Sans Unicode"/>
              </a:rPr>
              <a:t>)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08420" y="2802890"/>
            <a:ext cx="99060" cy="187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5" dirty="0">
                <a:latin typeface="Times New Roman"/>
                <a:cs typeface="Times New Roman"/>
              </a:rPr>
              <a:t>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11470" y="2824988"/>
            <a:ext cx="3348354" cy="580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270"/>
              </a:lnSpc>
              <a:tabLst>
                <a:tab pos="1152525" algn="l"/>
              </a:tabLst>
            </a:pPr>
            <a:r>
              <a:rPr sz="2000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he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Δ</a:t>
            </a:r>
            <a:r>
              <a:rPr sz="1725" i="1" spc="7" baseline="-9661" dirty="0">
                <a:latin typeface="Times New Roman"/>
                <a:cs typeface="Times New Roman"/>
              </a:rPr>
              <a:t>d</a:t>
            </a:r>
            <a:r>
              <a:rPr sz="1725" i="1" baseline="-9661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 </a:t>
            </a:r>
            <a:r>
              <a:rPr sz="2000" spc="-5" dirty="0">
                <a:latin typeface="Arial"/>
                <a:cs typeface="Arial"/>
              </a:rPr>
              <a:t>th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d</a:t>
            </a:r>
            <a:r>
              <a:rPr sz="2000" i="1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Verdana"/>
                <a:cs typeface="Verdana"/>
              </a:rPr>
              <a:t>x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d</a:t>
            </a:r>
            <a:r>
              <a:rPr sz="2000" i="1" spc="-70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Arial"/>
                <a:cs typeface="Arial"/>
              </a:rPr>
              <a:t>diagona</a:t>
            </a:r>
            <a:r>
              <a:rPr sz="2000" dirty="0">
                <a:latin typeface="Arial"/>
                <a:cs typeface="Arial"/>
              </a:rPr>
              <a:t>l m</a:t>
            </a:r>
            <a:r>
              <a:rPr sz="2000" spc="-5" dirty="0">
                <a:latin typeface="Arial"/>
                <a:cs typeface="Arial"/>
              </a:rPr>
              <a:t>at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x </a:t>
            </a:r>
            <a:r>
              <a:rPr sz="2000" spc="-5" dirty="0">
                <a:latin typeface="Arial"/>
                <a:cs typeface="Arial"/>
              </a:rPr>
              <a:t>define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 a</a:t>
            </a:r>
            <a:r>
              <a:rPr sz="2000" dirty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15279" y="3647440"/>
            <a:ext cx="1223645" cy="35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z="2000" b="1" spc="60" dirty="0">
                <a:latin typeface="Calibri"/>
                <a:cs typeface="Calibri"/>
              </a:rPr>
              <a:t>Δ</a:t>
            </a:r>
            <a:r>
              <a:rPr sz="2000" b="1" spc="-229" dirty="0">
                <a:latin typeface="Calibri"/>
                <a:cs typeface="Calibri"/>
              </a:rPr>
              <a:t> </a:t>
            </a:r>
            <a:r>
              <a:rPr sz="1800" spc="-7" baseline="43981" dirty="0">
                <a:latin typeface="Times New Roman"/>
                <a:cs typeface="Times New Roman"/>
              </a:rPr>
              <a:t>2 </a:t>
            </a:r>
            <a:r>
              <a:rPr sz="2000" spc="25" dirty="0">
                <a:latin typeface="Lucida Sans Unicode"/>
                <a:cs typeface="Lucida Sans Unicode"/>
              </a:rPr>
              <a:t>(</a:t>
            </a:r>
            <a:r>
              <a:rPr sz="2000" i="1" spc="-5" dirty="0">
                <a:latin typeface="Times New Roman"/>
                <a:cs typeface="Times New Roman"/>
              </a:rPr>
              <a:t>i</a:t>
            </a:r>
            <a:r>
              <a:rPr sz="2000" i="1" spc="-2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,</a:t>
            </a:r>
            <a:r>
              <a:rPr sz="2000" i="1" spc="-310" dirty="0">
                <a:latin typeface="Times New Roman"/>
                <a:cs typeface="Times New Roman"/>
              </a:rPr>
              <a:t> </a:t>
            </a:r>
            <a:r>
              <a:rPr sz="2000" i="1" spc="120" dirty="0">
                <a:latin typeface="Times New Roman"/>
                <a:cs typeface="Times New Roman"/>
              </a:rPr>
              <a:t>i</a:t>
            </a:r>
            <a:r>
              <a:rPr sz="2000" spc="35" dirty="0">
                <a:latin typeface="Lucida Sans Unicode"/>
                <a:cs typeface="Lucida Sans Unicode"/>
              </a:rPr>
              <a:t>)</a:t>
            </a:r>
            <a:r>
              <a:rPr sz="2000" spc="50" dirty="0">
                <a:latin typeface="Lucida Sans Unicode"/>
                <a:cs typeface="Lucida Sans Unicode"/>
              </a:rPr>
              <a:t>=</a:t>
            </a:r>
            <a:r>
              <a:rPr sz="2000" spc="-95" dirty="0">
                <a:latin typeface="Lucida Sans Unicode"/>
                <a:cs typeface="Lucida Sans Unicode"/>
              </a:rPr>
              <a:t>δ</a:t>
            </a:r>
            <a:r>
              <a:rPr sz="1800" spc="-7" baseline="43981" dirty="0">
                <a:latin typeface="Times New Roman"/>
                <a:cs typeface="Times New Roman"/>
              </a:rPr>
              <a:t>2</a:t>
            </a:r>
            <a:endParaRPr sz="1800" baseline="43981">
              <a:latin typeface="Times New Roman"/>
              <a:cs typeface="Times New Roman"/>
            </a:endParaRPr>
          </a:p>
          <a:p>
            <a:pPr marL="195580">
              <a:lnSpc>
                <a:spcPts val="880"/>
              </a:lnSpc>
              <a:tabLst>
                <a:tab pos="1125855" algn="l"/>
              </a:tabLst>
            </a:pPr>
            <a:r>
              <a:rPr sz="1200" i="1" spc="-5" dirty="0">
                <a:latin typeface="Times New Roman"/>
                <a:cs typeface="Times New Roman"/>
              </a:rPr>
              <a:t>d</a:t>
            </a:r>
            <a:r>
              <a:rPr sz="1150" spc="10" dirty="0">
                <a:latin typeface="Times New Roman"/>
                <a:cs typeface="Times New Roman"/>
              </a:rPr>
              <a:t> 	</a:t>
            </a:r>
            <a:r>
              <a:rPr sz="1200" i="1" spc="-5" dirty="0">
                <a:latin typeface="Times New Roman"/>
                <a:cs typeface="Times New Roman"/>
              </a:rPr>
              <a:t>i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8990" y="4269740"/>
            <a:ext cx="1902460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pa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-5" dirty="0">
                <a:latin typeface="Arial"/>
                <a:cs typeface="Arial"/>
              </a:rPr>
              <a:t> both: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30220" y="4226559"/>
            <a:ext cx="109220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84170" y="4258309"/>
            <a:ext cx="890269" cy="720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830" indent="-24130">
              <a:lnSpc>
                <a:spcPct val="100000"/>
              </a:lnSpc>
            </a:pPr>
            <a:r>
              <a:rPr sz="2200" spc="-75" dirty="0">
                <a:latin typeface="Calibri"/>
                <a:cs typeface="Calibri"/>
              </a:rPr>
              <a:t>δ</a:t>
            </a:r>
            <a:r>
              <a:rPr sz="1950" i="1" spc="7" baseline="-21367" dirty="0">
                <a:latin typeface="Times New Roman"/>
                <a:cs typeface="Times New Roman"/>
              </a:rPr>
              <a:t>i</a:t>
            </a:r>
            <a:r>
              <a:rPr sz="1950" i="1" spc="112" baseline="-21367" dirty="0">
                <a:latin typeface="Times New Roman"/>
                <a:cs typeface="Times New Roman"/>
              </a:rPr>
              <a:t> </a:t>
            </a:r>
            <a:r>
              <a:rPr sz="2200" spc="90" dirty="0">
                <a:latin typeface="Lucida Sans Unicode"/>
                <a:cs typeface="Lucida Sans Unicode"/>
              </a:rPr>
              <a:t>=</a:t>
            </a:r>
            <a:r>
              <a:rPr sz="2200" i="1" dirty="0">
                <a:latin typeface="Times New Roman"/>
                <a:cs typeface="Times New Roman"/>
              </a:rPr>
              <a:t>n</a:t>
            </a:r>
            <a:r>
              <a:rPr sz="2200" i="1" spc="-240" dirty="0">
                <a:latin typeface="Times New Roman"/>
                <a:cs typeface="Times New Roman"/>
              </a:rPr>
              <a:t> </a:t>
            </a:r>
            <a:r>
              <a:rPr sz="2200" spc="30" dirty="0">
                <a:latin typeface="Lucida Sans Unicode"/>
                <a:cs typeface="Lucida Sans Unicode"/>
              </a:rPr>
              <a:t>λ</a:t>
            </a:r>
            <a:r>
              <a:rPr sz="1950" i="1" spc="7" baseline="-21367" dirty="0">
                <a:latin typeface="Times New Roman"/>
                <a:cs typeface="Times New Roman"/>
              </a:rPr>
              <a:t>i</a:t>
            </a:r>
            <a:endParaRPr sz="1950" baseline="-21367">
              <a:latin typeface="Times New Roman"/>
              <a:cs typeface="Times New Roman"/>
            </a:endParaRPr>
          </a:p>
          <a:p>
            <a:pPr marL="36830">
              <a:lnSpc>
                <a:spcPct val="100000"/>
              </a:lnSpc>
              <a:spcBef>
                <a:spcPts val="170"/>
              </a:spcBef>
            </a:pPr>
            <a:r>
              <a:rPr sz="2200" b="1" spc="130" dirty="0">
                <a:latin typeface="Times New Roman"/>
                <a:cs typeface="Times New Roman"/>
              </a:rPr>
              <a:t>R</a:t>
            </a:r>
            <a:r>
              <a:rPr sz="2200" spc="95" dirty="0">
                <a:latin typeface="Lucida Sans Unicode"/>
                <a:cs typeface="Lucida Sans Unicode"/>
              </a:rPr>
              <a:t>=</a:t>
            </a:r>
            <a:r>
              <a:rPr sz="2200" b="1" dirty="0">
                <a:latin typeface="Times New Roman"/>
                <a:cs typeface="Times New Roman"/>
              </a:rPr>
              <a:t>U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08990" y="5212079"/>
            <a:ext cx="7689850" cy="890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Th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ight</a:t>
            </a:r>
            <a:r>
              <a:rPr sz="2000" dirty="0">
                <a:latin typeface="Arial"/>
                <a:cs typeface="Arial"/>
              </a:rPr>
              <a:t> s</a:t>
            </a:r>
            <a:r>
              <a:rPr sz="2000" spc="-5" dirty="0">
                <a:latin typeface="Arial"/>
                <a:cs typeface="Arial"/>
              </a:rPr>
              <a:t>ingula</a:t>
            </a:r>
            <a:r>
              <a:rPr sz="2000" dirty="0">
                <a:latin typeface="Arial"/>
                <a:cs typeface="Arial"/>
              </a:rPr>
              <a:t>r v</a:t>
            </a:r>
            <a:r>
              <a:rPr sz="2000" spc="-5" dirty="0">
                <a:latin typeface="Arial"/>
                <a:cs typeface="Arial"/>
              </a:rPr>
              <a:t>ecto</a:t>
            </a:r>
            <a:r>
              <a:rPr sz="2000" dirty="0">
                <a:latin typeface="Arial"/>
                <a:cs typeface="Arial"/>
              </a:rPr>
              <a:t>rs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R</a:t>
            </a:r>
            <a:r>
              <a:rPr sz="2000" b="1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-5" dirty="0">
                <a:latin typeface="Arial"/>
                <a:cs typeface="Arial"/>
              </a:rPr>
              <a:t> th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me</a:t>
            </a:r>
            <a:r>
              <a:rPr sz="2000" spc="-5" dirty="0">
                <a:latin typeface="Arial"/>
                <a:cs typeface="Arial"/>
              </a:rPr>
              <a:t> a</a:t>
            </a:r>
            <a:r>
              <a:rPr sz="2000" dirty="0">
                <a:latin typeface="Arial"/>
                <a:cs typeface="Arial"/>
              </a:rPr>
              <a:t>s </a:t>
            </a:r>
            <a:r>
              <a:rPr sz="2000" spc="-5" dirty="0">
                <a:latin typeface="Arial"/>
                <a:cs typeface="Arial"/>
              </a:rPr>
              <a:t>eigen</a:t>
            </a:r>
            <a:r>
              <a:rPr sz="2000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ecto</a:t>
            </a:r>
            <a:r>
              <a:rPr sz="2000" dirty="0">
                <a:latin typeface="Arial"/>
                <a:cs typeface="Arial"/>
              </a:rPr>
              <a:t>rs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Σ</a:t>
            </a:r>
            <a:r>
              <a:rPr sz="2000" spc="-5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Th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left</a:t>
            </a:r>
            <a:r>
              <a:rPr sz="2000" dirty="0">
                <a:latin typeface="Arial"/>
                <a:cs typeface="Arial"/>
              </a:rPr>
              <a:t> s</a:t>
            </a:r>
            <a:r>
              <a:rPr sz="2000" spc="-5" dirty="0">
                <a:latin typeface="Arial"/>
                <a:cs typeface="Arial"/>
              </a:rPr>
              <a:t>ingula</a:t>
            </a:r>
            <a:r>
              <a:rPr sz="2000" dirty="0">
                <a:latin typeface="Arial"/>
                <a:cs typeface="Arial"/>
              </a:rPr>
              <a:t>r v</a:t>
            </a:r>
            <a:r>
              <a:rPr sz="2000" spc="-5" dirty="0">
                <a:latin typeface="Arial"/>
                <a:cs typeface="Arial"/>
              </a:rPr>
              <a:t>ecto</a:t>
            </a:r>
            <a:r>
              <a:rPr sz="2000" dirty="0">
                <a:latin typeface="Arial"/>
                <a:cs typeface="Arial"/>
              </a:rPr>
              <a:t>rs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L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-5" dirty="0">
                <a:latin typeface="Arial"/>
                <a:cs typeface="Arial"/>
              </a:rPr>
              <a:t> th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eigen</a:t>
            </a:r>
            <a:r>
              <a:rPr sz="2000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ecto</a:t>
            </a:r>
            <a:r>
              <a:rPr sz="2000" dirty="0">
                <a:latin typeface="Arial"/>
                <a:cs typeface="Arial"/>
              </a:rPr>
              <a:t>rs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at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x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n</a:t>
            </a:r>
            <a:r>
              <a:rPr sz="2000" i="1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Verdana"/>
                <a:cs typeface="Verdana"/>
              </a:rPr>
              <a:t>x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05419" y="6080759"/>
            <a:ext cx="99060" cy="187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5" dirty="0">
                <a:latin typeface="Times New Roman"/>
                <a:cs typeface="Times New Roman"/>
              </a:rPr>
              <a:t>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8990" y="6079490"/>
            <a:ext cx="7158990" cy="321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at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x 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-5" dirty="0">
                <a:latin typeface="Times New Roman"/>
                <a:cs typeface="Times New Roman"/>
              </a:rPr>
              <a:t>D</a:t>
            </a:r>
            <a:r>
              <a:rPr sz="1725" i="1" spc="7" baseline="41062" dirty="0">
                <a:latin typeface="Times New Roman"/>
                <a:cs typeface="Times New Roman"/>
              </a:rPr>
              <a:t>T</a:t>
            </a:r>
            <a:r>
              <a:rPr sz="2000" spc="-5" dirty="0">
                <a:latin typeface="Arial"/>
                <a:cs typeface="Arial"/>
              </a:rPr>
              <a:t>,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an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 th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pondin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-5" dirty="0">
                <a:latin typeface="Arial"/>
                <a:cs typeface="Arial"/>
              </a:rPr>
              <a:t> eigen</a:t>
            </a:r>
            <a:r>
              <a:rPr sz="2000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alue</a:t>
            </a:r>
            <a:r>
              <a:rPr sz="2000" dirty="0">
                <a:latin typeface="Arial"/>
                <a:cs typeface="Arial"/>
              </a:rPr>
              <a:t>s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-5" dirty="0">
                <a:latin typeface="Arial"/>
                <a:cs typeface="Arial"/>
              </a:rPr>
              <a:t> gi</a:t>
            </a:r>
            <a:r>
              <a:rPr sz="2000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a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75" dirty="0">
                <a:latin typeface="Arial"/>
                <a:cs typeface="Arial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δ</a:t>
            </a:r>
            <a:r>
              <a:rPr sz="1725" baseline="-9661" dirty="0">
                <a:latin typeface="Times New Roman"/>
                <a:cs typeface="Times New Roman"/>
              </a:rPr>
              <a:t>i  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7300">
              <a:lnSpc>
                <a:spcPct val="100000"/>
              </a:lnSpc>
            </a:pPr>
            <a:r>
              <a:rPr spc="-10" dirty="0"/>
              <a:t>Findin</a:t>
            </a:r>
            <a:r>
              <a:rPr spc="-5" dirty="0"/>
              <a:t>g</a:t>
            </a:r>
            <a:r>
              <a:rPr spc="-70" dirty="0"/>
              <a:t> </a:t>
            </a:r>
            <a:r>
              <a:rPr spc="-450" dirty="0"/>
              <a:t>T</a:t>
            </a:r>
            <a:r>
              <a:rPr spc="-10" dirty="0"/>
              <a:t>opics/Concepts</a:t>
            </a:r>
          </a:p>
        </p:txBody>
      </p:sp>
      <p:sp>
        <p:nvSpPr>
          <p:cNvPr id="3" name="object 3"/>
          <p:cNvSpPr/>
          <p:nvPr/>
        </p:nvSpPr>
        <p:spPr>
          <a:xfrm>
            <a:off x="914400" y="2095500"/>
            <a:ext cx="3265170" cy="384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44979" y="3474720"/>
            <a:ext cx="2324100" cy="2270760"/>
          </a:xfrm>
          <a:custGeom>
            <a:avLst/>
            <a:gdLst/>
            <a:ahLst/>
            <a:cxnLst/>
            <a:rect l="l" t="t" r="r" b="b"/>
            <a:pathLst>
              <a:path w="2324100" h="2270760">
                <a:moveTo>
                  <a:pt x="0" y="0"/>
                </a:moveTo>
                <a:lnTo>
                  <a:pt x="2324099" y="0"/>
                </a:lnTo>
                <a:lnTo>
                  <a:pt x="2324099" y="2270760"/>
                </a:lnTo>
                <a:lnTo>
                  <a:pt x="0" y="22707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41950" y="2095500"/>
            <a:ext cx="3265170" cy="384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72529" y="4447540"/>
            <a:ext cx="2324100" cy="1297940"/>
          </a:xfrm>
          <a:custGeom>
            <a:avLst/>
            <a:gdLst/>
            <a:ahLst/>
            <a:cxnLst/>
            <a:rect l="l" t="t" r="r" b="b"/>
            <a:pathLst>
              <a:path w="2324100" h="1297939">
                <a:moveTo>
                  <a:pt x="0" y="1297939"/>
                </a:moveTo>
                <a:lnTo>
                  <a:pt x="2324100" y="1297939"/>
                </a:lnTo>
                <a:lnTo>
                  <a:pt x="2324100" y="0"/>
                </a:lnTo>
                <a:lnTo>
                  <a:pt x="0" y="0"/>
                </a:lnTo>
                <a:lnTo>
                  <a:pt x="0" y="12979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21629" y="3350259"/>
            <a:ext cx="3403600" cy="109728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894080">
              <a:lnSpc>
                <a:spcPts val="2620"/>
              </a:lnSpc>
              <a:spcBef>
                <a:spcPts val="840"/>
              </a:spcBef>
              <a:tabLst>
                <a:tab pos="1372235" algn="l"/>
                <a:tab pos="1851025" algn="l"/>
                <a:tab pos="2329815" algn="l"/>
                <a:tab pos="2800985" algn="l"/>
              </a:tabLst>
            </a:pPr>
            <a:r>
              <a:rPr sz="2200" spc="-5" dirty="0">
                <a:latin typeface="Times New Roman"/>
                <a:cs typeface="Times New Roman"/>
              </a:rPr>
              <a:t>0	0	0	2	3</a:t>
            </a:r>
            <a:endParaRPr sz="2200">
              <a:latin typeface="Times New Roman"/>
              <a:cs typeface="Times New Roman"/>
            </a:endParaRPr>
          </a:p>
          <a:p>
            <a:pPr marL="990600">
              <a:lnSpc>
                <a:spcPts val="2570"/>
              </a:lnSpc>
              <a:tabLst>
                <a:tab pos="1468755" algn="l"/>
                <a:tab pos="1947545" algn="l"/>
                <a:tab pos="2426335" algn="l"/>
                <a:tab pos="2896235" algn="l"/>
              </a:tabLst>
            </a:pPr>
            <a:r>
              <a:rPr sz="2200" spc="-5" dirty="0">
                <a:latin typeface="Times New Roman"/>
                <a:cs typeface="Times New Roman"/>
              </a:rPr>
              <a:t>0	0	0	4	2</a:t>
            </a:r>
            <a:endParaRPr sz="2200">
              <a:latin typeface="Times New Roman"/>
              <a:cs typeface="Times New Roman"/>
            </a:endParaRPr>
          </a:p>
          <a:p>
            <a:pPr marL="990600">
              <a:lnSpc>
                <a:spcPts val="2590"/>
              </a:lnSpc>
              <a:tabLst>
                <a:tab pos="1468755" algn="l"/>
                <a:tab pos="1947545" algn="l"/>
                <a:tab pos="2426335" algn="l"/>
                <a:tab pos="2896235" algn="l"/>
              </a:tabLst>
            </a:pPr>
            <a:r>
              <a:rPr sz="2200" spc="-5" dirty="0">
                <a:latin typeface="Times New Roman"/>
                <a:cs typeface="Times New Roman"/>
              </a:rPr>
              <a:t>0	0	0	3	3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dirty="0"/>
              <a:t>02/09/15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pc="-5" dirty="0"/>
              <a:t>Di</a:t>
            </a:r>
            <a:r>
              <a:rPr dirty="0"/>
              <a:t>m</a:t>
            </a:r>
            <a:r>
              <a:rPr spc="-5" dirty="0"/>
              <a:t>ensi</a:t>
            </a:r>
            <a:r>
              <a:rPr dirty="0"/>
              <a:t>onal</a:t>
            </a:r>
            <a:r>
              <a:rPr spc="-5" dirty="0"/>
              <a:t>i</a:t>
            </a:r>
            <a:r>
              <a:rPr dirty="0"/>
              <a:t>ty </a:t>
            </a:r>
            <a:r>
              <a:rPr spc="-5" dirty="0"/>
              <a:t>Reduc</a:t>
            </a:r>
            <a:r>
              <a:rPr dirty="0"/>
              <a:t>t</a:t>
            </a:r>
            <a:r>
              <a:rPr spc="-5" dirty="0"/>
              <a:t>i</a:t>
            </a:r>
            <a:r>
              <a:rPr dirty="0"/>
              <a:t>on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05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808990" y="1116329"/>
            <a:ext cx="551434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SV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b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u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 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 fin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 latent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topi</a:t>
            </a:r>
            <a:r>
              <a:rPr sz="2000" dirty="0">
                <a:latin typeface="Arial"/>
                <a:cs typeface="Arial"/>
              </a:rPr>
              <a:t>cs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th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data.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765935" y="3350259"/>
          <a:ext cx="7059289" cy="24546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9412"/>
                <a:gridCol w="479425"/>
                <a:gridCol w="478789"/>
                <a:gridCol w="474344"/>
                <a:gridCol w="1843722"/>
                <a:gridCol w="1299527"/>
                <a:gridCol w="478789"/>
                <a:gridCol w="478789"/>
                <a:gridCol w="474345"/>
                <a:gridCol w="672147"/>
              </a:tblGrid>
              <a:tr h="46644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3" gridSpan="5">
                  <a:txBody>
                    <a:bodyPr/>
                    <a:lstStyle/>
                    <a:p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719ECE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26389">
                <a:tc>
                  <a:txBody>
                    <a:bodyPr/>
                    <a:lstStyle/>
                    <a:p>
                      <a:pPr marR="113664" algn="r">
                        <a:lnSpc>
                          <a:spcPts val="2405"/>
                        </a:lnSpc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14300" algn="r">
                        <a:lnSpc>
                          <a:spcPts val="2405"/>
                        </a:lnSpc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14300" algn="r">
                        <a:lnSpc>
                          <a:spcPts val="2405"/>
                        </a:lnSpc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09855" algn="r">
                        <a:lnSpc>
                          <a:spcPts val="2405"/>
                        </a:lnSpc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484630" algn="r">
                        <a:lnSpc>
                          <a:spcPts val="2405"/>
                        </a:lnSpc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5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719ECE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04448">
                <a:tc>
                  <a:txBody>
                    <a:bodyPr/>
                    <a:lstStyle/>
                    <a:p>
                      <a:pPr marR="113664" algn="r">
                        <a:lnSpc>
                          <a:spcPts val="2375"/>
                        </a:lnSpc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14300" algn="r">
                        <a:lnSpc>
                          <a:spcPts val="2375"/>
                        </a:lnSpc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14300" algn="r">
                        <a:lnSpc>
                          <a:spcPts val="2375"/>
                        </a:lnSpc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09855" algn="r">
                        <a:lnSpc>
                          <a:spcPts val="2375"/>
                        </a:lnSpc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484630" algn="r">
                        <a:lnSpc>
                          <a:spcPts val="2375"/>
                        </a:lnSpc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5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719ECE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40076">
                <a:tc>
                  <a:txBody>
                    <a:bodyPr/>
                    <a:lstStyle/>
                    <a:p>
                      <a:pPr marR="113664" algn="r">
                        <a:lnSpc>
                          <a:spcPts val="2520"/>
                        </a:lnSpc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14300" algn="r">
                        <a:lnSpc>
                          <a:spcPts val="2520"/>
                        </a:lnSpc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14300" algn="r">
                        <a:lnSpc>
                          <a:spcPts val="2520"/>
                        </a:lnSpc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09855" algn="r">
                        <a:lnSpc>
                          <a:spcPts val="2520"/>
                        </a:lnSpc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484630" algn="r">
                        <a:lnSpc>
                          <a:spcPts val="2520"/>
                        </a:lnSpc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925" algn="r">
                        <a:lnSpc>
                          <a:spcPts val="2520"/>
                        </a:lnSpc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2520"/>
                        </a:lnSpc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2520"/>
                        </a:lnSpc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2520"/>
                        </a:lnSpc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ts val="2520"/>
                        </a:lnSpc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21945">
                <a:tc>
                  <a:txBody>
                    <a:bodyPr/>
                    <a:lstStyle/>
                    <a:p>
                      <a:pPr marR="113664" algn="r">
                        <a:lnSpc>
                          <a:spcPts val="2370"/>
                        </a:lnSpc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14300" algn="r">
                        <a:lnSpc>
                          <a:spcPts val="2370"/>
                        </a:lnSpc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14300" algn="r">
                        <a:lnSpc>
                          <a:spcPts val="2370"/>
                        </a:lnSpc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09855" algn="r">
                        <a:lnSpc>
                          <a:spcPts val="2370"/>
                        </a:lnSpc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484630" algn="r">
                        <a:lnSpc>
                          <a:spcPts val="2370"/>
                        </a:lnSpc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925" algn="r">
                        <a:lnSpc>
                          <a:spcPts val="2370"/>
                        </a:lnSpc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2370"/>
                        </a:lnSpc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2370"/>
                        </a:lnSpc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2370"/>
                        </a:lnSpc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ts val="2370"/>
                        </a:lnSpc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27025">
                <a:tc>
                  <a:txBody>
                    <a:bodyPr/>
                    <a:lstStyle/>
                    <a:p>
                      <a:pPr marR="113664" algn="r">
                        <a:lnSpc>
                          <a:spcPts val="2365"/>
                        </a:lnSpc>
                      </a:pPr>
                      <a:r>
                        <a:rPr sz="2150" dirty="0">
                          <a:latin typeface="Times New Roman"/>
                          <a:cs typeface="Times New Roman"/>
                        </a:rPr>
                        <a:t>5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14300" algn="r">
                        <a:lnSpc>
                          <a:spcPts val="2365"/>
                        </a:lnSpc>
                      </a:pPr>
                      <a:r>
                        <a:rPr sz="2150" dirty="0">
                          <a:latin typeface="Times New Roman"/>
                          <a:cs typeface="Times New Roman"/>
                        </a:rPr>
                        <a:t>4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14300" algn="r">
                        <a:lnSpc>
                          <a:spcPts val="2365"/>
                        </a:lnSpc>
                      </a:pPr>
                      <a:r>
                        <a:rPr sz="2150" dirty="0">
                          <a:latin typeface="Times New Roman"/>
                          <a:cs typeface="Times New Roman"/>
                        </a:rPr>
                        <a:t>3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09855" algn="r">
                        <a:lnSpc>
                          <a:spcPts val="2365"/>
                        </a:lnSpc>
                      </a:pPr>
                      <a:r>
                        <a:rPr sz="21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484630" algn="r">
                        <a:lnSpc>
                          <a:spcPts val="2365"/>
                        </a:lnSpc>
                      </a:pPr>
                      <a:r>
                        <a:rPr sz="21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925" algn="r">
                        <a:lnSpc>
                          <a:spcPts val="2365"/>
                        </a:lnSpc>
                      </a:pPr>
                      <a:r>
                        <a:rPr sz="2150" dirty="0">
                          <a:latin typeface="Times New Roman"/>
                          <a:cs typeface="Times New Roman"/>
                        </a:rPr>
                        <a:t>5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2365"/>
                        </a:lnSpc>
                      </a:pPr>
                      <a:r>
                        <a:rPr sz="2150" dirty="0">
                          <a:latin typeface="Times New Roman"/>
                          <a:cs typeface="Times New Roman"/>
                        </a:rPr>
                        <a:t>4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2365"/>
                        </a:lnSpc>
                      </a:pPr>
                      <a:r>
                        <a:rPr sz="2150" dirty="0">
                          <a:latin typeface="Times New Roman"/>
                          <a:cs typeface="Times New Roman"/>
                        </a:rPr>
                        <a:t>3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2365"/>
                        </a:lnSpc>
                      </a:pPr>
                      <a:r>
                        <a:rPr sz="21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ts val="2365"/>
                        </a:lnSpc>
                      </a:pPr>
                      <a:r>
                        <a:rPr sz="21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68300">
                <a:tc>
                  <a:txBody>
                    <a:bodyPr/>
                    <a:lstStyle/>
                    <a:p>
                      <a:pPr marR="113664" algn="r">
                        <a:lnSpc>
                          <a:spcPts val="2410"/>
                        </a:lnSpc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14300" algn="r">
                        <a:lnSpc>
                          <a:spcPts val="2410"/>
                        </a:lnSpc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14300" algn="r">
                        <a:lnSpc>
                          <a:spcPts val="2410"/>
                        </a:lnSpc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09855" algn="r">
                        <a:lnSpc>
                          <a:spcPts val="2410"/>
                        </a:lnSpc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484630" algn="r">
                        <a:lnSpc>
                          <a:spcPts val="2410"/>
                        </a:lnSpc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925" algn="r">
                        <a:lnSpc>
                          <a:spcPts val="2410"/>
                        </a:lnSpc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2410"/>
                        </a:lnSpc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2410"/>
                        </a:lnSpc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2410"/>
                        </a:lnSpc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ts val="2410"/>
                        </a:lnSpc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7300">
              <a:lnSpc>
                <a:spcPct val="100000"/>
              </a:lnSpc>
            </a:pPr>
            <a:r>
              <a:rPr spc="-10" dirty="0"/>
              <a:t>Findin</a:t>
            </a:r>
            <a:r>
              <a:rPr spc="-5" dirty="0"/>
              <a:t>g</a:t>
            </a:r>
            <a:r>
              <a:rPr spc="-70" dirty="0"/>
              <a:t> </a:t>
            </a:r>
            <a:r>
              <a:rPr spc="-450" dirty="0"/>
              <a:t>T</a:t>
            </a:r>
            <a:r>
              <a:rPr spc="-10" dirty="0"/>
              <a:t>opics/Concepts</a:t>
            </a:r>
          </a:p>
        </p:txBody>
      </p:sp>
      <p:sp>
        <p:nvSpPr>
          <p:cNvPr id="3" name="object 3"/>
          <p:cNvSpPr/>
          <p:nvPr/>
        </p:nvSpPr>
        <p:spPr>
          <a:xfrm>
            <a:off x="650240" y="1889760"/>
            <a:ext cx="4911090" cy="1584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400" y="5166359"/>
            <a:ext cx="8961120" cy="13144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17550" y="4779009"/>
            <a:ext cx="545465" cy="346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10" dirty="0">
                <a:latin typeface="Times New Roman"/>
                <a:cs typeface="Times New Roman"/>
              </a:rPr>
              <a:t>R</a:t>
            </a:r>
            <a:r>
              <a:rPr sz="1875" i="1" spc="22" baseline="31111" dirty="0">
                <a:latin typeface="Times New Roman"/>
                <a:cs typeface="Times New Roman"/>
              </a:rPr>
              <a:t>T</a:t>
            </a:r>
            <a:r>
              <a:rPr sz="1875" i="1" baseline="31111" dirty="0">
                <a:latin typeface="Times New Roman"/>
                <a:cs typeface="Times New Roman"/>
              </a:rPr>
              <a:t> </a:t>
            </a:r>
            <a:r>
              <a:rPr sz="1875" i="1" spc="-120" baseline="31111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=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8500" y="1456690"/>
            <a:ext cx="429895" cy="346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dirty="0">
                <a:latin typeface="Times New Roman"/>
                <a:cs typeface="Times New Roman"/>
              </a:rPr>
              <a:t>Δ </a:t>
            </a:r>
            <a:r>
              <a:rPr sz="2200" b="1" spc="-5" dirty="0">
                <a:latin typeface="Times New Roman"/>
                <a:cs typeface="Times New Roman"/>
              </a:rPr>
              <a:t>=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691630" y="1280160"/>
            <a:ext cx="2631439" cy="31089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60919" y="3181350"/>
            <a:ext cx="1873250" cy="1047750"/>
          </a:xfrm>
          <a:custGeom>
            <a:avLst/>
            <a:gdLst/>
            <a:ahLst/>
            <a:cxnLst/>
            <a:rect l="l" t="t" r="r" b="b"/>
            <a:pathLst>
              <a:path w="1873250" h="1047750">
                <a:moveTo>
                  <a:pt x="0" y="1047750"/>
                </a:moveTo>
                <a:lnTo>
                  <a:pt x="1873250" y="1047750"/>
                </a:lnTo>
                <a:lnTo>
                  <a:pt x="1873250" y="0"/>
                </a:lnTo>
                <a:lnTo>
                  <a:pt x="0" y="0"/>
                </a:lnTo>
                <a:lnTo>
                  <a:pt x="0" y="10477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675119" y="2294889"/>
            <a:ext cx="2743200" cy="8864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720725">
              <a:lnSpc>
                <a:spcPct val="100000"/>
              </a:lnSpc>
              <a:spcBef>
                <a:spcPts val="700"/>
              </a:spcBef>
              <a:tabLst>
                <a:tab pos="1105535" algn="l"/>
                <a:tab pos="1492885" algn="l"/>
                <a:tab pos="1877695" algn="l"/>
                <a:tab pos="2257425" algn="l"/>
              </a:tabLst>
            </a:pPr>
            <a:r>
              <a:rPr sz="1750" spc="10" dirty="0">
                <a:latin typeface="Times New Roman"/>
                <a:cs typeface="Times New Roman"/>
              </a:rPr>
              <a:t>0	0	0	2	3</a:t>
            </a:r>
            <a:endParaRPr sz="1750">
              <a:latin typeface="Times New Roman"/>
              <a:cs typeface="Times New Roman"/>
            </a:endParaRPr>
          </a:p>
          <a:p>
            <a:pPr marL="796925">
              <a:lnSpc>
                <a:spcPts val="2075"/>
              </a:lnSpc>
              <a:tabLst>
                <a:tab pos="1184275" algn="l"/>
                <a:tab pos="1569085" algn="l"/>
                <a:tab pos="1955164" algn="l"/>
                <a:tab pos="2334895" algn="l"/>
              </a:tabLst>
            </a:pPr>
            <a:r>
              <a:rPr sz="1750" spc="10" dirty="0">
                <a:latin typeface="Times New Roman"/>
                <a:cs typeface="Times New Roman"/>
              </a:rPr>
              <a:t>0	0	0	4	2</a:t>
            </a:r>
            <a:endParaRPr sz="1750">
              <a:latin typeface="Times New Roman"/>
              <a:cs typeface="Times New Roman"/>
            </a:endParaRPr>
          </a:p>
          <a:p>
            <a:pPr marL="796925">
              <a:lnSpc>
                <a:spcPts val="2075"/>
              </a:lnSpc>
              <a:tabLst>
                <a:tab pos="1184275" algn="l"/>
                <a:tab pos="1569085" algn="l"/>
                <a:tab pos="1955164" algn="l"/>
                <a:tab pos="2334895" algn="l"/>
              </a:tabLst>
            </a:pPr>
            <a:r>
              <a:rPr sz="1750" spc="10" dirty="0">
                <a:latin typeface="Times New Roman"/>
                <a:cs typeface="Times New Roman"/>
              </a:rPr>
              <a:t>0	0	0	3	3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675119" y="2294889"/>
            <a:ext cx="2743200" cy="886460"/>
          </a:xfrm>
          <a:custGeom>
            <a:avLst/>
            <a:gdLst/>
            <a:ahLst/>
            <a:cxnLst/>
            <a:rect l="l" t="t" r="r" b="b"/>
            <a:pathLst>
              <a:path w="2743200" h="886460">
                <a:moveTo>
                  <a:pt x="2743200" y="0"/>
                </a:moveTo>
                <a:lnTo>
                  <a:pt x="0" y="0"/>
                </a:lnTo>
                <a:lnTo>
                  <a:pt x="0" y="886460"/>
                </a:lnTo>
                <a:lnTo>
                  <a:pt x="2743200" y="886460"/>
                </a:lnTo>
                <a:lnTo>
                  <a:pt x="2743200" y="0"/>
                </a:lnTo>
                <a:close/>
              </a:path>
            </a:pathLst>
          </a:custGeom>
          <a:solidFill>
            <a:srgbClr val="719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dirty="0"/>
              <a:t>02/09/15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pc="-5" dirty="0"/>
              <a:t>Di</a:t>
            </a:r>
            <a:r>
              <a:rPr dirty="0"/>
              <a:t>m</a:t>
            </a:r>
            <a:r>
              <a:rPr spc="-5" dirty="0"/>
              <a:t>ensi</a:t>
            </a:r>
            <a:r>
              <a:rPr dirty="0"/>
              <a:t>onal</a:t>
            </a:r>
            <a:r>
              <a:rPr spc="-5" dirty="0"/>
              <a:t>i</a:t>
            </a:r>
            <a:r>
              <a:rPr dirty="0"/>
              <a:t>ty </a:t>
            </a:r>
            <a:r>
              <a:rPr spc="-5" dirty="0"/>
              <a:t>Reduc</a:t>
            </a:r>
            <a:r>
              <a:rPr dirty="0"/>
              <a:t>t</a:t>
            </a:r>
            <a:r>
              <a:rPr spc="-5" dirty="0"/>
              <a:t>i</a:t>
            </a:r>
            <a:r>
              <a:rPr dirty="0"/>
              <a:t>on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05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7450455" y="3149057"/>
          <a:ext cx="1694814" cy="11391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097"/>
                <a:gridCol w="386080"/>
                <a:gridCol w="385445"/>
                <a:gridCol w="382904"/>
                <a:gridCol w="268287"/>
              </a:tblGrid>
              <a:tr h="306069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7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7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7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7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7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22225">
                        <a:lnSpc>
                          <a:spcPts val="1914"/>
                        </a:lnSpc>
                      </a:pPr>
                      <a:r>
                        <a:rPr sz="17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1914"/>
                        </a:lnSpc>
                      </a:pPr>
                      <a:r>
                        <a:rPr sz="17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ts val="1914"/>
                        </a:lnSpc>
                      </a:pPr>
                      <a:r>
                        <a:rPr sz="17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1914"/>
                        </a:lnSpc>
                      </a:pPr>
                      <a:r>
                        <a:rPr sz="17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1914"/>
                        </a:lnSpc>
                      </a:pPr>
                      <a:r>
                        <a:rPr sz="17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22225">
                        <a:lnSpc>
                          <a:spcPts val="1914"/>
                        </a:lnSpc>
                      </a:pPr>
                      <a:r>
                        <a:rPr sz="17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1914"/>
                        </a:lnSpc>
                      </a:pPr>
                      <a:r>
                        <a:rPr sz="17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ts val="1914"/>
                        </a:lnSpc>
                      </a:pPr>
                      <a:r>
                        <a:rPr sz="17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1914"/>
                        </a:lnSpc>
                      </a:pPr>
                      <a:r>
                        <a:rPr sz="17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1914"/>
                        </a:lnSpc>
                      </a:pPr>
                      <a:r>
                        <a:rPr sz="17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</a:tr>
              <a:tr h="309245">
                <a:tc>
                  <a:txBody>
                    <a:bodyPr/>
                    <a:lstStyle/>
                    <a:p>
                      <a:pPr marL="22225">
                        <a:lnSpc>
                          <a:spcPts val="1939"/>
                        </a:lnSpc>
                      </a:pPr>
                      <a:r>
                        <a:rPr sz="17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1939"/>
                        </a:lnSpc>
                      </a:pPr>
                      <a:r>
                        <a:rPr sz="17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ts val="1939"/>
                        </a:lnSpc>
                      </a:pPr>
                      <a:r>
                        <a:rPr sz="17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1939"/>
                        </a:lnSpc>
                      </a:pPr>
                      <a:r>
                        <a:rPr sz="17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1939"/>
                        </a:lnSpc>
                      </a:pPr>
                      <a:r>
                        <a:rPr sz="17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7300">
              <a:lnSpc>
                <a:spcPct val="100000"/>
              </a:lnSpc>
            </a:pPr>
            <a:r>
              <a:rPr spc="-10" dirty="0"/>
              <a:t>Findin</a:t>
            </a:r>
            <a:r>
              <a:rPr spc="-5" dirty="0"/>
              <a:t>g</a:t>
            </a:r>
            <a:r>
              <a:rPr spc="-70" dirty="0"/>
              <a:t> </a:t>
            </a:r>
            <a:r>
              <a:rPr spc="-450" dirty="0"/>
              <a:t>T</a:t>
            </a:r>
            <a:r>
              <a:rPr spc="-10" dirty="0"/>
              <a:t>opics/Concepts</a:t>
            </a:r>
          </a:p>
        </p:txBody>
      </p:sp>
      <p:sp>
        <p:nvSpPr>
          <p:cNvPr id="3" name="object 3"/>
          <p:cNvSpPr/>
          <p:nvPr/>
        </p:nvSpPr>
        <p:spPr>
          <a:xfrm>
            <a:off x="767080" y="1724660"/>
            <a:ext cx="4328160" cy="1305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7230" y="3308350"/>
            <a:ext cx="5276850" cy="32042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25500" y="1144270"/>
            <a:ext cx="536575" cy="415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10" dirty="0">
                <a:latin typeface="Times New Roman"/>
                <a:cs typeface="Times New Roman"/>
              </a:rPr>
              <a:t>R</a:t>
            </a:r>
            <a:r>
              <a:rPr sz="1875" i="1" spc="22" baseline="-31111" dirty="0">
                <a:latin typeface="Times New Roman"/>
                <a:cs typeface="Times New Roman"/>
              </a:rPr>
              <a:t>2</a:t>
            </a:r>
            <a:r>
              <a:rPr sz="1875" i="1" baseline="-31111" dirty="0">
                <a:latin typeface="Times New Roman"/>
                <a:cs typeface="Times New Roman"/>
              </a:rPr>
              <a:t> </a:t>
            </a:r>
            <a:r>
              <a:rPr sz="1875" i="1" spc="-112" baseline="-31111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=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691630" y="1280160"/>
            <a:ext cx="2631439" cy="31089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60919" y="3181350"/>
            <a:ext cx="1873250" cy="1047750"/>
          </a:xfrm>
          <a:custGeom>
            <a:avLst/>
            <a:gdLst/>
            <a:ahLst/>
            <a:cxnLst/>
            <a:rect l="l" t="t" r="r" b="b"/>
            <a:pathLst>
              <a:path w="1873250" h="1047750">
                <a:moveTo>
                  <a:pt x="0" y="1047750"/>
                </a:moveTo>
                <a:lnTo>
                  <a:pt x="1873250" y="1047750"/>
                </a:lnTo>
                <a:lnTo>
                  <a:pt x="1873250" y="0"/>
                </a:lnTo>
                <a:lnTo>
                  <a:pt x="0" y="0"/>
                </a:lnTo>
                <a:lnTo>
                  <a:pt x="0" y="10477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675119" y="2294889"/>
            <a:ext cx="2743200" cy="8864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720725">
              <a:lnSpc>
                <a:spcPct val="100000"/>
              </a:lnSpc>
              <a:spcBef>
                <a:spcPts val="700"/>
              </a:spcBef>
              <a:tabLst>
                <a:tab pos="1105535" algn="l"/>
                <a:tab pos="1492885" algn="l"/>
                <a:tab pos="1877695" algn="l"/>
                <a:tab pos="2257425" algn="l"/>
              </a:tabLst>
            </a:pPr>
            <a:r>
              <a:rPr sz="1750" spc="10" dirty="0">
                <a:latin typeface="Times New Roman"/>
                <a:cs typeface="Times New Roman"/>
              </a:rPr>
              <a:t>0	0	0	2	3</a:t>
            </a:r>
            <a:endParaRPr sz="1750">
              <a:latin typeface="Times New Roman"/>
              <a:cs typeface="Times New Roman"/>
            </a:endParaRPr>
          </a:p>
          <a:p>
            <a:pPr marL="796925">
              <a:lnSpc>
                <a:spcPts val="2075"/>
              </a:lnSpc>
              <a:tabLst>
                <a:tab pos="1184275" algn="l"/>
                <a:tab pos="1569085" algn="l"/>
                <a:tab pos="1955164" algn="l"/>
                <a:tab pos="2334895" algn="l"/>
              </a:tabLst>
            </a:pPr>
            <a:r>
              <a:rPr sz="1750" spc="10" dirty="0">
                <a:latin typeface="Times New Roman"/>
                <a:cs typeface="Times New Roman"/>
              </a:rPr>
              <a:t>0	0	0	4	2</a:t>
            </a:r>
            <a:endParaRPr sz="1750">
              <a:latin typeface="Times New Roman"/>
              <a:cs typeface="Times New Roman"/>
            </a:endParaRPr>
          </a:p>
          <a:p>
            <a:pPr marL="796925">
              <a:lnSpc>
                <a:spcPts val="2075"/>
              </a:lnSpc>
              <a:tabLst>
                <a:tab pos="1184275" algn="l"/>
                <a:tab pos="1569085" algn="l"/>
                <a:tab pos="1955164" algn="l"/>
                <a:tab pos="2334895" algn="l"/>
              </a:tabLst>
            </a:pPr>
            <a:r>
              <a:rPr sz="1750" spc="10" dirty="0">
                <a:latin typeface="Times New Roman"/>
                <a:cs typeface="Times New Roman"/>
              </a:rPr>
              <a:t>0	0	0	3	3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75119" y="2294889"/>
            <a:ext cx="2743200" cy="886460"/>
          </a:xfrm>
          <a:custGeom>
            <a:avLst/>
            <a:gdLst/>
            <a:ahLst/>
            <a:cxnLst/>
            <a:rect l="l" t="t" r="r" b="b"/>
            <a:pathLst>
              <a:path w="2743200" h="886460">
                <a:moveTo>
                  <a:pt x="2743200" y="0"/>
                </a:moveTo>
                <a:lnTo>
                  <a:pt x="0" y="0"/>
                </a:lnTo>
                <a:lnTo>
                  <a:pt x="0" y="886460"/>
                </a:lnTo>
                <a:lnTo>
                  <a:pt x="2743200" y="886460"/>
                </a:lnTo>
                <a:lnTo>
                  <a:pt x="2743200" y="0"/>
                </a:lnTo>
                <a:close/>
              </a:path>
            </a:pathLst>
          </a:custGeom>
          <a:solidFill>
            <a:srgbClr val="719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dirty="0"/>
              <a:t>02/09/15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pc="-5" dirty="0"/>
              <a:t>Di</a:t>
            </a:r>
            <a:r>
              <a:rPr dirty="0"/>
              <a:t>m</a:t>
            </a:r>
            <a:r>
              <a:rPr spc="-5" dirty="0"/>
              <a:t>ensi</a:t>
            </a:r>
            <a:r>
              <a:rPr dirty="0"/>
              <a:t>onal</a:t>
            </a:r>
            <a:r>
              <a:rPr spc="-5" dirty="0"/>
              <a:t>i</a:t>
            </a:r>
            <a:r>
              <a:rPr dirty="0"/>
              <a:t>ty </a:t>
            </a:r>
            <a:r>
              <a:rPr spc="-5" dirty="0"/>
              <a:t>Reduc</a:t>
            </a:r>
            <a:r>
              <a:rPr dirty="0"/>
              <a:t>t</a:t>
            </a:r>
            <a:r>
              <a:rPr spc="-5" dirty="0"/>
              <a:t>i</a:t>
            </a:r>
            <a:r>
              <a:rPr dirty="0"/>
              <a:t>on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05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7450455" y="3149057"/>
          <a:ext cx="1694814" cy="11391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097"/>
                <a:gridCol w="386080"/>
                <a:gridCol w="385445"/>
                <a:gridCol w="382904"/>
                <a:gridCol w="268287"/>
              </a:tblGrid>
              <a:tr h="306069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7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7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7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7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7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22225">
                        <a:lnSpc>
                          <a:spcPts val="1914"/>
                        </a:lnSpc>
                      </a:pPr>
                      <a:r>
                        <a:rPr sz="17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1914"/>
                        </a:lnSpc>
                      </a:pPr>
                      <a:r>
                        <a:rPr sz="17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ts val="1914"/>
                        </a:lnSpc>
                      </a:pPr>
                      <a:r>
                        <a:rPr sz="17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1914"/>
                        </a:lnSpc>
                      </a:pPr>
                      <a:r>
                        <a:rPr sz="17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1914"/>
                        </a:lnSpc>
                      </a:pPr>
                      <a:r>
                        <a:rPr sz="17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22225">
                        <a:lnSpc>
                          <a:spcPts val="1914"/>
                        </a:lnSpc>
                      </a:pPr>
                      <a:r>
                        <a:rPr sz="17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1914"/>
                        </a:lnSpc>
                      </a:pPr>
                      <a:r>
                        <a:rPr sz="17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ts val="1914"/>
                        </a:lnSpc>
                      </a:pPr>
                      <a:r>
                        <a:rPr sz="17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1914"/>
                        </a:lnSpc>
                      </a:pPr>
                      <a:r>
                        <a:rPr sz="17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1914"/>
                        </a:lnSpc>
                      </a:pPr>
                      <a:r>
                        <a:rPr sz="17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</a:tr>
              <a:tr h="309245">
                <a:tc>
                  <a:txBody>
                    <a:bodyPr/>
                    <a:lstStyle/>
                    <a:p>
                      <a:pPr marL="22225">
                        <a:lnSpc>
                          <a:spcPts val="1939"/>
                        </a:lnSpc>
                      </a:pPr>
                      <a:r>
                        <a:rPr sz="17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1939"/>
                        </a:lnSpc>
                      </a:pPr>
                      <a:r>
                        <a:rPr sz="17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ts val="1939"/>
                        </a:lnSpc>
                      </a:pPr>
                      <a:r>
                        <a:rPr sz="17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1939"/>
                        </a:lnSpc>
                      </a:pPr>
                      <a:r>
                        <a:rPr sz="17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1939"/>
                        </a:lnSpc>
                      </a:pPr>
                      <a:r>
                        <a:rPr sz="17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dirty="0"/>
              <a:t>02/09/15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pc="-5" dirty="0"/>
              <a:t>Di</a:t>
            </a:r>
            <a:r>
              <a:rPr dirty="0"/>
              <a:t>m</a:t>
            </a:r>
            <a:r>
              <a:rPr spc="-5" dirty="0"/>
              <a:t>ensi</a:t>
            </a:r>
            <a:r>
              <a:rPr dirty="0"/>
              <a:t>onal</a:t>
            </a:r>
            <a:r>
              <a:rPr spc="-5" dirty="0"/>
              <a:t>i</a:t>
            </a:r>
            <a:r>
              <a:rPr dirty="0"/>
              <a:t>ty </a:t>
            </a:r>
            <a:r>
              <a:rPr spc="-5" dirty="0"/>
              <a:t>Reduc</a:t>
            </a:r>
            <a:r>
              <a:rPr dirty="0"/>
              <a:t>t</a:t>
            </a:r>
            <a:r>
              <a:rPr spc="-5" dirty="0"/>
              <a:t>i</a:t>
            </a:r>
            <a:r>
              <a:rPr dirty="0"/>
              <a:t>on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05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24280">
              <a:lnSpc>
                <a:spcPct val="100000"/>
              </a:lnSpc>
            </a:pPr>
            <a:r>
              <a:rPr spc="-15" dirty="0"/>
              <a:t>M</a:t>
            </a:r>
            <a:r>
              <a:rPr spc="-10" dirty="0"/>
              <a:t>ultidi</a:t>
            </a:r>
            <a:r>
              <a:rPr spc="-20" dirty="0"/>
              <a:t>m</a:t>
            </a:r>
            <a:r>
              <a:rPr spc="-10" dirty="0"/>
              <a:t>ensiona</a:t>
            </a:r>
            <a:r>
              <a:rPr spc="-5" dirty="0"/>
              <a:t>l </a:t>
            </a:r>
            <a:r>
              <a:rPr spc="-10" dirty="0"/>
              <a:t>Scaling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8990" y="1116329"/>
            <a:ext cx="3948429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istan</a:t>
            </a:r>
            <a:r>
              <a:rPr sz="2000" dirty="0">
                <a:latin typeface="Arial"/>
                <a:cs typeface="Arial"/>
              </a:rPr>
              <a:t>ce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at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x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 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x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it</a:t>
            </a:r>
            <a:r>
              <a:rPr sz="2000" dirty="0">
                <a:latin typeface="Arial"/>
                <a:cs typeface="Arial"/>
              </a:rPr>
              <a:t>y M</a:t>
            </a:r>
            <a:r>
              <a:rPr sz="2000" spc="-5" dirty="0">
                <a:latin typeface="Arial"/>
                <a:cs typeface="Arial"/>
              </a:rPr>
              <a:t>at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x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0769" y="2240279"/>
            <a:ext cx="432434" cy="356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b="1" spc="210" dirty="0">
                <a:latin typeface="Calibri"/>
                <a:cs typeface="Calibri"/>
              </a:rPr>
              <a:t>Δ</a:t>
            </a:r>
            <a:r>
              <a:rPr sz="2150" spc="30" dirty="0">
                <a:latin typeface="Lucida Sans Unicode"/>
                <a:cs typeface="Lucida Sans Unicode"/>
              </a:rPr>
              <a:t>=</a:t>
            </a:r>
            <a:endParaRPr sz="215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88769" y="2128520"/>
            <a:ext cx="163195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220" dirty="0">
                <a:latin typeface="Lucida Sans Unicode"/>
                <a:cs typeface="Lucida Sans Unicode"/>
              </a:rPr>
              <a:t>δ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34310" y="1797050"/>
            <a:ext cx="303530" cy="694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25"/>
              </a:lnSpc>
            </a:pPr>
            <a:r>
              <a:rPr sz="2200" spc="440" dirty="0">
                <a:latin typeface="Lucida Sans Unicode"/>
                <a:cs typeface="Lucida Sans Unicode"/>
              </a:rPr>
              <a:t>⋯</a:t>
            </a:r>
            <a:endParaRPr sz="2200">
              <a:latin typeface="Lucida Sans Unicode"/>
              <a:cs typeface="Lucida Sans Unicode"/>
            </a:endParaRPr>
          </a:p>
          <a:p>
            <a:pPr marL="12700">
              <a:lnSpc>
                <a:spcPts val="2625"/>
              </a:lnSpc>
            </a:pPr>
            <a:r>
              <a:rPr sz="2200" spc="440" dirty="0">
                <a:latin typeface="Lucida Sans Unicode"/>
                <a:cs typeface="Lucida Sans Unicode"/>
              </a:rPr>
              <a:t>⋯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42310" y="2128520"/>
            <a:ext cx="163195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220" dirty="0">
                <a:latin typeface="Lucida Sans Unicode"/>
                <a:cs typeface="Lucida Sans Unicode"/>
              </a:rPr>
              <a:t>δ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42310" y="1861820"/>
            <a:ext cx="351155" cy="656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00" spc="-337" baseline="12626" dirty="0">
                <a:latin typeface="Lucida Sans Unicode"/>
                <a:cs typeface="Lucida Sans Unicode"/>
              </a:rPr>
              <a:t>δ</a:t>
            </a:r>
            <a:r>
              <a:rPr sz="1300" spc="5" dirty="0">
                <a:latin typeface="Times New Roman"/>
                <a:cs typeface="Times New Roman"/>
              </a:rPr>
              <a:t>1</a:t>
            </a:r>
            <a:r>
              <a:rPr sz="1300" spc="-150" dirty="0">
                <a:latin typeface="Times New Roman"/>
                <a:cs typeface="Times New Roman"/>
              </a:rPr>
              <a:t> </a:t>
            </a:r>
            <a:r>
              <a:rPr sz="1300" i="1" spc="5" dirty="0">
                <a:latin typeface="Times New Roman"/>
                <a:cs typeface="Times New Roman"/>
              </a:rPr>
              <a:t>n</a:t>
            </a:r>
            <a:endParaRPr sz="1300">
              <a:latin typeface="Times New Roman"/>
              <a:cs typeface="Times New Roman"/>
            </a:endParaRPr>
          </a:p>
          <a:p>
            <a:pPr marL="149860">
              <a:lnSpc>
                <a:spcPct val="100000"/>
              </a:lnSpc>
              <a:spcBef>
                <a:spcPts val="869"/>
              </a:spcBef>
            </a:pPr>
            <a:r>
              <a:rPr sz="1300" spc="5" dirty="0">
                <a:latin typeface="Times New Roman"/>
                <a:cs typeface="Times New Roman"/>
              </a:rPr>
              <a:t>2</a:t>
            </a:r>
            <a:r>
              <a:rPr sz="1300" spc="-150" dirty="0">
                <a:latin typeface="Times New Roman"/>
                <a:cs typeface="Times New Roman"/>
              </a:rPr>
              <a:t> </a:t>
            </a:r>
            <a:r>
              <a:rPr sz="1300" i="1" spc="5" dirty="0">
                <a:latin typeface="Times New Roman"/>
                <a:cs typeface="Times New Roman"/>
              </a:rPr>
              <a:t>n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88769" y="1861820"/>
            <a:ext cx="931544" cy="1256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25"/>
              </a:lnSpc>
              <a:tabLst>
                <a:tab pos="593725" algn="l"/>
              </a:tabLst>
            </a:pPr>
            <a:r>
              <a:rPr sz="3300" spc="-337" baseline="12626" dirty="0">
                <a:latin typeface="Lucida Sans Unicode"/>
                <a:cs typeface="Lucida Sans Unicode"/>
              </a:rPr>
              <a:t>δ</a:t>
            </a:r>
            <a:r>
              <a:rPr sz="1300" spc="5" dirty="0">
                <a:latin typeface="Times New Roman"/>
                <a:cs typeface="Times New Roman"/>
              </a:rPr>
              <a:t>1</a:t>
            </a:r>
            <a:r>
              <a:rPr sz="1300" spc="-150" dirty="0">
                <a:latin typeface="Times New Roman"/>
                <a:cs typeface="Times New Roman"/>
              </a:rPr>
              <a:t> </a:t>
            </a:r>
            <a:r>
              <a:rPr sz="1300" spc="5" dirty="0">
                <a:latin typeface="Times New Roman"/>
                <a:cs typeface="Times New Roman"/>
              </a:rPr>
              <a:t>1</a:t>
            </a:r>
            <a:r>
              <a:rPr sz="1300" dirty="0">
                <a:latin typeface="Times New Roman"/>
                <a:cs typeface="Times New Roman"/>
              </a:rPr>
              <a:t>	</a:t>
            </a:r>
            <a:r>
              <a:rPr sz="3300" spc="-337" baseline="12626" dirty="0">
                <a:latin typeface="Lucida Sans Unicode"/>
                <a:cs typeface="Lucida Sans Unicode"/>
              </a:rPr>
              <a:t>δ</a:t>
            </a:r>
            <a:r>
              <a:rPr sz="1300" spc="5" dirty="0">
                <a:latin typeface="Times New Roman"/>
                <a:cs typeface="Times New Roman"/>
              </a:rPr>
              <a:t>1</a:t>
            </a:r>
            <a:r>
              <a:rPr sz="1300" spc="-160" dirty="0">
                <a:latin typeface="Times New Roman"/>
                <a:cs typeface="Times New Roman"/>
              </a:rPr>
              <a:t> </a:t>
            </a:r>
            <a:r>
              <a:rPr sz="1300" spc="5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  <a:p>
            <a:pPr marL="149860">
              <a:lnSpc>
                <a:spcPts val="2625"/>
              </a:lnSpc>
              <a:tabLst>
                <a:tab pos="593725" algn="l"/>
              </a:tabLst>
            </a:pPr>
            <a:r>
              <a:rPr sz="1300" spc="5" dirty="0">
                <a:latin typeface="Times New Roman"/>
                <a:cs typeface="Times New Roman"/>
              </a:rPr>
              <a:t>2</a:t>
            </a:r>
            <a:r>
              <a:rPr sz="1300" spc="-150" dirty="0">
                <a:latin typeface="Times New Roman"/>
                <a:cs typeface="Times New Roman"/>
              </a:rPr>
              <a:t> </a:t>
            </a:r>
            <a:r>
              <a:rPr sz="1300" spc="5" dirty="0">
                <a:latin typeface="Times New Roman"/>
                <a:cs typeface="Times New Roman"/>
              </a:rPr>
              <a:t>1</a:t>
            </a:r>
            <a:r>
              <a:rPr sz="1300" dirty="0">
                <a:latin typeface="Times New Roman"/>
                <a:cs typeface="Times New Roman"/>
              </a:rPr>
              <a:t>	</a:t>
            </a:r>
            <a:r>
              <a:rPr sz="3300" spc="-337" baseline="12626" dirty="0">
                <a:latin typeface="Lucida Sans Unicode"/>
                <a:cs typeface="Lucida Sans Unicode"/>
              </a:rPr>
              <a:t>δ</a:t>
            </a:r>
            <a:r>
              <a:rPr sz="1300" spc="5" dirty="0">
                <a:latin typeface="Times New Roman"/>
                <a:cs typeface="Times New Roman"/>
              </a:rPr>
              <a:t>2</a:t>
            </a:r>
            <a:r>
              <a:rPr sz="1300" spc="-160" dirty="0">
                <a:latin typeface="Times New Roman"/>
                <a:cs typeface="Times New Roman"/>
              </a:rPr>
              <a:t> </a:t>
            </a:r>
            <a:r>
              <a:rPr sz="1300" spc="5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ts val="2505"/>
              </a:lnSpc>
              <a:spcBef>
                <a:spcPts val="2130"/>
              </a:spcBef>
              <a:tabLst>
                <a:tab pos="593725" algn="l"/>
              </a:tabLst>
            </a:pPr>
            <a:r>
              <a:rPr sz="3225" spc="-292" baseline="12919" dirty="0">
                <a:latin typeface="Lucida Sans Unicode"/>
                <a:cs typeface="Lucida Sans Unicode"/>
              </a:rPr>
              <a:t>δ</a:t>
            </a:r>
            <a:r>
              <a:rPr sz="1300" i="1" spc="5" dirty="0">
                <a:latin typeface="Times New Roman"/>
                <a:cs typeface="Times New Roman"/>
              </a:rPr>
              <a:t>n</a:t>
            </a:r>
            <a:r>
              <a:rPr sz="1300" i="1" spc="-150" dirty="0">
                <a:latin typeface="Times New Roman"/>
                <a:cs typeface="Times New Roman"/>
              </a:rPr>
              <a:t> </a:t>
            </a:r>
            <a:r>
              <a:rPr sz="1300" spc="5" dirty="0">
                <a:latin typeface="Times New Roman"/>
                <a:cs typeface="Times New Roman"/>
              </a:rPr>
              <a:t>1</a:t>
            </a:r>
            <a:r>
              <a:rPr sz="1300" dirty="0">
                <a:latin typeface="Times New Roman"/>
                <a:cs typeface="Times New Roman"/>
              </a:rPr>
              <a:t>	</a:t>
            </a:r>
            <a:r>
              <a:rPr sz="3225" spc="-292" baseline="12919" dirty="0">
                <a:latin typeface="Lucida Sans Unicode"/>
                <a:cs typeface="Lucida Sans Unicode"/>
              </a:rPr>
              <a:t>δ</a:t>
            </a:r>
            <a:r>
              <a:rPr sz="1300" i="1" spc="5" dirty="0">
                <a:latin typeface="Times New Roman"/>
                <a:cs typeface="Times New Roman"/>
              </a:rPr>
              <a:t>n</a:t>
            </a:r>
            <a:r>
              <a:rPr sz="1300" i="1" spc="-160" dirty="0">
                <a:latin typeface="Times New Roman"/>
                <a:cs typeface="Times New Roman"/>
              </a:rPr>
              <a:t> </a:t>
            </a:r>
            <a:r>
              <a:rPr sz="1300" spc="5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34310" y="2734309"/>
            <a:ext cx="303530" cy="356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480" dirty="0">
                <a:latin typeface="Lucida Sans Unicode"/>
                <a:cs typeface="Lucida Sans Unicode"/>
              </a:rPr>
              <a:t>⋯</a:t>
            </a:r>
            <a:endParaRPr sz="215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42310" y="2799079"/>
            <a:ext cx="351155" cy="31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05"/>
              </a:lnSpc>
            </a:pPr>
            <a:r>
              <a:rPr sz="3225" spc="-292" baseline="12919" dirty="0">
                <a:latin typeface="Lucida Sans Unicode"/>
                <a:cs typeface="Lucida Sans Unicode"/>
              </a:rPr>
              <a:t>δ</a:t>
            </a:r>
            <a:r>
              <a:rPr sz="1300" i="1" spc="180" dirty="0">
                <a:latin typeface="Times New Roman"/>
                <a:cs typeface="Times New Roman"/>
              </a:rPr>
              <a:t>n</a:t>
            </a:r>
            <a:r>
              <a:rPr sz="1300" i="1" spc="5" dirty="0">
                <a:latin typeface="Times New Roman"/>
                <a:cs typeface="Times New Roman"/>
              </a:rPr>
              <a:t>n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84630" y="1501140"/>
            <a:ext cx="2209800" cy="1749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116455" algn="l"/>
              </a:tabLst>
            </a:pPr>
            <a:r>
              <a:rPr sz="10900" b="0" spc="-2450" dirty="0">
                <a:latin typeface="Segoe UI Light"/>
                <a:cs typeface="Segoe UI Light"/>
              </a:rPr>
              <a:t>[	</a:t>
            </a:r>
            <a:r>
              <a:rPr sz="10900" spc="-2915" dirty="0">
                <a:latin typeface="Lucida Sans Unicode"/>
                <a:cs typeface="Lucida Sans Unicode"/>
              </a:rPr>
              <a:t>]</a:t>
            </a:r>
            <a:endParaRPr sz="109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32779" y="1911350"/>
            <a:ext cx="3140075" cy="1082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215" dirty="0">
                <a:latin typeface="Lucida Sans Unicode"/>
                <a:cs typeface="Lucida Sans Unicode"/>
              </a:rPr>
              <a:t>δ</a:t>
            </a:r>
            <a:r>
              <a:rPr sz="1950" i="1" baseline="-21367" dirty="0">
                <a:latin typeface="Times New Roman"/>
                <a:cs typeface="Times New Roman"/>
              </a:rPr>
              <a:t>i</a:t>
            </a:r>
            <a:r>
              <a:rPr sz="1950" i="1" spc="104" baseline="-21367" dirty="0">
                <a:latin typeface="Times New Roman"/>
                <a:cs typeface="Times New Roman"/>
              </a:rPr>
              <a:t> </a:t>
            </a:r>
            <a:r>
              <a:rPr sz="1950" i="1" spc="127" baseline="-21367" dirty="0">
                <a:latin typeface="Times New Roman"/>
                <a:cs typeface="Times New Roman"/>
              </a:rPr>
              <a:t>j</a:t>
            </a:r>
            <a:r>
              <a:rPr sz="2200" spc="-235" dirty="0">
                <a:latin typeface="Lucida Sans Unicode"/>
                <a:cs typeface="Lucida Sans Unicode"/>
              </a:rPr>
              <a:t>=</a:t>
            </a:r>
            <a:r>
              <a:rPr sz="2200" spc="-55" dirty="0">
                <a:latin typeface="Lucida Sans Unicode"/>
                <a:cs typeface="Lucida Sans Unicode"/>
              </a:rPr>
              <a:t>‖</a:t>
            </a:r>
            <a:r>
              <a:rPr sz="2200" b="1" spc="105" dirty="0">
                <a:latin typeface="Times New Roman"/>
                <a:cs typeface="Times New Roman"/>
              </a:rPr>
              <a:t>x</a:t>
            </a:r>
            <a:r>
              <a:rPr sz="1950" i="1" spc="112" baseline="-21367" dirty="0">
                <a:latin typeface="Times New Roman"/>
                <a:cs typeface="Times New Roman"/>
              </a:rPr>
              <a:t>i</a:t>
            </a:r>
            <a:r>
              <a:rPr sz="2200" spc="95" dirty="0">
                <a:latin typeface="Lucida Sans Unicode"/>
                <a:cs typeface="Lucida Sans Unicode"/>
              </a:rPr>
              <a:t>−</a:t>
            </a:r>
            <a:r>
              <a:rPr sz="2200" b="1" spc="-5" dirty="0">
                <a:latin typeface="Times New Roman"/>
                <a:cs typeface="Times New Roman"/>
              </a:rPr>
              <a:t>x</a:t>
            </a:r>
            <a:r>
              <a:rPr sz="2200" b="1" spc="-245" dirty="0">
                <a:latin typeface="Times New Roman"/>
                <a:cs typeface="Times New Roman"/>
              </a:rPr>
              <a:t> </a:t>
            </a:r>
            <a:r>
              <a:rPr sz="1950" i="1" spc="-157" baseline="-21367" dirty="0">
                <a:latin typeface="Times New Roman"/>
                <a:cs typeface="Times New Roman"/>
              </a:rPr>
              <a:t>j</a:t>
            </a:r>
            <a:r>
              <a:rPr sz="2200" spc="-10" dirty="0">
                <a:latin typeface="Lucida Sans Unicode"/>
                <a:cs typeface="Lucida Sans Unicode"/>
              </a:rPr>
              <a:t>‖</a:t>
            </a:r>
            <a:endParaRPr sz="2200">
              <a:latin typeface="Lucida Sans Unicode"/>
              <a:cs typeface="Lucida Sans Unicode"/>
            </a:endParaRPr>
          </a:p>
          <a:p>
            <a:pPr marL="26670" marR="5080">
              <a:lnSpc>
                <a:spcPts val="2220"/>
              </a:lnSpc>
              <a:spcBef>
                <a:spcPts val="1405"/>
              </a:spcBef>
            </a:pPr>
            <a:r>
              <a:rPr sz="2000" spc="-15" dirty="0">
                <a:latin typeface="Arial"/>
                <a:cs typeface="Arial"/>
              </a:rPr>
              <a:t>Eu</a:t>
            </a:r>
            <a:r>
              <a:rPr sz="2000" spc="-20" dirty="0">
                <a:latin typeface="Arial"/>
                <a:cs typeface="Arial"/>
              </a:rPr>
              <a:t>c</a:t>
            </a:r>
            <a:r>
              <a:rPr sz="2000" spc="-15" dirty="0">
                <a:latin typeface="Arial"/>
                <a:cs typeface="Arial"/>
              </a:rPr>
              <a:t>lidea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di</a:t>
            </a:r>
            <a:r>
              <a:rPr sz="2000" spc="-20" dirty="0">
                <a:latin typeface="Arial"/>
                <a:cs typeface="Arial"/>
              </a:rPr>
              <a:t>s</a:t>
            </a:r>
            <a:r>
              <a:rPr sz="2000" spc="-25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an</a:t>
            </a:r>
            <a:r>
              <a:rPr sz="2000" spc="-20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be</a:t>
            </a:r>
            <a:r>
              <a:rPr sz="2000" spc="-25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wee</a:t>
            </a:r>
            <a:r>
              <a:rPr sz="2000" dirty="0">
                <a:latin typeface="Arial"/>
                <a:cs typeface="Arial"/>
              </a:rPr>
              <a:t>n </a:t>
            </a:r>
            <a:r>
              <a:rPr sz="2000" spc="-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wo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ecto</a:t>
            </a:r>
            <a:r>
              <a:rPr sz="2000" dirty="0">
                <a:latin typeface="Arial"/>
                <a:cs typeface="Arial"/>
              </a:rPr>
              <a:t>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8990" y="3873245"/>
            <a:ext cx="8343900" cy="511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989"/>
              </a:lnSpc>
            </a:pPr>
            <a:r>
              <a:rPr sz="1800" dirty="0">
                <a:latin typeface="Arial"/>
                <a:cs typeface="Arial"/>
              </a:rPr>
              <a:t>MDS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proces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use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fin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lowe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dimensiona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representation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giv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same </a:t>
            </a:r>
            <a:r>
              <a:rPr sz="1800" spc="-5" dirty="0">
                <a:latin typeface="Arial"/>
                <a:cs typeface="Arial"/>
              </a:rPr>
              <a:t>distanc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betwee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points.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660525" y="2338816"/>
          <a:ext cx="1942464" cy="464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4657"/>
                <a:gridCol w="504119"/>
                <a:gridCol w="567606"/>
                <a:gridCol w="436080"/>
              </a:tblGrid>
              <a:tr h="175984">
                <a:tc>
                  <a:txBody>
                    <a:bodyPr/>
                    <a:lstStyle/>
                    <a:p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87744">
                <a:tc>
                  <a:txBody>
                    <a:bodyPr/>
                    <a:lstStyle/>
                    <a:p>
                      <a:pPr marL="22225">
                        <a:lnSpc>
                          <a:spcPts val="2150"/>
                        </a:lnSpc>
                      </a:pPr>
                      <a:r>
                        <a:rPr sz="2200" dirty="0">
                          <a:latin typeface="Lucida Sans Unicode"/>
                          <a:cs typeface="Lucida Sans Unicode"/>
                        </a:rPr>
                        <a:t>⋮</a:t>
                      </a:r>
                      <a:endParaRPr sz="22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ts val="2150"/>
                        </a:lnSpc>
                      </a:pPr>
                      <a:r>
                        <a:rPr sz="2200" dirty="0">
                          <a:latin typeface="Lucida Sans Unicode"/>
                          <a:cs typeface="Lucida Sans Unicode"/>
                        </a:rPr>
                        <a:t>⋮</a:t>
                      </a:r>
                      <a:endParaRPr sz="22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ts val="2150"/>
                        </a:lnSpc>
                      </a:pPr>
                      <a:r>
                        <a:rPr sz="2200" dirty="0">
                          <a:latin typeface="Lucida Sans Unicode"/>
                          <a:cs typeface="Lucida Sans Unicode"/>
                        </a:rPr>
                        <a:t>⋱</a:t>
                      </a:r>
                      <a:endParaRPr sz="22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ts val="2150"/>
                        </a:lnSpc>
                      </a:pPr>
                      <a:r>
                        <a:rPr sz="2200" dirty="0">
                          <a:latin typeface="Lucida Sans Unicode"/>
                          <a:cs typeface="Lucida Sans Unicode"/>
                        </a:rPr>
                        <a:t>⋮</a:t>
                      </a:r>
                      <a:endParaRPr sz="22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24280">
              <a:lnSpc>
                <a:spcPct val="100000"/>
              </a:lnSpc>
            </a:pPr>
            <a:r>
              <a:rPr spc="-15" dirty="0"/>
              <a:t>M</a:t>
            </a:r>
            <a:r>
              <a:rPr spc="-10" dirty="0"/>
              <a:t>ultidi</a:t>
            </a:r>
            <a:r>
              <a:rPr spc="-20" dirty="0"/>
              <a:t>m</a:t>
            </a:r>
            <a:r>
              <a:rPr spc="-10" dirty="0"/>
              <a:t>ensiona</a:t>
            </a:r>
            <a:r>
              <a:rPr spc="-5" dirty="0"/>
              <a:t>l </a:t>
            </a:r>
            <a:r>
              <a:rPr spc="-10" dirty="0"/>
              <a:t>Scaling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8990" y="1116329"/>
            <a:ext cx="5965825" cy="95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Th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follo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-5" dirty="0">
                <a:latin typeface="Arial"/>
                <a:cs typeface="Arial"/>
              </a:rPr>
              <a:t> step</a:t>
            </a:r>
            <a:r>
              <a:rPr sz="2000" dirty="0">
                <a:latin typeface="Arial"/>
                <a:cs typeface="Arial"/>
              </a:rPr>
              <a:t>s s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mm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ze</a:t>
            </a:r>
            <a:r>
              <a:rPr sz="2000" spc="-5" dirty="0">
                <a:latin typeface="Arial"/>
                <a:cs typeface="Arial"/>
              </a:rPr>
              <a:t> th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algo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ith</a:t>
            </a:r>
            <a:r>
              <a:rPr sz="2000" dirty="0">
                <a:latin typeface="Arial"/>
                <a:cs typeface="Arial"/>
              </a:rPr>
              <a:t>m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dirty="0">
                <a:latin typeface="Arial"/>
                <a:cs typeface="Arial"/>
              </a:rPr>
              <a:t> MDS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al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ulat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th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at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x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dirty="0">
                <a:latin typeface="Arial"/>
                <a:cs typeface="Arial"/>
              </a:rPr>
              <a:t> s</a:t>
            </a:r>
            <a:r>
              <a:rPr sz="2000" spc="-5" dirty="0">
                <a:latin typeface="Arial"/>
                <a:cs typeface="Arial"/>
              </a:rPr>
              <a:t>qua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 p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x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ities:</a:t>
            </a:r>
            <a:r>
              <a:rPr sz="2000" spc="50" dirty="0">
                <a:latin typeface="Arial"/>
                <a:cs typeface="Arial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Δ</a:t>
            </a:r>
            <a:r>
              <a:rPr sz="1725" spc="7" baseline="31400" dirty="0">
                <a:latin typeface="Times New Roman"/>
                <a:cs typeface="Times New Roman"/>
              </a:rPr>
              <a:t>2</a:t>
            </a:r>
            <a:endParaRPr sz="1725" baseline="3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80790" y="2772409"/>
            <a:ext cx="164465" cy="340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20" dirty="0">
                <a:latin typeface="Times New Roman"/>
                <a:cs typeface="Times New Roman"/>
              </a:rPr>
              <a:t>2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8990" y="2580640"/>
            <a:ext cx="3800475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530475" algn="l"/>
              </a:tabLst>
            </a:pP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al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ulat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th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at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x	</a:t>
            </a:r>
            <a:r>
              <a:rPr sz="2200" b="1" spc="50" dirty="0">
                <a:latin typeface="Times New Roman"/>
                <a:cs typeface="Times New Roman"/>
              </a:rPr>
              <a:t>B</a:t>
            </a:r>
            <a:r>
              <a:rPr sz="2200" spc="-10" dirty="0">
                <a:latin typeface="Lucida Sans Unicode"/>
                <a:cs typeface="Lucida Sans Unicode"/>
              </a:rPr>
              <a:t>=</a:t>
            </a:r>
            <a:r>
              <a:rPr sz="2200" spc="-459" dirty="0">
                <a:latin typeface="Lucida Sans Unicode"/>
                <a:cs typeface="Lucida Sans Unicode"/>
              </a:rPr>
              <a:t> </a:t>
            </a:r>
            <a:r>
              <a:rPr sz="3300" u="heavy" spc="-7" baseline="30303" dirty="0">
                <a:latin typeface="Times New Roman"/>
                <a:cs typeface="Times New Roman"/>
              </a:rPr>
              <a:t>1</a:t>
            </a:r>
            <a:r>
              <a:rPr sz="3300" spc="-82" baseline="30303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J</a:t>
            </a:r>
            <a:r>
              <a:rPr sz="2200" b="1" spc="-245" dirty="0">
                <a:latin typeface="Times New Roman"/>
                <a:cs typeface="Times New Roman"/>
              </a:rPr>
              <a:t> </a:t>
            </a:r>
            <a:r>
              <a:rPr sz="2200" b="1" spc="125" dirty="0">
                <a:latin typeface="Calibri"/>
                <a:cs typeface="Calibri"/>
              </a:rPr>
              <a:t>Δ</a:t>
            </a:r>
            <a:r>
              <a:rPr sz="1950" spc="7" baseline="47008" dirty="0">
                <a:latin typeface="Times New Roman"/>
                <a:cs typeface="Times New Roman"/>
              </a:rPr>
              <a:t>2</a:t>
            </a:r>
            <a:r>
              <a:rPr sz="1950" spc="-120" baseline="47008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J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54900" y="2786379"/>
            <a:ext cx="164465" cy="340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i="1" spc="20" dirty="0">
                <a:latin typeface="Times New Roman"/>
                <a:cs typeface="Times New Roman"/>
              </a:rPr>
              <a:t>n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03059" y="2594609"/>
            <a:ext cx="1371600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b="1" spc="75" dirty="0">
                <a:latin typeface="Times New Roman"/>
                <a:cs typeface="Times New Roman"/>
              </a:rPr>
              <a:t>J</a:t>
            </a:r>
            <a:r>
              <a:rPr sz="2150" spc="125" dirty="0">
                <a:latin typeface="Lucida Sans Unicode"/>
                <a:cs typeface="Lucida Sans Unicode"/>
              </a:rPr>
              <a:t>=</a:t>
            </a:r>
            <a:r>
              <a:rPr sz="2150" b="1" spc="55" dirty="0">
                <a:latin typeface="Times New Roman"/>
                <a:cs typeface="Times New Roman"/>
              </a:rPr>
              <a:t>I</a:t>
            </a:r>
            <a:r>
              <a:rPr sz="2150" spc="30" dirty="0">
                <a:latin typeface="Lucida Sans Unicode"/>
                <a:cs typeface="Lucida Sans Unicode"/>
              </a:rPr>
              <a:t>−</a:t>
            </a:r>
            <a:r>
              <a:rPr sz="2150" spc="-395" dirty="0">
                <a:latin typeface="Lucida Sans Unicode"/>
                <a:cs typeface="Lucida Sans Unicode"/>
              </a:rPr>
              <a:t> </a:t>
            </a:r>
            <a:r>
              <a:rPr sz="3300" u="sng" spc="-7" baseline="30303" dirty="0">
                <a:latin typeface="Times New Roman"/>
                <a:cs typeface="Times New Roman"/>
              </a:rPr>
              <a:t>1</a:t>
            </a:r>
            <a:r>
              <a:rPr sz="3300" spc="-67" baseline="30303" dirty="0">
                <a:latin typeface="Times New Roman"/>
                <a:cs typeface="Times New Roman"/>
              </a:rPr>
              <a:t> </a:t>
            </a:r>
            <a:r>
              <a:rPr sz="2150" b="1" spc="195" dirty="0">
                <a:latin typeface="Times New Roman"/>
                <a:cs typeface="Times New Roman"/>
              </a:rPr>
              <a:t>1</a:t>
            </a:r>
            <a:r>
              <a:rPr sz="2150" b="1" spc="5" dirty="0">
                <a:latin typeface="Times New Roman"/>
                <a:cs typeface="Times New Roman"/>
              </a:rPr>
              <a:t>1</a:t>
            </a:r>
            <a:r>
              <a:rPr sz="1950" i="1" spc="7" baseline="47008" dirty="0">
                <a:latin typeface="Times New Roman"/>
                <a:cs typeface="Times New Roman"/>
              </a:rPr>
              <a:t>T</a:t>
            </a:r>
            <a:endParaRPr sz="1950" baseline="47008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8990" y="3731259"/>
            <a:ext cx="4622800" cy="2289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Obtai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SV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  <a:p>
            <a:pPr marL="488950">
              <a:lnSpc>
                <a:spcPct val="100000"/>
              </a:lnSpc>
              <a:spcBef>
                <a:spcPts val="1430"/>
              </a:spcBef>
            </a:pPr>
            <a:r>
              <a:rPr sz="2200" b="1" spc="50" dirty="0">
                <a:latin typeface="Times New Roman"/>
                <a:cs typeface="Times New Roman"/>
              </a:rPr>
              <a:t>B</a:t>
            </a:r>
            <a:r>
              <a:rPr sz="2200" spc="95" dirty="0">
                <a:latin typeface="Lucida Sans Unicode"/>
                <a:cs typeface="Lucida Sans Unicode"/>
              </a:rPr>
              <a:t>=</a:t>
            </a:r>
            <a:r>
              <a:rPr sz="2200" b="1" spc="-10" dirty="0">
                <a:latin typeface="Times New Roman"/>
                <a:cs typeface="Times New Roman"/>
              </a:rPr>
              <a:t>U</a:t>
            </a:r>
            <a:r>
              <a:rPr sz="2200" b="1" spc="-225" dirty="0">
                <a:latin typeface="Times New Roman"/>
                <a:cs typeface="Times New Roman"/>
              </a:rPr>
              <a:t> </a:t>
            </a:r>
            <a:r>
              <a:rPr sz="2200" b="1" spc="220" dirty="0">
                <a:latin typeface="Calibri"/>
                <a:cs typeface="Calibri"/>
              </a:rPr>
              <a:t>Λ</a:t>
            </a:r>
            <a:r>
              <a:rPr sz="2200" b="1" spc="-180" dirty="0">
                <a:latin typeface="Calibri"/>
                <a:cs typeface="Calibri"/>
              </a:rPr>
              <a:t> </a:t>
            </a:r>
            <a:r>
              <a:rPr sz="2200" b="1" spc="65" dirty="0">
                <a:latin typeface="Times New Roman"/>
                <a:cs typeface="Times New Roman"/>
              </a:rPr>
              <a:t>U</a:t>
            </a:r>
            <a:r>
              <a:rPr sz="1950" i="1" spc="7" baseline="49145" dirty="0">
                <a:latin typeface="Times New Roman"/>
                <a:cs typeface="Times New Roman"/>
              </a:rPr>
              <a:t>T</a:t>
            </a:r>
            <a:endParaRPr sz="1950" baseline="49145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12700" marR="5080">
              <a:lnSpc>
                <a:spcPts val="2220"/>
              </a:lnSpc>
              <a:spcBef>
                <a:spcPts val="1760"/>
              </a:spcBef>
            </a:pPr>
            <a:r>
              <a:rPr sz="2000" spc="-5" dirty="0">
                <a:latin typeface="Arial"/>
                <a:cs typeface="Arial"/>
              </a:rPr>
              <a:t>Fo</a:t>
            </a:r>
            <a:r>
              <a:rPr sz="2000" dirty="0">
                <a:latin typeface="Arial"/>
                <a:cs typeface="Arial"/>
              </a:rPr>
              <a:t>r a</a:t>
            </a:r>
            <a:r>
              <a:rPr sz="2000" spc="-5" dirty="0">
                <a:latin typeface="Arial"/>
                <a:cs typeface="Arial"/>
              </a:rPr>
              <a:t> 2</a:t>
            </a:r>
            <a:r>
              <a:rPr sz="2000" spc="10" dirty="0">
                <a:latin typeface="Arial"/>
                <a:cs typeface="Arial"/>
              </a:rPr>
              <a:t>-</a:t>
            </a:r>
            <a:r>
              <a:rPr sz="2000" i="1" spc="-5" dirty="0">
                <a:latin typeface="Arial"/>
                <a:cs typeface="Arial"/>
              </a:rPr>
              <a:t>di</a:t>
            </a:r>
            <a:r>
              <a:rPr sz="2000" i="1" dirty="0">
                <a:latin typeface="Arial"/>
                <a:cs typeface="Arial"/>
              </a:rPr>
              <a:t>m</a:t>
            </a:r>
            <a:r>
              <a:rPr sz="2000" i="1" spc="-9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ep</a:t>
            </a:r>
            <a:r>
              <a:rPr sz="2000" spc="-2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en</a:t>
            </a:r>
            <a:r>
              <a:rPr sz="2000" spc="-25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-25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ion</a:t>
            </a:r>
            <a:r>
              <a:rPr sz="2000" spc="-5" dirty="0">
                <a:latin typeface="Arial"/>
                <a:cs typeface="Arial"/>
              </a:rPr>
              <a:t>,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k</a:t>
            </a:r>
            <a:r>
              <a:rPr sz="2000" spc="-15" dirty="0">
                <a:latin typeface="Arial"/>
                <a:cs typeface="Arial"/>
              </a:rPr>
              <a:t>ee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o </a:t>
            </a:r>
            <a:r>
              <a:rPr sz="2000" spc="-5" dirty="0">
                <a:latin typeface="Arial"/>
                <a:cs typeface="Arial"/>
              </a:rPr>
              <a:t>eigen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c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rr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pondin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la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ge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t eigen</a:t>
            </a:r>
            <a:r>
              <a:rPr sz="2000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alues.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52109" y="3566159"/>
            <a:ext cx="4531360" cy="3398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dirty="0"/>
              <a:t>02/09/15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pc="-5" dirty="0"/>
              <a:t>Di</a:t>
            </a:r>
            <a:r>
              <a:rPr dirty="0"/>
              <a:t>m</a:t>
            </a:r>
            <a:r>
              <a:rPr spc="-5" dirty="0"/>
              <a:t>ensi</a:t>
            </a:r>
            <a:r>
              <a:rPr dirty="0"/>
              <a:t>onal</a:t>
            </a:r>
            <a:r>
              <a:rPr spc="-5" dirty="0"/>
              <a:t>i</a:t>
            </a:r>
            <a:r>
              <a:rPr dirty="0"/>
              <a:t>ty </a:t>
            </a:r>
            <a:r>
              <a:rPr spc="-5" dirty="0"/>
              <a:t>Reduc</a:t>
            </a:r>
            <a:r>
              <a:rPr dirty="0"/>
              <a:t>t</a:t>
            </a:r>
            <a:r>
              <a:rPr spc="-5" dirty="0"/>
              <a:t>i</a:t>
            </a:r>
            <a:r>
              <a:rPr dirty="0"/>
              <a:t>on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05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8580">
              <a:lnSpc>
                <a:spcPct val="100000"/>
              </a:lnSpc>
            </a:pPr>
            <a:r>
              <a:rPr spc="-10" dirty="0"/>
              <a:t>Distance</a:t>
            </a:r>
            <a:r>
              <a:rPr spc="-5" dirty="0"/>
              <a:t> </a:t>
            </a:r>
            <a:r>
              <a:rPr spc="-10" dirty="0"/>
              <a:t>i</a:t>
            </a:r>
            <a:r>
              <a:rPr spc="-5" dirty="0"/>
              <a:t>n</a:t>
            </a:r>
            <a:r>
              <a:rPr spc="-10" dirty="0"/>
              <a:t> Hyperspace</a:t>
            </a:r>
          </a:p>
        </p:txBody>
      </p:sp>
      <p:sp>
        <p:nvSpPr>
          <p:cNvPr id="3" name="object 3"/>
          <p:cNvSpPr/>
          <p:nvPr/>
        </p:nvSpPr>
        <p:spPr>
          <a:xfrm>
            <a:off x="1371600" y="2346960"/>
            <a:ext cx="7315200" cy="3868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11400" y="6009640"/>
            <a:ext cx="0" cy="147320"/>
          </a:xfrm>
          <a:custGeom>
            <a:avLst/>
            <a:gdLst/>
            <a:ahLst/>
            <a:cxnLst/>
            <a:rect l="l" t="t" r="r" b="b"/>
            <a:pathLst>
              <a:path h="147320">
                <a:moveTo>
                  <a:pt x="0" y="147320"/>
                </a:moveTo>
                <a:lnTo>
                  <a:pt x="0" y="0"/>
                </a:lnTo>
              </a:path>
            </a:pathLst>
          </a:custGeom>
          <a:ln w="3175">
            <a:solidFill>
              <a:srgbClr val="DB2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58060" y="5854700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53339" y="0"/>
                </a:moveTo>
                <a:lnTo>
                  <a:pt x="0" y="162559"/>
                </a:lnTo>
                <a:lnTo>
                  <a:pt x="107950" y="162559"/>
                </a:lnTo>
                <a:lnTo>
                  <a:pt x="53339" y="0"/>
                </a:lnTo>
                <a:close/>
              </a:path>
            </a:pathLst>
          </a:custGeom>
          <a:solidFill>
            <a:srgbClr val="DB2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08990" y="1116329"/>
            <a:ext cx="6977380" cy="1477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istan</a:t>
            </a:r>
            <a:r>
              <a:rPr sz="2000" dirty="0">
                <a:latin typeface="Arial"/>
                <a:cs typeface="Arial"/>
              </a:rPr>
              <a:t>ce</a:t>
            </a:r>
            <a:r>
              <a:rPr sz="2000" spc="-5" dirty="0">
                <a:latin typeface="Arial"/>
                <a:cs typeface="Arial"/>
              </a:rPr>
              <a:t> bet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ee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nea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est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neighbo</a:t>
            </a:r>
            <a:r>
              <a:rPr sz="2000" dirty="0">
                <a:latin typeface="Arial"/>
                <a:cs typeface="Arial"/>
              </a:rPr>
              <a:t>rs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 v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ry </a:t>
            </a:r>
            <a:r>
              <a:rPr sz="2000" spc="-5" dirty="0">
                <a:latin typeface="Arial"/>
                <a:cs typeface="Arial"/>
              </a:rPr>
              <a:t>la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ge!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Si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pl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ulation: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unifo</a:t>
            </a:r>
            <a:r>
              <a:rPr sz="2000" dirty="0">
                <a:latin typeface="Arial"/>
                <a:cs typeface="Arial"/>
              </a:rPr>
              <a:t>rm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y </a:t>
            </a:r>
            <a:r>
              <a:rPr sz="2000" spc="-5" dirty="0">
                <a:latin typeface="Arial"/>
                <a:cs typeface="Arial"/>
              </a:rPr>
              <a:t>dist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ibute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 point</a:t>
            </a:r>
            <a:r>
              <a:rPr sz="2000" dirty="0">
                <a:latin typeface="Arial"/>
                <a:cs typeface="Arial"/>
              </a:rPr>
              <a:t>s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 h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5" dirty="0">
                <a:latin typeface="Arial"/>
                <a:cs typeface="Arial"/>
              </a:rPr>
              <a:t>pe</a:t>
            </a:r>
            <a:r>
              <a:rPr sz="2000" dirty="0">
                <a:latin typeface="Arial"/>
                <a:cs typeface="Arial"/>
              </a:rPr>
              <a:t>rc</a:t>
            </a:r>
            <a:r>
              <a:rPr sz="2000" spc="-5" dirty="0">
                <a:latin typeface="Arial"/>
                <a:cs typeface="Arial"/>
              </a:rPr>
              <a:t>ube.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>
              <a:latin typeface="Times New Roman"/>
              <a:cs typeface="Times New Roman"/>
            </a:endParaRPr>
          </a:p>
          <a:p>
            <a:pPr marL="1267460" algn="ctr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5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dirty="0"/>
              <a:t>02/09/15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pc="-5" dirty="0"/>
              <a:t>Di</a:t>
            </a:r>
            <a:r>
              <a:rPr dirty="0"/>
              <a:t>m</a:t>
            </a:r>
            <a:r>
              <a:rPr spc="-5" dirty="0"/>
              <a:t>ensi</a:t>
            </a:r>
            <a:r>
              <a:rPr dirty="0"/>
              <a:t>onal</a:t>
            </a:r>
            <a:r>
              <a:rPr spc="-5" dirty="0"/>
              <a:t>i</a:t>
            </a:r>
            <a:r>
              <a:rPr dirty="0"/>
              <a:t>ty </a:t>
            </a:r>
            <a:r>
              <a:rPr spc="-5" dirty="0"/>
              <a:t>Reduc</a:t>
            </a:r>
            <a:r>
              <a:rPr dirty="0"/>
              <a:t>t</a:t>
            </a:r>
            <a:r>
              <a:rPr spc="-5" dirty="0"/>
              <a:t>i</a:t>
            </a:r>
            <a:r>
              <a:rPr dirty="0"/>
              <a:t>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0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8580">
              <a:lnSpc>
                <a:spcPct val="100000"/>
              </a:lnSpc>
            </a:pPr>
            <a:r>
              <a:rPr spc="-10" dirty="0"/>
              <a:t>Distance</a:t>
            </a:r>
            <a:r>
              <a:rPr spc="-5" dirty="0"/>
              <a:t> </a:t>
            </a:r>
            <a:r>
              <a:rPr spc="-10" dirty="0"/>
              <a:t>i</a:t>
            </a:r>
            <a:r>
              <a:rPr spc="-5" dirty="0"/>
              <a:t>n</a:t>
            </a:r>
            <a:r>
              <a:rPr spc="-10" dirty="0"/>
              <a:t> Hyperspace</a:t>
            </a:r>
          </a:p>
        </p:txBody>
      </p:sp>
      <p:sp>
        <p:nvSpPr>
          <p:cNvPr id="3" name="object 3"/>
          <p:cNvSpPr/>
          <p:nvPr/>
        </p:nvSpPr>
        <p:spPr>
          <a:xfrm>
            <a:off x="1371600" y="2346960"/>
            <a:ext cx="7315200" cy="3868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68600" y="6009640"/>
            <a:ext cx="0" cy="147320"/>
          </a:xfrm>
          <a:custGeom>
            <a:avLst/>
            <a:gdLst/>
            <a:ahLst/>
            <a:cxnLst/>
            <a:rect l="l" t="t" r="r" b="b"/>
            <a:pathLst>
              <a:path h="147320">
                <a:moveTo>
                  <a:pt x="0" y="147320"/>
                </a:moveTo>
                <a:lnTo>
                  <a:pt x="0" y="0"/>
                </a:lnTo>
              </a:path>
            </a:pathLst>
          </a:custGeom>
          <a:ln w="3175">
            <a:solidFill>
              <a:srgbClr val="DB2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13989" y="5854700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54610" y="0"/>
                </a:moveTo>
                <a:lnTo>
                  <a:pt x="0" y="162559"/>
                </a:lnTo>
                <a:lnTo>
                  <a:pt x="107950" y="162559"/>
                </a:lnTo>
                <a:lnTo>
                  <a:pt x="54610" y="0"/>
                </a:lnTo>
                <a:close/>
              </a:path>
            </a:pathLst>
          </a:custGeom>
          <a:solidFill>
            <a:srgbClr val="DB2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08990" y="1116329"/>
            <a:ext cx="6977380" cy="1477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istan</a:t>
            </a:r>
            <a:r>
              <a:rPr sz="2000" dirty="0">
                <a:latin typeface="Arial"/>
                <a:cs typeface="Arial"/>
              </a:rPr>
              <a:t>ce</a:t>
            </a:r>
            <a:r>
              <a:rPr sz="2000" spc="-5" dirty="0">
                <a:latin typeface="Arial"/>
                <a:cs typeface="Arial"/>
              </a:rPr>
              <a:t> bet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ee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nea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est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neighbo</a:t>
            </a:r>
            <a:r>
              <a:rPr sz="2000" dirty="0">
                <a:latin typeface="Arial"/>
                <a:cs typeface="Arial"/>
              </a:rPr>
              <a:t>rs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 v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ry </a:t>
            </a:r>
            <a:r>
              <a:rPr sz="2000" spc="-5" dirty="0">
                <a:latin typeface="Arial"/>
                <a:cs typeface="Arial"/>
              </a:rPr>
              <a:t>la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ge!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Si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pl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ulation: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unifo</a:t>
            </a:r>
            <a:r>
              <a:rPr sz="2000" dirty="0">
                <a:latin typeface="Arial"/>
                <a:cs typeface="Arial"/>
              </a:rPr>
              <a:t>rm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y </a:t>
            </a:r>
            <a:r>
              <a:rPr sz="2000" spc="-5" dirty="0">
                <a:latin typeface="Arial"/>
                <a:cs typeface="Arial"/>
              </a:rPr>
              <a:t>dist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ibute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 point</a:t>
            </a:r>
            <a:r>
              <a:rPr sz="2000" dirty="0">
                <a:latin typeface="Arial"/>
                <a:cs typeface="Arial"/>
              </a:rPr>
              <a:t>s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 h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5" dirty="0">
                <a:latin typeface="Arial"/>
                <a:cs typeface="Arial"/>
              </a:rPr>
              <a:t>pe</a:t>
            </a:r>
            <a:r>
              <a:rPr sz="2000" dirty="0">
                <a:latin typeface="Arial"/>
                <a:cs typeface="Arial"/>
              </a:rPr>
              <a:t>rc</a:t>
            </a:r>
            <a:r>
              <a:rPr sz="2000" spc="-5" dirty="0">
                <a:latin typeface="Arial"/>
                <a:cs typeface="Arial"/>
              </a:rPr>
              <a:t>ube.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>
              <a:latin typeface="Times New Roman"/>
              <a:cs typeface="Times New Roman"/>
            </a:endParaRPr>
          </a:p>
          <a:p>
            <a:pPr marL="1394460" algn="ctr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0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dirty="0"/>
              <a:t>02/09/15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pc="-5" dirty="0"/>
              <a:t>Di</a:t>
            </a:r>
            <a:r>
              <a:rPr dirty="0"/>
              <a:t>m</a:t>
            </a:r>
            <a:r>
              <a:rPr spc="-5" dirty="0"/>
              <a:t>ensi</a:t>
            </a:r>
            <a:r>
              <a:rPr dirty="0"/>
              <a:t>onal</a:t>
            </a:r>
            <a:r>
              <a:rPr spc="-5" dirty="0"/>
              <a:t>i</a:t>
            </a:r>
            <a:r>
              <a:rPr dirty="0"/>
              <a:t>ty </a:t>
            </a:r>
            <a:r>
              <a:rPr spc="-5" dirty="0"/>
              <a:t>Reduc</a:t>
            </a:r>
            <a:r>
              <a:rPr dirty="0"/>
              <a:t>t</a:t>
            </a:r>
            <a:r>
              <a:rPr spc="-5" dirty="0"/>
              <a:t>i</a:t>
            </a:r>
            <a:r>
              <a:rPr dirty="0"/>
              <a:t>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0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8580">
              <a:lnSpc>
                <a:spcPct val="100000"/>
              </a:lnSpc>
            </a:pPr>
            <a:r>
              <a:rPr spc="-10" dirty="0"/>
              <a:t>Distance</a:t>
            </a:r>
            <a:r>
              <a:rPr spc="-5" dirty="0"/>
              <a:t> </a:t>
            </a:r>
            <a:r>
              <a:rPr spc="-10" dirty="0"/>
              <a:t>i</a:t>
            </a:r>
            <a:r>
              <a:rPr spc="-5" dirty="0"/>
              <a:t>n</a:t>
            </a:r>
            <a:r>
              <a:rPr spc="-10" dirty="0"/>
              <a:t> Hyperspace</a:t>
            </a:r>
          </a:p>
        </p:txBody>
      </p:sp>
      <p:sp>
        <p:nvSpPr>
          <p:cNvPr id="3" name="object 3"/>
          <p:cNvSpPr/>
          <p:nvPr/>
        </p:nvSpPr>
        <p:spPr>
          <a:xfrm>
            <a:off x="1371600" y="2346960"/>
            <a:ext cx="7315200" cy="3868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350" y="6009640"/>
            <a:ext cx="0" cy="147320"/>
          </a:xfrm>
          <a:custGeom>
            <a:avLst/>
            <a:gdLst/>
            <a:ahLst/>
            <a:cxnLst/>
            <a:rect l="l" t="t" r="r" b="b"/>
            <a:pathLst>
              <a:path h="147320">
                <a:moveTo>
                  <a:pt x="0" y="147320"/>
                </a:moveTo>
                <a:lnTo>
                  <a:pt x="0" y="0"/>
                </a:lnTo>
              </a:path>
            </a:pathLst>
          </a:custGeom>
          <a:ln w="3175">
            <a:solidFill>
              <a:srgbClr val="DB2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98009" y="5854700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53339" y="0"/>
                </a:moveTo>
                <a:lnTo>
                  <a:pt x="0" y="162559"/>
                </a:lnTo>
                <a:lnTo>
                  <a:pt x="107950" y="162559"/>
                </a:lnTo>
                <a:lnTo>
                  <a:pt x="53339" y="0"/>
                </a:lnTo>
                <a:close/>
              </a:path>
            </a:pathLst>
          </a:custGeom>
          <a:solidFill>
            <a:srgbClr val="DB2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08990" y="1116329"/>
            <a:ext cx="6977380" cy="1477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istan</a:t>
            </a:r>
            <a:r>
              <a:rPr sz="2000" dirty="0">
                <a:latin typeface="Arial"/>
                <a:cs typeface="Arial"/>
              </a:rPr>
              <a:t>ce</a:t>
            </a:r>
            <a:r>
              <a:rPr sz="2000" spc="-5" dirty="0">
                <a:latin typeface="Arial"/>
                <a:cs typeface="Arial"/>
              </a:rPr>
              <a:t> bet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ee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nea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est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neighbo</a:t>
            </a:r>
            <a:r>
              <a:rPr sz="2000" dirty="0">
                <a:latin typeface="Arial"/>
                <a:cs typeface="Arial"/>
              </a:rPr>
              <a:t>rs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 v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ry </a:t>
            </a:r>
            <a:r>
              <a:rPr sz="2000" spc="-5" dirty="0">
                <a:latin typeface="Arial"/>
                <a:cs typeface="Arial"/>
              </a:rPr>
              <a:t>la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ge!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Si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pl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ulation: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unifo</a:t>
            </a:r>
            <a:r>
              <a:rPr sz="2000" dirty="0">
                <a:latin typeface="Arial"/>
                <a:cs typeface="Arial"/>
              </a:rPr>
              <a:t>rm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y </a:t>
            </a:r>
            <a:r>
              <a:rPr sz="2000" spc="-5" dirty="0">
                <a:latin typeface="Arial"/>
                <a:cs typeface="Arial"/>
              </a:rPr>
              <a:t>dist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ibute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 point</a:t>
            </a:r>
            <a:r>
              <a:rPr sz="2000" dirty="0">
                <a:latin typeface="Arial"/>
                <a:cs typeface="Arial"/>
              </a:rPr>
              <a:t>s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 h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5" dirty="0">
                <a:latin typeface="Arial"/>
                <a:cs typeface="Arial"/>
              </a:rPr>
              <a:t>pe</a:t>
            </a:r>
            <a:r>
              <a:rPr sz="2000" dirty="0">
                <a:latin typeface="Arial"/>
                <a:cs typeface="Arial"/>
              </a:rPr>
              <a:t>rc</a:t>
            </a:r>
            <a:r>
              <a:rPr sz="2000" spc="-5" dirty="0">
                <a:latin typeface="Arial"/>
                <a:cs typeface="Arial"/>
              </a:rPr>
              <a:t>ube.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>
              <a:latin typeface="Times New Roman"/>
              <a:cs typeface="Times New Roman"/>
            </a:endParaRPr>
          </a:p>
          <a:p>
            <a:pPr marL="1394460" algn="ctr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5</a:t>
            </a:r>
            <a:r>
              <a:rPr sz="1800" dirty="0">
                <a:latin typeface="Arial"/>
                <a:cs typeface="Arial"/>
              </a:rPr>
              <a:t>0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dirty="0"/>
              <a:t>02/09/15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pc="-5" dirty="0"/>
              <a:t>Di</a:t>
            </a:r>
            <a:r>
              <a:rPr dirty="0"/>
              <a:t>m</a:t>
            </a:r>
            <a:r>
              <a:rPr spc="-5" dirty="0"/>
              <a:t>ensi</a:t>
            </a:r>
            <a:r>
              <a:rPr dirty="0"/>
              <a:t>onal</a:t>
            </a:r>
            <a:r>
              <a:rPr spc="-5" dirty="0"/>
              <a:t>i</a:t>
            </a:r>
            <a:r>
              <a:rPr dirty="0"/>
              <a:t>ty </a:t>
            </a:r>
            <a:r>
              <a:rPr spc="-5" dirty="0"/>
              <a:t>Reduc</a:t>
            </a:r>
            <a:r>
              <a:rPr dirty="0"/>
              <a:t>t</a:t>
            </a:r>
            <a:r>
              <a:rPr spc="-5" dirty="0"/>
              <a:t>i</a:t>
            </a:r>
            <a:r>
              <a:rPr dirty="0"/>
              <a:t>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05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8580">
              <a:lnSpc>
                <a:spcPct val="100000"/>
              </a:lnSpc>
            </a:pPr>
            <a:r>
              <a:rPr spc="-10" dirty="0"/>
              <a:t>Distance</a:t>
            </a:r>
            <a:r>
              <a:rPr spc="-5" dirty="0"/>
              <a:t> </a:t>
            </a:r>
            <a:r>
              <a:rPr spc="-10" dirty="0"/>
              <a:t>i</a:t>
            </a:r>
            <a:r>
              <a:rPr spc="-5" dirty="0"/>
              <a:t>n</a:t>
            </a:r>
            <a:r>
              <a:rPr spc="-10" dirty="0"/>
              <a:t> Hyperspace</a:t>
            </a:r>
          </a:p>
        </p:txBody>
      </p:sp>
      <p:sp>
        <p:nvSpPr>
          <p:cNvPr id="3" name="object 3"/>
          <p:cNvSpPr/>
          <p:nvPr/>
        </p:nvSpPr>
        <p:spPr>
          <a:xfrm>
            <a:off x="1371600" y="2346960"/>
            <a:ext cx="7315200" cy="3868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37859" y="6009640"/>
            <a:ext cx="0" cy="147320"/>
          </a:xfrm>
          <a:custGeom>
            <a:avLst/>
            <a:gdLst/>
            <a:ahLst/>
            <a:cxnLst/>
            <a:rect l="l" t="t" r="r" b="b"/>
            <a:pathLst>
              <a:path h="147320">
                <a:moveTo>
                  <a:pt x="0" y="147320"/>
                </a:moveTo>
                <a:lnTo>
                  <a:pt x="0" y="0"/>
                </a:lnTo>
              </a:path>
            </a:pathLst>
          </a:custGeom>
          <a:ln w="3175">
            <a:solidFill>
              <a:srgbClr val="DB2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84520" y="5854700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53339" y="0"/>
                </a:moveTo>
                <a:lnTo>
                  <a:pt x="0" y="162559"/>
                </a:lnTo>
                <a:lnTo>
                  <a:pt x="107950" y="162559"/>
                </a:lnTo>
                <a:lnTo>
                  <a:pt x="53339" y="0"/>
                </a:lnTo>
                <a:close/>
              </a:path>
            </a:pathLst>
          </a:custGeom>
          <a:solidFill>
            <a:srgbClr val="DB2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08990" y="1116329"/>
            <a:ext cx="6977380" cy="1477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istan</a:t>
            </a:r>
            <a:r>
              <a:rPr sz="2000" dirty="0">
                <a:latin typeface="Arial"/>
                <a:cs typeface="Arial"/>
              </a:rPr>
              <a:t>ce</a:t>
            </a:r>
            <a:r>
              <a:rPr sz="2000" spc="-5" dirty="0">
                <a:latin typeface="Arial"/>
                <a:cs typeface="Arial"/>
              </a:rPr>
              <a:t> bet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ee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nea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est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neighbo</a:t>
            </a:r>
            <a:r>
              <a:rPr sz="2000" dirty="0">
                <a:latin typeface="Arial"/>
                <a:cs typeface="Arial"/>
              </a:rPr>
              <a:t>rs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 v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ry </a:t>
            </a:r>
            <a:r>
              <a:rPr sz="2000" spc="-5" dirty="0">
                <a:latin typeface="Arial"/>
                <a:cs typeface="Arial"/>
              </a:rPr>
              <a:t>la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ge!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Si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pl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ulation: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unifo</a:t>
            </a:r>
            <a:r>
              <a:rPr sz="2000" dirty="0">
                <a:latin typeface="Arial"/>
                <a:cs typeface="Arial"/>
              </a:rPr>
              <a:t>rm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y </a:t>
            </a:r>
            <a:r>
              <a:rPr sz="2000" spc="-5" dirty="0">
                <a:latin typeface="Arial"/>
                <a:cs typeface="Arial"/>
              </a:rPr>
              <a:t>dist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ibute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 point</a:t>
            </a:r>
            <a:r>
              <a:rPr sz="2000" dirty="0">
                <a:latin typeface="Arial"/>
                <a:cs typeface="Arial"/>
              </a:rPr>
              <a:t>s 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 h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5" dirty="0">
                <a:latin typeface="Arial"/>
                <a:cs typeface="Arial"/>
              </a:rPr>
              <a:t>pe</a:t>
            </a:r>
            <a:r>
              <a:rPr sz="2000" dirty="0">
                <a:latin typeface="Arial"/>
                <a:cs typeface="Arial"/>
              </a:rPr>
              <a:t>rc</a:t>
            </a:r>
            <a:r>
              <a:rPr sz="2000" spc="-5" dirty="0">
                <a:latin typeface="Arial"/>
                <a:cs typeface="Arial"/>
              </a:rPr>
              <a:t>ube.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>
              <a:latin typeface="Times New Roman"/>
              <a:cs typeface="Times New Roman"/>
            </a:endParaRPr>
          </a:p>
          <a:p>
            <a:pPr marL="1521460" algn="ctr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10</a:t>
            </a:r>
            <a:r>
              <a:rPr sz="1800" dirty="0">
                <a:latin typeface="Arial"/>
                <a:cs typeface="Arial"/>
              </a:rPr>
              <a:t>0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dirty="0"/>
              <a:t>02/09/15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pc="-5" dirty="0"/>
              <a:t>Di</a:t>
            </a:r>
            <a:r>
              <a:rPr dirty="0"/>
              <a:t>m</a:t>
            </a:r>
            <a:r>
              <a:rPr spc="-5" dirty="0"/>
              <a:t>ensi</a:t>
            </a:r>
            <a:r>
              <a:rPr dirty="0"/>
              <a:t>onal</a:t>
            </a:r>
            <a:r>
              <a:rPr spc="-5" dirty="0"/>
              <a:t>i</a:t>
            </a:r>
            <a:r>
              <a:rPr dirty="0"/>
              <a:t>ty </a:t>
            </a:r>
            <a:r>
              <a:rPr spc="-5" dirty="0"/>
              <a:t>Reduc</a:t>
            </a:r>
            <a:r>
              <a:rPr dirty="0"/>
              <a:t>t</a:t>
            </a:r>
            <a:r>
              <a:rPr spc="-5" dirty="0"/>
              <a:t>i</a:t>
            </a:r>
            <a:r>
              <a:rPr dirty="0"/>
              <a:t>on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05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808990" y="6440170"/>
            <a:ext cx="7321550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ost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dat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 point</a:t>
            </a:r>
            <a:r>
              <a:rPr sz="2000" dirty="0">
                <a:latin typeface="Arial"/>
                <a:cs typeface="Arial"/>
              </a:rPr>
              <a:t>s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lo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 </a:t>
            </a:r>
            <a:r>
              <a:rPr sz="2000" spc="-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 th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bounda</a:t>
            </a:r>
            <a:r>
              <a:rPr sz="2000" dirty="0">
                <a:latin typeface="Arial"/>
                <a:cs typeface="Arial"/>
              </a:rPr>
              <a:t>ry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pl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pa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e.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1519" y="2716529"/>
            <a:ext cx="4114800" cy="31635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39690" y="2305050"/>
            <a:ext cx="4114800" cy="37769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8040">
              <a:lnSpc>
                <a:spcPct val="100000"/>
              </a:lnSpc>
            </a:pPr>
            <a:r>
              <a:rPr spc="-15" dirty="0"/>
              <a:t>Sam</a:t>
            </a:r>
            <a:r>
              <a:rPr spc="-10" dirty="0"/>
              <a:t>pl</a:t>
            </a:r>
            <a:r>
              <a:rPr spc="-5" dirty="0"/>
              <a:t>e</a:t>
            </a:r>
            <a:r>
              <a:rPr spc="-10" dirty="0"/>
              <a:t> </a:t>
            </a:r>
            <a:r>
              <a:rPr spc="-15" dirty="0"/>
              <a:t>Sparsity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dirty="0"/>
              <a:t>02/09/15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pc="-5" dirty="0"/>
              <a:t>Di</a:t>
            </a:r>
            <a:r>
              <a:rPr dirty="0"/>
              <a:t>m</a:t>
            </a:r>
            <a:r>
              <a:rPr spc="-5" dirty="0"/>
              <a:t>ensi</a:t>
            </a:r>
            <a:r>
              <a:rPr dirty="0"/>
              <a:t>onal</a:t>
            </a:r>
            <a:r>
              <a:rPr spc="-5" dirty="0"/>
              <a:t>i</a:t>
            </a:r>
            <a:r>
              <a:rPr dirty="0"/>
              <a:t>ty </a:t>
            </a:r>
            <a:r>
              <a:rPr spc="-5" dirty="0"/>
              <a:t>Reduc</a:t>
            </a:r>
            <a:r>
              <a:rPr dirty="0"/>
              <a:t>t</a:t>
            </a:r>
            <a:r>
              <a:rPr spc="-5" dirty="0"/>
              <a:t>i</a:t>
            </a:r>
            <a:r>
              <a:rPr dirty="0"/>
              <a:t>on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05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808990" y="1142745"/>
            <a:ext cx="8072120" cy="1644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240"/>
              </a:lnSpc>
            </a:pPr>
            <a:r>
              <a:rPr sz="2000" spc="-5" dirty="0">
                <a:latin typeface="Arial"/>
                <a:cs typeface="Arial"/>
              </a:rPr>
              <a:t>Whe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th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di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en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ionalit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45" dirty="0">
                <a:latin typeface="Arial"/>
                <a:cs typeface="Arial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d</a:t>
            </a:r>
            <a:r>
              <a:rPr sz="2000" i="1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dirty="0">
                <a:latin typeface="Arial"/>
                <a:cs typeface="Arial"/>
              </a:rPr>
              <a:t>cr</a:t>
            </a:r>
            <a:r>
              <a:rPr sz="2000" spc="-5" dirty="0">
                <a:latin typeface="Arial"/>
                <a:cs typeface="Arial"/>
              </a:rPr>
              <a:t>ea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es,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olu</a:t>
            </a:r>
            <a:r>
              <a:rPr sz="2000" dirty="0">
                <a:latin typeface="Arial"/>
                <a:cs typeface="Arial"/>
              </a:rPr>
              <a:t>me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pa</a:t>
            </a:r>
            <a:r>
              <a:rPr sz="2000" dirty="0">
                <a:latin typeface="Arial"/>
                <a:cs typeface="Arial"/>
              </a:rPr>
              <a:t>ce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dirty="0">
                <a:latin typeface="Arial"/>
                <a:cs typeface="Arial"/>
              </a:rPr>
              <a:t>cr</a:t>
            </a:r>
            <a:r>
              <a:rPr sz="2000" spc="-5" dirty="0">
                <a:latin typeface="Arial"/>
                <a:cs typeface="Arial"/>
              </a:rPr>
              <a:t>ea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 so</a:t>
            </a:r>
            <a:r>
              <a:rPr sz="2000" spc="-5" dirty="0">
                <a:latin typeface="Arial"/>
                <a:cs typeface="Arial"/>
              </a:rPr>
              <a:t> fast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that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a</a:t>
            </a:r>
            <a:r>
              <a:rPr sz="2000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ailabl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dat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 be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 s</a:t>
            </a:r>
            <a:r>
              <a:rPr sz="2000" spc="-5" dirty="0">
                <a:latin typeface="Arial"/>
                <a:cs typeface="Arial"/>
              </a:rPr>
              <a:t>pa</a:t>
            </a:r>
            <a:r>
              <a:rPr sz="2000" dirty="0">
                <a:latin typeface="Arial"/>
                <a:cs typeface="Arial"/>
              </a:rPr>
              <a:t>rs</a:t>
            </a:r>
            <a:r>
              <a:rPr sz="2000" spc="-5" dirty="0">
                <a:latin typeface="Arial"/>
                <a:cs typeface="Arial"/>
              </a:rPr>
              <a:t>e.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 marR="2210435">
              <a:lnSpc>
                <a:spcPts val="2230"/>
              </a:lnSpc>
              <a:spcBef>
                <a:spcPts val="1664"/>
              </a:spcBef>
            </a:pP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on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ide</a:t>
            </a:r>
            <a:r>
              <a:rPr sz="2000" dirty="0">
                <a:latin typeface="Arial"/>
                <a:cs typeface="Arial"/>
              </a:rPr>
              <a:t>r </a:t>
            </a:r>
            <a:r>
              <a:rPr sz="2000" spc="-5" dirty="0">
                <a:latin typeface="Arial"/>
                <a:cs typeface="Arial"/>
              </a:rPr>
              <a:t>unifo</a:t>
            </a:r>
            <a:r>
              <a:rPr sz="2000" dirty="0">
                <a:latin typeface="Arial"/>
                <a:cs typeface="Arial"/>
              </a:rPr>
              <a:t>rm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y </a:t>
            </a:r>
            <a:r>
              <a:rPr sz="2000" spc="-5" dirty="0">
                <a:latin typeface="Arial"/>
                <a:cs typeface="Arial"/>
              </a:rPr>
              <a:t>dist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ibute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 dat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 points.</a:t>
            </a:r>
            <a:r>
              <a:rPr sz="2000" spc="55" dirty="0">
                <a:latin typeface="Arial"/>
                <a:cs typeface="Arial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N</a:t>
            </a:r>
            <a:r>
              <a:rPr sz="2000" i="1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= </a:t>
            </a:r>
            <a:r>
              <a:rPr sz="2000" spc="-5" dirty="0">
                <a:latin typeface="Arial"/>
                <a:cs typeface="Arial"/>
              </a:rPr>
              <a:t>100</a:t>
            </a:r>
            <a:r>
              <a:rPr sz="2000" dirty="0">
                <a:latin typeface="Arial"/>
                <a:cs typeface="Arial"/>
              </a:rPr>
              <a:t>0 C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 </a:t>
            </a:r>
            <a:r>
              <a:rPr sz="2000" spc="-5" dirty="0">
                <a:latin typeface="Arial"/>
                <a:cs typeface="Arial"/>
              </a:rPr>
              <a:t>20</a:t>
            </a:r>
            <a:r>
              <a:rPr sz="2000" dirty="0">
                <a:latin typeface="Arial"/>
                <a:cs typeface="Arial"/>
              </a:rPr>
              <a:t>%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dirty="0">
                <a:latin typeface="Arial"/>
                <a:cs typeface="Arial"/>
              </a:rPr>
              <a:t> r</a:t>
            </a:r>
            <a:r>
              <a:rPr sz="2000" spc="-5" dirty="0">
                <a:latin typeface="Arial"/>
                <a:cs typeface="Arial"/>
              </a:rPr>
              <a:t>ang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of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ea</a:t>
            </a:r>
            <a:r>
              <a:rPr sz="2000" dirty="0">
                <a:latin typeface="Arial"/>
                <a:cs typeface="Arial"/>
              </a:rPr>
              <a:t>ch</a:t>
            </a:r>
            <a:r>
              <a:rPr sz="2000" spc="-5" dirty="0">
                <a:latin typeface="Arial"/>
                <a:cs typeface="Arial"/>
              </a:rPr>
              <a:t> feathe</a:t>
            </a:r>
            <a:r>
              <a:rPr sz="2000" spc="-11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8990" y="5991097"/>
            <a:ext cx="3665854" cy="568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5080" indent="-457200">
              <a:lnSpc>
                <a:spcPts val="2220"/>
              </a:lnSpc>
            </a:pP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ractio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of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dat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 point</a:t>
            </a:r>
            <a:r>
              <a:rPr sz="2000" dirty="0">
                <a:latin typeface="Arial"/>
                <a:cs typeface="Arial"/>
              </a:rPr>
              <a:t>s c</a:t>
            </a:r>
            <a:r>
              <a:rPr sz="2000" spc="-5" dirty="0">
                <a:latin typeface="Arial"/>
                <a:cs typeface="Arial"/>
              </a:rPr>
              <a:t>aptu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ed: 2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: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3.1</a:t>
            </a:r>
            <a:r>
              <a:rPr sz="2000" dirty="0">
                <a:latin typeface="Arial"/>
                <a:cs typeface="Arial"/>
              </a:rPr>
              <a:t>%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38190" y="6244590"/>
            <a:ext cx="1141730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3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: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0.5</a:t>
            </a:r>
            <a:r>
              <a:rPr sz="2000" dirty="0">
                <a:latin typeface="Arial"/>
                <a:cs typeface="Arial"/>
              </a:rPr>
              <a:t>%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8040">
              <a:lnSpc>
                <a:spcPct val="100000"/>
              </a:lnSpc>
            </a:pPr>
            <a:r>
              <a:rPr spc="-15" dirty="0"/>
              <a:t>Sam</a:t>
            </a:r>
            <a:r>
              <a:rPr spc="-10" dirty="0"/>
              <a:t>pl</a:t>
            </a:r>
            <a:r>
              <a:rPr spc="-5" dirty="0"/>
              <a:t>e</a:t>
            </a:r>
            <a:r>
              <a:rPr spc="-10" dirty="0"/>
              <a:t> </a:t>
            </a:r>
            <a:r>
              <a:rPr spc="-15" dirty="0"/>
              <a:t>Sparsity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67359">
              <a:lnSpc>
                <a:spcPts val="4450"/>
              </a:lnSpc>
              <a:tabLst>
                <a:tab pos="1564005" algn="l"/>
              </a:tabLst>
            </a:pPr>
            <a:r>
              <a:rPr spc="-5" dirty="0"/>
              <a:t>Fo</a:t>
            </a:r>
            <a:r>
              <a:rPr dirty="0"/>
              <a:t>r </a:t>
            </a:r>
            <a:r>
              <a:rPr spc="-5" dirty="0"/>
              <a:t>f</a:t>
            </a:r>
            <a:r>
              <a:rPr dirty="0"/>
              <a:t>r</a:t>
            </a:r>
            <a:r>
              <a:rPr spc="-5" dirty="0"/>
              <a:t>actio</a:t>
            </a:r>
            <a:r>
              <a:rPr dirty="0"/>
              <a:t>n</a:t>
            </a:r>
            <a:r>
              <a:rPr spc="10" dirty="0"/>
              <a:t> </a:t>
            </a:r>
            <a:r>
              <a:rPr i="1" dirty="0">
                <a:latin typeface="Times New Roman"/>
                <a:cs typeface="Times New Roman"/>
              </a:rPr>
              <a:t>r</a:t>
            </a:r>
            <a:r>
              <a:rPr i="1" spc="55" dirty="0">
                <a:latin typeface="Times New Roman"/>
                <a:cs typeface="Times New Roman"/>
              </a:rPr>
              <a:t> </a:t>
            </a:r>
            <a:r>
              <a:rPr spc="-5" dirty="0"/>
              <a:t>of</a:t>
            </a:r>
            <a:r>
              <a:rPr dirty="0"/>
              <a:t> </a:t>
            </a:r>
            <a:r>
              <a:rPr spc="-5" dirty="0"/>
              <a:t>unit</a:t>
            </a:r>
            <a:r>
              <a:rPr dirty="0"/>
              <a:t> v</a:t>
            </a:r>
            <a:r>
              <a:rPr spc="-5" dirty="0"/>
              <a:t>olu</a:t>
            </a:r>
            <a:r>
              <a:rPr dirty="0"/>
              <a:t>m</a:t>
            </a:r>
            <a:r>
              <a:rPr spc="-5" dirty="0"/>
              <a:t>e: Edg</a:t>
            </a:r>
            <a:r>
              <a:rPr dirty="0"/>
              <a:t>e</a:t>
            </a:r>
            <a:r>
              <a:rPr spc="-5" dirty="0"/>
              <a:t> length:</a:t>
            </a:r>
            <a:r>
              <a:rPr dirty="0"/>
              <a:t>	</a:t>
            </a:r>
            <a:r>
              <a:rPr sz="3225" i="1" spc="15" baseline="1291" dirty="0">
                <a:latin typeface="Times New Roman"/>
                <a:cs typeface="Times New Roman"/>
              </a:rPr>
              <a:t>e</a:t>
            </a:r>
            <a:r>
              <a:rPr sz="3225" i="1" spc="-517" baseline="1291" dirty="0">
                <a:latin typeface="Times New Roman"/>
                <a:cs typeface="Times New Roman"/>
              </a:rPr>
              <a:t> </a:t>
            </a:r>
            <a:r>
              <a:rPr sz="3225" b="0" spc="15" baseline="1291" dirty="0">
                <a:latin typeface="Yu Gothic Light"/>
                <a:cs typeface="Yu Gothic Light"/>
              </a:rPr>
              <a:t>(</a:t>
            </a:r>
            <a:r>
              <a:rPr sz="3225" b="0" spc="-607" baseline="1291" dirty="0">
                <a:latin typeface="Yu Gothic Light"/>
                <a:cs typeface="Yu Gothic Light"/>
              </a:rPr>
              <a:t> </a:t>
            </a:r>
            <a:r>
              <a:rPr sz="3225" i="1" spc="15" baseline="1291" dirty="0">
                <a:latin typeface="Times New Roman"/>
                <a:cs typeface="Times New Roman"/>
              </a:rPr>
              <a:t>r</a:t>
            </a:r>
            <a:r>
              <a:rPr sz="3225" i="1" spc="-450" baseline="1291" dirty="0">
                <a:latin typeface="Times New Roman"/>
                <a:cs typeface="Times New Roman"/>
              </a:rPr>
              <a:t> </a:t>
            </a:r>
            <a:r>
              <a:rPr sz="3225" spc="-37" baseline="1291" dirty="0">
                <a:latin typeface="Lucida Sans Unicode"/>
                <a:cs typeface="Lucida Sans Unicode"/>
              </a:rPr>
              <a:t>)</a:t>
            </a:r>
            <a:r>
              <a:rPr sz="3225" spc="270" baseline="1291" dirty="0">
                <a:latin typeface="Lucida Sans Unicode"/>
                <a:cs typeface="Lucida Sans Unicode"/>
              </a:rPr>
              <a:t>=</a:t>
            </a:r>
            <a:r>
              <a:rPr sz="3225" i="1" spc="179" baseline="1291" dirty="0">
                <a:latin typeface="Times New Roman"/>
                <a:cs typeface="Times New Roman"/>
              </a:rPr>
              <a:t>r</a:t>
            </a:r>
            <a:r>
              <a:rPr sz="1950" baseline="42735" dirty="0">
                <a:latin typeface="Times New Roman"/>
                <a:cs typeface="Times New Roman"/>
              </a:rPr>
              <a:t>1</a:t>
            </a:r>
            <a:r>
              <a:rPr sz="1950" spc="-247" baseline="42735" dirty="0">
                <a:latin typeface="Times New Roman"/>
                <a:cs typeface="Times New Roman"/>
              </a:rPr>
              <a:t> </a:t>
            </a:r>
            <a:r>
              <a:rPr sz="1950" spc="-480" baseline="42735" dirty="0">
                <a:latin typeface="Lucida Sans Unicode"/>
                <a:cs typeface="Lucida Sans Unicode"/>
              </a:rPr>
              <a:t>/</a:t>
            </a:r>
            <a:r>
              <a:rPr sz="1950" spc="-442" baseline="42735" dirty="0">
                <a:latin typeface="Lucida Sans Unicode"/>
                <a:cs typeface="Lucida Sans Unicode"/>
              </a:rPr>
              <a:t> </a:t>
            </a:r>
            <a:r>
              <a:rPr sz="1950" i="1" baseline="42735" dirty="0">
                <a:latin typeface="Times New Roman"/>
                <a:cs typeface="Times New Roman"/>
              </a:rPr>
              <a:t>d</a:t>
            </a:r>
            <a:endParaRPr sz="1950" baseline="42735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3450">
              <a:latin typeface="Times New Roman"/>
              <a:cs typeface="Times New Roman"/>
            </a:endParaRPr>
          </a:p>
          <a:p>
            <a:pPr marL="12700" marR="36195">
              <a:lnSpc>
                <a:spcPts val="2220"/>
              </a:lnSpc>
            </a:pPr>
            <a:r>
              <a:rPr spc="-15" dirty="0"/>
              <a:t>I</a:t>
            </a:r>
            <a:r>
              <a:rPr dirty="0"/>
              <a:t>n</a:t>
            </a:r>
            <a:r>
              <a:rPr spc="-90" dirty="0"/>
              <a:t> </a:t>
            </a:r>
            <a:r>
              <a:rPr spc="-15" dirty="0"/>
              <a:t>t</a:t>
            </a:r>
            <a:r>
              <a:rPr spc="-5" dirty="0"/>
              <a:t>e</a:t>
            </a:r>
            <a:r>
              <a:rPr dirty="0"/>
              <a:t>n</a:t>
            </a:r>
            <a:r>
              <a:rPr spc="-90" dirty="0"/>
              <a:t> </a:t>
            </a:r>
            <a:r>
              <a:rPr spc="-5" dirty="0"/>
              <a:t>di</a:t>
            </a:r>
            <a:r>
              <a:rPr spc="-10" dirty="0"/>
              <a:t>m</a:t>
            </a:r>
            <a:r>
              <a:rPr spc="-5" dirty="0"/>
              <a:t>en</a:t>
            </a:r>
            <a:r>
              <a:rPr spc="-10" dirty="0"/>
              <a:t>s</a:t>
            </a:r>
            <a:r>
              <a:rPr spc="-5" dirty="0"/>
              <a:t>ion</a:t>
            </a:r>
            <a:r>
              <a:rPr dirty="0"/>
              <a:t>s</a:t>
            </a:r>
            <a:r>
              <a:rPr spc="-90" dirty="0"/>
              <a:t> </a:t>
            </a:r>
            <a:r>
              <a:rPr spc="-5" dirty="0"/>
              <a:t>w</a:t>
            </a:r>
            <a:r>
              <a:rPr dirty="0"/>
              <a:t>e</a:t>
            </a:r>
            <a:r>
              <a:rPr spc="-90" dirty="0"/>
              <a:t> </a:t>
            </a:r>
            <a:r>
              <a:rPr spc="-5" dirty="0"/>
              <a:t>nee</a:t>
            </a:r>
            <a:r>
              <a:rPr dirty="0"/>
              <a:t>d</a:t>
            </a:r>
            <a:r>
              <a:rPr spc="-90" dirty="0"/>
              <a:t> </a:t>
            </a:r>
            <a:r>
              <a:rPr spc="-15" dirty="0"/>
              <a:t>t</a:t>
            </a:r>
            <a:r>
              <a:rPr dirty="0"/>
              <a:t>o c</a:t>
            </a:r>
            <a:r>
              <a:rPr spc="-5" dirty="0"/>
              <a:t>o</a:t>
            </a:r>
            <a:r>
              <a:rPr dirty="0"/>
              <a:t>v</a:t>
            </a:r>
            <a:r>
              <a:rPr spc="-5" dirty="0"/>
              <a:t>e</a:t>
            </a:r>
            <a:r>
              <a:rPr dirty="0"/>
              <a:t>r</a:t>
            </a:r>
            <a:r>
              <a:rPr spc="-85" dirty="0"/>
              <a:t> </a:t>
            </a:r>
            <a:r>
              <a:rPr spc="-5" dirty="0"/>
              <a:t>80</a:t>
            </a:r>
            <a:r>
              <a:rPr dirty="0"/>
              <a:t>%</a:t>
            </a:r>
            <a:r>
              <a:rPr spc="-90" dirty="0"/>
              <a:t> </a:t>
            </a:r>
            <a:r>
              <a:rPr spc="-5" dirty="0"/>
              <a:t>of</a:t>
            </a:r>
            <a:r>
              <a:rPr spc="-85" dirty="0"/>
              <a:t> </a:t>
            </a:r>
            <a:r>
              <a:rPr spc="-15" dirty="0"/>
              <a:t>t</a:t>
            </a:r>
            <a:r>
              <a:rPr spc="-5" dirty="0"/>
              <a:t>h</a:t>
            </a:r>
            <a:r>
              <a:rPr dirty="0"/>
              <a:t>e</a:t>
            </a:r>
            <a:r>
              <a:rPr spc="-90" dirty="0"/>
              <a:t> </a:t>
            </a:r>
            <a:r>
              <a:rPr spc="-10" dirty="0"/>
              <a:t>r</a:t>
            </a:r>
            <a:r>
              <a:rPr spc="-5" dirty="0"/>
              <a:t>ang</a:t>
            </a:r>
            <a:r>
              <a:rPr dirty="0"/>
              <a:t>e</a:t>
            </a:r>
            <a:r>
              <a:rPr spc="-90" dirty="0"/>
              <a:t> </a:t>
            </a:r>
            <a:r>
              <a:rPr spc="-5" dirty="0"/>
              <a:t>of</a:t>
            </a:r>
            <a:r>
              <a:rPr spc="-85" dirty="0"/>
              <a:t> </a:t>
            </a:r>
            <a:r>
              <a:rPr spc="-5" dirty="0"/>
              <a:t>ea</a:t>
            </a:r>
            <a:r>
              <a:rPr dirty="0"/>
              <a:t>ch c</a:t>
            </a:r>
            <a:r>
              <a:rPr spc="-5" dirty="0"/>
              <a:t>oo</a:t>
            </a:r>
            <a:r>
              <a:rPr spc="-10" dirty="0"/>
              <a:t>r</a:t>
            </a:r>
            <a:r>
              <a:rPr spc="-5" dirty="0"/>
              <a:t>dina</a:t>
            </a:r>
            <a:r>
              <a:rPr spc="-15" dirty="0"/>
              <a:t>t</a:t>
            </a:r>
            <a:r>
              <a:rPr dirty="0"/>
              <a:t>e</a:t>
            </a:r>
            <a:r>
              <a:rPr spc="-90" dirty="0"/>
              <a:t> </a:t>
            </a:r>
            <a:r>
              <a:rPr spc="-15" dirty="0"/>
              <a:t>t</a:t>
            </a:r>
            <a:r>
              <a:rPr dirty="0"/>
              <a:t>o</a:t>
            </a:r>
            <a:r>
              <a:rPr spc="-90" dirty="0"/>
              <a:t> </a:t>
            </a:r>
            <a:r>
              <a:rPr dirty="0"/>
              <a:t>c</a:t>
            </a:r>
            <a:r>
              <a:rPr spc="-5" dirty="0"/>
              <a:t>ap</a:t>
            </a:r>
            <a:r>
              <a:rPr spc="-15" dirty="0"/>
              <a:t>t</a:t>
            </a:r>
            <a:r>
              <a:rPr spc="-5" dirty="0"/>
              <a:t>u</a:t>
            </a:r>
            <a:r>
              <a:rPr spc="-10" dirty="0"/>
              <a:t>r</a:t>
            </a:r>
            <a:r>
              <a:rPr dirty="0"/>
              <a:t>e</a:t>
            </a:r>
            <a:r>
              <a:rPr spc="-90" dirty="0"/>
              <a:t> </a:t>
            </a:r>
            <a:r>
              <a:rPr spc="-5" dirty="0"/>
              <a:t>10</a:t>
            </a:r>
            <a:r>
              <a:rPr dirty="0"/>
              <a:t>%</a:t>
            </a:r>
            <a:r>
              <a:rPr spc="-90" dirty="0"/>
              <a:t> </a:t>
            </a:r>
            <a:r>
              <a:rPr spc="-5" dirty="0"/>
              <a:t>of</a:t>
            </a:r>
            <a:r>
              <a:rPr spc="-85" dirty="0"/>
              <a:t> </a:t>
            </a:r>
            <a:r>
              <a:rPr spc="-15" dirty="0"/>
              <a:t>t</a:t>
            </a:r>
            <a:r>
              <a:rPr spc="-5" dirty="0"/>
              <a:t>h</a:t>
            </a:r>
            <a:r>
              <a:rPr dirty="0"/>
              <a:t>e </a:t>
            </a:r>
            <a:r>
              <a:rPr spc="-5" dirty="0"/>
              <a:t>data.</a:t>
            </a:r>
          </a:p>
          <a:p>
            <a:pPr>
              <a:lnSpc>
                <a:spcPct val="100000"/>
              </a:lnSpc>
            </a:pPr>
            <a:endParaRPr spc="-5" dirty="0"/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92700"/>
              </a:lnSpc>
            </a:pPr>
            <a:r>
              <a:rPr dirty="0"/>
              <a:t>R</a:t>
            </a:r>
            <a:r>
              <a:rPr spc="-5" dirty="0"/>
              <a:t>edu</a:t>
            </a:r>
            <a:r>
              <a:rPr dirty="0"/>
              <a:t>c</a:t>
            </a:r>
            <a:r>
              <a:rPr spc="-5" dirty="0"/>
              <a:t>in</a:t>
            </a:r>
            <a:r>
              <a:rPr dirty="0"/>
              <a:t>g</a:t>
            </a:r>
            <a:r>
              <a:rPr spc="10" dirty="0"/>
              <a:t> </a:t>
            </a:r>
            <a:r>
              <a:rPr i="1" dirty="0">
                <a:latin typeface="Times New Roman"/>
                <a:cs typeface="Times New Roman"/>
              </a:rPr>
              <a:t>r</a:t>
            </a:r>
            <a:r>
              <a:rPr i="1" spc="-50" dirty="0">
                <a:latin typeface="Times New Roman"/>
                <a:cs typeface="Times New Roman"/>
              </a:rPr>
              <a:t> </a:t>
            </a:r>
            <a:r>
              <a:rPr spc="-45" dirty="0"/>
              <a:t>gi</a:t>
            </a:r>
            <a:r>
              <a:rPr spc="-40" dirty="0"/>
              <a:t>v</a:t>
            </a:r>
            <a:r>
              <a:rPr spc="-45" dirty="0"/>
              <a:t>e</a:t>
            </a:r>
            <a:r>
              <a:rPr dirty="0"/>
              <a:t>s</a:t>
            </a:r>
            <a:r>
              <a:rPr spc="-110" dirty="0"/>
              <a:t> </a:t>
            </a:r>
            <a:r>
              <a:rPr spc="-55" dirty="0"/>
              <a:t>f</a:t>
            </a:r>
            <a:r>
              <a:rPr spc="-45" dirty="0"/>
              <a:t>ewe</a:t>
            </a:r>
            <a:r>
              <a:rPr dirty="0"/>
              <a:t>r </a:t>
            </a:r>
            <a:r>
              <a:rPr spc="-5" dirty="0"/>
              <a:t>ob</a:t>
            </a:r>
            <a:r>
              <a:rPr dirty="0"/>
              <a:t>s</a:t>
            </a:r>
            <a:r>
              <a:rPr spc="-5" dirty="0"/>
              <a:t>e</a:t>
            </a:r>
            <a:r>
              <a:rPr spc="-10" dirty="0"/>
              <a:t>r</a:t>
            </a:r>
            <a:r>
              <a:rPr dirty="0"/>
              <a:t>v</a:t>
            </a:r>
            <a:r>
              <a:rPr spc="-5" dirty="0"/>
              <a:t>a</a:t>
            </a:r>
            <a:r>
              <a:rPr spc="-15" dirty="0"/>
              <a:t>t</a:t>
            </a:r>
            <a:r>
              <a:rPr spc="-5" dirty="0"/>
              <a:t>ion</a:t>
            </a:r>
            <a:r>
              <a:rPr dirty="0"/>
              <a:t>s</a:t>
            </a:r>
            <a:r>
              <a:rPr spc="-90" dirty="0"/>
              <a:t> </a:t>
            </a:r>
            <a:r>
              <a:rPr spc="-15" dirty="0"/>
              <a:t>t</a:t>
            </a:r>
            <a:r>
              <a:rPr dirty="0"/>
              <a:t>o</a:t>
            </a:r>
            <a:r>
              <a:rPr spc="-90" dirty="0"/>
              <a:t> </a:t>
            </a:r>
            <a:r>
              <a:rPr spc="-5" dirty="0"/>
              <a:t>a</a:t>
            </a:r>
            <a:r>
              <a:rPr dirty="0"/>
              <a:t>v</a:t>
            </a:r>
            <a:r>
              <a:rPr spc="-5" dirty="0"/>
              <a:t>e</a:t>
            </a:r>
            <a:r>
              <a:rPr spc="-10" dirty="0"/>
              <a:t>r</a:t>
            </a:r>
            <a:r>
              <a:rPr spc="-5" dirty="0"/>
              <a:t>ag</a:t>
            </a:r>
            <a:r>
              <a:rPr dirty="0"/>
              <a:t>e</a:t>
            </a:r>
            <a:r>
              <a:rPr spc="-90" dirty="0"/>
              <a:t> </a:t>
            </a:r>
            <a:r>
              <a:rPr dirty="0"/>
              <a:t>- </a:t>
            </a:r>
            <a:r>
              <a:rPr spc="-260" dirty="0"/>
              <a:t> </a:t>
            </a:r>
            <a:r>
              <a:rPr spc="-5" dirty="0"/>
              <a:t>highe</a:t>
            </a:r>
            <a:r>
              <a:rPr dirty="0"/>
              <a:t>r v</a:t>
            </a:r>
            <a:r>
              <a:rPr spc="-5" dirty="0"/>
              <a:t>a</a:t>
            </a:r>
            <a:r>
              <a:rPr dirty="0"/>
              <a:t>r</a:t>
            </a:r>
            <a:r>
              <a:rPr spc="-5" dirty="0"/>
              <a:t>ian</a:t>
            </a:r>
            <a:r>
              <a:rPr dirty="0"/>
              <a:t>ce</a:t>
            </a:r>
            <a:r>
              <a:rPr spc="-5" dirty="0"/>
              <a:t> of</a:t>
            </a:r>
            <a:r>
              <a:rPr dirty="0"/>
              <a:t> </a:t>
            </a:r>
            <a:r>
              <a:rPr spc="-5" dirty="0"/>
              <a:t>fit.</a:t>
            </a:r>
          </a:p>
        </p:txBody>
      </p:sp>
      <p:sp>
        <p:nvSpPr>
          <p:cNvPr id="4" name="object 4"/>
          <p:cNvSpPr/>
          <p:nvPr/>
        </p:nvSpPr>
        <p:spPr>
          <a:xfrm>
            <a:off x="5064759" y="1280160"/>
            <a:ext cx="4114799" cy="4086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3290" y="1480819"/>
            <a:ext cx="196850" cy="316230"/>
          </a:xfrm>
          <a:custGeom>
            <a:avLst/>
            <a:gdLst/>
            <a:ahLst/>
            <a:cxnLst/>
            <a:rect l="l" t="t" r="r" b="b"/>
            <a:pathLst>
              <a:path w="196850" h="316230">
                <a:moveTo>
                  <a:pt x="196850" y="0"/>
                </a:moveTo>
                <a:lnTo>
                  <a:pt x="0" y="0"/>
                </a:lnTo>
                <a:lnTo>
                  <a:pt x="0" y="316229"/>
                </a:lnTo>
                <a:lnTo>
                  <a:pt x="196850" y="316229"/>
                </a:lnTo>
                <a:lnTo>
                  <a:pt x="1968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43290" y="1790700"/>
            <a:ext cx="198120" cy="215900"/>
          </a:xfrm>
          <a:custGeom>
            <a:avLst/>
            <a:gdLst/>
            <a:ahLst/>
            <a:cxnLst/>
            <a:rect l="l" t="t" r="r" b="b"/>
            <a:pathLst>
              <a:path w="198120" h="215900">
                <a:moveTo>
                  <a:pt x="0" y="215900"/>
                </a:moveTo>
                <a:lnTo>
                  <a:pt x="198119" y="215900"/>
                </a:lnTo>
                <a:lnTo>
                  <a:pt x="198119" y="0"/>
                </a:lnTo>
                <a:lnTo>
                  <a:pt x="0" y="0"/>
                </a:lnTo>
                <a:lnTo>
                  <a:pt x="0" y="2159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43290" y="2006600"/>
            <a:ext cx="198120" cy="316230"/>
          </a:xfrm>
          <a:custGeom>
            <a:avLst/>
            <a:gdLst/>
            <a:ahLst/>
            <a:cxnLst/>
            <a:rect l="l" t="t" r="r" b="b"/>
            <a:pathLst>
              <a:path w="198120" h="316230">
                <a:moveTo>
                  <a:pt x="198119" y="0"/>
                </a:moveTo>
                <a:lnTo>
                  <a:pt x="0" y="0"/>
                </a:lnTo>
                <a:lnTo>
                  <a:pt x="0" y="316229"/>
                </a:lnTo>
                <a:lnTo>
                  <a:pt x="198119" y="316229"/>
                </a:lnTo>
                <a:lnTo>
                  <a:pt x="1981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43290" y="2506979"/>
            <a:ext cx="198120" cy="316230"/>
          </a:xfrm>
          <a:custGeom>
            <a:avLst/>
            <a:gdLst/>
            <a:ahLst/>
            <a:cxnLst/>
            <a:rect l="l" t="t" r="r" b="b"/>
            <a:pathLst>
              <a:path w="198120" h="316230">
                <a:moveTo>
                  <a:pt x="198119" y="0"/>
                </a:moveTo>
                <a:lnTo>
                  <a:pt x="0" y="0"/>
                </a:lnTo>
                <a:lnTo>
                  <a:pt x="0" y="316230"/>
                </a:lnTo>
                <a:lnTo>
                  <a:pt x="198119" y="316230"/>
                </a:lnTo>
                <a:lnTo>
                  <a:pt x="1981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620759" y="1502409"/>
            <a:ext cx="127000" cy="1282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i="1" dirty="0">
                <a:latin typeface="Times New Roman"/>
                <a:cs typeface="Times New Roman"/>
              </a:rPr>
              <a:t>d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ts val="1700"/>
              </a:lnSpc>
              <a:spcBef>
                <a:spcPts val="760"/>
              </a:spcBef>
            </a:pPr>
            <a:r>
              <a:rPr sz="1600" i="1" dirty="0">
                <a:latin typeface="Times New Roman"/>
                <a:cs typeface="Times New Roman"/>
              </a:rPr>
              <a:t>d d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i="1" dirty="0">
                <a:latin typeface="Times New Roman"/>
                <a:cs typeface="Times New Roman"/>
              </a:rPr>
              <a:t>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017770" y="2011679"/>
            <a:ext cx="344170" cy="2103120"/>
          </a:xfrm>
          <a:custGeom>
            <a:avLst/>
            <a:gdLst/>
            <a:ahLst/>
            <a:cxnLst/>
            <a:rect l="l" t="t" r="r" b="b"/>
            <a:pathLst>
              <a:path w="344170" h="2103120">
                <a:moveTo>
                  <a:pt x="344169" y="0"/>
                </a:moveTo>
                <a:lnTo>
                  <a:pt x="0" y="0"/>
                </a:lnTo>
                <a:lnTo>
                  <a:pt x="0" y="2103120"/>
                </a:lnTo>
                <a:lnTo>
                  <a:pt x="344169" y="2103120"/>
                </a:lnTo>
                <a:lnTo>
                  <a:pt x="3441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068771" y="2851224"/>
            <a:ext cx="254000" cy="4241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10"/>
              </a:lnSpc>
            </a:pPr>
            <a:r>
              <a:rPr sz="1800" i="1" dirty="0">
                <a:latin typeface="Times New Roman"/>
                <a:cs typeface="Times New Roman"/>
              </a:rPr>
              <a:t>e</a:t>
            </a:r>
            <a:r>
              <a:rPr sz="1800" i="1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</a:t>
            </a:r>
            <a:r>
              <a:rPr sz="1800" i="1" spc="-5" dirty="0">
                <a:latin typeface="Times New Roman"/>
                <a:cs typeface="Times New Roman"/>
              </a:rPr>
              <a:t>r</a:t>
            </a:r>
            <a:r>
              <a:rPr sz="1800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dirty="0"/>
              <a:t>02/09/15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pc="-5" dirty="0"/>
              <a:t>Di</a:t>
            </a:r>
            <a:r>
              <a:rPr dirty="0"/>
              <a:t>m</a:t>
            </a:r>
            <a:r>
              <a:rPr spc="-5" dirty="0"/>
              <a:t>ensi</a:t>
            </a:r>
            <a:r>
              <a:rPr dirty="0"/>
              <a:t>onal</a:t>
            </a:r>
            <a:r>
              <a:rPr spc="-5" dirty="0"/>
              <a:t>i</a:t>
            </a:r>
            <a:r>
              <a:rPr dirty="0"/>
              <a:t>ty </a:t>
            </a:r>
            <a:r>
              <a:rPr spc="-5" dirty="0"/>
              <a:t>Reduc</a:t>
            </a:r>
            <a:r>
              <a:rPr dirty="0"/>
              <a:t>t</a:t>
            </a:r>
            <a:r>
              <a:rPr spc="-5" dirty="0"/>
              <a:t>i</a:t>
            </a:r>
            <a:r>
              <a:rPr dirty="0"/>
              <a:t>on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05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2450</Words>
  <Application>Microsoft Macintosh PowerPoint</Application>
  <PresentationFormat>Custom</PresentationFormat>
  <Paragraphs>648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Dimensionality Reduction</vt:lpstr>
      <vt:lpstr>Curse of Dimensionality</vt:lpstr>
      <vt:lpstr>Distance in Hyperspace</vt:lpstr>
      <vt:lpstr>Distance in Hyperspace</vt:lpstr>
      <vt:lpstr>Distance in Hyperspace</vt:lpstr>
      <vt:lpstr>Distance in Hyperspace</vt:lpstr>
      <vt:lpstr>Distance in Hyperspace</vt:lpstr>
      <vt:lpstr>Sample Sparsity</vt:lpstr>
      <vt:lpstr>Sample Sparsity</vt:lpstr>
      <vt:lpstr>Classifier Performance</vt:lpstr>
      <vt:lpstr>PowerPoint Presentation</vt:lpstr>
      <vt:lpstr>Rank and Dimensionality</vt:lpstr>
      <vt:lpstr>Rank and Dimensionality</vt:lpstr>
      <vt:lpstr>Rank and Dimensionality</vt:lpstr>
      <vt:lpstr>Dimensionality Reduction</vt:lpstr>
      <vt:lpstr>Dimensionality Reduction</vt:lpstr>
      <vt:lpstr>Dimensionality Reduction</vt:lpstr>
      <vt:lpstr>Dimensionality Reduction</vt:lpstr>
      <vt:lpstr>Principle Component Analysis</vt:lpstr>
      <vt:lpstr>Principle Component Analysis</vt:lpstr>
      <vt:lpstr>Principle Component Analysis</vt:lpstr>
      <vt:lpstr>Principle Component Analysis</vt:lpstr>
      <vt:lpstr>Principle Component Analysis</vt:lpstr>
      <vt:lpstr>Principle Component Analysis</vt:lpstr>
      <vt:lpstr>PCA for n &lt; d</vt:lpstr>
      <vt:lpstr>Application of PCA</vt:lpstr>
      <vt:lpstr>Application of PCA</vt:lpstr>
      <vt:lpstr>Singular Value Decomposition</vt:lpstr>
      <vt:lpstr>Singular Value Decomposition</vt:lpstr>
      <vt:lpstr>Singular Value Decomposition</vt:lpstr>
      <vt:lpstr>Connection Between PCA and SVD</vt:lpstr>
      <vt:lpstr>Finding Topics/Concepts</vt:lpstr>
      <vt:lpstr>Finding Topics/Concepts</vt:lpstr>
      <vt:lpstr>Finding Topics/Concepts</vt:lpstr>
      <vt:lpstr>Multidimensional Scaling</vt:lpstr>
      <vt:lpstr>Multidimensional Scaling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Dimensionality Reduction</dc:title>
  <dc:creator>Imran Younus</dc:creator>
  <cp:lastModifiedBy>Michael Jancsy</cp:lastModifiedBy>
  <cp:revision>1</cp:revision>
  <dcterms:created xsi:type="dcterms:W3CDTF">2015-08-20T23:43:31Z</dcterms:created>
  <dcterms:modified xsi:type="dcterms:W3CDTF">2015-08-20T22:47:11Z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2015-02-09T00:00:00Z</vt:filetime>
  </property>
  <property fmtid="{D5CDD505-2E9C-101B-9397-08002B2CF9AE}" pid="3" name="Creator">
    <vt:lpwstr>Impress</vt:lpwstr>
  </property>
  <property fmtid="{D5CDD505-2E9C-101B-9397-08002B2CF9AE}" pid="4" name="LastSaved">
    <vt:filetime>2015-08-20T00:00:00Z</vt:filetime>
  </property>
</Properties>
</file>