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01" r:id="rId35"/>
    <p:sldId id="292" r:id="rId36"/>
    <p:sldId id="293" r:id="rId37"/>
    <p:sldId id="294" r:id="rId38"/>
    <p:sldId id="295" r:id="rId39"/>
    <p:sldId id="297" r:id="rId40"/>
    <p:sldId id="299" r:id="rId41"/>
    <p:sldId id="300"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yan Henning"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63314" autoAdjust="0"/>
  </p:normalViewPr>
  <p:slideViewPr>
    <p:cSldViewPr snapToGrid="0" snapToObjects="1">
      <p:cViewPr varScale="1">
        <p:scale>
          <a:sx n="96" d="100"/>
          <a:sy n="96" d="100"/>
        </p:scale>
        <p:origin x="-1240" y="-96"/>
      </p:cViewPr>
      <p:guideLst>
        <p:guide orient="horz" pos="1620"/>
        <p:guide pos="2880"/>
      </p:guideLst>
    </p:cSldViewPr>
  </p:slideViewPr>
  <p:outlineViewPr>
    <p:cViewPr>
      <p:scale>
        <a:sx n="33" d="100"/>
        <a:sy n="33" d="100"/>
      </p:scale>
      <p:origin x="0" y="50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maybe remove....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543844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Unfortunate for humanity, but fortunate for us, training models requires both algorithms AND a data scientist (a human). The algorithms aren’t good enough (yet)  to sort through the data and find the best fit, the most obvious patterns that affect the business, etc. The scientist has to be there. As a scientist, you better know about the bias/variance tradeoff. To get the most optimal model, your intuition will play a huge roll. Knowing about this tradeoff will help you identify ways to improve the performance of your model.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How to choose training/validation split? Well, the key is really to ensure the validation set is large enough to give you significant results. That depends on the variability of your sample and also the number of samples you have available.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What are the rewards of doing something like this?</a:t>
            </a:r>
          </a:p>
          <a:p>
            <a:pPr lvl="0" rtl="0">
              <a:spcBef>
                <a:spcPts val="0"/>
              </a:spcBef>
              <a:buNone/>
            </a:pPr>
            <a:endParaRPr/>
          </a:p>
          <a:p>
            <a:pPr lvl="0" rtl="0">
              <a:spcBef>
                <a:spcPts val="0"/>
              </a:spcBef>
              <a:buNone/>
            </a:pPr>
            <a:r>
              <a:rPr lang="en"/>
              <a:t>What are the risks of doing something like this?</a:t>
            </a:r>
          </a:p>
          <a:p>
            <a:pPr lvl="0" rtl="0">
              <a:spcBef>
                <a:spcPts val="0"/>
              </a:spcBef>
              <a:buNone/>
            </a:pPr>
            <a:endParaRPr/>
          </a:p>
          <a:p>
            <a:pPr lvl="0" rtl="0">
              <a:spcBef>
                <a:spcPts val="0"/>
              </a:spcBef>
              <a:buNone/>
            </a:pPr>
            <a:r>
              <a:rPr lang="en"/>
              <a:t>What is the business impact if our model predicts incorrectly?</a:t>
            </a:r>
          </a:p>
          <a:p>
            <a:pPr lvl="0" rtl="0">
              <a:spcBef>
                <a:spcPts val="0"/>
              </a:spcBef>
              <a:buNone/>
            </a:pPr>
            <a:endParaRPr/>
          </a:p>
          <a:p>
            <a:pPr lvl="0" rtl="0">
              <a:spcBef>
                <a:spcPts val="0"/>
              </a:spcBef>
              <a:buNone/>
            </a:pPr>
            <a:r>
              <a:rPr lang="en"/>
              <a:t>Is this a regression or a classification problem?   A: could be either… but the way we chose to frame it here, it’s regression</a:t>
            </a:r>
          </a:p>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Ask the students what each term is -- every time a new term animates in, ask how this term would be used in the Tesla cars example.</a:t>
            </a:r>
          </a:p>
          <a:p>
            <a:pPr lvl="0" rtl="0">
              <a:spcBef>
                <a:spcPts val="0"/>
              </a:spcBef>
              <a:buNone/>
            </a:pPr>
            <a:endParaRPr/>
          </a:p>
          <a:p>
            <a:pPr lvl="0" rtl="0">
              <a:spcBef>
                <a:spcPts val="0"/>
              </a:spcBef>
              <a:buNone/>
            </a:pPr>
            <a:r>
              <a:rPr lang="en"/>
              <a:t>Example features:</a:t>
            </a:r>
          </a:p>
          <a:p>
            <a:pPr marL="457200" lvl="0" indent="-228600" rtl="0">
              <a:spcBef>
                <a:spcPts val="0"/>
              </a:spcBef>
              <a:buChar char="-"/>
            </a:pPr>
            <a:r>
              <a:rPr lang="en"/>
              <a:t>amperage (at various points in the system)</a:t>
            </a:r>
          </a:p>
          <a:p>
            <a:pPr marL="457200" lvl="0" indent="-228600" rtl="0">
              <a:spcBef>
                <a:spcPts val="0"/>
              </a:spcBef>
              <a:buChar char="-"/>
            </a:pPr>
            <a:r>
              <a:rPr lang="en"/>
              <a:t>voltage (at various points in the system)</a:t>
            </a:r>
          </a:p>
          <a:p>
            <a:pPr marL="457200" lvl="0" indent="-228600" rtl="0">
              <a:spcBef>
                <a:spcPts val="0"/>
              </a:spcBef>
              <a:buChar char="-"/>
            </a:pPr>
            <a:r>
              <a:rPr lang="en"/>
              <a:t>timing information (delays between events)</a:t>
            </a:r>
          </a:p>
          <a:p>
            <a:pPr marL="457200" lvl="0" indent="-228600" rtl="0">
              <a:spcBef>
                <a:spcPts val="0"/>
              </a:spcBef>
              <a:buChar char="-"/>
            </a:pPr>
            <a:r>
              <a:rPr lang="en"/>
              <a:t>oscillation information (amplitude of various frequencies-of-interest in x, y, and z directions, and at different places in the car)</a:t>
            </a:r>
          </a:p>
          <a:p>
            <a:pPr lvl="0" rtl="0">
              <a:spcBef>
                <a:spcPts val="0"/>
              </a:spcBef>
              <a:buNone/>
            </a:pPr>
            <a:endParaRPr/>
          </a:p>
          <a:p>
            <a:pPr lvl="0" rtl="0">
              <a:spcBef>
                <a:spcPts val="0"/>
              </a:spcBef>
              <a:buNone/>
            </a:pPr>
            <a:r>
              <a:rPr lang="en"/>
              <a:t>The target would be time until system failure (or perhaps time until the failure of a certain component)</a:t>
            </a:r>
          </a:p>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\sum_{i = 1}^{N} (y_i - \hat{\beta}_0 - \sum_{j=1}^{p} x_{ij} \hat{\beta}_j)^2 + \lambda \sum_{i=1}^{p} \hat{\beta}_i^2</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a:t>built in features selection -- features whose beta values go to zero get essentially “removed” from the dataset because they are ignored by the </a:t>
            </a:r>
            <a:r>
              <a:rPr lang="en" dirty="0" smtClean="0"/>
              <a:t>model</a:t>
            </a:r>
            <a:endParaRPr lang="en-US" dirty="0" smtClean="0"/>
          </a:p>
          <a:p>
            <a:pPr lvl="0">
              <a:spcBef>
                <a:spcPts val="0"/>
              </a:spcBef>
              <a:buNone/>
            </a:pP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Notice, the non-normalized data isn’t affected much by the large lambda! This is because the lambda is probably only focusing on one or two large beta values (corresponding to the large features). The other (smaller) beta values don’t get touched much and are free to be anything they please.</a:t>
            </a:r>
          </a:p>
          <a:p>
            <a:pPr lvl="0" rtl="0">
              <a:spcBef>
                <a:spcPts val="0"/>
              </a:spcBef>
              <a:buNone/>
            </a:pPr>
            <a:endParaRPr dirty="0"/>
          </a:p>
          <a:p>
            <a:pPr lvl="0">
              <a:spcBef>
                <a:spcPts val="0"/>
              </a:spcBef>
              <a:buNone/>
            </a:pPr>
            <a:r>
              <a:rPr lang="en" dirty="0"/>
              <a:t>Where in the normalized data case, all betas will be punished equally together, so a large lambda will have an effect on all beta parameters.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\sum_{i = 1}^{N} (y_i - \hat{\beta}_0 - \sum_{j=1}^{p} x_{ij} \hat{\beta}_j)^2 + \lambda \sum_{i=1}^{p} |\hat{\beta}_i|</a:t>
            </a:r>
          </a:p>
          <a:p>
            <a:pPr lvl="0" rtl="0">
              <a:spcBef>
                <a:spcPts val="0"/>
              </a:spcBef>
              <a:buNone/>
            </a:pPr>
            <a:endParaRPr/>
          </a:p>
          <a:p>
            <a:pPr lvl="0">
              <a:spcBef>
                <a:spcPts val="0"/>
              </a:spcBef>
              <a:buNone/>
            </a:pPr>
            <a:r>
              <a:rPr lang="en"/>
              <a:t>Same rules as with ridge: (1) use normalized data, (2) use cross-validation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3" name="Shape 4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Imaging a lab experiment where we have a bunch of test subjects some with a certain disease and some without. We collect 30k gene expressions for each subject. We can try to fit a predictive model over those 30k gene expressions, but it’d be awesome if our model didn’t actually need all 30k gene expressions. Fitting a lasso model could help us limit the number of gene expressions that need to be sampled in a clinic to test for this disease in the future -- if we had to use all 30k genes to test for this disease in a clinic, it would be too expensive -- it would be way better if it only needed, say, 5 genes.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smtClean="0"/>
              <a:t>import </a:t>
            </a:r>
            <a:r>
              <a:rPr lang="en" dirty="0"/>
              <a:t>numpy as np</a:t>
            </a:r>
          </a:p>
          <a:p>
            <a:pPr lvl="0" rtl="0">
              <a:spcBef>
                <a:spcPts val="0"/>
              </a:spcBef>
              <a:buNone/>
            </a:pPr>
            <a:r>
              <a:rPr lang="en" dirty="0"/>
              <a:t>import numpy.random</a:t>
            </a:r>
          </a:p>
          <a:p>
            <a:pPr lvl="0" rtl="0">
              <a:spcBef>
                <a:spcPts val="0"/>
              </a:spcBef>
              <a:buNone/>
            </a:pPr>
            <a:r>
              <a:rPr lang="en" dirty="0"/>
              <a:t>import scipy as sp</a:t>
            </a:r>
          </a:p>
          <a:p>
            <a:pPr lvl="0" rtl="0">
              <a:spcBef>
                <a:spcPts val="0"/>
              </a:spcBef>
              <a:buNone/>
            </a:pPr>
            <a:r>
              <a:rPr lang="en" dirty="0"/>
              <a:t>import pandas as pd</a:t>
            </a:r>
          </a:p>
          <a:p>
            <a:pPr lvl="0" rtl="0">
              <a:spcBef>
                <a:spcPts val="0"/>
              </a:spcBef>
              <a:buNone/>
            </a:pPr>
            <a:r>
              <a:rPr lang="en" dirty="0"/>
              <a:t>import matplotlib as mpl</a:t>
            </a:r>
          </a:p>
          <a:p>
            <a:pPr lvl="0" rtl="0">
              <a:spcBef>
                <a:spcPts val="0"/>
              </a:spcBef>
              <a:buNone/>
            </a:pPr>
            <a:r>
              <a:rPr lang="en" dirty="0"/>
              <a:t>import matplotlib.pyplot as plt</a:t>
            </a:r>
          </a:p>
          <a:p>
            <a:pPr lvl="0" rtl="0">
              <a:spcBef>
                <a:spcPts val="0"/>
              </a:spcBef>
              <a:buNone/>
            </a:pPr>
            <a:endParaRPr dirty="0"/>
          </a:p>
          <a:p>
            <a:pPr lvl="0" rtl="0">
              <a:spcBef>
                <a:spcPts val="0"/>
              </a:spcBef>
              <a:buNone/>
            </a:pPr>
            <a:r>
              <a:rPr lang="en" dirty="0"/>
              <a:t>x = numpy.random.rand(1000) * 100.0</a:t>
            </a:r>
          </a:p>
          <a:p>
            <a:pPr lvl="0" rtl="0">
              <a:spcBef>
                <a:spcPts val="0"/>
              </a:spcBef>
              <a:buNone/>
            </a:pPr>
            <a:r>
              <a:rPr lang="en" dirty="0"/>
              <a:t>y = ((x/100-0.5)**2) * 0.5 + .05 + numpy.random.normal(0, 0.02, x.shape)</a:t>
            </a:r>
          </a:p>
          <a:p>
            <a:pPr lvl="0" rtl="0">
              <a:spcBef>
                <a:spcPts val="0"/>
              </a:spcBef>
              <a:buNone/>
            </a:pPr>
            <a:endParaRPr dirty="0"/>
          </a:p>
          <a:p>
            <a:pPr lvl="0" rtl="0">
              <a:spcBef>
                <a:spcPts val="0"/>
              </a:spcBef>
              <a:buNone/>
            </a:pPr>
            <a:r>
              <a:rPr lang="en" dirty="0"/>
              <a:t>plt.plot(x, y, '.')</a:t>
            </a:r>
          </a:p>
          <a:p>
            <a:pPr lvl="0" rtl="0">
              <a:spcBef>
                <a:spcPts val="0"/>
              </a:spcBef>
              <a:buNone/>
            </a:pPr>
            <a:r>
              <a:rPr lang="en" dirty="0"/>
              <a:t>plt.title("Age vs. Sickliness")</a:t>
            </a:r>
          </a:p>
          <a:p>
            <a:pPr lvl="0" rtl="0">
              <a:spcBef>
                <a:spcPts val="0"/>
              </a:spcBef>
              <a:buNone/>
            </a:pPr>
            <a:r>
              <a:rPr lang="en" dirty="0"/>
              <a:t>plt.xlabel("Age")</a:t>
            </a:r>
          </a:p>
          <a:p>
            <a:pPr lvl="0" rtl="0">
              <a:spcBef>
                <a:spcPts val="0"/>
              </a:spcBef>
              <a:buNone/>
            </a:pPr>
            <a:r>
              <a:rPr lang="en" dirty="0"/>
              <a:t>plt.ylabel("Sickliness (% days ill)")</a:t>
            </a:r>
          </a:p>
          <a:p>
            <a:pPr lvl="0" rtl="0">
              <a:spcBef>
                <a:spcPts val="0"/>
              </a:spcBef>
              <a:buNone/>
            </a:pPr>
            <a:r>
              <a:rPr lang="en" dirty="0"/>
              <a:t>plt.show()</a:t>
            </a:r>
          </a:p>
          <a:p>
            <a:pPr lvl="0">
              <a:spcBef>
                <a:spcPts val="0"/>
              </a:spcBef>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So are we done here? Do we have the ultimate learning model… so we can all just go home?</a:t>
            </a:r>
          </a:p>
          <a:p>
            <a:pPr lvl="0" rtl="0">
              <a:spcBef>
                <a:spcPts val="0"/>
              </a:spcBef>
              <a:buNone/>
            </a:pPr>
            <a:endParaRPr/>
          </a:p>
          <a:p>
            <a:pPr lvl="0">
              <a:spcBef>
                <a:spcPts val="0"/>
              </a:spcBef>
              <a:buNone/>
            </a:pPr>
            <a:r>
              <a:rPr lang="en"/>
              <a:t>Too bad we can’t just do something like this. If so, being a data scientist would be so easy! Oh the woes of overfitting… let’s look at the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 true function f is the black line in our boardwork. Of course in real life you don’t know what the true f is, or else you wouldn’t be fitting a model!</a:t>
            </a:r>
          </a:p>
          <a:p>
            <a:pPr lvl="0" rtl="0">
              <a:spcBef>
                <a:spcPts val="0"/>
              </a:spcBef>
              <a:buNone/>
            </a:pPr>
            <a:endParaRPr/>
          </a:p>
          <a:p>
            <a:pPr lvl="0" rtl="0">
              <a:spcBef>
                <a:spcPts val="0"/>
              </a:spcBef>
              <a:buNone/>
            </a:pPr>
            <a:r>
              <a:rPr lang="en"/>
              <a:t>The function f hat is our model. So, we use our model to approximate true f and make predictions of the y -- estimates of y.</a:t>
            </a:r>
          </a:p>
          <a:p>
            <a:pPr lvl="0" rtl="0">
              <a:spcBef>
                <a:spcPts val="0"/>
              </a:spcBef>
              <a:buNone/>
            </a:pPr>
            <a:endParaRPr/>
          </a:p>
          <a:p>
            <a:pPr lvl="0">
              <a:spcBef>
                <a:spcPts val="0"/>
              </a:spcBef>
              <a:buNone/>
            </a:pPr>
            <a:r>
              <a:rPr lang="en"/>
              <a:t>We are interested in knowing the expected squared prediction error. This is basically MSE… just written as an expectation. We’ll expand this equation on the whiteboard.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E[(y_o - \hat{f}(x_0))^2] = ... = \text{Var}(\hat{f}(x_0)) + \text{Bias}^2(\hat{f}(x_0)) + \text{Var}(\epsilon)</a:t>
            </a:r>
          </a:p>
          <a:p>
            <a:pPr lvl="0" rtl="0">
              <a:spcBef>
                <a:spcPts val="0"/>
              </a:spcBef>
              <a:buNone/>
            </a:pPr>
            <a:endParaRPr/>
          </a:p>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0" y="1305670"/>
            <a:ext cx="4535400" cy="2120100"/>
          </a:xfrm>
          <a:prstGeom prst="rect">
            <a:avLst/>
          </a:prstGeom>
        </p:spPr>
        <p:txBody>
          <a:bodyPr lIns="91425" tIns="91425" rIns="91425" bIns="91425" anchor="b" anchorCtr="0">
            <a:noAutofit/>
          </a:bodyPr>
          <a:lstStyle/>
          <a:p>
            <a:pPr lvl="0" rtl="0">
              <a:spcBef>
                <a:spcPts val="0"/>
              </a:spcBef>
              <a:buNone/>
            </a:pPr>
            <a:r>
              <a:rPr lang="en" dirty="0"/>
              <a:t>Bias/Variance</a:t>
            </a:r>
          </a:p>
          <a:p>
            <a:pPr lvl="0" rtl="0">
              <a:spcBef>
                <a:spcPts val="0"/>
              </a:spcBef>
              <a:buNone/>
            </a:pPr>
            <a:r>
              <a:rPr lang="en" dirty="0"/>
              <a:t>and</a:t>
            </a:r>
          </a:p>
          <a:p>
            <a:pPr lvl="0" rtl="0">
              <a:spcBef>
                <a:spcPts val="0"/>
              </a:spcBef>
              <a:buNone/>
            </a:pPr>
            <a:r>
              <a:rPr lang="en" dirty="0"/>
              <a:t>Cross-Validation</a:t>
            </a:r>
          </a:p>
        </p:txBody>
      </p:sp>
      <p:sp>
        <p:nvSpPr>
          <p:cNvPr id="69" name="Shape 6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457200" lvl="0" indent="-228600" rtl="0">
              <a:spcBef>
                <a:spcPts val="0"/>
              </a:spcBef>
            </a:pPr>
            <a:r>
              <a:rPr lang="en"/>
              <a:t>Review: Linear Regression</a:t>
            </a:r>
          </a:p>
          <a:p>
            <a:pPr marL="457200" lvl="0" indent="-228600" rtl="0">
              <a:spcBef>
                <a:spcPts val="0"/>
              </a:spcBef>
            </a:pPr>
            <a:r>
              <a:rPr lang="en"/>
              <a:t>Overfitting and Underfitting</a:t>
            </a:r>
          </a:p>
          <a:p>
            <a:pPr marL="457200" lvl="0" indent="-228600" rtl="0">
              <a:spcBef>
                <a:spcPts val="0"/>
              </a:spcBef>
            </a:pPr>
            <a:r>
              <a:rPr lang="en"/>
              <a:t>The Bias/Variance Tradeoff</a:t>
            </a:r>
          </a:p>
          <a:p>
            <a:pPr marL="457200" lvl="0" indent="-228600" rtl="0">
              <a:spcBef>
                <a:spcPts val="0"/>
              </a:spcBef>
            </a:pPr>
            <a:r>
              <a:rPr lang="en"/>
              <a:t>Cross-Validation</a:t>
            </a:r>
          </a:p>
          <a:p>
            <a:pPr marL="457200" lvl="0" indent="-228600" rtl="0">
              <a:spcBef>
                <a:spcPts val="0"/>
              </a:spcBef>
            </a:pPr>
            <a:r>
              <a:rPr lang="en"/>
              <a:t>K-fold Cross-Validation</a:t>
            </a:r>
          </a:p>
          <a:p>
            <a:pPr marL="457200" lvl="0" indent="-228600">
              <a:spcBef>
                <a:spcPts val="0"/>
              </a:spcBef>
            </a:pPr>
            <a:r>
              <a:rPr lang="en"/>
              <a:t>Subset Selection of Predictors</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The Bias/Variance Tradeoff</a:t>
            </a:r>
          </a:p>
        </p:txBody>
      </p:sp>
      <p:pic>
        <p:nvPicPr>
          <p:cNvPr id="180" name="Shape 180"/>
          <p:cNvPicPr preferRelativeResize="0"/>
          <p:nvPr/>
        </p:nvPicPr>
        <p:blipFill>
          <a:blip r:embed="rId3">
            <a:alphaModFix/>
          </a:blip>
          <a:stretch>
            <a:fillRect/>
          </a:stretch>
        </p:blipFill>
        <p:spPr>
          <a:xfrm>
            <a:off x="91737" y="696825"/>
            <a:ext cx="6979337" cy="4383349"/>
          </a:xfrm>
          <a:prstGeom prst="rect">
            <a:avLst/>
          </a:prstGeom>
          <a:noFill/>
          <a:ln>
            <a:noFill/>
          </a:ln>
        </p:spPr>
      </p:pic>
      <p:sp>
        <p:nvSpPr>
          <p:cNvPr id="181" name="Shape 181"/>
          <p:cNvSpPr txBox="1"/>
          <p:nvPr/>
        </p:nvSpPr>
        <p:spPr>
          <a:xfrm>
            <a:off x="7171625" y="737200"/>
            <a:ext cx="1816799" cy="22080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How is the</a:t>
            </a:r>
          </a:p>
          <a:p>
            <a:pPr lvl="0" rtl="0">
              <a:spcBef>
                <a:spcPts val="0"/>
              </a:spcBef>
              <a:buNone/>
            </a:pPr>
            <a:r>
              <a:rPr lang="en" sz="1800" b="1">
                <a:solidFill>
                  <a:srgbClr val="CC4125"/>
                </a:solidFill>
              </a:rPr>
              <a:t>bias/variance tradeoff</a:t>
            </a:r>
            <a:r>
              <a:rPr lang="en" sz="1800">
                <a:solidFill>
                  <a:srgbClr val="CC4125"/>
                </a:solidFill>
              </a:rPr>
              <a:t> </a:t>
            </a:r>
          </a:p>
          <a:p>
            <a:pPr lvl="0" rtl="0">
              <a:spcBef>
                <a:spcPts val="0"/>
              </a:spcBef>
              <a:buNone/>
            </a:pPr>
            <a:r>
              <a:rPr lang="en" sz="1800">
                <a:solidFill>
                  <a:srgbClr val="CC4125"/>
                </a:solidFill>
              </a:rPr>
              <a:t>related to </a:t>
            </a:r>
          </a:p>
          <a:p>
            <a:pPr lvl="0">
              <a:spcBef>
                <a:spcPts val="0"/>
              </a:spcBef>
              <a:buNone/>
            </a:pPr>
            <a:r>
              <a:rPr lang="en" sz="1800" b="1">
                <a:solidFill>
                  <a:srgbClr val="CC4125"/>
                </a:solidFill>
              </a:rPr>
              <a:t>underfitting</a:t>
            </a:r>
            <a:r>
              <a:rPr lang="en" sz="1800">
                <a:solidFill>
                  <a:srgbClr val="CC4125"/>
                </a:solidFill>
              </a:rPr>
              <a:t> and </a:t>
            </a:r>
            <a:r>
              <a:rPr lang="en" sz="1800" b="1">
                <a:solidFill>
                  <a:srgbClr val="CC4125"/>
                </a:solidFill>
              </a:rPr>
              <a:t>overfitting</a:t>
            </a:r>
            <a:r>
              <a:rPr lang="en" sz="1800">
                <a:solidFill>
                  <a:srgbClr val="CC4125"/>
                </a:solidFill>
              </a:rPr>
              <a:t>?</a:t>
            </a:r>
          </a:p>
        </p:txBody>
      </p:sp>
      <p:sp>
        <p:nvSpPr>
          <p:cNvPr id="182" name="Shape 182"/>
          <p:cNvSpPr txBox="1"/>
          <p:nvPr/>
        </p:nvSpPr>
        <p:spPr>
          <a:xfrm>
            <a:off x="7171675" y="3293100"/>
            <a:ext cx="1816799" cy="17871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How can we find the best tradeoff point?</a:t>
            </a:r>
          </a:p>
          <a:p>
            <a:pPr lvl="0" rtl="0">
              <a:spcBef>
                <a:spcPts val="0"/>
              </a:spcBef>
              <a:buNone/>
            </a:pPr>
            <a:r>
              <a:rPr lang="en" sz="1800">
                <a:solidFill>
                  <a:srgbClr val="CC4125"/>
                </a:solidFill>
              </a:rPr>
              <a:t>I.e. The optimum model complexity</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Cross-Validation</a:t>
            </a:r>
          </a:p>
        </p:txBody>
      </p:sp>
      <p:sp>
        <p:nvSpPr>
          <p:cNvPr id="188" name="Shape 18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Main idea: </a:t>
            </a:r>
            <a:r>
              <a:rPr lang="en" b="1"/>
              <a:t>Don’t use all your data for training.</a:t>
            </a:r>
          </a:p>
          <a:p>
            <a:pPr lvl="0" rtl="0">
              <a:spcBef>
                <a:spcPts val="0"/>
              </a:spcBef>
              <a:buNone/>
            </a:pPr>
            <a:r>
              <a:rPr lang="en"/>
              <a:t>Instead: </a:t>
            </a:r>
            <a:r>
              <a:rPr lang="en" b="1"/>
              <a:t>Split your data into a “training set” and a “validation set”.</a:t>
            </a:r>
          </a:p>
          <a:p>
            <a:pPr lvl="0">
              <a:spcBef>
                <a:spcPts val="0"/>
              </a:spcBef>
              <a:buNone/>
            </a:pPr>
            <a:endParaRPr/>
          </a:p>
        </p:txBody>
      </p:sp>
      <p:pic>
        <p:nvPicPr>
          <p:cNvPr id="189" name="Shape 189"/>
          <p:cNvPicPr preferRelativeResize="0"/>
          <p:nvPr/>
        </p:nvPicPr>
        <p:blipFill>
          <a:blip r:embed="rId3">
            <a:alphaModFix/>
          </a:blip>
          <a:stretch>
            <a:fillRect/>
          </a:stretch>
        </p:blipFill>
        <p:spPr>
          <a:xfrm>
            <a:off x="1774287" y="3071580"/>
            <a:ext cx="5595425" cy="1340125"/>
          </a:xfrm>
          <a:prstGeom prst="rect">
            <a:avLst/>
          </a:prstGeom>
          <a:noFill/>
          <a:ln>
            <a:noFill/>
          </a:ln>
        </p:spPr>
      </p:pic>
      <p:sp>
        <p:nvSpPr>
          <p:cNvPr id="190" name="Shape 190"/>
          <p:cNvSpPr txBox="1"/>
          <p:nvPr/>
        </p:nvSpPr>
        <p:spPr>
          <a:xfrm>
            <a:off x="386800" y="4495350"/>
            <a:ext cx="1568100" cy="554099"/>
          </a:xfrm>
          <a:prstGeom prst="rect">
            <a:avLst/>
          </a:prstGeom>
          <a:noFill/>
          <a:ln>
            <a:noFill/>
          </a:ln>
        </p:spPr>
        <p:txBody>
          <a:bodyPr lIns="91425" tIns="91425" rIns="91425" bIns="91425" anchor="t" anchorCtr="0">
            <a:noAutofit/>
          </a:bodyPr>
          <a:lstStyle/>
          <a:p>
            <a:pPr lvl="0">
              <a:spcBef>
                <a:spcPts val="0"/>
              </a:spcBef>
              <a:buNone/>
            </a:pPr>
            <a:r>
              <a:rPr lang="en" sz="1800">
                <a:solidFill>
                  <a:srgbClr val="CC4125"/>
                </a:solidFill>
              </a:rPr>
              <a:t>training set</a:t>
            </a:r>
          </a:p>
        </p:txBody>
      </p:sp>
      <p:sp>
        <p:nvSpPr>
          <p:cNvPr id="191" name="Shape 191"/>
          <p:cNvSpPr txBox="1"/>
          <p:nvPr/>
        </p:nvSpPr>
        <p:spPr>
          <a:xfrm>
            <a:off x="7125900" y="4495350"/>
            <a:ext cx="1568100" cy="5540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validation set</a:t>
            </a:r>
          </a:p>
        </p:txBody>
      </p:sp>
      <p:cxnSp>
        <p:nvCxnSpPr>
          <p:cNvPr id="192" name="Shape 192"/>
          <p:cNvCxnSpPr/>
          <p:nvPr/>
        </p:nvCxnSpPr>
        <p:spPr>
          <a:xfrm rot="10800000" flipH="1">
            <a:off x="1704050" y="4432525"/>
            <a:ext cx="292799" cy="292799"/>
          </a:xfrm>
          <a:prstGeom prst="straightConnector1">
            <a:avLst/>
          </a:prstGeom>
          <a:noFill/>
          <a:ln w="28575" cap="flat" cmpd="sng">
            <a:solidFill>
              <a:srgbClr val="CC4125"/>
            </a:solidFill>
            <a:prstDash val="solid"/>
            <a:round/>
            <a:headEnd type="none" w="lg" len="lg"/>
            <a:tailEnd type="triangle" w="lg" len="lg"/>
          </a:ln>
        </p:spPr>
      </p:cxnSp>
      <p:cxnSp>
        <p:nvCxnSpPr>
          <p:cNvPr id="193" name="Shape 193"/>
          <p:cNvCxnSpPr/>
          <p:nvPr/>
        </p:nvCxnSpPr>
        <p:spPr>
          <a:xfrm rot="10800000">
            <a:off x="6690600" y="4443025"/>
            <a:ext cx="435299" cy="282299"/>
          </a:xfrm>
          <a:prstGeom prst="straightConnector1">
            <a:avLst/>
          </a:prstGeom>
          <a:noFill/>
          <a:ln w="28575" cap="flat" cmpd="sng">
            <a:solidFill>
              <a:srgbClr val="CC4125"/>
            </a:solidFill>
            <a:prstDash val="solid"/>
            <a:round/>
            <a:headEnd type="none" w="lg" len="lg"/>
            <a:tailEnd type="triangle" w="lg" len="lg"/>
          </a:ln>
        </p:spPr>
      </p:cxnSp>
      <p:sp>
        <p:nvSpPr>
          <p:cNvPr id="194" name="Shape 194"/>
          <p:cNvSpPr txBox="1"/>
          <p:nvPr/>
        </p:nvSpPr>
        <p:spPr>
          <a:xfrm>
            <a:off x="94000" y="3496000"/>
            <a:ext cx="1568100" cy="6857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randomize!</a:t>
            </a:r>
          </a:p>
          <a:p>
            <a:pPr lvl="0" rtl="0">
              <a:spcBef>
                <a:spcPts val="0"/>
              </a:spcBef>
              <a:buNone/>
            </a:pPr>
            <a:r>
              <a:rPr lang="en">
                <a:solidFill>
                  <a:srgbClr val="CC4125"/>
                </a:solidFill>
              </a:rPr>
              <a:t>(why?)</a:t>
            </a:r>
          </a:p>
        </p:txBody>
      </p:sp>
      <p:cxnSp>
        <p:nvCxnSpPr>
          <p:cNvPr id="195" name="Shape 195"/>
          <p:cNvCxnSpPr/>
          <p:nvPr/>
        </p:nvCxnSpPr>
        <p:spPr>
          <a:xfrm rot="10800000" flipH="1">
            <a:off x="1411250" y="3669575"/>
            <a:ext cx="3031799" cy="56399"/>
          </a:xfrm>
          <a:prstGeom prst="straightConnector1">
            <a:avLst/>
          </a:prstGeom>
          <a:noFill/>
          <a:ln w="28575" cap="flat" cmpd="sng">
            <a:solidFill>
              <a:srgbClr val="CC4125"/>
            </a:solidFill>
            <a:prstDash val="solid"/>
            <a:round/>
            <a:headEnd type="none" w="lg" len="lg"/>
            <a:tailEnd type="triangle" w="lg" len="lg"/>
          </a:ln>
        </p:spPr>
      </p:cxnSp>
      <p:sp>
        <p:nvSpPr>
          <p:cNvPr id="196" name="Shape 196"/>
          <p:cNvSpPr txBox="1"/>
          <p:nvPr/>
        </p:nvSpPr>
        <p:spPr>
          <a:xfrm>
            <a:off x="3570950" y="4725325"/>
            <a:ext cx="2269800" cy="5540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where to split?</a:t>
            </a:r>
          </a:p>
        </p:txBody>
      </p:sp>
      <p:cxnSp>
        <p:nvCxnSpPr>
          <p:cNvPr id="197" name="Shape 197"/>
          <p:cNvCxnSpPr/>
          <p:nvPr/>
        </p:nvCxnSpPr>
        <p:spPr>
          <a:xfrm rot="10800000" flipH="1">
            <a:off x="4598400" y="4411705"/>
            <a:ext cx="49799" cy="407700"/>
          </a:xfrm>
          <a:prstGeom prst="straightConnector1">
            <a:avLst/>
          </a:prstGeom>
          <a:noFill/>
          <a:ln w="28575" cap="flat" cmpd="sng">
            <a:solidFill>
              <a:srgbClr val="CC4125"/>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par>
                                <p:cTn id="13" presetID="10" presetClass="entr" presetSubtype="0" fill="hold" nodeType="with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fade">
                                      <p:cBhvr>
                                        <p:cTn id="15" dur="1000"/>
                                        <p:tgtEl>
                                          <p:spTgt spid="1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fade">
                                      <p:cBhvr>
                                        <p:cTn id="20" dur="1000"/>
                                        <p:tgtEl>
                                          <p:spTgt spid="191"/>
                                        </p:tgtEl>
                                      </p:cBhvr>
                                    </p:animEffect>
                                  </p:childTnLst>
                                </p:cTn>
                              </p:par>
                              <p:par>
                                <p:cTn id="21" presetID="10" presetClass="entr" presetSubtype="0" fill="hold" nodeType="withEffect">
                                  <p:stCondLst>
                                    <p:cond delay="0"/>
                                  </p:stCondLst>
                                  <p:childTnLst>
                                    <p:set>
                                      <p:cBhvr>
                                        <p:cTn id="22" dur="1" fill="hold">
                                          <p:stCondLst>
                                            <p:cond delay="0"/>
                                          </p:stCondLst>
                                        </p:cTn>
                                        <p:tgtEl>
                                          <p:spTgt spid="193"/>
                                        </p:tgtEl>
                                        <p:attrNameLst>
                                          <p:attrName>style.visibility</p:attrName>
                                        </p:attrNameLst>
                                      </p:cBhvr>
                                      <p:to>
                                        <p:strVal val="visible"/>
                                      </p:to>
                                    </p:set>
                                    <p:animEffect transition="in" filter="fade">
                                      <p:cBhvr>
                                        <p:cTn id="23" dur="1000"/>
                                        <p:tgtEl>
                                          <p:spTgt spid="19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6"/>
                                        </p:tgtEl>
                                        <p:attrNameLst>
                                          <p:attrName>style.visibility</p:attrName>
                                        </p:attrNameLst>
                                      </p:cBhvr>
                                      <p:to>
                                        <p:strVal val="visible"/>
                                      </p:to>
                                    </p:set>
                                    <p:animEffect transition="in" filter="fade">
                                      <p:cBhvr>
                                        <p:cTn id="28" dur="1000"/>
                                        <p:tgtEl>
                                          <p:spTgt spid="196"/>
                                        </p:tgtEl>
                                      </p:cBhvr>
                                    </p:animEffect>
                                  </p:childTnLst>
                                </p:cTn>
                              </p:par>
                              <p:par>
                                <p:cTn id="29" presetID="10" presetClass="entr" presetSubtype="0" fill="hold" nodeType="withEffect">
                                  <p:stCondLst>
                                    <p:cond delay="0"/>
                                  </p:stCondLst>
                                  <p:childTnLst>
                                    <p:set>
                                      <p:cBhvr>
                                        <p:cTn id="30" dur="1" fill="hold">
                                          <p:stCondLst>
                                            <p:cond delay="0"/>
                                          </p:stCondLst>
                                        </p:cTn>
                                        <p:tgtEl>
                                          <p:spTgt spid="197"/>
                                        </p:tgtEl>
                                        <p:attrNameLst>
                                          <p:attrName>style.visibility</p:attrName>
                                        </p:attrNameLst>
                                      </p:cBhvr>
                                      <p:to>
                                        <p:strVal val="visible"/>
                                      </p:to>
                                    </p:set>
                                    <p:animEffect transition="in" filter="fade">
                                      <p:cBhvr>
                                        <p:cTn id="31" dur="1000"/>
                                        <p:tgtEl>
                                          <p:spTgt spid="1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4"/>
                                        </p:tgtEl>
                                        <p:attrNameLst>
                                          <p:attrName>style.visibility</p:attrName>
                                        </p:attrNameLst>
                                      </p:cBhvr>
                                      <p:to>
                                        <p:strVal val="visible"/>
                                      </p:to>
                                    </p:set>
                                    <p:animEffect transition="in" filter="fade">
                                      <p:cBhvr>
                                        <p:cTn id="36" dur="1000"/>
                                        <p:tgtEl>
                                          <p:spTgt spid="194"/>
                                        </p:tgtEl>
                                      </p:cBhvr>
                                    </p:animEffect>
                                  </p:childTnLst>
                                </p:cTn>
                              </p:par>
                              <p:par>
                                <p:cTn id="37" presetID="10" presetClass="entr" presetSubtype="0" fill="hold" nodeType="withEffect">
                                  <p:stCondLst>
                                    <p:cond delay="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Cross-Validation</a:t>
            </a:r>
          </a:p>
        </p:txBody>
      </p:sp>
      <p:sp>
        <p:nvSpPr>
          <p:cNvPr id="203" name="Shape 203"/>
          <p:cNvSpPr txBox="1">
            <a:spLocks noGrp="1"/>
          </p:cNvSpPr>
          <p:nvPr>
            <p:ph type="body" idx="1"/>
          </p:nvPr>
        </p:nvSpPr>
        <p:spPr>
          <a:xfrm>
            <a:off x="471900" y="1919075"/>
            <a:ext cx="8222100" cy="3057299"/>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Split your data into training/validation sets.</a:t>
            </a:r>
            <a:br>
              <a:rPr lang="en" dirty="0"/>
            </a:br>
            <a:r>
              <a:rPr lang="en" sz="1400" dirty="0"/>
              <a:t>	70/30 or 90/10 splits are commonly </a:t>
            </a:r>
            <a:r>
              <a:rPr lang="en" sz="1400" dirty="0" smtClean="0"/>
              <a:t>used</a:t>
            </a:r>
            <a:endParaRPr lang="en" sz="1400" dirty="0"/>
          </a:p>
          <a:p>
            <a:pPr marL="457200" lvl="0" indent="-228600" rtl="0">
              <a:spcBef>
                <a:spcPts val="0"/>
              </a:spcBef>
              <a:buAutoNum type="arabicPeriod"/>
            </a:pPr>
            <a:r>
              <a:rPr lang="en" dirty="0"/>
              <a:t>Use the training set to train several models of varying complexity.</a:t>
            </a:r>
            <a:br>
              <a:rPr lang="en" dirty="0"/>
            </a:br>
            <a:r>
              <a:rPr lang="en" sz="1400" dirty="0"/>
              <a:t>	e.g. linear regression (w/ and w/out interaction features), neural nets, decision trees, etc.</a:t>
            </a:r>
            <a:br>
              <a:rPr lang="en" sz="1400" dirty="0"/>
            </a:br>
            <a:r>
              <a:rPr lang="en" sz="1400" dirty="0"/>
              <a:t>	(we’ll talk about hyperparameter tuning, grid search, and feature engineering later</a:t>
            </a:r>
            <a:r>
              <a:rPr lang="en" sz="1400" dirty="0" smtClean="0"/>
              <a:t>)</a:t>
            </a:r>
            <a:endParaRPr lang="en" sz="1400" dirty="0"/>
          </a:p>
          <a:p>
            <a:pPr marL="457200" lvl="0" indent="-228600" rtl="0">
              <a:spcBef>
                <a:spcPts val="0"/>
              </a:spcBef>
              <a:buAutoNum type="arabicPeriod"/>
            </a:pPr>
            <a:r>
              <a:rPr lang="en" dirty="0"/>
              <a:t>Evaluate each model using the validation set.</a:t>
            </a:r>
            <a:br>
              <a:rPr lang="en" dirty="0"/>
            </a:br>
            <a:r>
              <a:rPr lang="en" sz="1400" dirty="0"/>
              <a:t>	calculate R</a:t>
            </a:r>
            <a:r>
              <a:rPr lang="en" sz="1400" baseline="30000" dirty="0"/>
              <a:t>2</a:t>
            </a:r>
            <a:r>
              <a:rPr lang="en" sz="1400" dirty="0"/>
              <a:t>, MSE, accuracy, or whatever you think is </a:t>
            </a:r>
            <a:r>
              <a:rPr lang="en" sz="1400" dirty="0" smtClean="0"/>
              <a:t>best</a:t>
            </a:r>
            <a:endParaRPr lang="en" sz="1400" dirty="0"/>
          </a:p>
          <a:p>
            <a:pPr marL="457200" lvl="0" indent="-228600">
              <a:spcBef>
                <a:spcPts val="0"/>
              </a:spcBef>
              <a:buAutoNum type="arabicPeriod"/>
            </a:pPr>
            <a:r>
              <a:rPr lang="en" dirty="0"/>
              <a:t>Keep the model that performs best over the validation set.</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10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10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10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1000"/>
                                        <p:tgtEl>
                                          <p:spTgt spid="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1534675" y="780200"/>
            <a:ext cx="6074648" cy="4309899"/>
          </a:xfrm>
          <a:prstGeom prst="rect">
            <a:avLst/>
          </a:prstGeom>
          <a:noFill/>
          <a:ln>
            <a:noFill/>
          </a:ln>
        </p:spPr>
      </p:pic>
      <p:sp>
        <p:nvSpPr>
          <p:cNvPr id="209" name="Shape 20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Let’s predict MPG from horsepower</a:t>
            </a:r>
          </a:p>
        </p:txBody>
      </p:sp>
      <p:sp>
        <p:nvSpPr>
          <p:cNvPr id="210" name="Shape 210"/>
          <p:cNvSpPr txBox="1"/>
          <p:nvPr/>
        </p:nvSpPr>
        <p:spPr>
          <a:xfrm>
            <a:off x="5288175" y="1368420"/>
            <a:ext cx="2059500" cy="1097700"/>
          </a:xfrm>
          <a:prstGeom prst="rect">
            <a:avLst/>
          </a:prstGeom>
          <a:noFill/>
          <a:ln>
            <a:noFill/>
          </a:ln>
        </p:spPr>
        <p:txBody>
          <a:bodyPr lIns="91425" tIns="91425" rIns="91425" bIns="91425" anchor="t" anchorCtr="0">
            <a:noAutofit/>
          </a:bodyPr>
          <a:lstStyle/>
          <a:p>
            <a:pPr lvl="0" rtl="0">
              <a:spcBef>
                <a:spcPts val="0"/>
              </a:spcBef>
              <a:buNone/>
            </a:pPr>
            <a:r>
              <a:rPr lang="en" b="1">
                <a:solidFill>
                  <a:srgbClr val="0000FF"/>
                </a:solidFill>
              </a:rPr>
              <a:t>blue:</a:t>
            </a:r>
            <a:r>
              <a:rPr lang="en">
                <a:solidFill>
                  <a:srgbClr val="666666"/>
                </a:solidFill>
              </a:rPr>
              <a:t> training set</a:t>
            </a:r>
          </a:p>
          <a:p>
            <a:pPr lvl="0" rtl="0">
              <a:spcBef>
                <a:spcPts val="0"/>
              </a:spcBef>
              <a:buNone/>
            </a:pPr>
            <a:endParaRPr sz="600">
              <a:solidFill>
                <a:srgbClr val="666666"/>
              </a:solidFill>
            </a:endParaRPr>
          </a:p>
          <a:p>
            <a:pPr lvl="0">
              <a:spcBef>
                <a:spcPts val="0"/>
              </a:spcBef>
              <a:buNone/>
            </a:pPr>
            <a:r>
              <a:rPr lang="en" b="1">
                <a:solidFill>
                  <a:srgbClr val="CC4125"/>
                </a:solidFill>
              </a:rPr>
              <a:t>red</a:t>
            </a:r>
            <a:r>
              <a:rPr lang="en" b="1">
                <a:solidFill>
                  <a:srgbClr val="0000FF"/>
                </a:solidFill>
              </a:rPr>
              <a:t>:</a:t>
            </a:r>
            <a:r>
              <a:rPr lang="en">
                <a:solidFill>
                  <a:srgbClr val="666666"/>
                </a:solidFill>
              </a:rPr>
              <a:t> validation set</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Cross-Validation Example</a:t>
            </a:r>
          </a:p>
        </p:txBody>
      </p:sp>
      <p:pic>
        <p:nvPicPr>
          <p:cNvPr id="216" name="Shape 216"/>
          <p:cNvPicPr preferRelativeResize="0"/>
          <p:nvPr/>
        </p:nvPicPr>
        <p:blipFill>
          <a:blip r:embed="rId3">
            <a:alphaModFix/>
          </a:blip>
          <a:stretch>
            <a:fillRect/>
          </a:stretch>
        </p:blipFill>
        <p:spPr>
          <a:xfrm>
            <a:off x="1333500" y="787100"/>
            <a:ext cx="5715000" cy="3810000"/>
          </a:xfrm>
          <a:prstGeom prst="rect">
            <a:avLst/>
          </a:prstGeom>
          <a:noFill/>
          <a:ln>
            <a:noFill/>
          </a:ln>
        </p:spPr>
      </p:pic>
      <p:sp>
        <p:nvSpPr>
          <p:cNvPr id="217" name="Shape 217"/>
          <p:cNvSpPr txBox="1"/>
          <p:nvPr/>
        </p:nvSpPr>
        <p:spPr>
          <a:xfrm>
            <a:off x="7579150" y="972250"/>
            <a:ext cx="1453200" cy="2948099"/>
          </a:xfrm>
          <a:prstGeom prst="rect">
            <a:avLst/>
          </a:prstGeom>
          <a:noFill/>
          <a:ln>
            <a:noFill/>
          </a:ln>
        </p:spPr>
        <p:txBody>
          <a:bodyPr lIns="91425" tIns="91425" rIns="91425" bIns="91425" anchor="t" anchorCtr="0">
            <a:noAutofit/>
          </a:bodyPr>
          <a:lstStyle/>
          <a:p>
            <a:pPr lvl="0" algn="r" rtl="0">
              <a:spcBef>
                <a:spcPts val="0"/>
              </a:spcBef>
              <a:buNone/>
            </a:pPr>
            <a:r>
              <a:rPr lang="en">
                <a:solidFill>
                  <a:srgbClr val="CC4125"/>
                </a:solidFill>
              </a:rPr>
              <a:t>You will see this shape all the time!</a:t>
            </a:r>
          </a:p>
          <a:p>
            <a:pPr lvl="0" algn="r" rtl="0">
              <a:spcBef>
                <a:spcPts val="0"/>
              </a:spcBef>
              <a:buNone/>
            </a:pPr>
            <a:endParaRPr>
              <a:solidFill>
                <a:srgbClr val="CC4125"/>
              </a:solidFill>
            </a:endParaRPr>
          </a:p>
          <a:p>
            <a:pPr lvl="0" algn="r">
              <a:spcBef>
                <a:spcPts val="0"/>
              </a:spcBef>
              <a:buNone/>
            </a:pPr>
            <a:r>
              <a:rPr lang="en">
                <a:solidFill>
                  <a:srgbClr val="CC4125"/>
                </a:solidFill>
              </a:rPr>
              <a:t>You will wrestle with the bias/variance tradeoff constantly...</a:t>
            </a:r>
          </a:p>
        </p:txBody>
      </p:sp>
      <p:cxnSp>
        <p:nvCxnSpPr>
          <p:cNvPr id="218" name="Shape 218"/>
          <p:cNvCxnSpPr/>
          <p:nvPr/>
        </p:nvCxnSpPr>
        <p:spPr>
          <a:xfrm rot="10800000">
            <a:off x="4840375" y="4432700"/>
            <a:ext cx="2592599" cy="250799"/>
          </a:xfrm>
          <a:prstGeom prst="straightConnector1">
            <a:avLst/>
          </a:prstGeom>
          <a:noFill/>
          <a:ln w="28575" cap="flat" cmpd="sng">
            <a:solidFill>
              <a:srgbClr val="CC4125"/>
            </a:solidFill>
            <a:prstDash val="solid"/>
            <a:round/>
            <a:headEnd type="none" w="lg" len="lg"/>
            <a:tailEnd type="triangle" w="lg" len="lg"/>
          </a:ln>
        </p:spPr>
      </p:cxnSp>
      <p:sp>
        <p:nvSpPr>
          <p:cNvPr id="219" name="Shape 219"/>
          <p:cNvSpPr txBox="1"/>
          <p:nvPr/>
        </p:nvSpPr>
        <p:spPr>
          <a:xfrm>
            <a:off x="6805205" y="4247450"/>
            <a:ext cx="2299800" cy="815400"/>
          </a:xfrm>
          <a:prstGeom prst="rect">
            <a:avLst/>
          </a:prstGeom>
          <a:noFill/>
          <a:ln>
            <a:noFill/>
          </a:ln>
        </p:spPr>
        <p:txBody>
          <a:bodyPr lIns="91425" tIns="91425" rIns="91425" bIns="91425" anchor="t" anchorCtr="0">
            <a:noAutofit/>
          </a:bodyPr>
          <a:lstStyle/>
          <a:p>
            <a:pPr lvl="0" algn="r" rtl="0">
              <a:spcBef>
                <a:spcPts val="0"/>
              </a:spcBef>
              <a:buNone/>
            </a:pPr>
            <a:r>
              <a:rPr lang="en">
                <a:solidFill>
                  <a:srgbClr val="CC4125"/>
                </a:solidFill>
              </a:rPr>
              <a:t>E.g. linear regression w/ varying degree of polynomial</a:t>
            </a:r>
          </a:p>
        </p:txBody>
      </p:sp>
      <p:cxnSp>
        <p:nvCxnSpPr>
          <p:cNvPr id="220" name="Shape 220"/>
          <p:cNvCxnSpPr/>
          <p:nvPr/>
        </p:nvCxnSpPr>
        <p:spPr>
          <a:xfrm flipH="1">
            <a:off x="6606950" y="1494950"/>
            <a:ext cx="1338299" cy="752700"/>
          </a:xfrm>
          <a:prstGeom prst="straightConnector1">
            <a:avLst/>
          </a:prstGeom>
          <a:noFill/>
          <a:ln w="28575" cap="flat" cmpd="sng">
            <a:solidFill>
              <a:srgbClr val="CC4125"/>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Effect transition="in" filter="fade">
                                      <p:cBhvr>
                                        <p:cTn id="10" dur="1000"/>
                                        <p:tgtEl>
                                          <p:spTgt spid="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1000"/>
                                        <p:tgtEl>
                                          <p:spTgt spid="217"/>
                                        </p:tgtEl>
                                      </p:cBhvr>
                                    </p:animEffect>
                                  </p:childTnLst>
                                </p:cTn>
                              </p:par>
                              <p:par>
                                <p:cTn id="16" presetID="10" presetClass="entr" presetSubtype="0" fill="hold" nodeType="withEffect">
                                  <p:stCondLst>
                                    <p:cond delay="0"/>
                                  </p:stCondLst>
                                  <p:childTnLst>
                                    <p:set>
                                      <p:cBhvr>
                                        <p:cTn id="17" dur="1" fill="hold">
                                          <p:stCondLst>
                                            <p:cond delay="0"/>
                                          </p:stCondLst>
                                        </p:cTn>
                                        <p:tgtEl>
                                          <p:spTgt spid="220"/>
                                        </p:tgtEl>
                                        <p:attrNameLst>
                                          <p:attrName>style.visibility</p:attrName>
                                        </p:attrNameLst>
                                      </p:cBhvr>
                                      <p:to>
                                        <p:strVal val="visible"/>
                                      </p:to>
                                    </p:set>
                                    <p:animEffect transition="in" filter="fade">
                                      <p:cBhvr>
                                        <p:cTn id="18"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Recall our goal: Making accurate </a:t>
            </a:r>
            <a:r>
              <a:rPr lang="en" u="sng"/>
              <a:t>future</a:t>
            </a:r>
            <a:r>
              <a:rPr lang="en"/>
              <a:t> predictions</a:t>
            </a:r>
          </a:p>
        </p:txBody>
      </p:sp>
      <p:pic>
        <p:nvPicPr>
          <p:cNvPr id="226" name="Shape 226"/>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27" name="Shape 227"/>
          <p:cNvSpPr txBox="1"/>
          <p:nvPr/>
        </p:nvSpPr>
        <p:spPr>
          <a:xfrm>
            <a:off x="313625" y="1202225"/>
            <a:ext cx="3000300" cy="36387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666666"/>
                </a:solidFill>
              </a:rPr>
              <a:t>Fitting the training set perfectly is </a:t>
            </a:r>
            <a:r>
              <a:rPr lang="en" sz="1800" i="1">
                <a:solidFill>
                  <a:srgbClr val="666666"/>
                </a:solidFill>
              </a:rPr>
              <a:t>easy</a:t>
            </a:r>
            <a:r>
              <a:rPr lang="en" sz="1800">
                <a:solidFill>
                  <a:srgbClr val="666666"/>
                </a:solidFill>
              </a:rPr>
              <a:t>.</a:t>
            </a:r>
          </a:p>
          <a:p>
            <a:pPr lvl="0" rtl="0">
              <a:spcBef>
                <a:spcPts val="0"/>
              </a:spcBef>
              <a:buNone/>
            </a:pPr>
            <a:r>
              <a:rPr lang="en" sz="1800">
                <a:solidFill>
                  <a:srgbClr val="A61C00"/>
                </a:solidFill>
              </a:rPr>
              <a:t>How?</a:t>
            </a:r>
          </a:p>
          <a:p>
            <a:pPr lvl="0" rtl="0">
              <a:spcBef>
                <a:spcPts val="0"/>
              </a:spcBef>
              <a:buNone/>
            </a:pPr>
            <a:endParaRPr sz="1800">
              <a:solidFill>
                <a:srgbClr val="666666"/>
              </a:solidFill>
            </a:endParaRPr>
          </a:p>
          <a:p>
            <a:pPr lvl="0" rtl="0">
              <a:spcBef>
                <a:spcPts val="0"/>
              </a:spcBef>
              <a:buNone/>
            </a:pPr>
            <a:r>
              <a:rPr lang="en" sz="1800">
                <a:solidFill>
                  <a:srgbClr val="666666"/>
                </a:solidFill>
              </a:rPr>
              <a:t>Fitting future (unseen) data is </a:t>
            </a:r>
            <a:r>
              <a:rPr lang="en" sz="1800" i="1">
                <a:solidFill>
                  <a:srgbClr val="666666"/>
                </a:solidFill>
              </a:rPr>
              <a:t>not easy</a:t>
            </a:r>
            <a:r>
              <a:rPr lang="en" sz="1800">
                <a:solidFill>
                  <a:srgbClr val="666666"/>
                </a:solidFill>
              </a:rPr>
              <a:t>.</a:t>
            </a:r>
          </a:p>
          <a:p>
            <a:pPr lvl="0" rtl="0">
              <a:spcBef>
                <a:spcPts val="0"/>
              </a:spcBef>
              <a:buNone/>
            </a:pPr>
            <a:endParaRPr sz="1800">
              <a:solidFill>
                <a:srgbClr val="666666"/>
              </a:solidFill>
            </a:endParaRPr>
          </a:p>
          <a:p>
            <a:pPr lvl="0">
              <a:spcBef>
                <a:spcPts val="0"/>
              </a:spcBef>
              <a:buNone/>
            </a:pPr>
            <a:r>
              <a:rPr lang="en" sz="1800">
                <a:solidFill>
                  <a:srgbClr val="0000FF"/>
                </a:solidFill>
              </a:rPr>
              <a:t>Cross validation helps us choose a model that performs well on unseen data.</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k-Fold Cross-Validation</a:t>
            </a:r>
          </a:p>
        </p:txBody>
      </p:sp>
      <p:sp>
        <p:nvSpPr>
          <p:cNvPr id="233" name="Shape 233"/>
          <p:cNvSpPr txBox="1">
            <a:spLocks noGrp="1"/>
          </p:cNvSpPr>
          <p:nvPr>
            <p:ph type="body" idx="4294967295"/>
          </p:nvPr>
        </p:nvSpPr>
        <p:spPr>
          <a:xfrm>
            <a:off x="471900" y="847380"/>
            <a:ext cx="3249899" cy="3731999"/>
          </a:xfrm>
          <a:prstGeom prst="rect">
            <a:avLst/>
          </a:prstGeom>
        </p:spPr>
        <p:txBody>
          <a:bodyPr lIns="91425" tIns="91425" rIns="91425" bIns="91425" anchor="t" anchorCtr="0">
            <a:noAutofit/>
          </a:bodyPr>
          <a:lstStyle/>
          <a:p>
            <a:pPr marL="457200" lvl="0" indent="-228600" rtl="0">
              <a:spcBef>
                <a:spcPts val="0"/>
              </a:spcBef>
              <a:buClr>
                <a:srgbClr val="666666"/>
              </a:buClr>
              <a:buAutoNum type="arabicPeriod"/>
            </a:pPr>
            <a:r>
              <a:rPr lang="en" dirty="0">
                <a:solidFill>
                  <a:srgbClr val="666666"/>
                </a:solidFill>
              </a:rPr>
              <a:t>Split the dataset into k “folds”.</a:t>
            </a:r>
          </a:p>
          <a:p>
            <a:pPr marL="457200" lvl="0" indent="-228600" rtl="0">
              <a:spcBef>
                <a:spcPts val="0"/>
              </a:spcBef>
              <a:buClr>
                <a:srgbClr val="666666"/>
              </a:buClr>
              <a:buAutoNum type="arabicPeriod"/>
            </a:pPr>
            <a:r>
              <a:rPr lang="en" dirty="0">
                <a:solidFill>
                  <a:srgbClr val="666666"/>
                </a:solidFill>
              </a:rPr>
              <a:t>Train using (k-1) folds. Validate using the one left-out fold. Record a validation metric such as RSS or accuracy.</a:t>
            </a:r>
          </a:p>
          <a:p>
            <a:pPr marL="457200" lvl="0" indent="-228600" rtl="0">
              <a:lnSpc>
                <a:spcPct val="100000"/>
              </a:lnSpc>
              <a:spcBef>
                <a:spcPts val="0"/>
              </a:spcBef>
              <a:spcAft>
                <a:spcPts val="0"/>
              </a:spcAft>
              <a:buClr>
                <a:srgbClr val="666666"/>
              </a:buClr>
              <a:buAutoNum type="arabicPeriod"/>
            </a:pPr>
            <a:r>
              <a:rPr lang="en" dirty="0">
                <a:solidFill>
                  <a:srgbClr val="666666"/>
                </a:solidFill>
              </a:rPr>
              <a:t>Train </a:t>
            </a:r>
            <a:r>
              <a:rPr lang="en" i="1" dirty="0">
                <a:solidFill>
                  <a:srgbClr val="666666"/>
                </a:solidFill>
              </a:rPr>
              <a:t>k</a:t>
            </a:r>
            <a:r>
              <a:rPr lang="en" dirty="0">
                <a:solidFill>
                  <a:srgbClr val="666666"/>
                </a:solidFill>
              </a:rPr>
              <a:t> models, leaving out a different fold for each one.</a:t>
            </a:r>
          </a:p>
          <a:p>
            <a:pPr marL="457200" lvl="0" indent="-228600" rtl="0">
              <a:lnSpc>
                <a:spcPct val="100000"/>
              </a:lnSpc>
              <a:spcBef>
                <a:spcPts val="0"/>
              </a:spcBef>
              <a:spcAft>
                <a:spcPts val="0"/>
              </a:spcAft>
              <a:buClr>
                <a:srgbClr val="666666"/>
              </a:buClr>
              <a:buAutoNum type="arabicPeriod"/>
            </a:pPr>
            <a:r>
              <a:rPr lang="en" dirty="0">
                <a:solidFill>
                  <a:srgbClr val="666666"/>
                </a:solidFill>
              </a:rPr>
              <a:t>Average the validation results.</a:t>
            </a:r>
          </a:p>
          <a:p>
            <a:pPr lvl="0" rtl="0">
              <a:lnSpc>
                <a:spcPct val="100000"/>
              </a:lnSpc>
              <a:spcBef>
                <a:spcPts val="0"/>
              </a:spcBef>
              <a:spcAft>
                <a:spcPts val="0"/>
              </a:spcAft>
              <a:buNone/>
            </a:pPr>
            <a:endParaRPr dirty="0">
              <a:solidFill>
                <a:srgbClr val="666666"/>
              </a:solidFill>
            </a:endParaRPr>
          </a:p>
          <a:p>
            <a:pPr lvl="0">
              <a:spcBef>
                <a:spcPts val="0"/>
              </a:spcBef>
              <a:buNone/>
            </a:pPr>
            <a:endParaRPr dirty="0">
              <a:solidFill>
                <a:srgbClr val="666666"/>
              </a:solidFill>
            </a:endParaRPr>
          </a:p>
        </p:txBody>
      </p:sp>
      <p:pic>
        <p:nvPicPr>
          <p:cNvPr id="234" name="Shape 234"/>
          <p:cNvPicPr preferRelativeResize="0"/>
          <p:nvPr/>
        </p:nvPicPr>
        <p:blipFill>
          <a:blip r:embed="rId3">
            <a:alphaModFix/>
          </a:blip>
          <a:stretch>
            <a:fillRect/>
          </a:stretch>
        </p:blipFill>
        <p:spPr>
          <a:xfrm>
            <a:off x="4048108" y="1611250"/>
            <a:ext cx="4861241" cy="2402025"/>
          </a:xfrm>
          <a:prstGeom prst="rect">
            <a:avLst/>
          </a:prstGeom>
          <a:noFill/>
          <a:ln>
            <a:noFill/>
          </a:ln>
        </p:spPr>
      </p:pic>
      <p:sp>
        <p:nvSpPr>
          <p:cNvPr id="235" name="Shape 235"/>
          <p:cNvSpPr txBox="1"/>
          <p:nvPr/>
        </p:nvSpPr>
        <p:spPr>
          <a:xfrm>
            <a:off x="4098075" y="731800"/>
            <a:ext cx="2770500" cy="439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Commonly, k=5 or k=10</a:t>
            </a:r>
          </a:p>
          <a:p>
            <a:pPr lvl="0">
              <a:spcBef>
                <a:spcPts val="0"/>
              </a:spcBef>
              <a:buNone/>
            </a:pPr>
            <a:endParaRPr>
              <a:solidFill>
                <a:srgbClr val="CC4125"/>
              </a:solidFill>
              <a:latin typeface="Roboto"/>
              <a:ea typeface="Roboto"/>
              <a:cs typeface="Roboto"/>
              <a:sym typeface="Roboto"/>
            </a:endParaRPr>
          </a:p>
        </p:txBody>
      </p:sp>
      <p:cxnSp>
        <p:nvCxnSpPr>
          <p:cNvPr id="236" name="Shape 236"/>
          <p:cNvCxnSpPr>
            <a:stCxn id="235" idx="1"/>
          </p:cNvCxnSpPr>
          <p:nvPr/>
        </p:nvCxnSpPr>
        <p:spPr>
          <a:xfrm flipH="1">
            <a:off x="3340575" y="951400"/>
            <a:ext cx="757500" cy="506400"/>
          </a:xfrm>
          <a:prstGeom prst="straightConnector1">
            <a:avLst/>
          </a:prstGeom>
          <a:noFill/>
          <a:ln w="28575" cap="flat" cmpd="sng">
            <a:solidFill>
              <a:srgbClr val="CC4125"/>
            </a:solidFill>
            <a:prstDash val="solid"/>
            <a:round/>
            <a:headEnd type="none" w="lg" len="lg"/>
            <a:tailEnd type="triangle" w="lg" len="lg"/>
          </a:ln>
        </p:spPr>
      </p:cxnSp>
      <p:sp>
        <p:nvSpPr>
          <p:cNvPr id="237" name="Shape 237"/>
          <p:cNvSpPr txBox="1"/>
          <p:nvPr/>
        </p:nvSpPr>
        <p:spPr>
          <a:xfrm>
            <a:off x="7649475" y="956500"/>
            <a:ext cx="1368900" cy="439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a:solidFill>
                  <a:srgbClr val="CC4125"/>
                </a:solidFill>
                <a:latin typeface="Roboto"/>
                <a:ea typeface="Roboto"/>
                <a:cs typeface="Roboto"/>
                <a:sym typeface="Roboto"/>
              </a:rPr>
              <a:t>randomize!</a:t>
            </a:r>
          </a:p>
          <a:p>
            <a:pPr lvl="0" rtl="0">
              <a:spcBef>
                <a:spcPts val="0"/>
              </a:spcBef>
              <a:buNone/>
            </a:pPr>
            <a:endParaRPr>
              <a:solidFill>
                <a:srgbClr val="CC4125"/>
              </a:solidFill>
              <a:latin typeface="Roboto"/>
              <a:ea typeface="Roboto"/>
              <a:cs typeface="Roboto"/>
              <a:sym typeface="Roboto"/>
            </a:endParaRPr>
          </a:p>
        </p:txBody>
      </p:sp>
      <p:cxnSp>
        <p:nvCxnSpPr>
          <p:cNvPr id="238" name="Shape 238"/>
          <p:cNvCxnSpPr>
            <a:stCxn id="237" idx="1"/>
          </p:cNvCxnSpPr>
          <p:nvPr/>
        </p:nvCxnSpPr>
        <p:spPr>
          <a:xfrm flipH="1">
            <a:off x="6695175" y="1176100"/>
            <a:ext cx="954300" cy="947100"/>
          </a:xfrm>
          <a:prstGeom prst="straightConnector1">
            <a:avLst/>
          </a:prstGeom>
          <a:noFill/>
          <a:ln w="28575" cap="flat" cmpd="sng">
            <a:solidFill>
              <a:srgbClr val="CC4125"/>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1000"/>
                                        <p:tgtEl>
                                          <p:spTgt spid="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Effect transition="in" filter="fade">
                                      <p:cBhvr>
                                        <p:cTn id="12" dur="1000"/>
                                        <p:tgtEl>
                                          <p:spTgt spid="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Effect transition="in" filter="fade">
                                      <p:cBhvr>
                                        <p:cTn id="17" dur="1000"/>
                                        <p:tgtEl>
                                          <p:spTgt spid="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Effect transition="in" filter="fade">
                                      <p:cBhvr>
                                        <p:cTn id="22" dur="1000"/>
                                        <p:tgtEl>
                                          <p:spTgt spid="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3">
                                            <p:txEl>
                                              <p:pRg st="4" end="4"/>
                                            </p:txEl>
                                          </p:spTgt>
                                        </p:tgtEl>
                                        <p:attrNameLst>
                                          <p:attrName>style.visibility</p:attrName>
                                        </p:attrNameLst>
                                      </p:cBhvr>
                                      <p:to>
                                        <p:strVal val="visible"/>
                                      </p:to>
                                    </p:set>
                                    <p:animEffect transition="in" filter="fade">
                                      <p:cBhvr>
                                        <p:cTn id="27" dur="1000"/>
                                        <p:tgtEl>
                                          <p:spTgt spid="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3">
                                            <p:txEl>
                                              <p:pRg st="5" end="5"/>
                                            </p:txEl>
                                          </p:spTgt>
                                        </p:tgtEl>
                                        <p:attrNameLst>
                                          <p:attrName>style.visibility</p:attrName>
                                        </p:attrNameLst>
                                      </p:cBhvr>
                                      <p:to>
                                        <p:strVal val="visible"/>
                                      </p:to>
                                    </p:set>
                                    <p:animEffect transition="in" filter="fade">
                                      <p:cBhvr>
                                        <p:cTn id="32" dur="1000"/>
                                        <p:tgtEl>
                                          <p:spTgt spid="2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fade">
                                      <p:cBhvr>
                                        <p:cTn id="37" dur="1000"/>
                                        <p:tgtEl>
                                          <p:spTgt spid="235"/>
                                        </p:tgtEl>
                                      </p:cBhvr>
                                    </p:animEffect>
                                  </p:childTnLst>
                                </p:cTn>
                              </p:par>
                              <p:par>
                                <p:cTn id="38" presetID="10" presetClass="entr" presetSubtype="0" fill="hold" nodeType="withEffect">
                                  <p:stCondLst>
                                    <p:cond delay="0"/>
                                  </p:stCondLst>
                                  <p:childTnLst>
                                    <p:set>
                                      <p:cBhvr>
                                        <p:cTn id="39" dur="1" fill="hold">
                                          <p:stCondLst>
                                            <p:cond delay="0"/>
                                          </p:stCondLst>
                                        </p:cTn>
                                        <p:tgtEl>
                                          <p:spTgt spid="236"/>
                                        </p:tgtEl>
                                        <p:attrNameLst>
                                          <p:attrName>style.visibility</p:attrName>
                                        </p:attrNameLst>
                                      </p:cBhvr>
                                      <p:to>
                                        <p:strVal val="visible"/>
                                      </p:to>
                                    </p:set>
                                    <p:animEffect transition="in" filter="fade">
                                      <p:cBhvr>
                                        <p:cTn id="40" dur="1000"/>
                                        <p:tgtEl>
                                          <p:spTgt spid="2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fade">
                                      <p:cBhvr>
                                        <p:cTn id="45" dur="1000"/>
                                        <p:tgtEl>
                                          <p:spTgt spid="237"/>
                                        </p:tgtEl>
                                      </p:cBhvr>
                                    </p:animEffect>
                                  </p:childTnLst>
                                </p:cTn>
                              </p:par>
                              <p:par>
                                <p:cTn id="46" presetID="10" presetClass="entr" presetSubtype="0" fill="hold" nodeType="withEffect">
                                  <p:stCondLst>
                                    <p:cond delay="0"/>
                                  </p:stCondLst>
                                  <p:childTnLst>
                                    <p:set>
                                      <p:cBhvr>
                                        <p:cTn id="47" dur="1" fill="hold">
                                          <p:stCondLst>
                                            <p:cond delay="0"/>
                                          </p:stCondLst>
                                        </p:cTn>
                                        <p:tgtEl>
                                          <p:spTgt spid="238"/>
                                        </p:tgtEl>
                                        <p:attrNameLst>
                                          <p:attrName>style.visibility</p:attrName>
                                        </p:attrNameLst>
                                      </p:cBhvr>
                                      <p:to>
                                        <p:strVal val="visible"/>
                                      </p:to>
                                    </p:set>
                                    <p:animEffect transition="in" filter="fade">
                                      <p:cBhvr>
                                        <p:cTn id="48"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Leave-one-out Cross-Validation</a:t>
            </a:r>
          </a:p>
        </p:txBody>
      </p:sp>
      <p:pic>
        <p:nvPicPr>
          <p:cNvPr id="244" name="Shape 244"/>
          <p:cNvPicPr preferRelativeResize="0"/>
          <p:nvPr/>
        </p:nvPicPr>
        <p:blipFill>
          <a:blip r:embed="rId3">
            <a:alphaModFix/>
          </a:blip>
          <a:stretch>
            <a:fillRect/>
          </a:stretch>
        </p:blipFill>
        <p:spPr>
          <a:xfrm>
            <a:off x="3724825" y="1536525"/>
            <a:ext cx="4990900" cy="2571774"/>
          </a:xfrm>
          <a:prstGeom prst="rect">
            <a:avLst/>
          </a:prstGeom>
          <a:noFill/>
          <a:ln>
            <a:noFill/>
          </a:ln>
        </p:spPr>
      </p:pic>
      <p:sp>
        <p:nvSpPr>
          <p:cNvPr id="245" name="Shape 245"/>
          <p:cNvSpPr txBox="1"/>
          <p:nvPr/>
        </p:nvSpPr>
        <p:spPr>
          <a:xfrm>
            <a:off x="313625" y="1192349"/>
            <a:ext cx="3230400" cy="36972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666666"/>
                </a:solidFill>
                <a:latin typeface="Roboto"/>
                <a:ea typeface="Roboto"/>
                <a:cs typeface="Roboto"/>
                <a:sym typeface="Roboto"/>
              </a:rPr>
              <a:t>Assume we have </a:t>
            </a:r>
            <a:r>
              <a:rPr lang="en" sz="1800" i="1">
                <a:solidFill>
                  <a:srgbClr val="666666"/>
                </a:solidFill>
                <a:latin typeface="Roboto"/>
                <a:ea typeface="Roboto"/>
                <a:cs typeface="Roboto"/>
                <a:sym typeface="Roboto"/>
              </a:rPr>
              <a:t>n</a:t>
            </a:r>
            <a:r>
              <a:rPr lang="en" sz="1800">
                <a:solidFill>
                  <a:srgbClr val="666666"/>
                </a:solidFill>
                <a:latin typeface="Roboto"/>
                <a:ea typeface="Roboto"/>
                <a:cs typeface="Roboto"/>
                <a:sym typeface="Roboto"/>
              </a:rPr>
              <a:t> training examples.</a:t>
            </a:r>
          </a:p>
          <a:p>
            <a:pPr lvl="0" rtl="0">
              <a:spcBef>
                <a:spcPts val="0"/>
              </a:spcBef>
              <a:buNone/>
            </a:pP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A special case of k-fold CV is when k=n. This is called </a:t>
            </a:r>
            <a:r>
              <a:rPr lang="en" sz="1800" i="1">
                <a:solidFill>
                  <a:srgbClr val="666666"/>
                </a:solidFill>
                <a:latin typeface="Roboto"/>
                <a:ea typeface="Roboto"/>
                <a:cs typeface="Roboto"/>
                <a:sym typeface="Roboto"/>
              </a:rPr>
              <a:t>leave-one-out cross-validation</a:t>
            </a:r>
            <a:r>
              <a:rPr lang="en" sz="1800">
                <a:solidFill>
                  <a:srgbClr val="666666"/>
                </a:solidFill>
                <a:latin typeface="Roboto"/>
                <a:ea typeface="Roboto"/>
                <a:cs typeface="Roboto"/>
                <a:sym typeface="Roboto"/>
              </a:rPr>
              <a:t>.</a:t>
            </a:r>
          </a:p>
          <a:p>
            <a:pPr lvl="0" rtl="0">
              <a:spcBef>
                <a:spcPts val="0"/>
              </a:spcBef>
              <a:buNone/>
            </a:pPr>
            <a:endParaRPr sz="1800">
              <a:solidFill>
                <a:srgbClr val="666666"/>
              </a:solidFill>
              <a:latin typeface="Roboto"/>
              <a:ea typeface="Roboto"/>
              <a:cs typeface="Roboto"/>
              <a:sym typeface="Roboto"/>
            </a:endParaRPr>
          </a:p>
          <a:p>
            <a:pPr lvl="0" rtl="0">
              <a:spcBef>
                <a:spcPts val="0"/>
              </a:spcBef>
              <a:buNone/>
            </a:pPr>
            <a:r>
              <a:rPr lang="en" sz="1800">
                <a:solidFill>
                  <a:srgbClr val="666666"/>
                </a:solidFill>
                <a:latin typeface="Roboto"/>
                <a:ea typeface="Roboto"/>
                <a:cs typeface="Roboto"/>
                <a:sym typeface="Roboto"/>
              </a:rPr>
              <a:t>Useful (only) if you have a tiny dataset where you can’t afford a large validation set.</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Overfitting in high dimensions is easy, even with simple models.</a:t>
            </a:r>
          </a:p>
        </p:txBody>
      </p:sp>
      <p:pic>
        <p:nvPicPr>
          <p:cNvPr id="251" name="Shape 251"/>
          <p:cNvPicPr preferRelativeResize="0"/>
          <p:nvPr/>
        </p:nvPicPr>
        <p:blipFill>
          <a:blip r:embed="rId3">
            <a:alphaModFix/>
          </a:blip>
          <a:stretch>
            <a:fillRect/>
          </a:stretch>
        </p:blipFill>
        <p:spPr>
          <a:xfrm>
            <a:off x="3564631" y="1069350"/>
            <a:ext cx="5459743" cy="3428975"/>
          </a:xfrm>
          <a:prstGeom prst="rect">
            <a:avLst/>
          </a:prstGeom>
          <a:noFill/>
          <a:ln>
            <a:noFill/>
          </a:ln>
        </p:spPr>
      </p:pic>
      <p:sp>
        <p:nvSpPr>
          <p:cNvPr id="252" name="Shape 252"/>
          <p:cNvSpPr txBox="1"/>
          <p:nvPr/>
        </p:nvSpPr>
        <p:spPr>
          <a:xfrm>
            <a:off x="570204" y="794525"/>
            <a:ext cx="2868017" cy="41814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666666"/>
                </a:solidFill>
              </a:rPr>
              <a:t>If our data has high dimensionality (many many predictors), then it becomes easy to overfit the data.</a:t>
            </a:r>
          </a:p>
          <a:p>
            <a:pPr lvl="0" rtl="0">
              <a:spcBef>
                <a:spcPts val="0"/>
              </a:spcBef>
              <a:buNone/>
            </a:pPr>
            <a:endParaRPr sz="1800" dirty="0">
              <a:solidFill>
                <a:srgbClr val="666666"/>
              </a:solidFill>
            </a:endParaRPr>
          </a:p>
          <a:p>
            <a:pPr lvl="0" rtl="0">
              <a:spcBef>
                <a:spcPts val="0"/>
              </a:spcBef>
              <a:buNone/>
            </a:pPr>
            <a:r>
              <a:rPr lang="en" sz="1800" dirty="0">
                <a:solidFill>
                  <a:srgbClr val="666666"/>
                </a:solidFill>
              </a:rPr>
              <a:t>Even linear regression might be too complex of a model for high dimensional data (and the smaller the dataset, the worse this problem is).</a:t>
            </a:r>
          </a:p>
        </p:txBody>
      </p:sp>
      <p:cxnSp>
        <p:nvCxnSpPr>
          <p:cNvPr id="253" name="Shape 253"/>
          <p:cNvCxnSpPr/>
          <p:nvPr/>
        </p:nvCxnSpPr>
        <p:spPr>
          <a:xfrm rot="10800000">
            <a:off x="7673425" y="2153374"/>
            <a:ext cx="0" cy="2101500"/>
          </a:xfrm>
          <a:prstGeom prst="straightConnector1">
            <a:avLst/>
          </a:prstGeom>
          <a:noFill/>
          <a:ln w="28575" cap="flat" cmpd="sng">
            <a:solidFill>
              <a:srgbClr val="1155CC"/>
            </a:solidFill>
            <a:prstDash val="solid"/>
            <a:round/>
            <a:headEnd type="none" w="lg" len="lg"/>
            <a:tailEnd type="none" w="lg" len="lg"/>
          </a:ln>
        </p:spPr>
      </p:cxnSp>
      <p:sp>
        <p:nvSpPr>
          <p:cNvPr id="254" name="Shape 254"/>
          <p:cNvSpPr txBox="1"/>
          <p:nvPr/>
        </p:nvSpPr>
        <p:spPr>
          <a:xfrm>
            <a:off x="5582575" y="4662600"/>
            <a:ext cx="3219900" cy="366000"/>
          </a:xfrm>
          <a:prstGeom prst="rect">
            <a:avLst/>
          </a:prstGeom>
          <a:noFill/>
          <a:ln>
            <a:noFill/>
          </a:ln>
        </p:spPr>
        <p:txBody>
          <a:bodyPr lIns="91425" tIns="91425" rIns="91425" bIns="91425" anchor="t" anchorCtr="0">
            <a:noAutofit/>
          </a:bodyPr>
          <a:lstStyle/>
          <a:p>
            <a:pPr lvl="0">
              <a:spcBef>
                <a:spcPts val="0"/>
              </a:spcBef>
              <a:buNone/>
            </a:pPr>
            <a:r>
              <a:rPr lang="en" dirty="0">
                <a:solidFill>
                  <a:srgbClr val="0000FF"/>
                </a:solidFill>
              </a:rPr>
              <a:t>Linear regression in high dimensions</a:t>
            </a:r>
          </a:p>
        </p:txBody>
      </p:sp>
      <p:cxnSp>
        <p:nvCxnSpPr>
          <p:cNvPr id="255" name="Shape 255"/>
          <p:cNvCxnSpPr>
            <a:stCxn id="254" idx="0"/>
          </p:cNvCxnSpPr>
          <p:nvPr/>
        </p:nvCxnSpPr>
        <p:spPr>
          <a:xfrm rot="10800000" flipH="1">
            <a:off x="7192525" y="3564900"/>
            <a:ext cx="428700" cy="10977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Effect transition="in" filter="fade">
                                      <p:cBhvr>
                                        <p:cTn id="7" dur="1000"/>
                                        <p:tgtEl>
                                          <p:spTgt spid="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2" end="2"/>
                                            </p:txEl>
                                          </p:spTgt>
                                        </p:tgtEl>
                                        <p:attrNameLst>
                                          <p:attrName>style.visibility</p:attrName>
                                        </p:attrNameLst>
                                      </p:cBhvr>
                                      <p:to>
                                        <p:strVal val="visible"/>
                                      </p:to>
                                    </p:set>
                                    <p:animEffect transition="in" filter="fade">
                                      <p:cBhvr>
                                        <p:cTn id="12" dur="1000"/>
                                        <p:tgtEl>
                                          <p:spTgt spid="2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gtEl>
                                        <p:attrNameLst>
                                          <p:attrName>style.visibility</p:attrName>
                                        </p:attrNameLst>
                                      </p:cBhvr>
                                      <p:to>
                                        <p:strVal val="visible"/>
                                      </p:to>
                                    </p:set>
                                    <p:animEffect transition="in" filter="fade">
                                      <p:cBhvr>
                                        <p:cTn id="17" dur="1000"/>
                                        <p:tgtEl>
                                          <p:spTgt spid="254"/>
                                        </p:tgtEl>
                                      </p:cBhvr>
                                    </p:animEffect>
                                  </p:childTnLst>
                                </p:cTn>
                              </p:par>
                              <p:par>
                                <p:cTn id="18" presetID="10" presetClass="entr" presetSubtype="0" fill="hold" nodeType="withEffect">
                                  <p:stCondLst>
                                    <p:cond delay="0"/>
                                  </p:stCondLst>
                                  <p:childTnLst>
                                    <p:set>
                                      <p:cBhvr>
                                        <p:cTn id="19" dur="1" fill="hold">
                                          <p:stCondLst>
                                            <p:cond delay="0"/>
                                          </p:stCondLst>
                                        </p:cTn>
                                        <p:tgtEl>
                                          <p:spTgt spid="255"/>
                                        </p:tgtEl>
                                        <p:attrNameLst>
                                          <p:attrName>style.visibility</p:attrName>
                                        </p:attrNameLst>
                                      </p:cBhvr>
                                      <p:to>
                                        <p:strVal val="visible"/>
                                      </p:to>
                                    </p:set>
                                    <p:animEffect transition="in" filter="fade">
                                      <p:cBhvr>
                                        <p:cTn id="20" dur="1000"/>
                                        <p:tgtEl>
                                          <p:spTgt spid="255"/>
                                        </p:tgtEl>
                                      </p:cBhvr>
                                    </p:animEffect>
                                  </p:childTnLst>
                                </p:cTn>
                              </p:par>
                              <p:par>
                                <p:cTn id="21" presetID="10" presetClass="entr" presetSubtype="0" fill="hold" nodeType="withEffect">
                                  <p:stCondLst>
                                    <p:cond delay="0"/>
                                  </p:stCondLst>
                                  <p:childTnLst>
                                    <p:set>
                                      <p:cBhvr>
                                        <p:cTn id="22" dur="1" fill="hold">
                                          <p:stCondLst>
                                            <p:cond delay="0"/>
                                          </p:stCondLst>
                                        </p:cTn>
                                        <p:tgtEl>
                                          <p:spTgt spid="253"/>
                                        </p:tgtEl>
                                        <p:attrNameLst>
                                          <p:attrName>style.visibility</p:attrName>
                                        </p:attrNameLst>
                                      </p:cBhvr>
                                      <p:to>
                                        <p:strVal val="visible"/>
                                      </p:to>
                                    </p:set>
                                    <p:animEffect transition="in" filter="fade">
                                      <p:cBhvr>
                                        <p:cTn id="23"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“HELP, my model is overfitting!”</a:t>
            </a:r>
          </a:p>
        </p:txBody>
      </p:sp>
      <p:sp>
        <p:nvSpPr>
          <p:cNvPr id="261" name="Shape 261"/>
          <p:cNvSpPr txBox="1"/>
          <p:nvPr/>
        </p:nvSpPr>
        <p:spPr>
          <a:xfrm>
            <a:off x="345000" y="1034975"/>
            <a:ext cx="8436600" cy="32721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666666"/>
                </a:solidFill>
              </a:rPr>
              <a:t>You have a few options.</a:t>
            </a:r>
          </a:p>
          <a:p>
            <a:pPr lvl="0" rtl="0">
              <a:spcBef>
                <a:spcPts val="0"/>
              </a:spcBef>
              <a:buNone/>
            </a:pPr>
            <a:endParaRPr sz="1800" dirty="0">
              <a:solidFill>
                <a:srgbClr val="666666"/>
              </a:solidFill>
            </a:endParaRPr>
          </a:p>
          <a:p>
            <a:pPr lvl="0" rtl="0">
              <a:spcBef>
                <a:spcPts val="0"/>
              </a:spcBef>
              <a:buNone/>
            </a:pPr>
            <a:endParaRPr sz="1800" dirty="0">
              <a:solidFill>
                <a:srgbClr val="666666"/>
              </a:solidFill>
            </a:endParaRPr>
          </a:p>
          <a:p>
            <a:pPr marL="457200" lvl="0" indent="-342900" rtl="0">
              <a:spcBef>
                <a:spcPts val="0"/>
              </a:spcBef>
              <a:buClr>
                <a:srgbClr val="666666"/>
              </a:buClr>
              <a:buSzPct val="100000"/>
              <a:buAutoNum type="arabicPeriod"/>
            </a:pPr>
            <a:r>
              <a:rPr lang="en" sz="1800" b="1" dirty="0">
                <a:solidFill>
                  <a:srgbClr val="666666"/>
                </a:solidFill>
              </a:rPr>
              <a:t>Get more </a:t>
            </a:r>
            <a:r>
              <a:rPr lang="en" sz="1800" b="1" dirty="0" smtClean="0">
                <a:solidFill>
                  <a:srgbClr val="666666"/>
                </a:solidFill>
              </a:rPr>
              <a:t>data</a:t>
            </a:r>
            <a:r>
              <a:rPr lang="en-US" sz="1800" b="1" dirty="0" smtClean="0">
                <a:solidFill>
                  <a:srgbClr val="666666"/>
                </a:solidFill>
              </a:rPr>
              <a:t>:</a:t>
            </a:r>
            <a:r>
              <a:rPr lang="en-US" sz="1800" dirty="0" smtClean="0">
                <a:solidFill>
                  <a:srgbClr val="666666"/>
                </a:solidFill>
              </a:rPr>
              <a:t> </a:t>
            </a:r>
            <a:r>
              <a:rPr lang="en" sz="1800" dirty="0" smtClean="0">
                <a:solidFill>
                  <a:srgbClr val="666666"/>
                </a:solidFill>
              </a:rPr>
              <a:t>not </a:t>
            </a:r>
            <a:r>
              <a:rPr lang="en-US" sz="1800" dirty="0" smtClean="0">
                <a:solidFill>
                  <a:srgbClr val="666666"/>
                </a:solidFill>
              </a:rPr>
              <a:t>always</a:t>
            </a:r>
            <a:r>
              <a:rPr lang="en" sz="1800" dirty="0" smtClean="0">
                <a:solidFill>
                  <a:srgbClr val="666666"/>
                </a:solidFill>
              </a:rPr>
              <a:t> possible/practical</a:t>
            </a:r>
            <a:r>
              <a:rPr lang="en" sz="1800" dirty="0">
                <a:solidFill>
                  <a:srgbClr val="666666"/>
                </a:solidFill>
              </a:rPr>
              <a:t/>
            </a:r>
            <a:br>
              <a:rPr lang="en" sz="1800" dirty="0">
                <a:solidFill>
                  <a:srgbClr val="666666"/>
                </a:solidFill>
              </a:rPr>
            </a:br>
            <a:endParaRPr lang="en" sz="1800" dirty="0">
              <a:solidFill>
                <a:srgbClr val="666666"/>
              </a:solidFill>
            </a:endParaRPr>
          </a:p>
          <a:p>
            <a:pPr marL="457200" lvl="0" indent="-342900" rtl="0">
              <a:spcBef>
                <a:spcPts val="0"/>
              </a:spcBef>
              <a:buClr>
                <a:srgbClr val="666666"/>
              </a:buClr>
              <a:buSzPct val="100000"/>
              <a:buAutoNum type="arabicPeriod"/>
            </a:pPr>
            <a:r>
              <a:rPr lang="en" sz="1800" b="1" dirty="0">
                <a:solidFill>
                  <a:srgbClr val="666666"/>
                </a:solidFill>
              </a:rPr>
              <a:t>Subset Selection:</a:t>
            </a:r>
            <a:r>
              <a:rPr lang="en" sz="1800" dirty="0">
                <a:solidFill>
                  <a:srgbClr val="666666"/>
                </a:solidFill>
              </a:rPr>
              <a:t> keep only a subset of your predictors (i.e, dimensions)</a:t>
            </a:r>
            <a:br>
              <a:rPr lang="en" sz="1800" dirty="0">
                <a:solidFill>
                  <a:srgbClr val="666666"/>
                </a:solidFill>
              </a:rPr>
            </a:br>
            <a:endParaRPr lang="en" sz="1800" dirty="0">
              <a:solidFill>
                <a:srgbClr val="666666"/>
              </a:solidFill>
            </a:endParaRPr>
          </a:p>
          <a:p>
            <a:pPr marL="457200" lvl="0" indent="-342900" rtl="0">
              <a:spcBef>
                <a:spcPts val="0"/>
              </a:spcBef>
              <a:buClr>
                <a:srgbClr val="666666"/>
              </a:buClr>
              <a:buSzPct val="100000"/>
              <a:buAutoNum type="arabicPeriod"/>
            </a:pPr>
            <a:r>
              <a:rPr lang="en" sz="1800" b="1" dirty="0">
                <a:solidFill>
                  <a:srgbClr val="666666"/>
                </a:solidFill>
              </a:rPr>
              <a:t>Regularization:</a:t>
            </a:r>
            <a:r>
              <a:rPr lang="en" sz="1800" dirty="0">
                <a:solidFill>
                  <a:srgbClr val="666666"/>
                </a:solidFill>
              </a:rPr>
              <a:t> restrict your model’s parameter space</a:t>
            </a:r>
            <a:br>
              <a:rPr lang="en" sz="1800" dirty="0">
                <a:solidFill>
                  <a:srgbClr val="666666"/>
                </a:solidFill>
              </a:rPr>
            </a:br>
            <a:endParaRPr lang="en" sz="1800" dirty="0">
              <a:solidFill>
                <a:srgbClr val="666666"/>
              </a:solidFill>
            </a:endParaRPr>
          </a:p>
          <a:p>
            <a:pPr marL="457200" lvl="0" indent="-342900">
              <a:spcBef>
                <a:spcPts val="0"/>
              </a:spcBef>
              <a:buClr>
                <a:srgbClr val="666666"/>
              </a:buClr>
              <a:buSzPct val="100000"/>
              <a:buAutoNum type="arabicPeriod"/>
            </a:pPr>
            <a:r>
              <a:rPr lang="en" sz="1800" b="1" dirty="0">
                <a:solidFill>
                  <a:srgbClr val="666666"/>
                </a:solidFill>
              </a:rPr>
              <a:t>Dimensionality Reduction:</a:t>
            </a:r>
            <a:r>
              <a:rPr lang="en" sz="1800" dirty="0">
                <a:solidFill>
                  <a:srgbClr val="666666"/>
                </a:solidFill>
              </a:rPr>
              <a:t> project the data into a lower dimensional space</a:t>
            </a:r>
          </a:p>
        </p:txBody>
      </p:sp>
      <p:sp>
        <p:nvSpPr>
          <p:cNvPr id="262" name="Shape 262"/>
          <p:cNvSpPr/>
          <p:nvPr/>
        </p:nvSpPr>
        <p:spPr>
          <a:xfrm>
            <a:off x="825875" y="2488125"/>
            <a:ext cx="2028300" cy="324000"/>
          </a:xfrm>
          <a:prstGeom prst="rect">
            <a:avLst/>
          </a:prstGeom>
          <a:noFill/>
          <a:ln w="19050" cap="flat" cmpd="sng">
            <a:solidFill>
              <a:srgbClr val="CC412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000"/>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3" end="3"/>
                                            </p:txEl>
                                          </p:spTgt>
                                        </p:tgtEl>
                                        <p:attrNameLst>
                                          <p:attrName>style.visibility</p:attrName>
                                        </p:attrNameLst>
                                      </p:cBhvr>
                                      <p:to>
                                        <p:strVal val="visible"/>
                                      </p:to>
                                    </p:set>
                                    <p:animEffect transition="in" filter="fade">
                                      <p:cBhvr>
                                        <p:cTn id="12" dur="1000"/>
                                        <p:tgtEl>
                                          <p:spTgt spid="26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4" end="4"/>
                                            </p:txEl>
                                          </p:spTgt>
                                        </p:tgtEl>
                                        <p:attrNameLst>
                                          <p:attrName>style.visibility</p:attrName>
                                        </p:attrNameLst>
                                      </p:cBhvr>
                                      <p:to>
                                        <p:strVal val="visible"/>
                                      </p:to>
                                    </p:set>
                                    <p:animEffect transition="in" filter="fade">
                                      <p:cBhvr>
                                        <p:cTn id="17" dur="1000"/>
                                        <p:tgtEl>
                                          <p:spTgt spid="26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5" end="5"/>
                                            </p:txEl>
                                          </p:spTgt>
                                        </p:tgtEl>
                                        <p:attrNameLst>
                                          <p:attrName>style.visibility</p:attrName>
                                        </p:attrNameLst>
                                      </p:cBhvr>
                                      <p:to>
                                        <p:strVal val="visible"/>
                                      </p:to>
                                    </p:set>
                                    <p:animEffect transition="in" filter="fade">
                                      <p:cBhvr>
                                        <p:cTn id="22" dur="1000"/>
                                        <p:tgtEl>
                                          <p:spTgt spid="26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6" end="6"/>
                                            </p:txEl>
                                          </p:spTgt>
                                        </p:tgtEl>
                                        <p:attrNameLst>
                                          <p:attrName>style.visibility</p:attrName>
                                        </p:attrNameLst>
                                      </p:cBhvr>
                                      <p:to>
                                        <p:strVal val="visible"/>
                                      </p:to>
                                    </p:set>
                                    <p:animEffect transition="in" filter="fade">
                                      <p:cBhvr>
                                        <p:cTn id="27" dur="1000"/>
                                        <p:tgtEl>
                                          <p:spTgt spid="26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fade">
                                      <p:cBhvr>
                                        <p:cTn id="32"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dirty="0" smtClean="0"/>
              <a:t>One </a:t>
            </a:r>
            <a:r>
              <a:rPr lang="en" dirty="0"/>
              <a:t>Goal of Data Science: Make Future Predictions</a:t>
            </a:r>
          </a:p>
        </p:txBody>
      </p:sp>
      <p:sp>
        <p:nvSpPr>
          <p:cNvPr id="81" name="Shape 81"/>
          <p:cNvSpPr txBox="1">
            <a:spLocks noGrp="1"/>
          </p:cNvSpPr>
          <p:nvPr>
            <p:ph type="body" idx="4294967295"/>
          </p:nvPr>
        </p:nvSpPr>
        <p:spPr>
          <a:xfrm>
            <a:off x="471900" y="930425"/>
            <a:ext cx="8222100" cy="3909900"/>
          </a:xfrm>
          <a:prstGeom prst="rect">
            <a:avLst/>
          </a:prstGeom>
        </p:spPr>
        <p:txBody>
          <a:bodyPr lIns="91425" tIns="91425" rIns="91425" bIns="91425" anchor="t" anchorCtr="0">
            <a:noAutofit/>
          </a:bodyPr>
          <a:lstStyle/>
          <a:p>
            <a:pPr lvl="0" rtl="0">
              <a:spcBef>
                <a:spcPts val="0"/>
              </a:spcBef>
              <a:buNone/>
            </a:pPr>
            <a:r>
              <a:rPr lang="en" dirty="0"/>
              <a:t>One goal is to make accurate </a:t>
            </a:r>
            <a:r>
              <a:rPr lang="en" b="1" i="1" u="sng" dirty="0"/>
              <a:t>predictions</a:t>
            </a:r>
            <a:r>
              <a:rPr lang="en" dirty="0"/>
              <a:t> on future (unseen) data.</a:t>
            </a:r>
          </a:p>
          <a:p>
            <a:pPr marL="457200" lvl="0" indent="-228600" rtl="0">
              <a:spcBef>
                <a:spcPts val="0"/>
              </a:spcBef>
              <a:buAutoNum type="arabicPeriod"/>
            </a:pPr>
            <a:r>
              <a:rPr lang="en" dirty="0"/>
              <a:t>Define a business goal. </a:t>
            </a:r>
            <a:br>
              <a:rPr lang="en" dirty="0"/>
            </a:br>
            <a:r>
              <a:rPr lang="en" sz="1400" dirty="0"/>
              <a:t>	e.g. make Tesla cars the most dependable vehicles on the </a:t>
            </a:r>
            <a:r>
              <a:rPr lang="en" sz="1400" dirty="0" smtClean="0"/>
              <a:t>market</a:t>
            </a:r>
            <a:endParaRPr lang="en" sz="1400" dirty="0"/>
          </a:p>
          <a:p>
            <a:pPr marL="457200" lvl="0" indent="-228600" rtl="0">
              <a:spcBef>
                <a:spcPts val="0"/>
              </a:spcBef>
              <a:buAutoNum type="arabicPeriod"/>
            </a:pPr>
            <a:r>
              <a:rPr lang="en" dirty="0"/>
              <a:t>Collect training data.</a:t>
            </a:r>
            <a:br>
              <a:rPr lang="en" dirty="0"/>
            </a:br>
            <a:r>
              <a:rPr lang="en" sz="1400" dirty="0"/>
              <a:t>	e.g. Tesla cars’ event logs + historical record of parts </a:t>
            </a:r>
            <a:r>
              <a:rPr lang="en" sz="1400" dirty="0" smtClean="0"/>
              <a:t>replaced</a:t>
            </a:r>
            <a:endParaRPr lang="en" sz="1400" dirty="0"/>
          </a:p>
          <a:p>
            <a:pPr marL="457200" lvl="0" indent="-228600" rtl="0">
              <a:spcBef>
                <a:spcPts val="0"/>
              </a:spcBef>
              <a:buAutoNum type="arabicPeriod"/>
            </a:pPr>
            <a:r>
              <a:rPr lang="en" dirty="0"/>
              <a:t>Train a model.</a:t>
            </a:r>
            <a:br>
              <a:rPr lang="en" dirty="0"/>
            </a:br>
            <a:r>
              <a:rPr lang="en" sz="1400" dirty="0"/>
              <a:t>	e.g. </a:t>
            </a:r>
            <a:r>
              <a:rPr lang="en" sz="1400" b="1" dirty="0"/>
              <a:t>features:</a:t>
            </a:r>
            <a:r>
              <a:rPr lang="en" sz="1400" dirty="0"/>
              <a:t> event statistics, </a:t>
            </a:r>
            <a:r>
              <a:rPr lang="en" sz="1400" b="1" dirty="0"/>
              <a:t>target:</a:t>
            </a:r>
            <a:r>
              <a:rPr lang="en" sz="1400" dirty="0"/>
              <a:t> time until </a:t>
            </a:r>
            <a:r>
              <a:rPr lang="en" sz="1400" dirty="0" smtClean="0"/>
              <a:t>failure</a:t>
            </a:r>
            <a:endParaRPr lang="en" sz="1400" dirty="0"/>
          </a:p>
          <a:p>
            <a:pPr marL="457200" lvl="0" indent="-228600" rtl="0">
              <a:spcBef>
                <a:spcPts val="0"/>
              </a:spcBef>
              <a:buAutoNum type="arabicPeriod"/>
            </a:pPr>
            <a:r>
              <a:rPr lang="en" dirty="0"/>
              <a:t>Deploy the model.</a:t>
            </a:r>
            <a:br>
              <a:rPr lang="en" dirty="0"/>
            </a:br>
            <a:r>
              <a:rPr lang="en" sz="1400" dirty="0"/>
              <a:t>	e.g. monitor cars’ events in real time, send mechanics to replace parts that will soon fail</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10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10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fade">
                                      <p:cBhvr>
                                        <p:cTn id="17" dur="10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xEl>
                                              <p:pRg st="3" end="3"/>
                                            </p:txEl>
                                          </p:spTgt>
                                        </p:tgtEl>
                                        <p:attrNameLst>
                                          <p:attrName>style.visibility</p:attrName>
                                        </p:attrNameLst>
                                      </p:cBhvr>
                                      <p:to>
                                        <p:strVal val="visible"/>
                                      </p:to>
                                    </p:set>
                                    <p:animEffect transition="in" filter="fade">
                                      <p:cBhvr>
                                        <p:cTn id="22" dur="1000"/>
                                        <p:tgtEl>
                                          <p:spTgt spid="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
                                            <p:txEl>
                                              <p:pRg st="4" end="4"/>
                                            </p:txEl>
                                          </p:spTgt>
                                        </p:tgtEl>
                                        <p:attrNameLst>
                                          <p:attrName>style.visibility</p:attrName>
                                        </p:attrNameLst>
                                      </p:cBhvr>
                                      <p:to>
                                        <p:strVal val="visible"/>
                                      </p:to>
                                    </p:set>
                                    <p:animEffect transition="in" filter="fade">
                                      <p:cBhvr>
                                        <p:cTn id="27" dur="10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Subset Selection</a:t>
            </a:r>
          </a:p>
        </p:txBody>
      </p:sp>
      <p:sp>
        <p:nvSpPr>
          <p:cNvPr id="268" name="Shape 268"/>
          <p:cNvSpPr txBox="1">
            <a:spLocks noGrp="1"/>
          </p:cNvSpPr>
          <p:nvPr>
            <p:ph type="body" idx="1"/>
          </p:nvPr>
        </p:nvSpPr>
        <p:spPr>
          <a:xfrm>
            <a:off x="471900" y="1902675"/>
            <a:ext cx="8222100" cy="3036299"/>
          </a:xfrm>
          <a:prstGeom prst="rect">
            <a:avLst/>
          </a:prstGeom>
        </p:spPr>
        <p:txBody>
          <a:bodyPr lIns="91425" tIns="91425" rIns="91425" bIns="91425" anchor="t" anchorCtr="0">
            <a:noAutofit/>
          </a:bodyPr>
          <a:lstStyle/>
          <a:p>
            <a:pPr lvl="0" rtl="0">
              <a:spcBef>
                <a:spcPts val="0"/>
              </a:spcBef>
              <a:buNone/>
            </a:pPr>
            <a:r>
              <a:rPr lang="en" b="1"/>
              <a:t>Best subset:</a:t>
            </a:r>
            <a:r>
              <a:rPr lang="en"/>
              <a:t> Try every model. Every possible combination of </a:t>
            </a:r>
            <a:r>
              <a:rPr lang="en" i="1"/>
              <a:t>p</a:t>
            </a:r>
            <a:r>
              <a:rPr lang="en"/>
              <a:t> predictors</a:t>
            </a:r>
          </a:p>
          <a:p>
            <a:pPr marL="457200" lvl="0" indent="-228600" rtl="0">
              <a:spcBef>
                <a:spcPts val="0"/>
              </a:spcBef>
            </a:pPr>
            <a:r>
              <a:rPr lang="en"/>
              <a:t>Computationally intensive. </a:t>
            </a:r>
            <a:r>
              <a:rPr lang="en" i="1"/>
              <a:t>2</a:t>
            </a:r>
            <a:r>
              <a:rPr lang="en" i="1" baseline="30000"/>
              <a:t>p</a:t>
            </a:r>
            <a:r>
              <a:rPr lang="en"/>
              <a:t> possible subsets of </a:t>
            </a:r>
            <a:r>
              <a:rPr lang="en" i="1"/>
              <a:t>p</a:t>
            </a:r>
            <a:r>
              <a:rPr lang="en"/>
              <a:t> predictors</a:t>
            </a:r>
          </a:p>
          <a:p>
            <a:pPr marL="457200" lvl="0" indent="-228600" rtl="0">
              <a:spcBef>
                <a:spcPts val="0"/>
              </a:spcBef>
            </a:pPr>
            <a:r>
              <a:rPr lang="en"/>
              <a:t>High chance of finding a “good” model by random chance.</a:t>
            </a:r>
            <a:br>
              <a:rPr lang="en"/>
            </a:br>
            <a:r>
              <a:rPr lang="en"/>
              <a:t>… </a:t>
            </a:r>
            <a:r>
              <a:rPr lang="en" sz="1400"/>
              <a:t>A sort-of monkeys-Shakespeare situation … </a:t>
            </a:r>
            <a:br>
              <a:rPr lang="en" sz="1400"/>
            </a:br>
            <a:endParaRPr lang="en" sz="1400"/>
          </a:p>
          <a:p>
            <a:pPr lvl="0" rtl="0">
              <a:spcBef>
                <a:spcPts val="0"/>
              </a:spcBef>
              <a:buNone/>
            </a:pPr>
            <a:r>
              <a:rPr lang="en" b="1"/>
              <a:t>Stepwise:</a:t>
            </a:r>
            <a:r>
              <a:rPr lang="en"/>
              <a:t> Iteratively pick predictors to be in/out of the final model.</a:t>
            </a:r>
          </a:p>
          <a:p>
            <a:pPr marL="457200" lvl="0" indent="-228600">
              <a:spcBef>
                <a:spcPts val="0"/>
              </a:spcBef>
            </a:pPr>
            <a:r>
              <a:rPr lang="en"/>
              <a:t>Forward, backward, forward-backward strategies</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Forward Stepwise Selection</a:t>
            </a:r>
          </a:p>
        </p:txBody>
      </p:sp>
      <p:sp>
        <p:nvSpPr>
          <p:cNvPr id="274" name="Shape 274"/>
          <p:cNvSpPr txBox="1">
            <a:spLocks noGrp="1"/>
          </p:cNvSpPr>
          <p:nvPr>
            <p:ph type="body" idx="4294967295"/>
          </p:nvPr>
        </p:nvSpPr>
        <p:spPr>
          <a:xfrm>
            <a:off x="460950" y="3506150"/>
            <a:ext cx="8222100" cy="602700"/>
          </a:xfrm>
          <a:prstGeom prst="rect">
            <a:avLst/>
          </a:prstGeom>
        </p:spPr>
        <p:txBody>
          <a:bodyPr lIns="91425" tIns="91425" rIns="91425" bIns="91425" anchor="t" anchorCtr="0">
            <a:noAutofit/>
          </a:bodyPr>
          <a:lstStyle/>
          <a:p>
            <a:pPr lvl="0" algn="ctr">
              <a:spcBef>
                <a:spcPts val="0"/>
              </a:spcBef>
              <a:buNone/>
            </a:pPr>
            <a:r>
              <a:rPr lang="en" dirty="0">
                <a:solidFill>
                  <a:srgbClr val="A61C00"/>
                </a:solidFill>
              </a:rPr>
              <a:t>Are RSS and R</a:t>
            </a:r>
            <a:r>
              <a:rPr lang="en" baseline="30000" dirty="0">
                <a:solidFill>
                  <a:srgbClr val="A61C00"/>
                </a:solidFill>
              </a:rPr>
              <a:t>2</a:t>
            </a:r>
            <a:r>
              <a:rPr lang="en" dirty="0">
                <a:solidFill>
                  <a:srgbClr val="A61C00"/>
                </a:solidFill>
              </a:rPr>
              <a:t> good ways to decide amongst the resulting </a:t>
            </a:r>
            <a:r>
              <a:rPr lang="en" i="1" dirty="0" smtClean="0">
                <a:solidFill>
                  <a:srgbClr val="A61C00"/>
                </a:solidFill>
              </a:rPr>
              <a:t>p</a:t>
            </a:r>
            <a:r>
              <a:rPr lang="en" dirty="0" smtClean="0">
                <a:solidFill>
                  <a:srgbClr val="A61C00"/>
                </a:solidFill>
              </a:rPr>
              <a:t> </a:t>
            </a:r>
            <a:r>
              <a:rPr lang="en" dirty="0">
                <a:solidFill>
                  <a:srgbClr val="A61C00"/>
                </a:solidFill>
              </a:rPr>
              <a:t>candidates?</a:t>
            </a:r>
          </a:p>
        </p:txBody>
      </p:sp>
      <p:pic>
        <p:nvPicPr>
          <p:cNvPr id="275" name="Shape 275"/>
          <p:cNvPicPr preferRelativeResize="0"/>
          <p:nvPr/>
        </p:nvPicPr>
        <p:blipFill rotWithShape="1">
          <a:blip r:embed="rId3">
            <a:alphaModFix/>
          </a:blip>
          <a:srcRect b="12010"/>
          <a:stretch/>
        </p:blipFill>
        <p:spPr>
          <a:xfrm>
            <a:off x="960600" y="788962"/>
            <a:ext cx="7101900" cy="2604299"/>
          </a:xfrm>
          <a:prstGeom prst="rect">
            <a:avLst/>
          </a:prstGeom>
          <a:noFill/>
          <a:ln>
            <a:noFill/>
          </a:ln>
        </p:spPr>
      </p:pic>
      <p:sp>
        <p:nvSpPr>
          <p:cNvPr id="276" name="Shape 276"/>
          <p:cNvSpPr txBox="1"/>
          <p:nvPr/>
        </p:nvSpPr>
        <p:spPr>
          <a:xfrm>
            <a:off x="1620400" y="3961825"/>
            <a:ext cx="7436400" cy="1053000"/>
          </a:xfrm>
          <a:prstGeom prst="rect">
            <a:avLst/>
          </a:prstGeom>
          <a:noFill/>
          <a:ln>
            <a:noFill/>
          </a:ln>
        </p:spPr>
        <p:txBody>
          <a:bodyPr lIns="91425" tIns="91425" rIns="91425" bIns="91425" anchor="t" anchorCtr="0">
            <a:noAutofit/>
          </a:bodyPr>
          <a:lstStyle/>
          <a:p>
            <a:pPr lvl="0" rtl="0">
              <a:spcBef>
                <a:spcPts val="0"/>
              </a:spcBef>
              <a:buNone/>
            </a:pPr>
            <a:r>
              <a:rPr lang="en" b="1"/>
              <a:t>Answer:</a:t>
            </a:r>
            <a:r>
              <a:rPr lang="en"/>
              <a:t> Don’t use RSS or R</a:t>
            </a:r>
            <a:r>
              <a:rPr lang="en" baseline="30000"/>
              <a:t>2</a:t>
            </a:r>
            <a:r>
              <a:rPr lang="en"/>
              <a:t> for this part.</a:t>
            </a:r>
          </a:p>
          <a:p>
            <a:pPr lvl="0" rtl="0">
              <a:spcBef>
                <a:spcPts val="0"/>
              </a:spcBef>
              <a:buNone/>
            </a:pPr>
            <a:r>
              <a:rPr lang="en"/>
              <a:t>Use Mallow’s C</a:t>
            </a:r>
            <a:r>
              <a:rPr lang="en" baseline="-25000"/>
              <a:t>p</a:t>
            </a:r>
            <a:r>
              <a:rPr lang="en"/>
              <a:t>, or AIC, or BIC, or Adjusted R</a:t>
            </a:r>
            <a:r>
              <a:rPr lang="en" baseline="30000"/>
              <a:t>2</a:t>
            </a:r>
            <a:r>
              <a:rPr lang="en"/>
              <a:t>.</a:t>
            </a:r>
          </a:p>
          <a:p>
            <a:pPr lvl="0" rtl="0">
              <a:spcBef>
                <a:spcPts val="0"/>
              </a:spcBef>
              <a:buNone/>
            </a:pPr>
            <a:endParaRPr/>
          </a:p>
          <a:p>
            <a:pPr lvl="0">
              <a:spcBef>
                <a:spcPts val="0"/>
              </a:spcBef>
              <a:buNone/>
            </a:pPr>
            <a:r>
              <a:rPr lang="en"/>
              <a:t>… or just use cross-validation with any error measurement.</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1000"/>
                                        <p:tgtEl>
                                          <p:spTgt spid="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0" end="0"/>
                                            </p:txEl>
                                          </p:spTgt>
                                        </p:tgtEl>
                                        <p:attrNameLst>
                                          <p:attrName>style.visibility</p:attrName>
                                        </p:attrNameLst>
                                      </p:cBhvr>
                                      <p:to>
                                        <p:strVal val="visible"/>
                                      </p:to>
                                    </p:set>
                                    <p:animEffect transition="in" filter="fade">
                                      <p:cBhvr>
                                        <p:cTn id="12" dur="1000"/>
                                        <p:tgtEl>
                                          <p:spTgt spid="2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1" end="1"/>
                                            </p:txEl>
                                          </p:spTgt>
                                        </p:tgtEl>
                                        <p:attrNameLst>
                                          <p:attrName>style.visibility</p:attrName>
                                        </p:attrNameLst>
                                      </p:cBhvr>
                                      <p:to>
                                        <p:strVal val="visible"/>
                                      </p:to>
                                    </p:set>
                                    <p:animEffect transition="in" filter="fade">
                                      <p:cBhvr>
                                        <p:cTn id="17" dur="1000"/>
                                        <p:tgtEl>
                                          <p:spTgt spid="2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2" end="2"/>
                                            </p:txEl>
                                          </p:spTgt>
                                        </p:tgtEl>
                                        <p:attrNameLst>
                                          <p:attrName>style.visibility</p:attrName>
                                        </p:attrNameLst>
                                      </p:cBhvr>
                                      <p:to>
                                        <p:strVal val="visible"/>
                                      </p:to>
                                    </p:set>
                                    <p:animEffect transition="in" filter="fade">
                                      <p:cBhvr>
                                        <p:cTn id="22" dur="1000"/>
                                        <p:tgtEl>
                                          <p:spTgt spid="2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3" end="3"/>
                                            </p:txEl>
                                          </p:spTgt>
                                        </p:tgtEl>
                                        <p:attrNameLst>
                                          <p:attrName>style.visibility</p:attrName>
                                        </p:attrNameLst>
                                      </p:cBhvr>
                                      <p:to>
                                        <p:strVal val="visible"/>
                                      </p:to>
                                    </p:set>
                                    <p:animEffect transition="in" filter="fade">
                                      <p:cBhvr>
                                        <p:cTn id="27" dur="1000"/>
                                        <p:tgtEl>
                                          <p:spTgt spid="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Subset Selection: Comparing models of varying number of predictors...</a:t>
            </a:r>
          </a:p>
        </p:txBody>
      </p:sp>
      <p:pic>
        <p:nvPicPr>
          <p:cNvPr id="282" name="Shape 282"/>
          <p:cNvPicPr preferRelativeResize="0"/>
          <p:nvPr/>
        </p:nvPicPr>
        <p:blipFill>
          <a:blip r:embed="rId3">
            <a:alphaModFix/>
          </a:blip>
          <a:stretch>
            <a:fillRect/>
          </a:stretch>
        </p:blipFill>
        <p:spPr>
          <a:xfrm>
            <a:off x="1112913" y="738675"/>
            <a:ext cx="6918174" cy="4300299"/>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Subset Selection: Comparing models of varying number of predictors...</a:t>
            </a:r>
          </a:p>
        </p:txBody>
      </p:sp>
      <p:pic>
        <p:nvPicPr>
          <p:cNvPr id="288" name="Shape 288"/>
          <p:cNvPicPr preferRelativeResize="0"/>
          <p:nvPr/>
        </p:nvPicPr>
        <p:blipFill>
          <a:blip r:embed="rId3">
            <a:alphaModFix/>
          </a:blip>
          <a:stretch>
            <a:fillRect/>
          </a:stretch>
        </p:blipFill>
        <p:spPr>
          <a:xfrm>
            <a:off x="1106750" y="815450"/>
            <a:ext cx="6930498" cy="4204599"/>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265500" y="1242068"/>
            <a:ext cx="4045200" cy="2097300"/>
          </a:xfrm>
          <a:prstGeom prst="rect">
            <a:avLst/>
          </a:prstGeom>
        </p:spPr>
        <p:txBody>
          <a:bodyPr lIns="91425" tIns="91425" rIns="91425" bIns="91425" anchor="b" anchorCtr="0">
            <a:noAutofit/>
          </a:bodyPr>
          <a:lstStyle/>
          <a:p>
            <a:pPr lvl="0">
              <a:spcBef>
                <a:spcPts val="0"/>
              </a:spcBef>
              <a:buNone/>
            </a:pPr>
            <a:r>
              <a:rPr lang="en" dirty="0"/>
              <a:t>Regularized Linear Regression</a:t>
            </a:r>
          </a:p>
        </p:txBody>
      </p:sp>
      <p:sp>
        <p:nvSpPr>
          <p:cNvPr id="295" name="Shape 295"/>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457200" lvl="0" indent="-228600" rtl="0">
              <a:spcBef>
                <a:spcPts val="0"/>
              </a:spcBef>
            </a:pPr>
            <a:r>
              <a:rPr lang="en"/>
              <a:t>Shortcomings of Ordinary Linear Regression</a:t>
            </a:r>
          </a:p>
          <a:p>
            <a:pPr marL="457200" lvl="0" indent="-228600" rtl="0">
              <a:spcBef>
                <a:spcPts val="0"/>
              </a:spcBef>
            </a:pPr>
            <a:r>
              <a:rPr lang="en"/>
              <a:t>Ridge Regression</a:t>
            </a:r>
          </a:p>
          <a:p>
            <a:pPr marL="457200" lvl="0" indent="-228600" rtl="0">
              <a:spcBef>
                <a:spcPts val="0"/>
              </a:spcBef>
            </a:pPr>
            <a:r>
              <a:rPr lang="en"/>
              <a:t>Lasso Regression</a:t>
            </a:r>
          </a:p>
          <a:p>
            <a:pPr marL="457200" lvl="0" indent="-228600">
              <a:spcBef>
                <a:spcPts val="0"/>
              </a:spcBef>
            </a:pPr>
            <a:r>
              <a:rPr lang="en"/>
              <a:t>When to use each!</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Linear Regression Example</a:t>
            </a:r>
          </a:p>
        </p:txBody>
      </p:sp>
      <p:sp>
        <p:nvSpPr>
          <p:cNvPr id="301" name="Shape 301"/>
          <p:cNvSpPr txBox="1">
            <a:spLocks noGrp="1"/>
          </p:cNvSpPr>
          <p:nvPr>
            <p:ph type="body" idx="1"/>
          </p:nvPr>
        </p:nvSpPr>
        <p:spPr>
          <a:xfrm>
            <a:off x="471900" y="1839950"/>
            <a:ext cx="8222100" cy="2789399"/>
          </a:xfrm>
          <a:prstGeom prst="rect">
            <a:avLst/>
          </a:prstGeom>
        </p:spPr>
        <p:txBody>
          <a:bodyPr lIns="91425" tIns="91425" rIns="91425" bIns="91425" anchor="t" anchorCtr="0">
            <a:noAutofit/>
          </a:bodyPr>
          <a:lstStyle/>
          <a:p>
            <a:pPr lvl="0" rtl="0">
              <a:spcBef>
                <a:spcPts val="0"/>
              </a:spcBef>
              <a:buNone/>
            </a:pPr>
            <a:r>
              <a:rPr lang="en" b="1"/>
              <a:t>Data:</a:t>
            </a:r>
            <a:r>
              <a:rPr lang="en"/>
              <a:t> 20 examples x 10 features</a:t>
            </a:r>
          </a:p>
          <a:p>
            <a:pPr lvl="0" rtl="0">
              <a:spcBef>
                <a:spcPts val="0"/>
              </a:spcBef>
              <a:buNone/>
            </a:pPr>
            <a:r>
              <a:rPr lang="en" b="1"/>
              <a:t>Predict:</a:t>
            </a:r>
            <a:r>
              <a:rPr lang="en"/>
              <a:t> </a:t>
            </a:r>
            <a:r>
              <a:rPr lang="en" i="1"/>
              <a:t>y</a:t>
            </a:r>
          </a:p>
          <a:p>
            <a:pPr lvl="0">
              <a:spcBef>
                <a:spcPts val="0"/>
              </a:spcBef>
              <a:buNone/>
            </a:pPr>
            <a:endParaRPr/>
          </a:p>
        </p:txBody>
      </p:sp>
      <p:pic>
        <p:nvPicPr>
          <p:cNvPr id="302" name="Shape 302"/>
          <p:cNvPicPr preferRelativeResize="0"/>
          <p:nvPr/>
        </p:nvPicPr>
        <p:blipFill>
          <a:blip r:embed="rId3">
            <a:alphaModFix/>
          </a:blip>
          <a:stretch>
            <a:fillRect/>
          </a:stretch>
        </p:blipFill>
        <p:spPr>
          <a:xfrm>
            <a:off x="2538551" y="2404475"/>
            <a:ext cx="4066898" cy="2605224"/>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Linear Regression Example (x0 vs y)</a:t>
            </a:r>
          </a:p>
        </p:txBody>
      </p:sp>
      <p:pic>
        <p:nvPicPr>
          <p:cNvPr id="308" name="Shape 308"/>
          <p:cNvPicPr preferRelativeResize="0"/>
          <p:nvPr/>
        </p:nvPicPr>
        <p:blipFill>
          <a:blip r:embed="rId3">
            <a:alphaModFix/>
          </a:blip>
          <a:stretch>
            <a:fillRect/>
          </a:stretch>
        </p:blipFill>
        <p:spPr>
          <a:xfrm>
            <a:off x="2350900" y="731791"/>
            <a:ext cx="4442200" cy="4390800"/>
          </a:xfrm>
          <a:prstGeom prst="rect">
            <a:avLst/>
          </a:prstGeom>
          <a:noFill/>
          <a:ln>
            <a:noFill/>
          </a:ln>
        </p:spPr>
      </p:pic>
    </p:spTree>
  </p:cSld>
  <p:clrMapOvr>
    <a:masterClrMapping/>
  </p:clrMapOvr>
  <p:transition xmlns:p14="http://schemas.microsoft.com/office/powerpoint/2010/mai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Linear Regression Example (x0 vs y, model over all features)</a:t>
            </a:r>
          </a:p>
        </p:txBody>
      </p:sp>
      <p:pic>
        <p:nvPicPr>
          <p:cNvPr id="314" name="Shape 314"/>
          <p:cNvPicPr preferRelativeResize="0"/>
          <p:nvPr/>
        </p:nvPicPr>
        <p:blipFill>
          <a:blip r:embed="rId3">
            <a:alphaModFix/>
          </a:blip>
          <a:stretch>
            <a:fillRect/>
          </a:stretch>
        </p:blipFill>
        <p:spPr>
          <a:xfrm>
            <a:off x="2296973" y="773425"/>
            <a:ext cx="4550051" cy="4317825"/>
          </a:xfrm>
          <a:prstGeom prst="rect">
            <a:avLst/>
          </a:prstGeom>
          <a:noFill/>
          <a:ln>
            <a:noFill/>
          </a:ln>
        </p:spPr>
      </p:pic>
    </p:spTree>
  </p:cSld>
  <p:clrMapOvr>
    <a:masterClrMapping/>
  </p:clrMapOvr>
  <p:transition xmlns:p14="http://schemas.microsoft.com/office/powerpoint/2010/mai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Linear Regression Example (x0 vs y, model over all features)</a:t>
            </a:r>
          </a:p>
        </p:txBody>
      </p:sp>
      <p:pic>
        <p:nvPicPr>
          <p:cNvPr id="320" name="Shape 320"/>
          <p:cNvPicPr preferRelativeResize="0"/>
          <p:nvPr/>
        </p:nvPicPr>
        <p:blipFill>
          <a:blip r:embed="rId3">
            <a:alphaModFix/>
          </a:blip>
          <a:stretch>
            <a:fillRect/>
          </a:stretch>
        </p:blipFill>
        <p:spPr>
          <a:xfrm>
            <a:off x="2359580" y="773402"/>
            <a:ext cx="4383019" cy="4317826"/>
          </a:xfrm>
          <a:prstGeom prst="rect">
            <a:avLst/>
          </a:prstGeom>
          <a:noFill/>
          <a:ln>
            <a:noFill/>
          </a:ln>
        </p:spPr>
      </p:pic>
    </p:spTree>
  </p:cSld>
  <p:clrMapOvr>
    <a:masterClrMapping/>
  </p:clrMapOvr>
  <p:transition xmlns:p14="http://schemas.microsoft.com/office/powerpoint/2010/mai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Linear Regression Example (x0 vs y, model over only x0 features)</a:t>
            </a:r>
          </a:p>
        </p:txBody>
      </p:sp>
      <p:pic>
        <p:nvPicPr>
          <p:cNvPr id="326" name="Shape 326"/>
          <p:cNvPicPr preferRelativeResize="0"/>
          <p:nvPr/>
        </p:nvPicPr>
        <p:blipFill>
          <a:blip r:embed="rId3">
            <a:alphaModFix/>
          </a:blip>
          <a:stretch>
            <a:fillRect/>
          </a:stretch>
        </p:blipFill>
        <p:spPr>
          <a:xfrm>
            <a:off x="2355708" y="821529"/>
            <a:ext cx="4481374" cy="4256949"/>
          </a:xfrm>
          <a:prstGeom prst="rect">
            <a:avLst/>
          </a:prstGeom>
          <a:noFill/>
          <a:ln>
            <a:noFill/>
          </a:ln>
        </p:spPr>
      </p:pic>
    </p:spTree>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Review: Linear Regression</a:t>
            </a:r>
          </a:p>
        </p:txBody>
      </p:sp>
      <p:sp>
        <p:nvSpPr>
          <p:cNvPr id="88" name="Shape 88"/>
          <p:cNvSpPr txBox="1">
            <a:spLocks noGrp="1"/>
          </p:cNvSpPr>
          <p:nvPr>
            <p:ph type="body" idx="1"/>
          </p:nvPr>
        </p:nvSpPr>
        <p:spPr>
          <a:xfrm>
            <a:off x="471900" y="1919075"/>
            <a:ext cx="8222100" cy="767699"/>
          </a:xfrm>
          <a:prstGeom prst="rect">
            <a:avLst/>
          </a:prstGeom>
        </p:spPr>
        <p:txBody>
          <a:bodyPr lIns="91425" tIns="91425" rIns="91425" bIns="91425" anchor="t" anchorCtr="0">
            <a:noAutofit/>
          </a:bodyPr>
          <a:lstStyle/>
          <a:p>
            <a:pPr lvl="0">
              <a:spcBef>
                <a:spcPts val="0"/>
              </a:spcBef>
              <a:buNone/>
            </a:pPr>
            <a:r>
              <a:rPr lang="en"/>
              <a:t>We assume the world is built on linear relationships. Under that assumption, we can model the relationship between </a:t>
            </a:r>
            <a:r>
              <a:rPr lang="en" i="1"/>
              <a:t>features</a:t>
            </a:r>
            <a:r>
              <a:rPr lang="en"/>
              <a:t> and a </a:t>
            </a:r>
            <a:r>
              <a:rPr lang="en" i="1"/>
              <a:t>target</a:t>
            </a:r>
            <a:r>
              <a:rPr lang="en"/>
              <a:t> like this:</a:t>
            </a:r>
          </a:p>
        </p:txBody>
      </p:sp>
      <p:sp>
        <p:nvSpPr>
          <p:cNvPr id="89" name="Shape 89"/>
          <p:cNvSpPr txBox="1"/>
          <p:nvPr/>
        </p:nvSpPr>
        <p:spPr>
          <a:xfrm>
            <a:off x="254900" y="3357225"/>
            <a:ext cx="1710600" cy="6944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BF9000"/>
                </a:solidFill>
              </a:rPr>
              <a:t>target</a:t>
            </a:r>
          </a:p>
          <a:p>
            <a:pPr lvl="0">
              <a:spcBef>
                <a:spcPts val="0"/>
              </a:spcBef>
              <a:buNone/>
            </a:pPr>
            <a:r>
              <a:rPr lang="en" sz="1800">
                <a:solidFill>
                  <a:srgbClr val="BF9000"/>
                </a:solidFill>
              </a:rPr>
              <a:t>(aka, outcome)</a:t>
            </a:r>
          </a:p>
        </p:txBody>
      </p:sp>
      <p:sp>
        <p:nvSpPr>
          <p:cNvPr id="90" name="Shape 90"/>
          <p:cNvSpPr txBox="1"/>
          <p:nvPr/>
        </p:nvSpPr>
        <p:spPr>
          <a:xfrm>
            <a:off x="4720900" y="4030950"/>
            <a:ext cx="2074500" cy="8784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38761D"/>
                </a:solidFill>
              </a:rPr>
              <a:t>features</a:t>
            </a:r>
          </a:p>
          <a:p>
            <a:pPr lvl="0" rtl="0">
              <a:spcBef>
                <a:spcPts val="0"/>
              </a:spcBef>
              <a:buNone/>
            </a:pPr>
            <a:r>
              <a:rPr lang="en" sz="1800">
                <a:solidFill>
                  <a:srgbClr val="38761D"/>
                </a:solidFill>
              </a:rPr>
              <a:t>(aka, predictors)</a:t>
            </a:r>
          </a:p>
        </p:txBody>
      </p:sp>
      <p:cxnSp>
        <p:nvCxnSpPr>
          <p:cNvPr id="91" name="Shape 91"/>
          <p:cNvCxnSpPr/>
          <p:nvPr/>
        </p:nvCxnSpPr>
        <p:spPr>
          <a:xfrm rot="10800000" flipH="1">
            <a:off x="1003600" y="3282500"/>
            <a:ext cx="491400" cy="376499"/>
          </a:xfrm>
          <a:prstGeom prst="straightConnector1">
            <a:avLst/>
          </a:prstGeom>
          <a:noFill/>
          <a:ln w="28575" cap="flat" cmpd="sng">
            <a:solidFill>
              <a:srgbClr val="BF9000"/>
            </a:solidFill>
            <a:prstDash val="solid"/>
            <a:round/>
            <a:headEnd type="none" w="lg" len="lg"/>
            <a:tailEnd type="triangle" w="lg" len="lg"/>
          </a:ln>
        </p:spPr>
      </p:cxnSp>
      <p:cxnSp>
        <p:nvCxnSpPr>
          <p:cNvPr id="92" name="Shape 92"/>
          <p:cNvCxnSpPr/>
          <p:nvPr/>
        </p:nvCxnSpPr>
        <p:spPr>
          <a:xfrm rot="10800000" flipH="1">
            <a:off x="5473600" y="3230324"/>
            <a:ext cx="2074500" cy="857400"/>
          </a:xfrm>
          <a:prstGeom prst="straightConnector1">
            <a:avLst/>
          </a:prstGeom>
          <a:noFill/>
          <a:ln w="28575" cap="flat" cmpd="sng">
            <a:solidFill>
              <a:srgbClr val="38761D"/>
            </a:solidFill>
            <a:prstDash val="solid"/>
            <a:round/>
            <a:headEnd type="none" w="lg" len="lg"/>
            <a:tailEnd type="triangle" w="lg" len="lg"/>
          </a:ln>
        </p:spPr>
      </p:cxnSp>
      <p:cxnSp>
        <p:nvCxnSpPr>
          <p:cNvPr id="93" name="Shape 93"/>
          <p:cNvCxnSpPr/>
          <p:nvPr/>
        </p:nvCxnSpPr>
        <p:spPr>
          <a:xfrm rot="10800000" flipH="1">
            <a:off x="5186925" y="3272025"/>
            <a:ext cx="50699" cy="815699"/>
          </a:xfrm>
          <a:prstGeom prst="straightConnector1">
            <a:avLst/>
          </a:prstGeom>
          <a:noFill/>
          <a:ln w="28575" cap="flat" cmpd="sng">
            <a:solidFill>
              <a:srgbClr val="38761D"/>
            </a:solidFill>
            <a:prstDash val="solid"/>
            <a:round/>
            <a:headEnd type="none" w="lg" len="lg"/>
            <a:tailEnd type="triangle" w="lg" len="lg"/>
          </a:ln>
        </p:spPr>
      </p:cxnSp>
      <p:cxnSp>
        <p:nvCxnSpPr>
          <p:cNvPr id="94" name="Shape 94"/>
          <p:cNvCxnSpPr/>
          <p:nvPr/>
        </p:nvCxnSpPr>
        <p:spPr>
          <a:xfrm rot="10800000">
            <a:off x="3836750" y="3272025"/>
            <a:ext cx="1063499" cy="815699"/>
          </a:xfrm>
          <a:prstGeom prst="straightConnector1">
            <a:avLst/>
          </a:prstGeom>
          <a:noFill/>
          <a:ln w="28575" cap="flat" cmpd="sng">
            <a:solidFill>
              <a:srgbClr val="38761D"/>
            </a:solidFill>
            <a:prstDash val="solid"/>
            <a:round/>
            <a:headEnd type="none" w="lg" len="lg"/>
            <a:tailEnd type="triangle" w="lg" len="lg"/>
          </a:ln>
        </p:spPr>
      </p:cxnSp>
      <p:sp>
        <p:nvSpPr>
          <p:cNvPr id="95" name="Shape 95"/>
          <p:cNvSpPr txBox="1"/>
          <p:nvPr/>
        </p:nvSpPr>
        <p:spPr>
          <a:xfrm>
            <a:off x="1762250" y="4030950"/>
            <a:ext cx="2074500" cy="6944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0000FF"/>
                </a:solidFill>
              </a:rPr>
              <a:t>model parameters</a:t>
            </a:r>
          </a:p>
          <a:p>
            <a:pPr lvl="0">
              <a:spcBef>
                <a:spcPts val="0"/>
              </a:spcBef>
              <a:buNone/>
            </a:pPr>
            <a:r>
              <a:rPr lang="en" sz="1800">
                <a:solidFill>
                  <a:srgbClr val="0000FF"/>
                </a:solidFill>
              </a:rPr>
              <a:t>(aka, coefficients)</a:t>
            </a:r>
          </a:p>
        </p:txBody>
      </p:sp>
      <p:cxnSp>
        <p:nvCxnSpPr>
          <p:cNvPr id="96" name="Shape 96"/>
          <p:cNvCxnSpPr/>
          <p:nvPr/>
        </p:nvCxnSpPr>
        <p:spPr>
          <a:xfrm rot="10800000" flipH="1">
            <a:off x="2034150" y="3261825"/>
            <a:ext cx="296999" cy="825899"/>
          </a:xfrm>
          <a:prstGeom prst="straightConnector1">
            <a:avLst/>
          </a:prstGeom>
          <a:noFill/>
          <a:ln w="28575" cap="flat" cmpd="sng">
            <a:solidFill>
              <a:srgbClr val="0000FF"/>
            </a:solidFill>
            <a:prstDash val="solid"/>
            <a:round/>
            <a:headEnd type="none" w="lg" len="lg"/>
            <a:tailEnd type="triangle" w="lg" len="lg"/>
          </a:ln>
        </p:spPr>
      </p:cxnSp>
      <p:cxnSp>
        <p:nvCxnSpPr>
          <p:cNvPr id="97" name="Shape 97"/>
          <p:cNvCxnSpPr/>
          <p:nvPr/>
        </p:nvCxnSpPr>
        <p:spPr>
          <a:xfrm rot="10800000" flipH="1">
            <a:off x="2447800" y="3293025"/>
            <a:ext cx="772200" cy="794699"/>
          </a:xfrm>
          <a:prstGeom prst="straightConnector1">
            <a:avLst/>
          </a:prstGeom>
          <a:noFill/>
          <a:ln w="28575" cap="flat" cmpd="sng">
            <a:solidFill>
              <a:srgbClr val="0000FF"/>
            </a:solidFill>
            <a:prstDash val="solid"/>
            <a:round/>
            <a:headEnd type="none" w="lg" len="lg"/>
            <a:tailEnd type="triangle" w="lg" len="lg"/>
          </a:ln>
        </p:spPr>
      </p:cxnSp>
      <p:cxnSp>
        <p:nvCxnSpPr>
          <p:cNvPr id="98" name="Shape 98"/>
          <p:cNvCxnSpPr>
            <a:endCxn id="99" idx="2"/>
          </p:cNvCxnSpPr>
          <p:nvPr/>
        </p:nvCxnSpPr>
        <p:spPr>
          <a:xfrm rot="10800000" flipH="1">
            <a:off x="2861399" y="3247775"/>
            <a:ext cx="1710600" cy="840000"/>
          </a:xfrm>
          <a:prstGeom prst="straightConnector1">
            <a:avLst/>
          </a:prstGeom>
          <a:noFill/>
          <a:ln w="28575" cap="flat" cmpd="sng">
            <a:solidFill>
              <a:srgbClr val="0000FF"/>
            </a:solidFill>
            <a:prstDash val="solid"/>
            <a:round/>
            <a:headEnd type="none" w="lg" len="lg"/>
            <a:tailEnd type="triangle" w="lg" len="lg"/>
          </a:ln>
        </p:spPr>
      </p:cxnSp>
      <p:cxnSp>
        <p:nvCxnSpPr>
          <p:cNvPr id="100" name="Shape 100"/>
          <p:cNvCxnSpPr/>
          <p:nvPr/>
        </p:nvCxnSpPr>
        <p:spPr>
          <a:xfrm rot="10800000" flipH="1">
            <a:off x="3275100" y="3209324"/>
            <a:ext cx="3561899" cy="878400"/>
          </a:xfrm>
          <a:prstGeom prst="straightConnector1">
            <a:avLst/>
          </a:prstGeom>
          <a:noFill/>
          <a:ln w="28575" cap="flat" cmpd="sng">
            <a:solidFill>
              <a:srgbClr val="0000FF"/>
            </a:solidFill>
            <a:prstDash val="solid"/>
            <a:round/>
            <a:headEnd type="none" w="lg" len="lg"/>
            <a:tailEnd type="triangle" w="lg" len="lg"/>
          </a:ln>
        </p:spPr>
      </p:cxnSp>
      <p:pic>
        <p:nvPicPr>
          <p:cNvPr id="101" name="Shape 101"/>
          <p:cNvPicPr preferRelativeResize="0"/>
          <p:nvPr/>
        </p:nvPicPr>
        <p:blipFill>
          <a:blip r:embed="rId3">
            <a:alphaModFix/>
          </a:blip>
          <a:stretch>
            <a:fillRect/>
          </a:stretch>
        </p:blipFill>
        <p:spPr>
          <a:xfrm>
            <a:off x="1489645" y="2867500"/>
            <a:ext cx="6932627" cy="397199"/>
          </a:xfrm>
          <a:prstGeom prst="rect">
            <a:avLst/>
          </a:prstGeom>
          <a:noFill/>
          <a:ln>
            <a:noFill/>
          </a:ln>
        </p:spPr>
      </p:pic>
      <p:sp>
        <p:nvSpPr>
          <p:cNvPr id="102" name="Shape 102"/>
          <p:cNvSpPr txBox="1"/>
          <p:nvPr/>
        </p:nvSpPr>
        <p:spPr>
          <a:xfrm>
            <a:off x="7069500" y="4512150"/>
            <a:ext cx="2074500" cy="397200"/>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A61C00"/>
                </a:solidFill>
              </a:rPr>
              <a:t>sampling error</a:t>
            </a:r>
          </a:p>
        </p:txBody>
      </p:sp>
      <p:cxnSp>
        <p:nvCxnSpPr>
          <p:cNvPr id="103" name="Shape 103"/>
          <p:cNvCxnSpPr/>
          <p:nvPr/>
        </p:nvCxnSpPr>
        <p:spPr>
          <a:xfrm rot="10800000" flipH="1">
            <a:off x="7704800" y="3293225"/>
            <a:ext cx="606599" cy="1275299"/>
          </a:xfrm>
          <a:prstGeom prst="straightConnector1">
            <a:avLst/>
          </a:prstGeom>
          <a:noFill/>
          <a:ln w="28575" cap="flat" cmpd="sng">
            <a:solidFill>
              <a:srgbClr val="CC4125"/>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par>
                                <p:cTn id="13" presetID="10"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1000"/>
                                        <p:tgtEl>
                                          <p:spTgt spid="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1000"/>
                                        <p:tgtEl>
                                          <p:spTgt spid="90"/>
                                        </p:tgtEl>
                                      </p:cBhvr>
                                    </p:animEffect>
                                  </p:childTnLst>
                                </p:cTn>
                              </p:par>
                              <p:par>
                                <p:cTn id="21" presetID="10"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1000"/>
                                        <p:tgtEl>
                                          <p:spTgt spid="93"/>
                                        </p:tgtEl>
                                      </p:cBhvr>
                                    </p:animEffect>
                                  </p:childTnLst>
                                </p:cTn>
                              </p:par>
                              <p:par>
                                <p:cTn id="24" presetID="10" presetClass="entr" presetSubtype="0" fill="hold"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childTnLst>
                                </p:cTn>
                              </p:par>
                              <p:par>
                                <p:cTn id="27" presetID="10"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fade">
                                      <p:cBhvr>
                                        <p:cTn id="29" dur="1000"/>
                                        <p:tgtEl>
                                          <p:spTgt spid="9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1000"/>
                                        <p:tgtEl>
                                          <p:spTgt spid="103"/>
                                        </p:tgtEl>
                                      </p:cBhvr>
                                    </p:animEffect>
                                  </p:childTnLst>
                                </p:cTn>
                              </p:par>
                              <p:par>
                                <p:cTn id="35" presetID="10"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10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1000"/>
                                        <p:tgtEl>
                                          <p:spTgt spid="95"/>
                                        </p:tgtEl>
                                      </p:cBhvr>
                                    </p:animEffect>
                                  </p:childTnLst>
                                </p:cTn>
                              </p:par>
                              <p:par>
                                <p:cTn id="43" presetID="10"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1000"/>
                                        <p:tgtEl>
                                          <p:spTgt spid="96"/>
                                        </p:tgtEl>
                                      </p:cBhvr>
                                    </p:animEffect>
                                  </p:childTnLst>
                                </p:cTn>
                              </p:par>
                              <p:par>
                                <p:cTn id="46" presetID="10" presetClass="entr" presetSubtype="0" fill="hold"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1000"/>
                                        <p:tgtEl>
                                          <p:spTgt spid="97"/>
                                        </p:tgtEl>
                                      </p:cBhvr>
                                    </p:animEffect>
                                  </p:childTnLst>
                                </p:cTn>
                              </p:par>
                              <p:par>
                                <p:cTn id="49" presetID="10"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1000"/>
                                        <p:tgtEl>
                                          <p:spTgt spid="98"/>
                                        </p:tgtEl>
                                      </p:cBhvr>
                                    </p:animEffect>
                                  </p:childTnLst>
                                </p:cTn>
                              </p:par>
                              <p:par>
                                <p:cTn id="52" presetID="10" presetClass="entr" presetSubtype="0" fill="hold" nodeType="with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fade">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In high dimensions, data is (usually) sparse</a:t>
            </a:r>
          </a:p>
        </p:txBody>
      </p:sp>
      <p:sp>
        <p:nvSpPr>
          <p:cNvPr id="332" name="Shape 332"/>
          <p:cNvSpPr txBox="1">
            <a:spLocks noGrp="1"/>
          </p:cNvSpPr>
          <p:nvPr>
            <p:ph type="body" idx="1"/>
          </p:nvPr>
        </p:nvSpPr>
        <p:spPr>
          <a:xfrm>
            <a:off x="471900" y="1819050"/>
            <a:ext cx="8222100" cy="3104699"/>
          </a:xfrm>
          <a:prstGeom prst="rect">
            <a:avLst/>
          </a:prstGeom>
        </p:spPr>
        <p:txBody>
          <a:bodyPr lIns="91425" tIns="91425" rIns="91425" bIns="91425" anchor="t" anchorCtr="0">
            <a:noAutofit/>
          </a:bodyPr>
          <a:lstStyle/>
          <a:p>
            <a:pPr lvl="0" rtl="0">
              <a:spcBef>
                <a:spcPts val="0"/>
              </a:spcBef>
              <a:buNone/>
            </a:pPr>
            <a:r>
              <a:rPr lang="en-US" dirty="0" err="1" smtClean="0"/>
              <a:t>Th</a:t>
            </a:r>
            <a:r>
              <a:rPr lang="en" dirty="0" smtClean="0"/>
              <a:t>e </a:t>
            </a:r>
            <a:r>
              <a:rPr lang="en" b="1" dirty="0"/>
              <a:t>Curse of Dimensionality</a:t>
            </a:r>
            <a:r>
              <a:rPr lang="en" dirty="0"/>
              <a:t> bites us.</a:t>
            </a:r>
            <a:br>
              <a:rPr lang="en" dirty="0"/>
            </a:br>
            <a:r>
              <a:rPr lang="en" sz="1400" dirty="0"/>
              <a:t>(we’ll talk more about this is a later lecture)</a:t>
            </a:r>
          </a:p>
          <a:p>
            <a:pPr lvl="0" rtl="0">
              <a:spcBef>
                <a:spcPts val="0"/>
              </a:spcBef>
              <a:buNone/>
            </a:pPr>
            <a:r>
              <a:rPr lang="en" dirty="0"/>
              <a:t>Linear regression can have high variance (i.e. tends to overfit) on high dimensional data… </a:t>
            </a:r>
            <a:br>
              <a:rPr lang="en" dirty="0"/>
            </a:br>
            <a:r>
              <a:rPr lang="en" sz="1400" dirty="0"/>
              <a:t>We’d like to restrict (“normalize”, or “regularize”) the model so that it has less variance.</a:t>
            </a:r>
          </a:p>
          <a:p>
            <a:pPr lvl="0" rtl="0">
              <a:spcBef>
                <a:spcPts val="0"/>
              </a:spcBef>
              <a:buNone/>
            </a:pPr>
            <a:r>
              <a:rPr lang="en" dirty="0"/>
              <a:t>Take the 20 example x 10 feature dataset as an example… when we fit over all features, the complexity of the model grew dramatically.</a:t>
            </a:r>
            <a:br>
              <a:rPr lang="en" dirty="0"/>
            </a:br>
            <a:r>
              <a:rPr lang="en" sz="1400" dirty="0"/>
              <a:t>(and keep in mind, some datasets have thousands of features)</a:t>
            </a:r>
          </a:p>
          <a:p>
            <a:pPr lvl="0">
              <a:spcBef>
                <a:spcPts val="0"/>
              </a:spcBef>
              <a:buNone/>
            </a:pPr>
            <a:endParaRPr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animEffect transition="in" filter="fade">
                                      <p:cBhvr>
                                        <p:cTn id="7" dur="1000"/>
                                        <p:tgtEl>
                                          <p:spTgt spid="3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2">
                                            <p:txEl>
                                              <p:pRg st="1" end="1"/>
                                            </p:txEl>
                                          </p:spTgt>
                                        </p:tgtEl>
                                        <p:attrNameLst>
                                          <p:attrName>style.visibility</p:attrName>
                                        </p:attrNameLst>
                                      </p:cBhvr>
                                      <p:to>
                                        <p:strVal val="visible"/>
                                      </p:to>
                                    </p:set>
                                    <p:animEffect transition="in" filter="fade">
                                      <p:cBhvr>
                                        <p:cTn id="12" dur="1000"/>
                                        <p:tgtEl>
                                          <p:spTgt spid="3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2">
                                            <p:txEl>
                                              <p:pRg st="2" end="2"/>
                                            </p:txEl>
                                          </p:spTgt>
                                        </p:tgtEl>
                                        <p:attrNameLst>
                                          <p:attrName>style.visibility</p:attrName>
                                        </p:attrNameLst>
                                      </p:cBhvr>
                                      <p:to>
                                        <p:strVal val="visible"/>
                                      </p:to>
                                    </p:set>
                                    <p:animEffect transition="in" filter="fade">
                                      <p:cBhvr>
                                        <p:cTn id="17" dur="1000"/>
                                        <p:tgtEl>
                                          <p:spTgt spid="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Linear Regression (another review)</a:t>
            </a:r>
          </a:p>
        </p:txBody>
      </p:sp>
      <p:sp>
        <p:nvSpPr>
          <p:cNvPr id="338" name="Shape 338"/>
          <p:cNvSpPr txBox="1">
            <a:spLocks noGrp="1"/>
          </p:cNvSpPr>
          <p:nvPr>
            <p:ph type="body" idx="1"/>
          </p:nvPr>
        </p:nvSpPr>
        <p:spPr>
          <a:xfrm>
            <a:off x="471900" y="1819050"/>
            <a:ext cx="8222100" cy="3240599"/>
          </a:xfrm>
          <a:prstGeom prst="rect">
            <a:avLst/>
          </a:prstGeom>
        </p:spPr>
        <p:txBody>
          <a:bodyPr lIns="91425" tIns="91425" rIns="91425" bIns="91425" anchor="t" anchorCtr="0">
            <a:noAutofit/>
          </a:bodyPr>
          <a:lstStyle/>
          <a:p>
            <a:pPr lvl="0" rtl="0">
              <a:spcBef>
                <a:spcPts val="0"/>
              </a:spcBef>
              <a:buNone/>
            </a:pPr>
            <a:r>
              <a:rPr lang="en" dirty="0"/>
              <a:t>We model the world as:</a:t>
            </a:r>
          </a:p>
          <a:p>
            <a:pPr lvl="0" rtl="0">
              <a:spcBef>
                <a:spcPts val="0"/>
              </a:spcBef>
              <a:buNone/>
            </a:pPr>
            <a:endParaRPr lang="en-US" dirty="0"/>
          </a:p>
          <a:p>
            <a:pPr lvl="0" rtl="0">
              <a:spcBef>
                <a:spcPts val="0"/>
              </a:spcBef>
              <a:buNone/>
            </a:pPr>
            <a:endParaRPr dirty="0"/>
          </a:p>
          <a:p>
            <a:pPr lvl="0">
              <a:spcBef>
                <a:spcPts val="0"/>
              </a:spcBef>
              <a:buNone/>
            </a:pPr>
            <a:r>
              <a:rPr lang="en" dirty="0"/>
              <a:t>We estimate the model parameters by minimizing:</a:t>
            </a:r>
          </a:p>
        </p:txBody>
      </p:sp>
      <p:pic>
        <p:nvPicPr>
          <p:cNvPr id="339" name="Shape 339"/>
          <p:cNvPicPr preferRelativeResize="0"/>
          <p:nvPr/>
        </p:nvPicPr>
        <p:blipFill>
          <a:blip r:embed="rId3">
            <a:alphaModFix/>
          </a:blip>
          <a:stretch>
            <a:fillRect/>
          </a:stretch>
        </p:blipFill>
        <p:spPr>
          <a:xfrm>
            <a:off x="1105683" y="2558235"/>
            <a:ext cx="6932627" cy="397199"/>
          </a:xfrm>
          <a:prstGeom prst="rect">
            <a:avLst/>
          </a:prstGeom>
          <a:noFill/>
          <a:ln>
            <a:noFill/>
          </a:ln>
        </p:spPr>
      </p:pic>
      <p:pic>
        <p:nvPicPr>
          <p:cNvPr id="340" name="Shape 340"/>
          <p:cNvPicPr preferRelativeResize="0"/>
          <p:nvPr/>
        </p:nvPicPr>
        <p:blipFill>
          <a:blip r:embed="rId4">
            <a:alphaModFix/>
          </a:blip>
          <a:stretch>
            <a:fillRect/>
          </a:stretch>
        </p:blipFill>
        <p:spPr>
          <a:xfrm>
            <a:off x="2996988" y="3928595"/>
            <a:ext cx="3171925" cy="908300"/>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71900" y="355450"/>
            <a:ext cx="8222100" cy="1151100"/>
          </a:xfrm>
          <a:prstGeom prst="rect">
            <a:avLst/>
          </a:prstGeom>
        </p:spPr>
        <p:txBody>
          <a:bodyPr lIns="91425" tIns="91425" rIns="91425" bIns="91425" anchor="b" anchorCtr="0">
            <a:noAutofit/>
          </a:bodyPr>
          <a:lstStyle/>
          <a:p>
            <a:pPr lvl="0" rtl="0">
              <a:spcBef>
                <a:spcPts val="0"/>
              </a:spcBef>
              <a:buNone/>
            </a:pPr>
            <a:r>
              <a:rPr lang="en" dirty="0"/>
              <a:t>Ridge Regression</a:t>
            </a:r>
          </a:p>
          <a:p>
            <a:pPr lvl="0" rtl="0">
              <a:spcBef>
                <a:spcPts val="0"/>
              </a:spcBef>
              <a:buNone/>
            </a:pPr>
            <a:r>
              <a:rPr lang="en" sz="2400" dirty="0"/>
              <a:t>(Linear Regression w</a:t>
            </a:r>
            <a:r>
              <a:rPr lang="en" sz="2400" dirty="0" smtClean="0"/>
              <a:t>/ </a:t>
            </a:r>
            <a:r>
              <a:rPr lang="en" sz="2400" dirty="0"/>
              <a:t>(L2) Regularization)</a:t>
            </a:r>
          </a:p>
        </p:txBody>
      </p:sp>
      <p:sp>
        <p:nvSpPr>
          <p:cNvPr id="346" name="Shape 346"/>
          <p:cNvSpPr txBox="1">
            <a:spLocks noGrp="1"/>
          </p:cNvSpPr>
          <p:nvPr>
            <p:ph type="body" idx="1"/>
          </p:nvPr>
        </p:nvSpPr>
        <p:spPr>
          <a:xfrm>
            <a:off x="471900" y="1819050"/>
            <a:ext cx="8222100" cy="3240599"/>
          </a:xfrm>
          <a:prstGeom prst="rect">
            <a:avLst/>
          </a:prstGeom>
        </p:spPr>
        <p:txBody>
          <a:bodyPr lIns="91425" tIns="91425" rIns="91425" bIns="91425" anchor="t" anchorCtr="0">
            <a:noAutofit/>
          </a:bodyPr>
          <a:lstStyle/>
          <a:p>
            <a:pPr lvl="0" rtl="0">
              <a:spcBef>
                <a:spcPts val="0"/>
              </a:spcBef>
              <a:buNone/>
            </a:pPr>
            <a:r>
              <a:rPr lang="en" dirty="0"/>
              <a:t>We model the world as:</a:t>
            </a:r>
          </a:p>
          <a:p>
            <a:pPr lvl="0" rtl="0">
              <a:spcBef>
                <a:spcPts val="0"/>
              </a:spcBef>
              <a:buNone/>
            </a:pPr>
            <a:endParaRPr dirty="0"/>
          </a:p>
          <a:p>
            <a:pPr lvl="0" rtl="0">
              <a:spcBef>
                <a:spcPts val="0"/>
              </a:spcBef>
              <a:buNone/>
            </a:pPr>
            <a:endParaRPr dirty="0"/>
          </a:p>
          <a:p>
            <a:pPr lvl="0" rtl="0">
              <a:spcBef>
                <a:spcPts val="0"/>
              </a:spcBef>
              <a:buNone/>
            </a:pPr>
            <a:r>
              <a:rPr lang="en" dirty="0"/>
              <a:t>We estimate the model parameters by minimizing:</a:t>
            </a:r>
          </a:p>
        </p:txBody>
      </p:sp>
      <p:pic>
        <p:nvPicPr>
          <p:cNvPr id="347" name="Shape 347"/>
          <p:cNvPicPr preferRelativeResize="0"/>
          <p:nvPr/>
        </p:nvPicPr>
        <p:blipFill>
          <a:blip r:embed="rId3">
            <a:alphaModFix/>
          </a:blip>
          <a:stretch>
            <a:fillRect/>
          </a:stretch>
        </p:blipFill>
        <p:spPr>
          <a:xfrm>
            <a:off x="1105683" y="2417138"/>
            <a:ext cx="6932627" cy="397199"/>
          </a:xfrm>
          <a:prstGeom prst="rect">
            <a:avLst/>
          </a:prstGeom>
          <a:noFill/>
          <a:ln>
            <a:noFill/>
          </a:ln>
        </p:spPr>
      </p:pic>
      <p:sp>
        <p:nvSpPr>
          <p:cNvPr id="348" name="Shape 348"/>
          <p:cNvSpPr txBox="1"/>
          <p:nvPr/>
        </p:nvSpPr>
        <p:spPr>
          <a:xfrm>
            <a:off x="3673894" y="2953297"/>
            <a:ext cx="1839900" cy="397200"/>
          </a:xfrm>
          <a:prstGeom prst="rect">
            <a:avLst/>
          </a:prstGeom>
          <a:noFill/>
          <a:ln>
            <a:noFill/>
          </a:ln>
        </p:spPr>
        <p:txBody>
          <a:bodyPr lIns="91425" tIns="91425" rIns="91425" bIns="91425" anchor="t" anchorCtr="0">
            <a:noAutofit/>
          </a:bodyPr>
          <a:lstStyle/>
          <a:p>
            <a:pPr lvl="0">
              <a:spcBef>
                <a:spcPts val="0"/>
              </a:spcBef>
              <a:buNone/>
            </a:pPr>
            <a:r>
              <a:rPr lang="en" dirty="0">
                <a:solidFill>
                  <a:srgbClr val="CC4125"/>
                </a:solidFill>
              </a:rPr>
              <a:t>(same as before)</a:t>
            </a:r>
          </a:p>
        </p:txBody>
      </p:sp>
      <p:cxnSp>
        <p:nvCxnSpPr>
          <p:cNvPr id="349" name="Shape 349"/>
          <p:cNvCxnSpPr>
            <a:stCxn id="348" idx="1"/>
          </p:cNvCxnSpPr>
          <p:nvPr/>
        </p:nvCxnSpPr>
        <p:spPr>
          <a:xfrm rot="10800000">
            <a:off x="3381094" y="2984497"/>
            <a:ext cx="292800" cy="167400"/>
          </a:xfrm>
          <a:prstGeom prst="straightConnector1">
            <a:avLst/>
          </a:prstGeom>
          <a:noFill/>
          <a:ln w="19050" cap="flat" cmpd="sng">
            <a:solidFill>
              <a:srgbClr val="CC4125"/>
            </a:solidFill>
            <a:prstDash val="solid"/>
            <a:round/>
            <a:headEnd type="none" w="lg" len="lg"/>
            <a:tailEnd type="triangle" w="lg" len="lg"/>
          </a:ln>
        </p:spPr>
      </p:cxnSp>
      <p:pic>
        <p:nvPicPr>
          <p:cNvPr id="350" name="Shape 350"/>
          <p:cNvPicPr preferRelativeResize="0"/>
          <p:nvPr/>
        </p:nvPicPr>
        <p:blipFill>
          <a:blip r:embed="rId4">
            <a:alphaModFix/>
          </a:blip>
          <a:stretch>
            <a:fillRect/>
          </a:stretch>
        </p:blipFill>
        <p:spPr>
          <a:xfrm>
            <a:off x="2653661" y="3803725"/>
            <a:ext cx="3858576" cy="767700"/>
          </a:xfrm>
          <a:prstGeom prst="rect">
            <a:avLst/>
          </a:prstGeom>
          <a:noFill/>
          <a:ln>
            <a:noFill/>
          </a:ln>
        </p:spPr>
      </p:pic>
      <p:sp>
        <p:nvSpPr>
          <p:cNvPr id="351" name="Shape 351"/>
          <p:cNvSpPr txBox="1"/>
          <p:nvPr/>
        </p:nvSpPr>
        <p:spPr>
          <a:xfrm>
            <a:off x="6544150" y="4682125"/>
            <a:ext cx="1839900" cy="397200"/>
          </a:xfrm>
          <a:prstGeom prst="rect">
            <a:avLst/>
          </a:prstGeom>
          <a:noFill/>
          <a:ln>
            <a:noFill/>
          </a:ln>
        </p:spPr>
        <p:txBody>
          <a:bodyPr lIns="91425" tIns="91425" rIns="91425" bIns="91425" anchor="t" anchorCtr="0">
            <a:noAutofit/>
          </a:bodyPr>
          <a:lstStyle/>
          <a:p>
            <a:pPr lvl="0" rtl="0">
              <a:spcBef>
                <a:spcPts val="0"/>
              </a:spcBef>
              <a:buNone/>
            </a:pPr>
            <a:r>
              <a:rPr lang="en">
                <a:solidFill>
                  <a:srgbClr val="CC4125"/>
                </a:solidFill>
              </a:rPr>
              <a:t>(new term!)</a:t>
            </a:r>
          </a:p>
        </p:txBody>
      </p:sp>
      <p:cxnSp>
        <p:nvCxnSpPr>
          <p:cNvPr id="352" name="Shape 352"/>
          <p:cNvCxnSpPr>
            <a:stCxn id="351" idx="1"/>
          </p:cNvCxnSpPr>
          <p:nvPr/>
        </p:nvCxnSpPr>
        <p:spPr>
          <a:xfrm rot="10800000">
            <a:off x="6220150" y="4662625"/>
            <a:ext cx="324000" cy="218100"/>
          </a:xfrm>
          <a:prstGeom prst="straightConnector1">
            <a:avLst/>
          </a:prstGeom>
          <a:noFill/>
          <a:ln w="19050" cap="flat" cmpd="sng">
            <a:solidFill>
              <a:srgbClr val="CC4125"/>
            </a:solidFill>
            <a:prstDash val="solid"/>
            <a:round/>
            <a:headEnd type="none" w="lg" len="lg"/>
            <a:tailEnd type="triangle" w="lg" len="lg"/>
          </a:ln>
        </p:spPr>
      </p:cxnSp>
      <p:cxnSp>
        <p:nvCxnSpPr>
          <p:cNvPr id="353" name="Shape 353"/>
          <p:cNvCxnSpPr/>
          <p:nvPr/>
        </p:nvCxnSpPr>
        <p:spPr>
          <a:xfrm>
            <a:off x="5718475" y="4578975"/>
            <a:ext cx="825899" cy="0"/>
          </a:xfrm>
          <a:prstGeom prst="straightConnector1">
            <a:avLst/>
          </a:prstGeom>
          <a:noFill/>
          <a:ln w="19050" cap="flat" cmpd="sng">
            <a:solidFill>
              <a:srgbClr val="CC4125"/>
            </a:solidFill>
            <a:prstDash val="solid"/>
            <a:round/>
            <a:headEnd type="none" w="lg" len="lg"/>
            <a:tailEnd type="none" w="lg" len="lg"/>
          </a:ln>
        </p:spPr>
      </p:cxnSp>
      <p:sp>
        <p:nvSpPr>
          <p:cNvPr id="354" name="Shape 354"/>
          <p:cNvSpPr/>
          <p:nvPr/>
        </p:nvSpPr>
        <p:spPr>
          <a:xfrm>
            <a:off x="5624400" y="4006792"/>
            <a:ext cx="250799" cy="292799"/>
          </a:xfrm>
          <a:prstGeom prst="ellipse">
            <a:avLst/>
          </a:prstGeom>
          <a:noFill/>
          <a:ln w="9525" cap="flat" cmpd="sng">
            <a:solidFill>
              <a:srgbClr val="CC412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txBox="1"/>
          <p:nvPr/>
        </p:nvSpPr>
        <p:spPr>
          <a:xfrm>
            <a:off x="6064875" y="3309975"/>
            <a:ext cx="2744700" cy="397200"/>
          </a:xfrm>
          <a:prstGeom prst="rect">
            <a:avLst/>
          </a:prstGeom>
          <a:noFill/>
          <a:ln>
            <a:noFill/>
          </a:ln>
        </p:spPr>
        <p:txBody>
          <a:bodyPr lIns="91425" tIns="91425" rIns="91425" bIns="91425" anchor="t" anchorCtr="0">
            <a:noAutofit/>
          </a:bodyPr>
          <a:lstStyle/>
          <a:p>
            <a:pPr lvl="0" rtl="0">
              <a:spcBef>
                <a:spcPts val="0"/>
              </a:spcBef>
              <a:buNone/>
            </a:pPr>
            <a:r>
              <a:rPr lang="en">
                <a:solidFill>
                  <a:srgbClr val="CC4125"/>
                </a:solidFill>
              </a:rPr>
              <a:t>(the “regularization” parameter)</a:t>
            </a:r>
          </a:p>
        </p:txBody>
      </p:sp>
      <p:cxnSp>
        <p:nvCxnSpPr>
          <p:cNvPr id="356" name="Shape 356"/>
          <p:cNvCxnSpPr>
            <a:stCxn id="355" idx="1"/>
            <a:endCxn id="354" idx="0"/>
          </p:cNvCxnSpPr>
          <p:nvPr/>
        </p:nvCxnSpPr>
        <p:spPr>
          <a:xfrm flipH="1">
            <a:off x="5749875" y="3508575"/>
            <a:ext cx="315000" cy="498300"/>
          </a:xfrm>
          <a:prstGeom prst="straightConnector1">
            <a:avLst/>
          </a:prstGeom>
          <a:noFill/>
          <a:ln w="19050" cap="flat" cmpd="sng">
            <a:solidFill>
              <a:srgbClr val="CC4125"/>
            </a:solidFill>
            <a:prstDash val="solid"/>
            <a:round/>
            <a:headEnd type="none" w="lg" len="lg"/>
            <a:tailEnd type="triangle" w="lg" len="lg"/>
          </a:ln>
        </p:spPr>
      </p:cxn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par>
                                <p:cTn id="8" presetID="10" presetClass="entr" presetSubtype="0" fill="hold" nodeType="withEffect">
                                  <p:stCondLst>
                                    <p:cond delay="0"/>
                                  </p:stCondLst>
                                  <p:childTnLst>
                                    <p:set>
                                      <p:cBhvr>
                                        <p:cTn id="9" dur="1" fill="hold">
                                          <p:stCondLst>
                                            <p:cond delay="0"/>
                                          </p:stCondLst>
                                        </p:cTn>
                                        <p:tgtEl>
                                          <p:spTgt spid="349"/>
                                        </p:tgtEl>
                                        <p:attrNameLst>
                                          <p:attrName>style.visibility</p:attrName>
                                        </p:attrNameLst>
                                      </p:cBhvr>
                                      <p:to>
                                        <p:strVal val="visible"/>
                                      </p:to>
                                    </p:set>
                                    <p:animEffect transition="in" filter="fade">
                                      <p:cBhvr>
                                        <p:cTn id="10" dur="1000"/>
                                        <p:tgtEl>
                                          <p:spTgt spid="3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1"/>
                                        </p:tgtEl>
                                        <p:attrNameLst>
                                          <p:attrName>style.visibility</p:attrName>
                                        </p:attrNameLst>
                                      </p:cBhvr>
                                      <p:to>
                                        <p:strVal val="visible"/>
                                      </p:to>
                                    </p:set>
                                    <p:animEffect transition="in" filter="fade">
                                      <p:cBhvr>
                                        <p:cTn id="15" dur="1000"/>
                                        <p:tgtEl>
                                          <p:spTgt spid="351"/>
                                        </p:tgtEl>
                                      </p:cBhvr>
                                    </p:animEffect>
                                  </p:childTnLst>
                                </p:cTn>
                              </p:par>
                              <p:par>
                                <p:cTn id="16" presetID="10" presetClass="entr" presetSubtype="0" fill="hold" nodeType="withEffect">
                                  <p:stCondLst>
                                    <p:cond delay="0"/>
                                  </p:stCondLst>
                                  <p:childTnLst>
                                    <p:set>
                                      <p:cBhvr>
                                        <p:cTn id="17" dur="1" fill="hold">
                                          <p:stCondLst>
                                            <p:cond delay="0"/>
                                          </p:stCondLst>
                                        </p:cTn>
                                        <p:tgtEl>
                                          <p:spTgt spid="352"/>
                                        </p:tgtEl>
                                        <p:attrNameLst>
                                          <p:attrName>style.visibility</p:attrName>
                                        </p:attrNameLst>
                                      </p:cBhvr>
                                      <p:to>
                                        <p:strVal val="visible"/>
                                      </p:to>
                                    </p:set>
                                    <p:animEffect transition="in" filter="fade">
                                      <p:cBhvr>
                                        <p:cTn id="18" dur="1000"/>
                                        <p:tgtEl>
                                          <p:spTgt spid="352"/>
                                        </p:tgtEl>
                                      </p:cBhvr>
                                    </p:animEffect>
                                  </p:childTnLst>
                                </p:cTn>
                              </p:par>
                              <p:par>
                                <p:cTn id="19" presetID="10" presetClass="entr" presetSubtype="0" fill="hold" nodeType="withEffect">
                                  <p:stCondLst>
                                    <p:cond delay="0"/>
                                  </p:stCondLst>
                                  <p:childTnLst>
                                    <p:set>
                                      <p:cBhvr>
                                        <p:cTn id="20" dur="1" fill="hold">
                                          <p:stCondLst>
                                            <p:cond delay="0"/>
                                          </p:stCondLst>
                                        </p:cTn>
                                        <p:tgtEl>
                                          <p:spTgt spid="353"/>
                                        </p:tgtEl>
                                        <p:attrNameLst>
                                          <p:attrName>style.visibility</p:attrName>
                                        </p:attrNameLst>
                                      </p:cBhvr>
                                      <p:to>
                                        <p:strVal val="visible"/>
                                      </p:to>
                                    </p:set>
                                    <p:animEffect transition="in" filter="fade">
                                      <p:cBhvr>
                                        <p:cTn id="21" dur="1000"/>
                                        <p:tgtEl>
                                          <p:spTgt spid="35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55"/>
                                        </p:tgtEl>
                                        <p:attrNameLst>
                                          <p:attrName>style.visibility</p:attrName>
                                        </p:attrNameLst>
                                      </p:cBhvr>
                                      <p:to>
                                        <p:strVal val="visible"/>
                                      </p:to>
                                    </p:set>
                                    <p:animEffect transition="in" filter="fade">
                                      <p:cBhvr>
                                        <p:cTn id="26" dur="1000"/>
                                        <p:tgtEl>
                                          <p:spTgt spid="355"/>
                                        </p:tgtEl>
                                      </p:cBhvr>
                                    </p:animEffect>
                                  </p:childTnLst>
                                </p:cTn>
                              </p:par>
                              <p:par>
                                <p:cTn id="27" presetID="10" presetClass="entr" presetSubtype="0" fill="hold" nodeType="withEffect">
                                  <p:stCondLst>
                                    <p:cond delay="0"/>
                                  </p:stCondLst>
                                  <p:childTnLst>
                                    <p:set>
                                      <p:cBhvr>
                                        <p:cTn id="28" dur="1" fill="hold">
                                          <p:stCondLst>
                                            <p:cond delay="0"/>
                                          </p:stCondLst>
                                        </p:cTn>
                                        <p:tgtEl>
                                          <p:spTgt spid="356"/>
                                        </p:tgtEl>
                                        <p:attrNameLst>
                                          <p:attrName>style.visibility</p:attrName>
                                        </p:attrNameLst>
                                      </p:cBhvr>
                                      <p:to>
                                        <p:strVal val="visible"/>
                                      </p:to>
                                    </p:set>
                                    <p:animEffect transition="in" filter="fade">
                                      <p:cBhvr>
                                        <p:cTn id="29" dur="1000"/>
                                        <p:tgtEl>
                                          <p:spTgt spid="356"/>
                                        </p:tgtEl>
                                      </p:cBhvr>
                                    </p:animEffect>
                                  </p:childTnLst>
                                </p:cTn>
                              </p:par>
                              <p:par>
                                <p:cTn id="30" presetID="10" presetClass="entr" presetSubtype="0" fill="hold" nodeType="withEffect">
                                  <p:stCondLst>
                                    <p:cond delay="0"/>
                                  </p:stCondLst>
                                  <p:childTnLst>
                                    <p:set>
                                      <p:cBhvr>
                                        <p:cTn id="31" dur="1" fill="hold">
                                          <p:stCondLst>
                                            <p:cond delay="0"/>
                                          </p:stCondLst>
                                        </p:cTn>
                                        <p:tgtEl>
                                          <p:spTgt spid="354"/>
                                        </p:tgtEl>
                                        <p:attrNameLst>
                                          <p:attrName>style.visibility</p:attrName>
                                        </p:attrNameLst>
                                      </p:cBhvr>
                                      <p:to>
                                        <p:strVal val="visible"/>
                                      </p:to>
                                    </p:set>
                                    <p:animEffect transition="in" filter="fade">
                                      <p:cBhvr>
                                        <p:cTn id="32"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Ridge Regression</a:t>
            </a:r>
          </a:p>
        </p:txBody>
      </p:sp>
      <p:sp>
        <p:nvSpPr>
          <p:cNvPr id="362" name="Shape 362"/>
          <p:cNvSpPr txBox="1">
            <a:spLocks noGrp="1"/>
          </p:cNvSpPr>
          <p:nvPr>
            <p:ph type="body" idx="1"/>
          </p:nvPr>
        </p:nvSpPr>
        <p:spPr>
          <a:xfrm>
            <a:off x="2324400" y="2825801"/>
            <a:ext cx="4495200" cy="2017500"/>
          </a:xfrm>
          <a:prstGeom prst="rect">
            <a:avLst/>
          </a:prstGeom>
        </p:spPr>
        <p:txBody>
          <a:bodyPr lIns="91425" tIns="91425" rIns="91425" bIns="91425" anchor="t" anchorCtr="0">
            <a:noAutofit/>
          </a:bodyPr>
          <a:lstStyle/>
          <a:p>
            <a:pPr lvl="0" rtl="0">
              <a:spcBef>
                <a:spcPts val="0"/>
              </a:spcBef>
              <a:buNone/>
            </a:pPr>
            <a:r>
              <a:rPr lang="en" dirty="0">
                <a:solidFill>
                  <a:srgbClr val="CC4125"/>
                </a:solidFill>
              </a:rPr>
              <a:t>What if we set the lambda equal to zero?</a:t>
            </a:r>
          </a:p>
          <a:p>
            <a:pPr lvl="0" rtl="0">
              <a:spcBef>
                <a:spcPts val="0"/>
              </a:spcBef>
              <a:buNone/>
            </a:pPr>
            <a:r>
              <a:rPr lang="en" dirty="0">
                <a:solidFill>
                  <a:srgbClr val="CC4125"/>
                </a:solidFill>
              </a:rPr>
              <a:t>What does the new term accomplish?</a:t>
            </a:r>
          </a:p>
          <a:p>
            <a:pPr lvl="0" rtl="0">
              <a:spcBef>
                <a:spcPts val="0"/>
              </a:spcBef>
              <a:buNone/>
            </a:pPr>
            <a:r>
              <a:rPr lang="en" dirty="0">
                <a:solidFill>
                  <a:srgbClr val="CC4125"/>
                </a:solidFill>
              </a:rPr>
              <a:t>What happens to a features whose</a:t>
            </a:r>
            <a:br>
              <a:rPr lang="en" dirty="0">
                <a:solidFill>
                  <a:srgbClr val="CC4125"/>
                </a:solidFill>
              </a:rPr>
            </a:br>
            <a:r>
              <a:rPr lang="en" dirty="0">
                <a:solidFill>
                  <a:srgbClr val="CC4125"/>
                </a:solidFill>
              </a:rPr>
              <a:t>corresponding coefficient value (beta) is zero?</a:t>
            </a:r>
          </a:p>
        </p:txBody>
      </p:sp>
      <p:pic>
        <p:nvPicPr>
          <p:cNvPr id="363" name="Shape 363"/>
          <p:cNvPicPr preferRelativeResize="0"/>
          <p:nvPr/>
        </p:nvPicPr>
        <p:blipFill>
          <a:blip r:embed="rId3">
            <a:alphaModFix/>
          </a:blip>
          <a:stretch>
            <a:fillRect/>
          </a:stretch>
        </p:blipFill>
        <p:spPr>
          <a:xfrm>
            <a:off x="2653661" y="1859225"/>
            <a:ext cx="3858576" cy="767700"/>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animEffect transition="in" filter="fade">
                                      <p:cBhvr>
                                        <p:cTn id="7" dur="1000"/>
                                        <p:tgtEl>
                                          <p:spTgt spid="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xEl>
                                              <p:pRg st="1" end="1"/>
                                            </p:txEl>
                                          </p:spTgt>
                                        </p:tgtEl>
                                        <p:attrNameLst>
                                          <p:attrName>style.visibility</p:attrName>
                                        </p:attrNameLst>
                                      </p:cBhvr>
                                      <p:to>
                                        <p:strVal val="visible"/>
                                      </p:to>
                                    </p:set>
                                    <p:animEffect transition="in" filter="fade">
                                      <p:cBhvr>
                                        <p:cTn id="12" dur="1000"/>
                                        <p:tgtEl>
                                          <p:spTgt spid="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2">
                                            <p:txEl>
                                              <p:pRg st="2" end="2"/>
                                            </p:txEl>
                                          </p:spTgt>
                                        </p:tgtEl>
                                        <p:attrNameLst>
                                          <p:attrName>style.visibility</p:attrName>
                                        </p:attrNameLst>
                                      </p:cBhvr>
                                      <p:to>
                                        <p:strVal val="visible"/>
                                      </p:to>
                                    </p:set>
                                    <p:animEffect transition="in" filter="fade">
                                      <p:cBhvr>
                                        <p:cTn id="17" dur="1000"/>
                                        <p:tgtEl>
                                          <p:spTgt spid="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dirty="0"/>
              <a:t>Ridge Regression</a:t>
            </a:r>
          </a:p>
        </p:txBody>
      </p:sp>
      <p:pic>
        <p:nvPicPr>
          <p:cNvPr id="369" name="Shape 369"/>
          <p:cNvPicPr preferRelativeResize="0"/>
          <p:nvPr/>
        </p:nvPicPr>
        <p:blipFill>
          <a:blip r:embed="rId3">
            <a:alphaModFix/>
          </a:blip>
          <a:stretch>
            <a:fillRect/>
          </a:stretch>
        </p:blipFill>
        <p:spPr>
          <a:xfrm>
            <a:off x="2653661" y="1859224"/>
            <a:ext cx="3858575" cy="767700"/>
          </a:xfrm>
          <a:prstGeom prst="rect">
            <a:avLst/>
          </a:prstGeom>
          <a:noFill/>
          <a:ln>
            <a:noFill/>
          </a:ln>
        </p:spPr>
      </p:pic>
      <p:pic>
        <p:nvPicPr>
          <p:cNvPr id="2" name="Picture 1" descr="bias_var_lin_re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092" y="2654187"/>
            <a:ext cx="3001247" cy="2338764"/>
          </a:xfrm>
          <a:prstGeom prst="rect">
            <a:avLst/>
          </a:prstGeom>
        </p:spPr>
      </p:pic>
      <p:sp>
        <p:nvSpPr>
          <p:cNvPr id="370" name="Shape 370"/>
          <p:cNvSpPr txBox="1">
            <a:spLocks noGrp="1"/>
          </p:cNvSpPr>
          <p:nvPr>
            <p:ph type="body" idx="1"/>
          </p:nvPr>
        </p:nvSpPr>
        <p:spPr>
          <a:xfrm>
            <a:off x="900003" y="2654187"/>
            <a:ext cx="4244499" cy="2111400"/>
          </a:xfrm>
          <a:prstGeom prst="rect">
            <a:avLst/>
          </a:prstGeom>
        </p:spPr>
        <p:txBody>
          <a:bodyPr lIns="91425" tIns="91425" rIns="91425" bIns="91425" anchor="t" anchorCtr="0">
            <a:noAutofit/>
          </a:bodyPr>
          <a:lstStyle/>
          <a:p>
            <a:pPr lvl="0" rtl="0">
              <a:spcBef>
                <a:spcPts val="0"/>
              </a:spcBef>
              <a:buNone/>
            </a:pPr>
            <a:r>
              <a:rPr lang="en" dirty="0">
                <a:solidFill>
                  <a:srgbClr val="666666"/>
                </a:solidFill>
              </a:rPr>
              <a:t>Notice, we do not penalize B</a:t>
            </a:r>
            <a:r>
              <a:rPr lang="en" baseline="-25000" dirty="0">
                <a:solidFill>
                  <a:srgbClr val="666666"/>
                </a:solidFill>
              </a:rPr>
              <a:t>0</a:t>
            </a:r>
            <a:r>
              <a:rPr lang="en" dirty="0">
                <a:solidFill>
                  <a:srgbClr val="666666"/>
                </a:solidFill>
              </a:rPr>
              <a:t>.</a:t>
            </a:r>
          </a:p>
          <a:p>
            <a:pPr lvl="0" rtl="0">
              <a:spcBef>
                <a:spcPts val="0"/>
              </a:spcBef>
              <a:buNone/>
            </a:pPr>
            <a:r>
              <a:rPr lang="en" dirty="0">
                <a:solidFill>
                  <a:srgbClr val="666666"/>
                </a:solidFill>
              </a:rPr>
              <a:t>Changing lambda changes the amount that large coefficients are penalized.</a:t>
            </a:r>
          </a:p>
          <a:p>
            <a:pPr lvl="0" rtl="0">
              <a:spcBef>
                <a:spcPts val="0"/>
              </a:spcBef>
              <a:buNone/>
            </a:pPr>
            <a:r>
              <a:rPr lang="en" dirty="0">
                <a:solidFill>
                  <a:srgbClr val="666666"/>
                </a:solidFill>
              </a:rPr>
              <a:t>Increasing lambda increases the model’s bias and decreases its variance. </a:t>
            </a:r>
            <a:endParaRPr lang="en" dirty="0">
              <a:solidFill>
                <a:srgbClr val="CC4125"/>
              </a:solidFill>
            </a:endParaRPr>
          </a:p>
        </p:txBody>
      </p:sp>
    </p:spTree>
    <p:extLst>
      <p:ext uri="{BB962C8B-B14F-4D97-AF65-F5344CB8AC3E}">
        <p14:creationId xmlns:p14="http://schemas.microsoft.com/office/powerpoint/2010/main" val="198975276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1000"/>
                                        <p:tgtEl>
                                          <p:spTgt spid="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1000"/>
                                        <p:tgtEl>
                                          <p:spTgt spid="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1000"/>
                                        <p:tgtEl>
                                          <p:spTgt spid="3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Ridge Regression</a:t>
            </a:r>
          </a:p>
        </p:txBody>
      </p:sp>
      <p:pic>
        <p:nvPicPr>
          <p:cNvPr id="376" name="Shape 376"/>
          <p:cNvPicPr preferRelativeResize="0"/>
          <p:nvPr/>
        </p:nvPicPr>
        <p:blipFill>
          <a:blip r:embed="rId3">
            <a:alphaModFix/>
          </a:blip>
          <a:stretch>
            <a:fillRect/>
          </a:stretch>
        </p:blipFill>
        <p:spPr>
          <a:xfrm>
            <a:off x="578999" y="692899"/>
            <a:ext cx="7865098" cy="4375950"/>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Ridge Regression</a:t>
            </a:r>
          </a:p>
        </p:txBody>
      </p:sp>
      <p:pic>
        <p:nvPicPr>
          <p:cNvPr id="382" name="Shape 382"/>
          <p:cNvPicPr preferRelativeResize="0"/>
          <p:nvPr/>
        </p:nvPicPr>
        <p:blipFill>
          <a:blip r:embed="rId3">
            <a:alphaModFix/>
          </a:blip>
          <a:stretch>
            <a:fillRect/>
          </a:stretch>
        </p:blipFill>
        <p:spPr>
          <a:xfrm>
            <a:off x="878511" y="759849"/>
            <a:ext cx="7386975" cy="4331375"/>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10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Shape 387"/>
          <p:cNvPicPr preferRelativeResize="0"/>
          <p:nvPr/>
        </p:nvPicPr>
        <p:blipFill>
          <a:blip r:embed="rId3">
            <a:alphaModFix/>
          </a:blip>
          <a:stretch>
            <a:fillRect/>
          </a:stretch>
        </p:blipFill>
        <p:spPr>
          <a:xfrm>
            <a:off x="2664662" y="3797816"/>
            <a:ext cx="3941133" cy="767699"/>
          </a:xfrm>
          <a:prstGeom prst="rect">
            <a:avLst/>
          </a:prstGeom>
          <a:noFill/>
          <a:ln>
            <a:noFill/>
          </a:ln>
        </p:spPr>
      </p:pic>
      <p:sp>
        <p:nvSpPr>
          <p:cNvPr id="388" name="Shape 388"/>
          <p:cNvSpPr txBox="1">
            <a:spLocks noGrp="1"/>
          </p:cNvSpPr>
          <p:nvPr>
            <p:ph type="title"/>
          </p:nvPr>
        </p:nvSpPr>
        <p:spPr>
          <a:xfrm>
            <a:off x="471900" y="397250"/>
            <a:ext cx="8222100" cy="1109100"/>
          </a:xfrm>
          <a:prstGeom prst="rect">
            <a:avLst/>
          </a:prstGeom>
        </p:spPr>
        <p:txBody>
          <a:bodyPr lIns="91425" tIns="91425" rIns="91425" bIns="91425" anchor="b" anchorCtr="0">
            <a:noAutofit/>
          </a:bodyPr>
          <a:lstStyle/>
          <a:p>
            <a:pPr lvl="0" rtl="0">
              <a:spcBef>
                <a:spcPts val="0"/>
              </a:spcBef>
              <a:buNone/>
            </a:pPr>
            <a:r>
              <a:rPr lang="en"/>
              <a:t>LASSO Regression</a:t>
            </a:r>
          </a:p>
          <a:p>
            <a:pPr lvl="0">
              <a:spcBef>
                <a:spcPts val="0"/>
              </a:spcBef>
              <a:buNone/>
            </a:pPr>
            <a:r>
              <a:rPr lang="en" sz="2400"/>
              <a:t>(Linear Regression w/ LASSO (L1) Regularization)</a:t>
            </a:r>
          </a:p>
        </p:txBody>
      </p:sp>
      <p:sp>
        <p:nvSpPr>
          <p:cNvPr id="389" name="Shape 389"/>
          <p:cNvSpPr txBox="1">
            <a:spLocks noGrp="1"/>
          </p:cNvSpPr>
          <p:nvPr>
            <p:ph type="body" idx="1"/>
          </p:nvPr>
        </p:nvSpPr>
        <p:spPr>
          <a:xfrm>
            <a:off x="471900" y="1819050"/>
            <a:ext cx="8222100" cy="3240599"/>
          </a:xfrm>
          <a:prstGeom prst="rect">
            <a:avLst/>
          </a:prstGeom>
        </p:spPr>
        <p:txBody>
          <a:bodyPr lIns="91425" tIns="91425" rIns="91425" bIns="91425" anchor="t" anchorCtr="0">
            <a:noAutofit/>
          </a:bodyPr>
          <a:lstStyle/>
          <a:p>
            <a:pPr lvl="0" rtl="0">
              <a:spcBef>
                <a:spcPts val="0"/>
              </a:spcBef>
              <a:buNone/>
            </a:pPr>
            <a:r>
              <a:rPr lang="en"/>
              <a:t>We model the world as:</a:t>
            </a:r>
          </a:p>
          <a:p>
            <a:pPr lvl="0" rtl="0">
              <a:spcBef>
                <a:spcPts val="0"/>
              </a:spcBef>
              <a:buNone/>
            </a:pPr>
            <a:endParaRPr/>
          </a:p>
          <a:p>
            <a:pPr lvl="0" rtl="0">
              <a:spcBef>
                <a:spcPts val="0"/>
              </a:spcBef>
              <a:buNone/>
            </a:pPr>
            <a:endParaRPr/>
          </a:p>
          <a:p>
            <a:pPr lvl="0" rtl="0">
              <a:spcBef>
                <a:spcPts val="0"/>
              </a:spcBef>
              <a:buNone/>
            </a:pPr>
            <a:r>
              <a:rPr lang="en"/>
              <a:t>We estimate the model parameters to minimizing:</a:t>
            </a:r>
          </a:p>
        </p:txBody>
      </p:sp>
      <p:pic>
        <p:nvPicPr>
          <p:cNvPr id="390" name="Shape 390"/>
          <p:cNvPicPr preferRelativeResize="0"/>
          <p:nvPr/>
        </p:nvPicPr>
        <p:blipFill>
          <a:blip r:embed="rId4">
            <a:alphaModFix/>
          </a:blip>
          <a:stretch>
            <a:fillRect/>
          </a:stretch>
        </p:blipFill>
        <p:spPr>
          <a:xfrm>
            <a:off x="1105683" y="2276041"/>
            <a:ext cx="6932627" cy="397199"/>
          </a:xfrm>
          <a:prstGeom prst="rect">
            <a:avLst/>
          </a:prstGeom>
          <a:noFill/>
          <a:ln>
            <a:noFill/>
          </a:ln>
        </p:spPr>
      </p:pic>
      <p:sp>
        <p:nvSpPr>
          <p:cNvPr id="391" name="Shape 391"/>
          <p:cNvSpPr txBox="1"/>
          <p:nvPr/>
        </p:nvSpPr>
        <p:spPr>
          <a:xfrm>
            <a:off x="5457125" y="2812200"/>
            <a:ext cx="1839900" cy="397200"/>
          </a:xfrm>
          <a:prstGeom prst="rect">
            <a:avLst/>
          </a:prstGeom>
          <a:noFill/>
          <a:ln>
            <a:noFill/>
          </a:ln>
        </p:spPr>
        <p:txBody>
          <a:bodyPr lIns="91425" tIns="91425" rIns="91425" bIns="91425" anchor="t" anchorCtr="0">
            <a:noAutofit/>
          </a:bodyPr>
          <a:lstStyle/>
          <a:p>
            <a:pPr lvl="0" rtl="0">
              <a:spcBef>
                <a:spcPts val="0"/>
              </a:spcBef>
              <a:buNone/>
            </a:pPr>
            <a:r>
              <a:rPr lang="en">
                <a:solidFill>
                  <a:srgbClr val="CC4125"/>
                </a:solidFill>
              </a:rPr>
              <a:t>(same as before)</a:t>
            </a:r>
          </a:p>
        </p:txBody>
      </p:sp>
      <p:cxnSp>
        <p:nvCxnSpPr>
          <p:cNvPr id="392" name="Shape 392"/>
          <p:cNvCxnSpPr>
            <a:stCxn id="391" idx="1"/>
          </p:cNvCxnSpPr>
          <p:nvPr/>
        </p:nvCxnSpPr>
        <p:spPr>
          <a:xfrm rot="10800000">
            <a:off x="5164325" y="2843400"/>
            <a:ext cx="292800" cy="167400"/>
          </a:xfrm>
          <a:prstGeom prst="straightConnector1">
            <a:avLst/>
          </a:prstGeom>
          <a:noFill/>
          <a:ln w="19050" cap="flat" cmpd="sng">
            <a:solidFill>
              <a:srgbClr val="CC4125"/>
            </a:solidFill>
            <a:prstDash val="solid"/>
            <a:round/>
            <a:headEnd type="none" w="lg" len="lg"/>
            <a:tailEnd type="triangle" w="lg" len="lg"/>
          </a:ln>
        </p:spPr>
      </p:cxnSp>
      <p:sp>
        <p:nvSpPr>
          <p:cNvPr id="393" name="Shape 393"/>
          <p:cNvSpPr txBox="1"/>
          <p:nvPr/>
        </p:nvSpPr>
        <p:spPr>
          <a:xfrm>
            <a:off x="6987625" y="4225882"/>
            <a:ext cx="1839900" cy="621900"/>
          </a:xfrm>
          <a:prstGeom prst="rect">
            <a:avLst/>
          </a:prstGeom>
          <a:noFill/>
          <a:ln>
            <a:noFill/>
          </a:ln>
        </p:spPr>
        <p:txBody>
          <a:bodyPr lIns="91425" tIns="91425" rIns="91425" bIns="91425" anchor="t" anchorCtr="0">
            <a:noAutofit/>
          </a:bodyPr>
          <a:lstStyle/>
          <a:p>
            <a:pPr lvl="0" rtl="0">
              <a:spcBef>
                <a:spcPts val="0"/>
              </a:spcBef>
              <a:buNone/>
            </a:pPr>
            <a:r>
              <a:rPr lang="en">
                <a:solidFill>
                  <a:srgbClr val="CC4125"/>
                </a:solidFill>
              </a:rPr>
              <a:t>(absolute value instead of squared)</a:t>
            </a:r>
          </a:p>
        </p:txBody>
      </p:sp>
      <p:cxnSp>
        <p:nvCxnSpPr>
          <p:cNvPr id="394" name="Shape 394"/>
          <p:cNvCxnSpPr>
            <a:stCxn id="393" idx="1"/>
          </p:cNvCxnSpPr>
          <p:nvPr/>
        </p:nvCxnSpPr>
        <p:spPr>
          <a:xfrm rot="10800000">
            <a:off x="6663625" y="4318732"/>
            <a:ext cx="324000" cy="218100"/>
          </a:xfrm>
          <a:prstGeom prst="straightConnector1">
            <a:avLst/>
          </a:prstGeom>
          <a:noFill/>
          <a:ln w="19050" cap="flat" cmpd="sng">
            <a:solidFill>
              <a:srgbClr val="CC4125"/>
            </a:solidFill>
            <a:prstDash val="solid"/>
            <a:round/>
            <a:headEnd type="none" w="lg" len="lg"/>
            <a:tailEnd type="triangle" w="lg" len="lg"/>
          </a:ln>
        </p:spPr>
      </p:cxnSp>
      <p:sp>
        <p:nvSpPr>
          <p:cNvPr id="395" name="Shape 395"/>
          <p:cNvSpPr/>
          <p:nvPr/>
        </p:nvSpPr>
        <p:spPr>
          <a:xfrm>
            <a:off x="5624400" y="4006792"/>
            <a:ext cx="250799" cy="292799"/>
          </a:xfrm>
          <a:prstGeom prst="ellipse">
            <a:avLst/>
          </a:prstGeom>
          <a:noFill/>
          <a:ln w="9525" cap="flat" cmpd="sng">
            <a:solidFill>
              <a:srgbClr val="CC412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txBox="1"/>
          <p:nvPr/>
        </p:nvSpPr>
        <p:spPr>
          <a:xfrm>
            <a:off x="6064875" y="3309975"/>
            <a:ext cx="2744700" cy="397200"/>
          </a:xfrm>
          <a:prstGeom prst="rect">
            <a:avLst/>
          </a:prstGeom>
          <a:noFill/>
          <a:ln>
            <a:noFill/>
          </a:ln>
        </p:spPr>
        <p:txBody>
          <a:bodyPr lIns="91425" tIns="91425" rIns="91425" bIns="91425" anchor="t" anchorCtr="0">
            <a:noAutofit/>
          </a:bodyPr>
          <a:lstStyle/>
          <a:p>
            <a:pPr lvl="0" rtl="0">
              <a:spcBef>
                <a:spcPts val="0"/>
              </a:spcBef>
              <a:buNone/>
            </a:pPr>
            <a:r>
              <a:rPr lang="en">
                <a:solidFill>
                  <a:srgbClr val="CC4125"/>
                </a:solidFill>
              </a:rPr>
              <a:t>(the “regularization” parameter)</a:t>
            </a:r>
          </a:p>
        </p:txBody>
      </p:sp>
      <p:cxnSp>
        <p:nvCxnSpPr>
          <p:cNvPr id="397" name="Shape 397"/>
          <p:cNvCxnSpPr>
            <a:stCxn id="396" idx="1"/>
            <a:endCxn id="395" idx="0"/>
          </p:cNvCxnSpPr>
          <p:nvPr/>
        </p:nvCxnSpPr>
        <p:spPr>
          <a:xfrm flipH="1">
            <a:off x="5749875" y="3508575"/>
            <a:ext cx="315000" cy="498300"/>
          </a:xfrm>
          <a:prstGeom prst="straightConnector1">
            <a:avLst/>
          </a:prstGeom>
          <a:noFill/>
          <a:ln w="19050" cap="flat" cmpd="sng">
            <a:solidFill>
              <a:srgbClr val="CC4125"/>
            </a:solidFill>
            <a:prstDash val="solid"/>
            <a:round/>
            <a:headEnd type="none" w="lg" len="lg"/>
            <a:tailEnd type="triangle" w="lg" len="lg"/>
          </a:ln>
        </p:spPr>
      </p:cxnSp>
      <p:sp>
        <p:nvSpPr>
          <p:cNvPr id="398" name="Shape 398"/>
          <p:cNvSpPr/>
          <p:nvPr/>
        </p:nvSpPr>
        <p:spPr>
          <a:xfrm>
            <a:off x="6184400" y="3904050"/>
            <a:ext cx="512099" cy="498299"/>
          </a:xfrm>
          <a:prstGeom prst="ellipse">
            <a:avLst/>
          </a:prstGeom>
          <a:noFill/>
          <a:ln w="9525" cap="flat" cmpd="sng">
            <a:solidFill>
              <a:srgbClr val="CC412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1000"/>
                                        <p:tgtEl>
                                          <p:spTgt spid="391"/>
                                        </p:tgtEl>
                                      </p:cBhvr>
                                    </p:animEffect>
                                  </p:childTnLst>
                                </p:cTn>
                              </p:par>
                              <p:par>
                                <p:cTn id="8" presetID="10" presetClass="entr" presetSubtype="0" fill="hold" nodeType="withEffect">
                                  <p:stCondLst>
                                    <p:cond delay="0"/>
                                  </p:stCondLst>
                                  <p:childTnLst>
                                    <p:set>
                                      <p:cBhvr>
                                        <p:cTn id="9" dur="1" fill="hold">
                                          <p:stCondLst>
                                            <p:cond delay="0"/>
                                          </p:stCondLst>
                                        </p:cTn>
                                        <p:tgtEl>
                                          <p:spTgt spid="392"/>
                                        </p:tgtEl>
                                        <p:attrNameLst>
                                          <p:attrName>style.visibility</p:attrName>
                                        </p:attrNameLst>
                                      </p:cBhvr>
                                      <p:to>
                                        <p:strVal val="visible"/>
                                      </p:to>
                                    </p:set>
                                    <p:animEffect transition="in" filter="fade">
                                      <p:cBhvr>
                                        <p:cTn id="10" dur="1000"/>
                                        <p:tgtEl>
                                          <p:spTgt spid="3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3"/>
                                        </p:tgtEl>
                                        <p:attrNameLst>
                                          <p:attrName>style.visibility</p:attrName>
                                        </p:attrNameLst>
                                      </p:cBhvr>
                                      <p:to>
                                        <p:strVal val="visible"/>
                                      </p:to>
                                    </p:set>
                                    <p:animEffect transition="in" filter="fade">
                                      <p:cBhvr>
                                        <p:cTn id="15" dur="1000"/>
                                        <p:tgtEl>
                                          <p:spTgt spid="393"/>
                                        </p:tgtEl>
                                      </p:cBhvr>
                                    </p:animEffect>
                                  </p:childTnLst>
                                </p:cTn>
                              </p:par>
                              <p:par>
                                <p:cTn id="16" presetID="10" presetClass="entr" presetSubtype="0" fill="hold" nodeType="withEffect">
                                  <p:stCondLst>
                                    <p:cond delay="0"/>
                                  </p:stCondLst>
                                  <p:childTnLst>
                                    <p:set>
                                      <p:cBhvr>
                                        <p:cTn id="17" dur="1" fill="hold">
                                          <p:stCondLst>
                                            <p:cond delay="0"/>
                                          </p:stCondLst>
                                        </p:cTn>
                                        <p:tgtEl>
                                          <p:spTgt spid="394"/>
                                        </p:tgtEl>
                                        <p:attrNameLst>
                                          <p:attrName>style.visibility</p:attrName>
                                        </p:attrNameLst>
                                      </p:cBhvr>
                                      <p:to>
                                        <p:strVal val="visible"/>
                                      </p:to>
                                    </p:set>
                                    <p:animEffect transition="in" filter="fade">
                                      <p:cBhvr>
                                        <p:cTn id="18" dur="1500"/>
                                        <p:tgtEl>
                                          <p:spTgt spid="394"/>
                                        </p:tgtEl>
                                      </p:cBhvr>
                                    </p:animEffect>
                                  </p:childTnLst>
                                </p:cTn>
                              </p:par>
                              <p:par>
                                <p:cTn id="19" presetID="10" presetClass="entr" presetSubtype="0" fill="hold" nodeType="withEffect">
                                  <p:stCondLst>
                                    <p:cond delay="0"/>
                                  </p:stCondLst>
                                  <p:childTnLst>
                                    <p:set>
                                      <p:cBhvr>
                                        <p:cTn id="20" dur="1" fill="hold">
                                          <p:stCondLst>
                                            <p:cond delay="0"/>
                                          </p:stCondLst>
                                        </p:cTn>
                                        <p:tgtEl>
                                          <p:spTgt spid="398"/>
                                        </p:tgtEl>
                                        <p:attrNameLst>
                                          <p:attrName>style.visibility</p:attrName>
                                        </p:attrNameLst>
                                      </p:cBhvr>
                                      <p:to>
                                        <p:strVal val="visible"/>
                                      </p:to>
                                    </p:set>
                                    <p:animEffect transition="in" filter="fade">
                                      <p:cBhvr>
                                        <p:cTn id="21" dur="1000"/>
                                        <p:tgtEl>
                                          <p:spTgt spid="3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6"/>
                                        </p:tgtEl>
                                        <p:attrNameLst>
                                          <p:attrName>style.visibility</p:attrName>
                                        </p:attrNameLst>
                                      </p:cBhvr>
                                      <p:to>
                                        <p:strVal val="visible"/>
                                      </p:to>
                                    </p:set>
                                    <p:animEffect transition="in" filter="fade">
                                      <p:cBhvr>
                                        <p:cTn id="26" dur="1000"/>
                                        <p:tgtEl>
                                          <p:spTgt spid="396"/>
                                        </p:tgtEl>
                                      </p:cBhvr>
                                    </p:animEffect>
                                  </p:childTnLst>
                                </p:cTn>
                              </p:par>
                              <p:par>
                                <p:cTn id="27" presetID="10" presetClass="entr" presetSubtype="0" fill="hold" nodeType="withEffect">
                                  <p:stCondLst>
                                    <p:cond delay="0"/>
                                  </p:stCondLst>
                                  <p:childTnLst>
                                    <p:set>
                                      <p:cBhvr>
                                        <p:cTn id="28" dur="1" fill="hold">
                                          <p:stCondLst>
                                            <p:cond delay="0"/>
                                          </p:stCondLst>
                                        </p:cTn>
                                        <p:tgtEl>
                                          <p:spTgt spid="397"/>
                                        </p:tgtEl>
                                        <p:attrNameLst>
                                          <p:attrName>style.visibility</p:attrName>
                                        </p:attrNameLst>
                                      </p:cBhvr>
                                      <p:to>
                                        <p:strVal val="visible"/>
                                      </p:to>
                                    </p:set>
                                    <p:animEffect transition="in" filter="fade">
                                      <p:cBhvr>
                                        <p:cTn id="29" dur="1000"/>
                                        <p:tgtEl>
                                          <p:spTgt spid="397"/>
                                        </p:tgtEl>
                                      </p:cBhvr>
                                    </p:animEffect>
                                  </p:childTnLst>
                                </p:cTn>
                              </p:par>
                              <p:par>
                                <p:cTn id="30" presetID="10" presetClass="entr" presetSubtype="0" fill="hold" nodeType="withEffect">
                                  <p:stCondLst>
                                    <p:cond delay="0"/>
                                  </p:stCondLst>
                                  <p:childTnLst>
                                    <p:set>
                                      <p:cBhvr>
                                        <p:cTn id="31" dur="1" fill="hold">
                                          <p:stCondLst>
                                            <p:cond delay="0"/>
                                          </p:stCondLst>
                                        </p:cTn>
                                        <p:tgtEl>
                                          <p:spTgt spid="395"/>
                                        </p:tgtEl>
                                        <p:attrNameLst>
                                          <p:attrName>style.visibility</p:attrName>
                                        </p:attrNameLst>
                                      </p:cBhvr>
                                      <p:to>
                                        <p:strVal val="visible"/>
                                      </p:to>
                                    </p:set>
                                    <p:animEffect transition="in" filter="fade">
                                      <p:cBhvr>
                                        <p:cTn id="32" dur="10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Lasso Regression</a:t>
            </a:r>
          </a:p>
        </p:txBody>
      </p:sp>
      <p:pic>
        <p:nvPicPr>
          <p:cNvPr id="404" name="Shape 404"/>
          <p:cNvPicPr preferRelativeResize="0"/>
          <p:nvPr/>
        </p:nvPicPr>
        <p:blipFill>
          <a:blip r:embed="rId3">
            <a:alphaModFix/>
          </a:blip>
          <a:stretch>
            <a:fillRect/>
          </a:stretch>
        </p:blipFill>
        <p:spPr>
          <a:xfrm>
            <a:off x="738200" y="836324"/>
            <a:ext cx="7546698" cy="4137249"/>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10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a:t>Ridge vs LASSO</a:t>
            </a:r>
          </a:p>
        </p:txBody>
      </p:sp>
      <p:sp>
        <p:nvSpPr>
          <p:cNvPr id="416" name="Shape 416"/>
          <p:cNvSpPr txBox="1">
            <a:spLocks noGrp="1"/>
          </p:cNvSpPr>
          <p:nvPr>
            <p:ph type="body" idx="4294967295"/>
          </p:nvPr>
        </p:nvSpPr>
        <p:spPr>
          <a:xfrm>
            <a:off x="2129643" y="718324"/>
            <a:ext cx="6317469" cy="4245601"/>
          </a:xfrm>
          <a:prstGeom prst="rect">
            <a:avLst/>
          </a:prstGeom>
        </p:spPr>
        <p:txBody>
          <a:bodyPr lIns="91425" tIns="91425" rIns="91425" bIns="91425" anchor="t" anchorCtr="0">
            <a:noAutofit/>
          </a:bodyPr>
          <a:lstStyle/>
          <a:p>
            <a:pPr marL="457200" lvl="0" indent="-228600" rtl="0">
              <a:spcBef>
                <a:spcPts val="0"/>
              </a:spcBef>
            </a:pPr>
            <a:r>
              <a:rPr lang="en" sz="2000" dirty="0"/>
              <a:t>Ridge forces parameters to be small + Ridge is computationally easier because it is differentiable</a:t>
            </a:r>
          </a:p>
          <a:p>
            <a:pPr marL="457200" lvl="0" indent="-228600" rtl="0">
              <a:spcBef>
                <a:spcPts val="0"/>
              </a:spcBef>
            </a:pPr>
            <a:r>
              <a:rPr lang="en" sz="2000" dirty="0"/>
              <a:t>Lasso tends to set coefficients exactly equal to zero</a:t>
            </a:r>
          </a:p>
          <a:p>
            <a:pPr marL="971550" lvl="1" indent="-285750" rtl="0">
              <a:spcBef>
                <a:spcPts val="0"/>
              </a:spcBef>
              <a:buFont typeface="Arial"/>
              <a:buChar char="•"/>
            </a:pPr>
            <a:r>
              <a:rPr lang="en" sz="2000" dirty="0"/>
              <a:t>This is useful as a sort-of “automatic feature selection” mechanism, </a:t>
            </a:r>
          </a:p>
          <a:p>
            <a:pPr marL="971550" lvl="1" indent="-285750" rtl="0">
              <a:spcBef>
                <a:spcPts val="0"/>
              </a:spcBef>
              <a:buFont typeface="Arial"/>
              <a:buChar char="•"/>
            </a:pPr>
            <a:r>
              <a:rPr lang="en" sz="2000" dirty="0"/>
              <a:t>leads to “sparse” </a:t>
            </a:r>
            <a:r>
              <a:rPr lang="en" sz="2000" dirty="0" smtClean="0"/>
              <a:t>models</a:t>
            </a:r>
            <a:endParaRPr lang="en" sz="2000" dirty="0"/>
          </a:p>
          <a:p>
            <a:pPr marL="971550" lvl="1" indent="-285750" rtl="0">
              <a:spcBef>
                <a:spcPts val="0"/>
              </a:spcBef>
              <a:buFont typeface="Arial"/>
              <a:buChar char="•"/>
            </a:pPr>
            <a:r>
              <a:rPr lang="en" sz="2000" dirty="0"/>
              <a:t>serves a similar purpose to stepwise features selection</a:t>
            </a:r>
          </a:p>
        </p:txBody>
      </p:sp>
      <p:sp>
        <p:nvSpPr>
          <p:cNvPr id="418" name="Shape 418"/>
          <p:cNvSpPr txBox="1"/>
          <p:nvPr/>
        </p:nvSpPr>
        <p:spPr>
          <a:xfrm>
            <a:off x="342949" y="1242553"/>
            <a:ext cx="1555769" cy="3400705"/>
          </a:xfrm>
          <a:prstGeom prst="rect">
            <a:avLst/>
          </a:prstGeom>
          <a:noFill/>
          <a:ln>
            <a:noFill/>
          </a:ln>
        </p:spPr>
        <p:txBody>
          <a:bodyPr lIns="91425" tIns="91425" rIns="91425" bIns="91425" anchor="t" anchorCtr="0">
            <a:noAutofit/>
          </a:bodyPr>
          <a:lstStyle/>
          <a:p>
            <a:pPr lvl="0" algn="ctr" rtl="0">
              <a:spcBef>
                <a:spcPts val="0"/>
              </a:spcBef>
              <a:buNone/>
            </a:pPr>
            <a:r>
              <a:rPr lang="en" dirty="0">
                <a:solidFill>
                  <a:srgbClr val="CC4125"/>
                </a:solidFill>
              </a:rPr>
              <a:t>Which is better depends on your dataset!</a:t>
            </a:r>
          </a:p>
          <a:p>
            <a:pPr lvl="0" algn="ctr" rtl="0">
              <a:spcBef>
                <a:spcPts val="0"/>
              </a:spcBef>
              <a:buNone/>
            </a:pPr>
            <a:endParaRPr lang="en-US" dirty="0" smtClean="0">
              <a:solidFill>
                <a:srgbClr val="CC4125"/>
              </a:solidFill>
            </a:endParaRPr>
          </a:p>
          <a:p>
            <a:pPr lvl="0" algn="ctr" rtl="0">
              <a:spcBef>
                <a:spcPts val="0"/>
              </a:spcBef>
              <a:buNone/>
            </a:pPr>
            <a:endParaRPr dirty="0">
              <a:solidFill>
                <a:srgbClr val="CC4125"/>
              </a:solidFill>
            </a:endParaRPr>
          </a:p>
          <a:p>
            <a:pPr lvl="0" algn="ctr" rtl="0">
              <a:spcBef>
                <a:spcPts val="0"/>
              </a:spcBef>
              <a:buNone/>
            </a:pPr>
            <a:r>
              <a:rPr lang="en" dirty="0">
                <a:solidFill>
                  <a:srgbClr val="CC4125"/>
                </a:solidFill>
              </a:rPr>
              <a:t>True sparse models will benefit from lasso; true dense models will benefit from ridge.</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1000"/>
                                        <p:tgtEl>
                                          <p:spTgt spid="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
              <a:t>Review: Linear Regression</a:t>
            </a:r>
          </a:p>
        </p:txBody>
      </p:sp>
      <p:sp>
        <p:nvSpPr>
          <p:cNvPr id="109" name="Shape 109"/>
          <p:cNvSpPr txBox="1">
            <a:spLocks noGrp="1"/>
          </p:cNvSpPr>
          <p:nvPr>
            <p:ph type="body" idx="4294967295"/>
          </p:nvPr>
        </p:nvSpPr>
        <p:spPr>
          <a:xfrm>
            <a:off x="243300" y="815425"/>
            <a:ext cx="3385800" cy="2019300"/>
          </a:xfrm>
          <a:prstGeom prst="rect">
            <a:avLst/>
          </a:prstGeom>
        </p:spPr>
        <p:txBody>
          <a:bodyPr lIns="91425" tIns="91425" rIns="91425" bIns="91425" anchor="t" anchorCtr="0">
            <a:noAutofit/>
          </a:bodyPr>
          <a:lstStyle/>
          <a:p>
            <a:pPr lvl="0" rtl="0">
              <a:spcBef>
                <a:spcPts val="0"/>
              </a:spcBef>
              <a:buNone/>
            </a:pPr>
            <a:r>
              <a:rPr lang="en"/>
              <a:t>We can make linear regression non-linear by inserting extra “interaction” features or higher-order features.</a:t>
            </a:r>
          </a:p>
          <a:p>
            <a:pPr lvl="0">
              <a:spcBef>
                <a:spcPts val="0"/>
              </a:spcBef>
              <a:buNone/>
            </a:pPr>
            <a:endParaRPr/>
          </a:p>
        </p:txBody>
      </p:sp>
      <p:pic>
        <p:nvPicPr>
          <p:cNvPr id="110" name="Shape 110"/>
          <p:cNvPicPr preferRelativeResize="0"/>
          <p:nvPr/>
        </p:nvPicPr>
        <p:blipFill>
          <a:blip r:embed="rId3">
            <a:alphaModFix/>
          </a:blip>
          <a:stretch>
            <a:fillRect/>
          </a:stretch>
        </p:blipFill>
        <p:spPr>
          <a:xfrm>
            <a:off x="3857700" y="380675"/>
            <a:ext cx="5085200" cy="3813900"/>
          </a:xfrm>
          <a:prstGeom prst="rect">
            <a:avLst/>
          </a:prstGeom>
          <a:noFill/>
          <a:ln>
            <a:noFill/>
          </a:ln>
        </p:spPr>
      </p:pic>
      <p:sp>
        <p:nvSpPr>
          <p:cNvPr id="111" name="Shape 111"/>
          <p:cNvSpPr txBox="1"/>
          <p:nvPr/>
        </p:nvSpPr>
        <p:spPr>
          <a:xfrm>
            <a:off x="147275" y="3390400"/>
            <a:ext cx="3320700" cy="554100"/>
          </a:xfrm>
          <a:prstGeom prst="rect">
            <a:avLst/>
          </a:prstGeom>
          <a:noFill/>
          <a:ln>
            <a:noFill/>
          </a:ln>
        </p:spPr>
        <p:txBody>
          <a:bodyPr lIns="91425" tIns="91425" rIns="91425" bIns="91425" anchor="t" anchorCtr="0">
            <a:noAutofit/>
          </a:bodyPr>
          <a:lstStyle/>
          <a:p>
            <a:pPr lvl="0">
              <a:spcBef>
                <a:spcPts val="0"/>
              </a:spcBef>
              <a:buNone/>
            </a:pPr>
            <a:r>
              <a:rPr lang="en" sz="2400">
                <a:solidFill>
                  <a:srgbClr val="666666"/>
                </a:solidFill>
              </a:rPr>
              <a:t>Example:</a:t>
            </a:r>
          </a:p>
        </p:txBody>
      </p:sp>
      <p:pic>
        <p:nvPicPr>
          <p:cNvPr id="112" name="Shape 112"/>
          <p:cNvPicPr preferRelativeResize="0"/>
          <p:nvPr/>
        </p:nvPicPr>
        <p:blipFill>
          <a:blip r:embed="rId4">
            <a:alphaModFix/>
          </a:blip>
          <a:stretch>
            <a:fillRect/>
          </a:stretch>
        </p:blipFill>
        <p:spPr>
          <a:xfrm>
            <a:off x="265999" y="4032850"/>
            <a:ext cx="3201975" cy="379051"/>
          </a:xfrm>
          <a:prstGeom prst="rect">
            <a:avLst/>
          </a:prstGeom>
          <a:noFill/>
          <a:ln>
            <a:noFill/>
          </a:ln>
        </p:spPr>
      </p:pic>
      <p:pic>
        <p:nvPicPr>
          <p:cNvPr id="113" name="Shape 113"/>
          <p:cNvPicPr preferRelativeResize="0"/>
          <p:nvPr/>
        </p:nvPicPr>
        <p:blipFill>
          <a:blip r:embed="rId5">
            <a:alphaModFix/>
          </a:blip>
          <a:stretch>
            <a:fillRect/>
          </a:stretch>
        </p:blipFill>
        <p:spPr>
          <a:xfrm>
            <a:off x="266001" y="4500250"/>
            <a:ext cx="5329744" cy="455250"/>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par>
                                <p:cTn id="13" presetID="10"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1000"/>
                                        <p:tgtEl>
                                          <p:spTgt spid="112"/>
                                        </p:tgtEl>
                                      </p:cBhvr>
                                    </p:animEffect>
                                  </p:childTnLst>
                                </p:cTn>
                              </p:par>
                              <p:par>
                                <p:cTn id="16" presetID="10" presetClass="entr" presetSubtype="0" fill="hold"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fade">
                                      <p:cBhvr>
                                        <p:cTn id="18"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Chose lambda via Cross-Validation</a:t>
            </a:r>
          </a:p>
        </p:txBody>
      </p:sp>
      <p:pic>
        <p:nvPicPr>
          <p:cNvPr id="432" name="Shape 432"/>
          <p:cNvPicPr preferRelativeResize="0"/>
          <p:nvPr/>
        </p:nvPicPr>
        <p:blipFill>
          <a:blip r:embed="rId3">
            <a:alphaModFix/>
          </a:blip>
          <a:stretch>
            <a:fillRect/>
          </a:stretch>
        </p:blipFill>
        <p:spPr>
          <a:xfrm>
            <a:off x="2265937" y="747250"/>
            <a:ext cx="4612124" cy="4262599"/>
          </a:xfrm>
          <a:prstGeom prst="rect">
            <a:avLst/>
          </a:prstGeom>
          <a:noFill/>
          <a:ln>
            <a:noFill/>
          </a:ln>
        </p:spPr>
      </p:pic>
    </p:spTree>
  </p:cSld>
  <p:clrMapOvr>
    <a:masterClrMapping/>
  </p:clrMapOvr>
  <p:transition xmlns:p14="http://schemas.microsoft.com/office/powerpoint/2010/mai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scikit-learn</a:t>
            </a:r>
          </a:p>
        </p:txBody>
      </p:sp>
      <p:sp>
        <p:nvSpPr>
          <p:cNvPr id="438" name="Shape 438"/>
          <p:cNvSpPr txBox="1">
            <a:spLocks noGrp="1"/>
          </p:cNvSpPr>
          <p:nvPr>
            <p:ph type="body" idx="1"/>
          </p:nvPr>
        </p:nvSpPr>
        <p:spPr>
          <a:xfrm>
            <a:off x="471900" y="1766675"/>
            <a:ext cx="8222100" cy="3251399"/>
          </a:xfrm>
          <a:prstGeom prst="rect">
            <a:avLst/>
          </a:prstGeom>
        </p:spPr>
        <p:txBody>
          <a:bodyPr lIns="91425" tIns="91425" rIns="91425" bIns="91425" anchor="t" anchorCtr="0">
            <a:noAutofit/>
          </a:bodyPr>
          <a:lstStyle/>
          <a:p>
            <a:pPr lvl="0" rtl="0">
              <a:lnSpc>
                <a:spcPct val="70000"/>
              </a:lnSpc>
              <a:spcBef>
                <a:spcPts val="0"/>
              </a:spcBef>
              <a:buNone/>
            </a:pPr>
            <a:r>
              <a:rPr lang="en" dirty="0"/>
              <a:t>Classes:</a:t>
            </a:r>
          </a:p>
          <a:p>
            <a:pPr marL="457200" lvl="0" indent="-228600" rtl="0">
              <a:lnSpc>
                <a:spcPct val="70000"/>
              </a:lnSpc>
              <a:spcBef>
                <a:spcPts val="0"/>
              </a:spcBef>
            </a:pPr>
            <a:r>
              <a:rPr lang="en" dirty="0"/>
              <a:t>sklearn.linear_model.</a:t>
            </a:r>
            <a:r>
              <a:rPr lang="en" b="1" dirty="0"/>
              <a:t>LinearRegression</a:t>
            </a:r>
            <a:r>
              <a:rPr lang="en" dirty="0"/>
              <a:t>(...)</a:t>
            </a:r>
          </a:p>
          <a:p>
            <a:pPr marL="457200" lvl="0" indent="-228600" rtl="0">
              <a:lnSpc>
                <a:spcPct val="70000"/>
              </a:lnSpc>
              <a:spcBef>
                <a:spcPts val="0"/>
              </a:spcBef>
            </a:pPr>
            <a:r>
              <a:rPr lang="en" dirty="0"/>
              <a:t>sklearn.linear_model.</a:t>
            </a:r>
            <a:r>
              <a:rPr lang="en" b="1" dirty="0"/>
              <a:t>Ridge</a:t>
            </a:r>
            <a:r>
              <a:rPr lang="en" dirty="0"/>
              <a:t>(alpha=my_alpha, …)</a:t>
            </a:r>
          </a:p>
          <a:p>
            <a:pPr marL="457200" lvl="0" indent="-228600" rtl="0">
              <a:lnSpc>
                <a:spcPct val="70000"/>
              </a:lnSpc>
              <a:spcBef>
                <a:spcPts val="0"/>
              </a:spcBef>
            </a:pPr>
            <a:r>
              <a:rPr lang="en" dirty="0"/>
              <a:t>sklearn.linear_model.</a:t>
            </a:r>
            <a:r>
              <a:rPr lang="en" b="1" dirty="0"/>
              <a:t>Lasso</a:t>
            </a:r>
            <a:r>
              <a:rPr lang="en" dirty="0"/>
              <a:t>(alpha=my_alpha, …)</a:t>
            </a:r>
          </a:p>
          <a:p>
            <a:pPr lvl="0" rtl="0">
              <a:lnSpc>
                <a:spcPct val="70000"/>
              </a:lnSpc>
              <a:spcBef>
                <a:spcPts val="0"/>
              </a:spcBef>
              <a:buNone/>
            </a:pPr>
            <a:r>
              <a:rPr lang="en" dirty="0"/>
              <a:t>All have these methods:</a:t>
            </a:r>
          </a:p>
          <a:p>
            <a:pPr marL="457200" lvl="0" indent="-228600" rtl="0">
              <a:lnSpc>
                <a:spcPct val="70000"/>
              </a:lnSpc>
              <a:spcBef>
                <a:spcPts val="0"/>
              </a:spcBef>
            </a:pPr>
            <a:r>
              <a:rPr lang="en" dirty="0"/>
              <a:t>fit(X, y)</a:t>
            </a:r>
          </a:p>
          <a:p>
            <a:pPr marL="457200" lvl="0" indent="-228600" rtl="0">
              <a:lnSpc>
                <a:spcPct val="70000"/>
              </a:lnSpc>
              <a:spcBef>
                <a:spcPts val="0"/>
              </a:spcBef>
            </a:pPr>
            <a:r>
              <a:rPr lang="en" dirty="0"/>
              <a:t>predict(X)</a:t>
            </a:r>
          </a:p>
          <a:p>
            <a:pPr marL="457200" lvl="0" indent="-228600">
              <a:lnSpc>
                <a:spcPct val="70000"/>
              </a:lnSpc>
              <a:spcBef>
                <a:spcPts val="0"/>
              </a:spcBef>
            </a:pPr>
            <a:r>
              <a:rPr lang="en" dirty="0"/>
              <a:t>score(X, y)</a:t>
            </a:r>
          </a:p>
        </p:txBody>
      </p:sp>
    </p:spTree>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4294967295"/>
          </p:nvPr>
        </p:nvSpPr>
        <p:spPr>
          <a:xfrm>
            <a:off x="471900" y="829975"/>
            <a:ext cx="8222100" cy="911100"/>
          </a:xfrm>
          <a:prstGeom prst="rect">
            <a:avLst/>
          </a:prstGeom>
        </p:spPr>
        <p:txBody>
          <a:bodyPr lIns="91425" tIns="91425" rIns="91425" bIns="91425" anchor="t" anchorCtr="0">
            <a:noAutofit/>
          </a:bodyPr>
          <a:lstStyle/>
          <a:p>
            <a:pPr lvl="0" rtl="0">
              <a:spcBef>
                <a:spcPts val="0"/>
              </a:spcBef>
              <a:buNone/>
            </a:pPr>
            <a:r>
              <a:rPr lang="en"/>
              <a:t>We </a:t>
            </a:r>
            <a:r>
              <a:rPr lang="en" i="1"/>
              <a:t>could</a:t>
            </a:r>
            <a:r>
              <a:rPr lang="en"/>
              <a:t> just keep inserting interaction features until R</a:t>
            </a:r>
            <a:r>
              <a:rPr lang="en" baseline="30000"/>
              <a:t>2</a:t>
            </a:r>
            <a:r>
              <a:rPr lang="en"/>
              <a:t> = 1.</a:t>
            </a:r>
          </a:p>
          <a:p>
            <a:pPr lvl="0" rtl="0">
              <a:spcBef>
                <a:spcPts val="0"/>
              </a:spcBef>
              <a:buNone/>
            </a:pPr>
            <a:r>
              <a:rPr lang="en"/>
              <a:t>Boom. I </a:t>
            </a:r>
            <a:r>
              <a:rPr lang="en" u="sng"/>
              <a:t>solved</a:t>
            </a:r>
            <a:r>
              <a:rPr lang="en"/>
              <a:t> data science. Here’s my idea:</a:t>
            </a:r>
            <a:br>
              <a:rPr lang="en"/>
            </a:br>
            <a:endParaRPr lang="en"/>
          </a:p>
        </p:txBody>
      </p:sp>
      <p:sp>
        <p:nvSpPr>
          <p:cNvPr id="119" name="Shape 11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a:t>Is R</a:t>
            </a:r>
            <a:r>
              <a:rPr lang="en" baseline="30000"/>
              <a:t>2</a:t>
            </a:r>
            <a:r>
              <a:rPr lang="en"/>
              <a:t> all that matters?</a:t>
            </a:r>
          </a:p>
        </p:txBody>
      </p:sp>
      <p:sp>
        <p:nvSpPr>
          <p:cNvPr id="120" name="Shape 120"/>
          <p:cNvSpPr txBox="1">
            <a:spLocks noGrp="1"/>
          </p:cNvSpPr>
          <p:nvPr>
            <p:ph type="body" idx="4294967295"/>
          </p:nvPr>
        </p:nvSpPr>
        <p:spPr>
          <a:xfrm>
            <a:off x="471900" y="1952000"/>
            <a:ext cx="8222100" cy="2903700"/>
          </a:xfrm>
          <a:prstGeom prst="rect">
            <a:avLst/>
          </a:prstGeom>
        </p:spPr>
        <p:txBody>
          <a:bodyPr lIns="91425" tIns="91425" rIns="91425" bIns="91425" anchor="t" anchorCtr="0">
            <a:noAutofit/>
          </a:bodyPr>
          <a:lstStyle/>
          <a:p>
            <a:pPr lvl="0" rtl="0">
              <a:lnSpc>
                <a:spcPct val="150000"/>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def</a:t>
            </a:r>
            <a:r>
              <a:rPr lang="en" sz="1400">
                <a:solidFill>
                  <a:srgbClr val="000000"/>
                </a:solidFill>
                <a:highlight>
                  <a:srgbClr val="FFFFFF"/>
                </a:highlight>
                <a:latin typeface="Courier New"/>
                <a:ea typeface="Courier New"/>
                <a:cs typeface="Courier New"/>
                <a:sym typeface="Courier New"/>
              </a:rPr>
              <a:t> </a:t>
            </a:r>
            <a:r>
              <a:rPr lang="en" sz="1400">
                <a:solidFill>
                  <a:srgbClr val="0000A2"/>
                </a:solidFill>
                <a:highlight>
                  <a:srgbClr val="FFFFFF"/>
                </a:highlight>
                <a:latin typeface="Courier New"/>
                <a:ea typeface="Courier New"/>
                <a:cs typeface="Courier New"/>
                <a:sym typeface="Courier New"/>
              </a:rPr>
              <a:t>train_super_awesome_perfect_model</a:t>
            </a:r>
            <a:r>
              <a:rPr lang="en" sz="1400">
                <a:solidFill>
                  <a:srgbClr val="000000"/>
                </a:solidFill>
                <a:highlight>
                  <a:srgbClr val="FFFFFF"/>
                </a:highlight>
                <a:latin typeface="Courier New"/>
                <a:ea typeface="Courier New"/>
                <a:cs typeface="Courier New"/>
                <a:sym typeface="Courier New"/>
              </a:rPr>
              <a:t>(</a:t>
            </a:r>
            <a:r>
              <a:rPr lang="en" sz="1400" i="1">
                <a:solidFill>
                  <a:srgbClr val="000000"/>
                </a:solidFill>
                <a:highlight>
                  <a:srgbClr val="FFFFFF"/>
                </a:highlight>
                <a:latin typeface="Courier New"/>
                <a:ea typeface="Courier New"/>
                <a:cs typeface="Courier New"/>
                <a:sym typeface="Courier New"/>
              </a:rPr>
              <a:t>X</a:t>
            </a:r>
            <a:r>
              <a:rPr lang="en" sz="1400">
                <a:solidFill>
                  <a:srgbClr val="000000"/>
                </a:solidFill>
                <a:highlight>
                  <a:srgbClr val="FFFFFF"/>
                </a:highlight>
                <a:latin typeface="Courier New"/>
                <a:ea typeface="Courier New"/>
                <a:cs typeface="Courier New"/>
                <a:sym typeface="Courier New"/>
              </a:rPr>
              <a:t>, </a:t>
            </a:r>
            <a:r>
              <a:rPr lang="en" sz="1400" i="1">
                <a:solidFill>
                  <a:srgbClr val="000000"/>
                </a:solidFill>
                <a:highlight>
                  <a:srgbClr val="FFFFFF"/>
                </a:highlight>
                <a:latin typeface="Courier New"/>
                <a:ea typeface="Courier New"/>
                <a:cs typeface="Courier New"/>
                <a:sym typeface="Courier New"/>
              </a:rPr>
              <a:t>y</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while</a:t>
            </a:r>
            <a:r>
              <a:rPr lang="en" sz="1400">
                <a:solidFill>
                  <a:srgbClr val="000000"/>
                </a:solidFill>
                <a:highlight>
                  <a:srgbClr val="FFFFFF"/>
                </a:highlight>
                <a:latin typeface="Courier New"/>
                <a:ea typeface="Courier New"/>
                <a:cs typeface="Courier New"/>
                <a:sym typeface="Courier New"/>
              </a:rPr>
              <a:t> </a:t>
            </a:r>
            <a:r>
              <a:rPr lang="en" sz="1400">
                <a:solidFill>
                  <a:srgbClr val="585CF6"/>
                </a:solidFill>
                <a:highlight>
                  <a:srgbClr val="FFFFFF"/>
                </a:highlight>
                <a:latin typeface="Courier New"/>
                <a:ea typeface="Courier New"/>
                <a:cs typeface="Courier New"/>
                <a:sym typeface="Courier New"/>
              </a:rPr>
              <a:t>True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 </a:t>
            </a:r>
            <a:r>
              <a:rPr lang="en" sz="1400">
                <a:solidFill>
                  <a:srgbClr val="0000FF"/>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LinearRegression()</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model.fit(X, y)</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if</a:t>
            </a:r>
            <a:r>
              <a:rPr lang="en" sz="1400">
                <a:solidFill>
                  <a:srgbClr val="000000"/>
                </a:solidFill>
                <a:highlight>
                  <a:srgbClr val="FFFFFF"/>
                </a:highlight>
                <a:latin typeface="Courier New"/>
                <a:ea typeface="Courier New"/>
                <a:cs typeface="Courier New"/>
                <a:sym typeface="Courier New"/>
              </a:rPr>
              <a:t> calculate_r2(model, X, y) </a:t>
            </a:r>
            <a:r>
              <a:rPr lang="en" sz="1400">
                <a:solidFill>
                  <a:srgbClr val="0000FF"/>
                </a:solidFill>
                <a:highlight>
                  <a:srgbClr val="FFFFFF"/>
                </a:highlight>
                <a:latin typeface="Courier New"/>
                <a:ea typeface="Courier New"/>
                <a:cs typeface="Courier New"/>
                <a:sym typeface="Courier New"/>
              </a:rPr>
              <a:t>&gt;=</a:t>
            </a:r>
            <a:r>
              <a:rPr lang="en" sz="1400">
                <a:solidFill>
                  <a:srgbClr val="000000"/>
                </a:solidFill>
                <a:highlight>
                  <a:srgbClr val="FFFFFF"/>
                </a:highlight>
                <a:latin typeface="Courier New"/>
                <a:ea typeface="Courier New"/>
                <a:cs typeface="Courier New"/>
                <a:sym typeface="Courier New"/>
              </a:rPr>
              <a:t> </a:t>
            </a:r>
            <a:r>
              <a:rPr lang="en" sz="1400">
                <a:solidFill>
                  <a:srgbClr val="0000CD"/>
                </a:solidFill>
                <a:highlight>
                  <a:srgbClr val="FFFFFF"/>
                </a:highlight>
                <a:latin typeface="Courier New"/>
                <a:ea typeface="Courier New"/>
                <a:cs typeface="Courier New"/>
                <a:sym typeface="Courier New"/>
              </a:rPr>
              <a:t>0.999</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return</a:t>
            </a:r>
            <a:r>
              <a:rPr lang="en" sz="1400">
                <a:solidFill>
                  <a:srgbClr val="000000"/>
                </a:solidFill>
                <a:highlight>
                  <a:srgbClr val="FFFFFF"/>
                </a:highlight>
                <a:latin typeface="Courier New"/>
                <a:ea typeface="Courier New"/>
                <a:cs typeface="Courier New"/>
                <a:sym typeface="Courier New"/>
              </a:rPr>
              <a:t> model</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else</a:t>
            </a:r>
            <a:r>
              <a:rPr lang="en" sz="1400">
                <a:solidFill>
                  <a:srgbClr val="000000"/>
                </a:solidFill>
                <a:highlight>
                  <a:srgbClr val="FFFFFF"/>
                </a:highlight>
                <a:latin typeface="Courier New"/>
                <a:ea typeface="Courier New"/>
                <a:cs typeface="Courier New"/>
                <a:sym typeface="Courier New"/>
              </a:rPr>
              <a:t>:</a:t>
            </a:r>
            <a:br>
              <a:rPr lang="en" sz="1400">
                <a:solidFill>
                  <a:srgbClr val="000000"/>
                </a:solidFill>
                <a:highlight>
                  <a:srgbClr val="FFFFFF"/>
                </a:highlight>
                <a:latin typeface="Courier New"/>
                <a:ea typeface="Courier New"/>
                <a:cs typeface="Courier New"/>
                <a:sym typeface="Courier New"/>
              </a:rPr>
            </a:br>
            <a:r>
              <a:rPr lang="en" sz="1400">
                <a:solidFill>
                  <a:srgbClr val="000000"/>
                </a:solidFill>
                <a:highlight>
                  <a:srgbClr val="FFFFFF"/>
                </a:highlight>
                <a:latin typeface="Courier New"/>
                <a:ea typeface="Courier New"/>
                <a:cs typeface="Courier New"/>
                <a:sym typeface="Courier New"/>
              </a:rPr>
              <a:t>            X = insert_random_interaction_feature(X)</a:t>
            </a:r>
          </a:p>
        </p:txBody>
      </p:sp>
      <p:sp>
        <p:nvSpPr>
          <p:cNvPr id="121" name="Shape 121"/>
          <p:cNvSpPr txBox="1"/>
          <p:nvPr/>
        </p:nvSpPr>
        <p:spPr>
          <a:xfrm>
            <a:off x="6958950" y="2837200"/>
            <a:ext cx="1965900" cy="1059000"/>
          </a:xfrm>
          <a:prstGeom prst="rect">
            <a:avLst/>
          </a:prstGeom>
          <a:noFill/>
          <a:ln>
            <a:noFill/>
          </a:ln>
        </p:spPr>
        <p:txBody>
          <a:bodyPr lIns="91425" tIns="91425" rIns="91425" bIns="91425" anchor="t" anchorCtr="0">
            <a:noAutofit/>
          </a:bodyPr>
          <a:lstStyle/>
          <a:p>
            <a:pPr lvl="0">
              <a:spcBef>
                <a:spcPts val="0"/>
              </a:spcBef>
              <a:buNone/>
            </a:pPr>
            <a:r>
              <a:rPr lang="en" sz="2400">
                <a:solidFill>
                  <a:srgbClr val="CC4125"/>
                </a:solidFill>
              </a:rPr>
              <a:t>Why is this a bad idea?</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10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1000"/>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fade">
                                      <p:cBhvr>
                                        <p:cTn id="17" dur="1000"/>
                                        <p:tgtEl>
                                          <p:spTgt spid="1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Oh the woes of overfitting...</a:t>
            </a:r>
          </a:p>
        </p:txBody>
      </p:sp>
      <p:pic>
        <p:nvPicPr>
          <p:cNvPr id="127" name="Shape 127"/>
          <p:cNvPicPr preferRelativeResize="0"/>
          <p:nvPr/>
        </p:nvPicPr>
        <p:blipFill>
          <a:blip r:embed="rId3">
            <a:alphaModFix/>
          </a:blip>
          <a:stretch>
            <a:fillRect/>
          </a:stretch>
        </p:blipFill>
        <p:spPr>
          <a:xfrm>
            <a:off x="103600" y="2001849"/>
            <a:ext cx="8344252" cy="2882749"/>
          </a:xfrm>
          <a:prstGeom prst="rect">
            <a:avLst/>
          </a:prstGeom>
          <a:noFill/>
          <a:ln>
            <a:noFill/>
          </a:ln>
        </p:spPr>
      </p:pic>
      <p:sp>
        <p:nvSpPr>
          <p:cNvPr id="128" name="Shape 128"/>
          <p:cNvSpPr/>
          <p:nvPr/>
        </p:nvSpPr>
        <p:spPr>
          <a:xfrm>
            <a:off x="1526281" y="2939325"/>
            <a:ext cx="177300" cy="177300"/>
          </a:xfrm>
          <a:prstGeom prst="mathMultiply">
            <a:avLst>
              <a:gd name="adj1" fmla="val 23520"/>
            </a:avLst>
          </a:prstGeom>
          <a:solidFill>
            <a:srgbClr val="CC412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4148939" y="2939325"/>
            <a:ext cx="177300" cy="177300"/>
          </a:xfrm>
          <a:prstGeom prst="mathMultiply">
            <a:avLst>
              <a:gd name="adj1" fmla="val 23520"/>
            </a:avLst>
          </a:prstGeom>
          <a:solidFill>
            <a:srgbClr val="CC412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62567" y="2939325"/>
            <a:ext cx="177300" cy="177300"/>
          </a:xfrm>
          <a:prstGeom prst="mathMultiply">
            <a:avLst>
              <a:gd name="adj1" fmla="val 23520"/>
            </a:avLst>
          </a:prstGeom>
          <a:solidFill>
            <a:srgbClr val="CC4125"/>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1155125" y="4494925"/>
            <a:ext cx="5821500" cy="2922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55000" y="2647125"/>
            <a:ext cx="268800" cy="16608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txBox="1"/>
          <p:nvPr/>
        </p:nvSpPr>
        <p:spPr>
          <a:xfrm>
            <a:off x="1500625" y="4400994"/>
            <a:ext cx="502800" cy="366300"/>
          </a:xfrm>
          <a:prstGeom prst="rect">
            <a:avLst/>
          </a:prstGeom>
          <a:noFill/>
          <a:ln>
            <a:noFill/>
          </a:ln>
        </p:spPr>
        <p:txBody>
          <a:bodyPr lIns="91425" tIns="91425" rIns="91425" bIns="91425" anchor="t" anchorCtr="0">
            <a:noAutofit/>
          </a:bodyPr>
          <a:lstStyle/>
          <a:p>
            <a:pPr lvl="0">
              <a:spcBef>
                <a:spcPts val="0"/>
              </a:spcBef>
              <a:buNone/>
            </a:pPr>
            <a:r>
              <a:rPr lang="en"/>
              <a:t>X</a:t>
            </a:r>
          </a:p>
        </p:txBody>
      </p:sp>
      <p:sp>
        <p:nvSpPr>
          <p:cNvPr id="134" name="Shape 134"/>
          <p:cNvSpPr txBox="1"/>
          <p:nvPr/>
        </p:nvSpPr>
        <p:spPr>
          <a:xfrm>
            <a:off x="3812175" y="4400994"/>
            <a:ext cx="502800" cy="366300"/>
          </a:xfrm>
          <a:prstGeom prst="rect">
            <a:avLst/>
          </a:prstGeom>
          <a:noFill/>
          <a:ln>
            <a:noFill/>
          </a:ln>
        </p:spPr>
        <p:txBody>
          <a:bodyPr lIns="91425" tIns="91425" rIns="91425" bIns="91425" anchor="t" anchorCtr="0">
            <a:noAutofit/>
          </a:bodyPr>
          <a:lstStyle/>
          <a:p>
            <a:pPr lvl="0" rtl="0">
              <a:spcBef>
                <a:spcPts val="0"/>
              </a:spcBef>
              <a:buNone/>
            </a:pPr>
            <a:r>
              <a:rPr lang="en"/>
              <a:t>X</a:t>
            </a:r>
          </a:p>
        </p:txBody>
      </p:sp>
      <p:sp>
        <p:nvSpPr>
          <p:cNvPr id="135" name="Shape 135"/>
          <p:cNvSpPr txBox="1"/>
          <p:nvPr/>
        </p:nvSpPr>
        <p:spPr>
          <a:xfrm>
            <a:off x="6168500" y="4400994"/>
            <a:ext cx="502800" cy="366300"/>
          </a:xfrm>
          <a:prstGeom prst="rect">
            <a:avLst/>
          </a:prstGeom>
          <a:noFill/>
          <a:ln>
            <a:noFill/>
          </a:ln>
        </p:spPr>
        <p:txBody>
          <a:bodyPr lIns="91425" tIns="91425" rIns="91425" bIns="91425" anchor="t" anchorCtr="0">
            <a:noAutofit/>
          </a:bodyPr>
          <a:lstStyle/>
          <a:p>
            <a:pPr lvl="0" rtl="0">
              <a:spcBef>
                <a:spcPts val="0"/>
              </a:spcBef>
              <a:buNone/>
            </a:pPr>
            <a:r>
              <a:rPr lang="en"/>
              <a:t>X</a:t>
            </a:r>
          </a:p>
        </p:txBody>
      </p:sp>
      <p:sp>
        <p:nvSpPr>
          <p:cNvPr id="136" name="Shape 136"/>
          <p:cNvSpPr txBox="1"/>
          <p:nvPr/>
        </p:nvSpPr>
        <p:spPr>
          <a:xfrm>
            <a:off x="255000" y="3285269"/>
            <a:ext cx="502800" cy="366300"/>
          </a:xfrm>
          <a:prstGeom prst="rect">
            <a:avLst/>
          </a:prstGeom>
          <a:noFill/>
          <a:ln>
            <a:noFill/>
          </a:ln>
        </p:spPr>
        <p:txBody>
          <a:bodyPr lIns="91425" tIns="91425" rIns="91425" bIns="91425" anchor="t" anchorCtr="0">
            <a:noAutofit/>
          </a:bodyPr>
          <a:lstStyle/>
          <a:p>
            <a:pPr lvl="0" rtl="0">
              <a:spcBef>
                <a:spcPts val="0"/>
              </a:spcBef>
              <a:buNone/>
            </a:pPr>
            <a:r>
              <a:rPr lang="en"/>
              <a:t>Y</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b="1" dirty="0"/>
              <a:t>Underfitting:</a:t>
            </a:r>
            <a:r>
              <a:rPr lang="en" dirty="0"/>
              <a:t> The model doesn’t fully capture the relationship between predictors and the target. The model has </a:t>
            </a:r>
            <a:r>
              <a:rPr lang="en" i="1" dirty="0"/>
              <a:t>not</a:t>
            </a:r>
            <a:r>
              <a:rPr lang="en" dirty="0"/>
              <a:t> learned the data’s </a:t>
            </a:r>
            <a:r>
              <a:rPr lang="en" u="sng" dirty="0"/>
              <a:t>signal</a:t>
            </a:r>
            <a:r>
              <a:rPr lang="en" dirty="0"/>
              <a:t>.</a:t>
            </a:r>
          </a:p>
          <a:p>
            <a:pPr lvl="0" rtl="0">
              <a:spcBef>
                <a:spcPts val="0"/>
              </a:spcBef>
              <a:buNone/>
            </a:pPr>
            <a:r>
              <a:rPr lang="en" dirty="0">
                <a:solidFill>
                  <a:srgbClr val="CC4125"/>
                </a:solidFill>
              </a:rPr>
              <a:t>→ What should we do if our model underfits the data</a:t>
            </a:r>
            <a:r>
              <a:rPr lang="en" dirty="0" smtClean="0">
                <a:solidFill>
                  <a:srgbClr val="CC4125"/>
                </a:solidFill>
              </a:rPr>
              <a:t>?</a:t>
            </a:r>
            <a:endParaRPr lang="en" dirty="0">
              <a:solidFill>
                <a:srgbClr val="CC4125"/>
              </a:solidFill>
            </a:endParaRPr>
          </a:p>
          <a:p>
            <a:pPr lvl="0" rtl="0">
              <a:spcBef>
                <a:spcPts val="0"/>
              </a:spcBef>
              <a:buNone/>
            </a:pPr>
            <a:r>
              <a:rPr lang="en" b="1" dirty="0"/>
              <a:t>Overfitting:</a:t>
            </a:r>
            <a:r>
              <a:rPr lang="en" dirty="0"/>
              <a:t> The model has tried to capture the sampling error. The model has learned the data’s signal </a:t>
            </a:r>
            <a:r>
              <a:rPr lang="en" i="1" dirty="0"/>
              <a:t>and</a:t>
            </a:r>
            <a:r>
              <a:rPr lang="en" dirty="0"/>
              <a:t> the </a:t>
            </a:r>
            <a:r>
              <a:rPr lang="en" u="sng" dirty="0"/>
              <a:t>noise</a:t>
            </a:r>
            <a:r>
              <a:rPr lang="en" dirty="0"/>
              <a:t>.</a:t>
            </a:r>
          </a:p>
          <a:p>
            <a:pPr lvl="0">
              <a:spcBef>
                <a:spcPts val="0"/>
              </a:spcBef>
              <a:buNone/>
            </a:pPr>
            <a:r>
              <a:rPr lang="en" dirty="0">
                <a:solidFill>
                  <a:srgbClr val="CC4125"/>
                </a:solidFill>
              </a:rPr>
              <a:t>→ What should we do if our model overfits the data</a:t>
            </a:r>
            <a:r>
              <a:rPr lang="en" dirty="0" smtClean="0">
                <a:solidFill>
                  <a:srgbClr val="CC4125"/>
                </a:solidFill>
              </a:rPr>
              <a:t>?</a:t>
            </a:r>
            <a:endParaRPr lang="en" dirty="0">
              <a:solidFill>
                <a:srgbClr val="CC4125"/>
              </a:solidFill>
            </a:endParaRPr>
          </a:p>
        </p:txBody>
      </p:sp>
      <p:sp>
        <p:nvSpPr>
          <p:cNvPr id="143" name="Shape 14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Underfitting and Overfitting</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10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10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1000"/>
                                        <p:tgtEl>
                                          <p:spTgt spid="1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Effect transition="in" filter="fade">
                                      <p:cBhvr>
                                        <p:cTn id="22" dur="1000"/>
                                        <p:tgtEl>
                                          <p:spTgt spid="1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a:spcBef>
                <a:spcPts val="0"/>
              </a:spcBef>
              <a:buNone/>
            </a:pPr>
            <a:r>
              <a:rPr lang="en" dirty="0"/>
              <a:t>The Bias/Variance Tradeoff</a:t>
            </a:r>
          </a:p>
        </p:txBody>
      </p:sp>
      <p:sp>
        <p:nvSpPr>
          <p:cNvPr id="156" name="Shape 156"/>
          <p:cNvSpPr txBox="1">
            <a:spLocks noGrp="1"/>
          </p:cNvSpPr>
          <p:nvPr>
            <p:ph type="body" idx="4294967295"/>
          </p:nvPr>
        </p:nvSpPr>
        <p:spPr>
          <a:xfrm>
            <a:off x="471900" y="867700"/>
            <a:ext cx="8222100" cy="3761700"/>
          </a:xfrm>
          <a:prstGeom prst="rect">
            <a:avLst/>
          </a:prstGeom>
        </p:spPr>
        <p:txBody>
          <a:bodyPr lIns="91425" tIns="91425" rIns="91425" bIns="91425" anchor="t" anchorCtr="0">
            <a:noAutofit/>
          </a:bodyPr>
          <a:lstStyle/>
          <a:p>
            <a:pPr lvl="0" rtl="0">
              <a:spcBef>
                <a:spcPts val="0"/>
              </a:spcBef>
              <a:buNone/>
            </a:pPr>
            <a:r>
              <a:rPr lang="en"/>
              <a:t>We assume the true predictor/target relationship is given by an unknown function plus some sampling error:</a:t>
            </a:r>
          </a:p>
          <a:p>
            <a:pPr lvl="0" rtl="0">
              <a:spcBef>
                <a:spcPts val="0"/>
              </a:spcBef>
              <a:buNone/>
            </a:pPr>
            <a:endParaRPr/>
          </a:p>
          <a:p>
            <a:pPr lvl="0" rtl="0">
              <a:spcBef>
                <a:spcPts val="0"/>
              </a:spcBef>
              <a:buNone/>
            </a:pPr>
            <a:r>
              <a:rPr lang="en"/>
              <a:t>We estimate the true (unknown) function by fitting a model over the training set. </a:t>
            </a:r>
          </a:p>
          <a:p>
            <a:pPr lvl="0" rtl="0">
              <a:spcBef>
                <a:spcPts val="0"/>
              </a:spcBef>
              <a:buNone/>
            </a:pPr>
            <a:endParaRPr/>
          </a:p>
          <a:p>
            <a:pPr lvl="0">
              <a:spcBef>
                <a:spcPts val="0"/>
              </a:spcBef>
              <a:buNone/>
            </a:pPr>
            <a:r>
              <a:rPr lang="en"/>
              <a:t>Let’s evaluate this model using a test observation </a:t>
            </a:r>
            <a:r>
              <a:rPr lang="en" b="1"/>
              <a:t>(x</a:t>
            </a:r>
            <a:r>
              <a:rPr lang="en" b="1" baseline="-25000"/>
              <a:t>0</a:t>
            </a:r>
            <a:r>
              <a:rPr lang="en" b="1"/>
              <a:t>, y</a:t>
            </a:r>
            <a:r>
              <a:rPr lang="en" b="1" baseline="-25000"/>
              <a:t>0</a:t>
            </a:r>
            <a:r>
              <a:rPr lang="en" b="1"/>
              <a:t>)</a:t>
            </a:r>
            <a:r>
              <a:rPr lang="en"/>
              <a:t> drawn from the population. What is the model’s expected squared prediction error on this test observation?</a:t>
            </a:r>
          </a:p>
        </p:txBody>
      </p:sp>
      <p:pic>
        <p:nvPicPr>
          <p:cNvPr id="157" name="Shape 157"/>
          <p:cNvPicPr preferRelativeResize="0"/>
          <p:nvPr/>
        </p:nvPicPr>
        <p:blipFill>
          <a:blip r:embed="rId3">
            <a:alphaModFix/>
          </a:blip>
          <a:stretch>
            <a:fillRect/>
          </a:stretch>
        </p:blipFill>
        <p:spPr>
          <a:xfrm>
            <a:off x="3324100" y="1597746"/>
            <a:ext cx="2495775" cy="415949"/>
          </a:xfrm>
          <a:prstGeom prst="rect">
            <a:avLst/>
          </a:prstGeom>
          <a:noFill/>
          <a:ln>
            <a:noFill/>
          </a:ln>
        </p:spPr>
      </p:pic>
      <p:pic>
        <p:nvPicPr>
          <p:cNvPr id="158" name="Shape 158"/>
          <p:cNvPicPr preferRelativeResize="0"/>
          <p:nvPr/>
        </p:nvPicPr>
        <p:blipFill>
          <a:blip r:embed="rId4">
            <a:alphaModFix/>
          </a:blip>
          <a:stretch>
            <a:fillRect/>
          </a:stretch>
        </p:blipFill>
        <p:spPr>
          <a:xfrm>
            <a:off x="3601612" y="2689975"/>
            <a:ext cx="1962675" cy="558399"/>
          </a:xfrm>
          <a:prstGeom prst="rect">
            <a:avLst/>
          </a:prstGeom>
          <a:noFill/>
          <a:ln>
            <a:noFill/>
          </a:ln>
        </p:spPr>
      </p:pic>
      <p:pic>
        <p:nvPicPr>
          <p:cNvPr id="159" name="Shape 159"/>
          <p:cNvPicPr preferRelativeResize="0"/>
          <p:nvPr/>
        </p:nvPicPr>
        <p:blipFill>
          <a:blip r:embed="rId5">
            <a:alphaModFix/>
          </a:blip>
          <a:stretch>
            <a:fillRect/>
          </a:stretch>
        </p:blipFill>
        <p:spPr>
          <a:xfrm>
            <a:off x="2662560" y="4447725"/>
            <a:ext cx="3818863" cy="506174"/>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lvl="0" rtl="0">
              <a:spcBef>
                <a:spcPts val="0"/>
              </a:spcBef>
              <a:buNone/>
            </a:pPr>
            <a:r>
              <a:rPr lang="en"/>
              <a:t>The Bias/Variance Tradeoff</a:t>
            </a:r>
          </a:p>
        </p:txBody>
      </p:sp>
      <p:sp>
        <p:nvSpPr>
          <p:cNvPr id="165" name="Shape 165"/>
          <p:cNvSpPr txBox="1">
            <a:spLocks noGrp="1"/>
          </p:cNvSpPr>
          <p:nvPr>
            <p:ph type="body" idx="4294967295"/>
          </p:nvPr>
        </p:nvSpPr>
        <p:spPr>
          <a:xfrm>
            <a:off x="471900" y="867700"/>
            <a:ext cx="8222100" cy="1198199"/>
          </a:xfrm>
          <a:prstGeom prst="rect">
            <a:avLst/>
          </a:prstGeom>
        </p:spPr>
        <p:txBody>
          <a:bodyPr lIns="91425" tIns="91425" rIns="91425" bIns="91425" anchor="t" anchorCtr="0">
            <a:noAutofit/>
          </a:bodyPr>
          <a:lstStyle/>
          <a:p>
            <a:pPr lvl="0" rtl="0">
              <a:spcBef>
                <a:spcPts val="0"/>
              </a:spcBef>
              <a:buNone/>
            </a:pPr>
            <a:r>
              <a:rPr lang="en"/>
              <a:t>Our model’s expected squared prediction error will depend on </a:t>
            </a:r>
            <a:r>
              <a:rPr lang="en" sz="1400"/>
              <a:t>(1)</a:t>
            </a:r>
            <a:r>
              <a:rPr lang="en"/>
              <a:t> the variability of </a:t>
            </a:r>
            <a:r>
              <a:rPr lang="en" b="1"/>
              <a:t>y</a:t>
            </a:r>
            <a:r>
              <a:rPr lang="en" b="1" baseline="-25000"/>
              <a:t>0</a:t>
            </a:r>
            <a:r>
              <a:rPr lang="en"/>
              <a:t> and </a:t>
            </a:r>
            <a:r>
              <a:rPr lang="en" sz="1400"/>
              <a:t>(2)</a:t>
            </a:r>
            <a:r>
              <a:rPr lang="en"/>
              <a:t> the variability of the training set used to train our model. We can break this into three pieces:</a:t>
            </a:r>
          </a:p>
          <a:p>
            <a:pPr lvl="0" rtl="0">
              <a:spcBef>
                <a:spcPts val="0"/>
              </a:spcBef>
              <a:buNone/>
            </a:pPr>
            <a:endParaRPr/>
          </a:p>
        </p:txBody>
      </p:sp>
      <p:sp>
        <p:nvSpPr>
          <p:cNvPr id="166" name="Shape 166"/>
          <p:cNvSpPr txBox="1"/>
          <p:nvPr/>
        </p:nvSpPr>
        <p:spPr>
          <a:xfrm>
            <a:off x="6847550" y="2770375"/>
            <a:ext cx="2213099" cy="794400"/>
          </a:xfrm>
          <a:prstGeom prst="rect">
            <a:avLst/>
          </a:prstGeom>
          <a:noFill/>
          <a:ln>
            <a:noFill/>
          </a:ln>
        </p:spPr>
        <p:txBody>
          <a:bodyPr lIns="91425" tIns="91425" rIns="91425" bIns="91425" anchor="t" anchorCtr="0">
            <a:noAutofit/>
          </a:bodyPr>
          <a:lstStyle/>
          <a:p>
            <a:pPr lvl="0">
              <a:spcBef>
                <a:spcPts val="0"/>
              </a:spcBef>
              <a:buNone/>
            </a:pPr>
            <a:r>
              <a:rPr lang="en" sz="1800">
                <a:solidFill>
                  <a:srgbClr val="CC4125"/>
                </a:solidFill>
              </a:rPr>
              <a:t>The variance of the irreducible error.</a:t>
            </a:r>
          </a:p>
        </p:txBody>
      </p:sp>
      <p:cxnSp>
        <p:nvCxnSpPr>
          <p:cNvPr id="167" name="Shape 167"/>
          <p:cNvCxnSpPr/>
          <p:nvPr/>
        </p:nvCxnSpPr>
        <p:spPr>
          <a:xfrm rot="10800000">
            <a:off x="7265799" y="2331149"/>
            <a:ext cx="324000" cy="512400"/>
          </a:xfrm>
          <a:prstGeom prst="straightConnector1">
            <a:avLst/>
          </a:prstGeom>
          <a:noFill/>
          <a:ln w="28575" cap="flat" cmpd="sng">
            <a:solidFill>
              <a:srgbClr val="CC4125"/>
            </a:solidFill>
            <a:prstDash val="solid"/>
            <a:round/>
            <a:headEnd type="none" w="lg" len="lg"/>
            <a:tailEnd type="triangle" w="lg" len="lg"/>
          </a:ln>
        </p:spPr>
      </p:cxnSp>
      <p:sp>
        <p:nvSpPr>
          <p:cNvPr id="168" name="Shape 168"/>
          <p:cNvSpPr txBox="1"/>
          <p:nvPr/>
        </p:nvSpPr>
        <p:spPr>
          <a:xfrm>
            <a:off x="3110500" y="3163350"/>
            <a:ext cx="3120299" cy="16247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The difference between the true prediction and our model’s average prediction over all possible training sets</a:t>
            </a:r>
          </a:p>
        </p:txBody>
      </p:sp>
      <p:cxnSp>
        <p:nvCxnSpPr>
          <p:cNvPr id="169" name="Shape 169"/>
          <p:cNvCxnSpPr/>
          <p:nvPr/>
        </p:nvCxnSpPr>
        <p:spPr>
          <a:xfrm rot="10800000" flipH="1">
            <a:off x="3800950" y="2341850"/>
            <a:ext cx="1551599" cy="884099"/>
          </a:xfrm>
          <a:prstGeom prst="straightConnector1">
            <a:avLst/>
          </a:prstGeom>
          <a:noFill/>
          <a:ln w="28575" cap="flat" cmpd="sng">
            <a:solidFill>
              <a:srgbClr val="CC4125"/>
            </a:solidFill>
            <a:prstDash val="solid"/>
            <a:round/>
            <a:headEnd type="none" w="lg" len="lg"/>
            <a:tailEnd type="triangle" w="lg" len="lg"/>
          </a:ln>
        </p:spPr>
      </p:cxnSp>
      <p:cxnSp>
        <p:nvCxnSpPr>
          <p:cNvPr id="170" name="Shape 170"/>
          <p:cNvCxnSpPr/>
          <p:nvPr/>
        </p:nvCxnSpPr>
        <p:spPr>
          <a:xfrm rot="10800000" flipH="1">
            <a:off x="733450" y="2278999"/>
            <a:ext cx="2852400" cy="763200"/>
          </a:xfrm>
          <a:prstGeom prst="straightConnector1">
            <a:avLst/>
          </a:prstGeom>
          <a:noFill/>
          <a:ln w="28575" cap="flat" cmpd="sng">
            <a:solidFill>
              <a:srgbClr val="CC4125"/>
            </a:solidFill>
            <a:prstDash val="solid"/>
            <a:round/>
            <a:headEnd type="none" w="lg" len="lg"/>
            <a:tailEnd type="triangle" w="lg" len="lg"/>
          </a:ln>
        </p:spPr>
      </p:cxnSp>
      <p:sp>
        <p:nvSpPr>
          <p:cNvPr id="171" name="Shape 171"/>
          <p:cNvSpPr txBox="1"/>
          <p:nvPr/>
        </p:nvSpPr>
        <p:spPr>
          <a:xfrm>
            <a:off x="168925" y="2985450"/>
            <a:ext cx="2549099" cy="2053499"/>
          </a:xfrm>
          <a:prstGeom prst="rect">
            <a:avLst/>
          </a:prstGeom>
          <a:noFill/>
          <a:ln>
            <a:noFill/>
          </a:ln>
        </p:spPr>
        <p:txBody>
          <a:bodyPr lIns="91425" tIns="91425" rIns="91425" bIns="91425" anchor="t" anchorCtr="0">
            <a:noAutofit/>
          </a:bodyPr>
          <a:lstStyle/>
          <a:p>
            <a:pPr lvl="0" rtl="0">
              <a:spcBef>
                <a:spcPts val="0"/>
              </a:spcBef>
              <a:buNone/>
            </a:pPr>
            <a:r>
              <a:rPr lang="en" sz="1800">
                <a:solidFill>
                  <a:srgbClr val="CC4125"/>
                </a:solidFill>
              </a:rPr>
              <a:t>The variance of our model’s prediction of </a:t>
            </a:r>
            <a:r>
              <a:rPr lang="en" sz="1800" b="1">
                <a:solidFill>
                  <a:srgbClr val="CC4125"/>
                </a:solidFill>
              </a:rPr>
              <a:t>x</a:t>
            </a:r>
            <a:r>
              <a:rPr lang="en" sz="1800" b="1" baseline="-25000">
                <a:solidFill>
                  <a:srgbClr val="CC4125"/>
                </a:solidFill>
              </a:rPr>
              <a:t>0</a:t>
            </a:r>
            <a:r>
              <a:rPr lang="en" sz="1800">
                <a:solidFill>
                  <a:srgbClr val="CC4125"/>
                </a:solidFill>
              </a:rPr>
              <a:t> over all possible training sets</a:t>
            </a:r>
          </a:p>
        </p:txBody>
      </p:sp>
      <p:pic>
        <p:nvPicPr>
          <p:cNvPr id="172" name="Shape 172"/>
          <p:cNvPicPr preferRelativeResize="0"/>
          <p:nvPr/>
        </p:nvPicPr>
        <p:blipFill>
          <a:blip r:embed="rId3">
            <a:alphaModFix/>
          </a:blip>
          <a:stretch>
            <a:fillRect/>
          </a:stretch>
        </p:blipFill>
        <p:spPr>
          <a:xfrm>
            <a:off x="3780050" y="4419750"/>
            <a:ext cx="3637115" cy="325824"/>
          </a:xfrm>
          <a:prstGeom prst="rect">
            <a:avLst/>
          </a:prstGeom>
          <a:noFill/>
          <a:ln>
            <a:noFill/>
          </a:ln>
        </p:spPr>
      </p:pic>
      <p:cxnSp>
        <p:nvCxnSpPr>
          <p:cNvPr id="173" name="Shape 173"/>
          <p:cNvCxnSpPr/>
          <p:nvPr/>
        </p:nvCxnSpPr>
        <p:spPr>
          <a:xfrm>
            <a:off x="3321558" y="4369962"/>
            <a:ext cx="403199" cy="212700"/>
          </a:xfrm>
          <a:prstGeom prst="straightConnector1">
            <a:avLst/>
          </a:prstGeom>
          <a:noFill/>
          <a:ln w="9525" cap="flat" cmpd="sng">
            <a:solidFill>
              <a:schemeClr val="dk2"/>
            </a:solidFill>
            <a:prstDash val="solid"/>
            <a:round/>
            <a:headEnd type="none" w="lg" len="lg"/>
            <a:tailEnd type="triangle" w="lg" len="lg"/>
          </a:ln>
        </p:spPr>
      </p:cxnSp>
      <p:pic>
        <p:nvPicPr>
          <p:cNvPr id="174" name="Shape 174"/>
          <p:cNvPicPr preferRelativeResize="0"/>
          <p:nvPr/>
        </p:nvPicPr>
        <p:blipFill>
          <a:blip r:embed="rId4">
            <a:alphaModFix/>
          </a:blip>
          <a:stretch>
            <a:fillRect/>
          </a:stretch>
        </p:blipFill>
        <p:spPr>
          <a:xfrm>
            <a:off x="712791" y="1979214"/>
            <a:ext cx="6950932" cy="325824"/>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1000"/>
                                        <p:tgtEl>
                                          <p:spTgt spid="1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1000"/>
                                        <p:tgtEl>
                                          <p:spTgt spid="171"/>
                                        </p:tgtEl>
                                      </p:cBhvr>
                                    </p:animEffect>
                                  </p:childTnLst>
                                </p:cTn>
                              </p:par>
                              <p:par>
                                <p:cTn id="16" presetID="10" presetClass="entr" presetSubtype="0" fill="hold" nodeType="withEffect">
                                  <p:stCondLst>
                                    <p:cond delay="0"/>
                                  </p:stCondLst>
                                  <p:childTnLst>
                                    <p:set>
                                      <p:cBhvr>
                                        <p:cTn id="17" dur="1" fill="hold">
                                          <p:stCondLst>
                                            <p:cond delay="0"/>
                                          </p:stCondLst>
                                        </p:cTn>
                                        <p:tgtEl>
                                          <p:spTgt spid="170"/>
                                        </p:tgtEl>
                                        <p:attrNameLst>
                                          <p:attrName>style.visibility</p:attrName>
                                        </p:attrNameLst>
                                      </p:cBhvr>
                                      <p:to>
                                        <p:strVal val="visible"/>
                                      </p:to>
                                    </p:set>
                                    <p:animEffect transition="in" filter="fade">
                                      <p:cBhvr>
                                        <p:cTn id="18" dur="1000"/>
                                        <p:tgtEl>
                                          <p:spTgt spid="1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fade">
                                      <p:cBhvr>
                                        <p:cTn id="23" dur="1000"/>
                                        <p:tgtEl>
                                          <p:spTgt spid="168"/>
                                        </p:tgtEl>
                                      </p:cBhvr>
                                    </p:animEffect>
                                  </p:childTnLst>
                                </p:cTn>
                              </p:par>
                              <p:par>
                                <p:cTn id="24" presetID="10" presetClass="entr" presetSubtype="0" fill="hold" nodeType="withEffect">
                                  <p:stCondLst>
                                    <p:cond delay="0"/>
                                  </p:stCondLst>
                                  <p:childTnLst>
                                    <p:set>
                                      <p:cBhvr>
                                        <p:cTn id="25" dur="1" fill="hold">
                                          <p:stCondLst>
                                            <p:cond delay="0"/>
                                          </p:stCondLst>
                                        </p:cTn>
                                        <p:tgtEl>
                                          <p:spTgt spid="169"/>
                                        </p:tgtEl>
                                        <p:attrNameLst>
                                          <p:attrName>style.visibility</p:attrName>
                                        </p:attrNameLst>
                                      </p:cBhvr>
                                      <p:to>
                                        <p:strVal val="visible"/>
                                      </p:to>
                                    </p:set>
                                    <p:animEffect transition="in" filter="fade">
                                      <p:cBhvr>
                                        <p:cTn id="26" dur="1000"/>
                                        <p:tgtEl>
                                          <p:spTgt spid="169"/>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1000"/>
                                        <p:tgtEl>
                                          <p:spTgt spid="173"/>
                                        </p:tgtEl>
                                      </p:cBhvr>
                                    </p:animEffect>
                                  </p:childTnLst>
                                </p:cTn>
                              </p:par>
                              <p:par>
                                <p:cTn id="30" presetID="10" presetClass="entr" presetSubtype="0" fill="hold" nodeType="withEffect">
                                  <p:stCondLst>
                                    <p:cond delay="0"/>
                                  </p:stCondLst>
                                  <p:childTnLst>
                                    <p:set>
                                      <p:cBhvr>
                                        <p:cTn id="31" dur="1" fill="hold">
                                          <p:stCondLst>
                                            <p:cond delay="0"/>
                                          </p:stCondLst>
                                        </p:cTn>
                                        <p:tgtEl>
                                          <p:spTgt spid="172"/>
                                        </p:tgtEl>
                                        <p:attrNameLst>
                                          <p:attrName>style.visibility</p:attrName>
                                        </p:attrNameLst>
                                      </p:cBhvr>
                                      <p:to>
                                        <p:strVal val="visible"/>
                                      </p:to>
                                    </p:set>
                                    <p:animEffect transition="in" filter="fade">
                                      <p:cBhvr>
                                        <p:cTn id="32"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2163</Words>
  <Application>Microsoft Macintosh PowerPoint</Application>
  <PresentationFormat>On-screen Show (16:9)</PresentationFormat>
  <Paragraphs>250</Paragraphs>
  <Slides>41</Slides>
  <Notes>41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41</vt:i4>
      </vt:variant>
    </vt:vector>
  </HeadingPairs>
  <TitlesOfParts>
    <vt:vector size="43" baseType="lpstr">
      <vt:lpstr>Roboto</vt:lpstr>
      <vt:lpstr>material</vt:lpstr>
      <vt:lpstr>Bias/Variance and Cross-Validation</vt:lpstr>
      <vt:lpstr>One Goal of Data Science: Make Future Predictions</vt:lpstr>
      <vt:lpstr>Review: Linear Regression</vt:lpstr>
      <vt:lpstr>Review: Linear Regression</vt:lpstr>
      <vt:lpstr>Is R2 all that matters?</vt:lpstr>
      <vt:lpstr>Oh the woes of overfitting...</vt:lpstr>
      <vt:lpstr>Underfitting and Overfitting</vt:lpstr>
      <vt:lpstr>The Bias/Variance Tradeoff</vt:lpstr>
      <vt:lpstr>The Bias/Variance Tradeoff</vt:lpstr>
      <vt:lpstr>The Bias/Variance Tradeoff</vt:lpstr>
      <vt:lpstr>Cross-Validation</vt:lpstr>
      <vt:lpstr>Cross-Validation</vt:lpstr>
      <vt:lpstr>Let’s predict MPG from horsepower</vt:lpstr>
      <vt:lpstr>Cross-Validation Example</vt:lpstr>
      <vt:lpstr>Recall our goal: Making accurate future predictions</vt:lpstr>
      <vt:lpstr>k-Fold Cross-Validation</vt:lpstr>
      <vt:lpstr>Leave-one-out Cross-Validation</vt:lpstr>
      <vt:lpstr>Overfitting in high dimensions is easy, even with simple models.</vt:lpstr>
      <vt:lpstr>“HELP, my model is overfitting!”</vt:lpstr>
      <vt:lpstr>Subset Selection</vt:lpstr>
      <vt:lpstr>Forward Stepwise Selection</vt:lpstr>
      <vt:lpstr>Subset Selection: Comparing models of varying number of predictors...</vt:lpstr>
      <vt:lpstr>Subset Selection: Comparing models of varying number of predictors...</vt:lpstr>
      <vt:lpstr>Regularized Linear Regression</vt:lpstr>
      <vt:lpstr>Linear Regression Example</vt:lpstr>
      <vt:lpstr>Linear Regression Example (x0 vs y)</vt:lpstr>
      <vt:lpstr>Linear Regression Example (x0 vs y, model over all features)</vt:lpstr>
      <vt:lpstr>Linear Regression Example (x0 vs y, model over all features)</vt:lpstr>
      <vt:lpstr>Linear Regression Example (x0 vs y, model over only x0 features)</vt:lpstr>
      <vt:lpstr>In high dimensions, data is (usually) sparse</vt:lpstr>
      <vt:lpstr>Linear Regression (another review)</vt:lpstr>
      <vt:lpstr>Ridge Regression (Linear Regression w/ (L2) Regularization)</vt:lpstr>
      <vt:lpstr>Ridge Regression</vt:lpstr>
      <vt:lpstr>Ridge Regression</vt:lpstr>
      <vt:lpstr>Ridge Regression</vt:lpstr>
      <vt:lpstr>Ridge Regression</vt:lpstr>
      <vt:lpstr>LASSO Regression (Linear Regression w/ LASSO (L1) Regularization)</vt:lpstr>
      <vt:lpstr>Lasso Regression</vt:lpstr>
      <vt:lpstr>Ridge vs LASSO</vt:lpstr>
      <vt:lpstr>Chose lambda via Cross-Validation</vt:lpstr>
      <vt:lpstr>scikit-learn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Bias/Variance and Cross-Validation</dc:title>
  <cp:lastModifiedBy>Clayton Schupp</cp:lastModifiedBy>
  <cp:revision>9</cp:revision>
  <dcterms:modified xsi:type="dcterms:W3CDTF">2016-06-15T19:07:52Z</dcterms:modified>
</cp:coreProperties>
</file>