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0284713-A9AA-4032-9238-99E5C251C151}">
  <a:tblStyle styleId="{50284713-A9AA-4032-9238-99E5C251C15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lbahnsen.com/files/Example-Dependent%20Cost-Sensitive%20Logistic%20Regression%20for%20Credit%20Scoring_slides.pdf"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Note: Maybe we can bag models where each uses an undersampled majority class…?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\frac{TP}{P}=\frac{TP}{TP+FN}</a:t>
            </a:r>
          </a:p>
          <a:p>
            <a:pPr lvl="0" rtl="0">
              <a:spcBef>
                <a:spcPts val="0"/>
              </a:spcBef>
              <a:buNone/>
            </a:pPr>
            <a:r>
              <a:rPr lang="en"/>
              <a:t>\frac{TN}{N}=\frac{TN}{TN+FP}</a:t>
            </a:r>
          </a:p>
          <a:p>
            <a:pPr lvl="0" rtl="0">
              <a:spcBef>
                <a:spcPts val="0"/>
              </a:spcBef>
              <a:buNone/>
            </a:pPr>
            <a:r>
              <a:t/>
            </a:r>
            <a:endParaRPr/>
          </a:p>
          <a:p>
            <a:pPr lvl="0" rtl="0">
              <a:spcBef>
                <a:spcPts val="0"/>
              </a:spcBef>
              <a:buNone/>
            </a:pPr>
            <a:r>
              <a:rPr lang="en"/>
              <a:t>TODO - add accuracy to this slide</a:t>
            </a:r>
          </a:p>
          <a:p>
            <a:pPr lvl="0" rtl="0">
              <a:spcBef>
                <a:spcPts val="0"/>
              </a:spcBef>
              <a:buNone/>
            </a:pPr>
            <a:r>
              <a:rPr lang="en"/>
              <a:t>TODO - think of questions to ask students that would make them weight precision/recall etc.</a:t>
            </a:r>
          </a:p>
          <a:p>
            <a:pPr lvl="0" rtl="0">
              <a:spcBef>
                <a:spcPts val="0"/>
              </a:spcBef>
              <a:buNone/>
            </a:pPr>
            <a:r>
              <a:t/>
            </a:r>
            <a:endParaRPr/>
          </a:p>
          <a:p>
            <a:pPr lvl="0" rtl="0">
              <a:spcBef>
                <a:spcPts val="0"/>
              </a:spcBef>
              <a:buNone/>
            </a:pPr>
            <a:r>
              <a:rPr lang="en"/>
              <a:t>-TPR = probability that a positive result is labeled as such</a:t>
            </a:r>
          </a:p>
          <a:p>
            <a:pPr lvl="0" rtl="0">
              <a:spcBef>
                <a:spcPts val="0"/>
              </a:spcBef>
              <a:buNone/>
            </a:pPr>
            <a:r>
              <a:rPr lang="en"/>
              <a:t>-FPR = probability that a negative result is labeled as such</a:t>
            </a:r>
          </a:p>
          <a:p>
            <a:pPr lvl="0" rtl="0">
              <a:spcBef>
                <a:spcPts val="0"/>
              </a:spcBef>
              <a:buNone/>
            </a:pPr>
            <a:r>
              <a:rPr lang="en"/>
              <a:t>-Precision = probability that something labeled positive is actually positive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Suppose you want a single number that combines precision and recall into a balanced metric:</a:t>
            </a:r>
          </a:p>
          <a:p>
            <a:pPr lvl="0" rtl="0">
              <a:spcBef>
                <a:spcPts val="0"/>
              </a:spcBef>
              <a:buNone/>
            </a:pPr>
            <a:r>
              <a:rPr lang="en"/>
              <a:t> - f1 is popular in text classification and named entity recognition</a:t>
            </a:r>
          </a:p>
          <a:p>
            <a:pPr lvl="0" rtl="0">
              <a:spcBef>
                <a:spcPts val="0"/>
              </a:spcBef>
              <a:buNone/>
            </a:pPr>
            <a:r>
              <a:rPr lang="en"/>
              <a:t> - note that precision and recall are special cases of Fbeta, beta = 0 is precision, beta = inf is recall</a:t>
            </a: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Note: We are not talking about ‘cost functions’ here (i.e. we are not talking about objective functions here); we are instead talking about the ‘business cost’ of certain predictions mistakes.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2nd equation from: </a:t>
            </a:r>
            <a:r>
              <a:rPr lang="en" u="sng">
                <a:solidFill>
                  <a:schemeClr val="hlink"/>
                </a:solidFill>
                <a:hlinkClick r:id="rId2"/>
              </a:rPr>
              <a:t>http://albahnsen.com/files/Example-Dependent%20Cost-Sensitive%20Logistic%20Regression%20for%20Credit%20Scoring_slides.pdf</a:t>
            </a:r>
          </a:p>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third way of writing this is nice because it allows us to change the class ‘priors’ by hand and see what happens. The other terms do not depend on the priors, so we can change the priors any way we’d like -- but most likely we’ll change them to match real-world so that we have an idea of the profit in the real-world.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Note: There are at most n thresholds with distinct profit values.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1867781"/>
            <a:ext cx="7772400" cy="16488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3627026"/>
            <a:ext cx="7772400" cy="774300"/>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4406309"/>
            <a:ext cx="8229600" cy="519599"/>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jair.org/media/953/live-953-2037-jair.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torm.cis.fordham.edu/gweiss/papers/dmin07-weiss.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8.png"/><Relationship Id="rId4" Type="http://schemas.openxmlformats.org/officeDocument/2006/relationships/image" Target="../media/image03.png"/><Relationship Id="rId5" Type="http://schemas.openxmlformats.org/officeDocument/2006/relationships/image" Target="../media/image09.png"/><Relationship Id="rId6" Type="http://schemas.openxmlformats.org/officeDocument/2006/relationships/image" Target="../media/image0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google.com/search?q=plot+z+%3D+2+%2F+((1%2Fx)+%2B+(1%2Fy))+from+0+to+1&amp;oq=plot+z+%3D+2+%2F+((1%2Fx)+%2B+(1%2Fy))+from+0+to+1&amp;aqs=chrome..69i57.497j0j7&amp;sourceid=chrome&amp;es_sm=119&amp;ie=UTF-8" TargetMode="External"/><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156493"/>
            <a:ext cx="7772400" cy="3360000"/>
          </a:xfrm>
          <a:prstGeom prst="rect">
            <a:avLst/>
          </a:prstGeom>
        </p:spPr>
        <p:txBody>
          <a:bodyPr anchorCtr="0" anchor="b" bIns="91425" lIns="91425" rIns="91425" tIns="91425">
            <a:noAutofit/>
          </a:bodyPr>
          <a:lstStyle/>
          <a:p>
            <a:pPr lvl="0">
              <a:spcBef>
                <a:spcPts val="0"/>
              </a:spcBef>
              <a:buNone/>
            </a:pPr>
            <a:r>
              <a:rPr lang="en"/>
              <a:t>Profit Curves and Imbalanced Classes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2800"/>
              <a:t>Cost-sensitive Learning</a:t>
            </a:r>
          </a:p>
          <a:p>
            <a:pPr lvl="0" rtl="0">
              <a:spcBef>
                <a:spcPts val="0"/>
              </a:spcBef>
              <a:buNone/>
            </a:pPr>
            <a:r>
              <a:rPr lang="en" sz="2800"/>
              <a:t>Modified Objective Functions</a:t>
            </a:r>
          </a:p>
        </p:txBody>
      </p:sp>
      <p:sp>
        <p:nvSpPr>
          <p:cNvPr id="104" name="Shape 104"/>
          <p:cNvSpPr txBox="1"/>
          <p:nvPr/>
        </p:nvSpPr>
        <p:spPr>
          <a:xfrm>
            <a:off x="576900" y="1197200"/>
            <a:ext cx="7990200" cy="3587100"/>
          </a:xfrm>
          <a:prstGeom prst="rect">
            <a:avLst/>
          </a:prstGeom>
          <a:noFill/>
          <a:ln>
            <a:noFill/>
          </a:ln>
        </p:spPr>
        <p:txBody>
          <a:bodyPr anchorCtr="0" anchor="t" bIns="91425" lIns="91425" rIns="91425" tIns="91425">
            <a:noAutofit/>
          </a:bodyPr>
          <a:lstStyle/>
          <a:p>
            <a:pPr indent="-406400" lvl="0" marL="457200" rtl="0">
              <a:spcBef>
                <a:spcPts val="0"/>
              </a:spcBef>
              <a:buSzPct val="100000"/>
              <a:buChar char="●"/>
            </a:pPr>
            <a:r>
              <a:rPr lang="en" sz="2800"/>
              <a:t>Models with explicit objective function can be modified to incorporate classification cost.</a:t>
            </a:r>
          </a:p>
          <a:p>
            <a:pPr indent="-406400" lvl="1" marL="914400" rtl="0">
              <a:spcBef>
                <a:spcPts val="0"/>
              </a:spcBef>
              <a:buSzPct val="100000"/>
              <a:buChar char="○"/>
            </a:pPr>
            <a:r>
              <a:rPr lang="en" sz="2800"/>
              <a:t>e.g. </a:t>
            </a:r>
            <a:r>
              <a:rPr lang="en" sz="2800">
                <a:solidFill>
                  <a:schemeClr val="dk1"/>
                </a:solidFill>
              </a:rPr>
              <a:t>logistic regression</a:t>
            </a:r>
          </a:p>
          <a:p>
            <a:pPr indent="-406400" lvl="0" marL="457200" rtl="0">
              <a:spcBef>
                <a:spcPts val="0"/>
              </a:spcBef>
              <a:buSzPct val="100000"/>
              <a:buChar char="●"/>
            </a:pPr>
            <a:r>
              <a:rPr lang="en" sz="2800"/>
              <a:t>This will affect optimization.</a:t>
            </a:r>
          </a:p>
          <a:p>
            <a:pPr indent="-406400" lvl="1" marL="914400" rtl="0">
              <a:spcBef>
                <a:spcPts val="0"/>
              </a:spcBef>
              <a:buSzPct val="100000"/>
              <a:buChar char="○"/>
            </a:pPr>
            <a:r>
              <a:rPr lang="en" sz="2800"/>
              <a:t>e.g. cost-sensitive logistic regression is not convex!</a:t>
            </a:r>
          </a:p>
          <a:p>
            <a:pPr indent="-406400" lvl="0" marL="457200" rtl="0">
              <a:spcBef>
                <a:spcPts val="0"/>
              </a:spcBef>
              <a:buSzPct val="100000"/>
              <a:buChar char="●"/>
            </a:pPr>
            <a:r>
              <a:rPr lang="en" sz="2800"/>
              <a:t>Not all models have a cost-sensitive implementation.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sz="3000"/>
              <a:t>Sampling Techniques - Undersampling</a:t>
            </a:r>
          </a:p>
        </p:txBody>
      </p:sp>
      <p:sp>
        <p:nvSpPr>
          <p:cNvPr id="110" name="Shape 110"/>
          <p:cNvSpPr txBox="1"/>
          <p:nvPr>
            <p:ph idx="1" type="body"/>
          </p:nvPr>
        </p:nvSpPr>
        <p:spPr>
          <a:xfrm>
            <a:off x="457200" y="1200150"/>
            <a:ext cx="8455200" cy="3847500"/>
          </a:xfrm>
          <a:prstGeom prst="rect">
            <a:avLst/>
          </a:prstGeom>
        </p:spPr>
        <p:txBody>
          <a:bodyPr anchorCtr="0" anchor="t" bIns="91425" lIns="91425" rIns="91425" tIns="91425">
            <a:noAutofit/>
          </a:bodyPr>
          <a:lstStyle/>
          <a:p>
            <a:pPr indent="-228600" lvl="0" marL="457200" rtl="0">
              <a:spcBef>
                <a:spcPts val="0"/>
              </a:spcBef>
            </a:pPr>
            <a:r>
              <a:rPr lang="en"/>
              <a:t>Undersampling randomly discards majority class observations to balance training sample.</a:t>
            </a:r>
            <a:br>
              <a:rPr lang="en"/>
            </a:br>
          </a:p>
          <a:p>
            <a:pPr indent="-228600" lvl="0" marL="457200" rtl="0">
              <a:spcBef>
                <a:spcPts val="0"/>
              </a:spcBef>
            </a:pPr>
            <a:r>
              <a:rPr b="1" lang="en"/>
              <a:t>PRO:</a:t>
            </a:r>
            <a:r>
              <a:rPr lang="en"/>
              <a:t> Reduces runtime on very large datasets.</a:t>
            </a:r>
            <a:br>
              <a:rPr lang="en"/>
            </a:br>
          </a:p>
          <a:p>
            <a:pPr indent="-228600" lvl="0" marL="457200" rtl="0">
              <a:spcBef>
                <a:spcPts val="0"/>
              </a:spcBef>
            </a:pPr>
            <a:r>
              <a:rPr b="1" lang="en"/>
              <a:t>CON:</a:t>
            </a:r>
            <a:r>
              <a:rPr lang="en"/>
              <a:t> Discards potentially important observations.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sz="3000"/>
              <a:t>Sampling Techniques - Oversampling</a:t>
            </a:r>
          </a:p>
        </p:txBody>
      </p:sp>
      <p:sp>
        <p:nvSpPr>
          <p:cNvPr id="116" name="Shape 11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Oversampling replicates observations from minority class to balance training sample.</a:t>
            </a:r>
            <a:br>
              <a:rPr lang="en"/>
            </a:br>
          </a:p>
          <a:p>
            <a:pPr indent="-228600" lvl="0" marL="457200" rtl="0">
              <a:spcBef>
                <a:spcPts val="0"/>
              </a:spcBef>
            </a:pPr>
            <a:r>
              <a:rPr b="1" lang="en"/>
              <a:t>PRO:</a:t>
            </a:r>
            <a:r>
              <a:rPr lang="en"/>
              <a:t> Doesn’t discard information.</a:t>
            </a:r>
            <a:br>
              <a:rPr lang="en"/>
            </a:br>
          </a:p>
          <a:p>
            <a:pPr indent="-228600" lvl="0" marL="457200" rtl="0">
              <a:spcBef>
                <a:spcPts val="0"/>
              </a:spcBef>
            </a:pPr>
            <a:r>
              <a:rPr b="1" lang="en"/>
              <a:t>CON:</a:t>
            </a:r>
            <a:r>
              <a:rPr lang="en"/>
              <a:t> Likely to overfit.</a:t>
            </a:r>
            <a:br>
              <a:rPr lang="en"/>
            </a:br>
          </a:p>
          <a:p>
            <a:pPr lvl="0" rtl="0">
              <a:spcBef>
                <a:spcPts val="0"/>
              </a:spcBef>
              <a:buNone/>
            </a:pPr>
            <a:r>
              <a:rPr lang="en" sz="2400"/>
              <a:t>(Often better to use SMOTE)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Sampling Techniques - SMOTE</a:t>
            </a:r>
          </a:p>
        </p:txBody>
      </p:sp>
      <p:sp>
        <p:nvSpPr>
          <p:cNvPr id="122" name="Shape 12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480"/>
              </a:spcBef>
            </a:pPr>
            <a:r>
              <a:rPr lang="en"/>
              <a:t>SMOTE - </a:t>
            </a:r>
            <a:r>
              <a:rPr lang="en" u="sng"/>
              <a:t>S</a:t>
            </a:r>
            <a:r>
              <a:rPr lang="en"/>
              <a:t>ynthetic </a:t>
            </a:r>
            <a:r>
              <a:rPr lang="en" u="sng"/>
              <a:t>M</a:t>
            </a:r>
            <a:r>
              <a:rPr lang="en"/>
              <a:t>inority </a:t>
            </a:r>
            <a:r>
              <a:rPr lang="en" u="sng"/>
              <a:t>O</a:t>
            </a:r>
            <a:r>
              <a:rPr lang="en"/>
              <a:t>versampling </a:t>
            </a:r>
            <a:r>
              <a:rPr lang="en" u="sng"/>
              <a:t>TE</a:t>
            </a:r>
            <a:r>
              <a:rPr lang="en"/>
              <a:t>chnique</a:t>
            </a:r>
          </a:p>
          <a:p>
            <a:pPr indent="-228600" lvl="0" marL="457200" rtl="0">
              <a:spcBef>
                <a:spcPts val="480"/>
              </a:spcBef>
            </a:pPr>
            <a:r>
              <a:rPr lang="en"/>
              <a:t>Generates new observations from minority class.</a:t>
            </a:r>
          </a:p>
          <a:p>
            <a:pPr indent="-228600" lvl="0" marL="457200" rtl="0">
              <a:spcBef>
                <a:spcPts val="0"/>
              </a:spcBef>
            </a:pPr>
            <a:r>
              <a:rPr lang="en"/>
              <a:t>For each minority class observation and for each feature, randomly generate between it and one of its k-nearest neighbors.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Sampling Techniques - SMOTE</a:t>
            </a:r>
          </a:p>
        </p:txBody>
      </p:sp>
      <p:sp>
        <p:nvSpPr>
          <p:cNvPr id="128" name="Shape 12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2400"/>
              <a:t>SMOTE pseudocode</a:t>
            </a:r>
          </a:p>
          <a:p>
            <a:pPr lvl="0" rtl="0">
              <a:spcBef>
                <a:spcPts val="0"/>
              </a:spcBef>
              <a:buNone/>
            </a:pPr>
            <a:r>
              <a:rPr lang="en" sz="1400">
                <a:highlight>
                  <a:srgbClr val="FFFFFF"/>
                </a:highlight>
                <a:latin typeface="Courier New"/>
                <a:ea typeface="Courier New"/>
                <a:cs typeface="Courier New"/>
                <a:sym typeface="Courier New"/>
              </a:rPr>
              <a:t>synthetic_observations </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 </a:t>
            </a:r>
            <a:r>
              <a:rPr lang="en" sz="1400">
                <a:solidFill>
                  <a:srgbClr val="808030"/>
                </a:solidFill>
                <a:highlight>
                  <a:srgbClr val="FFFFFF"/>
                </a:highlight>
                <a:latin typeface="Courier New"/>
                <a:ea typeface="Courier New"/>
                <a:cs typeface="Courier New"/>
                <a:sym typeface="Courier New"/>
              </a:rPr>
              <a:t>[]</a:t>
            </a:r>
            <a:br>
              <a:rPr lang="en" sz="1400">
                <a:highlight>
                  <a:srgbClr val="FFFFFF"/>
                </a:highlight>
                <a:latin typeface="Courier New"/>
                <a:ea typeface="Courier New"/>
                <a:cs typeface="Courier New"/>
                <a:sym typeface="Courier New"/>
              </a:rPr>
            </a:br>
            <a:r>
              <a:rPr b="1" lang="en" sz="1400">
                <a:solidFill>
                  <a:srgbClr val="800000"/>
                </a:solidFill>
                <a:highlight>
                  <a:srgbClr val="FFFFFF"/>
                </a:highlight>
                <a:latin typeface="Courier New"/>
                <a:ea typeface="Courier New"/>
                <a:cs typeface="Courier New"/>
                <a:sym typeface="Courier New"/>
              </a:rPr>
              <a:t>while</a:t>
            </a:r>
            <a:r>
              <a:rPr lang="en" sz="1400">
                <a:highlight>
                  <a:srgbClr val="FFFFFF"/>
                </a:highlight>
                <a:latin typeface="Courier New"/>
                <a:ea typeface="Courier New"/>
                <a:cs typeface="Courier New"/>
                <a:sym typeface="Courier New"/>
              </a:rPr>
              <a:t> </a:t>
            </a:r>
            <a:r>
              <a:rPr lang="en" sz="1400">
                <a:solidFill>
                  <a:srgbClr val="400000"/>
                </a:solidFill>
                <a:highlight>
                  <a:srgbClr val="FFFFFF"/>
                </a:highlight>
                <a:latin typeface="Courier New"/>
                <a:ea typeface="Courier New"/>
                <a:cs typeface="Courier New"/>
                <a:sym typeface="Courier New"/>
              </a:rPr>
              <a:t>len</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synthetic_observations</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 </a:t>
            </a:r>
            <a:r>
              <a:rPr lang="en" sz="1400">
                <a:solidFill>
                  <a:srgbClr val="44AADD"/>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 </a:t>
            </a:r>
            <a:r>
              <a:rPr lang="en" sz="1400">
                <a:solidFill>
                  <a:srgbClr val="400000"/>
                </a:solidFill>
                <a:highlight>
                  <a:srgbClr val="FFFFFF"/>
                </a:highlight>
                <a:latin typeface="Courier New"/>
                <a:ea typeface="Courier New"/>
                <a:cs typeface="Courier New"/>
                <a:sym typeface="Courier New"/>
              </a:rPr>
              <a:t>len</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minority_observations</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 </a:t>
            </a:r>
            <a:r>
              <a:rPr lang="en" sz="1400">
                <a:solidFill>
                  <a:srgbClr val="44AADD"/>
                </a:solidFill>
                <a:highlight>
                  <a:srgbClr val="FFFFFF"/>
                </a:highlight>
                <a:latin typeface="Courier New"/>
                <a:ea typeface="Courier New"/>
                <a:cs typeface="Courier New"/>
                <a:sym typeface="Courier New"/>
              </a:rPr>
              <a:t>&lt;</a:t>
            </a:r>
            <a:r>
              <a:rPr lang="en" sz="1400">
                <a:highlight>
                  <a:srgbClr val="FFFFFF"/>
                </a:highlight>
                <a:latin typeface="Courier New"/>
                <a:ea typeface="Courier New"/>
                <a:cs typeface="Courier New"/>
                <a:sym typeface="Courier New"/>
              </a:rPr>
              <a:t> target</a:t>
            </a:r>
            <a:r>
              <a:rPr lang="en" sz="1400">
                <a:solidFill>
                  <a:srgbClr val="808030"/>
                </a:solidFill>
                <a:highlight>
                  <a:srgbClr val="FFFFFF"/>
                </a:highlight>
                <a:latin typeface="Courier New"/>
                <a:ea typeface="Courier New"/>
                <a:cs typeface="Courier New"/>
                <a:sym typeface="Courier New"/>
              </a:rPr>
              <a:t>:</a:t>
            </a:r>
            <a:br>
              <a:rPr lang="en" sz="1400">
                <a:highlight>
                  <a:srgbClr val="FFFFFF"/>
                </a:highlight>
                <a:latin typeface="Courier New"/>
                <a:ea typeface="Courier New"/>
                <a:cs typeface="Courier New"/>
                <a:sym typeface="Courier New"/>
              </a:rPr>
            </a:br>
            <a:r>
              <a:rPr lang="en" sz="1400">
                <a:highlight>
                  <a:srgbClr val="FFFFFF"/>
                </a:highlight>
                <a:latin typeface="Courier New"/>
                <a:ea typeface="Courier New"/>
                <a:cs typeface="Courier New"/>
                <a:sym typeface="Courier New"/>
              </a:rPr>
              <a:t>    obs </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 random</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choice</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minority_observations</a:t>
            </a:r>
            <a:r>
              <a:rPr lang="en" sz="1400">
                <a:solidFill>
                  <a:srgbClr val="808030"/>
                </a:solidFill>
                <a:highlight>
                  <a:srgbClr val="FFFFFF"/>
                </a:highlight>
                <a:latin typeface="Courier New"/>
                <a:ea typeface="Courier New"/>
                <a:cs typeface="Courier New"/>
                <a:sym typeface="Courier New"/>
              </a:rPr>
              <a:t>):</a:t>
            </a:r>
            <a:br>
              <a:rPr lang="en" sz="1400">
                <a:highlight>
                  <a:srgbClr val="FFFFFF"/>
                </a:highlight>
                <a:latin typeface="Courier New"/>
                <a:ea typeface="Courier New"/>
                <a:cs typeface="Courier New"/>
                <a:sym typeface="Courier New"/>
              </a:rPr>
            </a:br>
            <a:r>
              <a:rPr lang="en" sz="1400">
                <a:highlight>
                  <a:srgbClr val="FFFFFF"/>
                </a:highlight>
                <a:latin typeface="Courier New"/>
                <a:ea typeface="Courier New"/>
                <a:cs typeface="Courier New"/>
                <a:sym typeface="Courier New"/>
              </a:rPr>
              <a:t>    neighbor </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 random</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choice</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kNN</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obs</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 k</a:t>
            </a:r>
            <a:r>
              <a:rPr lang="en" sz="1400">
                <a:solidFill>
                  <a:srgbClr val="808030"/>
                </a:solidFill>
                <a:highlight>
                  <a:srgbClr val="FFFFFF"/>
                </a:highlight>
                <a:latin typeface="Courier New"/>
                <a:ea typeface="Courier New"/>
                <a:cs typeface="Courier New"/>
                <a:sym typeface="Courier New"/>
              </a:rPr>
              <a:t>)) </a:t>
            </a:r>
            <a:r>
              <a:rPr lang="en" sz="1400">
                <a:solidFill>
                  <a:srgbClr val="696969"/>
                </a:solidFill>
                <a:highlight>
                  <a:srgbClr val="FFFFFF"/>
                </a:highlight>
                <a:latin typeface="Courier New"/>
                <a:ea typeface="Courier New"/>
                <a:cs typeface="Courier New"/>
                <a:sym typeface="Courier New"/>
              </a:rPr>
              <a:t># randomly selected neighbor</a:t>
            </a:r>
            <a:br>
              <a:rPr lang="en" sz="1400">
                <a:highlight>
                  <a:srgbClr val="FFFFFF"/>
                </a:highlight>
                <a:latin typeface="Courier New"/>
                <a:ea typeface="Courier New"/>
                <a:cs typeface="Courier New"/>
                <a:sym typeface="Courier New"/>
              </a:rPr>
            </a:br>
            <a:r>
              <a:rPr lang="en" sz="1400">
                <a:highlight>
                  <a:srgbClr val="FFFFFF"/>
                </a:highlight>
                <a:latin typeface="Courier New"/>
                <a:ea typeface="Courier New"/>
                <a:cs typeface="Courier New"/>
                <a:sym typeface="Courier New"/>
              </a:rPr>
              <a:t>    new_observation </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 </a:t>
            </a:r>
            <a:r>
              <a:rPr lang="en" sz="1400">
                <a:solidFill>
                  <a:srgbClr val="800080"/>
                </a:solidFill>
                <a:highlight>
                  <a:srgbClr val="FFFFFF"/>
                </a:highlight>
                <a:latin typeface="Courier New"/>
                <a:ea typeface="Courier New"/>
                <a:cs typeface="Courier New"/>
                <a:sym typeface="Courier New"/>
              </a:rPr>
              <a:t>{}</a:t>
            </a:r>
            <a:br>
              <a:rPr lang="en" sz="1400">
                <a:highlight>
                  <a:srgbClr val="FFFFFF"/>
                </a:highlight>
                <a:latin typeface="Courier New"/>
                <a:ea typeface="Courier New"/>
                <a:cs typeface="Courier New"/>
                <a:sym typeface="Courier New"/>
              </a:rPr>
            </a:br>
            <a:r>
              <a:rPr lang="en" sz="1400">
                <a:highlight>
                  <a:srgbClr val="FFFFFF"/>
                </a:highlight>
                <a:latin typeface="Courier New"/>
                <a:ea typeface="Courier New"/>
                <a:cs typeface="Courier New"/>
                <a:sym typeface="Courier New"/>
              </a:rPr>
              <a:t>    </a:t>
            </a:r>
            <a:r>
              <a:rPr b="1" lang="en" sz="1400">
                <a:solidFill>
                  <a:srgbClr val="800000"/>
                </a:solidFill>
                <a:highlight>
                  <a:srgbClr val="FFFFFF"/>
                </a:highlight>
                <a:latin typeface="Courier New"/>
                <a:ea typeface="Courier New"/>
                <a:cs typeface="Courier New"/>
                <a:sym typeface="Courier New"/>
              </a:rPr>
              <a:t>for</a:t>
            </a:r>
            <a:r>
              <a:rPr lang="en" sz="1400">
                <a:highlight>
                  <a:srgbClr val="FFFFFF"/>
                </a:highlight>
                <a:latin typeface="Courier New"/>
                <a:ea typeface="Courier New"/>
                <a:cs typeface="Courier New"/>
                <a:sym typeface="Courier New"/>
              </a:rPr>
              <a:t> feature </a:t>
            </a:r>
            <a:r>
              <a:rPr b="1" lang="en" sz="1400">
                <a:solidFill>
                  <a:srgbClr val="800000"/>
                </a:solidFill>
                <a:highlight>
                  <a:srgbClr val="FFFFFF"/>
                </a:highlight>
                <a:latin typeface="Courier New"/>
                <a:ea typeface="Courier New"/>
                <a:cs typeface="Courier New"/>
                <a:sym typeface="Courier New"/>
              </a:rPr>
              <a:t>in</a:t>
            </a:r>
            <a:r>
              <a:rPr lang="en" sz="1400">
                <a:highlight>
                  <a:srgbClr val="FFFFFF"/>
                </a:highlight>
                <a:latin typeface="Courier New"/>
                <a:ea typeface="Courier New"/>
                <a:cs typeface="Courier New"/>
                <a:sym typeface="Courier New"/>
              </a:rPr>
              <a:t> obs</a:t>
            </a:r>
            <a:r>
              <a:rPr lang="en" sz="1400">
                <a:solidFill>
                  <a:srgbClr val="808030"/>
                </a:solidFill>
                <a:highlight>
                  <a:srgbClr val="FFFFFF"/>
                </a:highlight>
                <a:latin typeface="Courier New"/>
                <a:ea typeface="Courier New"/>
                <a:cs typeface="Courier New"/>
                <a:sym typeface="Courier New"/>
              </a:rPr>
              <a:t>:</a:t>
            </a:r>
            <a:br>
              <a:rPr lang="en" sz="1400">
                <a:highlight>
                  <a:srgbClr val="FFFFFF"/>
                </a:highlight>
                <a:latin typeface="Courier New"/>
                <a:ea typeface="Courier New"/>
                <a:cs typeface="Courier New"/>
                <a:sym typeface="Courier New"/>
              </a:rPr>
            </a:br>
            <a:r>
              <a:rPr lang="en" sz="1400">
                <a:highlight>
                  <a:srgbClr val="FFFFFF"/>
                </a:highlight>
                <a:latin typeface="Courier New"/>
                <a:ea typeface="Courier New"/>
                <a:cs typeface="Courier New"/>
                <a:sym typeface="Courier New"/>
              </a:rPr>
              <a:t>        weight </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 random</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 </a:t>
            </a:r>
            <a:r>
              <a:rPr lang="en" sz="1400">
                <a:solidFill>
                  <a:srgbClr val="696969"/>
                </a:solidFill>
                <a:highlight>
                  <a:srgbClr val="FFFFFF"/>
                </a:highlight>
                <a:latin typeface="Courier New"/>
                <a:ea typeface="Courier New"/>
                <a:cs typeface="Courier New"/>
                <a:sym typeface="Courier New"/>
              </a:rPr>
              <a:t># random float between 0 and 1</a:t>
            </a:r>
            <a:br>
              <a:rPr lang="en" sz="1400">
                <a:highlight>
                  <a:srgbClr val="FFFFFF"/>
                </a:highlight>
                <a:latin typeface="Courier New"/>
                <a:ea typeface="Courier New"/>
                <a:cs typeface="Courier New"/>
                <a:sym typeface="Courier New"/>
              </a:rPr>
            </a:br>
            <a:r>
              <a:rPr lang="en" sz="1400">
                <a:highlight>
                  <a:srgbClr val="FFFFFF"/>
                </a:highlight>
                <a:latin typeface="Courier New"/>
                <a:ea typeface="Courier New"/>
                <a:cs typeface="Courier New"/>
                <a:sym typeface="Courier New"/>
              </a:rPr>
              <a:t>        new_feature_value </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 weight</a:t>
            </a:r>
            <a:r>
              <a:rPr lang="en" sz="1400">
                <a:solidFill>
                  <a:srgbClr val="44AADD"/>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obs</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feature</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 \</a:t>
            </a:r>
            <a:br>
              <a:rPr lang="en" sz="1400">
                <a:highlight>
                  <a:srgbClr val="FFFFFF"/>
                </a:highlight>
                <a:latin typeface="Courier New"/>
                <a:ea typeface="Courier New"/>
                <a:cs typeface="Courier New"/>
                <a:sym typeface="Courier New"/>
              </a:rPr>
            </a:br>
            <a:r>
              <a:rPr lang="en" sz="1400">
                <a:highlight>
                  <a:srgbClr val="FFFFFF"/>
                </a:highlight>
                <a:latin typeface="Courier New"/>
                <a:ea typeface="Courier New"/>
                <a:cs typeface="Courier New"/>
                <a:sym typeface="Courier New"/>
              </a:rPr>
              <a:t>                            </a:t>
            </a:r>
            <a:r>
              <a:rPr lang="en" sz="1400">
                <a:solidFill>
                  <a:srgbClr val="44AADD"/>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 </a:t>
            </a:r>
            <a:r>
              <a:rPr lang="en" sz="1400">
                <a:solidFill>
                  <a:srgbClr val="808030"/>
                </a:solidFill>
                <a:highlight>
                  <a:srgbClr val="FFFFFF"/>
                </a:highlight>
                <a:latin typeface="Courier New"/>
                <a:ea typeface="Courier New"/>
                <a:cs typeface="Courier New"/>
                <a:sym typeface="Courier New"/>
              </a:rPr>
              <a:t>(</a:t>
            </a:r>
            <a:r>
              <a:rPr lang="en" sz="1400">
                <a:solidFill>
                  <a:srgbClr val="008C00"/>
                </a:solidFill>
                <a:highlight>
                  <a:srgbClr val="FFFFFF"/>
                </a:highlight>
                <a:latin typeface="Courier New"/>
                <a:ea typeface="Courier New"/>
                <a:cs typeface="Courier New"/>
                <a:sym typeface="Courier New"/>
              </a:rPr>
              <a:t>1</a:t>
            </a:r>
            <a:r>
              <a:rPr lang="en" sz="1400">
                <a:solidFill>
                  <a:srgbClr val="44AADD"/>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weight</a:t>
            </a:r>
            <a:r>
              <a:rPr lang="en" sz="1400">
                <a:solidFill>
                  <a:srgbClr val="808030"/>
                </a:solidFill>
                <a:highlight>
                  <a:srgbClr val="FFFFFF"/>
                </a:highlight>
                <a:latin typeface="Courier New"/>
                <a:ea typeface="Courier New"/>
                <a:cs typeface="Courier New"/>
                <a:sym typeface="Courier New"/>
              </a:rPr>
              <a:t>)</a:t>
            </a:r>
            <a:r>
              <a:rPr lang="en" sz="1400">
                <a:solidFill>
                  <a:srgbClr val="44AADD"/>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neighbor</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feature</a:t>
            </a:r>
            <a:r>
              <a:rPr lang="en" sz="1400">
                <a:solidFill>
                  <a:srgbClr val="808030"/>
                </a:solidFill>
                <a:highlight>
                  <a:srgbClr val="FFFFFF"/>
                </a:highlight>
                <a:latin typeface="Courier New"/>
                <a:ea typeface="Courier New"/>
                <a:cs typeface="Courier New"/>
                <a:sym typeface="Courier New"/>
              </a:rPr>
              <a:t>]</a:t>
            </a:r>
            <a:br>
              <a:rPr lang="en" sz="1400">
                <a:highlight>
                  <a:srgbClr val="FFFFFF"/>
                </a:highlight>
                <a:latin typeface="Courier New"/>
                <a:ea typeface="Courier New"/>
                <a:cs typeface="Courier New"/>
                <a:sym typeface="Courier New"/>
              </a:rPr>
            </a:br>
            <a:r>
              <a:rPr lang="en" sz="1400">
                <a:highlight>
                  <a:srgbClr val="FFFFFF"/>
                </a:highlight>
                <a:latin typeface="Courier New"/>
                <a:ea typeface="Courier New"/>
                <a:cs typeface="Courier New"/>
                <a:sym typeface="Courier New"/>
              </a:rPr>
              <a:t>        new_observation</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feature</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 </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 new_feature_value</a:t>
            </a:r>
            <a:br>
              <a:rPr lang="en" sz="1400">
                <a:highlight>
                  <a:srgbClr val="FFFFFF"/>
                </a:highlight>
                <a:latin typeface="Courier New"/>
                <a:ea typeface="Courier New"/>
                <a:cs typeface="Courier New"/>
                <a:sym typeface="Courier New"/>
              </a:rPr>
            </a:br>
            <a:r>
              <a:rPr lang="en" sz="1400">
                <a:highlight>
                  <a:srgbClr val="FFFFFF"/>
                </a:highlight>
                <a:latin typeface="Courier New"/>
                <a:ea typeface="Courier New"/>
                <a:cs typeface="Courier New"/>
                <a:sym typeface="Courier New"/>
              </a:rPr>
              <a:t>    synthetic_observations</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append</a:t>
            </a:r>
            <a:r>
              <a:rPr lang="en" sz="1400">
                <a:solidFill>
                  <a:srgbClr val="808030"/>
                </a:solidFill>
                <a:highlight>
                  <a:srgbClr val="FFFFFF"/>
                </a:highlight>
                <a:latin typeface="Courier New"/>
                <a:ea typeface="Courier New"/>
                <a:cs typeface="Courier New"/>
                <a:sym typeface="Courier New"/>
              </a:rPr>
              <a:t>(</a:t>
            </a:r>
            <a:r>
              <a:rPr lang="en" sz="1400">
                <a:highlight>
                  <a:srgbClr val="FFFFFF"/>
                </a:highlight>
                <a:latin typeface="Courier New"/>
                <a:ea typeface="Courier New"/>
                <a:cs typeface="Courier New"/>
                <a:sym typeface="Courier New"/>
              </a:rPr>
              <a:t>new_observation</a:t>
            </a:r>
            <a:r>
              <a:rPr lang="en" sz="1400">
                <a:solidFill>
                  <a:srgbClr val="808030"/>
                </a:solidFill>
                <a:highlight>
                  <a:srgbClr val="FFFFFF"/>
                </a:highlight>
                <a:latin typeface="Courier New"/>
                <a:ea typeface="Courier New"/>
                <a:cs typeface="Courier New"/>
                <a:sym typeface="Courier New"/>
              </a:rPr>
              <a:t>)</a:t>
            </a:r>
          </a:p>
          <a:p>
            <a:pPr lvl="0" rtl="0">
              <a:spcBef>
                <a:spcPts val="0"/>
              </a:spcBef>
              <a:buNone/>
            </a:pPr>
            <a:r>
              <a:t/>
            </a:r>
            <a:endParaRPr sz="1400">
              <a:highlight>
                <a:srgbClr val="FFFFFF"/>
              </a:highlight>
              <a:latin typeface="Courier New"/>
              <a:ea typeface="Courier New"/>
              <a:cs typeface="Courier New"/>
              <a:sym typeface="Courier New"/>
            </a:endParaRPr>
          </a:p>
          <a:p>
            <a:pPr lvl="0" rtl="0">
              <a:spcBef>
                <a:spcPts val="0"/>
              </a:spcBef>
              <a:buNone/>
            </a:pPr>
            <a:br>
              <a:rPr lang="en" sz="1200"/>
            </a:br>
          </a:p>
          <a:p>
            <a:pPr lvl="0" rtl="0">
              <a:spcBef>
                <a:spcPts val="0"/>
              </a:spcBef>
              <a:buNone/>
            </a:pPr>
            <a:r>
              <a:rPr lang="en" sz="1200"/>
              <a:t>See also psuedo-code in original SMOTE paper: </a:t>
            </a:r>
            <a:r>
              <a:rPr lang="en" sz="1200" u="sng">
                <a:solidFill>
                  <a:schemeClr val="hlink"/>
                </a:solidFill>
                <a:hlinkClick r:id="rId3"/>
              </a:rPr>
              <a:t>https://www.jair.org/media/953/live-953-2037-jair.pdf</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Sampling Techniques - Distribution </a:t>
            </a:r>
          </a:p>
        </p:txBody>
      </p:sp>
      <p:sp>
        <p:nvSpPr>
          <p:cNvPr id="134" name="Shape 13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2400"/>
              <a:t>What’s the right amount of over-/under-sampling?</a:t>
            </a:r>
          </a:p>
          <a:p>
            <a:pPr indent="-381000" lvl="0" marL="457200" rtl="0">
              <a:spcBef>
                <a:spcPts val="0"/>
              </a:spcBef>
              <a:buSzPct val="100000"/>
            </a:pPr>
            <a:r>
              <a:rPr lang="en" sz="2400"/>
              <a:t>If you know the cost-benefit matrix:</a:t>
            </a:r>
          </a:p>
          <a:p>
            <a:pPr indent="-381000" lvl="1" marL="914400" rtl="0">
              <a:spcBef>
                <a:spcPts val="0"/>
              </a:spcBef>
              <a:buSzPct val="100000"/>
            </a:pPr>
            <a:r>
              <a:rPr lang="en"/>
              <a:t>M</a:t>
            </a:r>
            <a:r>
              <a:rPr lang="en" sz="2400"/>
              <a:t>aximize profit curve over </a:t>
            </a:r>
            <a:r>
              <a:rPr lang="en"/>
              <a:t>target</a:t>
            </a:r>
            <a:r>
              <a:rPr lang="en" sz="2400"/>
              <a:t> proportion</a:t>
            </a:r>
          </a:p>
          <a:p>
            <a:pPr indent="0" lvl="0" marL="457200" rtl="0">
              <a:spcBef>
                <a:spcPts val="0"/>
              </a:spcBef>
              <a:buNone/>
            </a:pPr>
            <a:r>
              <a:t/>
            </a:r>
            <a:endParaRPr/>
          </a:p>
          <a:p>
            <a:pPr indent="-381000" lvl="0" marL="457200" rtl="0">
              <a:spcBef>
                <a:spcPts val="0"/>
              </a:spcBef>
              <a:buSzPct val="100000"/>
            </a:pPr>
            <a:r>
              <a:rPr lang="en" sz="2400"/>
              <a:t>If you don’t know the cost-benefit matrix:</a:t>
            </a:r>
          </a:p>
          <a:p>
            <a:pPr indent="-381000" lvl="1" marL="914400" rtl="0">
              <a:spcBef>
                <a:spcPts val="0"/>
              </a:spcBef>
              <a:buSzPct val="100000"/>
            </a:pPr>
            <a:r>
              <a:rPr lang="en"/>
              <a:t>No clear answer...</a:t>
            </a:r>
          </a:p>
          <a:p>
            <a:pPr indent="-381000" lvl="1" marL="914400" rtl="0">
              <a:spcBef>
                <a:spcPts val="0"/>
              </a:spcBef>
              <a:buSzPct val="100000"/>
            </a:pPr>
            <a:r>
              <a:rPr lang="en"/>
              <a:t>ROC’s AUC might be more useful...</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Cost Sensitivity vs Sampling</a:t>
            </a:r>
          </a:p>
        </p:txBody>
      </p:sp>
      <p:sp>
        <p:nvSpPr>
          <p:cNvPr id="140" name="Shape 14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Neither is strictly superior.</a:t>
            </a:r>
          </a:p>
          <a:p>
            <a:pPr indent="-228600" lvl="0" marL="457200" rtl="0">
              <a:spcBef>
                <a:spcPts val="0"/>
              </a:spcBef>
            </a:pPr>
            <a:r>
              <a:rPr lang="en"/>
              <a:t>Oversampling tends to work better than undersampling on small datasets.</a:t>
            </a:r>
          </a:p>
          <a:p>
            <a:pPr indent="-228600" lvl="0" marL="457200" rtl="0">
              <a:spcBef>
                <a:spcPts val="0"/>
              </a:spcBef>
            </a:pPr>
            <a:r>
              <a:rPr lang="en"/>
              <a:t>Some algorithms don’t have an obvious cost-sensitive adaptation, requiring sampling.</a:t>
            </a:r>
          </a:p>
          <a:p>
            <a:pPr lvl="0" rtl="0">
              <a:spcBef>
                <a:spcPts val="0"/>
              </a:spcBef>
              <a:buNone/>
            </a:pPr>
            <a:r>
              <a:t/>
            </a:r>
            <a:endParaRPr sz="2000"/>
          </a:p>
          <a:p>
            <a:pPr lvl="0" rtl="0">
              <a:spcBef>
                <a:spcPts val="0"/>
              </a:spcBef>
              <a:buNone/>
            </a:pPr>
            <a:r>
              <a:rPr lang="en" sz="1200"/>
              <a:t>See also “Cost-Sensitive Learning vs. Sampling: Which is Best for Handling Unbalanced Classes with Unequal Error Costs?” </a:t>
            </a:r>
            <a:r>
              <a:rPr lang="en" sz="1200" u="sng">
                <a:solidFill>
                  <a:schemeClr val="hlink"/>
                </a:solidFill>
                <a:hlinkClick r:id="rId3"/>
              </a:rPr>
              <a:t>http://storm.cis.fordham.edu/gweiss/papers/dmin07-weiss.pdf</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Evaluating a Binary Classifier</a:t>
            </a:r>
          </a:p>
        </p:txBody>
      </p:sp>
      <p:sp>
        <p:nvSpPr>
          <p:cNvPr id="146" name="Shape 146"/>
          <p:cNvSpPr txBox="1"/>
          <p:nvPr>
            <p:ph idx="1" type="body"/>
          </p:nvPr>
        </p:nvSpPr>
        <p:spPr>
          <a:xfrm>
            <a:off x="457200" y="1188050"/>
            <a:ext cx="8229600" cy="3725699"/>
          </a:xfrm>
          <a:prstGeom prst="rect">
            <a:avLst/>
          </a:prstGeom>
        </p:spPr>
        <p:txBody>
          <a:bodyPr anchorCtr="0" anchor="t" bIns="91425" lIns="91425" rIns="91425" tIns="91425">
            <a:noAutofit/>
          </a:bodyPr>
          <a:lstStyle/>
          <a:p>
            <a:pPr indent="0" lvl="0" marL="0" rtl="0">
              <a:spcBef>
                <a:spcPts val="0"/>
              </a:spcBef>
              <a:buNone/>
            </a:pPr>
            <a:r>
              <a:rPr b="1" lang="en" sz="2000"/>
              <a:t>Confusion Matrix					Classifier Metrics</a:t>
            </a:r>
          </a:p>
          <a:p>
            <a:pPr indent="0" lvl="0" marL="4114800" rtl="0" algn="l">
              <a:spcBef>
                <a:spcPts val="0"/>
              </a:spcBef>
              <a:buNone/>
            </a:pPr>
            <a:r>
              <a:rPr b="1" lang="en" sz="1400"/>
              <a:t>Accuracy</a:t>
            </a:r>
          </a:p>
          <a:p>
            <a:pPr indent="0" lvl="0" marL="4114800" rtl="0" algn="l">
              <a:spcBef>
                <a:spcPts val="0"/>
              </a:spcBef>
              <a:buNone/>
            </a:pPr>
            <a:r>
              <a:t/>
            </a:r>
            <a:endParaRPr b="1" sz="800"/>
          </a:p>
          <a:p>
            <a:pPr indent="0" lvl="0" marL="4114800" rtl="0" algn="l">
              <a:spcBef>
                <a:spcPts val="0"/>
              </a:spcBef>
              <a:buNone/>
            </a:pPr>
            <a:r>
              <a:rPr b="1" lang="en" sz="800"/>
              <a:t>  </a:t>
            </a:r>
          </a:p>
          <a:p>
            <a:pPr indent="0" lvl="0" marL="4114800" rtl="0" algn="l">
              <a:spcBef>
                <a:spcPts val="0"/>
              </a:spcBef>
              <a:buNone/>
            </a:pPr>
            <a:r>
              <a:rPr b="1" lang="en" sz="1400"/>
              <a:t>True Positive Rate (Sensitivity/Recall)</a:t>
            </a:r>
          </a:p>
          <a:p>
            <a:pPr indent="0" lvl="0" marL="4114800" rtl="0" algn="ctr">
              <a:spcBef>
                <a:spcPts val="0"/>
              </a:spcBef>
              <a:buNone/>
            </a:pPr>
            <a:r>
              <a:rPr b="1" lang="en" sz="800"/>
              <a:t> </a:t>
            </a:r>
          </a:p>
          <a:p>
            <a:pPr indent="0" lvl="0" marL="4114800" rtl="0" algn="l">
              <a:spcBef>
                <a:spcPts val="0"/>
              </a:spcBef>
              <a:buNone/>
            </a:pPr>
            <a:r>
              <a:t/>
            </a:r>
            <a:endParaRPr b="1" sz="1400"/>
          </a:p>
          <a:p>
            <a:pPr indent="0" lvl="0" marL="4114800" rtl="0" algn="l">
              <a:spcBef>
                <a:spcPts val="0"/>
              </a:spcBef>
              <a:buNone/>
            </a:pPr>
            <a:r>
              <a:rPr b="1" lang="en" sz="1400"/>
              <a:t>True Negative Rate (Specificity)</a:t>
            </a:r>
          </a:p>
          <a:p>
            <a:pPr indent="0" lvl="0" marL="4114800" rtl="0" algn="l">
              <a:spcBef>
                <a:spcPts val="0"/>
              </a:spcBef>
              <a:buNone/>
            </a:pPr>
            <a:r>
              <a:t/>
            </a:r>
            <a:endParaRPr b="1" sz="800"/>
          </a:p>
          <a:p>
            <a:pPr indent="0" lvl="0" marL="4114800" rtl="0" algn="l">
              <a:spcBef>
                <a:spcPts val="0"/>
              </a:spcBef>
              <a:buNone/>
            </a:pPr>
            <a:r>
              <a:t/>
            </a:r>
            <a:endParaRPr b="1" sz="1400"/>
          </a:p>
          <a:p>
            <a:pPr indent="0" lvl="0" marL="4114800" rtl="0" algn="l">
              <a:spcBef>
                <a:spcPts val="0"/>
              </a:spcBef>
              <a:buNone/>
            </a:pPr>
            <a:r>
              <a:rPr b="1" lang="en" sz="1400"/>
              <a:t>Precision</a:t>
            </a:r>
          </a:p>
          <a:p>
            <a:pPr lvl="0" rtl="0">
              <a:spcBef>
                <a:spcPts val="0"/>
              </a:spcBef>
              <a:buNone/>
            </a:pPr>
            <a:r>
              <a:t/>
            </a:r>
            <a:endParaRPr b="1"/>
          </a:p>
        </p:txBody>
      </p:sp>
      <p:graphicFrame>
        <p:nvGraphicFramePr>
          <p:cNvPr id="147" name="Shape 147"/>
          <p:cNvGraphicFramePr/>
          <p:nvPr/>
        </p:nvGraphicFramePr>
        <p:xfrm>
          <a:off x="457200" y="1754550"/>
          <a:ext cx="3000000" cy="3000000"/>
        </p:xfrm>
        <a:graphic>
          <a:graphicData uri="http://schemas.openxmlformats.org/drawingml/2006/table">
            <a:tbl>
              <a:tblPr>
                <a:noFill/>
                <a:tableStyleId>{50284713-A9AA-4032-9238-99E5C251C151}</a:tableStyleId>
              </a:tblPr>
              <a:tblGrid>
                <a:gridCol w="1375800"/>
                <a:gridCol w="1291200"/>
                <a:gridCol w="1291200"/>
              </a:tblGrid>
              <a:tr h="364150">
                <a:tc>
                  <a:txBody>
                    <a:bodyPr>
                      <a:noAutofit/>
                    </a:bodyPr>
                    <a:lstStyle/>
                    <a:p>
                      <a:pPr lvl="0" rtl="0" algn="ctr">
                        <a:spcBef>
                          <a:spcPts val="0"/>
                        </a:spcBef>
                        <a:buNone/>
                      </a:pPr>
                      <a:r>
                        <a:t/>
                      </a:r>
                      <a:endParaRPr b="1" i="1" sz="1200"/>
                    </a:p>
                  </a:txBody>
                  <a:tcPr marT="91425" marB="91425" marR="91425" marL="91425" anchor="ctr"/>
                </a:tc>
                <a:tc>
                  <a:txBody>
                    <a:bodyPr>
                      <a:noAutofit/>
                    </a:bodyPr>
                    <a:lstStyle/>
                    <a:p>
                      <a:pPr lvl="0" rtl="0" algn="ctr">
                        <a:spcBef>
                          <a:spcPts val="0"/>
                        </a:spcBef>
                        <a:buNone/>
                      </a:pPr>
                      <a:r>
                        <a:rPr b="1" lang="en" sz="1200"/>
                        <a:t>Actually</a:t>
                      </a:r>
                    </a:p>
                    <a:p>
                      <a:pPr lvl="0" rtl="0" algn="ctr">
                        <a:spcBef>
                          <a:spcPts val="0"/>
                        </a:spcBef>
                        <a:buNone/>
                      </a:pPr>
                      <a:r>
                        <a:rPr b="1" lang="en" sz="1200"/>
                        <a:t>Positive</a:t>
                      </a:r>
                    </a:p>
                  </a:txBody>
                  <a:tcPr marT="91425" marB="91425" marR="91425" marL="91425" anchor="ctr"/>
                </a:tc>
                <a:tc>
                  <a:txBody>
                    <a:bodyPr>
                      <a:noAutofit/>
                    </a:bodyPr>
                    <a:lstStyle/>
                    <a:p>
                      <a:pPr lvl="0" rtl="0" algn="ctr">
                        <a:spcBef>
                          <a:spcPts val="0"/>
                        </a:spcBef>
                        <a:buNone/>
                      </a:pPr>
                      <a:r>
                        <a:rPr b="1" lang="en" sz="1200"/>
                        <a:t>Actually</a:t>
                      </a:r>
                    </a:p>
                    <a:p>
                      <a:pPr lvl="0" rtl="0" algn="ctr">
                        <a:spcBef>
                          <a:spcPts val="0"/>
                        </a:spcBef>
                        <a:buNone/>
                      </a:pPr>
                      <a:r>
                        <a:rPr b="1" lang="en" sz="1200"/>
                        <a:t>Negative</a:t>
                      </a:r>
                    </a:p>
                  </a:txBody>
                  <a:tcPr marT="91425" marB="91425" marR="91425" marL="91425" anchor="ctr"/>
                </a:tc>
              </a:tr>
              <a:tr h="364150">
                <a:tc>
                  <a:txBody>
                    <a:bodyPr>
                      <a:noAutofit/>
                    </a:bodyPr>
                    <a:lstStyle/>
                    <a:p>
                      <a:pPr lvl="0" rtl="0" algn="ctr">
                        <a:spcBef>
                          <a:spcPts val="0"/>
                        </a:spcBef>
                        <a:buNone/>
                      </a:pPr>
                      <a:r>
                        <a:rPr b="1" lang="en" sz="1200"/>
                        <a:t>Predicted</a:t>
                      </a:r>
                    </a:p>
                    <a:p>
                      <a:pPr lvl="0" rtl="0" algn="ctr">
                        <a:spcBef>
                          <a:spcPts val="0"/>
                        </a:spcBef>
                        <a:buNone/>
                      </a:pPr>
                      <a:r>
                        <a:rPr b="1" lang="en" sz="1200"/>
                        <a:t>Positive</a:t>
                      </a:r>
                    </a:p>
                  </a:txBody>
                  <a:tcPr marT="91425" marB="91425" marR="91425" marL="91425" anchor="ctr"/>
                </a:tc>
                <a:tc>
                  <a:txBody>
                    <a:bodyPr>
                      <a:noAutofit/>
                    </a:bodyPr>
                    <a:lstStyle/>
                    <a:p>
                      <a:pPr lvl="0" rtl="0" algn="ctr">
                        <a:spcBef>
                          <a:spcPts val="0"/>
                        </a:spcBef>
                        <a:buNone/>
                      </a:pPr>
                      <a:r>
                        <a:rPr lang="en" sz="1200"/>
                        <a:t>True</a:t>
                      </a:r>
                    </a:p>
                    <a:p>
                      <a:pPr lvl="0" rtl="0" algn="ctr">
                        <a:spcBef>
                          <a:spcPts val="0"/>
                        </a:spcBef>
                        <a:buNone/>
                      </a:pPr>
                      <a:r>
                        <a:rPr lang="en" sz="1200"/>
                        <a:t>Positives</a:t>
                      </a:r>
                    </a:p>
                  </a:txBody>
                  <a:tcPr marT="91425" marB="91425" marR="91425" marL="91425" anchor="ctr"/>
                </a:tc>
                <a:tc>
                  <a:txBody>
                    <a:bodyPr>
                      <a:noAutofit/>
                    </a:bodyPr>
                    <a:lstStyle/>
                    <a:p>
                      <a:pPr lvl="0" rtl="0" algn="ctr">
                        <a:spcBef>
                          <a:spcPts val="0"/>
                        </a:spcBef>
                        <a:buNone/>
                      </a:pPr>
                      <a:r>
                        <a:rPr lang="en" sz="1200"/>
                        <a:t>False </a:t>
                      </a:r>
                    </a:p>
                    <a:p>
                      <a:pPr lvl="0" rtl="0" algn="ctr">
                        <a:spcBef>
                          <a:spcPts val="0"/>
                        </a:spcBef>
                        <a:buNone/>
                      </a:pPr>
                      <a:r>
                        <a:rPr lang="en" sz="1200"/>
                        <a:t>Positives</a:t>
                      </a:r>
                    </a:p>
                  </a:txBody>
                  <a:tcPr marT="91425" marB="91425" marR="91425" marL="91425" anchor="ctr"/>
                </a:tc>
              </a:tr>
              <a:tr h="364150">
                <a:tc>
                  <a:txBody>
                    <a:bodyPr>
                      <a:noAutofit/>
                    </a:bodyPr>
                    <a:lstStyle/>
                    <a:p>
                      <a:pPr lvl="0" rtl="0" algn="ctr">
                        <a:spcBef>
                          <a:spcPts val="0"/>
                        </a:spcBef>
                        <a:buNone/>
                      </a:pPr>
                      <a:r>
                        <a:rPr b="1" lang="en" sz="1200"/>
                        <a:t>Predicted</a:t>
                      </a:r>
                    </a:p>
                    <a:p>
                      <a:pPr lvl="0" rtl="0" algn="ctr">
                        <a:spcBef>
                          <a:spcPts val="0"/>
                        </a:spcBef>
                        <a:buNone/>
                      </a:pPr>
                      <a:r>
                        <a:rPr b="1" lang="en" sz="1200"/>
                        <a:t>Negative</a:t>
                      </a:r>
                    </a:p>
                  </a:txBody>
                  <a:tcPr marT="91425" marB="91425" marR="91425" marL="91425" anchor="ctr"/>
                </a:tc>
                <a:tc>
                  <a:txBody>
                    <a:bodyPr>
                      <a:noAutofit/>
                    </a:bodyPr>
                    <a:lstStyle/>
                    <a:p>
                      <a:pPr lvl="0" rtl="0" algn="ctr">
                        <a:spcBef>
                          <a:spcPts val="0"/>
                        </a:spcBef>
                        <a:buNone/>
                      </a:pPr>
                      <a:r>
                        <a:rPr lang="en" sz="1200"/>
                        <a:t>False </a:t>
                      </a:r>
                    </a:p>
                    <a:p>
                      <a:pPr lvl="0" rtl="0" algn="ctr">
                        <a:spcBef>
                          <a:spcPts val="0"/>
                        </a:spcBef>
                        <a:buNone/>
                      </a:pPr>
                      <a:r>
                        <a:rPr lang="en" sz="1200"/>
                        <a:t>Negatives</a:t>
                      </a:r>
                    </a:p>
                  </a:txBody>
                  <a:tcPr marT="91425" marB="91425" marR="91425" marL="91425" anchor="ctr"/>
                </a:tc>
                <a:tc>
                  <a:txBody>
                    <a:bodyPr>
                      <a:noAutofit/>
                    </a:bodyPr>
                    <a:lstStyle/>
                    <a:p>
                      <a:pPr lvl="0" rtl="0" algn="ctr">
                        <a:spcBef>
                          <a:spcPts val="0"/>
                        </a:spcBef>
                        <a:buNone/>
                      </a:pPr>
                      <a:r>
                        <a:rPr lang="en" sz="1200"/>
                        <a:t>True </a:t>
                      </a:r>
                    </a:p>
                    <a:p>
                      <a:pPr lvl="0" rtl="0" algn="ctr">
                        <a:spcBef>
                          <a:spcPts val="0"/>
                        </a:spcBef>
                        <a:buNone/>
                      </a:pPr>
                      <a:r>
                        <a:rPr lang="en" sz="1200"/>
                        <a:t>Negatives</a:t>
                      </a:r>
                    </a:p>
                  </a:txBody>
                  <a:tcPr marT="91425" marB="91425" marR="91425" marL="91425" anchor="ctr"/>
                </a:tc>
              </a:tr>
            </a:tbl>
          </a:graphicData>
        </a:graphic>
      </p:graphicFrame>
      <p:pic>
        <p:nvPicPr>
          <p:cNvPr id="148" name="Shape 148"/>
          <p:cNvPicPr preferRelativeResize="0"/>
          <p:nvPr/>
        </p:nvPicPr>
        <p:blipFill>
          <a:blip r:embed="rId3">
            <a:alphaModFix/>
          </a:blip>
          <a:stretch>
            <a:fillRect/>
          </a:stretch>
        </p:blipFill>
        <p:spPr>
          <a:xfrm>
            <a:off x="4676412" y="4225475"/>
            <a:ext cx="742950" cy="361950"/>
          </a:xfrm>
          <a:prstGeom prst="rect">
            <a:avLst/>
          </a:prstGeom>
          <a:noFill/>
          <a:ln>
            <a:noFill/>
          </a:ln>
        </p:spPr>
      </p:pic>
      <p:pic>
        <p:nvPicPr>
          <p:cNvPr id="149" name="Shape 149"/>
          <p:cNvPicPr preferRelativeResize="0"/>
          <p:nvPr/>
        </p:nvPicPr>
        <p:blipFill>
          <a:blip r:embed="rId4">
            <a:alphaModFix/>
          </a:blip>
          <a:stretch>
            <a:fillRect/>
          </a:stretch>
        </p:blipFill>
        <p:spPr>
          <a:xfrm>
            <a:off x="4676425" y="2670525"/>
            <a:ext cx="1285875" cy="361950"/>
          </a:xfrm>
          <a:prstGeom prst="rect">
            <a:avLst/>
          </a:prstGeom>
          <a:noFill/>
          <a:ln>
            <a:noFill/>
          </a:ln>
        </p:spPr>
      </p:pic>
      <p:pic>
        <p:nvPicPr>
          <p:cNvPr id="150" name="Shape 150"/>
          <p:cNvPicPr preferRelativeResize="0"/>
          <p:nvPr/>
        </p:nvPicPr>
        <p:blipFill>
          <a:blip r:embed="rId5">
            <a:alphaModFix/>
          </a:blip>
          <a:stretch>
            <a:fillRect/>
          </a:stretch>
        </p:blipFill>
        <p:spPr>
          <a:xfrm>
            <a:off x="4676412" y="3471725"/>
            <a:ext cx="1304925" cy="361950"/>
          </a:xfrm>
          <a:prstGeom prst="rect">
            <a:avLst/>
          </a:prstGeom>
          <a:noFill/>
          <a:ln>
            <a:noFill/>
          </a:ln>
        </p:spPr>
      </p:pic>
      <p:pic>
        <p:nvPicPr>
          <p:cNvPr id="151" name="Shape 151"/>
          <p:cNvPicPr preferRelativeResize="0"/>
          <p:nvPr/>
        </p:nvPicPr>
        <p:blipFill>
          <a:blip r:embed="rId6">
            <a:alphaModFix/>
          </a:blip>
          <a:stretch>
            <a:fillRect/>
          </a:stretch>
        </p:blipFill>
        <p:spPr>
          <a:xfrm>
            <a:off x="4676412" y="1987437"/>
            <a:ext cx="752475" cy="352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Evaluating a Binary Classifier</a:t>
            </a:r>
          </a:p>
        </p:txBody>
      </p:sp>
      <p:sp>
        <p:nvSpPr>
          <p:cNvPr id="157" name="Shape 15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u="sng">
                <a:solidFill>
                  <a:schemeClr val="hlink"/>
                </a:solidFill>
                <a:hlinkClick r:id="rId3"/>
              </a:rPr>
              <a:t>F1 Score</a:t>
            </a:r>
          </a:p>
          <a:p>
            <a:pPr indent="-381000" lvl="0" marL="457200" rtl="0">
              <a:spcBef>
                <a:spcPts val="0"/>
              </a:spcBef>
              <a:buSzPct val="100000"/>
            </a:pPr>
            <a:r>
              <a:rPr lang="en" sz="2400"/>
              <a:t>harmonic mean of precision and recall</a:t>
            </a:r>
          </a:p>
          <a:p>
            <a:pPr lvl="0" rtl="0">
              <a:spcBef>
                <a:spcPts val="0"/>
              </a:spcBef>
              <a:buNone/>
            </a:pPr>
            <a:r>
              <a:t/>
            </a:r>
            <a:endParaRPr/>
          </a:p>
          <a:p>
            <a:pPr lvl="0">
              <a:spcBef>
                <a:spcPts val="0"/>
              </a:spcBef>
              <a:buNone/>
            </a:pPr>
            <a:r>
              <a:t/>
            </a:r>
            <a:endParaRPr b="1"/>
          </a:p>
          <a:p>
            <a:pPr lvl="0" rtl="0">
              <a:spcBef>
                <a:spcPts val="0"/>
              </a:spcBef>
              <a:buNone/>
            </a:pPr>
            <a:r>
              <a:rPr b="1" lang="en"/>
              <a:t>F</a:t>
            </a:r>
            <a:r>
              <a:rPr b="1" lang="en" sz="1300">
                <a:solidFill>
                  <a:srgbClr val="545454"/>
                </a:solidFill>
                <a:highlight>
                  <a:srgbClr val="FFFFFF"/>
                </a:highlight>
              </a:rPr>
              <a:t>β</a:t>
            </a:r>
            <a:r>
              <a:rPr b="1" lang="en">
                <a:solidFill>
                  <a:srgbClr val="545454"/>
                </a:solidFill>
                <a:highlight>
                  <a:srgbClr val="FFFFFF"/>
                </a:highlight>
              </a:rPr>
              <a:t> </a:t>
            </a:r>
            <a:r>
              <a:rPr b="1" lang="en">
                <a:highlight>
                  <a:srgbClr val="FFFFFF"/>
                </a:highlight>
              </a:rPr>
              <a:t>Score</a:t>
            </a:r>
          </a:p>
          <a:p>
            <a:pPr lvl="0" rtl="0">
              <a:spcBef>
                <a:spcPts val="0"/>
              </a:spcBef>
              <a:buNone/>
            </a:pPr>
            <a:r>
              <a:rPr b="1" lang="en" sz="2400">
                <a:solidFill>
                  <a:srgbClr val="545454"/>
                </a:solidFill>
                <a:highlight>
                  <a:srgbClr val="FFFFFF"/>
                </a:highlight>
              </a:rPr>
              <a:t> </a:t>
            </a:r>
          </a:p>
          <a:p>
            <a:pPr lvl="0" rtl="0">
              <a:spcBef>
                <a:spcPts val="0"/>
              </a:spcBef>
              <a:buNone/>
            </a:pPr>
            <a:r>
              <a:t/>
            </a:r>
            <a:endParaRPr b="1" sz="2400">
              <a:solidFill>
                <a:srgbClr val="545454"/>
              </a:solidFill>
              <a:highlight>
                <a:srgbClr val="FFFFFF"/>
              </a:highlight>
            </a:endParaRPr>
          </a:p>
        </p:txBody>
      </p:sp>
      <p:pic>
        <p:nvPicPr>
          <p:cNvPr id="158" name="Shape 158"/>
          <p:cNvPicPr preferRelativeResize="0"/>
          <p:nvPr/>
        </p:nvPicPr>
        <p:blipFill>
          <a:blip r:embed="rId4">
            <a:alphaModFix/>
          </a:blip>
          <a:stretch>
            <a:fillRect/>
          </a:stretch>
        </p:blipFill>
        <p:spPr>
          <a:xfrm>
            <a:off x="6262725" y="1216287"/>
            <a:ext cx="2710925" cy="2710925"/>
          </a:xfrm>
          <a:prstGeom prst="rect">
            <a:avLst/>
          </a:prstGeom>
          <a:noFill/>
          <a:ln>
            <a:noFill/>
          </a:ln>
        </p:spPr>
      </p:pic>
      <p:pic>
        <p:nvPicPr>
          <p:cNvPr id="159" name="Shape 159"/>
          <p:cNvPicPr preferRelativeResize="0"/>
          <p:nvPr/>
        </p:nvPicPr>
        <p:blipFill>
          <a:blip r:embed="rId5">
            <a:alphaModFix/>
          </a:blip>
          <a:stretch>
            <a:fillRect/>
          </a:stretch>
        </p:blipFill>
        <p:spPr>
          <a:xfrm>
            <a:off x="533400" y="3973925"/>
            <a:ext cx="3618650" cy="562899"/>
          </a:xfrm>
          <a:prstGeom prst="rect">
            <a:avLst/>
          </a:prstGeom>
          <a:noFill/>
          <a:ln>
            <a:noFill/>
          </a:ln>
        </p:spPr>
      </p:pic>
      <p:pic>
        <p:nvPicPr>
          <p:cNvPr id="160" name="Shape 160"/>
          <p:cNvPicPr preferRelativeResize="0"/>
          <p:nvPr/>
        </p:nvPicPr>
        <p:blipFill>
          <a:blip r:embed="rId6">
            <a:alphaModFix/>
          </a:blip>
          <a:stretch>
            <a:fillRect/>
          </a:stretch>
        </p:blipFill>
        <p:spPr>
          <a:xfrm>
            <a:off x="990605" y="2343150"/>
            <a:ext cx="4682549" cy="640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Evaluating a Binary Classifier</a:t>
            </a:r>
          </a:p>
        </p:txBody>
      </p:sp>
      <p:sp>
        <p:nvSpPr>
          <p:cNvPr id="166" name="Shape 166"/>
          <p:cNvSpPr txBox="1"/>
          <p:nvPr>
            <p:ph idx="1" type="body"/>
          </p:nvPr>
        </p:nvSpPr>
        <p:spPr>
          <a:xfrm>
            <a:off x="457200" y="1200150"/>
            <a:ext cx="4528500" cy="3725699"/>
          </a:xfrm>
          <a:prstGeom prst="rect">
            <a:avLst/>
          </a:prstGeom>
        </p:spPr>
        <p:txBody>
          <a:bodyPr anchorCtr="0" anchor="t" bIns="91425" lIns="91425" rIns="91425" tIns="91425">
            <a:noAutofit/>
          </a:bodyPr>
          <a:lstStyle/>
          <a:p>
            <a:pPr lvl="0" rtl="0">
              <a:spcBef>
                <a:spcPts val="0"/>
              </a:spcBef>
              <a:buNone/>
            </a:pPr>
            <a:r>
              <a:rPr b="1" lang="en" sz="2400"/>
              <a:t>ROC Plot</a:t>
            </a:r>
          </a:p>
          <a:p>
            <a:pPr indent="-355600" lvl="0" marL="457200" rtl="0">
              <a:spcBef>
                <a:spcPts val="0"/>
              </a:spcBef>
              <a:buSzPct val="100000"/>
            </a:pPr>
            <a:r>
              <a:rPr lang="en" sz="2000"/>
              <a:t>If classifier A’s ROC curve is strictly greater than classifier B’s, then classifier A is always preferred.</a:t>
            </a:r>
            <a:br>
              <a:rPr lang="en" sz="2000"/>
            </a:br>
          </a:p>
          <a:p>
            <a:pPr indent="-355600" lvl="0" marL="457200" rtl="0">
              <a:spcBef>
                <a:spcPts val="0"/>
              </a:spcBef>
              <a:buSzPct val="100000"/>
            </a:pPr>
            <a:r>
              <a:rPr lang="en" sz="2000"/>
              <a:t>If two classifier’s ROC curves intersect, then the choice depends on relative importance of sensitivity and specificity.</a:t>
            </a:r>
          </a:p>
          <a:p>
            <a:pPr lvl="0" rtl="0">
              <a:spcBef>
                <a:spcPts val="0"/>
              </a:spcBef>
              <a:buNone/>
            </a:pPr>
            <a:r>
              <a:t/>
            </a:r>
            <a:endParaRPr b="1" sz="1800"/>
          </a:p>
        </p:txBody>
      </p:sp>
      <p:pic>
        <p:nvPicPr>
          <p:cNvPr id="167" name="Shape 167"/>
          <p:cNvPicPr preferRelativeResize="0"/>
          <p:nvPr/>
        </p:nvPicPr>
        <p:blipFill rotWithShape="1">
          <a:blip r:embed="rId3">
            <a:alphaModFix/>
          </a:blip>
          <a:srcRect b="4763" l="0" r="0" t="2195"/>
          <a:stretch/>
        </p:blipFill>
        <p:spPr>
          <a:xfrm>
            <a:off x="4985703" y="1415272"/>
            <a:ext cx="3701100" cy="32954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Problem Motivation</a:t>
            </a:r>
          </a:p>
        </p:txBody>
      </p:sp>
      <p:sp>
        <p:nvSpPr>
          <p:cNvPr id="50" name="Shape 50"/>
          <p:cNvSpPr txBox="1"/>
          <p:nvPr>
            <p:ph idx="1" type="body"/>
          </p:nvPr>
        </p:nvSpPr>
        <p:spPr>
          <a:xfrm>
            <a:off x="457200" y="1200150"/>
            <a:ext cx="8444400" cy="3725699"/>
          </a:xfrm>
          <a:prstGeom prst="rect">
            <a:avLst/>
          </a:prstGeom>
        </p:spPr>
        <p:txBody>
          <a:bodyPr anchorCtr="0" anchor="t" bIns="91425" lIns="91425" rIns="91425" tIns="91425">
            <a:noAutofit/>
          </a:bodyPr>
          <a:lstStyle/>
          <a:p>
            <a:pPr indent="-228600" lvl="0" marL="457200" rtl="0">
              <a:spcBef>
                <a:spcPts val="0"/>
              </a:spcBef>
            </a:pPr>
            <a:r>
              <a:rPr lang="en"/>
              <a:t>Classification datasets can be “imbalanced”.</a:t>
            </a:r>
          </a:p>
          <a:p>
            <a:pPr indent="-228600" lvl="1" marL="914400" rtl="0">
              <a:spcBef>
                <a:spcPts val="0"/>
              </a:spcBef>
            </a:pPr>
            <a:r>
              <a:rPr lang="en"/>
              <a:t>i.e. many observations of one class, few of another</a:t>
            </a:r>
          </a:p>
          <a:p>
            <a:pPr indent="-228600" lvl="0" marL="457200" rtl="0">
              <a:spcBef>
                <a:spcPts val="0"/>
              </a:spcBef>
            </a:pPr>
            <a:r>
              <a:rPr lang="en"/>
              <a:t>Costs of a false positive is often different from cost of a false negative.</a:t>
            </a:r>
          </a:p>
          <a:p>
            <a:pPr indent="-228600" lvl="1" marL="914400" rtl="0">
              <a:spcBef>
                <a:spcPts val="0"/>
              </a:spcBef>
            </a:pPr>
            <a:r>
              <a:rPr lang="en"/>
              <a:t>e.g. missing fraud can be more costly than screening legitimate activity</a:t>
            </a:r>
          </a:p>
          <a:p>
            <a:pPr indent="-419100" lvl="0" marL="457200" marR="0" rtl="0" algn="l">
              <a:lnSpc>
                <a:spcPct val="100000"/>
              </a:lnSpc>
              <a:spcBef>
                <a:spcPts val="600"/>
              </a:spcBef>
              <a:spcAft>
                <a:spcPts val="0"/>
              </a:spcAft>
              <a:buClr>
                <a:schemeClr val="dk1"/>
              </a:buClr>
              <a:buSzPct val="100000"/>
              <a:buFont typeface="Arial"/>
            </a:pPr>
            <a:r>
              <a:rPr lang="en"/>
              <a:t>Accuracy-driven models will over-predict the majority class.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2400"/>
              <a:t>ROC - Area Under Curve (AUC)</a:t>
            </a:r>
          </a:p>
          <a:p>
            <a:pPr indent="-381000" lvl="0" marL="457200" rtl="0">
              <a:spcBef>
                <a:spcPts val="0"/>
              </a:spcBef>
              <a:buSzPct val="100000"/>
            </a:pPr>
            <a:r>
              <a:rPr lang="en" sz="2400"/>
              <a:t>Equals the probability that the model will rank a randomly chosen positive observation higher than a randomly chosen negative observation.</a:t>
            </a:r>
            <a:br>
              <a:rPr lang="en" sz="2400"/>
            </a:br>
          </a:p>
          <a:p>
            <a:pPr indent="-381000" lvl="0" marL="457200" rtl="0">
              <a:spcBef>
                <a:spcPts val="0"/>
              </a:spcBef>
              <a:buSzPct val="100000"/>
            </a:pPr>
            <a:r>
              <a:rPr lang="en" sz="2400"/>
              <a:t>Useful for comparing different classes of models in general setting.</a:t>
            </a:r>
          </a:p>
        </p:txBody>
      </p:sp>
      <p:sp>
        <p:nvSpPr>
          <p:cNvPr id="173" name="Shape 17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Evaluating a Binary Classifier</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idx="1" type="body"/>
          </p:nvPr>
        </p:nvSpPr>
        <p:spPr>
          <a:xfrm>
            <a:off x="265000" y="1200150"/>
            <a:ext cx="8612699" cy="3725699"/>
          </a:xfrm>
          <a:prstGeom prst="rect">
            <a:avLst/>
          </a:prstGeom>
        </p:spPr>
        <p:txBody>
          <a:bodyPr anchorCtr="0" anchor="t" bIns="91425" lIns="91425" rIns="91425" tIns="91425">
            <a:noAutofit/>
          </a:bodyPr>
          <a:lstStyle/>
          <a:p>
            <a:pPr indent="-381000" lvl="0" marL="457200" rtl="0">
              <a:spcBef>
                <a:spcPts val="0"/>
              </a:spcBef>
              <a:buSzPct val="100000"/>
            </a:pPr>
            <a:r>
              <a:rPr lang="en" sz="2400"/>
              <a:t>Logistic regression’s usual objective function:</a:t>
            </a:r>
          </a:p>
          <a:p>
            <a:pPr lvl="0" rtl="0">
              <a:spcBef>
                <a:spcPts val="0"/>
              </a:spcBef>
              <a:buNone/>
            </a:pPr>
            <a:r>
              <a:t/>
            </a:r>
            <a:endParaRPr sz="2900"/>
          </a:p>
          <a:p>
            <a:pPr lvl="0" rtl="0">
              <a:spcBef>
                <a:spcPts val="0"/>
              </a:spcBef>
              <a:buNone/>
            </a:pPr>
            <a:r>
              <a:t/>
            </a:r>
            <a:endParaRPr sz="2900"/>
          </a:p>
          <a:p>
            <a:pPr indent="-381000" lvl="0" marL="457200" rtl="0">
              <a:spcBef>
                <a:spcPts val="0"/>
              </a:spcBef>
              <a:buSzPct val="100000"/>
            </a:pPr>
            <a:r>
              <a:rPr lang="en" sz="2400"/>
              <a:t>New objective function, representing expected cost:</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lvl="0" rtl="0">
              <a:spcBef>
                <a:spcPts val="0"/>
              </a:spcBef>
              <a:buNone/>
            </a:pPr>
            <a:r>
              <a:t/>
            </a:r>
            <a:endParaRPr i="1" sz="1200"/>
          </a:p>
          <a:p>
            <a:pPr lvl="0" rtl="0">
              <a:spcBef>
                <a:spcPts val="0"/>
              </a:spcBef>
              <a:buNone/>
            </a:pPr>
            <a:r>
              <a:rPr i="1" lang="en" sz="1200"/>
              <a:t>Note that the cost-sensitive objective function is not convex!</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lvl="0" rtl="0">
              <a:spcBef>
                <a:spcPts val="0"/>
              </a:spcBef>
              <a:buNone/>
            </a:pPr>
            <a:r>
              <a:t/>
            </a:r>
            <a:endParaRPr sz="1800"/>
          </a:p>
          <a:p>
            <a:pPr lvl="0">
              <a:spcBef>
                <a:spcPts val="0"/>
              </a:spcBef>
              <a:buNone/>
            </a:pPr>
            <a:r>
              <a:t/>
            </a:r>
            <a:endParaRPr/>
          </a:p>
        </p:txBody>
      </p:sp>
      <p:sp>
        <p:nvSpPr>
          <p:cNvPr id="179" name="Shape 17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Cost-sensitive Logistic Regression</a:t>
            </a:r>
          </a:p>
        </p:txBody>
      </p:sp>
      <p:pic>
        <p:nvPicPr>
          <p:cNvPr id="180" name="Shape 180"/>
          <p:cNvPicPr preferRelativeResize="0"/>
          <p:nvPr/>
        </p:nvPicPr>
        <p:blipFill>
          <a:blip r:embed="rId3">
            <a:alphaModFix/>
          </a:blip>
          <a:stretch>
            <a:fillRect/>
          </a:stretch>
        </p:blipFill>
        <p:spPr>
          <a:xfrm>
            <a:off x="1162050" y="1934479"/>
            <a:ext cx="6819898" cy="797519"/>
          </a:xfrm>
          <a:prstGeom prst="rect">
            <a:avLst/>
          </a:prstGeom>
          <a:noFill/>
          <a:ln>
            <a:noFill/>
          </a:ln>
        </p:spPr>
      </p:pic>
      <p:pic>
        <p:nvPicPr>
          <p:cNvPr id="181" name="Shape 181"/>
          <p:cNvPicPr preferRelativeResize="0"/>
          <p:nvPr/>
        </p:nvPicPr>
        <p:blipFill>
          <a:blip r:embed="rId4">
            <a:alphaModFix/>
          </a:blip>
          <a:stretch>
            <a:fillRect/>
          </a:stretch>
        </p:blipFill>
        <p:spPr>
          <a:xfrm>
            <a:off x="2090925" y="3235475"/>
            <a:ext cx="5243950" cy="140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Cost-sensitive Logistic Regression</a:t>
            </a:r>
          </a:p>
        </p:txBody>
      </p:sp>
      <p:sp>
        <p:nvSpPr>
          <p:cNvPr id="187" name="Shape 18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Logistic regression goal: accurately estimate parameter of Bernoulli random variables</a:t>
            </a:r>
          </a:p>
          <a:p>
            <a:pPr indent="-228600" lvl="0" marL="457200" rtl="0">
              <a:spcBef>
                <a:spcPts val="0"/>
              </a:spcBef>
            </a:pPr>
            <a:r>
              <a:rPr lang="en"/>
              <a:t>Cost-sensitive logistic regression goal: minimize misclassification cost</a:t>
            </a:r>
          </a:p>
          <a:p>
            <a:pPr indent="-228600" lvl="0" marL="457200">
              <a:spcBef>
                <a:spcPts val="0"/>
              </a:spcBef>
            </a:pPr>
            <a:r>
              <a:rPr lang="en"/>
              <a:t>Both assume that observations are Bernoulli</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Solutions</a:t>
            </a:r>
          </a:p>
        </p:txBody>
      </p:sp>
      <p:sp>
        <p:nvSpPr>
          <p:cNvPr id="56" name="Shape 5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Cost-sensitive learning:</a:t>
            </a:r>
          </a:p>
          <a:p>
            <a:pPr indent="-228600" lvl="1" marL="914400" rtl="0">
              <a:spcBef>
                <a:spcPts val="0"/>
              </a:spcBef>
            </a:pPr>
            <a:r>
              <a:rPr lang="en"/>
              <a:t>thresholding (aka “profit curves”)</a:t>
            </a:r>
          </a:p>
          <a:p>
            <a:pPr indent="-228600" lvl="1" marL="914400" rtl="0">
              <a:spcBef>
                <a:spcPts val="0"/>
              </a:spcBef>
            </a:pPr>
            <a:r>
              <a:rPr lang="en"/>
              <a:t>modified objective functions</a:t>
            </a:r>
            <a:br>
              <a:rPr lang="en"/>
            </a:br>
          </a:p>
          <a:p>
            <a:pPr indent="-228600" lvl="0" marL="457200" rtl="0">
              <a:spcBef>
                <a:spcPts val="0"/>
              </a:spcBef>
            </a:pPr>
            <a:r>
              <a:rPr lang="en"/>
              <a:t>Sampling:</a:t>
            </a:r>
          </a:p>
          <a:p>
            <a:pPr indent="-228600" lvl="1" marL="914400" rtl="0">
              <a:spcBef>
                <a:spcPts val="0"/>
              </a:spcBef>
            </a:pPr>
            <a:r>
              <a:rPr lang="en"/>
              <a:t>Oversampling</a:t>
            </a:r>
          </a:p>
          <a:p>
            <a:pPr indent="-228600" lvl="1" marL="914400" rtl="0">
              <a:spcBef>
                <a:spcPts val="0"/>
              </a:spcBef>
            </a:pPr>
            <a:r>
              <a:rPr lang="en"/>
              <a:t>Undersampling</a:t>
            </a:r>
          </a:p>
          <a:p>
            <a:pPr indent="-228600" lvl="1" marL="914400" rtl="0">
              <a:spcBef>
                <a:spcPts val="0"/>
              </a:spcBef>
            </a:pPr>
            <a:r>
              <a:rPr lang="en"/>
              <a:t>SMOTE - </a:t>
            </a:r>
            <a:r>
              <a:rPr lang="en" u="sng"/>
              <a:t>S</a:t>
            </a:r>
            <a:r>
              <a:rPr lang="en"/>
              <a:t>ynthetic </a:t>
            </a:r>
            <a:r>
              <a:rPr lang="en" u="sng"/>
              <a:t>M</a:t>
            </a:r>
            <a:r>
              <a:rPr lang="en"/>
              <a:t>inority </a:t>
            </a:r>
            <a:r>
              <a:rPr lang="en" u="sng"/>
              <a:t>O</a:t>
            </a:r>
            <a:r>
              <a:rPr lang="en"/>
              <a:t>versampling </a:t>
            </a:r>
            <a:r>
              <a:rPr lang="en" u="sng"/>
              <a:t>TE</a:t>
            </a:r>
            <a:r>
              <a:rPr lang="en"/>
              <a:t>chnique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sz="3200"/>
              <a:t>Cost-sensitive Learning - Thresholding</a:t>
            </a:r>
          </a:p>
        </p:txBody>
      </p:sp>
      <p:pic>
        <p:nvPicPr>
          <p:cNvPr id="62" name="Shape 62"/>
          <p:cNvPicPr preferRelativeResize="0"/>
          <p:nvPr/>
        </p:nvPicPr>
        <p:blipFill>
          <a:blip r:embed="rId3">
            <a:alphaModFix/>
          </a:blip>
          <a:stretch>
            <a:fillRect/>
          </a:stretch>
        </p:blipFill>
        <p:spPr>
          <a:xfrm>
            <a:off x="5333874" y="1678962"/>
            <a:ext cx="3352925" cy="3251324"/>
          </a:xfrm>
          <a:prstGeom prst="rect">
            <a:avLst/>
          </a:prstGeom>
          <a:noFill/>
          <a:ln>
            <a:noFill/>
          </a:ln>
        </p:spPr>
      </p:pic>
      <p:sp>
        <p:nvSpPr>
          <p:cNvPr id="63" name="Shape 63"/>
          <p:cNvSpPr txBox="1"/>
          <p:nvPr>
            <p:ph idx="1" type="body"/>
          </p:nvPr>
        </p:nvSpPr>
        <p:spPr>
          <a:xfrm>
            <a:off x="412800" y="1204575"/>
            <a:ext cx="5409299" cy="3725699"/>
          </a:xfrm>
          <a:prstGeom prst="rect">
            <a:avLst/>
          </a:prstGeom>
        </p:spPr>
        <p:txBody>
          <a:bodyPr anchorCtr="0" anchor="t" bIns="91425" lIns="91425" rIns="91425" tIns="91425">
            <a:noAutofit/>
          </a:bodyPr>
          <a:lstStyle/>
          <a:p>
            <a:pPr lvl="0" rtl="0">
              <a:spcBef>
                <a:spcPts val="0"/>
              </a:spcBef>
              <a:buNone/>
            </a:pPr>
            <a:r>
              <a:rPr b="1" lang="en" sz="2600"/>
              <a:t>Recall the ROC Curve:</a:t>
            </a:r>
          </a:p>
          <a:p>
            <a:pPr indent="-393700" lvl="0" marL="457200" rtl="0">
              <a:spcBef>
                <a:spcPts val="0"/>
              </a:spcBef>
              <a:buSzPct val="100000"/>
            </a:pPr>
            <a:r>
              <a:rPr lang="en" sz="2600"/>
              <a:t>ROC shows FPR = (1-TNR) vs          TPR (aka Recall)</a:t>
            </a:r>
          </a:p>
          <a:p>
            <a:pPr indent="-393700" lvl="0" marL="457200" rtl="0">
              <a:spcBef>
                <a:spcPts val="0"/>
              </a:spcBef>
              <a:buSzPct val="100000"/>
            </a:pPr>
            <a:r>
              <a:rPr lang="en" sz="2600"/>
              <a:t>doesn’t give preference to</a:t>
            </a:r>
            <a:br>
              <a:rPr lang="en" sz="2600"/>
            </a:br>
            <a:r>
              <a:rPr lang="en" sz="2600"/>
              <a:t>one over the other</a:t>
            </a:r>
          </a:p>
          <a:p>
            <a:pPr lvl="0" rtl="0">
              <a:spcBef>
                <a:spcPts val="0"/>
              </a:spcBef>
              <a:buNone/>
            </a:pPr>
            <a:r>
              <a:rPr b="1" lang="en" sz="2600"/>
              <a:t>Q:</a:t>
            </a:r>
            <a:r>
              <a:rPr lang="en" sz="2600"/>
              <a:t> How to handle unequal</a:t>
            </a:r>
          </a:p>
          <a:p>
            <a:pPr lvl="0" rtl="0">
              <a:spcBef>
                <a:spcPts val="0"/>
              </a:spcBef>
              <a:buNone/>
            </a:pPr>
            <a:r>
              <a:rPr lang="en" sz="2600"/>
              <a:t>     error costs?</a:t>
            </a:r>
          </a:p>
          <a:p>
            <a:pPr lvl="0" rtl="0">
              <a:spcBef>
                <a:spcPts val="0"/>
              </a:spcBef>
              <a:buNone/>
            </a:pPr>
            <a:r>
              <a:rPr b="1" lang="en" sz="2600"/>
              <a:t>A:</a:t>
            </a:r>
            <a:r>
              <a:rPr lang="en" sz="2600"/>
              <a:t>  Plot expected profit!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sz="3200"/>
              <a:t>Cost-sensitive Learning - Thresholding</a:t>
            </a:r>
          </a:p>
        </p:txBody>
      </p:sp>
      <p:sp>
        <p:nvSpPr>
          <p:cNvPr id="69" name="Shape 6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a:t>Computing Expected Profit</a:t>
            </a:r>
          </a:p>
          <a:p>
            <a:pPr lvl="0">
              <a:spcBef>
                <a:spcPts val="0"/>
              </a:spcBef>
              <a:buNone/>
            </a:pPr>
            <a:r>
              <a:rPr lang="en"/>
              <a:t>Step 1 - Estimate error probabilities.</a:t>
            </a:r>
          </a:p>
        </p:txBody>
      </p:sp>
      <p:pic>
        <p:nvPicPr>
          <p:cNvPr id="70" name="Shape 70"/>
          <p:cNvPicPr preferRelativeResize="0"/>
          <p:nvPr/>
        </p:nvPicPr>
        <p:blipFill rotWithShape="1">
          <a:blip r:embed="rId3">
            <a:alphaModFix/>
          </a:blip>
          <a:srcRect b="9257" l="5045" r="9724" t="5658"/>
          <a:stretch/>
        </p:blipFill>
        <p:spPr>
          <a:xfrm>
            <a:off x="2284525" y="2394075"/>
            <a:ext cx="4574950" cy="253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200"/>
              <a:t>Cost-sensitive Learning - Thresholding</a:t>
            </a:r>
          </a:p>
        </p:txBody>
      </p:sp>
      <p:sp>
        <p:nvSpPr>
          <p:cNvPr id="76" name="Shape 7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a:t>Computing Expected Profit</a:t>
            </a:r>
          </a:p>
          <a:p>
            <a:pPr lvl="0" rtl="0">
              <a:spcBef>
                <a:spcPts val="0"/>
              </a:spcBef>
              <a:buNone/>
            </a:pPr>
            <a:r>
              <a:rPr lang="en"/>
              <a:t>Step 2 - Define the cost-benefit matrix.</a:t>
            </a:r>
          </a:p>
        </p:txBody>
      </p:sp>
      <p:pic>
        <p:nvPicPr>
          <p:cNvPr id="77" name="Shape 77"/>
          <p:cNvPicPr preferRelativeResize="0"/>
          <p:nvPr/>
        </p:nvPicPr>
        <p:blipFill>
          <a:blip r:embed="rId3">
            <a:alphaModFix/>
          </a:blip>
          <a:stretch>
            <a:fillRect/>
          </a:stretch>
        </p:blipFill>
        <p:spPr>
          <a:xfrm>
            <a:off x="3160337" y="2354096"/>
            <a:ext cx="2823325" cy="278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200"/>
              <a:t>Cost-sensitive Learning - Thresholding</a:t>
            </a:r>
          </a:p>
        </p:txBody>
      </p:sp>
      <p:sp>
        <p:nvSpPr>
          <p:cNvPr id="83" name="Shape 83"/>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rPr b="1" lang="en"/>
              <a:t>Computing Expected Profit</a:t>
            </a:r>
          </a:p>
          <a:p>
            <a:pPr lvl="0" rtl="0">
              <a:spcBef>
                <a:spcPts val="0"/>
              </a:spcBef>
              <a:buNone/>
            </a:pPr>
            <a:r>
              <a:rPr lang="en"/>
              <a:t>Step 3 - Combine probabilities and payoffs.</a:t>
            </a:r>
          </a:p>
        </p:txBody>
      </p:sp>
      <p:pic>
        <p:nvPicPr>
          <p:cNvPr id="84" name="Shape 84"/>
          <p:cNvPicPr preferRelativeResize="0"/>
          <p:nvPr/>
        </p:nvPicPr>
        <p:blipFill>
          <a:blip r:embed="rId3">
            <a:alphaModFix/>
          </a:blip>
          <a:stretch>
            <a:fillRect/>
          </a:stretch>
        </p:blipFill>
        <p:spPr>
          <a:xfrm>
            <a:off x="895350" y="2362200"/>
            <a:ext cx="7353300" cy="278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sz="3200"/>
              <a:t>Cost-sensitive Learning - Thresholding</a:t>
            </a:r>
          </a:p>
        </p:txBody>
      </p:sp>
      <p:sp>
        <p:nvSpPr>
          <p:cNvPr id="90" name="Shape 9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a:t>Find the profit-maximizing threshold</a:t>
            </a:r>
          </a:p>
          <a:p>
            <a:pPr indent="-342900" lvl="0" marL="457200" rtl="0">
              <a:spcBef>
                <a:spcPts val="0"/>
              </a:spcBef>
              <a:buSzPct val="100000"/>
            </a:pPr>
            <a:r>
              <a:rPr lang="en" sz="1800"/>
              <a:t>For each possible threshold,</a:t>
            </a:r>
            <a:br>
              <a:rPr lang="en" sz="1800"/>
            </a:br>
            <a:r>
              <a:rPr lang="en" sz="1800"/>
              <a:t>compute expected profit.</a:t>
            </a:r>
          </a:p>
          <a:p>
            <a:pPr indent="-342900" lvl="0" marL="457200" rtl="0">
              <a:spcBef>
                <a:spcPts val="0"/>
              </a:spcBef>
              <a:buSzPct val="100000"/>
            </a:pPr>
            <a:r>
              <a:rPr lang="en" sz="1800"/>
              <a:t>Then select threshold with highest</a:t>
            </a:r>
            <a:br>
              <a:rPr lang="en" sz="1800"/>
            </a:br>
            <a:r>
              <a:rPr lang="en" sz="1800"/>
              <a:t>expected profit.</a:t>
            </a:r>
          </a:p>
        </p:txBody>
      </p:sp>
      <p:pic>
        <p:nvPicPr>
          <p:cNvPr id="91" name="Shape 91"/>
          <p:cNvPicPr preferRelativeResize="0"/>
          <p:nvPr/>
        </p:nvPicPr>
        <p:blipFill>
          <a:blip r:embed="rId3">
            <a:alphaModFix/>
          </a:blip>
          <a:stretch>
            <a:fillRect/>
          </a:stretch>
        </p:blipFill>
        <p:spPr>
          <a:xfrm>
            <a:off x="4636312" y="1880221"/>
            <a:ext cx="4507675" cy="326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pic>
        <p:nvPicPr>
          <p:cNvPr id="96" name="Shape 96"/>
          <p:cNvPicPr preferRelativeResize="0"/>
          <p:nvPr/>
        </p:nvPicPr>
        <p:blipFill rotWithShape="1">
          <a:blip r:embed="rId3">
            <a:alphaModFix/>
          </a:blip>
          <a:srcRect b="5908" l="0" r="0" t="0"/>
          <a:stretch/>
        </p:blipFill>
        <p:spPr>
          <a:xfrm>
            <a:off x="2220437" y="1159900"/>
            <a:ext cx="4703124" cy="3477400"/>
          </a:xfrm>
          <a:prstGeom prst="rect">
            <a:avLst/>
          </a:prstGeom>
          <a:noFill/>
          <a:ln>
            <a:noFill/>
          </a:ln>
        </p:spPr>
      </p:pic>
      <p:sp>
        <p:nvSpPr>
          <p:cNvPr id="97" name="Shape 9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sz="3200"/>
              <a:t>Cost-sensitive Learning - Thresholding</a:t>
            </a:r>
          </a:p>
        </p:txBody>
      </p:sp>
      <p:sp>
        <p:nvSpPr>
          <p:cNvPr id="98" name="Shape 98"/>
          <p:cNvSpPr txBox="1"/>
          <p:nvPr/>
        </p:nvSpPr>
        <p:spPr>
          <a:xfrm>
            <a:off x="2676625" y="4714050"/>
            <a:ext cx="5752800" cy="671100"/>
          </a:xfrm>
          <a:prstGeom prst="rect">
            <a:avLst/>
          </a:prstGeom>
          <a:noFill/>
          <a:ln>
            <a:noFill/>
          </a:ln>
        </p:spPr>
        <p:txBody>
          <a:bodyPr anchorCtr="0" anchor="t" bIns="91425" lIns="91425" rIns="91425" tIns="91425">
            <a:noAutofit/>
          </a:bodyPr>
          <a:lstStyle/>
          <a:p>
            <a:pPr lvl="0">
              <a:spcBef>
                <a:spcPts val="0"/>
              </a:spcBef>
              <a:buNone/>
            </a:pPr>
            <a:r>
              <a:rPr lang="en"/>
              <a:t>Percent of test instances (decreasing by score)</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