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media.archonia.com/images/samples/83/42/128342_s0.jpg"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 name="Shape 28"/>
        <p:cNvGrpSpPr/>
        <p:nvPr/>
      </p:nvGrpSpPr>
      <p:grpSpPr>
        <a:xfrm>
          <a:off x="0" y="0"/>
          <a:ext cx="0" cy="0"/>
          <a:chOff x="0" y="0"/>
          <a:chExt cx="0" cy="0"/>
        </a:xfrm>
      </p:grpSpPr>
      <p:sp>
        <p:nvSpPr>
          <p:cNvPr id="29" name="Shape 29"/>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30" name="Shape 3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 and other edits by Ryan… nothing huge… changed wording, added animations, deleted a few slides, added a few slides, reordered slides, etc. Most of this is Aaron’s original deck.</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This is especially true for spark. If you don’t have sympathy for the system, you’ll write code that is not efficient and will tax your hardware and take forever to run. You need to know a little bit about how Spark works so that you can use it correctly, but you don’t need to know the low-level details (unless you want to for fun!).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The driver program (where the SparkContext lives) will usually run on your laptop. It tells you cluster what to do: it says “jump”, the cluster says “how high?” ... sort-of thing.</a:t>
            </a:r>
          </a:p>
          <a:p>
            <a:pPr lvl="0" rtl="0">
              <a:spcBef>
                <a:spcPts val="0"/>
              </a:spcBef>
              <a:buNone/>
            </a:pPr>
            <a:r>
              <a:t/>
            </a:r>
            <a:endParaRPr/>
          </a:p>
          <a:p>
            <a:pPr lvl="0" rtl="0">
              <a:spcBef>
                <a:spcPts val="0"/>
              </a:spcBef>
              <a:buNone/>
            </a:pPr>
            <a:r>
              <a:rPr lang="en"/>
              <a:t>The cluster manager might live on the same machine as one of your workers. Or it might be a stand-alone node. Either way the cluster manager’s job is to schedule task on the workers and to restart tasks if one of your works dies.</a:t>
            </a:r>
          </a:p>
          <a:p>
            <a:pPr lvl="0" rtl="0">
              <a:spcBef>
                <a:spcPts val="0"/>
              </a:spcBef>
              <a:buNone/>
            </a:pPr>
            <a:r>
              <a:t/>
            </a:r>
            <a:endParaRPr/>
          </a:p>
          <a:p>
            <a:pPr lvl="0" rtl="0">
              <a:spcBef>
                <a:spcPts val="0"/>
              </a:spcBef>
              <a:buNone/>
            </a:pPr>
            <a:r>
              <a:rPr lang="en"/>
              <a:t>The works are the nodes that do the heavy of collectively crunching all the data.</a:t>
            </a:r>
          </a:p>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000">
                <a:solidFill>
                  <a:srgbClr val="333333"/>
                </a:solidFill>
                <a:highlight>
                  <a:srgbClr val="FFFFFF"/>
                </a:highlight>
              </a:rPr>
              <a:t>DAG = Directed Acyclic Graph (Thanks Cindy Chen for pointing out the first appearance)</a:t>
            </a:r>
          </a:p>
          <a:p>
            <a:pPr lvl="0" rtl="0">
              <a:spcBef>
                <a:spcPts val="0"/>
              </a:spcBef>
              <a:buNone/>
            </a:pPr>
            <a:r>
              <a:t/>
            </a:r>
            <a:endParaRPr sz="1000">
              <a:solidFill>
                <a:srgbClr val="333333"/>
              </a:solidFill>
              <a:highlight>
                <a:srgbClr val="FFFFFF"/>
              </a:highlight>
            </a:endParaRPr>
          </a:p>
          <a:p>
            <a:pPr lvl="0" rtl="0">
              <a:spcBef>
                <a:spcPts val="0"/>
              </a:spcBef>
              <a:buNone/>
            </a:pPr>
            <a:r>
              <a:rPr lang="en" sz="1000">
                <a:solidFill>
                  <a:srgbClr val="333333"/>
                </a:solidFill>
                <a:highlight>
                  <a:srgbClr val="FFFFFF"/>
                </a:highlight>
              </a:rPr>
              <a:t>You build the DAG in your driver program by applying transformations to RDDs.</a:t>
            </a:r>
          </a:p>
          <a:p>
            <a:pPr lvl="0" rtl="0">
              <a:spcBef>
                <a:spcPts val="0"/>
              </a:spcBef>
              <a:buNone/>
            </a:pPr>
            <a:r>
              <a:t/>
            </a:r>
            <a:endParaRPr sz="1000">
              <a:solidFill>
                <a:srgbClr val="333333"/>
              </a:solidFill>
              <a:highlight>
                <a:srgbClr val="FFFFFF"/>
              </a:highlight>
            </a:endParaRPr>
          </a:p>
          <a:p>
            <a:pPr lvl="0" rtl="0">
              <a:spcBef>
                <a:spcPts val="0"/>
              </a:spcBef>
              <a:buNone/>
            </a:pPr>
            <a:r>
              <a:rPr lang="en" sz="1000">
                <a:solidFill>
                  <a:srgbClr val="333333"/>
                </a:solidFill>
                <a:highlight>
                  <a:srgbClr val="FFFFFF"/>
                </a:highlight>
              </a:rPr>
              <a:t>The DAG scheduler then figures out how translate the DAG into stages with small tasks.</a:t>
            </a:r>
          </a:p>
          <a:p>
            <a:pPr lvl="0" rtl="0">
              <a:spcBef>
                <a:spcPts val="0"/>
              </a:spcBef>
              <a:buNone/>
            </a:pPr>
            <a:r>
              <a:t/>
            </a:r>
            <a:endParaRPr sz="1000">
              <a:solidFill>
                <a:srgbClr val="333333"/>
              </a:solidFill>
              <a:highlight>
                <a:srgbClr val="FFFFFF"/>
              </a:highlight>
            </a:endParaRPr>
          </a:p>
          <a:p>
            <a:pPr lvl="0">
              <a:spcBef>
                <a:spcPts val="0"/>
              </a:spcBef>
              <a:buNone/>
            </a:pPr>
            <a:r>
              <a:rPr lang="en" sz="1000">
                <a:solidFill>
                  <a:srgbClr val="333333"/>
                </a:solidFill>
                <a:highlight>
                  <a:srgbClr val="FFFFFF"/>
                </a:highlight>
              </a:rPr>
              <a:t>Those tasks get sent to the TaskScheduler which runs on the Cluster manager. The cluster managers allocates workers to perform the tasks.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Here’s an example of how a DAG is split into stages and tasks.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You can transform RDDs, but that just adds a node to the DAG… that is, it just puts a step in your pipeline. Nothing is actually computed by transforming an RDD. In this way you can layer transformations without causing any real computation to occur.</a:t>
            </a:r>
          </a:p>
          <a:p>
            <a:pPr lvl="0" rtl="0">
              <a:spcBef>
                <a:spcPts val="0"/>
              </a:spcBef>
              <a:buNone/>
            </a:pPr>
            <a:r>
              <a:t/>
            </a:r>
            <a:endParaRPr/>
          </a:p>
          <a:p>
            <a:pPr lvl="0" rtl="0">
              <a:spcBef>
                <a:spcPts val="0"/>
              </a:spcBef>
              <a:buNone/>
            </a:pPr>
            <a:r>
              <a:rPr lang="en"/>
              <a:t>Actions actually cause computations to happen. It forces the DAG that was created by the transformations to be executed. Actions actually return real results.</a:t>
            </a:r>
          </a:p>
          <a:p>
            <a:pPr lvl="0" rtl="0">
              <a:spcBef>
                <a:spcPts val="0"/>
              </a:spcBef>
              <a:buNone/>
            </a:pPr>
            <a:r>
              <a:t/>
            </a:r>
            <a:endParaRPr/>
          </a:p>
          <a:p>
            <a:pPr lvl="0" rtl="0">
              <a:spcBef>
                <a:spcPts val="0"/>
              </a:spcBef>
              <a:buNone/>
            </a:pPr>
            <a:r>
              <a:rPr lang="en"/>
              <a:t>Transformations: Lazily evaluated, add to DAG  .  Actions - force an evaluation</a:t>
            </a:r>
          </a:p>
          <a:p>
            <a:pPr lvl="0" rtl="0">
              <a:spcBef>
                <a:spcPts val="0"/>
              </a:spcBef>
              <a:buNone/>
            </a:pPr>
            <a:r>
              <a:t/>
            </a:r>
            <a:endParaRPr/>
          </a:p>
          <a:p>
            <a:pPr lvl="0" rtl="0">
              <a:spcBef>
                <a:spcPts val="0"/>
              </a:spcBef>
              <a:buNone/>
            </a:pPr>
            <a:r>
              <a:rPr lang="en" u="sng">
                <a:solidFill>
                  <a:schemeClr val="hlink"/>
                </a:solidFill>
                <a:hlinkClick r:id="rId2"/>
              </a:rPr>
              <a:t>http://media.archonia.com/images/samples/83/42/128342_s0.jpg</a:t>
            </a:r>
          </a:p>
          <a:p>
            <a:pPr lvl="0">
              <a:spcBef>
                <a:spcPts val="0"/>
              </a:spcBef>
              <a:buNone/>
            </a:pPr>
            <a:r>
              <a:rPr lang="en"/>
              <a:t>http://vignette2.wikia.nocookie.net/video151/images/e/e1/Qwizards_-_Transformers_Summer_Edition_2014/revision/latest?cb=20140625225455</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http://comicsalliance.com/files/2014/03/TMNT-Playmates-Movie-Action-Figures-all-main.png</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050">
                <a:solidFill>
                  <a:srgbClr val="333333"/>
                </a:solidFill>
                <a:highlight>
                  <a:srgbClr val="FFFFFF"/>
                </a:highlight>
              </a:rPr>
              <a:t>Return a new dataset formed by selecting those elements of the source on which </a:t>
            </a:r>
            <a:r>
              <a:rPr i="1" lang="en" sz="1050">
                <a:solidFill>
                  <a:srgbClr val="333333"/>
                </a:solidFill>
                <a:highlight>
                  <a:srgbClr val="FFFFFF"/>
                </a:highlight>
              </a:rPr>
              <a:t>func</a:t>
            </a:r>
            <a:r>
              <a:rPr lang="en" sz="1050">
                <a:solidFill>
                  <a:srgbClr val="333333"/>
                </a:solidFill>
                <a:highlight>
                  <a:srgbClr val="FFFFFF"/>
                </a:highlight>
              </a:rPr>
              <a:t> returns true.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 name="Shape 34"/>
        <p:cNvGrpSpPr/>
        <p:nvPr/>
      </p:nvGrpSpPr>
      <p:grpSpPr>
        <a:xfrm>
          <a:off x="0" y="0"/>
          <a:ext cx="0" cy="0"/>
          <a:chOff x="0" y="0"/>
          <a:chExt cx="0" cy="0"/>
        </a:xfrm>
      </p:grpSpPr>
      <p:sp>
        <p:nvSpPr>
          <p:cNvPr id="35" name="Shape 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 name="Shape 3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None/>
            </a:pPr>
            <a:r>
              <a:t/>
            </a:r>
            <a:endParaRPr sz="1200">
              <a:solidFill>
                <a:srgbClr val="252525"/>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sz="1050">
                <a:solidFill>
                  <a:srgbClr val="333333"/>
                </a:solidFill>
                <a:highlight>
                  <a:srgbClr val="FFFFFF"/>
                </a:highlight>
              </a:rPr>
              <a:t>Return a new distributed dataset formed by passing each element of the source through a function </a:t>
            </a:r>
            <a:r>
              <a:rPr i="1" lang="en" sz="1050">
                <a:solidFill>
                  <a:srgbClr val="333333"/>
                </a:solidFill>
                <a:highlight>
                  <a:srgbClr val="FFFFFF"/>
                </a:highlight>
              </a:rPr>
              <a:t>func</a:t>
            </a:r>
            <a:r>
              <a:rPr lang="en" sz="1050">
                <a:solidFill>
                  <a:srgbClr val="333333"/>
                </a:solidFill>
                <a:highlight>
                  <a:srgbClr val="FFFFFF"/>
                </a:highlight>
              </a:rPr>
              <a:t>. (Doc)</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050">
                <a:solidFill>
                  <a:srgbClr val="333333"/>
                </a:solidFill>
                <a:highlight>
                  <a:srgbClr val="FFFFFF"/>
                </a:highlight>
              </a:rPr>
              <a:t>Similar to map, but each input item can be mapped to 0 or more output items (so </a:t>
            </a:r>
            <a:r>
              <a:rPr i="1" lang="en" sz="1050">
                <a:solidFill>
                  <a:srgbClr val="333333"/>
                </a:solidFill>
                <a:highlight>
                  <a:srgbClr val="FFFFFF"/>
                </a:highlight>
              </a:rPr>
              <a:t>func</a:t>
            </a:r>
            <a:r>
              <a:rPr lang="en" sz="1050">
                <a:solidFill>
                  <a:srgbClr val="333333"/>
                </a:solidFill>
                <a:highlight>
                  <a:srgbClr val="FFFFFF"/>
                </a:highlight>
              </a:rPr>
              <a:t> should return a Seq rather than a single item).</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1" name="Shape 23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b="1" lang="en" sz="1050">
                <a:solidFill>
                  <a:srgbClr val="333333"/>
                </a:solidFill>
              </a:rPr>
              <a:t>Reduce: </a:t>
            </a:r>
            <a:r>
              <a:rPr lang="en" sz="1050">
                <a:solidFill>
                  <a:srgbClr val="333333"/>
                </a:solidFill>
              </a:rPr>
              <a:t>Aggregate the elements of the dataset using a function </a:t>
            </a:r>
            <a:r>
              <a:rPr i="1" lang="en" sz="1050">
                <a:solidFill>
                  <a:srgbClr val="333333"/>
                </a:solidFill>
              </a:rPr>
              <a:t>func</a:t>
            </a:r>
            <a:r>
              <a:rPr lang="en" sz="1050">
                <a:solidFill>
                  <a:srgbClr val="333333"/>
                </a:solidFill>
              </a:rPr>
              <a:t> (which takes two arguments and returns one). The function should be commutative and associative so that it can be computed correctly in parallel.</a:t>
            </a:r>
          </a:p>
          <a:p>
            <a:pPr lvl="0" rtl="0">
              <a:spcBef>
                <a:spcPts val="0"/>
              </a:spcBef>
              <a:buNone/>
            </a:pPr>
            <a:r>
              <a:t/>
            </a:r>
            <a:endParaRPr sz="1050">
              <a:solidFill>
                <a:srgbClr val="333333"/>
              </a:solidFill>
              <a:highlight>
                <a:srgbClr val="FFFFFF"/>
              </a:highlight>
            </a:endParaRPr>
          </a:p>
          <a:p>
            <a:pPr lvl="0" rtl="0">
              <a:spcBef>
                <a:spcPts val="0"/>
              </a:spcBef>
              <a:buNone/>
            </a:pPr>
            <a:r>
              <a:rPr b="1" lang="en" sz="1050">
                <a:solidFill>
                  <a:srgbClr val="333333"/>
                </a:solidFill>
                <a:highlight>
                  <a:srgbClr val="FFFFFF"/>
                </a:highlight>
              </a:rPr>
              <a:t>ReduceByKey: </a:t>
            </a:r>
            <a:r>
              <a:rPr lang="en" sz="1050">
                <a:solidFill>
                  <a:srgbClr val="333333"/>
                </a:solidFill>
                <a:highlight>
                  <a:srgbClr val="FFFFFF"/>
                </a:highlight>
              </a:rPr>
              <a:t>When called on a dataset of (K, V) pairs, returns a dataset of (K, V) pairs where the values for each key are aggregated using the given reduce function </a:t>
            </a:r>
            <a:r>
              <a:rPr i="1" lang="en" sz="1050">
                <a:solidFill>
                  <a:srgbClr val="333333"/>
                </a:solidFill>
                <a:highlight>
                  <a:srgbClr val="FFFFFF"/>
                </a:highlight>
              </a:rPr>
              <a:t>func</a:t>
            </a:r>
            <a:r>
              <a:rPr lang="en" sz="1050">
                <a:solidFill>
                  <a:srgbClr val="333333"/>
                </a:solidFill>
                <a:highlight>
                  <a:srgbClr val="FFFFFF"/>
                </a:highlight>
              </a:rPr>
              <a:t>, which must be of type (V,V) =&gt; V. Like in </a:t>
            </a:r>
            <a:r>
              <a:rPr lang="en" sz="900">
                <a:solidFill>
                  <a:srgbClr val="444444"/>
                </a:solidFill>
                <a:highlight>
                  <a:srgbClr val="FFFFFF"/>
                </a:highlight>
                <a:latin typeface="Verdana"/>
                <a:ea typeface="Verdana"/>
                <a:cs typeface="Verdana"/>
                <a:sym typeface="Verdana"/>
              </a:rPr>
              <a:t>groupByKey</a:t>
            </a:r>
            <a:r>
              <a:rPr lang="en" sz="1050">
                <a:solidFill>
                  <a:srgbClr val="333333"/>
                </a:solidFill>
                <a:highlight>
                  <a:srgbClr val="FFFFFF"/>
                </a:highlight>
              </a:rPr>
              <a:t>, the number of reduce tasks is configurable through an optional second argument.</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Examples of narrow operations: filter, map</a:t>
            </a:r>
          </a:p>
          <a:p>
            <a:pPr lvl="0" rtl="0">
              <a:spcBef>
                <a:spcPts val="0"/>
              </a:spcBef>
              <a:buNone/>
            </a:pPr>
            <a:r>
              <a:t/>
            </a:r>
            <a:endParaRPr/>
          </a:p>
          <a:p>
            <a:pPr lvl="0" rtl="0">
              <a:spcBef>
                <a:spcPts val="0"/>
              </a:spcBef>
              <a:buNone/>
            </a:pPr>
            <a:r>
              <a:rPr lang="en"/>
              <a:t>Examples of wide operations: sortByKey, reduceByKey, groupByKey</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What is x’s value and type?</a:t>
            </a:r>
          </a:p>
          <a:p>
            <a:pPr lvl="0" rtl="0">
              <a:spcBef>
                <a:spcPts val="0"/>
              </a:spcBef>
              <a:buNone/>
            </a:pPr>
            <a:r>
              <a:t/>
            </a:r>
            <a:endParaRPr/>
          </a:p>
          <a:p>
            <a:pPr lvl="0" rtl="0">
              <a:spcBef>
                <a:spcPts val="0"/>
              </a:spcBef>
              <a:buNone/>
            </a:pPr>
            <a:r>
              <a:rPr lang="en"/>
              <a:t>x is a list that equals [1, 4, 9]</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solidFill>
                  <a:schemeClr val="dk1"/>
                </a:solidFill>
              </a:rPr>
              <a:t>What is x’s value and type?</a:t>
            </a:r>
          </a:p>
          <a:p>
            <a:pPr lvl="0" rtl="0">
              <a:spcBef>
                <a:spcPts val="0"/>
              </a:spcBef>
              <a:buClr>
                <a:schemeClr val="dk1"/>
              </a:buClr>
              <a:buSzPct val="100000"/>
              <a:buFont typeface="Arial"/>
              <a:buNone/>
            </a:pPr>
            <a:r>
              <a:t/>
            </a:r>
            <a:endParaRPr>
              <a:solidFill>
                <a:schemeClr val="dk1"/>
              </a:solidFill>
            </a:endParaRPr>
          </a:p>
          <a:p>
            <a:pPr lvl="0" rtl="0">
              <a:spcBef>
                <a:spcPts val="0"/>
              </a:spcBef>
              <a:buClr>
                <a:schemeClr val="dk1"/>
              </a:buClr>
              <a:buSzPct val="100000"/>
              <a:buFont typeface="Arial"/>
              <a:buNone/>
            </a:pPr>
            <a:r>
              <a:rPr lang="en">
                <a:solidFill>
                  <a:schemeClr val="dk1"/>
                </a:solidFill>
              </a:rPr>
              <a:t>x is a list that equals [0, 0, 1, 0]</a:t>
            </a:r>
          </a:p>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 name="Shape 40"/>
        <p:cNvGrpSpPr/>
        <p:nvPr/>
      </p:nvGrpSpPr>
      <p:grpSpPr>
        <a:xfrm>
          <a:off x="0" y="0"/>
          <a:ext cx="0" cy="0"/>
          <a:chOff x="0" y="0"/>
          <a:chExt cx="0" cy="0"/>
        </a:xfrm>
      </p:grpSpPr>
      <p:sp>
        <p:nvSpPr>
          <p:cNvPr id="41" name="Shape 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 name="Shape 4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None/>
            </a:pPr>
            <a:r>
              <a:rPr lang="en" sz="1200">
                <a:solidFill>
                  <a:srgbClr val="252525"/>
                </a:solidFill>
              </a:rPr>
              <a:t>Developed in the AMPLab at UC Berkeley</a:t>
            </a:r>
          </a:p>
          <a:p>
            <a:pPr lvl="0" rtl="0">
              <a:spcBef>
                <a:spcPts val="600"/>
              </a:spcBef>
              <a:buNone/>
            </a:pPr>
            <a:r>
              <a:rPr lang="en" sz="1200">
                <a:solidFill>
                  <a:srgbClr val="252525"/>
                </a:solidFill>
              </a:rPr>
              <a:t>In-memory primitives outperform on iterative tasks like machine learning algorithms</a:t>
            </a:r>
          </a:p>
          <a:p>
            <a:pPr lvl="0" rtl="0">
              <a:spcBef>
                <a:spcPts val="600"/>
              </a:spcBef>
              <a:buNone/>
            </a:pPr>
            <a:r>
              <a:rPr lang="en" sz="1200">
                <a:solidFill>
                  <a:srgbClr val="252525"/>
                </a:solidFill>
              </a:rPr>
              <a:t>Disk vs memory tradeoff</a:t>
            </a:r>
          </a:p>
          <a:p>
            <a:pPr lvl="0" rtl="0">
              <a:spcBef>
                <a:spcPts val="600"/>
              </a:spcBef>
              <a:buClr>
                <a:schemeClr val="dk1"/>
              </a:buClr>
              <a:buSzPct val="91666"/>
              <a:buFont typeface="Arial"/>
              <a:buNone/>
            </a:pPr>
            <a:r>
              <a:rPr lang="en" sz="1200">
                <a:solidFill>
                  <a:srgbClr val="252525"/>
                </a:solidFill>
              </a:rPr>
              <a:t>almost all API calls are the same between languages</a:t>
            </a:r>
          </a:p>
          <a:p>
            <a:pPr lvl="0" rtl="0">
              <a:spcBef>
                <a:spcPts val="600"/>
              </a:spcBef>
              <a:buNone/>
            </a:pPr>
            <a:r>
              <a:t/>
            </a:r>
            <a:endParaRPr sz="1200">
              <a:solidFill>
                <a:srgbClr val="252525"/>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8" name="Shape 2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solidFill>
                  <a:schemeClr val="dk1"/>
                </a:solidFill>
              </a:rPr>
              <a:t>What is c’s value and type? 6, int</a:t>
            </a:r>
          </a:p>
          <a:p>
            <a:pPr lvl="0" rtl="0">
              <a:spcBef>
                <a:spcPts val="0"/>
              </a:spcBef>
              <a:buClr>
                <a:schemeClr val="dk1"/>
              </a:buClr>
              <a:buSzPct val="100000"/>
              <a:buFont typeface="Arial"/>
              <a:buNone/>
            </a:pPr>
            <a:r>
              <a:t/>
            </a:r>
            <a:endParaRPr>
              <a:solidFill>
                <a:schemeClr val="dk1"/>
              </a:solidFill>
            </a:endParaRPr>
          </a:p>
          <a:p>
            <a:pPr lvl="0" rtl="0">
              <a:spcBef>
                <a:spcPts val="0"/>
              </a:spcBef>
              <a:buClr>
                <a:schemeClr val="dk1"/>
              </a:buClr>
              <a:buSzPct val="100000"/>
              <a:buFont typeface="Arial"/>
              <a:buNone/>
            </a:pPr>
            <a:r>
              <a:rPr lang="en">
                <a:solidFill>
                  <a:schemeClr val="dk1"/>
                </a:solidFill>
              </a:rPr>
              <a:t>What is r’s value and type? 4, int</a:t>
            </a:r>
          </a:p>
          <a:p>
            <a:pPr lvl="0" rtl="0">
              <a:spcBef>
                <a:spcPts val="0"/>
              </a:spcBef>
              <a:buClr>
                <a:schemeClr val="dk1"/>
              </a:buClr>
              <a:buSzPct val="100000"/>
              <a:buFont typeface="Arial"/>
              <a:buNone/>
            </a:pPr>
            <a:r>
              <a:t/>
            </a:r>
            <a:endParaRPr>
              <a:solidFill>
                <a:schemeClr val="dk1"/>
              </a:solidFill>
            </a:endParaRPr>
          </a:p>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5" name="Shape 2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9" name="Shape 269"/>
        <p:cNvGrpSpPr/>
        <p:nvPr/>
      </p:nvGrpSpPr>
      <p:grpSpPr>
        <a:xfrm>
          <a:off x="0" y="0"/>
          <a:ext cx="0" cy="0"/>
          <a:chOff x="0" y="0"/>
          <a:chExt cx="0" cy="0"/>
        </a:xfrm>
      </p:grpSpPr>
      <p:sp>
        <p:nvSpPr>
          <p:cNvPr id="270" name="Shape 2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1" name="Shape 27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Transformations are in green boxes. Actions are in red boxes. What’s wrong with this… performance-wise?</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6" name="Shape 2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This fixes it!</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2" name="Shape 292"/>
        <p:cNvGrpSpPr/>
        <p:nvPr/>
      </p:nvGrpSpPr>
      <p:grpSpPr>
        <a:xfrm>
          <a:off x="0" y="0"/>
          <a:ext cx="0" cy="0"/>
          <a:chOff x="0" y="0"/>
          <a:chExt cx="0" cy="0"/>
        </a:xfrm>
      </p:grpSpPr>
      <p:sp>
        <p:nvSpPr>
          <p:cNvPr id="293" name="Shape 2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4" name="Shape 29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8" name="Shape 298"/>
        <p:cNvGrpSpPr/>
        <p:nvPr/>
      </p:nvGrpSpPr>
      <p:grpSpPr>
        <a:xfrm>
          <a:off x="0" y="0"/>
          <a:ext cx="0" cy="0"/>
          <a:chOff x="0" y="0"/>
          <a:chExt cx="0" cy="0"/>
        </a:xfrm>
      </p:grpSpPr>
      <p:sp>
        <p:nvSpPr>
          <p:cNvPr id="299" name="Shape 2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0" name="Shape 3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4" name="Shape 304"/>
        <p:cNvGrpSpPr/>
        <p:nvPr/>
      </p:nvGrpSpPr>
      <p:grpSpPr>
        <a:xfrm>
          <a:off x="0" y="0"/>
          <a:ext cx="0" cy="0"/>
          <a:chOff x="0" y="0"/>
          <a:chExt cx="0" cy="0"/>
        </a:xfrm>
      </p:grpSpPr>
      <p:sp>
        <p:nvSpPr>
          <p:cNvPr id="305" name="Shape 3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6" name="Shape 3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2" name="Shape 3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5" name="Shape 315"/>
        <p:cNvGrpSpPr/>
        <p:nvPr/>
      </p:nvGrpSpPr>
      <p:grpSpPr>
        <a:xfrm>
          <a:off x="0" y="0"/>
          <a:ext cx="0" cy="0"/>
          <a:chOff x="0" y="0"/>
          <a:chExt cx="0" cy="0"/>
        </a:xfrm>
      </p:grpSpPr>
      <p:sp>
        <p:nvSpPr>
          <p:cNvPr id="316" name="Shape 3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7" name="Shape 31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Types are not inferred in python… python will just blow up at runtime… which is the norm for python errors.</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1" name="Shape 321"/>
        <p:cNvGrpSpPr/>
        <p:nvPr/>
      </p:nvGrpSpPr>
      <p:grpSpPr>
        <a:xfrm>
          <a:off x="0" y="0"/>
          <a:ext cx="0" cy="0"/>
          <a:chOff x="0" y="0"/>
          <a:chExt cx="0" cy="0"/>
        </a:xfrm>
      </p:grpSpPr>
      <p:sp>
        <p:nvSpPr>
          <p:cNvPr id="322" name="Shape 3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3" name="Shape 32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Types ARE inferred in Scala. Yay compiled languages...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 name="Shape 47"/>
        <p:cNvGrpSpPr/>
        <p:nvPr/>
      </p:nvGrpSpPr>
      <p:grpSpPr>
        <a:xfrm>
          <a:off x="0" y="0"/>
          <a:ext cx="0" cy="0"/>
          <a:chOff x="0" y="0"/>
          <a:chExt cx="0" cy="0"/>
        </a:xfrm>
      </p:grpSpPr>
      <p:sp>
        <p:nvSpPr>
          <p:cNvPr id="48" name="Shape 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 name="Shape 4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This presentation will only consist of the Apache Spark core.</a:t>
            </a:r>
          </a:p>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 name="Shape 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This is the main idea. Distribute data into several partitions and spread those across several machines (nodes). Every machine holds its partitions in memory. The RDD is the entire dataset that is distributed across the nodes. You can see how this will speed up computation a lot for simple transformations like in this picture! We’ll talk more about transformations shortly.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We just talked about distributed collection…</a:t>
            </a:r>
          </a:p>
          <a:p>
            <a:pPr lvl="0" rtl="0">
              <a:spcBef>
                <a:spcPts val="0"/>
              </a:spcBef>
              <a:buNone/>
            </a:pPr>
            <a:r>
              <a:t/>
            </a:r>
            <a:endParaRPr/>
          </a:p>
          <a:p>
            <a:pPr lvl="0" rtl="0">
              <a:spcBef>
                <a:spcPts val="0"/>
              </a:spcBef>
              <a:buNone/>
            </a:pPr>
            <a:r>
              <a:rPr lang="en"/>
              <a:t>Fault-tolerant: Spark can recover automatically if a node fails!</a:t>
            </a:r>
          </a:p>
          <a:p>
            <a:pPr lvl="0" rtl="0">
              <a:spcBef>
                <a:spcPts val="0"/>
              </a:spcBef>
              <a:buNone/>
            </a:pPr>
            <a:r>
              <a:t/>
            </a:r>
            <a:endParaRPr/>
          </a:p>
          <a:p>
            <a:pPr lvl="0" rtl="0">
              <a:spcBef>
                <a:spcPts val="0"/>
              </a:spcBef>
              <a:buNone/>
            </a:pPr>
            <a:r>
              <a:rPr lang="en"/>
              <a:t>We already talked about how the RDD is stored in partitions.</a:t>
            </a:r>
          </a:p>
          <a:p>
            <a:pPr lvl="0" rtl="0">
              <a:spcBef>
                <a:spcPts val="0"/>
              </a:spcBef>
              <a:buNone/>
            </a:pPr>
            <a:r>
              <a:t/>
            </a:r>
            <a:endParaRPr/>
          </a:p>
          <a:p>
            <a:pPr lvl="0">
              <a:spcBef>
                <a:spcPts val="0"/>
              </a:spcBef>
              <a:buNone/>
            </a:pPr>
            <a:r>
              <a:rPr lang="en"/>
              <a:t>One cool thing about Spark is that you have a choice which distributed file system you use. Spark doesn’t care, since most of the time it is handing in-memory operations, there isn’t much pressure on the disk anyway. This is in stark contrast to Hadoop where you have to use HDFS and the pressure on the disk is enormous.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http://ozan.keysan.me/presentations/version_control/images/meh.jpg</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600"/>
              <a:t>http://cache4.asset-cache.net/xc/457217854-gregor-blanco-of-the-san-francisco-giants-catches-a-fly.jpg?v=2&amp;c=IWSAsset&amp;k=2&amp;d=GkZZ8bf5zL1ZiijUmxa7QfB9aHnDwTe3CV6f4J3Wd0LQe-nZ5luNVDDM-lJ9riYb0&amp;b=ODU2</a:t>
            </a:r>
          </a:p>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p:nvPr/>
        </p:nvSpPr>
        <p:spPr>
          <a:xfrm flipH="1" rot="10800000">
            <a:off x="0" y="3093234"/>
            <a:ext cx="8458200" cy="7124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sp>
        <p:nvSpPr>
          <p:cNvPr id="10" name="Shape 10"/>
          <p:cNvSpPr txBox="1"/>
          <p:nvPr>
            <p:ph type="ctrTitle"/>
          </p:nvPr>
        </p:nvSpPr>
        <p:spPr>
          <a:xfrm>
            <a:off x="685800" y="1300757"/>
            <a:ext cx="7772400" cy="1684199"/>
          </a:xfrm>
          <a:prstGeom prst="rect">
            <a:avLst/>
          </a:prstGeom>
        </p:spPr>
        <p:txBody>
          <a:bodyPr anchorCtr="0" anchor="b" bIns="91425" lIns="91425" rIns="91425" tIns="91425"/>
          <a:lstStyle>
            <a:lvl1pPr lvl="0">
              <a:spcBef>
                <a:spcPts val="0"/>
              </a:spcBef>
              <a:buClr>
                <a:schemeClr val="dk2"/>
              </a:buClr>
              <a:buSzPct val="100000"/>
              <a:defRPr sz="7200">
                <a:solidFill>
                  <a:schemeClr val="dk2"/>
                </a:solidFill>
              </a:defRPr>
            </a:lvl1pPr>
            <a:lvl2pPr lvl="1">
              <a:spcBef>
                <a:spcPts val="0"/>
              </a:spcBef>
              <a:buClr>
                <a:schemeClr val="dk2"/>
              </a:buClr>
              <a:buSzPct val="100000"/>
              <a:defRPr sz="7200">
                <a:solidFill>
                  <a:schemeClr val="dk2"/>
                </a:solidFill>
              </a:defRPr>
            </a:lvl2pPr>
            <a:lvl3pPr lvl="2">
              <a:spcBef>
                <a:spcPts val="0"/>
              </a:spcBef>
              <a:buClr>
                <a:schemeClr val="dk2"/>
              </a:buClr>
              <a:buSzPct val="100000"/>
              <a:defRPr sz="7200">
                <a:solidFill>
                  <a:schemeClr val="dk2"/>
                </a:solidFill>
              </a:defRPr>
            </a:lvl3pPr>
            <a:lvl4pPr lvl="3">
              <a:spcBef>
                <a:spcPts val="0"/>
              </a:spcBef>
              <a:buClr>
                <a:schemeClr val="dk2"/>
              </a:buClr>
              <a:buSzPct val="100000"/>
              <a:defRPr sz="7200">
                <a:solidFill>
                  <a:schemeClr val="dk2"/>
                </a:solidFill>
              </a:defRPr>
            </a:lvl4pPr>
            <a:lvl5pPr lvl="4">
              <a:spcBef>
                <a:spcPts val="0"/>
              </a:spcBef>
              <a:buClr>
                <a:schemeClr val="dk2"/>
              </a:buClr>
              <a:buSzPct val="100000"/>
              <a:defRPr sz="7200">
                <a:solidFill>
                  <a:schemeClr val="dk2"/>
                </a:solidFill>
              </a:defRPr>
            </a:lvl5pPr>
            <a:lvl6pPr lvl="5">
              <a:spcBef>
                <a:spcPts val="0"/>
              </a:spcBef>
              <a:buClr>
                <a:schemeClr val="dk2"/>
              </a:buClr>
              <a:buSzPct val="100000"/>
              <a:defRPr sz="7200">
                <a:solidFill>
                  <a:schemeClr val="dk2"/>
                </a:solidFill>
              </a:defRPr>
            </a:lvl6pPr>
            <a:lvl7pPr lvl="6">
              <a:spcBef>
                <a:spcPts val="0"/>
              </a:spcBef>
              <a:buClr>
                <a:schemeClr val="dk2"/>
              </a:buClr>
              <a:buSzPct val="100000"/>
              <a:defRPr sz="7200">
                <a:solidFill>
                  <a:schemeClr val="dk2"/>
                </a:solidFill>
              </a:defRPr>
            </a:lvl7pPr>
            <a:lvl8pPr lvl="7">
              <a:spcBef>
                <a:spcPts val="0"/>
              </a:spcBef>
              <a:buClr>
                <a:schemeClr val="dk2"/>
              </a:buClr>
              <a:buSzPct val="100000"/>
              <a:defRPr sz="7200">
                <a:solidFill>
                  <a:schemeClr val="dk2"/>
                </a:solidFill>
              </a:defRPr>
            </a:lvl8pPr>
            <a:lvl9pPr lvl="8">
              <a:spcBef>
                <a:spcPts val="0"/>
              </a:spcBef>
              <a:buClr>
                <a:schemeClr val="dk2"/>
              </a:buClr>
              <a:buSzPct val="100000"/>
              <a:defRPr sz="7200">
                <a:solidFill>
                  <a:schemeClr val="dk2"/>
                </a:solidFill>
              </a:defRPr>
            </a:lvl9pPr>
          </a:lstStyle>
          <a:p/>
        </p:txBody>
      </p:sp>
      <p:sp>
        <p:nvSpPr>
          <p:cNvPr id="11" name="Shape 11"/>
          <p:cNvSpPr txBox="1"/>
          <p:nvPr>
            <p:ph idx="1" type="subTitle"/>
          </p:nvPr>
        </p:nvSpPr>
        <p:spPr>
          <a:xfrm>
            <a:off x="685800" y="3093357"/>
            <a:ext cx="7772400" cy="712499"/>
          </a:xfrm>
          <a:prstGeom prst="rect">
            <a:avLst/>
          </a:prstGeom>
        </p:spPr>
        <p:txBody>
          <a:bodyPr anchorCtr="0" anchor="ctr" bIns="91425" lIns="91425" rIns="91425" tIns="91425"/>
          <a:lstStyle>
            <a:lvl1pPr lvl="0">
              <a:spcBef>
                <a:spcPts val="0"/>
              </a:spcBef>
              <a:buClr>
                <a:schemeClr val="lt2"/>
              </a:buClr>
              <a:buNone/>
              <a:defRPr b="1">
                <a:solidFill>
                  <a:schemeClr val="lt2"/>
                </a:solidFill>
              </a:defRPr>
            </a:lvl1pPr>
            <a:lvl2pPr lvl="1">
              <a:spcBef>
                <a:spcPts val="0"/>
              </a:spcBef>
              <a:buClr>
                <a:schemeClr val="lt2"/>
              </a:buClr>
              <a:buSzPct val="100000"/>
              <a:buNone/>
              <a:defRPr b="1" sz="3000">
                <a:solidFill>
                  <a:schemeClr val="lt2"/>
                </a:solidFill>
              </a:defRPr>
            </a:lvl2pPr>
            <a:lvl3pPr lvl="2">
              <a:spcBef>
                <a:spcPts val="0"/>
              </a:spcBef>
              <a:buClr>
                <a:schemeClr val="lt2"/>
              </a:buClr>
              <a:buSzPct val="100000"/>
              <a:buNone/>
              <a:defRPr b="1" sz="3000">
                <a:solidFill>
                  <a:schemeClr val="lt2"/>
                </a:solidFill>
              </a:defRPr>
            </a:lvl3pPr>
            <a:lvl4pPr lvl="3">
              <a:spcBef>
                <a:spcPts val="0"/>
              </a:spcBef>
              <a:buClr>
                <a:schemeClr val="lt2"/>
              </a:buClr>
              <a:buSzPct val="100000"/>
              <a:buNone/>
              <a:defRPr b="1" sz="3000">
                <a:solidFill>
                  <a:schemeClr val="lt2"/>
                </a:solidFill>
              </a:defRPr>
            </a:lvl4pPr>
            <a:lvl5pPr lvl="4">
              <a:spcBef>
                <a:spcPts val="0"/>
              </a:spcBef>
              <a:buClr>
                <a:schemeClr val="lt2"/>
              </a:buClr>
              <a:buSzPct val="100000"/>
              <a:buNone/>
              <a:defRPr b="1" sz="3000">
                <a:solidFill>
                  <a:schemeClr val="lt2"/>
                </a:solidFill>
              </a:defRPr>
            </a:lvl5pPr>
            <a:lvl6pPr lvl="5">
              <a:spcBef>
                <a:spcPts val="0"/>
              </a:spcBef>
              <a:buClr>
                <a:schemeClr val="lt2"/>
              </a:buClr>
              <a:buSzPct val="100000"/>
              <a:buNone/>
              <a:defRPr b="1" sz="3000">
                <a:solidFill>
                  <a:schemeClr val="lt2"/>
                </a:solidFill>
              </a:defRPr>
            </a:lvl6pPr>
            <a:lvl7pPr lvl="6">
              <a:spcBef>
                <a:spcPts val="0"/>
              </a:spcBef>
              <a:buClr>
                <a:schemeClr val="lt2"/>
              </a:buClr>
              <a:buSzPct val="100000"/>
              <a:buNone/>
              <a:defRPr b="1" sz="3000">
                <a:solidFill>
                  <a:schemeClr val="lt2"/>
                </a:solidFill>
              </a:defRPr>
            </a:lvl7pPr>
            <a:lvl8pPr lvl="7">
              <a:spcBef>
                <a:spcPts val="0"/>
              </a:spcBef>
              <a:buClr>
                <a:schemeClr val="lt2"/>
              </a:buClr>
              <a:buSzPct val="100000"/>
              <a:buNone/>
              <a:defRPr b="1" sz="3000">
                <a:solidFill>
                  <a:schemeClr val="lt2"/>
                </a:solidFill>
              </a:defRPr>
            </a:lvl8pPr>
            <a:lvl9pPr lvl="8">
              <a:spcBef>
                <a:spcPts val="0"/>
              </a:spcBef>
              <a:buClr>
                <a:schemeClr val="lt2"/>
              </a:buClr>
              <a:buSzPct val="100000"/>
              <a:buNone/>
              <a:defRPr b="1" sz="3000">
                <a:solidFill>
                  <a:schemeClr val="lt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x="0" y="0"/>
          <a:ext cx="0" cy="0"/>
          <a:chOff x="0" y="0"/>
          <a:chExt cx="0" cy="0"/>
        </a:xfrm>
      </p:grpSpPr>
      <p:sp>
        <p:nvSpPr>
          <p:cNvPr id="13" name="Shape 13"/>
          <p:cNvSpPr/>
          <p:nvPr/>
        </p:nvSpPr>
        <p:spPr>
          <a:xfrm>
            <a:off x="0" y="205977"/>
            <a:ext cx="8686800" cy="1165500"/>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sp>
        <p:nvSpPr>
          <p:cNvPr id="14" name="Shape 14"/>
          <p:cNvSpPr txBox="1"/>
          <p:nvPr>
            <p:ph type="title"/>
          </p:nvPr>
        </p:nvSpPr>
        <p:spPr>
          <a:xfrm>
            <a:off x="457200" y="205977"/>
            <a:ext cx="8229600" cy="11414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5" name="Shape 15"/>
          <p:cNvSpPr txBox="1"/>
          <p:nvPr>
            <p:ph idx="1" type="body"/>
          </p:nvPr>
        </p:nvSpPr>
        <p:spPr>
          <a:xfrm>
            <a:off x="457200" y="1460499"/>
            <a:ext cx="8229600" cy="34652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6" name="Shape 16"/>
        <p:cNvGrpSpPr/>
        <p:nvPr/>
      </p:nvGrpSpPr>
      <p:grpSpPr>
        <a:xfrm>
          <a:off x="0" y="0"/>
          <a:ext cx="0" cy="0"/>
          <a:chOff x="0" y="0"/>
          <a:chExt cx="0" cy="0"/>
        </a:xfrm>
      </p:grpSpPr>
      <p:sp>
        <p:nvSpPr>
          <p:cNvPr id="17" name="Shape 17"/>
          <p:cNvSpPr/>
          <p:nvPr/>
        </p:nvSpPr>
        <p:spPr>
          <a:xfrm>
            <a:off x="0" y="205977"/>
            <a:ext cx="8686800" cy="1165500"/>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sp>
        <p:nvSpPr>
          <p:cNvPr id="18" name="Shape 18"/>
          <p:cNvSpPr txBox="1"/>
          <p:nvPr>
            <p:ph type="title"/>
          </p:nvPr>
        </p:nvSpPr>
        <p:spPr>
          <a:xfrm>
            <a:off x="457200" y="205977"/>
            <a:ext cx="8229600" cy="11414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460499"/>
            <a:ext cx="4030200" cy="34652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2" type="body"/>
          </p:nvPr>
        </p:nvSpPr>
        <p:spPr>
          <a:xfrm>
            <a:off x="4656667" y="1461908"/>
            <a:ext cx="4030200" cy="34652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1" name="Shape 21"/>
        <p:cNvGrpSpPr/>
        <p:nvPr/>
      </p:nvGrpSpPr>
      <p:grpSpPr>
        <a:xfrm>
          <a:off x="0" y="0"/>
          <a:ext cx="0" cy="0"/>
          <a:chOff x="0" y="0"/>
          <a:chExt cx="0" cy="0"/>
        </a:xfrm>
      </p:grpSpPr>
      <p:sp>
        <p:nvSpPr>
          <p:cNvPr id="22" name="Shape 22"/>
          <p:cNvSpPr/>
          <p:nvPr/>
        </p:nvSpPr>
        <p:spPr>
          <a:xfrm>
            <a:off x="0" y="205977"/>
            <a:ext cx="8686800" cy="1165500"/>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sp>
        <p:nvSpPr>
          <p:cNvPr id="23" name="Shape 23"/>
          <p:cNvSpPr txBox="1"/>
          <p:nvPr>
            <p:ph type="title"/>
          </p:nvPr>
        </p:nvSpPr>
        <p:spPr>
          <a:xfrm>
            <a:off x="457200" y="205977"/>
            <a:ext cx="8229600" cy="11414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4" name="Shape 24"/>
        <p:cNvGrpSpPr/>
        <p:nvPr/>
      </p:nvGrpSpPr>
      <p:grpSpPr>
        <a:xfrm>
          <a:off x="0" y="0"/>
          <a:ext cx="0" cy="0"/>
          <a:chOff x="0" y="0"/>
          <a:chExt cx="0" cy="0"/>
        </a:xfrm>
      </p:grpSpPr>
      <p:sp>
        <p:nvSpPr>
          <p:cNvPr id="25" name="Shape 25"/>
          <p:cNvSpPr/>
          <p:nvPr/>
        </p:nvSpPr>
        <p:spPr>
          <a:xfrm>
            <a:off x="0" y="4406309"/>
            <a:ext cx="8686800" cy="5195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sp>
        <p:nvSpPr>
          <p:cNvPr id="26" name="Shape 26"/>
          <p:cNvSpPr txBox="1"/>
          <p:nvPr>
            <p:ph idx="1" type="body"/>
          </p:nvPr>
        </p:nvSpPr>
        <p:spPr>
          <a:xfrm>
            <a:off x="457200" y="4406309"/>
            <a:ext cx="8229600" cy="519599"/>
          </a:xfrm>
          <a:prstGeom prst="rect">
            <a:avLst/>
          </a:prstGeom>
        </p:spPr>
        <p:txBody>
          <a:bodyPr anchorCtr="0" anchor="ctr" bIns="91425" lIns="91425" rIns="91425" tIns="91425"/>
          <a:lstStyle>
            <a:lvl1pPr lvl="0">
              <a:spcBef>
                <a:spcPts val="0"/>
              </a:spcBef>
              <a:buClr>
                <a:schemeClr val="lt1"/>
              </a:buClr>
              <a:buSzPct val="100000"/>
              <a:buNone/>
              <a:defRPr b="1" sz="2400">
                <a:solidFill>
                  <a:schemeClr val="lt1"/>
                </a:solidFill>
              </a:defRPr>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7" name="Shape 2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05977"/>
            <a:ext cx="8229600" cy="1141499"/>
          </a:xfrm>
          <a:prstGeom prst="rect">
            <a:avLst/>
          </a:prstGeom>
          <a:noFill/>
          <a:ln>
            <a:noFill/>
          </a:ln>
        </p:spPr>
        <p:txBody>
          <a:bodyPr anchorCtr="0" anchor="b" bIns="91425" lIns="91425" rIns="91425" tIns="91425"/>
          <a:lstStyle>
            <a:lvl1pPr lvl="0">
              <a:spcBef>
                <a:spcPts val="0"/>
              </a:spcBef>
              <a:buClr>
                <a:schemeClr val="lt1"/>
              </a:buClr>
              <a:buSzPct val="100000"/>
              <a:buNone/>
              <a:defRPr b="1" sz="4800">
                <a:solidFill>
                  <a:schemeClr val="lt1"/>
                </a:solidFill>
              </a:defRPr>
            </a:lvl1pPr>
            <a:lvl2pPr lvl="1">
              <a:spcBef>
                <a:spcPts val="0"/>
              </a:spcBef>
              <a:buClr>
                <a:schemeClr val="lt1"/>
              </a:buClr>
              <a:buSzPct val="100000"/>
              <a:buNone/>
              <a:defRPr b="1" sz="4800">
                <a:solidFill>
                  <a:schemeClr val="lt1"/>
                </a:solidFill>
              </a:defRPr>
            </a:lvl2pPr>
            <a:lvl3pPr lvl="2">
              <a:spcBef>
                <a:spcPts val="0"/>
              </a:spcBef>
              <a:buClr>
                <a:schemeClr val="lt1"/>
              </a:buClr>
              <a:buSzPct val="100000"/>
              <a:buNone/>
              <a:defRPr b="1" sz="4800">
                <a:solidFill>
                  <a:schemeClr val="lt1"/>
                </a:solidFill>
              </a:defRPr>
            </a:lvl3pPr>
            <a:lvl4pPr lvl="3">
              <a:spcBef>
                <a:spcPts val="0"/>
              </a:spcBef>
              <a:buClr>
                <a:schemeClr val="lt1"/>
              </a:buClr>
              <a:buSzPct val="100000"/>
              <a:buNone/>
              <a:defRPr b="1" sz="4800">
                <a:solidFill>
                  <a:schemeClr val="lt1"/>
                </a:solidFill>
              </a:defRPr>
            </a:lvl4pPr>
            <a:lvl5pPr lvl="4">
              <a:spcBef>
                <a:spcPts val="0"/>
              </a:spcBef>
              <a:buClr>
                <a:schemeClr val="lt1"/>
              </a:buClr>
              <a:buSzPct val="100000"/>
              <a:buNone/>
              <a:defRPr b="1" sz="4800">
                <a:solidFill>
                  <a:schemeClr val="lt1"/>
                </a:solidFill>
              </a:defRPr>
            </a:lvl5pPr>
            <a:lvl6pPr lvl="5">
              <a:spcBef>
                <a:spcPts val="0"/>
              </a:spcBef>
              <a:buClr>
                <a:schemeClr val="lt1"/>
              </a:buClr>
              <a:buSzPct val="100000"/>
              <a:buNone/>
              <a:defRPr b="1" sz="4800">
                <a:solidFill>
                  <a:schemeClr val="lt1"/>
                </a:solidFill>
              </a:defRPr>
            </a:lvl6pPr>
            <a:lvl7pPr lvl="6">
              <a:spcBef>
                <a:spcPts val="0"/>
              </a:spcBef>
              <a:buClr>
                <a:schemeClr val="lt1"/>
              </a:buClr>
              <a:buSzPct val="100000"/>
              <a:buNone/>
              <a:defRPr b="1" sz="4800">
                <a:solidFill>
                  <a:schemeClr val="lt1"/>
                </a:solidFill>
              </a:defRPr>
            </a:lvl7pPr>
            <a:lvl8pPr lvl="7">
              <a:spcBef>
                <a:spcPts val="0"/>
              </a:spcBef>
              <a:buClr>
                <a:schemeClr val="lt1"/>
              </a:buClr>
              <a:buSzPct val="100000"/>
              <a:buNone/>
              <a:defRPr b="1" sz="4800">
                <a:solidFill>
                  <a:schemeClr val="lt1"/>
                </a:solidFill>
              </a:defRPr>
            </a:lvl8pPr>
            <a:lvl9pPr lvl="8">
              <a:spcBef>
                <a:spcPts val="0"/>
              </a:spcBef>
              <a:buClr>
                <a:schemeClr val="lt1"/>
              </a:buClr>
              <a:buSzPct val="100000"/>
              <a:buNone/>
              <a:defRPr b="1" sz="4800">
                <a:solidFill>
                  <a:schemeClr val="lt1"/>
                </a:solidFill>
              </a:defRPr>
            </a:lvl9pPr>
          </a:lstStyle>
          <a:p/>
        </p:txBody>
      </p:sp>
      <p:sp>
        <p:nvSpPr>
          <p:cNvPr id="7" name="Shape 7"/>
          <p:cNvSpPr txBox="1"/>
          <p:nvPr>
            <p:ph idx="1" type="body"/>
          </p:nvPr>
        </p:nvSpPr>
        <p:spPr>
          <a:xfrm>
            <a:off x="457200" y="1460499"/>
            <a:ext cx="8229600" cy="3465299"/>
          </a:xfrm>
          <a:prstGeom prst="rect">
            <a:avLst/>
          </a:prstGeom>
          <a:noFill/>
          <a:ln>
            <a:noFill/>
          </a:ln>
        </p:spPr>
        <p:txBody>
          <a:bodyPr anchorCtr="0" anchor="t" bIns="91425" lIns="91425" rIns="91425" tIns="91425"/>
          <a:lstStyle>
            <a:lvl1pPr lvl="0">
              <a:spcBef>
                <a:spcPts val="600"/>
              </a:spcBef>
              <a:buClr>
                <a:schemeClr val="dk2"/>
              </a:buClr>
              <a:buSzPct val="100000"/>
              <a:defRPr sz="3000">
                <a:solidFill>
                  <a:schemeClr val="dk2"/>
                </a:solidFill>
              </a:defRPr>
            </a:lvl1pPr>
            <a:lvl2pPr lvl="1">
              <a:spcBef>
                <a:spcPts val="480"/>
              </a:spcBef>
              <a:buClr>
                <a:schemeClr val="dk2"/>
              </a:buClr>
              <a:buSzPct val="100000"/>
              <a:defRPr sz="2400">
                <a:solidFill>
                  <a:schemeClr val="dk2"/>
                </a:solidFill>
              </a:defRPr>
            </a:lvl2pPr>
            <a:lvl3pPr lvl="2">
              <a:spcBef>
                <a:spcPts val="480"/>
              </a:spcBef>
              <a:buClr>
                <a:schemeClr val="dk2"/>
              </a:buClr>
              <a:buSzPct val="100000"/>
              <a:defRPr sz="2400">
                <a:solidFill>
                  <a:schemeClr val="dk2"/>
                </a:solidFill>
              </a:defRPr>
            </a:lvl3pPr>
            <a:lvl4pPr lvl="3">
              <a:spcBef>
                <a:spcPts val="360"/>
              </a:spcBef>
              <a:buClr>
                <a:schemeClr val="dk2"/>
              </a:buClr>
              <a:buSzPct val="100000"/>
              <a:defRPr sz="1800">
                <a:solidFill>
                  <a:schemeClr val="dk2"/>
                </a:solidFill>
              </a:defRPr>
            </a:lvl4pPr>
            <a:lvl5pPr lvl="4">
              <a:spcBef>
                <a:spcPts val="360"/>
              </a:spcBef>
              <a:buClr>
                <a:schemeClr val="dk2"/>
              </a:buClr>
              <a:buSzPct val="100000"/>
              <a:defRPr sz="1800">
                <a:solidFill>
                  <a:schemeClr val="dk2"/>
                </a:solidFill>
              </a:defRPr>
            </a:lvl5pPr>
            <a:lvl6pPr lvl="5">
              <a:spcBef>
                <a:spcPts val="360"/>
              </a:spcBef>
              <a:buClr>
                <a:schemeClr val="dk2"/>
              </a:buClr>
              <a:buSzPct val="100000"/>
              <a:defRPr sz="1800">
                <a:solidFill>
                  <a:schemeClr val="dk2"/>
                </a:solidFill>
              </a:defRPr>
            </a:lvl6pPr>
            <a:lvl7pPr lvl="6">
              <a:spcBef>
                <a:spcPts val="360"/>
              </a:spcBef>
              <a:buClr>
                <a:schemeClr val="dk2"/>
              </a:buClr>
              <a:buSzPct val="100000"/>
              <a:defRPr sz="1800">
                <a:solidFill>
                  <a:schemeClr val="dk2"/>
                </a:solidFill>
              </a:defRPr>
            </a:lvl7pPr>
            <a:lvl8pPr lvl="7">
              <a:spcBef>
                <a:spcPts val="360"/>
              </a:spcBef>
              <a:buClr>
                <a:schemeClr val="dk2"/>
              </a:buClr>
              <a:buSzPct val="100000"/>
              <a:defRPr sz="1800">
                <a:solidFill>
                  <a:schemeClr val="dk2"/>
                </a:solidFill>
              </a:defRPr>
            </a:lvl8pPr>
            <a:lvl9pPr lvl="8">
              <a:spcBef>
                <a:spcPts val="360"/>
              </a:spcBef>
              <a:buClr>
                <a:schemeClr val="dk2"/>
              </a:buClr>
              <a:buSzPct val="100000"/>
              <a:defRPr sz="1800">
                <a:solidFill>
                  <a:schemeClr val="dk2"/>
                </a:solidFil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0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0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00.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05.jpg"/><Relationship Id="rId4" Type="http://schemas.openxmlformats.org/officeDocument/2006/relationships/image" Target="../media/image0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1.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0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 name="Shape 31"/>
        <p:cNvGrpSpPr/>
        <p:nvPr/>
      </p:nvGrpSpPr>
      <p:grpSpPr>
        <a:xfrm>
          <a:off x="0" y="0"/>
          <a:ext cx="0" cy="0"/>
          <a:chOff x="0" y="0"/>
          <a:chExt cx="0" cy="0"/>
        </a:xfrm>
      </p:grpSpPr>
      <p:sp>
        <p:nvSpPr>
          <p:cNvPr id="32" name="Shape 32"/>
          <p:cNvSpPr txBox="1"/>
          <p:nvPr>
            <p:ph type="ctrTitle"/>
          </p:nvPr>
        </p:nvSpPr>
        <p:spPr>
          <a:xfrm>
            <a:off x="685800" y="1300757"/>
            <a:ext cx="7772400" cy="1684199"/>
          </a:xfrm>
          <a:prstGeom prst="rect">
            <a:avLst/>
          </a:prstGeom>
        </p:spPr>
        <p:txBody>
          <a:bodyPr anchorCtr="0" anchor="b" bIns="91425" lIns="91425" rIns="91425" tIns="91425">
            <a:noAutofit/>
          </a:bodyPr>
          <a:lstStyle/>
          <a:p>
            <a:pPr lvl="0">
              <a:spcBef>
                <a:spcPts val="0"/>
              </a:spcBef>
              <a:buNone/>
            </a:pPr>
            <a:r>
              <a:rPr lang="en"/>
              <a:t>Intro to Spark</a:t>
            </a:r>
          </a:p>
        </p:txBody>
      </p:sp>
      <p:sp>
        <p:nvSpPr>
          <p:cNvPr id="33" name="Shape 33"/>
          <p:cNvSpPr txBox="1"/>
          <p:nvPr>
            <p:ph idx="1" type="subTitle"/>
          </p:nvPr>
        </p:nvSpPr>
        <p:spPr>
          <a:xfrm>
            <a:off x="685800" y="3093357"/>
            <a:ext cx="7772400" cy="712500"/>
          </a:xfrm>
          <a:prstGeom prst="rect">
            <a:avLst/>
          </a:prstGeom>
        </p:spPr>
        <p:txBody>
          <a:bodyPr anchorCtr="0" anchor="ctr" bIns="91425" lIns="91425" rIns="91425" tIns="91425">
            <a:noAutofit/>
          </a:bodyPr>
          <a:lstStyle/>
          <a:p>
            <a:pPr lvl="0">
              <a:spcBef>
                <a:spcPts val="0"/>
              </a:spcBef>
              <a:buNone/>
            </a:pPr>
            <a:r>
              <a:rPr lang="en" sz="2400"/>
              <a:t>By Aaron Merlob</a:t>
            </a:r>
            <a:r>
              <a:rPr lang="en" sz="2000"/>
              <a:t> (</a:t>
            </a:r>
            <a:r>
              <a:rPr lang="en" sz="1600"/>
              <a:t>edited and adapted to python by</a:t>
            </a:r>
            <a:r>
              <a:rPr lang="en" sz="2000"/>
              <a:t> </a:t>
            </a:r>
            <a:r>
              <a:rPr lang="en" sz="1800"/>
              <a:t>Ryan Henning</a:t>
            </a:r>
            <a:r>
              <a:rPr lang="en" sz="2000"/>
              <a:t>)</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457200" y="205977"/>
            <a:ext cx="8229600" cy="1141499"/>
          </a:xfrm>
          <a:prstGeom prst="rect">
            <a:avLst/>
          </a:prstGeom>
        </p:spPr>
        <p:txBody>
          <a:bodyPr anchorCtr="0" anchor="b" bIns="91425" lIns="91425" rIns="91425" tIns="91425">
            <a:noAutofit/>
          </a:bodyPr>
          <a:lstStyle/>
          <a:p>
            <a:pPr lvl="0">
              <a:spcBef>
                <a:spcPts val="0"/>
              </a:spcBef>
              <a:buClr>
                <a:srgbClr val="000000"/>
              </a:buClr>
              <a:buSzPct val="25000"/>
              <a:buFont typeface="Arial"/>
              <a:buNone/>
            </a:pPr>
            <a:r>
              <a:rPr lang="en"/>
              <a:t>Mechanical Sympathy</a:t>
            </a:r>
          </a:p>
        </p:txBody>
      </p:sp>
      <p:sp>
        <p:nvSpPr>
          <p:cNvPr id="105" name="Shape 105"/>
          <p:cNvSpPr txBox="1"/>
          <p:nvPr>
            <p:ph idx="1" type="body"/>
          </p:nvPr>
        </p:nvSpPr>
        <p:spPr>
          <a:xfrm>
            <a:off x="457200" y="1460499"/>
            <a:ext cx="8229600" cy="3465299"/>
          </a:xfrm>
          <a:prstGeom prst="rect">
            <a:avLst/>
          </a:prstGeom>
        </p:spPr>
        <p:txBody>
          <a:bodyPr anchorCtr="0" anchor="t" bIns="91425" lIns="91425" rIns="91425" tIns="91425">
            <a:noAutofit/>
          </a:bodyPr>
          <a:lstStyle/>
          <a:p>
            <a:pPr lvl="0">
              <a:spcBef>
                <a:spcPts val="0"/>
              </a:spcBef>
              <a:buNone/>
            </a:pPr>
            <a:r>
              <a:rPr b="1" lang="en">
                <a:solidFill>
                  <a:srgbClr val="262626"/>
                </a:solidFill>
                <a:highlight>
                  <a:srgbClr val="FFFFFF"/>
                </a:highlight>
                <a:latin typeface="Georgia"/>
                <a:ea typeface="Georgia"/>
                <a:cs typeface="Georgia"/>
                <a:sym typeface="Georgia"/>
              </a:rPr>
              <a:t>“You don’t have to be an engineer to be be a racing driver, but you do have to have Mechanical Sympathy.” </a:t>
            </a:r>
            <a:r>
              <a:rPr b="1" i="1" lang="en">
                <a:solidFill>
                  <a:srgbClr val="262626"/>
                </a:solidFill>
                <a:highlight>
                  <a:srgbClr val="FFFFFF"/>
                </a:highlight>
                <a:latin typeface="Georgia"/>
                <a:ea typeface="Georgia"/>
                <a:cs typeface="Georgia"/>
                <a:sym typeface="Georgia"/>
              </a:rPr>
              <a:t>– Jackie Stewart, racing driver</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457200" y="205977"/>
            <a:ext cx="8229600" cy="1141499"/>
          </a:xfrm>
          <a:prstGeom prst="rect">
            <a:avLst/>
          </a:prstGeom>
        </p:spPr>
        <p:txBody>
          <a:bodyPr anchorCtr="0" anchor="b" bIns="91425" lIns="91425" rIns="91425" tIns="91425">
            <a:noAutofit/>
          </a:bodyPr>
          <a:lstStyle/>
          <a:p>
            <a:pPr lvl="0">
              <a:spcBef>
                <a:spcPts val="0"/>
              </a:spcBef>
              <a:buNone/>
            </a:pPr>
            <a:r>
              <a:rPr lang="en"/>
              <a:t>Distributed Components</a:t>
            </a:r>
          </a:p>
        </p:txBody>
      </p:sp>
      <p:pic>
        <p:nvPicPr>
          <p:cNvPr id="111" name="Shape 111"/>
          <p:cNvPicPr preferRelativeResize="0"/>
          <p:nvPr/>
        </p:nvPicPr>
        <p:blipFill>
          <a:blip r:embed="rId3">
            <a:alphaModFix/>
          </a:blip>
          <a:stretch>
            <a:fillRect/>
          </a:stretch>
        </p:blipFill>
        <p:spPr>
          <a:xfrm>
            <a:off x="961303" y="1460500"/>
            <a:ext cx="7221393" cy="3465299"/>
          </a:xfrm>
          <a:prstGeom prst="rect">
            <a:avLst/>
          </a:prstGeom>
          <a:noFill/>
          <a:ln>
            <a:noFill/>
          </a:ln>
        </p:spPr>
      </p:pic>
      <p:sp>
        <p:nvSpPr>
          <p:cNvPr id="112" name="Shape 112"/>
          <p:cNvSpPr txBox="1"/>
          <p:nvPr/>
        </p:nvSpPr>
        <p:spPr>
          <a:xfrm>
            <a:off x="6136500" y="4887300"/>
            <a:ext cx="4607699" cy="332399"/>
          </a:xfrm>
          <a:prstGeom prst="rect">
            <a:avLst/>
          </a:prstGeom>
          <a:noFill/>
          <a:ln>
            <a:noFill/>
          </a:ln>
        </p:spPr>
        <p:txBody>
          <a:bodyPr anchorCtr="0" anchor="ctr" bIns="91425" lIns="91425" rIns="91425" tIns="91425">
            <a:noAutofit/>
          </a:bodyPr>
          <a:lstStyle/>
          <a:p>
            <a:pPr lvl="0" rtl="0">
              <a:spcBef>
                <a:spcPts val="0"/>
              </a:spcBef>
              <a:buNone/>
            </a:pPr>
            <a:r>
              <a:rPr lang="en" sz="900"/>
              <a:t>http://spark.apache.org/docs/latest/cluster-overview.html</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457200" y="205977"/>
            <a:ext cx="8229600" cy="1141499"/>
          </a:xfrm>
          <a:prstGeom prst="rect">
            <a:avLst/>
          </a:prstGeom>
        </p:spPr>
        <p:txBody>
          <a:bodyPr anchorCtr="0" anchor="b" bIns="91425" lIns="91425" rIns="91425" tIns="91425">
            <a:noAutofit/>
          </a:bodyPr>
          <a:lstStyle/>
          <a:p>
            <a:pPr lvl="0">
              <a:spcBef>
                <a:spcPts val="0"/>
              </a:spcBef>
              <a:buNone/>
            </a:pPr>
            <a:r>
              <a:rPr lang="en"/>
              <a:t>Scheduler Process</a:t>
            </a:r>
          </a:p>
        </p:txBody>
      </p:sp>
      <p:pic>
        <p:nvPicPr>
          <p:cNvPr id="118" name="Shape 118"/>
          <p:cNvPicPr preferRelativeResize="0"/>
          <p:nvPr/>
        </p:nvPicPr>
        <p:blipFill rotWithShape="1">
          <a:blip r:embed="rId3">
            <a:alphaModFix/>
          </a:blip>
          <a:srcRect b="0" l="0" r="0" t="26578"/>
          <a:stretch/>
        </p:blipFill>
        <p:spPr>
          <a:xfrm>
            <a:off x="1428725" y="1460500"/>
            <a:ext cx="6286550" cy="3465300"/>
          </a:xfrm>
          <a:prstGeom prst="rect">
            <a:avLst/>
          </a:prstGeom>
          <a:noFill/>
          <a:ln>
            <a:noFill/>
          </a:ln>
        </p:spPr>
      </p:pic>
      <p:sp>
        <p:nvSpPr>
          <p:cNvPr id="119" name="Shape 119"/>
          <p:cNvSpPr txBox="1"/>
          <p:nvPr/>
        </p:nvSpPr>
        <p:spPr>
          <a:xfrm>
            <a:off x="7849475" y="4900150"/>
            <a:ext cx="3396299" cy="243300"/>
          </a:xfrm>
          <a:prstGeom prst="rect">
            <a:avLst/>
          </a:prstGeom>
          <a:noFill/>
          <a:ln>
            <a:noFill/>
          </a:ln>
        </p:spPr>
        <p:txBody>
          <a:bodyPr anchorCtr="0" anchor="t" bIns="91425" lIns="91425" rIns="91425" tIns="91425">
            <a:noAutofit/>
          </a:bodyPr>
          <a:lstStyle/>
          <a:p>
            <a:pPr lvl="0" rtl="0">
              <a:spcBef>
                <a:spcPts val="0"/>
              </a:spcBef>
              <a:buNone/>
            </a:pPr>
            <a:r>
              <a:rPr lang="en" sz="900"/>
              <a:t>https://cwiki.apache.org</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457200" y="205977"/>
            <a:ext cx="8229600" cy="1141499"/>
          </a:xfrm>
          <a:prstGeom prst="rect">
            <a:avLst/>
          </a:prstGeom>
        </p:spPr>
        <p:txBody>
          <a:bodyPr anchorCtr="0" anchor="b" bIns="91425" lIns="91425" rIns="91425" tIns="91425">
            <a:noAutofit/>
          </a:bodyPr>
          <a:lstStyle/>
          <a:p>
            <a:pPr lvl="0">
              <a:spcBef>
                <a:spcPts val="0"/>
              </a:spcBef>
              <a:buNone/>
            </a:pPr>
            <a:r>
              <a:rPr lang="en"/>
              <a:t>DAG Example</a:t>
            </a:r>
          </a:p>
        </p:txBody>
      </p:sp>
      <p:pic>
        <p:nvPicPr>
          <p:cNvPr id="125" name="Shape 125"/>
          <p:cNvPicPr preferRelativeResize="0"/>
          <p:nvPr/>
        </p:nvPicPr>
        <p:blipFill rotWithShape="1">
          <a:blip r:embed="rId3">
            <a:alphaModFix/>
          </a:blip>
          <a:srcRect b="9584" l="0" r="0" t="0"/>
          <a:stretch/>
        </p:blipFill>
        <p:spPr>
          <a:xfrm>
            <a:off x="1747750" y="1308100"/>
            <a:ext cx="5648499" cy="3856974"/>
          </a:xfrm>
          <a:prstGeom prst="rect">
            <a:avLst/>
          </a:prstGeom>
          <a:noFill/>
          <a:ln>
            <a:noFill/>
          </a:ln>
        </p:spPr>
      </p:pic>
      <p:pic>
        <p:nvPicPr>
          <p:cNvPr id="126" name="Shape 126"/>
          <p:cNvPicPr preferRelativeResize="0"/>
          <p:nvPr/>
        </p:nvPicPr>
        <p:blipFill rotWithShape="1">
          <a:blip r:embed="rId4">
            <a:alphaModFix/>
          </a:blip>
          <a:srcRect b="0" l="17163" r="0" t="91926"/>
          <a:stretch/>
        </p:blipFill>
        <p:spPr>
          <a:xfrm>
            <a:off x="4439850" y="4820450"/>
            <a:ext cx="4682125" cy="344626"/>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457200" y="205977"/>
            <a:ext cx="8229600" cy="1141499"/>
          </a:xfrm>
          <a:prstGeom prst="rect">
            <a:avLst/>
          </a:prstGeom>
        </p:spPr>
        <p:txBody>
          <a:bodyPr anchorCtr="0" anchor="b" bIns="91425" lIns="91425" rIns="91425" tIns="91425">
            <a:noAutofit/>
          </a:bodyPr>
          <a:lstStyle/>
          <a:p>
            <a:pPr lvl="0">
              <a:spcBef>
                <a:spcPts val="0"/>
              </a:spcBef>
              <a:buNone/>
            </a:pPr>
            <a:r>
              <a:rPr lang="en" sz="4200"/>
              <a:t>Two types of RDD Operations:</a:t>
            </a:r>
          </a:p>
        </p:txBody>
      </p:sp>
      <p:sp>
        <p:nvSpPr>
          <p:cNvPr id="132" name="Shape 132"/>
          <p:cNvSpPr txBox="1"/>
          <p:nvPr>
            <p:ph idx="1" type="body"/>
          </p:nvPr>
        </p:nvSpPr>
        <p:spPr>
          <a:xfrm>
            <a:off x="855987" y="4285267"/>
            <a:ext cx="3501300" cy="701700"/>
          </a:xfrm>
          <a:prstGeom prst="rect">
            <a:avLst/>
          </a:prstGeom>
        </p:spPr>
        <p:txBody>
          <a:bodyPr anchorCtr="0" anchor="t" bIns="91425" lIns="91425" rIns="91425" tIns="91425">
            <a:noAutofit/>
          </a:bodyPr>
          <a:lstStyle/>
          <a:p>
            <a:pPr indent="0" lvl="0" marL="0" algn="ctr">
              <a:spcBef>
                <a:spcPts val="0"/>
              </a:spcBef>
              <a:buNone/>
            </a:pPr>
            <a:r>
              <a:rPr lang="en"/>
              <a:t>Transformations</a:t>
            </a:r>
          </a:p>
        </p:txBody>
      </p:sp>
      <p:pic>
        <p:nvPicPr>
          <p:cNvPr id="133" name="Shape 133"/>
          <p:cNvPicPr preferRelativeResize="0"/>
          <p:nvPr/>
        </p:nvPicPr>
        <p:blipFill>
          <a:blip r:embed="rId3">
            <a:alphaModFix/>
          </a:blip>
          <a:stretch>
            <a:fillRect/>
          </a:stretch>
        </p:blipFill>
        <p:spPr>
          <a:xfrm>
            <a:off x="59375" y="1460497"/>
            <a:ext cx="5094523" cy="2863023"/>
          </a:xfrm>
          <a:prstGeom prst="rect">
            <a:avLst/>
          </a:prstGeom>
          <a:noFill/>
          <a:ln>
            <a:noFill/>
          </a:ln>
        </p:spPr>
      </p:pic>
      <p:pic>
        <p:nvPicPr>
          <p:cNvPr id="134" name="Shape 134"/>
          <p:cNvPicPr preferRelativeResize="0"/>
          <p:nvPr/>
        </p:nvPicPr>
        <p:blipFill>
          <a:blip r:embed="rId4">
            <a:alphaModFix/>
          </a:blip>
          <a:stretch>
            <a:fillRect/>
          </a:stretch>
        </p:blipFill>
        <p:spPr>
          <a:xfrm>
            <a:off x="5946825" y="2156850"/>
            <a:ext cx="2986650" cy="2986650"/>
          </a:xfrm>
          <a:prstGeom prst="rect">
            <a:avLst/>
          </a:prstGeom>
          <a:noFill/>
          <a:ln>
            <a:noFill/>
          </a:ln>
        </p:spPr>
      </p:pic>
      <p:sp>
        <p:nvSpPr>
          <p:cNvPr id="135" name="Shape 135"/>
          <p:cNvSpPr txBox="1"/>
          <p:nvPr>
            <p:ph idx="1" type="body"/>
          </p:nvPr>
        </p:nvSpPr>
        <p:spPr>
          <a:xfrm>
            <a:off x="6230100" y="1460499"/>
            <a:ext cx="2420100" cy="885300"/>
          </a:xfrm>
          <a:prstGeom prst="rect">
            <a:avLst/>
          </a:prstGeom>
        </p:spPr>
        <p:txBody>
          <a:bodyPr anchorCtr="0" anchor="t" bIns="91425" lIns="91425" rIns="91425" tIns="91425">
            <a:noAutofit/>
          </a:bodyPr>
          <a:lstStyle/>
          <a:p>
            <a:pPr indent="0" lvl="0" marL="0" rtl="0" algn="ctr">
              <a:spcBef>
                <a:spcPts val="0"/>
              </a:spcBef>
              <a:buNone/>
            </a:pPr>
            <a:r>
              <a:rPr lang="en"/>
              <a:t>Actions</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par>
                                <p:cTn fill="hold" nodeType="with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par>
                                <p:cTn fill="hold" nodeType="with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type="title"/>
          </p:nvPr>
        </p:nvSpPr>
        <p:spPr>
          <a:xfrm>
            <a:off x="457200" y="205977"/>
            <a:ext cx="8229600" cy="1141499"/>
          </a:xfrm>
          <a:prstGeom prst="rect">
            <a:avLst/>
          </a:prstGeom>
        </p:spPr>
        <p:txBody>
          <a:bodyPr anchorCtr="0" anchor="b" bIns="91425" lIns="91425" rIns="91425" tIns="91425">
            <a:noAutofit/>
          </a:bodyPr>
          <a:lstStyle/>
          <a:p>
            <a:pPr lvl="0" rtl="0">
              <a:spcBef>
                <a:spcPts val="0"/>
              </a:spcBef>
              <a:buNone/>
            </a:pPr>
            <a:r>
              <a:rPr lang="en"/>
              <a:t>Four Actions</a:t>
            </a:r>
          </a:p>
        </p:txBody>
      </p:sp>
      <p:pic>
        <p:nvPicPr>
          <p:cNvPr id="141" name="Shape 141"/>
          <p:cNvPicPr preferRelativeResize="0"/>
          <p:nvPr/>
        </p:nvPicPr>
        <p:blipFill>
          <a:blip r:embed="rId3">
            <a:alphaModFix/>
          </a:blip>
          <a:stretch>
            <a:fillRect/>
          </a:stretch>
        </p:blipFill>
        <p:spPr>
          <a:xfrm>
            <a:off x="2155911" y="1381087"/>
            <a:ext cx="4832175" cy="3624124"/>
          </a:xfrm>
          <a:prstGeom prst="rect">
            <a:avLst/>
          </a:prstGeom>
          <a:noFill/>
          <a:ln>
            <a:noFill/>
          </a:ln>
        </p:spPr>
      </p:pic>
      <p:sp>
        <p:nvSpPr>
          <p:cNvPr id="142" name="Shape 142"/>
          <p:cNvSpPr txBox="1"/>
          <p:nvPr>
            <p:ph idx="1" type="body"/>
          </p:nvPr>
        </p:nvSpPr>
        <p:spPr>
          <a:xfrm>
            <a:off x="457200" y="1460499"/>
            <a:ext cx="8229600" cy="3465299"/>
          </a:xfrm>
          <a:prstGeom prst="rect">
            <a:avLst/>
          </a:prstGeom>
        </p:spPr>
        <p:txBody>
          <a:bodyPr anchorCtr="0" anchor="t" bIns="91425" lIns="91425" rIns="91425" tIns="91425">
            <a:noAutofit/>
          </a:bodyPr>
          <a:lstStyle/>
          <a:p>
            <a:pPr indent="457200" lvl="0" marL="0" rtl="0">
              <a:spcBef>
                <a:spcPts val="0"/>
              </a:spcBef>
              <a:buNone/>
            </a:pPr>
            <a:r>
              <a:rPr lang="en"/>
              <a:t>                       Collect           Count</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indent="457200" lvl="0" marL="1371600" rtl="0">
              <a:spcBef>
                <a:spcPts val="0"/>
              </a:spcBef>
              <a:buNone/>
            </a:pPr>
            <a:r>
              <a:rPr lang="en"/>
              <a:t>  First    		 Take</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title"/>
          </p:nvPr>
        </p:nvSpPr>
        <p:spPr>
          <a:xfrm>
            <a:off x="457200" y="205977"/>
            <a:ext cx="8229600" cy="1141499"/>
          </a:xfrm>
          <a:prstGeom prst="rect">
            <a:avLst/>
          </a:prstGeom>
        </p:spPr>
        <p:txBody>
          <a:bodyPr anchorCtr="0" anchor="b" bIns="91425" lIns="91425" rIns="91425" tIns="91425">
            <a:noAutofit/>
          </a:bodyPr>
          <a:lstStyle/>
          <a:p>
            <a:pPr lvl="0" rtl="0">
              <a:spcBef>
                <a:spcPts val="0"/>
              </a:spcBef>
              <a:buNone/>
            </a:pPr>
            <a:r>
              <a:rPr lang="en"/>
              <a:t>Collect &amp; Count</a:t>
            </a:r>
          </a:p>
        </p:txBody>
      </p:sp>
      <p:sp>
        <p:nvSpPr>
          <p:cNvPr id="148" name="Shape 148"/>
          <p:cNvSpPr txBox="1"/>
          <p:nvPr>
            <p:ph idx="1" type="body"/>
          </p:nvPr>
        </p:nvSpPr>
        <p:spPr>
          <a:xfrm>
            <a:off x="457200" y="1460499"/>
            <a:ext cx="8229600" cy="3465299"/>
          </a:xfrm>
          <a:prstGeom prst="rect">
            <a:avLst/>
          </a:prstGeom>
        </p:spPr>
        <p:txBody>
          <a:bodyPr anchorCtr="0" anchor="t" bIns="91425" lIns="91425" rIns="91425" tIns="91425">
            <a:noAutofit/>
          </a:bodyPr>
          <a:lstStyle/>
          <a:p>
            <a:pPr lvl="0" rtl="0">
              <a:spcBef>
                <a:spcPts val="0"/>
              </a:spcBef>
              <a:buNone/>
            </a:pPr>
            <a:r>
              <a:rPr b="1" lang="en"/>
              <a:t>Collect</a:t>
            </a:r>
            <a:r>
              <a:rPr lang="en"/>
              <a:t> - </a:t>
            </a:r>
            <a:r>
              <a:rPr lang="en">
                <a:solidFill>
                  <a:srgbClr val="333333"/>
                </a:solidFill>
                <a:highlight>
                  <a:srgbClr val="FFFFFF"/>
                </a:highlight>
              </a:rPr>
              <a:t>Return all the elements of the RDD as an array at the driver program.</a:t>
            </a:r>
          </a:p>
          <a:p>
            <a:pPr lvl="0" rtl="0">
              <a:spcBef>
                <a:spcPts val="0"/>
              </a:spcBef>
              <a:buNone/>
            </a:pPr>
            <a:r>
              <a:t/>
            </a:r>
            <a:endParaRPr>
              <a:solidFill>
                <a:srgbClr val="333333"/>
              </a:solidFill>
              <a:highlight>
                <a:srgbClr val="FFFFFF"/>
              </a:highlight>
            </a:endParaRPr>
          </a:p>
          <a:p>
            <a:pPr lvl="0" rtl="0">
              <a:spcBef>
                <a:spcPts val="0"/>
              </a:spcBef>
              <a:buNone/>
            </a:pPr>
            <a:r>
              <a:rPr b="1" lang="en">
                <a:solidFill>
                  <a:srgbClr val="333333"/>
                </a:solidFill>
                <a:highlight>
                  <a:srgbClr val="FFFFFF"/>
                </a:highlight>
              </a:rPr>
              <a:t>Count</a:t>
            </a:r>
            <a:r>
              <a:rPr lang="en">
                <a:solidFill>
                  <a:srgbClr val="333333"/>
                </a:solidFill>
                <a:highlight>
                  <a:srgbClr val="FFFFFF"/>
                </a:highlight>
              </a:rPr>
              <a:t> - Return the number of elements in the RDD</a:t>
            </a:r>
          </a:p>
        </p:txBody>
      </p:sp>
      <p:sp>
        <p:nvSpPr>
          <p:cNvPr id="149" name="Shape 149"/>
          <p:cNvSpPr txBox="1"/>
          <p:nvPr/>
        </p:nvSpPr>
        <p:spPr>
          <a:xfrm>
            <a:off x="4156375" y="4738250"/>
            <a:ext cx="5253299" cy="640200"/>
          </a:xfrm>
          <a:prstGeom prst="rect">
            <a:avLst/>
          </a:prstGeom>
          <a:noFill/>
          <a:ln>
            <a:noFill/>
          </a:ln>
        </p:spPr>
        <p:txBody>
          <a:bodyPr anchorCtr="0" anchor="ctr" bIns="91425" lIns="91425" rIns="91425" tIns="91425">
            <a:noAutofit/>
          </a:bodyPr>
          <a:lstStyle/>
          <a:p>
            <a:pPr lvl="0" rtl="0">
              <a:spcBef>
                <a:spcPts val="0"/>
              </a:spcBef>
              <a:buNone/>
            </a:pPr>
            <a:r>
              <a:rPr lang="en" sz="900"/>
              <a:t>http://spark.apache.org/docs/latest/programming-guide.html#resilient-distributed-datasets-rdds</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0" st="0"/>
                                            </p:txEl>
                                          </p:spTgt>
                                        </p:tgtEl>
                                        <p:attrNameLst>
                                          <p:attrName>style.visibility</p:attrName>
                                        </p:attrNameLst>
                                      </p:cBhvr>
                                      <p:to>
                                        <p:strVal val="visible"/>
                                      </p:to>
                                    </p:set>
                                    <p:animEffect filter="fade" transition="in">
                                      <p:cBhvr>
                                        <p:cTn dur="1000"/>
                                        <p:tgtEl>
                                          <p:spTgt spid="14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1" st="1"/>
                                            </p:txEl>
                                          </p:spTgt>
                                        </p:tgtEl>
                                        <p:attrNameLst>
                                          <p:attrName>style.visibility</p:attrName>
                                        </p:attrNameLst>
                                      </p:cBhvr>
                                      <p:to>
                                        <p:strVal val="visible"/>
                                      </p:to>
                                    </p:set>
                                    <p:animEffect filter="fade" transition="in">
                                      <p:cBhvr>
                                        <p:cTn dur="1000"/>
                                        <p:tgtEl>
                                          <p:spTgt spid="14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2" st="2"/>
                                            </p:txEl>
                                          </p:spTgt>
                                        </p:tgtEl>
                                        <p:attrNameLst>
                                          <p:attrName>style.visibility</p:attrName>
                                        </p:attrNameLst>
                                      </p:cBhvr>
                                      <p:to>
                                        <p:strVal val="visible"/>
                                      </p:to>
                                    </p:set>
                                    <p:animEffect filter="fade" transition="in">
                                      <p:cBhvr>
                                        <p:cTn dur="1000"/>
                                        <p:tgtEl>
                                          <p:spTgt spid="148">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title"/>
          </p:nvPr>
        </p:nvSpPr>
        <p:spPr>
          <a:xfrm>
            <a:off x="457200" y="205977"/>
            <a:ext cx="8229600" cy="1141499"/>
          </a:xfrm>
          <a:prstGeom prst="rect">
            <a:avLst/>
          </a:prstGeom>
        </p:spPr>
        <p:txBody>
          <a:bodyPr anchorCtr="0" anchor="b" bIns="91425" lIns="91425" rIns="91425" tIns="91425">
            <a:noAutofit/>
          </a:bodyPr>
          <a:lstStyle/>
          <a:p>
            <a:pPr lvl="0" rtl="0">
              <a:spcBef>
                <a:spcPts val="0"/>
              </a:spcBef>
              <a:buNone/>
            </a:pPr>
            <a:r>
              <a:rPr lang="en"/>
              <a:t>First &amp; Take</a:t>
            </a:r>
          </a:p>
        </p:txBody>
      </p:sp>
      <p:sp>
        <p:nvSpPr>
          <p:cNvPr id="155" name="Shape 155"/>
          <p:cNvSpPr txBox="1"/>
          <p:nvPr>
            <p:ph idx="1" type="body"/>
          </p:nvPr>
        </p:nvSpPr>
        <p:spPr>
          <a:xfrm>
            <a:off x="457200" y="1460499"/>
            <a:ext cx="8229600" cy="3465299"/>
          </a:xfrm>
          <a:prstGeom prst="rect">
            <a:avLst/>
          </a:prstGeom>
        </p:spPr>
        <p:txBody>
          <a:bodyPr anchorCtr="0" anchor="t" bIns="91425" lIns="91425" rIns="91425" tIns="91425">
            <a:noAutofit/>
          </a:bodyPr>
          <a:lstStyle/>
          <a:p>
            <a:pPr lvl="0" rtl="0">
              <a:spcBef>
                <a:spcPts val="0"/>
              </a:spcBef>
              <a:buNone/>
            </a:pPr>
            <a:r>
              <a:rPr b="1" lang="en"/>
              <a:t>First</a:t>
            </a:r>
            <a:r>
              <a:rPr lang="en"/>
              <a:t> - Return the first element in the RDD</a:t>
            </a:r>
          </a:p>
          <a:p>
            <a:pPr lvl="0" rtl="0">
              <a:spcBef>
                <a:spcPts val="0"/>
              </a:spcBef>
              <a:buNone/>
            </a:pPr>
            <a:r>
              <a:t/>
            </a:r>
            <a:endParaRPr/>
          </a:p>
          <a:p>
            <a:pPr lvl="0" rtl="0">
              <a:spcBef>
                <a:spcPts val="0"/>
              </a:spcBef>
              <a:buNone/>
            </a:pPr>
            <a:r>
              <a:t/>
            </a:r>
            <a:endParaRPr/>
          </a:p>
          <a:p>
            <a:pPr lvl="0" rtl="0">
              <a:spcBef>
                <a:spcPts val="0"/>
              </a:spcBef>
              <a:buNone/>
            </a:pPr>
            <a:r>
              <a:rPr b="1" lang="en"/>
              <a:t>Take</a:t>
            </a:r>
            <a:r>
              <a:rPr lang="en"/>
              <a:t> - Return an array with the first </a:t>
            </a:r>
            <a:r>
              <a:rPr i="1" lang="en"/>
              <a:t>n</a:t>
            </a:r>
            <a:r>
              <a:rPr lang="en"/>
              <a:t> elements of the RDD</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0" st="0"/>
                                            </p:txEl>
                                          </p:spTgt>
                                        </p:tgtEl>
                                        <p:attrNameLst>
                                          <p:attrName>style.visibility</p:attrName>
                                        </p:attrNameLst>
                                      </p:cBhvr>
                                      <p:to>
                                        <p:strVal val="visible"/>
                                      </p:to>
                                    </p:set>
                                    <p:animEffect filter="fade" transition="in">
                                      <p:cBhvr>
                                        <p:cTn dur="1000"/>
                                        <p:tgtEl>
                                          <p:spTgt spid="15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1" st="1"/>
                                            </p:txEl>
                                          </p:spTgt>
                                        </p:tgtEl>
                                        <p:attrNameLst>
                                          <p:attrName>style.visibility</p:attrName>
                                        </p:attrNameLst>
                                      </p:cBhvr>
                                      <p:to>
                                        <p:strVal val="visible"/>
                                      </p:to>
                                    </p:set>
                                    <p:animEffect filter="fade" transition="in">
                                      <p:cBhvr>
                                        <p:cTn dur="1000"/>
                                        <p:tgtEl>
                                          <p:spTgt spid="15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2" st="2"/>
                                            </p:txEl>
                                          </p:spTgt>
                                        </p:tgtEl>
                                        <p:attrNameLst>
                                          <p:attrName>style.visibility</p:attrName>
                                        </p:attrNameLst>
                                      </p:cBhvr>
                                      <p:to>
                                        <p:strVal val="visible"/>
                                      </p:to>
                                    </p:set>
                                    <p:animEffect filter="fade" transition="in">
                                      <p:cBhvr>
                                        <p:cTn dur="1000"/>
                                        <p:tgtEl>
                                          <p:spTgt spid="15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3" st="3"/>
                                            </p:txEl>
                                          </p:spTgt>
                                        </p:tgtEl>
                                        <p:attrNameLst>
                                          <p:attrName>style.visibility</p:attrName>
                                        </p:attrNameLst>
                                      </p:cBhvr>
                                      <p:to>
                                        <p:strVal val="visible"/>
                                      </p:to>
                                    </p:set>
                                    <p:animEffect filter="fade" transition="in">
                                      <p:cBhvr>
                                        <p:cTn dur="1000"/>
                                        <p:tgtEl>
                                          <p:spTgt spid="15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idx="1" type="body"/>
          </p:nvPr>
        </p:nvSpPr>
        <p:spPr>
          <a:xfrm>
            <a:off x="457200" y="1460499"/>
            <a:ext cx="8229600" cy="3465299"/>
          </a:xfrm>
          <a:prstGeom prst="rect">
            <a:avLst/>
          </a:prstGeom>
        </p:spPr>
        <p:txBody>
          <a:bodyPr anchorCtr="0" anchor="t" bIns="91425" lIns="91425" rIns="91425" tIns="91425">
            <a:noAutofit/>
          </a:bodyPr>
          <a:lstStyle/>
          <a:p>
            <a:pPr indent="-228600" lvl="0" marL="457200" rtl="0">
              <a:spcBef>
                <a:spcPts val="0"/>
              </a:spcBef>
            </a:pPr>
            <a:r>
              <a:rPr lang="en"/>
              <a:t>Filter</a:t>
            </a:r>
            <a:br>
              <a:rPr lang="en"/>
            </a:br>
          </a:p>
          <a:p>
            <a:pPr indent="-228600" lvl="0" marL="457200" rtl="0">
              <a:spcBef>
                <a:spcPts val="0"/>
              </a:spcBef>
            </a:pPr>
            <a:r>
              <a:rPr lang="en"/>
              <a:t>Map</a:t>
            </a:r>
            <a:br>
              <a:rPr lang="en"/>
            </a:br>
          </a:p>
          <a:p>
            <a:pPr indent="-228600" lvl="0" marL="457200" rtl="0">
              <a:spcBef>
                <a:spcPts val="0"/>
              </a:spcBef>
            </a:pPr>
            <a:r>
              <a:rPr lang="en"/>
              <a:t>FlatMap</a:t>
            </a:r>
          </a:p>
        </p:txBody>
      </p:sp>
      <p:sp>
        <p:nvSpPr>
          <p:cNvPr id="161" name="Shape 161"/>
          <p:cNvSpPr txBox="1"/>
          <p:nvPr>
            <p:ph type="title"/>
          </p:nvPr>
        </p:nvSpPr>
        <p:spPr>
          <a:xfrm>
            <a:off x="457200" y="205977"/>
            <a:ext cx="8229600" cy="1141499"/>
          </a:xfrm>
          <a:prstGeom prst="rect">
            <a:avLst/>
          </a:prstGeom>
        </p:spPr>
        <p:txBody>
          <a:bodyPr anchorCtr="0" anchor="b" bIns="91425" lIns="91425" rIns="91425" tIns="91425">
            <a:noAutofit/>
          </a:bodyPr>
          <a:lstStyle/>
          <a:p>
            <a:pPr lvl="0">
              <a:spcBef>
                <a:spcPts val="0"/>
              </a:spcBef>
              <a:buNone/>
            </a:pPr>
            <a:r>
              <a:rPr lang="en"/>
              <a:t>3 Transformations</a:t>
            </a:r>
          </a:p>
        </p:txBody>
      </p:sp>
      <p:pic>
        <p:nvPicPr>
          <p:cNvPr id="162" name="Shape 162"/>
          <p:cNvPicPr preferRelativeResize="0"/>
          <p:nvPr/>
        </p:nvPicPr>
        <p:blipFill rotWithShape="1">
          <a:blip r:embed="rId3">
            <a:alphaModFix/>
          </a:blip>
          <a:srcRect b="0" l="40803" r="0" t="0"/>
          <a:stretch/>
        </p:blipFill>
        <p:spPr>
          <a:xfrm>
            <a:off x="5189526" y="1617275"/>
            <a:ext cx="3497274" cy="3308524"/>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0" st="0"/>
                                            </p:txEl>
                                          </p:spTgt>
                                        </p:tgtEl>
                                        <p:attrNameLst>
                                          <p:attrName>style.visibility</p:attrName>
                                        </p:attrNameLst>
                                      </p:cBhvr>
                                      <p:to>
                                        <p:strVal val="visible"/>
                                      </p:to>
                                    </p:set>
                                    <p:animEffect filter="fade" transition="in">
                                      <p:cBhvr>
                                        <p:cTn dur="1000"/>
                                        <p:tgtEl>
                                          <p:spTgt spid="16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1" st="1"/>
                                            </p:txEl>
                                          </p:spTgt>
                                        </p:tgtEl>
                                        <p:attrNameLst>
                                          <p:attrName>style.visibility</p:attrName>
                                        </p:attrNameLst>
                                      </p:cBhvr>
                                      <p:to>
                                        <p:strVal val="visible"/>
                                      </p:to>
                                    </p:set>
                                    <p:animEffect filter="fade" transition="in">
                                      <p:cBhvr>
                                        <p:cTn dur="1000"/>
                                        <p:tgtEl>
                                          <p:spTgt spid="16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2" st="2"/>
                                            </p:txEl>
                                          </p:spTgt>
                                        </p:tgtEl>
                                        <p:attrNameLst>
                                          <p:attrName>style.visibility</p:attrName>
                                        </p:attrNameLst>
                                      </p:cBhvr>
                                      <p:to>
                                        <p:strVal val="visible"/>
                                      </p:to>
                                    </p:set>
                                    <p:animEffect filter="fade" transition="in">
                                      <p:cBhvr>
                                        <p:cTn dur="1000"/>
                                        <p:tgtEl>
                                          <p:spTgt spid="160">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type="title"/>
          </p:nvPr>
        </p:nvSpPr>
        <p:spPr>
          <a:xfrm>
            <a:off x="457200" y="205977"/>
            <a:ext cx="8229600" cy="1141499"/>
          </a:xfrm>
          <a:prstGeom prst="rect">
            <a:avLst/>
          </a:prstGeom>
        </p:spPr>
        <p:txBody>
          <a:bodyPr anchorCtr="0" anchor="b" bIns="91425" lIns="91425" rIns="91425" tIns="91425">
            <a:noAutofit/>
          </a:bodyPr>
          <a:lstStyle/>
          <a:p>
            <a:pPr lvl="0" rtl="0">
              <a:spcBef>
                <a:spcPts val="0"/>
              </a:spcBef>
              <a:buNone/>
            </a:pPr>
            <a:r>
              <a:rPr lang="en"/>
              <a:t>RDD.filter</a:t>
            </a:r>
          </a:p>
        </p:txBody>
      </p:sp>
      <p:sp>
        <p:nvSpPr>
          <p:cNvPr id="168" name="Shape 168"/>
          <p:cNvSpPr txBox="1"/>
          <p:nvPr>
            <p:ph idx="1" type="body"/>
          </p:nvPr>
        </p:nvSpPr>
        <p:spPr>
          <a:xfrm>
            <a:off x="457200" y="1460499"/>
            <a:ext cx="8229600" cy="3465299"/>
          </a:xfrm>
          <a:prstGeom prst="rect">
            <a:avLst/>
          </a:prstGeom>
        </p:spPr>
        <p:txBody>
          <a:bodyPr anchorCtr="0" anchor="t" bIns="91425" lIns="91425" rIns="91425" tIns="91425">
            <a:noAutofit/>
          </a:bodyPr>
          <a:lstStyle/>
          <a:p>
            <a:pPr lvl="0" rtl="0">
              <a:spcBef>
                <a:spcPts val="0"/>
              </a:spcBef>
              <a:buNone/>
            </a:pPr>
            <a:r>
              <a:rPr lang="en"/>
              <a:t>Applies a function to each element</a:t>
            </a:r>
          </a:p>
          <a:p>
            <a:pPr lvl="0" rtl="0">
              <a:spcBef>
                <a:spcPts val="0"/>
              </a:spcBef>
              <a:buNone/>
            </a:pPr>
            <a:r>
              <a:rPr lang="en"/>
              <a:t>Returns elements that evaluate to true</a:t>
            </a:r>
          </a:p>
          <a:p>
            <a:pPr lvl="0" rtl="0">
              <a:spcBef>
                <a:spcPts val="0"/>
              </a:spcBef>
              <a:buNone/>
            </a:pPr>
            <a:r>
              <a:t/>
            </a:r>
            <a:endParaRPr/>
          </a:p>
          <a:p>
            <a:pPr lvl="0" rtl="0">
              <a:spcBef>
                <a:spcPts val="0"/>
              </a:spcBef>
              <a:buNone/>
            </a:pPr>
            <a:r>
              <a:t/>
            </a:r>
            <a:endParaRPr/>
          </a:p>
          <a:p>
            <a:pPr lvl="0" rtl="0">
              <a:spcBef>
                <a:spcPts val="0"/>
              </a:spcBef>
              <a:buNone/>
            </a:pPr>
            <a:r>
              <a:rPr lang="en"/>
              <a:t>	</a:t>
            </a:r>
          </a:p>
          <a:p>
            <a:pPr indent="0" lvl="0" marL="0" rtl="0">
              <a:spcBef>
                <a:spcPts val="0"/>
              </a:spcBef>
              <a:buNone/>
            </a:pPr>
            <a:r>
              <a:t/>
            </a:r>
            <a:endParaRPr/>
          </a:p>
        </p:txBody>
      </p:sp>
      <p:grpSp>
        <p:nvGrpSpPr>
          <p:cNvPr id="169" name="Shape 169"/>
          <p:cNvGrpSpPr/>
          <p:nvPr/>
        </p:nvGrpSpPr>
        <p:grpSpPr>
          <a:xfrm>
            <a:off x="3415200" y="2984500"/>
            <a:ext cx="2313599" cy="1805100"/>
            <a:chOff x="688775" y="2434450"/>
            <a:chExt cx="2313599" cy="1805100"/>
          </a:xfrm>
        </p:grpSpPr>
        <p:sp>
          <p:nvSpPr>
            <p:cNvPr id="170" name="Shape 170"/>
            <p:cNvSpPr/>
            <p:nvPr/>
          </p:nvSpPr>
          <p:spPr>
            <a:xfrm>
              <a:off x="688775" y="2434450"/>
              <a:ext cx="819299" cy="1805100"/>
            </a:xfrm>
            <a:prstGeom prst="rect">
              <a:avLst/>
            </a:prstGeom>
            <a:solidFill>
              <a:srgbClr val="E69138"/>
            </a:solidFill>
            <a:ln cap="flat" cmpd="sng" w="19050">
              <a:solidFill>
                <a:schemeClr val="dk2"/>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 sz="1800" u="sng"/>
                <a:t>RDD</a:t>
              </a:r>
            </a:p>
            <a:p>
              <a:pPr lvl="0" rtl="0" algn="ctr">
                <a:spcBef>
                  <a:spcPts val="0"/>
                </a:spcBef>
                <a:buNone/>
              </a:pPr>
              <a:r>
                <a:rPr lang="en" sz="1800"/>
                <a:t>∎</a:t>
              </a:r>
            </a:p>
            <a:p>
              <a:pPr lvl="0" rtl="0" algn="ctr">
                <a:spcBef>
                  <a:spcPts val="0"/>
                </a:spcBef>
                <a:buNone/>
              </a:pPr>
              <a:r>
                <a:rPr lang="en" sz="1800">
                  <a:solidFill>
                    <a:schemeClr val="dk1"/>
                  </a:solidFill>
                </a:rPr>
                <a:t>∎</a:t>
              </a:r>
            </a:p>
            <a:p>
              <a:pPr lvl="0" rtl="0" algn="ctr">
                <a:spcBef>
                  <a:spcPts val="0"/>
                </a:spcBef>
                <a:buNone/>
              </a:pPr>
              <a:r>
                <a:rPr lang="en" sz="1800">
                  <a:solidFill>
                    <a:schemeClr val="dk1"/>
                  </a:solidFill>
                </a:rPr>
                <a:t>∎</a:t>
              </a:r>
            </a:p>
            <a:p>
              <a:pPr lvl="0" rtl="0" algn="ctr">
                <a:spcBef>
                  <a:spcPts val="0"/>
                </a:spcBef>
                <a:buNone/>
              </a:pPr>
              <a:r>
                <a:rPr lang="en" sz="1800">
                  <a:solidFill>
                    <a:schemeClr val="dk1"/>
                  </a:solidFill>
                </a:rPr>
                <a:t>…</a:t>
              </a:r>
            </a:p>
            <a:p>
              <a:pPr lvl="0" rtl="0" algn="ctr">
                <a:spcBef>
                  <a:spcPts val="0"/>
                </a:spcBef>
                <a:buNone/>
              </a:pPr>
              <a:r>
                <a:rPr lang="en" sz="1800">
                  <a:solidFill>
                    <a:schemeClr val="dk1"/>
                  </a:solidFill>
                </a:rPr>
                <a:t>∎</a:t>
              </a:r>
            </a:p>
          </p:txBody>
        </p:sp>
        <p:sp>
          <p:nvSpPr>
            <p:cNvPr id="171" name="Shape 171"/>
            <p:cNvSpPr/>
            <p:nvPr/>
          </p:nvSpPr>
          <p:spPr>
            <a:xfrm>
              <a:off x="2183075" y="2434450"/>
              <a:ext cx="819299" cy="1231200"/>
            </a:xfrm>
            <a:prstGeom prst="rect">
              <a:avLst/>
            </a:prstGeom>
            <a:solidFill>
              <a:srgbClr val="E69138"/>
            </a:solidFill>
            <a:ln cap="flat" cmpd="sng" w="19050">
              <a:solidFill>
                <a:schemeClr val="dk2"/>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 sz="1800" u="sng"/>
                <a:t>RDD</a:t>
              </a:r>
            </a:p>
            <a:p>
              <a:pPr lvl="0" rtl="0" algn="ctr">
                <a:spcBef>
                  <a:spcPts val="0"/>
                </a:spcBef>
                <a:buNone/>
              </a:pPr>
              <a:r>
                <a:rPr lang="en" sz="1800">
                  <a:solidFill>
                    <a:schemeClr val="dk1"/>
                  </a:solidFill>
                </a:rPr>
                <a:t>∎</a:t>
              </a:r>
            </a:p>
            <a:p>
              <a:pPr lvl="0" rtl="0" algn="ctr">
                <a:spcBef>
                  <a:spcPts val="0"/>
                </a:spcBef>
                <a:buNone/>
              </a:pPr>
              <a:r>
                <a:rPr lang="en" sz="1800">
                  <a:solidFill>
                    <a:schemeClr val="dk1"/>
                  </a:solidFill>
                </a:rPr>
                <a:t>…</a:t>
              </a:r>
            </a:p>
            <a:p>
              <a:pPr lvl="0" rtl="0" algn="ctr">
                <a:spcBef>
                  <a:spcPts val="0"/>
                </a:spcBef>
                <a:buNone/>
              </a:pPr>
              <a:r>
                <a:rPr lang="en" sz="1800">
                  <a:solidFill>
                    <a:schemeClr val="dk1"/>
                  </a:solidFill>
                </a:rPr>
                <a:t>∎</a:t>
              </a:r>
            </a:p>
          </p:txBody>
        </p:sp>
        <p:cxnSp>
          <p:nvCxnSpPr>
            <p:cNvPr id="172" name="Shape 172"/>
            <p:cNvCxnSpPr>
              <a:stCxn id="170" idx="3"/>
              <a:endCxn id="171" idx="1"/>
            </p:cNvCxnSpPr>
            <p:nvPr/>
          </p:nvCxnSpPr>
          <p:spPr>
            <a:xfrm flipH="1" rot="10800000">
              <a:off x="1508074" y="3049900"/>
              <a:ext cx="674999" cy="287100"/>
            </a:xfrm>
            <a:prstGeom prst="straightConnector1">
              <a:avLst/>
            </a:prstGeom>
            <a:noFill/>
            <a:ln cap="flat" cmpd="sng" w="19050">
              <a:solidFill>
                <a:schemeClr val="dk2"/>
              </a:solidFill>
              <a:prstDash val="solid"/>
              <a:round/>
              <a:headEnd len="lg" w="lg" type="none"/>
              <a:tailEnd len="lg" w="lg" type="triangle"/>
            </a:ln>
          </p:spPr>
        </p:cxnSp>
      </p:gr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 name="Shape 37"/>
        <p:cNvGrpSpPr/>
        <p:nvPr/>
      </p:nvGrpSpPr>
      <p:grpSpPr>
        <a:xfrm>
          <a:off x="0" y="0"/>
          <a:ext cx="0" cy="0"/>
          <a:chOff x="0" y="0"/>
          <a:chExt cx="0" cy="0"/>
        </a:xfrm>
      </p:grpSpPr>
      <p:sp>
        <p:nvSpPr>
          <p:cNvPr id="38" name="Shape 38"/>
          <p:cNvSpPr txBox="1"/>
          <p:nvPr>
            <p:ph type="title"/>
          </p:nvPr>
        </p:nvSpPr>
        <p:spPr>
          <a:xfrm>
            <a:off x="457200" y="205977"/>
            <a:ext cx="8229600" cy="1141499"/>
          </a:xfrm>
          <a:prstGeom prst="rect">
            <a:avLst/>
          </a:prstGeom>
        </p:spPr>
        <p:txBody>
          <a:bodyPr anchorCtr="0" anchor="b" bIns="91425" lIns="91425" rIns="91425" tIns="91425">
            <a:noAutofit/>
          </a:bodyPr>
          <a:lstStyle/>
          <a:p>
            <a:pPr lvl="0">
              <a:spcBef>
                <a:spcPts val="0"/>
              </a:spcBef>
              <a:buNone/>
            </a:pPr>
            <a:r>
              <a:rPr lang="en"/>
              <a:t>Agenda</a:t>
            </a:r>
          </a:p>
        </p:txBody>
      </p:sp>
      <p:sp>
        <p:nvSpPr>
          <p:cNvPr id="39" name="Shape 39"/>
          <p:cNvSpPr txBox="1"/>
          <p:nvPr>
            <p:ph idx="1" type="body"/>
          </p:nvPr>
        </p:nvSpPr>
        <p:spPr>
          <a:xfrm>
            <a:off x="457200" y="1460499"/>
            <a:ext cx="8229600" cy="3465299"/>
          </a:xfrm>
          <a:prstGeom prst="rect">
            <a:avLst/>
          </a:prstGeom>
        </p:spPr>
        <p:txBody>
          <a:bodyPr anchorCtr="0" anchor="t" bIns="91425" lIns="91425" rIns="91425" tIns="91425">
            <a:noAutofit/>
          </a:bodyPr>
          <a:lstStyle/>
          <a:p>
            <a:pPr indent="-228600" lvl="0" marL="457200" rtl="0">
              <a:spcBef>
                <a:spcPts val="0"/>
              </a:spcBef>
            </a:pPr>
            <a:r>
              <a:rPr lang="en">
                <a:highlight>
                  <a:srgbClr val="FFFFFF"/>
                </a:highlight>
              </a:rPr>
              <a:t>About Apache Spark</a:t>
            </a:r>
          </a:p>
          <a:p>
            <a:pPr indent="-228600" lvl="0" marL="457200" rtl="0">
              <a:spcBef>
                <a:spcPts val="0"/>
              </a:spcBef>
            </a:pPr>
            <a:r>
              <a:rPr lang="en">
                <a:solidFill>
                  <a:srgbClr val="252525"/>
                </a:solidFill>
                <a:highlight>
                  <a:srgbClr val="FFFFFF"/>
                </a:highlight>
              </a:rPr>
              <a:t>Resilient Distributed Dataset (RDD):</a:t>
            </a:r>
          </a:p>
          <a:p>
            <a:pPr indent="-228600" lvl="1" marL="914400" rtl="0">
              <a:spcBef>
                <a:spcPts val="0"/>
              </a:spcBef>
            </a:pPr>
            <a:r>
              <a:rPr lang="en">
                <a:solidFill>
                  <a:srgbClr val="252525"/>
                </a:solidFill>
                <a:highlight>
                  <a:srgbClr val="FFFFFF"/>
                </a:highlight>
              </a:rPr>
              <a:t>Features &amp; Implementation</a:t>
            </a:r>
          </a:p>
          <a:p>
            <a:pPr indent="-228600" lvl="0" marL="457200" rtl="0">
              <a:spcBef>
                <a:spcPts val="0"/>
              </a:spcBef>
              <a:buClr>
                <a:srgbClr val="252525"/>
              </a:buClr>
            </a:pPr>
            <a:r>
              <a:rPr lang="en">
                <a:solidFill>
                  <a:srgbClr val="252525"/>
                </a:solidFill>
                <a:highlight>
                  <a:srgbClr val="FFFFFF"/>
                </a:highlight>
              </a:rPr>
              <a:t>Sample Functions:</a:t>
            </a:r>
          </a:p>
          <a:p>
            <a:pPr indent="-228600" lvl="1" marL="914400" rtl="0">
              <a:spcBef>
                <a:spcPts val="0"/>
              </a:spcBef>
              <a:buClr>
                <a:srgbClr val="252525"/>
              </a:buClr>
            </a:pPr>
            <a:r>
              <a:rPr lang="en">
                <a:solidFill>
                  <a:srgbClr val="252525"/>
                </a:solidFill>
                <a:highlight>
                  <a:srgbClr val="FFFFFF"/>
                </a:highlight>
              </a:rPr>
              <a:t>Transformations and Actions</a:t>
            </a:r>
          </a:p>
          <a:p>
            <a:pPr indent="-228600" lvl="0" marL="457200" rtl="0">
              <a:spcBef>
                <a:spcPts val="0"/>
              </a:spcBef>
              <a:buClr>
                <a:srgbClr val="252525"/>
              </a:buClr>
            </a:pPr>
            <a:r>
              <a:rPr lang="en">
                <a:solidFill>
                  <a:srgbClr val="252525"/>
                </a:solidFill>
                <a:highlight>
                  <a:srgbClr val="FFFFFF"/>
                </a:highlight>
              </a:rPr>
              <a:t>Pair RDDs &amp; More Sample Functions</a:t>
            </a:r>
          </a:p>
          <a:p>
            <a:pPr indent="-228600" lvl="0" marL="457200" rtl="0">
              <a:spcBef>
                <a:spcPts val="0"/>
              </a:spcBef>
              <a:buClr>
                <a:srgbClr val="252525"/>
              </a:buClr>
            </a:pPr>
            <a:r>
              <a:rPr lang="en">
                <a:solidFill>
                  <a:srgbClr val="252525"/>
                </a:solidFill>
                <a:highlight>
                  <a:srgbClr val="FFFFFF"/>
                </a:highlight>
              </a:rPr>
              <a:t>Code Samples &amp; Mini-Quizzes</a:t>
            </a:r>
          </a:p>
          <a:p>
            <a:pPr lvl="0">
              <a:spcBef>
                <a:spcPts val="0"/>
              </a:spcBef>
              <a:buNone/>
            </a:pPr>
            <a:r>
              <a:t/>
            </a:r>
            <a:endParaRP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
                                            <p:txEl>
                                              <p:pRg end="0" st="0"/>
                                            </p:txEl>
                                          </p:spTgt>
                                        </p:tgtEl>
                                        <p:attrNameLst>
                                          <p:attrName>style.visibility</p:attrName>
                                        </p:attrNameLst>
                                      </p:cBhvr>
                                      <p:to>
                                        <p:strVal val="visible"/>
                                      </p:to>
                                    </p:set>
                                    <p:animEffect filter="fade" transition="in">
                                      <p:cBhvr>
                                        <p:cTn dur="1000"/>
                                        <p:tgtEl>
                                          <p:spTgt spid="3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
                                            <p:txEl>
                                              <p:pRg end="1" st="1"/>
                                            </p:txEl>
                                          </p:spTgt>
                                        </p:tgtEl>
                                        <p:attrNameLst>
                                          <p:attrName>style.visibility</p:attrName>
                                        </p:attrNameLst>
                                      </p:cBhvr>
                                      <p:to>
                                        <p:strVal val="visible"/>
                                      </p:to>
                                    </p:set>
                                    <p:animEffect filter="fade" transition="in">
                                      <p:cBhvr>
                                        <p:cTn dur="1000"/>
                                        <p:tgtEl>
                                          <p:spTgt spid="3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
                                            <p:txEl>
                                              <p:pRg end="2" st="2"/>
                                            </p:txEl>
                                          </p:spTgt>
                                        </p:tgtEl>
                                        <p:attrNameLst>
                                          <p:attrName>style.visibility</p:attrName>
                                        </p:attrNameLst>
                                      </p:cBhvr>
                                      <p:to>
                                        <p:strVal val="visible"/>
                                      </p:to>
                                    </p:set>
                                    <p:animEffect filter="fade" transition="in">
                                      <p:cBhvr>
                                        <p:cTn dur="1000"/>
                                        <p:tgtEl>
                                          <p:spTgt spid="3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
                                            <p:txEl>
                                              <p:pRg end="3" st="3"/>
                                            </p:txEl>
                                          </p:spTgt>
                                        </p:tgtEl>
                                        <p:attrNameLst>
                                          <p:attrName>style.visibility</p:attrName>
                                        </p:attrNameLst>
                                      </p:cBhvr>
                                      <p:to>
                                        <p:strVal val="visible"/>
                                      </p:to>
                                    </p:set>
                                    <p:animEffect filter="fade" transition="in">
                                      <p:cBhvr>
                                        <p:cTn dur="1000"/>
                                        <p:tgtEl>
                                          <p:spTgt spid="3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
                                            <p:txEl>
                                              <p:pRg end="4" st="4"/>
                                            </p:txEl>
                                          </p:spTgt>
                                        </p:tgtEl>
                                        <p:attrNameLst>
                                          <p:attrName>style.visibility</p:attrName>
                                        </p:attrNameLst>
                                      </p:cBhvr>
                                      <p:to>
                                        <p:strVal val="visible"/>
                                      </p:to>
                                    </p:set>
                                    <p:animEffect filter="fade" transition="in">
                                      <p:cBhvr>
                                        <p:cTn dur="1000"/>
                                        <p:tgtEl>
                                          <p:spTgt spid="3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
                                            <p:txEl>
                                              <p:pRg end="5" st="5"/>
                                            </p:txEl>
                                          </p:spTgt>
                                        </p:tgtEl>
                                        <p:attrNameLst>
                                          <p:attrName>style.visibility</p:attrName>
                                        </p:attrNameLst>
                                      </p:cBhvr>
                                      <p:to>
                                        <p:strVal val="visible"/>
                                      </p:to>
                                    </p:set>
                                    <p:animEffect filter="fade" transition="in">
                                      <p:cBhvr>
                                        <p:cTn dur="1000"/>
                                        <p:tgtEl>
                                          <p:spTgt spid="3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
                                            <p:txEl>
                                              <p:pRg end="6" st="6"/>
                                            </p:txEl>
                                          </p:spTgt>
                                        </p:tgtEl>
                                        <p:attrNameLst>
                                          <p:attrName>style.visibility</p:attrName>
                                        </p:attrNameLst>
                                      </p:cBhvr>
                                      <p:to>
                                        <p:strVal val="visible"/>
                                      </p:to>
                                    </p:set>
                                    <p:animEffect filter="fade" transition="in">
                                      <p:cBhvr>
                                        <p:cTn dur="1000"/>
                                        <p:tgtEl>
                                          <p:spTgt spid="3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
                                            <p:txEl>
                                              <p:pRg end="7" st="7"/>
                                            </p:txEl>
                                          </p:spTgt>
                                        </p:tgtEl>
                                        <p:attrNameLst>
                                          <p:attrName>style.visibility</p:attrName>
                                        </p:attrNameLst>
                                      </p:cBhvr>
                                      <p:to>
                                        <p:strVal val="visible"/>
                                      </p:to>
                                    </p:set>
                                    <p:animEffect filter="fade" transition="in">
                                      <p:cBhvr>
                                        <p:cTn dur="1000"/>
                                        <p:tgtEl>
                                          <p:spTgt spid="39">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sp>
        <p:nvSpPr>
          <p:cNvPr id="177" name="Shape 177"/>
          <p:cNvSpPr txBox="1"/>
          <p:nvPr>
            <p:ph type="title"/>
          </p:nvPr>
        </p:nvSpPr>
        <p:spPr>
          <a:xfrm>
            <a:off x="457200" y="205977"/>
            <a:ext cx="8229600" cy="1141499"/>
          </a:xfrm>
          <a:prstGeom prst="rect">
            <a:avLst/>
          </a:prstGeom>
        </p:spPr>
        <p:txBody>
          <a:bodyPr anchorCtr="0" anchor="b" bIns="91425" lIns="91425" rIns="91425" tIns="91425">
            <a:noAutofit/>
          </a:bodyPr>
          <a:lstStyle/>
          <a:p>
            <a:pPr lvl="0">
              <a:spcBef>
                <a:spcPts val="0"/>
              </a:spcBef>
              <a:buNone/>
            </a:pPr>
            <a:r>
              <a:rPr lang="en"/>
              <a:t>RDD.map</a:t>
            </a:r>
          </a:p>
        </p:txBody>
      </p:sp>
      <p:sp>
        <p:nvSpPr>
          <p:cNvPr id="178" name="Shape 178"/>
          <p:cNvSpPr txBox="1"/>
          <p:nvPr>
            <p:ph idx="1" type="body"/>
          </p:nvPr>
        </p:nvSpPr>
        <p:spPr>
          <a:xfrm>
            <a:off x="457200" y="1460499"/>
            <a:ext cx="8229600" cy="3465299"/>
          </a:xfrm>
          <a:prstGeom prst="rect">
            <a:avLst/>
          </a:prstGeom>
        </p:spPr>
        <p:txBody>
          <a:bodyPr anchorCtr="0" anchor="t" bIns="91425" lIns="91425" rIns="91425" tIns="91425">
            <a:noAutofit/>
          </a:bodyPr>
          <a:lstStyle/>
          <a:p>
            <a:pPr indent="-228600" lvl="0" marL="457200" rtl="0">
              <a:spcBef>
                <a:spcPts val="0"/>
              </a:spcBef>
            </a:pPr>
            <a:r>
              <a:rPr lang="en"/>
              <a:t>Transforms each element</a:t>
            </a:r>
          </a:p>
          <a:p>
            <a:pPr indent="-228600" lvl="0" marL="457200" rtl="0">
              <a:spcBef>
                <a:spcPts val="0"/>
              </a:spcBef>
            </a:pPr>
            <a:r>
              <a:rPr lang="en"/>
              <a:t>Preserves # of elements</a:t>
            </a:r>
          </a:p>
          <a:p>
            <a:pPr lvl="0" rtl="0">
              <a:spcBef>
                <a:spcPts val="0"/>
              </a:spcBef>
              <a:buNone/>
            </a:pPr>
            <a:r>
              <a:t/>
            </a:r>
            <a:endParaRPr/>
          </a:p>
          <a:p>
            <a:pPr lvl="0" rtl="0">
              <a:spcBef>
                <a:spcPts val="0"/>
              </a:spcBef>
              <a:buNone/>
            </a:pPr>
            <a:r>
              <a:t/>
            </a:r>
            <a:endParaRPr/>
          </a:p>
          <a:p>
            <a:pPr indent="0" lvl="0" marL="914400">
              <a:spcBef>
                <a:spcPts val="0"/>
              </a:spcBef>
              <a:buNone/>
            </a:pPr>
            <a:r>
              <a:t/>
            </a:r>
            <a:endParaRPr/>
          </a:p>
        </p:txBody>
      </p:sp>
      <p:grpSp>
        <p:nvGrpSpPr>
          <p:cNvPr id="179" name="Shape 179"/>
          <p:cNvGrpSpPr/>
          <p:nvPr/>
        </p:nvGrpSpPr>
        <p:grpSpPr>
          <a:xfrm>
            <a:off x="3415200" y="2984500"/>
            <a:ext cx="2313599" cy="1805100"/>
            <a:chOff x="688775" y="2434450"/>
            <a:chExt cx="2313599" cy="1805100"/>
          </a:xfrm>
        </p:grpSpPr>
        <p:sp>
          <p:nvSpPr>
            <p:cNvPr id="180" name="Shape 180"/>
            <p:cNvSpPr/>
            <p:nvPr/>
          </p:nvSpPr>
          <p:spPr>
            <a:xfrm>
              <a:off x="688775" y="2434450"/>
              <a:ext cx="819299" cy="1805100"/>
            </a:xfrm>
            <a:prstGeom prst="rect">
              <a:avLst/>
            </a:prstGeom>
            <a:solidFill>
              <a:srgbClr val="E69138"/>
            </a:solidFill>
            <a:ln cap="flat" cmpd="sng" w="19050">
              <a:solidFill>
                <a:schemeClr val="dk2"/>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 sz="1800" u="sng"/>
                <a:t>RDD</a:t>
              </a:r>
            </a:p>
            <a:p>
              <a:pPr lvl="0" rtl="0" algn="ctr">
                <a:spcBef>
                  <a:spcPts val="0"/>
                </a:spcBef>
                <a:buNone/>
              </a:pPr>
              <a:r>
                <a:rPr lang="en" sz="1800"/>
                <a:t>∎</a:t>
              </a:r>
            </a:p>
            <a:p>
              <a:pPr lvl="0" rtl="0" algn="ctr">
                <a:spcBef>
                  <a:spcPts val="0"/>
                </a:spcBef>
                <a:buNone/>
              </a:pPr>
              <a:r>
                <a:rPr lang="en" sz="1800">
                  <a:solidFill>
                    <a:schemeClr val="dk1"/>
                  </a:solidFill>
                </a:rPr>
                <a:t>∎</a:t>
              </a:r>
            </a:p>
            <a:p>
              <a:pPr lvl="0" rtl="0" algn="ctr">
                <a:spcBef>
                  <a:spcPts val="0"/>
                </a:spcBef>
                <a:buNone/>
              </a:pPr>
              <a:r>
                <a:rPr lang="en" sz="1800">
                  <a:solidFill>
                    <a:schemeClr val="dk1"/>
                  </a:solidFill>
                </a:rPr>
                <a:t>∎</a:t>
              </a:r>
            </a:p>
            <a:p>
              <a:pPr lvl="0" rtl="0" algn="ctr">
                <a:spcBef>
                  <a:spcPts val="0"/>
                </a:spcBef>
                <a:buNone/>
              </a:pPr>
              <a:r>
                <a:rPr lang="en" sz="1800">
                  <a:solidFill>
                    <a:schemeClr val="dk1"/>
                  </a:solidFill>
                </a:rPr>
                <a:t>…</a:t>
              </a:r>
            </a:p>
            <a:p>
              <a:pPr lvl="0" rtl="0" algn="ctr">
                <a:spcBef>
                  <a:spcPts val="0"/>
                </a:spcBef>
                <a:buClr>
                  <a:schemeClr val="dk1"/>
                </a:buClr>
                <a:buSzPct val="61111"/>
                <a:buFont typeface="Arial"/>
                <a:buNone/>
              </a:pPr>
              <a:r>
                <a:rPr lang="en" sz="1800">
                  <a:solidFill>
                    <a:schemeClr val="dk1"/>
                  </a:solidFill>
                </a:rPr>
                <a:t>∎</a:t>
              </a:r>
            </a:p>
          </p:txBody>
        </p:sp>
        <p:sp>
          <p:nvSpPr>
            <p:cNvPr id="181" name="Shape 181"/>
            <p:cNvSpPr/>
            <p:nvPr/>
          </p:nvSpPr>
          <p:spPr>
            <a:xfrm>
              <a:off x="2183075" y="2434450"/>
              <a:ext cx="819299" cy="1805100"/>
            </a:xfrm>
            <a:prstGeom prst="rect">
              <a:avLst/>
            </a:prstGeom>
            <a:solidFill>
              <a:srgbClr val="E69138"/>
            </a:solidFill>
            <a:ln cap="flat" cmpd="sng" w="19050">
              <a:solidFill>
                <a:schemeClr val="dk2"/>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 sz="1800" u="sng"/>
                <a:t>RDD</a:t>
              </a:r>
            </a:p>
            <a:p>
              <a:pPr lvl="0" rtl="0" algn="ctr">
                <a:spcBef>
                  <a:spcPts val="0"/>
                </a:spcBef>
                <a:buNone/>
              </a:pPr>
              <a:r>
                <a:rPr lang="en" sz="1800"/>
                <a:t>∎</a:t>
              </a:r>
            </a:p>
            <a:p>
              <a:pPr lvl="0" rtl="0" algn="ctr">
                <a:spcBef>
                  <a:spcPts val="0"/>
                </a:spcBef>
                <a:buNone/>
              </a:pPr>
              <a:r>
                <a:rPr lang="en" sz="1800">
                  <a:solidFill>
                    <a:schemeClr val="dk1"/>
                  </a:solidFill>
                </a:rPr>
                <a:t>∎</a:t>
              </a:r>
            </a:p>
            <a:p>
              <a:pPr lvl="0" rtl="0" algn="ctr">
                <a:spcBef>
                  <a:spcPts val="0"/>
                </a:spcBef>
                <a:buNone/>
              </a:pPr>
              <a:r>
                <a:rPr lang="en" sz="1800">
                  <a:solidFill>
                    <a:schemeClr val="dk1"/>
                  </a:solidFill>
                </a:rPr>
                <a:t>∎</a:t>
              </a:r>
            </a:p>
            <a:p>
              <a:pPr lvl="0" rtl="0" algn="ctr">
                <a:spcBef>
                  <a:spcPts val="0"/>
                </a:spcBef>
                <a:buNone/>
              </a:pPr>
              <a:r>
                <a:rPr lang="en" sz="1800">
                  <a:solidFill>
                    <a:schemeClr val="dk1"/>
                  </a:solidFill>
                </a:rPr>
                <a:t>…</a:t>
              </a:r>
            </a:p>
            <a:p>
              <a:pPr lvl="0" rtl="0" algn="ctr">
                <a:spcBef>
                  <a:spcPts val="0"/>
                </a:spcBef>
                <a:buNone/>
              </a:pPr>
              <a:r>
                <a:rPr lang="en" sz="1800">
                  <a:solidFill>
                    <a:schemeClr val="dk1"/>
                  </a:solidFill>
                </a:rPr>
                <a:t>∎</a:t>
              </a:r>
            </a:p>
          </p:txBody>
        </p:sp>
        <p:cxnSp>
          <p:nvCxnSpPr>
            <p:cNvPr id="182" name="Shape 182"/>
            <p:cNvCxnSpPr>
              <a:stCxn id="180" idx="3"/>
              <a:endCxn id="181" idx="1"/>
            </p:cNvCxnSpPr>
            <p:nvPr/>
          </p:nvCxnSpPr>
          <p:spPr>
            <a:xfrm>
              <a:off x="1508074" y="3337000"/>
              <a:ext cx="674999" cy="0"/>
            </a:xfrm>
            <a:prstGeom prst="straightConnector1">
              <a:avLst/>
            </a:prstGeom>
            <a:noFill/>
            <a:ln cap="flat" cmpd="sng" w="19050">
              <a:solidFill>
                <a:schemeClr val="dk2"/>
              </a:solidFill>
              <a:prstDash val="solid"/>
              <a:round/>
              <a:headEnd len="lg" w="lg" type="none"/>
              <a:tailEnd len="lg" w="lg" type="triangle"/>
            </a:ln>
          </p:spPr>
        </p:cxnSp>
      </p:gr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x="0" y="0"/>
          <a:ext cx="0" cy="0"/>
          <a:chOff x="0" y="0"/>
          <a:chExt cx="0" cy="0"/>
        </a:xfrm>
      </p:grpSpPr>
      <p:sp>
        <p:nvSpPr>
          <p:cNvPr id="187" name="Shape 187"/>
          <p:cNvSpPr txBox="1"/>
          <p:nvPr>
            <p:ph type="title"/>
          </p:nvPr>
        </p:nvSpPr>
        <p:spPr>
          <a:xfrm>
            <a:off x="457200" y="205977"/>
            <a:ext cx="8229600" cy="1141499"/>
          </a:xfrm>
          <a:prstGeom prst="rect">
            <a:avLst/>
          </a:prstGeom>
        </p:spPr>
        <p:txBody>
          <a:bodyPr anchorCtr="0" anchor="b" bIns="91425" lIns="91425" rIns="91425" tIns="91425">
            <a:noAutofit/>
          </a:bodyPr>
          <a:lstStyle/>
          <a:p>
            <a:pPr lvl="0" rtl="0">
              <a:spcBef>
                <a:spcPts val="0"/>
              </a:spcBef>
              <a:buNone/>
            </a:pPr>
            <a:r>
              <a:rPr lang="en"/>
              <a:t>RDD.flatMap</a:t>
            </a:r>
          </a:p>
        </p:txBody>
      </p:sp>
      <p:sp>
        <p:nvSpPr>
          <p:cNvPr id="188" name="Shape 188"/>
          <p:cNvSpPr txBox="1"/>
          <p:nvPr>
            <p:ph idx="1" type="body"/>
          </p:nvPr>
        </p:nvSpPr>
        <p:spPr>
          <a:xfrm>
            <a:off x="457200" y="1460499"/>
            <a:ext cx="8229600" cy="3465299"/>
          </a:xfrm>
          <a:prstGeom prst="rect">
            <a:avLst/>
          </a:prstGeom>
        </p:spPr>
        <p:txBody>
          <a:bodyPr anchorCtr="0" anchor="t" bIns="91425" lIns="91425" rIns="91425" tIns="91425">
            <a:noAutofit/>
          </a:bodyPr>
          <a:lstStyle/>
          <a:p>
            <a:pPr indent="-228600" lvl="0" marL="457200" rtl="0">
              <a:spcBef>
                <a:spcPts val="0"/>
              </a:spcBef>
            </a:pPr>
            <a:r>
              <a:rPr lang="en"/>
              <a:t>Transforms each element into 0-N elements</a:t>
            </a:r>
          </a:p>
          <a:p>
            <a:pPr indent="-228600" lvl="0" marL="457200" rtl="0">
              <a:spcBef>
                <a:spcPts val="0"/>
              </a:spcBef>
            </a:pPr>
            <a:r>
              <a:rPr lang="en"/>
              <a:t>Changes # of elements</a:t>
            </a:r>
          </a:p>
          <a:p>
            <a:pPr lvl="0" rtl="0">
              <a:spcBef>
                <a:spcPts val="0"/>
              </a:spcBef>
              <a:buNone/>
            </a:pPr>
            <a:r>
              <a:t/>
            </a:r>
            <a:endParaRPr/>
          </a:p>
          <a:p>
            <a:pPr lvl="0" rtl="0">
              <a:spcBef>
                <a:spcPts val="0"/>
              </a:spcBef>
              <a:buNone/>
            </a:pPr>
            <a:r>
              <a:t/>
            </a:r>
            <a:endParaRPr/>
          </a:p>
          <a:p>
            <a:pPr lvl="0" rtl="0">
              <a:spcBef>
                <a:spcPts val="0"/>
              </a:spcBef>
              <a:buNone/>
            </a:pPr>
            <a:r>
              <a:rPr lang="en"/>
              <a:t>	</a:t>
            </a:r>
          </a:p>
        </p:txBody>
      </p:sp>
      <p:grpSp>
        <p:nvGrpSpPr>
          <p:cNvPr id="189" name="Shape 189"/>
          <p:cNvGrpSpPr/>
          <p:nvPr/>
        </p:nvGrpSpPr>
        <p:grpSpPr>
          <a:xfrm>
            <a:off x="3415200" y="2624450"/>
            <a:ext cx="2313599" cy="2458200"/>
            <a:chOff x="688775" y="2074400"/>
            <a:chExt cx="2313599" cy="2458200"/>
          </a:xfrm>
        </p:grpSpPr>
        <p:sp>
          <p:nvSpPr>
            <p:cNvPr id="190" name="Shape 190"/>
            <p:cNvSpPr/>
            <p:nvPr/>
          </p:nvSpPr>
          <p:spPr>
            <a:xfrm>
              <a:off x="688775" y="2434450"/>
              <a:ext cx="931200" cy="1805100"/>
            </a:xfrm>
            <a:prstGeom prst="rect">
              <a:avLst/>
            </a:prstGeom>
            <a:solidFill>
              <a:srgbClr val="E69138"/>
            </a:solidFill>
            <a:ln cap="flat" cmpd="sng" w="19050">
              <a:solidFill>
                <a:schemeClr val="dk2"/>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 sz="1800" u="sng"/>
                <a:t>RDD</a:t>
              </a:r>
            </a:p>
            <a:p>
              <a:pPr lvl="0" rtl="0" algn="ctr">
                <a:spcBef>
                  <a:spcPts val="0"/>
                </a:spcBef>
                <a:buNone/>
              </a:pPr>
              <a:r>
                <a:rPr lang="en" sz="1800"/>
                <a:t>∎,</a:t>
              </a:r>
              <a:r>
                <a:rPr lang="en" sz="1800">
                  <a:solidFill>
                    <a:schemeClr val="dk1"/>
                  </a:solidFill>
                </a:rPr>
                <a:t>∎,∎</a:t>
              </a:r>
            </a:p>
            <a:p>
              <a:pPr lvl="0" rtl="0" algn="ctr">
                <a:spcBef>
                  <a:spcPts val="0"/>
                </a:spcBef>
                <a:buNone/>
              </a:pPr>
              <a:r>
                <a:rPr lang="en" sz="1800">
                  <a:solidFill>
                    <a:schemeClr val="dk1"/>
                  </a:solidFill>
                </a:rPr>
                <a:t>∎</a:t>
              </a:r>
            </a:p>
            <a:p>
              <a:pPr lvl="0" rtl="0" algn="ctr">
                <a:spcBef>
                  <a:spcPts val="0"/>
                </a:spcBef>
                <a:buNone/>
              </a:pPr>
              <a:r>
                <a:rPr lang="en" sz="1800">
                  <a:solidFill>
                    <a:schemeClr val="dk1"/>
                  </a:solidFill>
                </a:rPr>
                <a:t>∎,∎</a:t>
              </a:r>
            </a:p>
            <a:p>
              <a:pPr lvl="0" rtl="0" algn="ctr">
                <a:spcBef>
                  <a:spcPts val="0"/>
                </a:spcBef>
                <a:buNone/>
              </a:pPr>
              <a:r>
                <a:rPr lang="en" sz="1800">
                  <a:solidFill>
                    <a:schemeClr val="dk1"/>
                  </a:solidFill>
                </a:rPr>
                <a:t>…</a:t>
              </a:r>
            </a:p>
            <a:p>
              <a:pPr lvl="0" rtl="0" algn="ctr">
                <a:spcBef>
                  <a:spcPts val="0"/>
                </a:spcBef>
                <a:buNone/>
              </a:pPr>
              <a:r>
                <a:rPr lang="en" sz="1800">
                  <a:solidFill>
                    <a:schemeClr val="dk1"/>
                  </a:solidFill>
                </a:rPr>
                <a:t>∎,∎,∎</a:t>
              </a:r>
            </a:p>
          </p:txBody>
        </p:sp>
        <p:sp>
          <p:nvSpPr>
            <p:cNvPr id="191" name="Shape 191"/>
            <p:cNvSpPr/>
            <p:nvPr/>
          </p:nvSpPr>
          <p:spPr>
            <a:xfrm>
              <a:off x="2183075" y="2074400"/>
              <a:ext cx="819299" cy="2458200"/>
            </a:xfrm>
            <a:prstGeom prst="rect">
              <a:avLst/>
            </a:prstGeom>
            <a:solidFill>
              <a:srgbClr val="E69138"/>
            </a:solidFill>
            <a:ln cap="flat" cmpd="sng" w="19050">
              <a:solidFill>
                <a:schemeClr val="dk2"/>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 sz="1800" u="sng"/>
                <a:t>RDD</a:t>
              </a:r>
            </a:p>
            <a:p>
              <a:pPr lvl="0" rtl="0" algn="ctr">
                <a:spcBef>
                  <a:spcPts val="0"/>
                </a:spcBef>
                <a:buNone/>
              </a:pPr>
              <a:r>
                <a:rPr lang="en" sz="1800"/>
                <a:t>∎</a:t>
              </a:r>
            </a:p>
            <a:p>
              <a:pPr lvl="0" rtl="0" algn="ctr">
                <a:spcBef>
                  <a:spcPts val="0"/>
                </a:spcBef>
                <a:buNone/>
              </a:pPr>
              <a:r>
                <a:rPr lang="en" sz="1800">
                  <a:solidFill>
                    <a:schemeClr val="dk1"/>
                  </a:solidFill>
                </a:rPr>
                <a:t>∎</a:t>
              </a:r>
            </a:p>
            <a:p>
              <a:pPr lvl="0" rtl="0" algn="ctr">
                <a:spcBef>
                  <a:spcPts val="0"/>
                </a:spcBef>
                <a:buNone/>
              </a:pPr>
              <a:r>
                <a:rPr lang="en" sz="1800">
                  <a:solidFill>
                    <a:schemeClr val="dk1"/>
                  </a:solidFill>
                </a:rPr>
                <a:t>∎</a:t>
              </a:r>
            </a:p>
            <a:p>
              <a:pPr lvl="0" rtl="0" algn="ctr">
                <a:spcBef>
                  <a:spcPts val="0"/>
                </a:spcBef>
                <a:buNone/>
              </a:pPr>
              <a:r>
                <a:rPr lang="en" sz="1800">
                  <a:solidFill>
                    <a:schemeClr val="dk1"/>
                  </a:solidFill>
                </a:rPr>
                <a:t>∎</a:t>
              </a:r>
            </a:p>
            <a:p>
              <a:pPr lvl="0" rtl="0" algn="ctr">
                <a:spcBef>
                  <a:spcPts val="0"/>
                </a:spcBef>
                <a:buNone/>
              </a:pPr>
              <a:r>
                <a:rPr lang="en" sz="1800">
                  <a:solidFill>
                    <a:schemeClr val="dk1"/>
                  </a:solidFill>
                </a:rPr>
                <a:t>∎</a:t>
              </a:r>
            </a:p>
            <a:p>
              <a:pPr lvl="0" rtl="0" algn="ctr">
                <a:spcBef>
                  <a:spcPts val="0"/>
                </a:spcBef>
                <a:buNone/>
              </a:pPr>
              <a:r>
                <a:rPr lang="en" sz="1800">
                  <a:solidFill>
                    <a:schemeClr val="dk1"/>
                  </a:solidFill>
                </a:rPr>
                <a:t>…</a:t>
              </a:r>
            </a:p>
            <a:p>
              <a:pPr lvl="0" rtl="0" algn="ctr">
                <a:spcBef>
                  <a:spcPts val="0"/>
                </a:spcBef>
                <a:buNone/>
              </a:pPr>
              <a:r>
                <a:rPr lang="en" sz="1800">
                  <a:solidFill>
                    <a:schemeClr val="dk1"/>
                  </a:solidFill>
                </a:rPr>
                <a:t>∎</a:t>
              </a:r>
            </a:p>
          </p:txBody>
        </p:sp>
        <p:cxnSp>
          <p:nvCxnSpPr>
            <p:cNvPr id="192" name="Shape 192"/>
            <p:cNvCxnSpPr>
              <a:stCxn id="190" idx="3"/>
              <a:endCxn id="191" idx="1"/>
            </p:cNvCxnSpPr>
            <p:nvPr/>
          </p:nvCxnSpPr>
          <p:spPr>
            <a:xfrm flipH="1" rot="10800000">
              <a:off x="1619975" y="3303400"/>
              <a:ext cx="563099" cy="33600"/>
            </a:xfrm>
            <a:prstGeom prst="straightConnector1">
              <a:avLst/>
            </a:prstGeom>
            <a:noFill/>
            <a:ln cap="flat" cmpd="sng" w="19050">
              <a:solidFill>
                <a:schemeClr val="dk2"/>
              </a:solidFill>
              <a:prstDash val="solid"/>
              <a:round/>
              <a:headEnd len="lg" w="lg" type="none"/>
              <a:tailEnd len="lg" w="lg" type="triangle"/>
            </a:ln>
          </p:spPr>
        </p:cxnSp>
      </p:gr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6" name="Shape 196"/>
        <p:cNvGrpSpPr/>
        <p:nvPr/>
      </p:nvGrpSpPr>
      <p:grpSpPr>
        <a:xfrm>
          <a:off x="0" y="0"/>
          <a:ext cx="0" cy="0"/>
          <a:chOff x="0" y="0"/>
          <a:chExt cx="0" cy="0"/>
        </a:xfrm>
      </p:grpSpPr>
      <p:sp>
        <p:nvSpPr>
          <p:cNvPr id="197" name="Shape 197"/>
          <p:cNvSpPr txBox="1"/>
          <p:nvPr>
            <p:ph type="title"/>
          </p:nvPr>
        </p:nvSpPr>
        <p:spPr>
          <a:xfrm>
            <a:off x="457200" y="205977"/>
            <a:ext cx="8229600" cy="1141499"/>
          </a:xfrm>
          <a:prstGeom prst="rect">
            <a:avLst/>
          </a:prstGeom>
        </p:spPr>
        <p:txBody>
          <a:bodyPr anchorCtr="0" anchor="b" bIns="91425" lIns="91425" rIns="91425" tIns="91425">
            <a:noAutofit/>
          </a:bodyPr>
          <a:lstStyle/>
          <a:p>
            <a:pPr lvl="0" rtl="0">
              <a:spcBef>
                <a:spcPts val="0"/>
              </a:spcBef>
              <a:buNone/>
            </a:pPr>
            <a:r>
              <a:rPr lang="en"/>
              <a:t>Map vs FlatMap - Examples</a:t>
            </a:r>
          </a:p>
        </p:txBody>
      </p:sp>
      <p:sp>
        <p:nvSpPr>
          <p:cNvPr id="198" name="Shape 198"/>
          <p:cNvSpPr txBox="1"/>
          <p:nvPr>
            <p:ph idx="1" type="body"/>
          </p:nvPr>
        </p:nvSpPr>
        <p:spPr>
          <a:xfrm>
            <a:off x="457200" y="1460499"/>
            <a:ext cx="8229600" cy="3465299"/>
          </a:xfrm>
          <a:prstGeom prst="rect">
            <a:avLst/>
          </a:prstGeom>
        </p:spPr>
        <p:txBody>
          <a:bodyPr anchorCtr="0" anchor="t" bIns="91425" lIns="91425" rIns="91425" tIns="91425">
            <a:noAutofit/>
          </a:bodyPr>
          <a:lstStyle/>
          <a:p>
            <a:pPr lvl="0" rtl="0">
              <a:spcBef>
                <a:spcPts val="0"/>
              </a:spcBef>
              <a:buNone/>
            </a:pPr>
            <a:r>
              <a:rPr lang="en"/>
              <a:t>Alphabet letters (A,B,C) to </a:t>
            </a:r>
          </a:p>
          <a:p>
            <a:pPr indent="0" lvl="0" marL="0" rtl="0">
              <a:spcBef>
                <a:spcPts val="0"/>
              </a:spcBef>
              <a:buNone/>
            </a:pPr>
            <a:r>
              <a:rPr lang="en"/>
              <a:t>    NATO Phonetic Letters (Alfa, Bravo, Charlie)</a:t>
            </a:r>
          </a:p>
          <a:p>
            <a:pPr indent="0" lvl="0" marL="0" rtl="0">
              <a:spcBef>
                <a:spcPts val="0"/>
              </a:spcBef>
              <a:buNone/>
            </a:pPr>
            <a:r>
              <a:t/>
            </a:r>
            <a:endParaRPr/>
          </a:p>
          <a:p>
            <a:pPr indent="0" lvl="0" marL="0" rtl="0">
              <a:spcBef>
                <a:spcPts val="0"/>
              </a:spcBef>
              <a:buNone/>
            </a:pPr>
            <a:r>
              <a:t/>
            </a:r>
            <a:endParaRPr/>
          </a:p>
        </p:txBody>
      </p:sp>
      <p:grpSp>
        <p:nvGrpSpPr>
          <p:cNvPr id="199" name="Shape 199"/>
          <p:cNvGrpSpPr/>
          <p:nvPr/>
        </p:nvGrpSpPr>
        <p:grpSpPr>
          <a:xfrm>
            <a:off x="3415200" y="2984500"/>
            <a:ext cx="2313599" cy="1805100"/>
            <a:chOff x="688775" y="2434450"/>
            <a:chExt cx="2313599" cy="1805100"/>
          </a:xfrm>
        </p:grpSpPr>
        <p:sp>
          <p:nvSpPr>
            <p:cNvPr id="200" name="Shape 200"/>
            <p:cNvSpPr/>
            <p:nvPr/>
          </p:nvSpPr>
          <p:spPr>
            <a:xfrm>
              <a:off x="688775" y="2434450"/>
              <a:ext cx="819299" cy="1805100"/>
            </a:xfrm>
            <a:prstGeom prst="rect">
              <a:avLst/>
            </a:prstGeom>
            <a:solidFill>
              <a:srgbClr val="E69138"/>
            </a:solidFill>
            <a:ln cap="flat" cmpd="sng" w="19050">
              <a:solidFill>
                <a:schemeClr val="dk2"/>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 sz="1800" u="sng"/>
                <a:t>RDD</a:t>
              </a:r>
            </a:p>
            <a:p>
              <a:pPr lvl="0" rtl="0" algn="ctr">
                <a:spcBef>
                  <a:spcPts val="0"/>
                </a:spcBef>
                <a:buNone/>
              </a:pPr>
              <a:r>
                <a:rPr lang="en" sz="1800"/>
                <a:t>∎</a:t>
              </a:r>
            </a:p>
            <a:p>
              <a:pPr lvl="0" rtl="0" algn="ctr">
                <a:spcBef>
                  <a:spcPts val="0"/>
                </a:spcBef>
                <a:buNone/>
              </a:pPr>
              <a:r>
                <a:rPr lang="en" sz="1800">
                  <a:solidFill>
                    <a:schemeClr val="dk1"/>
                  </a:solidFill>
                </a:rPr>
                <a:t>∎</a:t>
              </a:r>
            </a:p>
            <a:p>
              <a:pPr lvl="0" rtl="0" algn="ctr">
                <a:spcBef>
                  <a:spcPts val="0"/>
                </a:spcBef>
                <a:buNone/>
              </a:pPr>
              <a:r>
                <a:rPr lang="en" sz="1800">
                  <a:solidFill>
                    <a:schemeClr val="dk1"/>
                  </a:solidFill>
                </a:rPr>
                <a:t>∎</a:t>
              </a:r>
            </a:p>
            <a:p>
              <a:pPr lvl="0" rtl="0" algn="ctr">
                <a:spcBef>
                  <a:spcPts val="0"/>
                </a:spcBef>
                <a:buNone/>
              </a:pPr>
              <a:r>
                <a:rPr lang="en" sz="1800">
                  <a:solidFill>
                    <a:schemeClr val="dk1"/>
                  </a:solidFill>
                </a:rPr>
                <a:t>…</a:t>
              </a:r>
            </a:p>
            <a:p>
              <a:pPr lvl="0" rtl="0" algn="ctr">
                <a:spcBef>
                  <a:spcPts val="0"/>
                </a:spcBef>
                <a:buNone/>
              </a:pPr>
              <a:r>
                <a:rPr lang="en" sz="1800">
                  <a:solidFill>
                    <a:schemeClr val="dk1"/>
                  </a:solidFill>
                </a:rPr>
                <a:t>∎</a:t>
              </a:r>
            </a:p>
          </p:txBody>
        </p:sp>
        <p:sp>
          <p:nvSpPr>
            <p:cNvPr id="201" name="Shape 201"/>
            <p:cNvSpPr/>
            <p:nvPr/>
          </p:nvSpPr>
          <p:spPr>
            <a:xfrm>
              <a:off x="2183075" y="2434450"/>
              <a:ext cx="819299" cy="1805100"/>
            </a:xfrm>
            <a:prstGeom prst="rect">
              <a:avLst/>
            </a:prstGeom>
            <a:solidFill>
              <a:srgbClr val="E69138"/>
            </a:solidFill>
            <a:ln cap="flat" cmpd="sng" w="19050">
              <a:solidFill>
                <a:schemeClr val="dk2"/>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 sz="1800" u="sng"/>
                <a:t>RDD</a:t>
              </a:r>
            </a:p>
            <a:p>
              <a:pPr lvl="0" rtl="0" algn="ctr">
                <a:spcBef>
                  <a:spcPts val="0"/>
                </a:spcBef>
                <a:buNone/>
              </a:pPr>
              <a:r>
                <a:rPr lang="en" sz="1800"/>
                <a:t>∎</a:t>
              </a:r>
            </a:p>
            <a:p>
              <a:pPr lvl="0" rtl="0" algn="ctr">
                <a:spcBef>
                  <a:spcPts val="0"/>
                </a:spcBef>
                <a:buNone/>
              </a:pPr>
              <a:r>
                <a:rPr lang="en" sz="1800">
                  <a:solidFill>
                    <a:schemeClr val="dk1"/>
                  </a:solidFill>
                </a:rPr>
                <a:t>∎</a:t>
              </a:r>
            </a:p>
            <a:p>
              <a:pPr lvl="0" rtl="0" algn="ctr">
                <a:spcBef>
                  <a:spcPts val="0"/>
                </a:spcBef>
                <a:buNone/>
              </a:pPr>
              <a:r>
                <a:rPr lang="en" sz="1800">
                  <a:solidFill>
                    <a:schemeClr val="dk1"/>
                  </a:solidFill>
                </a:rPr>
                <a:t>∎</a:t>
              </a:r>
            </a:p>
            <a:p>
              <a:pPr lvl="0" rtl="0" algn="ctr">
                <a:spcBef>
                  <a:spcPts val="0"/>
                </a:spcBef>
                <a:buNone/>
              </a:pPr>
              <a:r>
                <a:rPr lang="en" sz="1800">
                  <a:solidFill>
                    <a:schemeClr val="dk1"/>
                  </a:solidFill>
                </a:rPr>
                <a:t>…</a:t>
              </a:r>
            </a:p>
            <a:p>
              <a:pPr lvl="0" rtl="0" algn="ctr">
                <a:spcBef>
                  <a:spcPts val="0"/>
                </a:spcBef>
                <a:buNone/>
              </a:pPr>
              <a:r>
                <a:rPr lang="en" sz="1800">
                  <a:solidFill>
                    <a:schemeClr val="dk1"/>
                  </a:solidFill>
                </a:rPr>
                <a:t>∎</a:t>
              </a:r>
            </a:p>
          </p:txBody>
        </p:sp>
        <p:cxnSp>
          <p:nvCxnSpPr>
            <p:cNvPr id="202" name="Shape 202"/>
            <p:cNvCxnSpPr>
              <a:stCxn id="200" idx="3"/>
              <a:endCxn id="201" idx="1"/>
            </p:cNvCxnSpPr>
            <p:nvPr/>
          </p:nvCxnSpPr>
          <p:spPr>
            <a:xfrm>
              <a:off x="1508074" y="3337000"/>
              <a:ext cx="674999" cy="0"/>
            </a:xfrm>
            <a:prstGeom prst="straightConnector1">
              <a:avLst/>
            </a:prstGeom>
            <a:noFill/>
            <a:ln cap="flat" cmpd="sng" w="19050">
              <a:solidFill>
                <a:schemeClr val="dk2"/>
              </a:solidFill>
              <a:prstDash val="solid"/>
              <a:round/>
              <a:headEnd len="lg" w="lg" type="none"/>
              <a:tailEnd len="lg" w="lg" type="triangle"/>
            </a:ln>
          </p:spPr>
        </p:cxnSp>
      </p:gr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txBox="1"/>
          <p:nvPr>
            <p:ph type="title"/>
          </p:nvPr>
        </p:nvSpPr>
        <p:spPr>
          <a:xfrm>
            <a:off x="457200" y="205977"/>
            <a:ext cx="8229600" cy="1141499"/>
          </a:xfrm>
          <a:prstGeom prst="rect">
            <a:avLst/>
          </a:prstGeom>
        </p:spPr>
        <p:txBody>
          <a:bodyPr anchorCtr="0" anchor="b" bIns="91425" lIns="91425" rIns="91425" tIns="91425">
            <a:noAutofit/>
          </a:bodyPr>
          <a:lstStyle/>
          <a:p>
            <a:pPr lvl="0" rtl="0">
              <a:spcBef>
                <a:spcPts val="0"/>
              </a:spcBef>
              <a:buNone/>
            </a:pPr>
            <a:r>
              <a:rPr lang="en"/>
              <a:t>Map vs FlatMap - Examples</a:t>
            </a:r>
          </a:p>
        </p:txBody>
      </p:sp>
      <p:sp>
        <p:nvSpPr>
          <p:cNvPr id="208" name="Shape 208"/>
          <p:cNvSpPr txBox="1"/>
          <p:nvPr>
            <p:ph idx="1" type="body"/>
          </p:nvPr>
        </p:nvSpPr>
        <p:spPr>
          <a:xfrm>
            <a:off x="457200" y="1460499"/>
            <a:ext cx="8229600" cy="3465299"/>
          </a:xfrm>
          <a:prstGeom prst="rect">
            <a:avLst/>
          </a:prstGeom>
        </p:spPr>
        <p:txBody>
          <a:bodyPr anchorCtr="0" anchor="t" bIns="91425" lIns="91425" rIns="91425" tIns="91425">
            <a:noAutofit/>
          </a:bodyPr>
          <a:lstStyle/>
          <a:p>
            <a:pPr indent="0" lvl="0" marL="0" rtl="0">
              <a:spcBef>
                <a:spcPts val="0"/>
              </a:spcBef>
              <a:buNone/>
            </a:pPr>
            <a:r>
              <a:rPr lang="en"/>
              <a:t>Paragraph of words (“Mary had a little lambda”) to individual words</a:t>
            </a:r>
          </a:p>
          <a:p>
            <a:pPr indent="0" lvl="0" marL="0" rtl="0">
              <a:spcBef>
                <a:spcPts val="0"/>
              </a:spcBef>
              <a:buNone/>
            </a:pPr>
            <a:r>
              <a:t/>
            </a:r>
            <a:endParaRPr/>
          </a:p>
          <a:p>
            <a:pPr indent="0" lvl="0" marL="0" rtl="0">
              <a:spcBef>
                <a:spcPts val="0"/>
              </a:spcBef>
              <a:buNone/>
            </a:pPr>
            <a:r>
              <a:t/>
            </a:r>
            <a:endParaRPr/>
          </a:p>
        </p:txBody>
      </p:sp>
      <p:grpSp>
        <p:nvGrpSpPr>
          <p:cNvPr id="209" name="Shape 209"/>
          <p:cNvGrpSpPr/>
          <p:nvPr/>
        </p:nvGrpSpPr>
        <p:grpSpPr>
          <a:xfrm>
            <a:off x="3415200" y="2624450"/>
            <a:ext cx="2313599" cy="2458200"/>
            <a:chOff x="688775" y="2074400"/>
            <a:chExt cx="2313599" cy="2458200"/>
          </a:xfrm>
        </p:grpSpPr>
        <p:sp>
          <p:nvSpPr>
            <p:cNvPr id="210" name="Shape 210"/>
            <p:cNvSpPr/>
            <p:nvPr/>
          </p:nvSpPr>
          <p:spPr>
            <a:xfrm>
              <a:off x="688775" y="2434450"/>
              <a:ext cx="931200" cy="1805100"/>
            </a:xfrm>
            <a:prstGeom prst="rect">
              <a:avLst/>
            </a:prstGeom>
            <a:solidFill>
              <a:srgbClr val="E69138"/>
            </a:solidFill>
            <a:ln cap="flat" cmpd="sng" w="19050">
              <a:solidFill>
                <a:schemeClr val="dk2"/>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 sz="1800" u="sng"/>
                <a:t>RDD</a:t>
              </a:r>
            </a:p>
            <a:p>
              <a:pPr lvl="0" rtl="0" algn="ctr">
                <a:spcBef>
                  <a:spcPts val="0"/>
                </a:spcBef>
                <a:buNone/>
              </a:pPr>
              <a:r>
                <a:rPr lang="en" sz="1800"/>
                <a:t>∎</a:t>
              </a:r>
              <a:r>
                <a:rPr lang="en" sz="1800">
                  <a:solidFill>
                    <a:schemeClr val="dk1"/>
                  </a:solidFill>
                </a:rPr>
                <a:t>,∎,∎</a:t>
              </a:r>
            </a:p>
            <a:p>
              <a:pPr lvl="0" rtl="0" algn="ctr">
                <a:spcBef>
                  <a:spcPts val="0"/>
                </a:spcBef>
                <a:buNone/>
              </a:pPr>
              <a:r>
                <a:rPr lang="en" sz="1800">
                  <a:solidFill>
                    <a:schemeClr val="dk1"/>
                  </a:solidFill>
                </a:rPr>
                <a:t>∎,∎</a:t>
              </a:r>
            </a:p>
            <a:p>
              <a:pPr lvl="0" rtl="0" algn="ctr">
                <a:spcBef>
                  <a:spcPts val="0"/>
                </a:spcBef>
                <a:buNone/>
              </a:pPr>
              <a:r>
                <a:rPr lang="en" sz="1800">
                  <a:solidFill>
                    <a:schemeClr val="dk1"/>
                  </a:solidFill>
                </a:rPr>
                <a:t>∎,∎,∎</a:t>
              </a:r>
            </a:p>
            <a:p>
              <a:pPr lvl="0" rtl="0" algn="ctr">
                <a:spcBef>
                  <a:spcPts val="0"/>
                </a:spcBef>
                <a:buNone/>
              </a:pPr>
              <a:r>
                <a:rPr lang="en" sz="1800">
                  <a:solidFill>
                    <a:schemeClr val="dk1"/>
                  </a:solidFill>
                </a:rPr>
                <a:t>…</a:t>
              </a:r>
            </a:p>
            <a:p>
              <a:pPr lvl="0" rtl="0" algn="ctr">
                <a:spcBef>
                  <a:spcPts val="0"/>
                </a:spcBef>
                <a:buNone/>
              </a:pPr>
              <a:r>
                <a:rPr lang="en" sz="1800">
                  <a:solidFill>
                    <a:schemeClr val="dk1"/>
                  </a:solidFill>
                </a:rPr>
                <a:t>∎,∎,∎</a:t>
              </a:r>
            </a:p>
          </p:txBody>
        </p:sp>
        <p:sp>
          <p:nvSpPr>
            <p:cNvPr id="211" name="Shape 211"/>
            <p:cNvSpPr/>
            <p:nvPr/>
          </p:nvSpPr>
          <p:spPr>
            <a:xfrm>
              <a:off x="2183075" y="2074400"/>
              <a:ext cx="819299" cy="2458200"/>
            </a:xfrm>
            <a:prstGeom prst="rect">
              <a:avLst/>
            </a:prstGeom>
            <a:solidFill>
              <a:srgbClr val="E69138"/>
            </a:solidFill>
            <a:ln cap="flat" cmpd="sng" w="19050">
              <a:solidFill>
                <a:schemeClr val="dk2"/>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 sz="1800" u="sng"/>
                <a:t>RDD</a:t>
              </a:r>
            </a:p>
            <a:p>
              <a:pPr lvl="0" rtl="0" algn="ctr">
                <a:spcBef>
                  <a:spcPts val="0"/>
                </a:spcBef>
                <a:buNone/>
              </a:pPr>
              <a:r>
                <a:rPr lang="en" sz="1800"/>
                <a:t>∎</a:t>
              </a:r>
            </a:p>
            <a:p>
              <a:pPr lvl="0" rtl="0" algn="ctr">
                <a:spcBef>
                  <a:spcPts val="0"/>
                </a:spcBef>
                <a:buNone/>
              </a:pPr>
              <a:r>
                <a:rPr lang="en" sz="1800">
                  <a:solidFill>
                    <a:schemeClr val="dk1"/>
                  </a:solidFill>
                </a:rPr>
                <a:t>∎</a:t>
              </a:r>
            </a:p>
            <a:p>
              <a:pPr lvl="0" rtl="0" algn="ctr">
                <a:spcBef>
                  <a:spcPts val="0"/>
                </a:spcBef>
                <a:buNone/>
              </a:pPr>
              <a:r>
                <a:rPr lang="en" sz="1800">
                  <a:solidFill>
                    <a:schemeClr val="dk1"/>
                  </a:solidFill>
                </a:rPr>
                <a:t>∎</a:t>
              </a:r>
            </a:p>
            <a:p>
              <a:pPr lvl="0" rtl="0" algn="ctr">
                <a:spcBef>
                  <a:spcPts val="0"/>
                </a:spcBef>
                <a:buNone/>
              </a:pPr>
              <a:r>
                <a:rPr lang="en" sz="1800">
                  <a:solidFill>
                    <a:schemeClr val="dk1"/>
                  </a:solidFill>
                </a:rPr>
                <a:t>∎</a:t>
              </a:r>
            </a:p>
            <a:p>
              <a:pPr lvl="0" rtl="0" algn="ctr">
                <a:spcBef>
                  <a:spcPts val="0"/>
                </a:spcBef>
                <a:buNone/>
              </a:pPr>
              <a:r>
                <a:rPr lang="en" sz="1800">
                  <a:solidFill>
                    <a:schemeClr val="dk1"/>
                  </a:solidFill>
                </a:rPr>
                <a:t>∎</a:t>
              </a:r>
            </a:p>
            <a:p>
              <a:pPr lvl="0" rtl="0" algn="ctr">
                <a:spcBef>
                  <a:spcPts val="0"/>
                </a:spcBef>
                <a:buNone/>
              </a:pPr>
              <a:r>
                <a:rPr lang="en" sz="1800">
                  <a:solidFill>
                    <a:schemeClr val="dk1"/>
                  </a:solidFill>
                </a:rPr>
                <a:t>…</a:t>
              </a:r>
            </a:p>
            <a:p>
              <a:pPr lvl="0" rtl="0" algn="ctr">
                <a:spcBef>
                  <a:spcPts val="0"/>
                </a:spcBef>
                <a:buNone/>
              </a:pPr>
              <a:r>
                <a:rPr lang="en" sz="1800">
                  <a:solidFill>
                    <a:schemeClr val="dk1"/>
                  </a:solidFill>
                </a:rPr>
                <a:t>∎</a:t>
              </a:r>
            </a:p>
          </p:txBody>
        </p:sp>
        <p:cxnSp>
          <p:nvCxnSpPr>
            <p:cNvPr id="212" name="Shape 212"/>
            <p:cNvCxnSpPr>
              <a:stCxn id="210" idx="3"/>
              <a:endCxn id="211" idx="1"/>
            </p:cNvCxnSpPr>
            <p:nvPr/>
          </p:nvCxnSpPr>
          <p:spPr>
            <a:xfrm flipH="1" rot="10800000">
              <a:off x="1619975" y="3303400"/>
              <a:ext cx="563099" cy="33600"/>
            </a:xfrm>
            <a:prstGeom prst="straightConnector1">
              <a:avLst/>
            </a:prstGeom>
            <a:noFill/>
            <a:ln cap="flat" cmpd="sng" w="19050">
              <a:solidFill>
                <a:schemeClr val="dk2"/>
              </a:solidFill>
              <a:prstDash val="solid"/>
              <a:round/>
              <a:headEnd len="lg" w="lg" type="none"/>
              <a:tailEnd len="lg" w="lg" type="triangle"/>
            </a:ln>
          </p:spPr>
        </p:cxnSp>
      </p:gr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6" name="Shape 216"/>
        <p:cNvGrpSpPr/>
        <p:nvPr/>
      </p:nvGrpSpPr>
      <p:grpSpPr>
        <a:xfrm>
          <a:off x="0" y="0"/>
          <a:ext cx="0" cy="0"/>
          <a:chOff x="0" y="0"/>
          <a:chExt cx="0" cy="0"/>
        </a:xfrm>
      </p:grpSpPr>
      <p:sp>
        <p:nvSpPr>
          <p:cNvPr id="217" name="Shape 217"/>
          <p:cNvSpPr txBox="1"/>
          <p:nvPr>
            <p:ph type="title"/>
          </p:nvPr>
        </p:nvSpPr>
        <p:spPr>
          <a:xfrm>
            <a:off x="457200" y="205977"/>
            <a:ext cx="8229600" cy="1141499"/>
          </a:xfrm>
          <a:prstGeom prst="rect">
            <a:avLst/>
          </a:prstGeom>
        </p:spPr>
        <p:txBody>
          <a:bodyPr anchorCtr="0" anchor="b" bIns="91425" lIns="91425" rIns="91425" tIns="91425">
            <a:noAutofit/>
          </a:bodyPr>
          <a:lstStyle/>
          <a:p>
            <a:pPr lvl="0" rtl="0">
              <a:spcBef>
                <a:spcPts val="0"/>
              </a:spcBef>
              <a:buNone/>
            </a:pPr>
            <a:r>
              <a:rPr lang="en"/>
              <a:t>Map vs FlatMap - Examples</a:t>
            </a:r>
          </a:p>
        </p:txBody>
      </p:sp>
      <p:sp>
        <p:nvSpPr>
          <p:cNvPr id="218" name="Shape 218"/>
          <p:cNvSpPr txBox="1"/>
          <p:nvPr>
            <p:ph idx="1" type="body"/>
          </p:nvPr>
        </p:nvSpPr>
        <p:spPr>
          <a:xfrm>
            <a:off x="457200" y="1460499"/>
            <a:ext cx="8229600" cy="3465299"/>
          </a:xfrm>
          <a:prstGeom prst="rect">
            <a:avLst/>
          </a:prstGeom>
        </p:spPr>
        <p:txBody>
          <a:bodyPr anchorCtr="0" anchor="t" bIns="91425" lIns="91425" rIns="91425" tIns="91425">
            <a:noAutofit/>
          </a:bodyPr>
          <a:lstStyle/>
          <a:p>
            <a:pPr lvl="0" rtl="0">
              <a:spcBef>
                <a:spcPts val="0"/>
              </a:spcBef>
              <a:buClr>
                <a:schemeClr val="dk1"/>
              </a:buClr>
              <a:buSzPct val="36666"/>
              <a:buFont typeface="Arial"/>
              <a:buNone/>
            </a:pPr>
            <a:r>
              <a:rPr lang="en"/>
              <a:t>Numbers x, transform to the tuple (x, x^2)</a:t>
            </a:r>
          </a:p>
          <a:p>
            <a:pPr lvl="0" rtl="0">
              <a:spcBef>
                <a:spcPts val="0"/>
              </a:spcBef>
              <a:buClr>
                <a:schemeClr val="dk1"/>
              </a:buClr>
              <a:buSzPct val="36666"/>
              <a:buFont typeface="Arial"/>
              <a:buNone/>
            </a:pPr>
            <a:r>
              <a:t/>
            </a:r>
            <a:endParaRPr/>
          </a:p>
          <a:p>
            <a:pPr lvl="0" rtl="0">
              <a:spcBef>
                <a:spcPts val="0"/>
              </a:spcBef>
              <a:buClr>
                <a:schemeClr val="dk1"/>
              </a:buClr>
              <a:buSzPct val="36666"/>
              <a:buFont typeface="Arial"/>
              <a:buNone/>
            </a:pPr>
            <a:r>
              <a:t/>
            </a:r>
            <a:endParaRPr/>
          </a:p>
          <a:p>
            <a:pPr indent="0" lvl="0" marL="0" rtl="0">
              <a:spcBef>
                <a:spcPts val="0"/>
              </a:spcBef>
              <a:buNone/>
            </a:pPr>
            <a:r>
              <a:t/>
            </a:r>
            <a:endParaRPr/>
          </a:p>
        </p:txBody>
      </p:sp>
      <p:grpSp>
        <p:nvGrpSpPr>
          <p:cNvPr id="219" name="Shape 219"/>
          <p:cNvGrpSpPr/>
          <p:nvPr/>
        </p:nvGrpSpPr>
        <p:grpSpPr>
          <a:xfrm>
            <a:off x="3415200" y="2984500"/>
            <a:ext cx="2313599" cy="1805100"/>
            <a:chOff x="688775" y="2434450"/>
            <a:chExt cx="2313599" cy="1805100"/>
          </a:xfrm>
        </p:grpSpPr>
        <p:sp>
          <p:nvSpPr>
            <p:cNvPr id="220" name="Shape 220"/>
            <p:cNvSpPr/>
            <p:nvPr/>
          </p:nvSpPr>
          <p:spPr>
            <a:xfrm>
              <a:off x="688775" y="2434450"/>
              <a:ext cx="819299" cy="1805100"/>
            </a:xfrm>
            <a:prstGeom prst="rect">
              <a:avLst/>
            </a:prstGeom>
            <a:solidFill>
              <a:srgbClr val="E69138"/>
            </a:solidFill>
            <a:ln cap="flat" cmpd="sng" w="19050">
              <a:solidFill>
                <a:schemeClr val="dk2"/>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 sz="1800" u="sng"/>
                <a:t>RDD</a:t>
              </a:r>
            </a:p>
            <a:p>
              <a:pPr lvl="0" rtl="0" algn="ctr">
                <a:spcBef>
                  <a:spcPts val="0"/>
                </a:spcBef>
                <a:buNone/>
              </a:pPr>
              <a:r>
                <a:rPr lang="en" sz="1800"/>
                <a:t>∎</a:t>
              </a:r>
            </a:p>
            <a:p>
              <a:pPr lvl="0" rtl="0" algn="ctr">
                <a:spcBef>
                  <a:spcPts val="0"/>
                </a:spcBef>
                <a:buNone/>
              </a:pPr>
              <a:r>
                <a:rPr lang="en" sz="1800">
                  <a:solidFill>
                    <a:schemeClr val="dk1"/>
                  </a:solidFill>
                </a:rPr>
                <a:t>∎</a:t>
              </a:r>
            </a:p>
            <a:p>
              <a:pPr lvl="0" rtl="0" algn="ctr">
                <a:spcBef>
                  <a:spcPts val="0"/>
                </a:spcBef>
                <a:buNone/>
              </a:pPr>
              <a:r>
                <a:rPr lang="en" sz="1800">
                  <a:solidFill>
                    <a:schemeClr val="dk1"/>
                  </a:solidFill>
                </a:rPr>
                <a:t>∎</a:t>
              </a:r>
            </a:p>
            <a:p>
              <a:pPr lvl="0" rtl="0" algn="ctr">
                <a:spcBef>
                  <a:spcPts val="0"/>
                </a:spcBef>
                <a:buNone/>
              </a:pPr>
              <a:r>
                <a:rPr lang="en" sz="1800">
                  <a:solidFill>
                    <a:schemeClr val="dk1"/>
                  </a:solidFill>
                </a:rPr>
                <a:t>…</a:t>
              </a:r>
            </a:p>
            <a:p>
              <a:pPr lvl="0" rtl="0" algn="ctr">
                <a:spcBef>
                  <a:spcPts val="0"/>
                </a:spcBef>
                <a:buNone/>
              </a:pPr>
              <a:r>
                <a:rPr lang="en" sz="1800">
                  <a:solidFill>
                    <a:schemeClr val="dk1"/>
                  </a:solidFill>
                </a:rPr>
                <a:t>∎</a:t>
              </a:r>
            </a:p>
          </p:txBody>
        </p:sp>
        <p:sp>
          <p:nvSpPr>
            <p:cNvPr id="221" name="Shape 221"/>
            <p:cNvSpPr/>
            <p:nvPr/>
          </p:nvSpPr>
          <p:spPr>
            <a:xfrm>
              <a:off x="2183075" y="2434450"/>
              <a:ext cx="819299" cy="1805100"/>
            </a:xfrm>
            <a:prstGeom prst="rect">
              <a:avLst/>
            </a:prstGeom>
            <a:solidFill>
              <a:srgbClr val="E69138"/>
            </a:solidFill>
            <a:ln cap="flat" cmpd="sng" w="19050">
              <a:solidFill>
                <a:schemeClr val="dk2"/>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 sz="1800" u="sng"/>
                <a:t>RDD</a:t>
              </a:r>
            </a:p>
            <a:p>
              <a:pPr lvl="0" rtl="0" algn="ctr">
                <a:spcBef>
                  <a:spcPts val="0"/>
                </a:spcBef>
                <a:buNone/>
              </a:pPr>
              <a:r>
                <a:rPr lang="en" sz="1800"/>
                <a:t>(∎,</a:t>
              </a:r>
              <a:r>
                <a:rPr lang="en" sz="1800">
                  <a:solidFill>
                    <a:schemeClr val="dk1"/>
                  </a:solidFill>
                </a:rPr>
                <a:t>∎)</a:t>
              </a:r>
            </a:p>
            <a:p>
              <a:pPr lvl="0" rtl="0" algn="ctr">
                <a:spcBef>
                  <a:spcPts val="0"/>
                </a:spcBef>
                <a:buNone/>
              </a:pPr>
              <a:r>
                <a:rPr lang="en" sz="1800">
                  <a:solidFill>
                    <a:schemeClr val="dk1"/>
                  </a:solidFill>
                </a:rPr>
                <a:t>(∎,∎)</a:t>
              </a:r>
            </a:p>
            <a:p>
              <a:pPr lvl="0" rtl="0" algn="ctr">
                <a:spcBef>
                  <a:spcPts val="0"/>
                </a:spcBef>
                <a:buNone/>
              </a:pPr>
              <a:r>
                <a:rPr lang="en" sz="1800">
                  <a:solidFill>
                    <a:schemeClr val="dk1"/>
                  </a:solidFill>
                </a:rPr>
                <a:t>(∎,∎)</a:t>
              </a:r>
            </a:p>
            <a:p>
              <a:pPr lvl="0" rtl="0" algn="ctr">
                <a:spcBef>
                  <a:spcPts val="0"/>
                </a:spcBef>
                <a:buNone/>
              </a:pPr>
              <a:r>
                <a:rPr lang="en" sz="1800">
                  <a:solidFill>
                    <a:schemeClr val="dk1"/>
                  </a:solidFill>
                </a:rPr>
                <a:t>…</a:t>
              </a:r>
            </a:p>
            <a:p>
              <a:pPr lvl="0" rtl="0" algn="ctr">
                <a:spcBef>
                  <a:spcPts val="0"/>
                </a:spcBef>
                <a:buNone/>
              </a:pPr>
              <a:r>
                <a:rPr lang="en" sz="1800">
                  <a:solidFill>
                    <a:schemeClr val="dk1"/>
                  </a:solidFill>
                </a:rPr>
                <a:t>(∎,∎)</a:t>
              </a:r>
            </a:p>
          </p:txBody>
        </p:sp>
        <p:cxnSp>
          <p:nvCxnSpPr>
            <p:cNvPr id="222" name="Shape 222"/>
            <p:cNvCxnSpPr>
              <a:stCxn id="220" idx="3"/>
              <a:endCxn id="221" idx="1"/>
            </p:cNvCxnSpPr>
            <p:nvPr/>
          </p:nvCxnSpPr>
          <p:spPr>
            <a:xfrm>
              <a:off x="1508074" y="3337000"/>
              <a:ext cx="674999" cy="0"/>
            </a:xfrm>
            <a:prstGeom prst="straightConnector1">
              <a:avLst/>
            </a:prstGeom>
            <a:noFill/>
            <a:ln cap="flat" cmpd="sng" w="19050">
              <a:solidFill>
                <a:schemeClr val="dk2"/>
              </a:solidFill>
              <a:prstDash val="solid"/>
              <a:round/>
              <a:headEnd len="lg" w="lg" type="none"/>
              <a:tailEnd len="lg" w="lg" type="triangle"/>
            </a:ln>
          </p:spPr>
        </p:cxnSp>
      </p:gr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6" name="Shape 226"/>
        <p:cNvGrpSpPr/>
        <p:nvPr/>
      </p:nvGrpSpPr>
      <p:grpSpPr>
        <a:xfrm>
          <a:off x="0" y="0"/>
          <a:ext cx="0" cy="0"/>
          <a:chOff x="0" y="0"/>
          <a:chExt cx="0" cy="0"/>
        </a:xfrm>
      </p:grpSpPr>
      <p:sp>
        <p:nvSpPr>
          <p:cNvPr id="227" name="Shape 227"/>
          <p:cNvSpPr txBox="1"/>
          <p:nvPr>
            <p:ph type="title"/>
          </p:nvPr>
        </p:nvSpPr>
        <p:spPr>
          <a:xfrm>
            <a:off x="457200" y="205977"/>
            <a:ext cx="8229600" cy="1141499"/>
          </a:xfrm>
          <a:prstGeom prst="rect">
            <a:avLst/>
          </a:prstGeom>
        </p:spPr>
        <p:txBody>
          <a:bodyPr anchorCtr="0" anchor="b" bIns="91425" lIns="91425" rIns="91425" tIns="91425">
            <a:noAutofit/>
          </a:bodyPr>
          <a:lstStyle/>
          <a:p>
            <a:pPr lvl="0">
              <a:spcBef>
                <a:spcPts val="0"/>
              </a:spcBef>
              <a:buNone/>
            </a:pPr>
            <a:r>
              <a:rPr lang="en"/>
              <a:t>Pair RDDs</a:t>
            </a:r>
          </a:p>
        </p:txBody>
      </p:sp>
      <p:sp>
        <p:nvSpPr>
          <p:cNvPr id="228" name="Shape 228"/>
          <p:cNvSpPr txBox="1"/>
          <p:nvPr>
            <p:ph idx="1" type="body"/>
          </p:nvPr>
        </p:nvSpPr>
        <p:spPr>
          <a:xfrm>
            <a:off x="457200" y="1460499"/>
            <a:ext cx="8229600" cy="3465299"/>
          </a:xfrm>
          <a:prstGeom prst="rect">
            <a:avLst/>
          </a:prstGeom>
        </p:spPr>
        <p:txBody>
          <a:bodyPr anchorCtr="0" anchor="t" bIns="91425" lIns="91425" rIns="91425" tIns="91425">
            <a:noAutofit/>
          </a:bodyPr>
          <a:lstStyle/>
          <a:p>
            <a:pPr lvl="0" rtl="0">
              <a:spcBef>
                <a:spcPts val="0"/>
              </a:spcBef>
              <a:buNone/>
            </a:pPr>
            <a:r>
              <a:rPr lang="en"/>
              <a:t>Operations on tuples (key, value)</a:t>
            </a:r>
          </a:p>
          <a:p>
            <a:pPr lvl="0" rtl="0">
              <a:spcBef>
                <a:spcPts val="0"/>
              </a:spcBef>
              <a:buNone/>
            </a:pPr>
            <a:r>
              <a:rPr lang="en"/>
              <a:t>Offers better partitioning</a:t>
            </a:r>
          </a:p>
          <a:p>
            <a:pPr lvl="0">
              <a:spcBef>
                <a:spcPts val="0"/>
              </a:spcBef>
              <a:buNone/>
            </a:pPr>
            <a:r>
              <a:rPr lang="en"/>
              <a:t>Exposes new functionality</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2" name="Shape 232"/>
        <p:cNvGrpSpPr/>
        <p:nvPr/>
      </p:nvGrpSpPr>
      <p:grpSpPr>
        <a:xfrm>
          <a:off x="0" y="0"/>
          <a:ext cx="0" cy="0"/>
          <a:chOff x="0" y="0"/>
          <a:chExt cx="0" cy="0"/>
        </a:xfrm>
      </p:grpSpPr>
      <p:sp>
        <p:nvSpPr>
          <p:cNvPr id="233" name="Shape 233"/>
          <p:cNvSpPr txBox="1"/>
          <p:nvPr>
            <p:ph type="title"/>
          </p:nvPr>
        </p:nvSpPr>
        <p:spPr>
          <a:xfrm>
            <a:off x="457200" y="205977"/>
            <a:ext cx="8229600" cy="1141499"/>
          </a:xfrm>
          <a:prstGeom prst="rect">
            <a:avLst/>
          </a:prstGeom>
        </p:spPr>
        <p:txBody>
          <a:bodyPr anchorCtr="0" anchor="b" bIns="91425" lIns="91425" rIns="91425" tIns="91425">
            <a:noAutofit/>
          </a:bodyPr>
          <a:lstStyle/>
          <a:p>
            <a:pPr lvl="0" rtl="0">
              <a:spcBef>
                <a:spcPts val="0"/>
              </a:spcBef>
              <a:buNone/>
            </a:pPr>
            <a:r>
              <a:rPr lang="en"/>
              <a:t>Reduce &amp; ReduceByKey</a:t>
            </a:r>
          </a:p>
        </p:txBody>
      </p:sp>
      <p:sp>
        <p:nvSpPr>
          <p:cNvPr id="234" name="Shape 234"/>
          <p:cNvSpPr txBox="1"/>
          <p:nvPr>
            <p:ph idx="1" type="body"/>
          </p:nvPr>
        </p:nvSpPr>
        <p:spPr>
          <a:xfrm>
            <a:off x="457200" y="1460499"/>
            <a:ext cx="8229600" cy="3465299"/>
          </a:xfrm>
          <a:prstGeom prst="rect">
            <a:avLst/>
          </a:prstGeom>
          <a:ln>
            <a:noFill/>
          </a:ln>
        </p:spPr>
        <p:txBody>
          <a:bodyPr anchorCtr="0" anchor="t" bIns="91425" lIns="91425" rIns="91425" tIns="91425">
            <a:noAutofit/>
          </a:bodyPr>
          <a:lstStyle/>
          <a:p>
            <a:pPr indent="-228600" lvl="0" marL="457200" rtl="0">
              <a:spcBef>
                <a:spcPts val="0"/>
              </a:spcBef>
            </a:pPr>
            <a:r>
              <a:rPr b="1" lang="en"/>
              <a:t>Reduce </a:t>
            </a:r>
            <a:r>
              <a:rPr lang="en"/>
              <a:t>(Action)</a:t>
            </a:r>
          </a:p>
          <a:p>
            <a:pPr lvl="0" rtl="0">
              <a:spcBef>
                <a:spcPts val="0"/>
              </a:spcBef>
              <a:buNone/>
            </a:pPr>
            <a:r>
              <a:rPr lang="en"/>
              <a:t>Aggregate RDD elements using a function</a:t>
            </a:r>
          </a:p>
          <a:p>
            <a:pPr lvl="0" rtl="0">
              <a:spcBef>
                <a:spcPts val="0"/>
              </a:spcBef>
              <a:buNone/>
            </a:pPr>
            <a:r>
              <a:rPr lang="en"/>
              <a:t>Returns single element</a:t>
            </a:r>
          </a:p>
          <a:p>
            <a:pPr indent="-228600" lvl="0" marL="457200" rtl="0">
              <a:spcBef>
                <a:spcPts val="0"/>
              </a:spcBef>
            </a:pPr>
            <a:r>
              <a:rPr b="1" lang="en"/>
              <a:t>ReduceByKey </a:t>
            </a:r>
            <a:r>
              <a:rPr lang="en"/>
              <a:t>(Transformation)</a:t>
            </a:r>
          </a:p>
          <a:p>
            <a:pPr lvl="0" rtl="0">
              <a:spcBef>
                <a:spcPts val="0"/>
              </a:spcBef>
              <a:buNone/>
            </a:pPr>
            <a:r>
              <a:rPr lang="en"/>
              <a:t>Aggregate Pair RDD elements using a function</a:t>
            </a:r>
          </a:p>
          <a:p>
            <a:pPr lvl="0" rtl="0">
              <a:spcBef>
                <a:spcPts val="0"/>
              </a:spcBef>
              <a:buNone/>
            </a:pPr>
            <a:r>
              <a:rPr lang="en"/>
              <a:t>Returns Pair RDD</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xEl>
                                              <p:pRg end="0" st="0"/>
                                            </p:txEl>
                                          </p:spTgt>
                                        </p:tgtEl>
                                        <p:attrNameLst>
                                          <p:attrName>style.visibility</p:attrName>
                                        </p:attrNameLst>
                                      </p:cBhvr>
                                      <p:to>
                                        <p:strVal val="visible"/>
                                      </p:to>
                                    </p:set>
                                    <p:animEffect filter="fade" transition="in">
                                      <p:cBhvr>
                                        <p:cTn dur="1000"/>
                                        <p:tgtEl>
                                          <p:spTgt spid="23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xEl>
                                              <p:pRg end="1" st="1"/>
                                            </p:txEl>
                                          </p:spTgt>
                                        </p:tgtEl>
                                        <p:attrNameLst>
                                          <p:attrName>style.visibility</p:attrName>
                                        </p:attrNameLst>
                                      </p:cBhvr>
                                      <p:to>
                                        <p:strVal val="visible"/>
                                      </p:to>
                                    </p:set>
                                    <p:animEffect filter="fade" transition="in">
                                      <p:cBhvr>
                                        <p:cTn dur="1000"/>
                                        <p:tgtEl>
                                          <p:spTgt spid="23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xEl>
                                              <p:pRg end="2" st="2"/>
                                            </p:txEl>
                                          </p:spTgt>
                                        </p:tgtEl>
                                        <p:attrNameLst>
                                          <p:attrName>style.visibility</p:attrName>
                                        </p:attrNameLst>
                                      </p:cBhvr>
                                      <p:to>
                                        <p:strVal val="visible"/>
                                      </p:to>
                                    </p:set>
                                    <p:animEffect filter="fade" transition="in">
                                      <p:cBhvr>
                                        <p:cTn dur="1000"/>
                                        <p:tgtEl>
                                          <p:spTgt spid="23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xEl>
                                              <p:pRg end="3" st="3"/>
                                            </p:txEl>
                                          </p:spTgt>
                                        </p:tgtEl>
                                        <p:attrNameLst>
                                          <p:attrName>style.visibility</p:attrName>
                                        </p:attrNameLst>
                                      </p:cBhvr>
                                      <p:to>
                                        <p:strVal val="visible"/>
                                      </p:to>
                                    </p:set>
                                    <p:animEffect filter="fade" transition="in">
                                      <p:cBhvr>
                                        <p:cTn dur="1000"/>
                                        <p:tgtEl>
                                          <p:spTgt spid="23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xEl>
                                              <p:pRg end="4" st="4"/>
                                            </p:txEl>
                                          </p:spTgt>
                                        </p:tgtEl>
                                        <p:attrNameLst>
                                          <p:attrName>style.visibility</p:attrName>
                                        </p:attrNameLst>
                                      </p:cBhvr>
                                      <p:to>
                                        <p:strVal val="visible"/>
                                      </p:to>
                                    </p:set>
                                    <p:animEffect filter="fade" transition="in">
                                      <p:cBhvr>
                                        <p:cTn dur="1000"/>
                                        <p:tgtEl>
                                          <p:spTgt spid="23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xEl>
                                              <p:pRg end="5" st="5"/>
                                            </p:txEl>
                                          </p:spTgt>
                                        </p:tgtEl>
                                        <p:attrNameLst>
                                          <p:attrName>style.visibility</p:attrName>
                                        </p:attrNameLst>
                                      </p:cBhvr>
                                      <p:to>
                                        <p:strVal val="visible"/>
                                      </p:to>
                                    </p:set>
                                    <p:animEffect filter="fade" transition="in">
                                      <p:cBhvr>
                                        <p:cTn dur="1000"/>
                                        <p:tgtEl>
                                          <p:spTgt spid="234">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8" name="Shape 238"/>
        <p:cNvGrpSpPr/>
        <p:nvPr/>
      </p:nvGrpSpPr>
      <p:grpSpPr>
        <a:xfrm>
          <a:off x="0" y="0"/>
          <a:ext cx="0" cy="0"/>
          <a:chOff x="0" y="0"/>
          <a:chExt cx="0" cy="0"/>
        </a:xfrm>
      </p:grpSpPr>
      <p:sp>
        <p:nvSpPr>
          <p:cNvPr id="239" name="Shape 239"/>
          <p:cNvSpPr txBox="1"/>
          <p:nvPr>
            <p:ph type="title"/>
          </p:nvPr>
        </p:nvSpPr>
        <p:spPr>
          <a:xfrm>
            <a:off x="457200" y="205977"/>
            <a:ext cx="8229600" cy="1141500"/>
          </a:xfrm>
          <a:prstGeom prst="rect">
            <a:avLst/>
          </a:prstGeom>
        </p:spPr>
        <p:txBody>
          <a:bodyPr anchorCtr="0" anchor="b" bIns="91425" lIns="91425" rIns="91425" tIns="91425">
            <a:noAutofit/>
          </a:bodyPr>
          <a:lstStyle/>
          <a:p>
            <a:pPr lvl="0" rtl="0">
              <a:spcBef>
                <a:spcPts val="0"/>
              </a:spcBef>
              <a:buNone/>
            </a:pPr>
            <a:r>
              <a:rPr lang="en" sz="4000"/>
              <a:t>Transformation Complexity</a:t>
            </a:r>
          </a:p>
        </p:txBody>
      </p:sp>
      <p:sp>
        <p:nvSpPr>
          <p:cNvPr id="240" name="Shape 240"/>
          <p:cNvSpPr txBox="1"/>
          <p:nvPr/>
        </p:nvSpPr>
        <p:spPr>
          <a:xfrm>
            <a:off x="6829550" y="4679506"/>
            <a:ext cx="2251200" cy="429900"/>
          </a:xfrm>
          <a:prstGeom prst="rect">
            <a:avLst/>
          </a:prstGeom>
          <a:noFill/>
          <a:ln>
            <a:noFill/>
          </a:ln>
        </p:spPr>
        <p:txBody>
          <a:bodyPr anchorCtr="0" anchor="t" bIns="91425" lIns="91425" rIns="91425" tIns="91425">
            <a:noAutofit/>
          </a:bodyPr>
          <a:lstStyle/>
          <a:p>
            <a:pPr lvl="0" rtl="0">
              <a:spcBef>
                <a:spcPts val="0"/>
              </a:spcBef>
              <a:buNone/>
            </a:pPr>
            <a:r>
              <a:rPr lang="en" sz="900"/>
              <a:t>http://horicky.blogspot.com/2013/12/spark-low-latency-massively-parallel.html</a:t>
            </a:r>
          </a:p>
        </p:txBody>
      </p:sp>
      <p:pic>
        <p:nvPicPr>
          <p:cNvPr id="241" name="Shape 241"/>
          <p:cNvPicPr preferRelativeResize="0"/>
          <p:nvPr/>
        </p:nvPicPr>
        <p:blipFill>
          <a:blip r:embed="rId3">
            <a:alphaModFix/>
          </a:blip>
          <a:stretch>
            <a:fillRect/>
          </a:stretch>
        </p:blipFill>
        <p:spPr>
          <a:xfrm>
            <a:off x="1345989" y="1427725"/>
            <a:ext cx="4672675" cy="3643849"/>
          </a:xfrm>
          <a:prstGeom prst="rect">
            <a:avLst/>
          </a:prstGeom>
          <a:noFill/>
          <a:ln>
            <a:noFill/>
          </a:ln>
        </p:spPr>
      </p:pic>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5" name="Shape 245"/>
        <p:cNvGrpSpPr/>
        <p:nvPr/>
      </p:nvGrpSpPr>
      <p:grpSpPr>
        <a:xfrm>
          <a:off x="0" y="0"/>
          <a:ext cx="0" cy="0"/>
          <a:chOff x="0" y="0"/>
          <a:chExt cx="0" cy="0"/>
        </a:xfrm>
      </p:grpSpPr>
      <p:sp>
        <p:nvSpPr>
          <p:cNvPr id="246" name="Shape 246"/>
          <p:cNvSpPr txBox="1"/>
          <p:nvPr>
            <p:ph type="title"/>
          </p:nvPr>
        </p:nvSpPr>
        <p:spPr>
          <a:xfrm>
            <a:off x="457200" y="205977"/>
            <a:ext cx="8229600" cy="1141499"/>
          </a:xfrm>
          <a:prstGeom prst="rect">
            <a:avLst/>
          </a:prstGeom>
        </p:spPr>
        <p:txBody>
          <a:bodyPr anchorCtr="0" anchor="b" bIns="91425" lIns="91425" rIns="91425" tIns="91425">
            <a:noAutofit/>
          </a:bodyPr>
          <a:lstStyle/>
          <a:p>
            <a:pPr lvl="0" rtl="0">
              <a:spcBef>
                <a:spcPts val="0"/>
              </a:spcBef>
              <a:buNone/>
            </a:pPr>
            <a:r>
              <a:rPr lang="en"/>
              <a:t>Code Examples (python)</a:t>
            </a:r>
          </a:p>
        </p:txBody>
      </p:sp>
      <p:sp>
        <p:nvSpPr>
          <p:cNvPr id="247" name="Shape 247"/>
          <p:cNvSpPr txBox="1"/>
          <p:nvPr>
            <p:ph idx="1" type="body"/>
          </p:nvPr>
        </p:nvSpPr>
        <p:spPr>
          <a:xfrm>
            <a:off x="457200" y="1460499"/>
            <a:ext cx="8229600" cy="3465299"/>
          </a:xfrm>
          <a:prstGeom prst="rect">
            <a:avLst/>
          </a:prstGeom>
        </p:spPr>
        <p:txBody>
          <a:bodyPr anchorCtr="0" anchor="t" bIns="91425" lIns="91425" rIns="91425" tIns="91425">
            <a:noAutofit/>
          </a:bodyPr>
          <a:lstStyle/>
          <a:p>
            <a:pPr lvl="0" rtl="0">
              <a:spcBef>
                <a:spcPts val="0"/>
              </a:spcBef>
              <a:buNone/>
            </a:pPr>
            <a:r>
              <a:rPr b="1" lang="en"/>
              <a:t>Map, Collect:</a:t>
            </a:r>
          </a:p>
          <a:p>
            <a:pPr lvl="0" rtl="0">
              <a:spcBef>
                <a:spcPts val="0"/>
              </a:spcBef>
              <a:buNone/>
            </a:pPr>
            <a:r>
              <a:t/>
            </a:r>
            <a:endParaRPr sz="2400"/>
          </a:p>
          <a:p>
            <a:pPr lvl="0" rtl="0">
              <a:spcBef>
                <a:spcPts val="0"/>
              </a:spcBef>
              <a:buNone/>
            </a:pPr>
            <a:r>
              <a:rPr lang="en" sz="2400"/>
              <a:t>data = sc.parallelize([1, 2, 3])</a:t>
            </a:r>
          </a:p>
          <a:p>
            <a:pPr lvl="0" rtl="0">
              <a:spcBef>
                <a:spcPts val="0"/>
              </a:spcBef>
              <a:buNone/>
            </a:pPr>
            <a:r>
              <a:rPr lang="en" sz="2400"/>
              <a:t>mapped_data = data.map(lambda x: x**2)</a:t>
            </a:r>
          </a:p>
          <a:p>
            <a:pPr lvl="0" rtl="0">
              <a:spcBef>
                <a:spcPts val="0"/>
              </a:spcBef>
              <a:buNone/>
            </a:pPr>
            <a:r>
              <a:rPr lang="en" sz="2400"/>
              <a:t>x = mapped_data.collect()</a:t>
            </a:r>
          </a:p>
          <a:p>
            <a:pPr lvl="0" rtl="0" algn="l">
              <a:spcBef>
                <a:spcPts val="0"/>
              </a:spcBef>
              <a:buNone/>
            </a:pPr>
            <a:r>
              <a:t/>
            </a:r>
            <a:endParaRPr sz="2400">
              <a:solidFill>
                <a:srgbClr val="38761D"/>
              </a:solidFill>
            </a:endParaRPr>
          </a:p>
        </p:txBody>
      </p:sp>
      <p:sp>
        <p:nvSpPr>
          <p:cNvPr id="248" name="Shape 248"/>
          <p:cNvSpPr txBox="1"/>
          <p:nvPr/>
        </p:nvSpPr>
        <p:spPr>
          <a:xfrm>
            <a:off x="2263800" y="4388600"/>
            <a:ext cx="4616400" cy="638400"/>
          </a:xfrm>
          <a:prstGeom prst="rect">
            <a:avLst/>
          </a:prstGeom>
          <a:noFill/>
          <a:ln>
            <a:noFill/>
          </a:ln>
        </p:spPr>
        <p:txBody>
          <a:bodyPr anchorCtr="0" anchor="t" bIns="91425" lIns="91425" rIns="91425" tIns="91425">
            <a:noAutofit/>
          </a:bodyPr>
          <a:lstStyle/>
          <a:p>
            <a:pPr lvl="0" algn="ctr">
              <a:spcBef>
                <a:spcPts val="0"/>
              </a:spcBef>
              <a:buNone/>
            </a:pPr>
            <a:r>
              <a:rPr lang="en" sz="2400">
                <a:solidFill>
                  <a:srgbClr val="CC4125"/>
                </a:solidFill>
              </a:rPr>
              <a:t>What is x’s value and type?</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1000"/>
                                        <p:tgtEl>
                                          <p:spTgt spid="2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2" name="Shape 252"/>
        <p:cNvGrpSpPr/>
        <p:nvPr/>
      </p:nvGrpSpPr>
      <p:grpSpPr>
        <a:xfrm>
          <a:off x="0" y="0"/>
          <a:ext cx="0" cy="0"/>
          <a:chOff x="0" y="0"/>
          <a:chExt cx="0" cy="0"/>
        </a:xfrm>
      </p:grpSpPr>
      <p:sp>
        <p:nvSpPr>
          <p:cNvPr id="253" name="Shape 253"/>
          <p:cNvSpPr txBox="1"/>
          <p:nvPr>
            <p:ph type="title"/>
          </p:nvPr>
        </p:nvSpPr>
        <p:spPr>
          <a:xfrm>
            <a:off x="457200" y="205977"/>
            <a:ext cx="8229600" cy="1141499"/>
          </a:xfrm>
          <a:prstGeom prst="rect">
            <a:avLst/>
          </a:prstGeom>
        </p:spPr>
        <p:txBody>
          <a:bodyPr anchorCtr="0" anchor="b" bIns="91425" lIns="91425" rIns="91425" tIns="91425">
            <a:noAutofit/>
          </a:bodyPr>
          <a:lstStyle/>
          <a:p>
            <a:pPr lvl="0" rtl="0">
              <a:spcBef>
                <a:spcPts val="0"/>
              </a:spcBef>
              <a:buNone/>
            </a:pPr>
            <a:r>
              <a:rPr lang="en"/>
              <a:t>Code Examples (python)</a:t>
            </a:r>
          </a:p>
        </p:txBody>
      </p:sp>
      <p:sp>
        <p:nvSpPr>
          <p:cNvPr id="254" name="Shape 254"/>
          <p:cNvSpPr txBox="1"/>
          <p:nvPr>
            <p:ph idx="1" type="body"/>
          </p:nvPr>
        </p:nvSpPr>
        <p:spPr>
          <a:xfrm>
            <a:off x="457200" y="1460499"/>
            <a:ext cx="8229600" cy="3465299"/>
          </a:xfrm>
          <a:prstGeom prst="rect">
            <a:avLst/>
          </a:prstGeom>
        </p:spPr>
        <p:txBody>
          <a:bodyPr anchorCtr="0" anchor="t" bIns="91425" lIns="91425" rIns="91425" tIns="91425">
            <a:noAutofit/>
          </a:bodyPr>
          <a:lstStyle/>
          <a:p>
            <a:pPr lvl="0" rtl="0">
              <a:spcBef>
                <a:spcPts val="0"/>
              </a:spcBef>
              <a:buNone/>
            </a:pPr>
            <a:r>
              <a:rPr b="1" lang="en"/>
              <a:t>FlatMap, Take:</a:t>
            </a:r>
          </a:p>
          <a:p>
            <a:pPr lvl="0" rtl="0">
              <a:spcBef>
                <a:spcPts val="0"/>
              </a:spcBef>
              <a:buNone/>
            </a:pPr>
            <a:r>
              <a:t/>
            </a:r>
            <a:endParaRPr sz="2400"/>
          </a:p>
          <a:p>
            <a:pPr lvl="0" rtl="0">
              <a:spcBef>
                <a:spcPts val="0"/>
              </a:spcBef>
              <a:buNone/>
            </a:pPr>
            <a:r>
              <a:rPr lang="en" sz="2400"/>
              <a:t>data = sc.parallelize([1, 2, 3])</a:t>
            </a:r>
          </a:p>
          <a:p>
            <a:pPr lvl="0" rtl="0">
              <a:spcBef>
                <a:spcPts val="0"/>
              </a:spcBef>
              <a:buNone/>
            </a:pPr>
            <a:r>
              <a:rPr lang="en" sz="2400"/>
              <a:t>flat_data = data.flatMap(lambda x: range(0, x))</a:t>
            </a:r>
          </a:p>
          <a:p>
            <a:pPr lvl="0" rtl="0">
              <a:spcBef>
                <a:spcPts val="0"/>
              </a:spcBef>
              <a:buNone/>
            </a:pPr>
            <a:r>
              <a:rPr lang="en" sz="2400"/>
              <a:t>x = flat_data.take(4)</a:t>
            </a:r>
          </a:p>
          <a:p>
            <a:pPr lvl="0" rtl="0">
              <a:spcBef>
                <a:spcPts val="0"/>
              </a:spcBef>
              <a:buNone/>
            </a:pPr>
            <a:r>
              <a:t/>
            </a:r>
            <a:endParaRPr/>
          </a:p>
        </p:txBody>
      </p:sp>
      <p:sp>
        <p:nvSpPr>
          <p:cNvPr id="255" name="Shape 255"/>
          <p:cNvSpPr txBox="1"/>
          <p:nvPr/>
        </p:nvSpPr>
        <p:spPr>
          <a:xfrm>
            <a:off x="2263800" y="4388600"/>
            <a:ext cx="4616400" cy="638400"/>
          </a:xfrm>
          <a:prstGeom prst="rect">
            <a:avLst/>
          </a:prstGeom>
          <a:noFill/>
          <a:ln>
            <a:noFill/>
          </a:ln>
        </p:spPr>
        <p:txBody>
          <a:bodyPr anchorCtr="0" anchor="t" bIns="91425" lIns="91425" rIns="91425" tIns="91425">
            <a:noAutofit/>
          </a:bodyPr>
          <a:lstStyle/>
          <a:p>
            <a:pPr lvl="0" rtl="0" algn="ctr">
              <a:spcBef>
                <a:spcPts val="0"/>
              </a:spcBef>
              <a:buNone/>
            </a:pPr>
            <a:r>
              <a:rPr lang="en" sz="2400">
                <a:solidFill>
                  <a:srgbClr val="CC4125"/>
                </a:solidFill>
              </a:rPr>
              <a:t>What is x’s value and type?</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000"/>
                                        <p:tgtEl>
                                          <p:spTgt spid="2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 name="Shape 43"/>
        <p:cNvGrpSpPr/>
        <p:nvPr/>
      </p:nvGrpSpPr>
      <p:grpSpPr>
        <a:xfrm>
          <a:off x="0" y="0"/>
          <a:ext cx="0" cy="0"/>
          <a:chOff x="0" y="0"/>
          <a:chExt cx="0" cy="0"/>
        </a:xfrm>
      </p:grpSpPr>
      <p:sp>
        <p:nvSpPr>
          <p:cNvPr id="44" name="Shape 44"/>
          <p:cNvSpPr txBox="1"/>
          <p:nvPr>
            <p:ph type="title"/>
          </p:nvPr>
        </p:nvSpPr>
        <p:spPr>
          <a:xfrm>
            <a:off x="457200" y="205977"/>
            <a:ext cx="8229600" cy="1141499"/>
          </a:xfrm>
          <a:prstGeom prst="rect">
            <a:avLst/>
          </a:prstGeom>
        </p:spPr>
        <p:txBody>
          <a:bodyPr anchorCtr="0" anchor="b" bIns="91425" lIns="91425" rIns="91425" tIns="91425">
            <a:noAutofit/>
          </a:bodyPr>
          <a:lstStyle/>
          <a:p>
            <a:pPr lvl="0" rtl="0">
              <a:spcBef>
                <a:spcPts val="0"/>
              </a:spcBef>
              <a:buNone/>
            </a:pPr>
            <a:r>
              <a:rPr lang="en"/>
              <a:t>Apache Spark</a:t>
            </a:r>
          </a:p>
        </p:txBody>
      </p:sp>
      <p:sp>
        <p:nvSpPr>
          <p:cNvPr id="45" name="Shape 45"/>
          <p:cNvSpPr txBox="1"/>
          <p:nvPr>
            <p:ph idx="1" type="body"/>
          </p:nvPr>
        </p:nvSpPr>
        <p:spPr>
          <a:xfrm>
            <a:off x="457200" y="1460499"/>
            <a:ext cx="8229600" cy="3465299"/>
          </a:xfrm>
          <a:prstGeom prst="rect">
            <a:avLst/>
          </a:prstGeom>
        </p:spPr>
        <p:txBody>
          <a:bodyPr anchorCtr="0" anchor="t" bIns="91425" lIns="91425" rIns="91425" tIns="91425">
            <a:noAutofit/>
          </a:bodyPr>
          <a:lstStyle/>
          <a:p>
            <a:pPr indent="-228600" lvl="0" marL="457200" rtl="0">
              <a:spcBef>
                <a:spcPts val="0"/>
              </a:spcBef>
            </a:pPr>
            <a:r>
              <a:rPr lang="en">
                <a:highlight>
                  <a:srgbClr val="FFFFFF"/>
                </a:highlight>
              </a:rPr>
              <a:t>Open-source</a:t>
            </a:r>
            <a:r>
              <a:rPr lang="en">
                <a:solidFill>
                  <a:srgbClr val="252525"/>
                </a:solidFill>
                <a:highlight>
                  <a:srgbClr val="FFFFFF"/>
                </a:highlight>
              </a:rPr>
              <a:t> cluster computing framework </a:t>
            </a:r>
          </a:p>
          <a:p>
            <a:pPr indent="-228600" lvl="0" marL="457200" rtl="0">
              <a:spcBef>
                <a:spcPts val="0"/>
              </a:spcBef>
            </a:pPr>
            <a:r>
              <a:rPr lang="en">
                <a:solidFill>
                  <a:srgbClr val="252525"/>
                </a:solidFill>
                <a:highlight>
                  <a:srgbClr val="FFFFFF"/>
                </a:highlight>
              </a:rPr>
              <a:t>“Successor” to Hadoop MapReduce</a:t>
            </a:r>
          </a:p>
          <a:p>
            <a:pPr indent="-228600" lvl="0" marL="457200" rtl="0">
              <a:spcBef>
                <a:spcPts val="0"/>
              </a:spcBef>
              <a:buClr>
                <a:srgbClr val="252525"/>
              </a:buClr>
            </a:pPr>
            <a:r>
              <a:rPr lang="en">
                <a:solidFill>
                  <a:srgbClr val="252525"/>
                </a:solidFill>
                <a:highlight>
                  <a:srgbClr val="FFFFFF"/>
                </a:highlight>
              </a:rPr>
              <a:t>Supports Scala, Java, and Python and R!</a:t>
            </a:r>
          </a:p>
          <a:p>
            <a:pPr lvl="0" rtl="0">
              <a:spcBef>
                <a:spcPts val="0"/>
              </a:spcBef>
              <a:buNone/>
            </a:pPr>
            <a:r>
              <a:t/>
            </a:r>
            <a:endParaRPr/>
          </a:p>
        </p:txBody>
      </p:sp>
      <p:sp>
        <p:nvSpPr>
          <p:cNvPr id="46" name="Shape 46"/>
          <p:cNvSpPr txBox="1"/>
          <p:nvPr/>
        </p:nvSpPr>
        <p:spPr>
          <a:xfrm>
            <a:off x="6852050" y="4813500"/>
            <a:ext cx="2513100" cy="329999"/>
          </a:xfrm>
          <a:prstGeom prst="rect">
            <a:avLst/>
          </a:prstGeom>
          <a:noFill/>
          <a:ln>
            <a:noFill/>
          </a:ln>
        </p:spPr>
        <p:txBody>
          <a:bodyPr anchorCtr="0" anchor="ctr" bIns="91425" lIns="91425" rIns="91425" tIns="91425">
            <a:noAutofit/>
          </a:bodyPr>
          <a:lstStyle/>
          <a:p>
            <a:pPr lvl="0" rtl="0">
              <a:spcBef>
                <a:spcPts val="0"/>
              </a:spcBef>
              <a:buNone/>
            </a:pPr>
            <a:r>
              <a:rPr lang="en" sz="900"/>
              <a:t>https://en.wikipedia.org/wiki/Apache_Spark</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
                                            <p:txEl>
                                              <p:pRg end="0" st="0"/>
                                            </p:txEl>
                                          </p:spTgt>
                                        </p:tgtEl>
                                        <p:attrNameLst>
                                          <p:attrName>style.visibility</p:attrName>
                                        </p:attrNameLst>
                                      </p:cBhvr>
                                      <p:to>
                                        <p:strVal val="visible"/>
                                      </p:to>
                                    </p:set>
                                    <p:animEffect filter="fade" transition="in">
                                      <p:cBhvr>
                                        <p:cTn dur="1000"/>
                                        <p:tgtEl>
                                          <p:spTgt spid="4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
                                            <p:txEl>
                                              <p:pRg end="1" st="1"/>
                                            </p:txEl>
                                          </p:spTgt>
                                        </p:tgtEl>
                                        <p:attrNameLst>
                                          <p:attrName>style.visibility</p:attrName>
                                        </p:attrNameLst>
                                      </p:cBhvr>
                                      <p:to>
                                        <p:strVal val="visible"/>
                                      </p:to>
                                    </p:set>
                                    <p:animEffect filter="fade" transition="in">
                                      <p:cBhvr>
                                        <p:cTn dur="1000"/>
                                        <p:tgtEl>
                                          <p:spTgt spid="4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
                                            <p:txEl>
                                              <p:pRg end="2" st="2"/>
                                            </p:txEl>
                                          </p:spTgt>
                                        </p:tgtEl>
                                        <p:attrNameLst>
                                          <p:attrName>style.visibility</p:attrName>
                                        </p:attrNameLst>
                                      </p:cBhvr>
                                      <p:to>
                                        <p:strVal val="visible"/>
                                      </p:to>
                                    </p:set>
                                    <p:animEffect filter="fade" transition="in">
                                      <p:cBhvr>
                                        <p:cTn dur="1000"/>
                                        <p:tgtEl>
                                          <p:spTgt spid="4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
                                            <p:txEl>
                                              <p:pRg end="3" st="3"/>
                                            </p:txEl>
                                          </p:spTgt>
                                        </p:tgtEl>
                                        <p:attrNameLst>
                                          <p:attrName>style.visibility</p:attrName>
                                        </p:attrNameLst>
                                      </p:cBhvr>
                                      <p:to>
                                        <p:strVal val="visible"/>
                                      </p:to>
                                    </p:set>
                                    <p:animEffect filter="fade" transition="in">
                                      <p:cBhvr>
                                        <p:cTn dur="1000"/>
                                        <p:tgtEl>
                                          <p:spTgt spid="4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9" name="Shape 259"/>
        <p:cNvGrpSpPr/>
        <p:nvPr/>
      </p:nvGrpSpPr>
      <p:grpSpPr>
        <a:xfrm>
          <a:off x="0" y="0"/>
          <a:ext cx="0" cy="0"/>
          <a:chOff x="0" y="0"/>
          <a:chExt cx="0" cy="0"/>
        </a:xfrm>
      </p:grpSpPr>
      <p:sp>
        <p:nvSpPr>
          <p:cNvPr id="260" name="Shape 260"/>
          <p:cNvSpPr txBox="1"/>
          <p:nvPr>
            <p:ph type="title"/>
          </p:nvPr>
        </p:nvSpPr>
        <p:spPr>
          <a:xfrm>
            <a:off x="457200" y="205977"/>
            <a:ext cx="8229600" cy="1141499"/>
          </a:xfrm>
          <a:prstGeom prst="rect">
            <a:avLst/>
          </a:prstGeom>
        </p:spPr>
        <p:txBody>
          <a:bodyPr anchorCtr="0" anchor="b" bIns="91425" lIns="91425" rIns="91425" tIns="91425">
            <a:noAutofit/>
          </a:bodyPr>
          <a:lstStyle/>
          <a:p>
            <a:pPr lvl="0" rtl="0">
              <a:spcBef>
                <a:spcPts val="0"/>
              </a:spcBef>
              <a:buNone/>
            </a:pPr>
            <a:r>
              <a:rPr lang="en"/>
              <a:t>Code Examples (python)</a:t>
            </a:r>
          </a:p>
        </p:txBody>
      </p:sp>
      <p:sp>
        <p:nvSpPr>
          <p:cNvPr id="261" name="Shape 261"/>
          <p:cNvSpPr txBox="1"/>
          <p:nvPr>
            <p:ph idx="1" type="body"/>
          </p:nvPr>
        </p:nvSpPr>
        <p:spPr>
          <a:xfrm>
            <a:off x="457200" y="1460499"/>
            <a:ext cx="8229600" cy="3465299"/>
          </a:xfrm>
          <a:prstGeom prst="rect">
            <a:avLst/>
          </a:prstGeom>
        </p:spPr>
        <p:txBody>
          <a:bodyPr anchorCtr="0" anchor="t" bIns="91425" lIns="91425" rIns="91425" tIns="91425">
            <a:noAutofit/>
          </a:bodyPr>
          <a:lstStyle/>
          <a:p>
            <a:pPr lvl="0" rtl="0">
              <a:spcBef>
                <a:spcPts val="0"/>
              </a:spcBef>
              <a:buNone/>
            </a:pPr>
            <a:r>
              <a:rPr b="1" lang="en"/>
              <a:t>Reduce, Count:</a:t>
            </a:r>
          </a:p>
          <a:p>
            <a:pPr lvl="0" rtl="0">
              <a:spcBef>
                <a:spcPts val="0"/>
              </a:spcBef>
              <a:buNone/>
            </a:pPr>
            <a:r>
              <a:t/>
            </a:r>
            <a:endParaRPr sz="900"/>
          </a:p>
          <a:p>
            <a:pPr lvl="0" rtl="0">
              <a:spcBef>
                <a:spcPts val="0"/>
              </a:spcBef>
              <a:buNone/>
            </a:pPr>
            <a:r>
              <a:rPr lang="en" sz="2400"/>
              <a:t>data = sc.parallelize([1, 2, 3])</a:t>
            </a:r>
          </a:p>
          <a:p>
            <a:pPr lvl="0" rtl="0">
              <a:spcBef>
                <a:spcPts val="0"/>
              </a:spcBef>
              <a:buNone/>
            </a:pPr>
            <a:r>
              <a:rPr lang="en" sz="2400"/>
              <a:t>flat_data = data.flatMap(lambda x: range(0, x))</a:t>
            </a:r>
          </a:p>
          <a:p>
            <a:pPr lvl="0" rtl="0">
              <a:spcBef>
                <a:spcPts val="0"/>
              </a:spcBef>
              <a:buNone/>
            </a:pPr>
            <a:r>
              <a:rPr lang="en" sz="2400"/>
              <a:t>c = flat_data.count()</a:t>
            </a:r>
          </a:p>
          <a:p>
            <a:pPr lvl="0" rtl="0">
              <a:spcBef>
                <a:spcPts val="0"/>
              </a:spcBef>
              <a:buNone/>
            </a:pPr>
            <a:r>
              <a:rPr lang="en" sz="2400"/>
              <a:t>r = flat_data.reduce(lambda a, b: a + b)</a:t>
            </a:r>
          </a:p>
          <a:p>
            <a:pPr lvl="0" rtl="0">
              <a:spcBef>
                <a:spcPts val="0"/>
              </a:spcBef>
              <a:buNone/>
            </a:pPr>
            <a:r>
              <a:t/>
            </a:r>
            <a:endParaRPr sz="2400"/>
          </a:p>
        </p:txBody>
      </p:sp>
      <p:sp>
        <p:nvSpPr>
          <p:cNvPr id="262" name="Shape 262"/>
          <p:cNvSpPr txBox="1"/>
          <p:nvPr/>
        </p:nvSpPr>
        <p:spPr>
          <a:xfrm>
            <a:off x="2263800" y="4186250"/>
            <a:ext cx="4616400" cy="840900"/>
          </a:xfrm>
          <a:prstGeom prst="rect">
            <a:avLst/>
          </a:prstGeom>
          <a:noFill/>
          <a:ln>
            <a:noFill/>
          </a:ln>
        </p:spPr>
        <p:txBody>
          <a:bodyPr anchorCtr="0" anchor="t" bIns="91425" lIns="91425" rIns="91425" tIns="91425">
            <a:noAutofit/>
          </a:bodyPr>
          <a:lstStyle/>
          <a:p>
            <a:pPr lvl="0" rtl="0" algn="ctr">
              <a:spcBef>
                <a:spcPts val="0"/>
              </a:spcBef>
              <a:buNone/>
            </a:pPr>
            <a:r>
              <a:rPr lang="en" sz="2400">
                <a:solidFill>
                  <a:srgbClr val="CC4125"/>
                </a:solidFill>
              </a:rPr>
              <a:t>What is c’s value and type?</a:t>
            </a:r>
          </a:p>
          <a:p>
            <a:pPr lvl="0" rtl="0" algn="ctr">
              <a:spcBef>
                <a:spcPts val="0"/>
              </a:spcBef>
              <a:buNone/>
            </a:pPr>
            <a:r>
              <a:rPr lang="en" sz="2400">
                <a:solidFill>
                  <a:srgbClr val="CC4125"/>
                </a:solidFill>
              </a:rPr>
              <a:t>What is r’s value and type?</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1000"/>
                                        <p:tgtEl>
                                          <p:spTgt spid="2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6" name="Shape 266"/>
        <p:cNvGrpSpPr/>
        <p:nvPr/>
      </p:nvGrpSpPr>
      <p:grpSpPr>
        <a:xfrm>
          <a:off x="0" y="0"/>
          <a:ext cx="0" cy="0"/>
          <a:chOff x="0" y="0"/>
          <a:chExt cx="0" cy="0"/>
        </a:xfrm>
      </p:grpSpPr>
      <p:sp>
        <p:nvSpPr>
          <p:cNvPr id="267" name="Shape 267"/>
          <p:cNvSpPr txBox="1"/>
          <p:nvPr>
            <p:ph idx="1" type="body"/>
          </p:nvPr>
        </p:nvSpPr>
        <p:spPr>
          <a:xfrm>
            <a:off x="457200" y="1460499"/>
            <a:ext cx="8229600" cy="3465299"/>
          </a:xfrm>
          <a:prstGeom prst="rect">
            <a:avLst/>
          </a:prstGeom>
        </p:spPr>
        <p:txBody>
          <a:bodyPr anchorCtr="0" anchor="t" bIns="91425" lIns="91425" rIns="91425" tIns="91425">
            <a:noAutofit/>
          </a:bodyPr>
          <a:lstStyle/>
          <a:p>
            <a:pPr lvl="0" rtl="0">
              <a:spcBef>
                <a:spcPts val="0"/>
              </a:spcBef>
              <a:buNone/>
            </a:pPr>
            <a:r>
              <a:rPr lang="en">
                <a:solidFill>
                  <a:srgbClr val="CC4125"/>
                </a:solidFill>
              </a:rPr>
              <a:t>What is the ‘sc’ in sc.parallelize()?</a:t>
            </a:r>
          </a:p>
          <a:p>
            <a:pPr lvl="0" rtl="0">
              <a:spcBef>
                <a:spcPts val="0"/>
              </a:spcBef>
              <a:buNone/>
            </a:pPr>
            <a:r>
              <a:t/>
            </a:r>
            <a:endParaRPr/>
          </a:p>
          <a:p>
            <a:pPr lvl="0" rtl="0">
              <a:spcBef>
                <a:spcPts val="0"/>
              </a:spcBef>
              <a:buNone/>
            </a:pPr>
            <a:r>
              <a:rPr lang="en">
                <a:solidFill>
                  <a:srgbClr val="434343"/>
                </a:solidFill>
              </a:rPr>
              <a:t>SparkContext.</a:t>
            </a:r>
          </a:p>
          <a:p>
            <a:pPr indent="-228600" lvl="0" marL="457200" rtl="0">
              <a:spcBef>
                <a:spcPts val="0"/>
              </a:spcBef>
              <a:buClr>
                <a:srgbClr val="434343"/>
              </a:buClr>
            </a:pPr>
            <a:r>
              <a:rPr lang="en">
                <a:solidFill>
                  <a:srgbClr val="434343"/>
                </a:solidFill>
              </a:rPr>
              <a:t>Given to you when you launch Spark shell</a:t>
            </a:r>
          </a:p>
          <a:p>
            <a:pPr indent="-228600" lvl="0" marL="457200" rtl="0">
              <a:spcBef>
                <a:spcPts val="0"/>
              </a:spcBef>
              <a:buClr>
                <a:srgbClr val="434343"/>
              </a:buClr>
            </a:pPr>
            <a:r>
              <a:rPr lang="en">
                <a:solidFill>
                  <a:srgbClr val="434343"/>
                </a:solidFill>
              </a:rPr>
              <a:t>Your way to get data into/out of RDDs</a:t>
            </a:r>
          </a:p>
        </p:txBody>
      </p:sp>
      <p:sp>
        <p:nvSpPr>
          <p:cNvPr id="268" name="Shape 268"/>
          <p:cNvSpPr txBox="1"/>
          <p:nvPr>
            <p:ph type="title"/>
          </p:nvPr>
        </p:nvSpPr>
        <p:spPr>
          <a:xfrm>
            <a:off x="457200" y="205977"/>
            <a:ext cx="8229600" cy="1141499"/>
          </a:xfrm>
          <a:prstGeom prst="rect">
            <a:avLst/>
          </a:prstGeom>
        </p:spPr>
        <p:txBody>
          <a:bodyPr anchorCtr="0" anchor="b" bIns="91425" lIns="91425" rIns="91425" tIns="91425">
            <a:noAutofit/>
          </a:bodyPr>
          <a:lstStyle/>
          <a:p>
            <a:pPr lvl="0" rtl="0">
              <a:spcBef>
                <a:spcPts val="0"/>
              </a:spcBef>
              <a:buNone/>
            </a:pPr>
            <a:r>
              <a:rPr lang="en"/>
              <a:t>Pop Quiz</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xEl>
                                              <p:pRg end="0" st="0"/>
                                            </p:txEl>
                                          </p:spTgt>
                                        </p:tgtEl>
                                        <p:attrNameLst>
                                          <p:attrName>style.visibility</p:attrName>
                                        </p:attrNameLst>
                                      </p:cBhvr>
                                      <p:to>
                                        <p:strVal val="visible"/>
                                      </p:to>
                                    </p:set>
                                    <p:animEffect filter="fade" transition="in">
                                      <p:cBhvr>
                                        <p:cTn dur="1000"/>
                                        <p:tgtEl>
                                          <p:spTgt spid="26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xEl>
                                              <p:pRg end="1" st="1"/>
                                            </p:txEl>
                                          </p:spTgt>
                                        </p:tgtEl>
                                        <p:attrNameLst>
                                          <p:attrName>style.visibility</p:attrName>
                                        </p:attrNameLst>
                                      </p:cBhvr>
                                      <p:to>
                                        <p:strVal val="visible"/>
                                      </p:to>
                                    </p:set>
                                    <p:animEffect filter="fade" transition="in">
                                      <p:cBhvr>
                                        <p:cTn dur="1000"/>
                                        <p:tgtEl>
                                          <p:spTgt spid="26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xEl>
                                              <p:pRg end="2" st="2"/>
                                            </p:txEl>
                                          </p:spTgt>
                                        </p:tgtEl>
                                        <p:attrNameLst>
                                          <p:attrName>style.visibility</p:attrName>
                                        </p:attrNameLst>
                                      </p:cBhvr>
                                      <p:to>
                                        <p:strVal val="visible"/>
                                      </p:to>
                                    </p:set>
                                    <p:animEffect filter="fade" transition="in">
                                      <p:cBhvr>
                                        <p:cTn dur="1000"/>
                                        <p:tgtEl>
                                          <p:spTgt spid="26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xEl>
                                              <p:pRg end="3" st="3"/>
                                            </p:txEl>
                                          </p:spTgt>
                                        </p:tgtEl>
                                        <p:attrNameLst>
                                          <p:attrName>style.visibility</p:attrName>
                                        </p:attrNameLst>
                                      </p:cBhvr>
                                      <p:to>
                                        <p:strVal val="visible"/>
                                      </p:to>
                                    </p:set>
                                    <p:animEffect filter="fade" transition="in">
                                      <p:cBhvr>
                                        <p:cTn dur="1000"/>
                                        <p:tgtEl>
                                          <p:spTgt spid="26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xEl>
                                              <p:pRg end="4" st="4"/>
                                            </p:txEl>
                                          </p:spTgt>
                                        </p:tgtEl>
                                        <p:attrNameLst>
                                          <p:attrName>style.visibility</p:attrName>
                                        </p:attrNameLst>
                                      </p:cBhvr>
                                      <p:to>
                                        <p:strVal val="visible"/>
                                      </p:to>
                                    </p:set>
                                    <p:animEffect filter="fade" transition="in">
                                      <p:cBhvr>
                                        <p:cTn dur="1000"/>
                                        <p:tgtEl>
                                          <p:spTgt spid="26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2" name="Shape 272"/>
        <p:cNvGrpSpPr/>
        <p:nvPr/>
      </p:nvGrpSpPr>
      <p:grpSpPr>
        <a:xfrm>
          <a:off x="0" y="0"/>
          <a:ext cx="0" cy="0"/>
          <a:chOff x="0" y="0"/>
          <a:chExt cx="0" cy="0"/>
        </a:xfrm>
      </p:grpSpPr>
      <p:sp>
        <p:nvSpPr>
          <p:cNvPr id="273" name="Shape 273"/>
          <p:cNvSpPr txBox="1"/>
          <p:nvPr>
            <p:ph type="title"/>
          </p:nvPr>
        </p:nvSpPr>
        <p:spPr>
          <a:xfrm>
            <a:off x="457200" y="205977"/>
            <a:ext cx="8229600" cy="1141499"/>
          </a:xfrm>
          <a:prstGeom prst="rect">
            <a:avLst/>
          </a:prstGeom>
        </p:spPr>
        <p:txBody>
          <a:bodyPr anchorCtr="0" anchor="b" bIns="91425" lIns="91425" rIns="91425" tIns="91425">
            <a:noAutofit/>
          </a:bodyPr>
          <a:lstStyle/>
          <a:p>
            <a:pPr lvl="0" rtl="0">
              <a:spcBef>
                <a:spcPts val="0"/>
              </a:spcBef>
              <a:buNone/>
            </a:pPr>
            <a:r>
              <a:rPr lang="en"/>
              <a:t>Transformation vs. Action?</a:t>
            </a:r>
          </a:p>
        </p:txBody>
      </p:sp>
      <p:sp>
        <p:nvSpPr>
          <p:cNvPr id="274" name="Shape 274"/>
          <p:cNvSpPr txBox="1"/>
          <p:nvPr>
            <p:ph idx="1" type="body"/>
          </p:nvPr>
        </p:nvSpPr>
        <p:spPr>
          <a:xfrm>
            <a:off x="457200" y="1631500"/>
            <a:ext cx="8229600" cy="3339000"/>
          </a:xfrm>
          <a:prstGeom prst="rect">
            <a:avLst/>
          </a:prstGeom>
        </p:spPr>
        <p:txBody>
          <a:bodyPr anchorCtr="0" anchor="t" bIns="91425" lIns="91425" rIns="91425" tIns="91425">
            <a:noAutofit/>
          </a:bodyPr>
          <a:lstStyle/>
          <a:p>
            <a:pPr lvl="0" rtl="0">
              <a:spcBef>
                <a:spcPts val="0"/>
              </a:spcBef>
              <a:buNone/>
            </a:pPr>
            <a:r>
              <a:rPr lang="en" sz="2400">
                <a:solidFill>
                  <a:srgbClr val="000000"/>
                </a:solidFill>
              </a:rPr>
              <a:t>data = sc.parallelize( \</a:t>
            </a:r>
          </a:p>
          <a:p>
            <a:pPr indent="457200" lvl="0" rtl="0">
              <a:spcBef>
                <a:spcPts val="0"/>
              </a:spcBef>
              <a:buNone/>
            </a:pPr>
            <a:r>
              <a:rPr lang="en" sz="2400">
                <a:solidFill>
                  <a:srgbClr val="000000"/>
                </a:solidFill>
              </a:rPr>
              <a:t>["Aaron Merlob", "Ryan Henning", "Aaron Ryan", ""])</a:t>
            </a:r>
          </a:p>
          <a:p>
            <a:pPr lvl="0" rtl="0">
              <a:spcBef>
                <a:spcPts val="0"/>
              </a:spcBef>
              <a:buNone/>
            </a:pPr>
            <a:r>
              <a:rPr lang="en" sz="2400">
                <a:solidFill>
                  <a:srgbClr val="000000"/>
                </a:solidFill>
              </a:rPr>
              <a:t>words = data.flatMap(lambda s: s.split(" "))</a:t>
            </a:r>
          </a:p>
          <a:p>
            <a:pPr lvl="0" rtl="0">
              <a:spcBef>
                <a:spcPts val="0"/>
              </a:spcBef>
              <a:buNone/>
            </a:pPr>
            <a:r>
              <a:rPr lang="en" sz="2400">
                <a:solidFill>
                  <a:srgbClr val="000000"/>
                </a:solidFill>
              </a:rPr>
              <a:t>result = words.map(lambda w: (w, 1))  \</a:t>
            </a:r>
          </a:p>
          <a:p>
            <a:pPr indent="457200" lvl="0" marL="914400" rtl="0">
              <a:spcBef>
                <a:spcPts val="0"/>
              </a:spcBef>
              <a:buNone/>
            </a:pPr>
            <a:r>
              <a:rPr lang="en" sz="2400">
                <a:solidFill>
                  <a:srgbClr val="000000"/>
                </a:solidFill>
              </a:rPr>
              <a:t>.reduceByKey(lambda a, b: a + b)</a:t>
            </a:r>
          </a:p>
          <a:p>
            <a:pPr indent="0" lvl="0" marL="0" rtl="0">
              <a:spcBef>
                <a:spcPts val="0"/>
              </a:spcBef>
              <a:buNone/>
            </a:pPr>
            <a:r>
              <a:rPr lang="en" sz="2400">
                <a:solidFill>
                  <a:srgbClr val="000000"/>
                </a:solidFill>
              </a:rPr>
              <a:t>result.filter(lambda p: 'a' in p[0]).count()</a:t>
            </a:r>
          </a:p>
          <a:p>
            <a:pPr lvl="0" rtl="0">
              <a:spcBef>
                <a:spcPts val="0"/>
              </a:spcBef>
              <a:buNone/>
            </a:pPr>
            <a:r>
              <a:rPr lang="en" sz="2400">
                <a:solidFill>
                  <a:srgbClr val="000000"/>
                </a:solidFill>
              </a:rPr>
              <a:t>result.filter(lambda p: p[1] &gt; 1).count()</a:t>
            </a:r>
          </a:p>
        </p:txBody>
      </p:sp>
      <p:sp>
        <p:nvSpPr>
          <p:cNvPr id="275" name="Shape 275"/>
          <p:cNvSpPr/>
          <p:nvPr/>
        </p:nvSpPr>
        <p:spPr>
          <a:xfrm>
            <a:off x="1669450" y="2693816"/>
            <a:ext cx="4692000" cy="379500"/>
          </a:xfrm>
          <a:prstGeom prst="rect">
            <a:avLst/>
          </a:prstGeom>
          <a:noFill/>
          <a:ln cap="flat" cmpd="sng" w="19050">
            <a:solidFill>
              <a:srgbClr val="6AA84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6" name="Shape 276"/>
          <p:cNvSpPr/>
          <p:nvPr/>
        </p:nvSpPr>
        <p:spPr>
          <a:xfrm>
            <a:off x="1594200" y="3123900"/>
            <a:ext cx="4033800" cy="379500"/>
          </a:xfrm>
          <a:prstGeom prst="rect">
            <a:avLst/>
          </a:prstGeom>
          <a:noFill/>
          <a:ln cap="flat" cmpd="sng" w="19050">
            <a:solidFill>
              <a:srgbClr val="6AA84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7" name="Shape 277"/>
          <p:cNvSpPr/>
          <p:nvPr/>
        </p:nvSpPr>
        <p:spPr>
          <a:xfrm>
            <a:off x="1885727" y="3566622"/>
            <a:ext cx="4692000" cy="379500"/>
          </a:xfrm>
          <a:prstGeom prst="rect">
            <a:avLst/>
          </a:prstGeom>
          <a:noFill/>
          <a:ln cap="flat" cmpd="sng" w="19050">
            <a:solidFill>
              <a:srgbClr val="6AA84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8" name="Shape 278"/>
          <p:cNvSpPr/>
          <p:nvPr/>
        </p:nvSpPr>
        <p:spPr>
          <a:xfrm>
            <a:off x="520450" y="4009347"/>
            <a:ext cx="4272900" cy="379500"/>
          </a:xfrm>
          <a:prstGeom prst="rect">
            <a:avLst/>
          </a:prstGeom>
          <a:noFill/>
          <a:ln cap="flat" cmpd="sng" w="19050">
            <a:solidFill>
              <a:srgbClr val="6AA84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9" name="Shape 279"/>
          <p:cNvSpPr/>
          <p:nvPr/>
        </p:nvSpPr>
        <p:spPr>
          <a:xfrm>
            <a:off x="520450" y="4452075"/>
            <a:ext cx="4095900" cy="379500"/>
          </a:xfrm>
          <a:prstGeom prst="rect">
            <a:avLst/>
          </a:prstGeom>
          <a:noFill/>
          <a:ln cap="flat" cmpd="sng" w="19050">
            <a:solidFill>
              <a:srgbClr val="6AA84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80" name="Shape 280"/>
          <p:cNvSpPr/>
          <p:nvPr/>
        </p:nvSpPr>
        <p:spPr>
          <a:xfrm>
            <a:off x="4788577" y="4009350"/>
            <a:ext cx="1079700" cy="379500"/>
          </a:xfrm>
          <a:prstGeom prst="rect">
            <a:avLst/>
          </a:prstGeom>
          <a:noFill/>
          <a:ln cap="flat" cmpd="sng" w="19050">
            <a:solidFill>
              <a:srgbClr val="CC412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81" name="Shape 281"/>
          <p:cNvSpPr/>
          <p:nvPr/>
        </p:nvSpPr>
        <p:spPr>
          <a:xfrm>
            <a:off x="4623850" y="4452075"/>
            <a:ext cx="1079700" cy="379500"/>
          </a:xfrm>
          <a:prstGeom prst="rect">
            <a:avLst/>
          </a:prstGeom>
          <a:noFill/>
          <a:ln cap="flat" cmpd="sng" w="19050">
            <a:solidFill>
              <a:srgbClr val="CC412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82" name="Shape 282"/>
          <p:cNvSpPr txBox="1"/>
          <p:nvPr/>
        </p:nvSpPr>
        <p:spPr>
          <a:xfrm>
            <a:off x="7525150" y="3288300"/>
            <a:ext cx="1378500" cy="1226700"/>
          </a:xfrm>
          <a:prstGeom prst="rect">
            <a:avLst/>
          </a:prstGeom>
          <a:noFill/>
          <a:ln>
            <a:noFill/>
          </a:ln>
        </p:spPr>
        <p:txBody>
          <a:bodyPr anchorCtr="0" anchor="t" bIns="91425" lIns="91425" rIns="91425" tIns="91425">
            <a:noAutofit/>
          </a:bodyPr>
          <a:lstStyle/>
          <a:p>
            <a:pPr lvl="0">
              <a:spcBef>
                <a:spcPts val="0"/>
              </a:spcBef>
              <a:buNone/>
            </a:pPr>
            <a:r>
              <a:rPr lang="en" sz="1800">
                <a:solidFill>
                  <a:srgbClr val="CC4125"/>
                </a:solidFill>
              </a:rPr>
              <a:t>We do redundant work right here!</a:t>
            </a:r>
          </a:p>
        </p:txBody>
      </p:sp>
      <p:cxnSp>
        <p:nvCxnSpPr>
          <p:cNvPr id="283" name="Shape 283"/>
          <p:cNvCxnSpPr>
            <a:endCxn id="281" idx="3"/>
          </p:cNvCxnSpPr>
          <p:nvPr/>
        </p:nvCxnSpPr>
        <p:spPr>
          <a:xfrm flipH="1">
            <a:off x="5703550" y="4363425"/>
            <a:ext cx="1872300" cy="278400"/>
          </a:xfrm>
          <a:prstGeom prst="straightConnector1">
            <a:avLst/>
          </a:prstGeom>
          <a:noFill/>
          <a:ln cap="flat" cmpd="sng" w="28575">
            <a:solidFill>
              <a:srgbClr val="CC4125"/>
            </a:solidFill>
            <a:prstDash val="solid"/>
            <a:round/>
            <a:headEnd len="lg" w="lg" type="none"/>
            <a:tailEnd len="lg" w="lg" type="triangle"/>
          </a:ln>
        </p:spPr>
      </p:cxn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1000"/>
                                        <p:tgtEl>
                                          <p:spTgt spid="2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75"/>
                                        </p:tgtEl>
                                      </p:cBhvr>
                                    </p:animEffect>
                                    <p:set>
                                      <p:cBhvr>
                                        <p:cTn dur="1" fill="hold">
                                          <p:stCondLst>
                                            <p:cond delay="1000"/>
                                          </p:stCondLst>
                                        </p:cTn>
                                        <p:tgtEl>
                                          <p:spTgt spid="27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1000"/>
                                        <p:tgtEl>
                                          <p:spTgt spid="2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76"/>
                                        </p:tgtEl>
                                      </p:cBhvr>
                                    </p:animEffect>
                                    <p:set>
                                      <p:cBhvr>
                                        <p:cTn dur="1" fill="hold">
                                          <p:stCondLst>
                                            <p:cond delay="1000"/>
                                          </p:stCondLst>
                                        </p:cTn>
                                        <p:tgtEl>
                                          <p:spTgt spid="27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000"/>
                                        <p:tgtEl>
                                          <p:spTgt spid="2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77"/>
                                        </p:tgtEl>
                                      </p:cBhvr>
                                    </p:animEffect>
                                    <p:set>
                                      <p:cBhvr>
                                        <p:cTn dur="1" fill="hold">
                                          <p:stCondLst>
                                            <p:cond delay="1000"/>
                                          </p:stCondLst>
                                        </p:cTn>
                                        <p:tgtEl>
                                          <p:spTgt spid="27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1000"/>
                                        <p:tgtEl>
                                          <p:spTgt spid="2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78"/>
                                        </p:tgtEl>
                                      </p:cBhvr>
                                    </p:animEffect>
                                    <p:set>
                                      <p:cBhvr>
                                        <p:cTn dur="1" fill="hold">
                                          <p:stCondLst>
                                            <p:cond delay="1000"/>
                                          </p:stCondLst>
                                        </p:cTn>
                                        <p:tgtEl>
                                          <p:spTgt spid="27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1000"/>
                                        <p:tgtEl>
                                          <p:spTgt spid="2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80"/>
                                        </p:tgtEl>
                                      </p:cBhvr>
                                    </p:animEffect>
                                    <p:set>
                                      <p:cBhvr>
                                        <p:cTn dur="1" fill="hold">
                                          <p:stCondLst>
                                            <p:cond delay="1000"/>
                                          </p:stCondLst>
                                        </p:cTn>
                                        <p:tgtEl>
                                          <p:spTgt spid="28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1000"/>
                                        <p:tgtEl>
                                          <p:spTgt spid="2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79"/>
                                        </p:tgtEl>
                                      </p:cBhvr>
                                    </p:animEffect>
                                    <p:set>
                                      <p:cBhvr>
                                        <p:cTn dur="1" fill="hold">
                                          <p:stCondLst>
                                            <p:cond delay="1000"/>
                                          </p:stCondLst>
                                        </p:cTn>
                                        <p:tgtEl>
                                          <p:spTgt spid="27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1000"/>
                                        <p:tgtEl>
                                          <p:spTgt spid="2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1000"/>
                                        <p:tgtEl>
                                          <p:spTgt spid="283"/>
                                        </p:tgtEl>
                                      </p:cBhvr>
                                    </p:animEffect>
                                  </p:childTnLst>
                                </p:cTn>
                              </p:par>
                              <p:par>
                                <p:cTn fill="hold" nodeType="with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1000"/>
                                        <p:tgtEl>
                                          <p:spTgt spid="2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7" name="Shape 287"/>
        <p:cNvGrpSpPr/>
        <p:nvPr/>
      </p:nvGrpSpPr>
      <p:grpSpPr>
        <a:xfrm>
          <a:off x="0" y="0"/>
          <a:ext cx="0" cy="0"/>
          <a:chOff x="0" y="0"/>
          <a:chExt cx="0" cy="0"/>
        </a:xfrm>
      </p:grpSpPr>
      <p:sp>
        <p:nvSpPr>
          <p:cNvPr id="288" name="Shape 288"/>
          <p:cNvSpPr txBox="1"/>
          <p:nvPr>
            <p:ph type="title"/>
          </p:nvPr>
        </p:nvSpPr>
        <p:spPr>
          <a:xfrm>
            <a:off x="457200" y="205977"/>
            <a:ext cx="8229600" cy="1141500"/>
          </a:xfrm>
          <a:prstGeom prst="rect">
            <a:avLst/>
          </a:prstGeom>
        </p:spPr>
        <p:txBody>
          <a:bodyPr anchorCtr="0" anchor="b" bIns="91425" lIns="91425" rIns="91425" tIns="91425">
            <a:noAutofit/>
          </a:bodyPr>
          <a:lstStyle/>
          <a:p>
            <a:pPr lvl="0" rtl="0">
              <a:spcBef>
                <a:spcPts val="0"/>
              </a:spcBef>
              <a:buNone/>
            </a:pPr>
            <a:r>
              <a:rPr lang="en"/>
              <a:t>Transformation vs. Action?</a:t>
            </a:r>
          </a:p>
        </p:txBody>
      </p:sp>
      <p:sp>
        <p:nvSpPr>
          <p:cNvPr id="289" name="Shape 289"/>
          <p:cNvSpPr txBox="1"/>
          <p:nvPr>
            <p:ph idx="1" type="body"/>
          </p:nvPr>
        </p:nvSpPr>
        <p:spPr>
          <a:xfrm>
            <a:off x="457200" y="1631500"/>
            <a:ext cx="8229600" cy="3339000"/>
          </a:xfrm>
          <a:prstGeom prst="rect">
            <a:avLst/>
          </a:prstGeom>
        </p:spPr>
        <p:txBody>
          <a:bodyPr anchorCtr="0" anchor="t" bIns="91425" lIns="91425" rIns="91425" tIns="91425">
            <a:noAutofit/>
          </a:bodyPr>
          <a:lstStyle/>
          <a:p>
            <a:pPr lvl="0" rtl="0">
              <a:spcBef>
                <a:spcPts val="0"/>
              </a:spcBef>
              <a:buNone/>
            </a:pPr>
            <a:r>
              <a:rPr lang="en" sz="2400">
                <a:solidFill>
                  <a:srgbClr val="000000"/>
                </a:solidFill>
              </a:rPr>
              <a:t>data = sc.parallelize( \</a:t>
            </a:r>
          </a:p>
          <a:p>
            <a:pPr indent="457200" lvl="0" rtl="0">
              <a:spcBef>
                <a:spcPts val="0"/>
              </a:spcBef>
              <a:buNone/>
            </a:pPr>
            <a:r>
              <a:rPr lang="en" sz="2400">
                <a:solidFill>
                  <a:srgbClr val="000000"/>
                </a:solidFill>
              </a:rPr>
              <a:t>["Aaron Merlob", "Ryan Henning", "Aaron Ryan", ""])</a:t>
            </a:r>
          </a:p>
          <a:p>
            <a:pPr lvl="0" rtl="0">
              <a:spcBef>
                <a:spcPts val="0"/>
              </a:spcBef>
              <a:buNone/>
            </a:pPr>
            <a:r>
              <a:rPr lang="en" sz="2400">
                <a:solidFill>
                  <a:srgbClr val="000000"/>
                </a:solidFill>
              </a:rPr>
              <a:t>words = data.flatMap(lambda s: s.split(" "))</a:t>
            </a:r>
          </a:p>
          <a:p>
            <a:pPr lvl="0" rtl="0">
              <a:spcBef>
                <a:spcPts val="0"/>
              </a:spcBef>
              <a:buNone/>
            </a:pPr>
            <a:r>
              <a:rPr lang="en" sz="2400">
                <a:solidFill>
                  <a:srgbClr val="000000"/>
                </a:solidFill>
              </a:rPr>
              <a:t>result = words.map(lambda w: (w, 1))  \</a:t>
            </a:r>
          </a:p>
          <a:p>
            <a:pPr indent="457200" lvl="0" marL="914400" rtl="0">
              <a:spcBef>
                <a:spcPts val="0"/>
              </a:spcBef>
              <a:buNone/>
            </a:pPr>
            <a:r>
              <a:rPr lang="en" sz="2400">
                <a:solidFill>
                  <a:srgbClr val="000000"/>
                </a:solidFill>
              </a:rPr>
              <a:t>.reduceByKey(lambda a, b: a + b)</a:t>
            </a:r>
            <a:r>
              <a:rPr b="1" lang="en" sz="2400">
                <a:solidFill>
                  <a:srgbClr val="1155CC"/>
                </a:solidFill>
              </a:rPr>
              <a:t>.cache()</a:t>
            </a:r>
          </a:p>
          <a:p>
            <a:pPr indent="0" lvl="0" marL="0" rtl="0">
              <a:spcBef>
                <a:spcPts val="0"/>
              </a:spcBef>
              <a:buNone/>
            </a:pPr>
            <a:r>
              <a:rPr lang="en" sz="2400">
                <a:solidFill>
                  <a:srgbClr val="000000"/>
                </a:solidFill>
              </a:rPr>
              <a:t>result.filter(lambda p: 'a' in p[0]).count()</a:t>
            </a:r>
          </a:p>
          <a:p>
            <a:pPr lvl="0" rtl="0">
              <a:spcBef>
                <a:spcPts val="0"/>
              </a:spcBef>
              <a:buNone/>
            </a:pPr>
            <a:r>
              <a:rPr lang="en" sz="2400">
                <a:solidFill>
                  <a:srgbClr val="000000"/>
                </a:solidFill>
              </a:rPr>
              <a:t>result.filter(lambda p: p[1] &gt; 1).count()</a:t>
            </a:r>
          </a:p>
        </p:txBody>
      </p:sp>
      <p:sp>
        <p:nvSpPr>
          <p:cNvPr id="290" name="Shape 290"/>
          <p:cNvSpPr txBox="1"/>
          <p:nvPr/>
        </p:nvSpPr>
        <p:spPr>
          <a:xfrm>
            <a:off x="7841400" y="2828575"/>
            <a:ext cx="1302600" cy="15528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0000FF"/>
                </a:solidFill>
              </a:rPr>
              <a:t>This prevents the redundant work.</a:t>
            </a:r>
          </a:p>
        </p:txBody>
      </p:sp>
      <p:cxnSp>
        <p:nvCxnSpPr>
          <p:cNvPr id="291" name="Shape 291"/>
          <p:cNvCxnSpPr/>
          <p:nvPr/>
        </p:nvCxnSpPr>
        <p:spPr>
          <a:xfrm flipH="1">
            <a:off x="7348150" y="3111225"/>
            <a:ext cx="581700" cy="455400"/>
          </a:xfrm>
          <a:prstGeom prst="straightConnector1">
            <a:avLst/>
          </a:prstGeom>
          <a:noFill/>
          <a:ln cap="flat" cmpd="sng" w="28575">
            <a:solidFill>
              <a:srgbClr val="0000FF"/>
            </a:solidFill>
            <a:prstDash val="solid"/>
            <a:round/>
            <a:headEnd len="lg" w="lg" type="none"/>
            <a:tailEnd len="lg" w="lg" type="triangle"/>
          </a:ln>
        </p:spPr>
      </p:cxn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1000"/>
                                        <p:tgtEl>
                                          <p:spTgt spid="291"/>
                                        </p:tgtEl>
                                      </p:cBhvr>
                                    </p:animEffect>
                                  </p:childTnLst>
                                </p:cTn>
                              </p:par>
                              <p:par>
                                <p:cTn fill="hold" nodeType="with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1000"/>
                                        <p:tgtEl>
                                          <p:spTgt spid="2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5" name="Shape 295"/>
        <p:cNvGrpSpPr/>
        <p:nvPr/>
      </p:nvGrpSpPr>
      <p:grpSpPr>
        <a:xfrm>
          <a:off x="0" y="0"/>
          <a:ext cx="0" cy="0"/>
          <a:chOff x="0" y="0"/>
          <a:chExt cx="0" cy="0"/>
        </a:xfrm>
      </p:grpSpPr>
      <p:sp>
        <p:nvSpPr>
          <p:cNvPr id="296" name="Shape 296"/>
          <p:cNvSpPr txBox="1"/>
          <p:nvPr>
            <p:ph type="title"/>
          </p:nvPr>
        </p:nvSpPr>
        <p:spPr>
          <a:xfrm>
            <a:off x="457200" y="205977"/>
            <a:ext cx="8229600" cy="1141499"/>
          </a:xfrm>
          <a:prstGeom prst="rect">
            <a:avLst/>
          </a:prstGeom>
        </p:spPr>
        <p:txBody>
          <a:bodyPr anchorCtr="0" anchor="b" bIns="91425" lIns="91425" rIns="91425" tIns="91425">
            <a:noAutofit/>
          </a:bodyPr>
          <a:lstStyle/>
          <a:p>
            <a:pPr lvl="0">
              <a:spcBef>
                <a:spcPts val="0"/>
              </a:spcBef>
              <a:buNone/>
            </a:pPr>
            <a:r>
              <a:rPr lang="en"/>
              <a:t>What did we learn?</a:t>
            </a:r>
          </a:p>
        </p:txBody>
      </p:sp>
      <p:sp>
        <p:nvSpPr>
          <p:cNvPr id="297" name="Shape 297"/>
          <p:cNvSpPr txBox="1"/>
          <p:nvPr>
            <p:ph idx="1" type="body"/>
          </p:nvPr>
        </p:nvSpPr>
        <p:spPr>
          <a:xfrm>
            <a:off x="457200" y="1460499"/>
            <a:ext cx="8229600" cy="3465299"/>
          </a:xfrm>
          <a:prstGeom prst="rect">
            <a:avLst/>
          </a:prstGeom>
        </p:spPr>
        <p:txBody>
          <a:bodyPr anchorCtr="0" anchor="t" bIns="91425" lIns="91425" rIns="91425" tIns="91425">
            <a:noAutofit/>
          </a:bodyPr>
          <a:lstStyle/>
          <a:p>
            <a:pPr indent="-381000" lvl="0" marL="457200" rtl="0">
              <a:spcBef>
                <a:spcPts val="0"/>
              </a:spcBef>
              <a:buSzPct val="100000"/>
            </a:pPr>
            <a:r>
              <a:rPr lang="en" sz="2400"/>
              <a:t>Spark coordinates multiple computers.</a:t>
            </a:r>
          </a:p>
          <a:p>
            <a:pPr indent="-381000" lvl="0" marL="457200" rtl="0">
              <a:spcBef>
                <a:spcPts val="0"/>
              </a:spcBef>
              <a:buSzPct val="100000"/>
            </a:pPr>
            <a:r>
              <a:rPr lang="en" sz="2400"/>
              <a:t>RDDs are immutable and lazily evaluated.</a:t>
            </a:r>
          </a:p>
          <a:p>
            <a:pPr indent="-381000" lvl="0" marL="457200" rtl="0">
              <a:spcBef>
                <a:spcPts val="0"/>
              </a:spcBef>
              <a:buSzPct val="100000"/>
            </a:pPr>
            <a:r>
              <a:rPr lang="en" sz="2400"/>
              <a:t>Transformations build a plan of attack (DAG).</a:t>
            </a:r>
          </a:p>
          <a:p>
            <a:pPr indent="-381000" lvl="0" marL="457200" rtl="0">
              <a:spcBef>
                <a:spcPts val="0"/>
              </a:spcBef>
              <a:buSzPct val="100000"/>
            </a:pPr>
            <a:r>
              <a:rPr lang="en" sz="2400"/>
              <a:t>Actions force an evaluation (produce answers).</a:t>
            </a:r>
          </a:p>
          <a:p>
            <a:pPr indent="-381000" lvl="0" marL="457200" rtl="0">
              <a:spcBef>
                <a:spcPts val="0"/>
              </a:spcBef>
              <a:buSzPct val="100000"/>
            </a:pPr>
            <a:r>
              <a:rPr lang="en" sz="2400"/>
              <a:t>Developers designate what they want to cache!</a:t>
            </a:r>
          </a:p>
          <a:p>
            <a:pPr indent="-381000" lvl="0" marL="457200" rtl="0">
              <a:spcBef>
                <a:spcPts val="0"/>
              </a:spcBef>
              <a:buSzPct val="100000"/>
            </a:pPr>
            <a:r>
              <a:rPr lang="en" sz="2400"/>
              <a:t>The Spark shell gives you a SparkContext (‘sc’).</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0" st="0"/>
                                            </p:txEl>
                                          </p:spTgt>
                                        </p:tgtEl>
                                        <p:attrNameLst>
                                          <p:attrName>style.visibility</p:attrName>
                                        </p:attrNameLst>
                                      </p:cBhvr>
                                      <p:to>
                                        <p:strVal val="visible"/>
                                      </p:to>
                                    </p:set>
                                    <p:animEffect filter="fade" transition="in">
                                      <p:cBhvr>
                                        <p:cTn dur="1000"/>
                                        <p:tgtEl>
                                          <p:spTgt spid="2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1" st="1"/>
                                            </p:txEl>
                                          </p:spTgt>
                                        </p:tgtEl>
                                        <p:attrNameLst>
                                          <p:attrName>style.visibility</p:attrName>
                                        </p:attrNameLst>
                                      </p:cBhvr>
                                      <p:to>
                                        <p:strVal val="visible"/>
                                      </p:to>
                                    </p:set>
                                    <p:animEffect filter="fade" transition="in">
                                      <p:cBhvr>
                                        <p:cTn dur="1000"/>
                                        <p:tgtEl>
                                          <p:spTgt spid="29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2" st="2"/>
                                            </p:txEl>
                                          </p:spTgt>
                                        </p:tgtEl>
                                        <p:attrNameLst>
                                          <p:attrName>style.visibility</p:attrName>
                                        </p:attrNameLst>
                                      </p:cBhvr>
                                      <p:to>
                                        <p:strVal val="visible"/>
                                      </p:to>
                                    </p:set>
                                    <p:animEffect filter="fade" transition="in">
                                      <p:cBhvr>
                                        <p:cTn dur="1000"/>
                                        <p:tgtEl>
                                          <p:spTgt spid="29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3" st="3"/>
                                            </p:txEl>
                                          </p:spTgt>
                                        </p:tgtEl>
                                        <p:attrNameLst>
                                          <p:attrName>style.visibility</p:attrName>
                                        </p:attrNameLst>
                                      </p:cBhvr>
                                      <p:to>
                                        <p:strVal val="visible"/>
                                      </p:to>
                                    </p:set>
                                    <p:animEffect filter="fade" transition="in">
                                      <p:cBhvr>
                                        <p:cTn dur="1000"/>
                                        <p:tgtEl>
                                          <p:spTgt spid="29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4" st="4"/>
                                            </p:txEl>
                                          </p:spTgt>
                                        </p:tgtEl>
                                        <p:attrNameLst>
                                          <p:attrName>style.visibility</p:attrName>
                                        </p:attrNameLst>
                                      </p:cBhvr>
                                      <p:to>
                                        <p:strVal val="visible"/>
                                      </p:to>
                                    </p:set>
                                    <p:animEffect filter="fade" transition="in">
                                      <p:cBhvr>
                                        <p:cTn dur="1000"/>
                                        <p:tgtEl>
                                          <p:spTgt spid="29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5" st="5"/>
                                            </p:txEl>
                                          </p:spTgt>
                                        </p:tgtEl>
                                        <p:attrNameLst>
                                          <p:attrName>style.visibility</p:attrName>
                                        </p:attrNameLst>
                                      </p:cBhvr>
                                      <p:to>
                                        <p:strVal val="visible"/>
                                      </p:to>
                                    </p:set>
                                    <p:animEffect filter="fade" transition="in">
                                      <p:cBhvr>
                                        <p:cTn dur="1000"/>
                                        <p:tgtEl>
                                          <p:spTgt spid="297">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1" name="Shape 301"/>
        <p:cNvGrpSpPr/>
        <p:nvPr/>
      </p:nvGrpSpPr>
      <p:grpSpPr>
        <a:xfrm>
          <a:off x="0" y="0"/>
          <a:ext cx="0" cy="0"/>
          <a:chOff x="0" y="0"/>
          <a:chExt cx="0" cy="0"/>
        </a:xfrm>
      </p:grpSpPr>
      <p:sp>
        <p:nvSpPr>
          <p:cNvPr id="302" name="Shape 302"/>
          <p:cNvSpPr txBox="1"/>
          <p:nvPr>
            <p:ph type="title"/>
          </p:nvPr>
        </p:nvSpPr>
        <p:spPr>
          <a:xfrm>
            <a:off x="457200" y="205977"/>
            <a:ext cx="8229600" cy="1141500"/>
          </a:xfrm>
          <a:prstGeom prst="rect">
            <a:avLst/>
          </a:prstGeom>
        </p:spPr>
        <p:txBody>
          <a:bodyPr anchorCtr="0" anchor="b" bIns="91425" lIns="91425" rIns="91425" tIns="91425">
            <a:noAutofit/>
          </a:bodyPr>
          <a:lstStyle/>
          <a:p>
            <a:pPr lvl="0">
              <a:spcBef>
                <a:spcPts val="0"/>
              </a:spcBef>
              <a:buNone/>
            </a:pPr>
            <a:r>
              <a:rPr lang="en"/>
              <a:t>Live Demo</a:t>
            </a:r>
          </a:p>
        </p:txBody>
      </p:sp>
      <p:sp>
        <p:nvSpPr>
          <p:cNvPr id="303" name="Shape 303"/>
          <p:cNvSpPr txBox="1"/>
          <p:nvPr>
            <p:ph idx="1" type="body"/>
          </p:nvPr>
        </p:nvSpPr>
        <p:spPr>
          <a:xfrm>
            <a:off x="457200" y="1460499"/>
            <a:ext cx="8229600" cy="3465300"/>
          </a:xfrm>
          <a:prstGeom prst="rect">
            <a:avLst/>
          </a:prstGeom>
        </p:spPr>
        <p:txBody>
          <a:bodyPr anchorCtr="0" anchor="t" bIns="91425" lIns="91425" rIns="91425" tIns="91425">
            <a:noAutofit/>
          </a:bodyPr>
          <a:lstStyle/>
          <a:p>
            <a:pPr lvl="0" rtl="0">
              <a:spcBef>
                <a:spcPts val="0"/>
              </a:spcBef>
              <a:buNone/>
            </a:pPr>
            <a:r>
              <a:rPr lang="en"/>
              <a:t>With `pyspark` shell. It creates the SparkContext (sc) for you!</a:t>
            </a:r>
          </a:p>
          <a:p>
            <a:pPr lvl="0" rtl="0">
              <a:spcBef>
                <a:spcPts val="0"/>
              </a:spcBef>
              <a:buNone/>
            </a:pPr>
            <a:r>
              <a:t/>
            </a:r>
            <a:endParaRPr/>
          </a:p>
          <a:p>
            <a:pPr lvl="0">
              <a:spcBef>
                <a:spcPts val="0"/>
              </a:spcBef>
              <a:buNone/>
            </a:pPr>
            <a:r>
              <a:rPr lang="en"/>
              <a:t>With iPython notebook. You’ll have to create the SparkContext yourself.</a:t>
            </a:r>
            <a:r>
              <a:rPr lang="en" sz="1800"/>
              <a:t> </a:t>
            </a:r>
            <a:br>
              <a:rPr lang="en" sz="1800"/>
            </a:br>
            <a:r>
              <a:rPr lang="en" sz="1800"/>
              <a:t>(Unless you do fancy things with iPython notebook…)</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7" name="Shape 307"/>
        <p:cNvGrpSpPr/>
        <p:nvPr/>
      </p:nvGrpSpPr>
      <p:grpSpPr>
        <a:xfrm>
          <a:off x="0" y="0"/>
          <a:ext cx="0" cy="0"/>
          <a:chOff x="0" y="0"/>
          <a:chExt cx="0" cy="0"/>
        </a:xfrm>
      </p:grpSpPr>
      <p:sp>
        <p:nvSpPr>
          <p:cNvPr id="308" name="Shape 308"/>
          <p:cNvSpPr txBox="1"/>
          <p:nvPr>
            <p:ph type="title"/>
          </p:nvPr>
        </p:nvSpPr>
        <p:spPr>
          <a:xfrm>
            <a:off x="457200" y="205977"/>
            <a:ext cx="8229600" cy="1141500"/>
          </a:xfrm>
          <a:prstGeom prst="rect">
            <a:avLst/>
          </a:prstGeom>
        </p:spPr>
        <p:txBody>
          <a:bodyPr anchorCtr="0" anchor="b" bIns="91425" lIns="91425" rIns="91425" tIns="91425">
            <a:noAutofit/>
          </a:bodyPr>
          <a:lstStyle/>
          <a:p>
            <a:pPr lvl="0">
              <a:spcBef>
                <a:spcPts val="0"/>
              </a:spcBef>
              <a:buNone/>
            </a:pPr>
            <a:r>
              <a:rPr lang="en"/>
              <a:t>tmux</a:t>
            </a:r>
          </a:p>
        </p:txBody>
      </p:sp>
      <p:sp>
        <p:nvSpPr>
          <p:cNvPr id="309" name="Shape 309"/>
          <p:cNvSpPr txBox="1"/>
          <p:nvPr>
            <p:ph idx="1" type="body"/>
          </p:nvPr>
        </p:nvSpPr>
        <p:spPr>
          <a:xfrm>
            <a:off x="457200" y="1460499"/>
            <a:ext cx="8229600" cy="3465300"/>
          </a:xfrm>
          <a:prstGeom prst="rect">
            <a:avLst/>
          </a:prstGeom>
        </p:spPr>
        <p:txBody>
          <a:bodyPr anchorCtr="0" anchor="t" bIns="91425" lIns="91425" rIns="91425" tIns="91425">
            <a:noAutofit/>
          </a:bodyPr>
          <a:lstStyle/>
          <a:p>
            <a:pPr lvl="0">
              <a:spcBef>
                <a:spcPts val="0"/>
              </a:spcBef>
              <a:buNone/>
            </a:pPr>
            <a:r>
              <a:rPr lang="en"/>
              <a:t>Live demo...</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3" name="Shape 313"/>
        <p:cNvGrpSpPr/>
        <p:nvPr/>
      </p:nvGrpSpPr>
      <p:grpSpPr>
        <a:xfrm>
          <a:off x="0" y="0"/>
          <a:ext cx="0" cy="0"/>
          <a:chOff x="0" y="0"/>
          <a:chExt cx="0" cy="0"/>
        </a:xfrm>
      </p:grpSpPr>
      <p:sp>
        <p:nvSpPr>
          <p:cNvPr id="314" name="Shape 314"/>
          <p:cNvSpPr txBox="1"/>
          <p:nvPr/>
        </p:nvSpPr>
        <p:spPr>
          <a:xfrm>
            <a:off x="2036250" y="1971000"/>
            <a:ext cx="5071500" cy="1201500"/>
          </a:xfrm>
          <a:prstGeom prst="rect">
            <a:avLst/>
          </a:prstGeom>
          <a:noFill/>
          <a:ln>
            <a:noFill/>
          </a:ln>
        </p:spPr>
        <p:txBody>
          <a:bodyPr anchorCtr="0" anchor="t" bIns="91425" lIns="91425" rIns="91425" tIns="91425">
            <a:noAutofit/>
          </a:bodyPr>
          <a:lstStyle/>
          <a:p>
            <a:pPr lvl="0" rtl="0" algn="ctr">
              <a:spcBef>
                <a:spcPts val="0"/>
              </a:spcBef>
              <a:buNone/>
            </a:pPr>
            <a:r>
              <a:rPr lang="en" sz="4800"/>
              <a:t>APPENDIX</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8" name="Shape 318"/>
        <p:cNvGrpSpPr/>
        <p:nvPr/>
      </p:nvGrpSpPr>
      <p:grpSpPr>
        <a:xfrm>
          <a:off x="0" y="0"/>
          <a:ext cx="0" cy="0"/>
          <a:chOff x="0" y="0"/>
          <a:chExt cx="0" cy="0"/>
        </a:xfrm>
      </p:grpSpPr>
      <p:sp>
        <p:nvSpPr>
          <p:cNvPr id="319" name="Shape 319"/>
          <p:cNvSpPr txBox="1"/>
          <p:nvPr>
            <p:ph type="title"/>
          </p:nvPr>
        </p:nvSpPr>
        <p:spPr>
          <a:xfrm>
            <a:off x="457200" y="205977"/>
            <a:ext cx="8229600" cy="1141499"/>
          </a:xfrm>
          <a:prstGeom prst="rect">
            <a:avLst/>
          </a:prstGeom>
        </p:spPr>
        <p:txBody>
          <a:bodyPr anchorCtr="0" anchor="b" bIns="91425" lIns="91425" rIns="91425" tIns="91425">
            <a:noAutofit/>
          </a:bodyPr>
          <a:lstStyle/>
          <a:p>
            <a:pPr lvl="0" rtl="0">
              <a:spcBef>
                <a:spcPts val="0"/>
              </a:spcBef>
              <a:buNone/>
            </a:pPr>
            <a:r>
              <a:rPr lang="en"/>
              <a:t>Type Inferred - Comparison</a:t>
            </a:r>
          </a:p>
        </p:txBody>
      </p:sp>
      <p:sp>
        <p:nvSpPr>
          <p:cNvPr id="320" name="Shape 320"/>
          <p:cNvSpPr txBox="1"/>
          <p:nvPr>
            <p:ph idx="1" type="body"/>
          </p:nvPr>
        </p:nvSpPr>
        <p:spPr>
          <a:xfrm>
            <a:off x="457200" y="1460499"/>
            <a:ext cx="8229600" cy="3465299"/>
          </a:xfrm>
          <a:prstGeom prst="rect">
            <a:avLst/>
          </a:prstGeom>
        </p:spPr>
        <p:txBody>
          <a:bodyPr anchorCtr="0" anchor="t" bIns="91425" lIns="91425" rIns="91425" tIns="91425">
            <a:noAutofit/>
          </a:bodyPr>
          <a:lstStyle/>
          <a:p>
            <a:pPr lvl="0" rtl="0">
              <a:spcBef>
                <a:spcPts val="0"/>
              </a:spcBef>
              <a:buNone/>
            </a:pPr>
            <a:r>
              <a:rPr b="1" lang="en"/>
              <a:t>Python shell:</a:t>
            </a:r>
          </a:p>
          <a:p>
            <a:pPr lvl="0" rtl="0">
              <a:spcBef>
                <a:spcPts val="0"/>
              </a:spcBef>
              <a:buNone/>
            </a:pPr>
            <a:r>
              <a:t/>
            </a:r>
            <a:endParaRPr sz="2400"/>
          </a:p>
          <a:p>
            <a:pPr lvl="0" rtl="0">
              <a:spcBef>
                <a:spcPts val="0"/>
              </a:spcBef>
              <a:buNone/>
            </a:pPr>
            <a:r>
              <a:rPr lang="en" sz="2400"/>
              <a:t>numbers = sc.parallelize([1,2,3])</a:t>
            </a:r>
          </a:p>
          <a:p>
            <a:pPr lvl="0" rtl="0">
              <a:spcBef>
                <a:spcPts val="0"/>
              </a:spcBef>
              <a:buNone/>
            </a:pPr>
            <a:r>
              <a:rPr lang="en" sz="2400"/>
              <a:t>letters = sc.parallelize([“a”,“b”,“c”])</a:t>
            </a:r>
          </a:p>
          <a:p>
            <a:pPr lvl="0" rtl="0">
              <a:spcBef>
                <a:spcPts val="0"/>
              </a:spcBef>
              <a:buNone/>
            </a:pPr>
            <a:r>
              <a:rPr lang="en" sz="2400"/>
              <a:t>numbers.map(lambda x: x * x).collect()</a:t>
            </a:r>
          </a:p>
          <a:p>
            <a:pPr lvl="0" rtl="0">
              <a:spcBef>
                <a:spcPts val="0"/>
              </a:spcBef>
              <a:buNone/>
            </a:pPr>
            <a:r>
              <a:rPr lang="en" sz="2400">
                <a:solidFill>
                  <a:srgbClr val="FF0000"/>
                </a:solidFill>
              </a:rPr>
              <a:t>letters.map(lambda x: x * x).collect()</a:t>
            </a:r>
          </a:p>
          <a:p>
            <a:pPr lvl="0" rtl="0">
              <a:spcBef>
                <a:spcPts val="0"/>
              </a:spcBef>
              <a:buNone/>
            </a:pPr>
            <a:r>
              <a:rPr b="1" lang="en" sz="2400">
                <a:solidFill>
                  <a:srgbClr val="999999"/>
                </a:solidFill>
              </a:rPr>
              <a:t>Fails at runtime</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4" name="Shape 324"/>
        <p:cNvGrpSpPr/>
        <p:nvPr/>
      </p:nvGrpSpPr>
      <p:grpSpPr>
        <a:xfrm>
          <a:off x="0" y="0"/>
          <a:ext cx="0" cy="0"/>
          <a:chOff x="0" y="0"/>
          <a:chExt cx="0" cy="0"/>
        </a:xfrm>
      </p:grpSpPr>
      <p:sp>
        <p:nvSpPr>
          <p:cNvPr id="325" name="Shape 325"/>
          <p:cNvSpPr txBox="1"/>
          <p:nvPr>
            <p:ph idx="1" type="body"/>
          </p:nvPr>
        </p:nvSpPr>
        <p:spPr>
          <a:xfrm>
            <a:off x="457200" y="1460499"/>
            <a:ext cx="8229600" cy="3465299"/>
          </a:xfrm>
          <a:prstGeom prst="rect">
            <a:avLst/>
          </a:prstGeom>
        </p:spPr>
        <p:txBody>
          <a:bodyPr anchorCtr="0" anchor="t" bIns="91425" lIns="91425" rIns="91425" tIns="91425">
            <a:noAutofit/>
          </a:bodyPr>
          <a:lstStyle/>
          <a:p>
            <a:pPr lvl="0" rtl="0">
              <a:spcBef>
                <a:spcPts val="0"/>
              </a:spcBef>
              <a:buNone/>
            </a:pPr>
            <a:r>
              <a:rPr b="1" lang="en"/>
              <a:t>Scala shell:</a:t>
            </a:r>
          </a:p>
          <a:p>
            <a:pPr lvl="0" rtl="0">
              <a:spcBef>
                <a:spcPts val="0"/>
              </a:spcBef>
              <a:buNone/>
            </a:pPr>
            <a:r>
              <a:t/>
            </a:r>
            <a:endParaRPr sz="2400"/>
          </a:p>
          <a:p>
            <a:pPr lvl="0" rtl="0">
              <a:spcBef>
                <a:spcPts val="0"/>
              </a:spcBef>
              <a:buNone/>
            </a:pPr>
            <a:r>
              <a:rPr lang="en" sz="2400"/>
              <a:t>val numbers = sc.parallelize(Seq(1,2,3))</a:t>
            </a:r>
          </a:p>
          <a:p>
            <a:pPr lvl="0" rtl="0">
              <a:spcBef>
                <a:spcPts val="0"/>
              </a:spcBef>
              <a:buNone/>
            </a:pPr>
            <a:r>
              <a:rPr lang="en" sz="2400"/>
              <a:t>val letters = sc.parallelize(Seq(“a”,“b”,“c”))</a:t>
            </a:r>
          </a:p>
          <a:p>
            <a:pPr lvl="0" rtl="0">
              <a:spcBef>
                <a:spcPts val="0"/>
              </a:spcBef>
              <a:buNone/>
            </a:pPr>
            <a:r>
              <a:rPr lang="en" sz="2400"/>
              <a:t>numbers.map(x =&gt; x * x).collect()</a:t>
            </a:r>
          </a:p>
          <a:p>
            <a:pPr lvl="0" rtl="0">
              <a:spcBef>
                <a:spcPts val="0"/>
              </a:spcBef>
              <a:buNone/>
            </a:pPr>
            <a:r>
              <a:rPr lang="en" sz="2400"/>
              <a:t>letters.map(x =&gt; x * x).collect()</a:t>
            </a:r>
          </a:p>
          <a:p>
            <a:pPr lvl="0" rtl="0">
              <a:spcBef>
                <a:spcPts val="0"/>
              </a:spcBef>
              <a:buNone/>
            </a:pPr>
            <a:r>
              <a:rPr b="1" lang="en" sz="2400">
                <a:solidFill>
                  <a:srgbClr val="999999"/>
                </a:solidFill>
              </a:rPr>
              <a:t>Fails at compile-time</a:t>
            </a:r>
          </a:p>
        </p:txBody>
      </p:sp>
      <p:sp>
        <p:nvSpPr>
          <p:cNvPr id="326" name="Shape 326"/>
          <p:cNvSpPr txBox="1"/>
          <p:nvPr>
            <p:ph type="title"/>
          </p:nvPr>
        </p:nvSpPr>
        <p:spPr>
          <a:xfrm>
            <a:off x="457200" y="205977"/>
            <a:ext cx="8229600" cy="1141499"/>
          </a:xfrm>
          <a:prstGeom prst="rect">
            <a:avLst/>
          </a:prstGeom>
        </p:spPr>
        <p:txBody>
          <a:bodyPr anchorCtr="0" anchor="b" bIns="91425" lIns="91425" rIns="91425" tIns="91425">
            <a:noAutofit/>
          </a:bodyPr>
          <a:lstStyle/>
          <a:p>
            <a:pPr lvl="0" rtl="0">
              <a:spcBef>
                <a:spcPts val="0"/>
              </a:spcBef>
              <a:buNone/>
            </a:pPr>
            <a:r>
              <a:rPr lang="en"/>
              <a:t>Type Inferred - Comparison</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 name="Shape 50"/>
        <p:cNvGrpSpPr/>
        <p:nvPr/>
      </p:nvGrpSpPr>
      <p:grpSpPr>
        <a:xfrm>
          <a:off x="0" y="0"/>
          <a:ext cx="0" cy="0"/>
          <a:chOff x="0" y="0"/>
          <a:chExt cx="0" cy="0"/>
        </a:xfrm>
      </p:grpSpPr>
      <p:sp>
        <p:nvSpPr>
          <p:cNvPr id="51" name="Shape 51"/>
          <p:cNvSpPr txBox="1"/>
          <p:nvPr>
            <p:ph type="title"/>
          </p:nvPr>
        </p:nvSpPr>
        <p:spPr>
          <a:xfrm>
            <a:off x="457200" y="205977"/>
            <a:ext cx="8229600" cy="1141499"/>
          </a:xfrm>
          <a:prstGeom prst="rect">
            <a:avLst/>
          </a:prstGeom>
        </p:spPr>
        <p:txBody>
          <a:bodyPr anchorCtr="0" anchor="b" bIns="91425" lIns="91425" rIns="91425" tIns="91425">
            <a:noAutofit/>
          </a:bodyPr>
          <a:lstStyle/>
          <a:p>
            <a:pPr lvl="0">
              <a:spcBef>
                <a:spcPts val="0"/>
              </a:spcBef>
              <a:buNone/>
            </a:pPr>
            <a:r>
              <a:rPr lang="en"/>
              <a:t>Spark Core + Libraries</a:t>
            </a:r>
          </a:p>
        </p:txBody>
      </p:sp>
      <p:pic>
        <p:nvPicPr>
          <p:cNvPr id="52" name="Shape 52"/>
          <p:cNvPicPr preferRelativeResize="0"/>
          <p:nvPr/>
        </p:nvPicPr>
        <p:blipFill>
          <a:blip r:embed="rId3">
            <a:alphaModFix/>
          </a:blip>
          <a:stretch>
            <a:fillRect/>
          </a:stretch>
        </p:blipFill>
        <p:spPr>
          <a:xfrm>
            <a:off x="1557337" y="1936300"/>
            <a:ext cx="6029325" cy="2838450"/>
          </a:xfrm>
          <a:prstGeom prst="rect">
            <a:avLst/>
          </a:prstGeom>
          <a:noFill/>
          <a:ln>
            <a:noFill/>
          </a:ln>
        </p:spPr>
      </p:pic>
      <p:sp>
        <p:nvSpPr>
          <p:cNvPr id="53" name="Shape 53"/>
          <p:cNvSpPr txBox="1"/>
          <p:nvPr/>
        </p:nvSpPr>
        <p:spPr>
          <a:xfrm>
            <a:off x="7773275" y="4900150"/>
            <a:ext cx="3396299" cy="243300"/>
          </a:xfrm>
          <a:prstGeom prst="rect">
            <a:avLst/>
          </a:prstGeom>
          <a:noFill/>
          <a:ln>
            <a:noFill/>
          </a:ln>
        </p:spPr>
        <p:txBody>
          <a:bodyPr anchorCtr="0" anchor="t" bIns="91425" lIns="91425" rIns="91425" tIns="91425">
            <a:noAutofit/>
          </a:bodyPr>
          <a:lstStyle/>
          <a:p>
            <a:pPr lvl="0" rtl="0">
              <a:spcBef>
                <a:spcPts val="0"/>
              </a:spcBef>
              <a:buNone/>
            </a:pPr>
            <a:r>
              <a:rPr lang="en" sz="900"/>
              <a:t>https://spark.apache.org</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x="0" y="0"/>
          <a:ext cx="0" cy="0"/>
          <a:chOff x="0" y="0"/>
          <a:chExt cx="0" cy="0"/>
        </a:xfrm>
      </p:grpSpPr>
      <p:sp>
        <p:nvSpPr>
          <p:cNvPr id="58" name="Shape 58"/>
          <p:cNvSpPr txBox="1"/>
          <p:nvPr>
            <p:ph type="title"/>
          </p:nvPr>
        </p:nvSpPr>
        <p:spPr>
          <a:xfrm>
            <a:off x="457200" y="205977"/>
            <a:ext cx="8229600" cy="1141500"/>
          </a:xfrm>
          <a:prstGeom prst="rect">
            <a:avLst/>
          </a:prstGeom>
        </p:spPr>
        <p:txBody>
          <a:bodyPr anchorCtr="0" anchor="b" bIns="91425" lIns="91425" rIns="91425" tIns="91425">
            <a:noAutofit/>
          </a:bodyPr>
          <a:lstStyle/>
          <a:p>
            <a:pPr lvl="0">
              <a:spcBef>
                <a:spcPts val="0"/>
              </a:spcBef>
              <a:buNone/>
            </a:pPr>
            <a:r>
              <a:rPr lang="en" sz="4000"/>
              <a:t>Resilient </a:t>
            </a:r>
            <a:r>
              <a:rPr i="1" lang="en" sz="4000" u="sng"/>
              <a:t>Distributed</a:t>
            </a:r>
            <a:r>
              <a:rPr lang="en" sz="4000"/>
              <a:t> Dataset</a:t>
            </a:r>
          </a:p>
        </p:txBody>
      </p:sp>
      <p:pic>
        <p:nvPicPr>
          <p:cNvPr id="59" name="Shape 59"/>
          <p:cNvPicPr preferRelativeResize="0"/>
          <p:nvPr/>
        </p:nvPicPr>
        <p:blipFill>
          <a:blip r:embed="rId3">
            <a:alphaModFix/>
          </a:blip>
          <a:stretch>
            <a:fillRect/>
          </a:stretch>
        </p:blipFill>
        <p:spPr>
          <a:xfrm>
            <a:off x="1901200" y="1393230"/>
            <a:ext cx="3511143" cy="3724975"/>
          </a:xfrm>
          <a:prstGeom prst="rect">
            <a:avLst/>
          </a:prstGeom>
          <a:noFill/>
          <a:ln>
            <a:noFill/>
          </a:ln>
        </p:spPr>
      </p:pic>
      <p:sp>
        <p:nvSpPr>
          <p:cNvPr id="60" name="Shape 60"/>
          <p:cNvSpPr txBox="1"/>
          <p:nvPr/>
        </p:nvSpPr>
        <p:spPr>
          <a:xfrm>
            <a:off x="6829550" y="4679506"/>
            <a:ext cx="2251200" cy="429900"/>
          </a:xfrm>
          <a:prstGeom prst="rect">
            <a:avLst/>
          </a:prstGeom>
          <a:noFill/>
          <a:ln>
            <a:noFill/>
          </a:ln>
        </p:spPr>
        <p:txBody>
          <a:bodyPr anchorCtr="0" anchor="t" bIns="91425" lIns="91425" rIns="91425" tIns="91425">
            <a:noAutofit/>
          </a:bodyPr>
          <a:lstStyle/>
          <a:p>
            <a:pPr lvl="0" rtl="0">
              <a:spcBef>
                <a:spcPts val="0"/>
              </a:spcBef>
              <a:buNone/>
            </a:pPr>
            <a:r>
              <a:rPr lang="en" sz="900"/>
              <a:t>http://horicky.blogspot.com/2013/12/spark-low-latency-massively-parallel.html</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
                                        </p:tgtEl>
                                        <p:attrNameLst>
                                          <p:attrName>style.visibility</p:attrName>
                                        </p:attrNameLst>
                                      </p:cBhvr>
                                      <p:to>
                                        <p:strVal val="visible"/>
                                      </p:to>
                                    </p:set>
                                    <p:animEffect filter="fade" transition="in">
                                      <p:cBhvr>
                                        <p:cTn dur="1000"/>
                                        <p:tgtEl>
                                          <p:spTgt spid="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idx="1" type="body"/>
          </p:nvPr>
        </p:nvSpPr>
        <p:spPr>
          <a:xfrm>
            <a:off x="457200" y="1460499"/>
            <a:ext cx="8229600" cy="3465299"/>
          </a:xfrm>
          <a:prstGeom prst="rect">
            <a:avLst/>
          </a:prstGeom>
        </p:spPr>
        <p:txBody>
          <a:bodyPr anchorCtr="0" anchor="t" bIns="91425" lIns="91425" rIns="91425" tIns="91425">
            <a:noAutofit/>
          </a:bodyPr>
          <a:lstStyle/>
          <a:p>
            <a:pPr lvl="0" rtl="0">
              <a:spcBef>
                <a:spcPts val="0"/>
              </a:spcBef>
              <a:buNone/>
            </a:pPr>
            <a:r>
              <a:rPr lang="en"/>
              <a:t>Resilient Distributed Dataset (RDD)</a:t>
            </a:r>
          </a:p>
          <a:p>
            <a:pPr indent="-228600" lvl="0" marL="457200" rtl="0">
              <a:spcBef>
                <a:spcPts val="0"/>
              </a:spcBef>
            </a:pPr>
            <a:r>
              <a:rPr lang="en"/>
              <a:t>Distributed Collection</a:t>
            </a:r>
          </a:p>
          <a:p>
            <a:pPr indent="-228600" lvl="0" marL="457200" rtl="0">
              <a:spcBef>
                <a:spcPts val="0"/>
              </a:spcBef>
            </a:pPr>
            <a:r>
              <a:rPr lang="en"/>
              <a:t>Fault-tolerant</a:t>
            </a:r>
          </a:p>
          <a:p>
            <a:pPr indent="-228600" lvl="0" marL="457200" rtl="0">
              <a:spcBef>
                <a:spcPts val="0"/>
              </a:spcBef>
            </a:pPr>
            <a:r>
              <a:rPr lang="en"/>
              <a:t>Parallel operation - Partitioned</a:t>
            </a:r>
          </a:p>
          <a:p>
            <a:pPr indent="-228600" lvl="0" marL="457200" rtl="0">
              <a:spcBef>
                <a:spcPts val="0"/>
              </a:spcBef>
            </a:pPr>
            <a:r>
              <a:rPr lang="en"/>
              <a:t>Many data sources</a:t>
            </a:r>
          </a:p>
          <a:p>
            <a:pPr lvl="0" rtl="0">
              <a:spcBef>
                <a:spcPts val="0"/>
              </a:spcBef>
              <a:buNone/>
            </a:pPr>
            <a:br>
              <a:rPr lang="en" sz="2400"/>
            </a:br>
            <a:r>
              <a:rPr lang="en" sz="2400"/>
              <a:t>… warning: bad puns coming (blame Aaron)</a:t>
            </a:r>
          </a:p>
        </p:txBody>
      </p:sp>
      <p:sp>
        <p:nvSpPr>
          <p:cNvPr id="66" name="Shape 66"/>
          <p:cNvSpPr txBox="1"/>
          <p:nvPr>
            <p:ph type="title"/>
          </p:nvPr>
        </p:nvSpPr>
        <p:spPr>
          <a:xfrm>
            <a:off x="457200" y="205977"/>
            <a:ext cx="8229600" cy="1141499"/>
          </a:xfrm>
          <a:prstGeom prst="rect">
            <a:avLst/>
          </a:prstGeom>
        </p:spPr>
        <p:txBody>
          <a:bodyPr anchorCtr="0" anchor="b" bIns="91425" lIns="91425" rIns="91425" tIns="91425">
            <a:noAutofit/>
          </a:bodyPr>
          <a:lstStyle/>
          <a:p>
            <a:pPr lvl="0" rtl="0">
              <a:spcBef>
                <a:spcPts val="0"/>
              </a:spcBef>
              <a:buClr>
                <a:srgbClr val="000000"/>
              </a:buClr>
              <a:buSzPct val="25000"/>
              <a:buFont typeface="Arial"/>
              <a:buNone/>
            </a:pPr>
            <a:r>
              <a:rPr lang="en"/>
              <a:t>RDD - Main Abstraction</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
                                            <p:txEl>
                                              <p:pRg end="0" st="0"/>
                                            </p:txEl>
                                          </p:spTgt>
                                        </p:tgtEl>
                                        <p:attrNameLst>
                                          <p:attrName>style.visibility</p:attrName>
                                        </p:attrNameLst>
                                      </p:cBhvr>
                                      <p:to>
                                        <p:strVal val="visible"/>
                                      </p:to>
                                    </p:set>
                                    <p:animEffect filter="fade" transition="in">
                                      <p:cBhvr>
                                        <p:cTn dur="1000"/>
                                        <p:tgtEl>
                                          <p:spTgt spid="6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
                                            <p:txEl>
                                              <p:pRg end="1" st="1"/>
                                            </p:txEl>
                                          </p:spTgt>
                                        </p:tgtEl>
                                        <p:attrNameLst>
                                          <p:attrName>style.visibility</p:attrName>
                                        </p:attrNameLst>
                                      </p:cBhvr>
                                      <p:to>
                                        <p:strVal val="visible"/>
                                      </p:to>
                                    </p:set>
                                    <p:animEffect filter="fade" transition="in">
                                      <p:cBhvr>
                                        <p:cTn dur="1000"/>
                                        <p:tgtEl>
                                          <p:spTgt spid="6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
                                            <p:txEl>
                                              <p:pRg end="2" st="2"/>
                                            </p:txEl>
                                          </p:spTgt>
                                        </p:tgtEl>
                                        <p:attrNameLst>
                                          <p:attrName>style.visibility</p:attrName>
                                        </p:attrNameLst>
                                      </p:cBhvr>
                                      <p:to>
                                        <p:strVal val="visible"/>
                                      </p:to>
                                    </p:set>
                                    <p:animEffect filter="fade" transition="in">
                                      <p:cBhvr>
                                        <p:cTn dur="1000"/>
                                        <p:tgtEl>
                                          <p:spTgt spid="6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
                                            <p:txEl>
                                              <p:pRg end="3" st="3"/>
                                            </p:txEl>
                                          </p:spTgt>
                                        </p:tgtEl>
                                        <p:attrNameLst>
                                          <p:attrName>style.visibility</p:attrName>
                                        </p:attrNameLst>
                                      </p:cBhvr>
                                      <p:to>
                                        <p:strVal val="visible"/>
                                      </p:to>
                                    </p:set>
                                    <p:animEffect filter="fade" transition="in">
                                      <p:cBhvr>
                                        <p:cTn dur="1000"/>
                                        <p:tgtEl>
                                          <p:spTgt spid="6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
                                            <p:txEl>
                                              <p:pRg end="4" st="4"/>
                                            </p:txEl>
                                          </p:spTgt>
                                        </p:tgtEl>
                                        <p:attrNameLst>
                                          <p:attrName>style.visibility</p:attrName>
                                        </p:attrNameLst>
                                      </p:cBhvr>
                                      <p:to>
                                        <p:strVal val="visible"/>
                                      </p:to>
                                    </p:set>
                                    <p:animEffect filter="fade" transition="in">
                                      <p:cBhvr>
                                        <p:cTn dur="1000"/>
                                        <p:tgtEl>
                                          <p:spTgt spid="6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
                                            <p:txEl>
                                              <p:pRg end="5" st="5"/>
                                            </p:txEl>
                                          </p:spTgt>
                                        </p:tgtEl>
                                        <p:attrNameLst>
                                          <p:attrName>style.visibility</p:attrName>
                                        </p:attrNameLst>
                                      </p:cBhvr>
                                      <p:to>
                                        <p:strVal val="visible"/>
                                      </p:to>
                                    </p:set>
                                    <p:animEffect filter="fade" transition="in">
                                      <p:cBhvr>
                                        <p:cTn dur="1000"/>
                                        <p:tgtEl>
                                          <p:spTgt spid="65">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457200" y="205977"/>
            <a:ext cx="8229600" cy="1141499"/>
          </a:xfrm>
          <a:prstGeom prst="rect">
            <a:avLst/>
          </a:prstGeom>
        </p:spPr>
        <p:txBody>
          <a:bodyPr anchorCtr="0" anchor="b" bIns="91425" lIns="91425" rIns="91425" tIns="91425">
            <a:noAutofit/>
          </a:bodyPr>
          <a:lstStyle/>
          <a:p>
            <a:pPr lvl="0">
              <a:spcBef>
                <a:spcPts val="0"/>
              </a:spcBef>
              <a:buNone/>
            </a:pPr>
            <a:r>
              <a:rPr lang="en"/>
              <a:t>RDDs are Immutable</a:t>
            </a:r>
          </a:p>
        </p:txBody>
      </p:sp>
      <p:pic>
        <p:nvPicPr>
          <p:cNvPr id="72" name="Shape 72"/>
          <p:cNvPicPr preferRelativeResize="0"/>
          <p:nvPr/>
        </p:nvPicPr>
        <p:blipFill>
          <a:blip r:embed="rId3">
            <a:alphaModFix/>
          </a:blip>
          <a:stretch>
            <a:fillRect/>
          </a:stretch>
        </p:blipFill>
        <p:spPr>
          <a:xfrm>
            <a:off x="1759935" y="1460500"/>
            <a:ext cx="3795328" cy="3465299"/>
          </a:xfrm>
          <a:prstGeom prst="rect">
            <a:avLst/>
          </a:prstGeom>
          <a:noFill/>
          <a:ln>
            <a:noFill/>
          </a:ln>
        </p:spPr>
      </p:pic>
      <p:sp>
        <p:nvSpPr>
          <p:cNvPr id="73" name="Shape 73"/>
          <p:cNvSpPr/>
          <p:nvPr/>
        </p:nvSpPr>
        <p:spPr>
          <a:xfrm rot="-2300180">
            <a:off x="2442486" y="2653433"/>
            <a:ext cx="1045662" cy="980587"/>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74" name="Shape 74"/>
          <p:cNvSpPr/>
          <p:nvPr/>
        </p:nvSpPr>
        <p:spPr>
          <a:xfrm>
            <a:off x="2363200" y="4453250"/>
            <a:ext cx="1484400" cy="320399"/>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75" name="Shape 75"/>
          <p:cNvSpPr txBox="1"/>
          <p:nvPr/>
        </p:nvSpPr>
        <p:spPr>
          <a:xfrm>
            <a:off x="2386950" y="4465125"/>
            <a:ext cx="6840300" cy="798000"/>
          </a:xfrm>
          <a:prstGeom prst="rect">
            <a:avLst/>
          </a:prstGeom>
          <a:noFill/>
          <a:ln>
            <a:noFill/>
          </a:ln>
        </p:spPr>
        <p:txBody>
          <a:bodyPr anchorCtr="0" anchor="t" bIns="91425" lIns="91425" rIns="91425" tIns="91425">
            <a:noAutofit/>
          </a:bodyPr>
          <a:lstStyle/>
          <a:p>
            <a:pPr lvl="0">
              <a:spcBef>
                <a:spcPts val="0"/>
              </a:spcBef>
              <a:buNone/>
            </a:pPr>
            <a:r>
              <a:rPr lang="en" sz="1800"/>
              <a:t>Mute</a:t>
            </a:r>
          </a:p>
        </p:txBody>
      </p:sp>
      <p:cxnSp>
        <p:nvCxnSpPr>
          <p:cNvPr id="76" name="Shape 76"/>
          <p:cNvCxnSpPr/>
          <p:nvPr/>
        </p:nvCxnSpPr>
        <p:spPr>
          <a:xfrm>
            <a:off x="2921325" y="2945075"/>
            <a:ext cx="1282500" cy="1318199"/>
          </a:xfrm>
          <a:prstGeom prst="straightConnector1">
            <a:avLst/>
          </a:prstGeom>
          <a:noFill/>
          <a:ln cap="flat" cmpd="sng" w="76200">
            <a:solidFill>
              <a:srgbClr val="FF0000"/>
            </a:solidFill>
            <a:prstDash val="solid"/>
            <a:round/>
            <a:headEnd len="lg" w="lg" type="none"/>
            <a:tailEnd len="lg" w="lg" type="none"/>
          </a:ln>
        </p:spPr>
      </p:cxnSp>
      <p:cxnSp>
        <p:nvCxnSpPr>
          <p:cNvPr id="77" name="Shape 77"/>
          <p:cNvCxnSpPr/>
          <p:nvPr/>
        </p:nvCxnSpPr>
        <p:spPr>
          <a:xfrm flipH="1" rot="10800000">
            <a:off x="2873825" y="2992649"/>
            <a:ext cx="1330199" cy="1223100"/>
          </a:xfrm>
          <a:prstGeom prst="straightConnector1">
            <a:avLst/>
          </a:prstGeom>
          <a:noFill/>
          <a:ln cap="flat" cmpd="sng" w="76200">
            <a:solidFill>
              <a:srgbClr val="FF0000"/>
            </a:solidFill>
            <a:prstDash val="solid"/>
            <a:round/>
            <a:headEnd len="lg" w="lg" type="none"/>
            <a:tailEnd len="lg" w="lg" type="none"/>
          </a:ln>
        </p:spPr>
      </p:cxnSp>
      <p:sp>
        <p:nvSpPr>
          <p:cNvPr id="78" name="Shape 78"/>
          <p:cNvSpPr/>
          <p:nvPr/>
        </p:nvSpPr>
        <p:spPr>
          <a:xfrm>
            <a:off x="6721425" y="1411150"/>
            <a:ext cx="1965299" cy="8666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b="1" lang="en" sz="1800"/>
              <a:t>Immutable</a:t>
            </a:r>
          </a:p>
        </p:txBody>
      </p:sp>
      <p:sp>
        <p:nvSpPr>
          <p:cNvPr id="79" name="Shape 79"/>
          <p:cNvSpPr/>
          <p:nvPr/>
        </p:nvSpPr>
        <p:spPr>
          <a:xfrm>
            <a:off x="6721425" y="2277991"/>
            <a:ext cx="1965299" cy="8666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sz="1800"/>
              <a:t>Lazily Evaluated</a:t>
            </a:r>
          </a:p>
        </p:txBody>
      </p:sp>
      <p:sp>
        <p:nvSpPr>
          <p:cNvPr id="80" name="Shape 80"/>
          <p:cNvSpPr/>
          <p:nvPr/>
        </p:nvSpPr>
        <p:spPr>
          <a:xfrm>
            <a:off x="6721425" y="3144832"/>
            <a:ext cx="1965299" cy="8666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sz="1800"/>
              <a:t>Cachable</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1000"/>
                                        <p:tgtEl>
                                          <p:spTgt spid="72"/>
                                        </p:tgtEl>
                                      </p:cBhvr>
                                    </p:animEffect>
                                  </p:childTnLst>
                                </p:cTn>
                              </p:par>
                              <p:par>
                                <p:cTn fill="hold" nodeType="with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000"/>
                                        <p:tgtEl>
                                          <p:spTgt spid="75"/>
                                        </p:tgtEl>
                                      </p:cBhvr>
                                    </p:animEffect>
                                  </p:childTnLst>
                                </p:cTn>
                              </p:par>
                              <p:par>
                                <p:cTn fill="hold" nodeType="with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000"/>
                                        <p:tgtEl>
                                          <p:spTgt spid="77"/>
                                        </p:tgtEl>
                                      </p:cBhvr>
                                    </p:animEffect>
                                  </p:childTnLst>
                                </p:cTn>
                              </p:par>
                              <p:par>
                                <p:cTn fill="hold" nodeType="with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457200" y="205977"/>
            <a:ext cx="8229600" cy="1141499"/>
          </a:xfrm>
          <a:prstGeom prst="rect">
            <a:avLst/>
          </a:prstGeom>
        </p:spPr>
        <p:txBody>
          <a:bodyPr anchorCtr="0" anchor="b" bIns="91425" lIns="91425" rIns="91425" tIns="91425">
            <a:noAutofit/>
          </a:bodyPr>
          <a:lstStyle/>
          <a:p>
            <a:pPr lvl="0" rtl="0">
              <a:spcBef>
                <a:spcPts val="0"/>
              </a:spcBef>
              <a:buNone/>
            </a:pPr>
            <a:r>
              <a:rPr lang="en"/>
              <a:t>RDDs are Lazily Evaluated</a:t>
            </a:r>
          </a:p>
        </p:txBody>
      </p:sp>
      <p:sp>
        <p:nvSpPr>
          <p:cNvPr id="86" name="Shape 86"/>
          <p:cNvSpPr txBox="1"/>
          <p:nvPr>
            <p:ph idx="1" type="body"/>
          </p:nvPr>
        </p:nvSpPr>
        <p:spPr>
          <a:xfrm>
            <a:off x="457200" y="1460499"/>
            <a:ext cx="8229600" cy="3465299"/>
          </a:xfrm>
          <a:prstGeom prst="rect">
            <a:avLst/>
          </a:prstGeom>
        </p:spPr>
        <p:txBody>
          <a:bodyPr anchorCtr="0" anchor="t" bIns="91425" lIns="91425" rIns="91425" tIns="91425">
            <a:noAutofit/>
          </a:bodyPr>
          <a:lstStyle/>
          <a:p>
            <a:pPr lvl="0" rtl="0">
              <a:spcBef>
                <a:spcPts val="0"/>
              </a:spcBef>
              <a:buNone/>
            </a:pPr>
            <a:r>
              <a:rPr lang="en"/>
              <a:t>How Good Is Aaron’s Presentation?</a:t>
            </a:r>
          </a:p>
        </p:txBody>
      </p:sp>
      <p:pic>
        <p:nvPicPr>
          <p:cNvPr id="87" name="Shape 87"/>
          <p:cNvPicPr preferRelativeResize="0"/>
          <p:nvPr/>
        </p:nvPicPr>
        <p:blipFill>
          <a:blip r:embed="rId3">
            <a:alphaModFix/>
          </a:blip>
          <a:stretch>
            <a:fillRect/>
          </a:stretch>
        </p:blipFill>
        <p:spPr>
          <a:xfrm>
            <a:off x="1542384" y="2157975"/>
            <a:ext cx="3773231" cy="2767825"/>
          </a:xfrm>
          <a:prstGeom prst="rect">
            <a:avLst/>
          </a:prstGeom>
          <a:noFill/>
          <a:ln>
            <a:noFill/>
          </a:ln>
        </p:spPr>
      </p:pic>
      <p:sp>
        <p:nvSpPr>
          <p:cNvPr id="88" name="Shape 88"/>
          <p:cNvSpPr/>
          <p:nvPr/>
        </p:nvSpPr>
        <p:spPr>
          <a:xfrm>
            <a:off x="6721425" y="1411150"/>
            <a:ext cx="1965299" cy="8666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800"/>
              <a:t>Immutable</a:t>
            </a:r>
          </a:p>
        </p:txBody>
      </p:sp>
      <p:sp>
        <p:nvSpPr>
          <p:cNvPr id="89" name="Shape 89"/>
          <p:cNvSpPr/>
          <p:nvPr/>
        </p:nvSpPr>
        <p:spPr>
          <a:xfrm>
            <a:off x="6721425" y="2277991"/>
            <a:ext cx="1965299" cy="8666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800"/>
              <a:t>Lazily Evaluated</a:t>
            </a:r>
          </a:p>
        </p:txBody>
      </p:sp>
      <p:sp>
        <p:nvSpPr>
          <p:cNvPr id="90" name="Shape 90"/>
          <p:cNvSpPr/>
          <p:nvPr/>
        </p:nvSpPr>
        <p:spPr>
          <a:xfrm>
            <a:off x="6721425" y="3144832"/>
            <a:ext cx="1965299" cy="8666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800"/>
              <a:t>Cachable</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000"/>
                                        <p:tgtEl>
                                          <p:spTgt spid="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457200" y="205977"/>
            <a:ext cx="8229600" cy="1141499"/>
          </a:xfrm>
          <a:prstGeom prst="rect">
            <a:avLst/>
          </a:prstGeom>
        </p:spPr>
        <p:txBody>
          <a:bodyPr anchorCtr="0" anchor="b" bIns="91425" lIns="91425" rIns="91425" tIns="91425">
            <a:noAutofit/>
          </a:bodyPr>
          <a:lstStyle/>
          <a:p>
            <a:pPr lvl="0" rtl="0">
              <a:spcBef>
                <a:spcPts val="0"/>
              </a:spcBef>
              <a:buNone/>
            </a:pPr>
            <a:r>
              <a:rPr lang="en"/>
              <a:t>RDDs are Cachable</a:t>
            </a:r>
          </a:p>
        </p:txBody>
      </p:sp>
      <p:pic>
        <p:nvPicPr>
          <p:cNvPr id="96" name="Shape 96"/>
          <p:cNvPicPr preferRelativeResize="0"/>
          <p:nvPr/>
        </p:nvPicPr>
        <p:blipFill>
          <a:blip r:embed="rId3">
            <a:alphaModFix/>
          </a:blip>
          <a:stretch>
            <a:fillRect/>
          </a:stretch>
        </p:blipFill>
        <p:spPr>
          <a:xfrm>
            <a:off x="982425" y="1460500"/>
            <a:ext cx="5197950" cy="3465300"/>
          </a:xfrm>
          <a:prstGeom prst="rect">
            <a:avLst/>
          </a:prstGeom>
          <a:noFill/>
          <a:ln>
            <a:noFill/>
          </a:ln>
        </p:spPr>
      </p:pic>
      <p:sp>
        <p:nvSpPr>
          <p:cNvPr id="97" name="Shape 97"/>
          <p:cNvSpPr/>
          <p:nvPr/>
        </p:nvSpPr>
        <p:spPr>
          <a:xfrm>
            <a:off x="6721425" y="1411150"/>
            <a:ext cx="1965299" cy="8666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800"/>
              <a:t>Immutable</a:t>
            </a:r>
          </a:p>
        </p:txBody>
      </p:sp>
      <p:sp>
        <p:nvSpPr>
          <p:cNvPr id="98" name="Shape 98"/>
          <p:cNvSpPr/>
          <p:nvPr/>
        </p:nvSpPr>
        <p:spPr>
          <a:xfrm>
            <a:off x="6721425" y="2277991"/>
            <a:ext cx="1965299" cy="8666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800"/>
              <a:t>Lazily Evaluated</a:t>
            </a:r>
          </a:p>
        </p:txBody>
      </p:sp>
      <p:sp>
        <p:nvSpPr>
          <p:cNvPr id="99" name="Shape 99"/>
          <p:cNvSpPr/>
          <p:nvPr/>
        </p:nvSpPr>
        <p:spPr>
          <a:xfrm>
            <a:off x="6721425" y="3144832"/>
            <a:ext cx="1965299" cy="8666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800"/>
              <a:t>Cachable</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modern">
  <a:themeElements>
    <a:clrScheme name="Custom 348">
      <a:dk1>
        <a:srgbClr val="000000"/>
      </a:dk1>
      <a:lt1>
        <a:srgbClr val="FFFFFF"/>
      </a:lt1>
      <a:dk2>
        <a:srgbClr val="191919"/>
      </a:dk2>
      <a:lt2>
        <a:srgbClr val="CCCCCC"/>
      </a:lt2>
      <a:accent1>
        <a:srgbClr val="7E5554"/>
      </a:accent1>
      <a:accent2>
        <a:srgbClr val="910A10"/>
      </a:accent2>
      <a:accent3>
        <a:srgbClr val="84294D"/>
      </a:accent3>
      <a:accent4>
        <a:srgbClr val="DA823B"/>
      </a:accent4>
      <a:accent5>
        <a:srgbClr val="625D3C"/>
      </a:accent5>
      <a:accent6>
        <a:srgbClr val="00384A"/>
      </a:accent6>
      <a:hlink>
        <a:srgbClr val="227A78"/>
      </a:hlink>
      <a:folHlink>
        <a:srgbClr val="39474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